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0" r:id="rId2"/>
    <p:sldId id="261" r:id="rId3"/>
    <p:sldId id="264" r:id="rId4"/>
    <p:sldId id="262" r:id="rId5"/>
    <p:sldId id="305" r:id="rId6"/>
    <p:sldId id="304" r:id="rId7"/>
    <p:sldId id="306" r:id="rId8"/>
    <p:sldId id="309" r:id="rId9"/>
    <p:sldId id="294" r:id="rId10"/>
    <p:sldId id="296" r:id="rId11"/>
    <p:sldId id="307" r:id="rId12"/>
    <p:sldId id="284" r:id="rId13"/>
    <p:sldId id="310" r:id="rId14"/>
    <p:sldId id="273" r:id="rId15"/>
    <p:sldId id="299" r:id="rId16"/>
    <p:sldId id="285" r:id="rId17"/>
    <p:sldId id="263" r:id="rId18"/>
    <p:sldId id="267" r:id="rId19"/>
    <p:sldId id="268" r:id="rId20"/>
    <p:sldId id="300" r:id="rId21"/>
    <p:sldId id="271" r:id="rId22"/>
    <p:sldId id="272" r:id="rId23"/>
    <p:sldId id="301" r:id="rId24"/>
    <p:sldId id="274" r:id="rId25"/>
    <p:sldId id="276" r:id="rId26"/>
    <p:sldId id="302" r:id="rId27"/>
    <p:sldId id="290" r:id="rId28"/>
    <p:sldId id="286" r:id="rId29"/>
    <p:sldId id="298" r:id="rId30"/>
    <p:sldId id="293" r:id="rId31"/>
    <p:sldId id="303" r:id="rId32"/>
    <p:sldId id="297" r:id="rId33"/>
    <p:sldId id="292" r:id="rId34"/>
    <p:sldId id="308" r:id="rId35"/>
    <p:sldId id="289" r:id="rId36"/>
    <p:sldId id="275" r:id="rId37"/>
  </p:sldIdLst>
  <p:sldSz cx="9144000" cy="5143500" type="screen16x9"/>
  <p:notesSz cx="699135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A3"/>
    <a:srgbClr val="5C73B8"/>
    <a:srgbClr val="00AB67"/>
    <a:srgbClr val="963D97"/>
    <a:srgbClr val="CE6E19"/>
    <a:srgbClr val="FBAA29"/>
    <a:srgbClr val="00306F"/>
    <a:srgbClr val="EF3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 snapToGrid="0">
      <p:cViewPr>
        <p:scale>
          <a:sx n="108" d="100"/>
          <a:sy n="108" d="100"/>
        </p:scale>
        <p:origin x="725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71C1CF-7D10-40BB-A303-BA54FCDEDD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84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2425" y="685800"/>
            <a:ext cx="622935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AF5ED50-DF47-4A65-B84B-5C4E3F27C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92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5ED50-DF47-4A65-B84B-5C4E3F27C1A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2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FA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1930B-3128-4482-8870-818775896E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1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CB29B47-F6CA-774A-ABC6-F1CC6F49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624"/>
            <a:ext cx="8229600" cy="246888"/>
          </a:xfrm>
        </p:spPr>
        <p:txBody>
          <a:bodyPr lIns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BD4AC-543C-5F40-8581-E3DD00985443}"/>
              </a:ext>
            </a:extLst>
          </p:cNvPr>
          <p:cNvSpPr txBox="1"/>
          <p:nvPr userDrawn="1"/>
        </p:nvSpPr>
        <p:spPr>
          <a:xfrm>
            <a:off x="457201" y="4455636"/>
            <a:ext cx="3593782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endParaRPr lang="en-US" sz="1200" b="1" dirty="0"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42D87-C8E7-F24B-8B16-79AC91C4B460}"/>
              </a:ext>
            </a:extLst>
          </p:cNvPr>
          <p:cNvSpPr txBox="1"/>
          <p:nvPr userDrawn="1"/>
        </p:nvSpPr>
        <p:spPr>
          <a:xfrm>
            <a:off x="5093018" y="4455636"/>
            <a:ext cx="3593782" cy="27699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endParaRPr lang="en-US" sz="1200" b="1" dirty="0"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9A844-4FAA-1443-B052-BCAC4D9EAF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938877"/>
            <a:ext cx="3865775" cy="759619"/>
          </a:xfrm>
        </p:spPr>
        <p:txBody>
          <a:bodyPr anchor="b" anchorCtr="0"/>
          <a:lstStyle>
            <a:lvl1pPr marL="0" indent="0">
              <a:spcBef>
                <a:spcPts val="75"/>
              </a:spcBef>
              <a:buNone/>
              <a:defRPr/>
            </a:lvl1pPr>
            <a:lvl2pPr marL="344402" indent="0">
              <a:buNone/>
              <a:defRPr/>
            </a:lvl2pPr>
            <a:lvl3pPr marL="688802" indent="0">
              <a:buNone/>
              <a:defRPr/>
            </a:lvl3pPr>
            <a:lvl4pPr marL="1026857" indent="0">
              <a:buNone/>
              <a:defRPr/>
            </a:lvl4pPr>
            <a:lvl5pPr marL="1371257" indent="0">
              <a:buNone/>
              <a:defRPr/>
            </a:lvl5pPr>
          </a:lstStyle>
          <a:p>
            <a:r>
              <a:rPr lang="en-US" sz="1200" b="1" dirty="0">
                <a:cs typeface="Arial" charset="0"/>
              </a:rPr>
              <a:t>University of Rochester</a:t>
            </a:r>
          </a:p>
          <a:p>
            <a:r>
              <a:rPr lang="en-US" sz="1200" b="1" dirty="0">
                <a:cs typeface="Arial" charset="0"/>
              </a:rPr>
              <a:t>Laboratory for Laser Energetics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77FF418-EEDF-834C-A09A-A4E5F2A6DE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1025" y="3938877"/>
            <a:ext cx="3865775" cy="759619"/>
          </a:xfrm>
        </p:spPr>
        <p:txBody>
          <a:bodyPr anchor="b" anchorCtr="0"/>
          <a:lstStyle>
            <a:lvl1pPr marL="0" indent="0" algn="r">
              <a:spcBef>
                <a:spcPts val="75"/>
              </a:spcBef>
              <a:buNone/>
              <a:defRPr/>
            </a:lvl1pPr>
            <a:lvl2pPr marL="344402" indent="0">
              <a:buNone/>
              <a:defRPr/>
            </a:lvl2pPr>
            <a:lvl3pPr marL="688802" indent="0">
              <a:buNone/>
              <a:defRPr/>
            </a:lvl3pPr>
            <a:lvl4pPr marL="1026857" indent="0">
              <a:buNone/>
              <a:defRPr/>
            </a:lvl4pPr>
            <a:lvl5pPr marL="1371257" indent="0">
              <a:buNone/>
              <a:defRPr/>
            </a:lvl5pPr>
          </a:lstStyle>
          <a:p>
            <a:pPr algn="r"/>
            <a:r>
              <a:rPr lang="en-US" sz="1200" b="1" dirty="0">
                <a:cs typeface="Arial" charset="0"/>
              </a:rPr>
              <a:t>Meeting</a:t>
            </a:r>
          </a:p>
          <a:p>
            <a:pPr algn="r"/>
            <a:r>
              <a:rPr lang="en-US" sz="1200" b="1" dirty="0">
                <a:cs typeface="Arial" charset="0"/>
              </a:rPr>
              <a:t>Location</a:t>
            </a:r>
          </a:p>
          <a:p>
            <a:pPr algn="r"/>
            <a:r>
              <a:rPr lang="en-US" sz="1200" b="1" dirty="0">
                <a:cs typeface="Arial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4106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s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06451"/>
            <a:ext cx="8248650" cy="282206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423863"/>
            <a:ext cx="8235950" cy="2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1" y="1357313"/>
            <a:ext cx="825182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13" y="4793456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93456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4793456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BAA0CC95-8D22-4307-B251-54A7F8C2A0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9071" y="4830536"/>
            <a:ext cx="9144000" cy="326571"/>
          </a:xfrm>
          <a:prstGeom prst="rect">
            <a:avLst/>
          </a:prstGeom>
          <a:gradFill flip="none" rotWithShape="1">
            <a:gsLst>
              <a:gs pos="100000">
                <a:srgbClr val="004FA3"/>
              </a:gs>
              <a:gs pos="0">
                <a:srgbClr val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12" name="Picture 11" descr="UR_standard_color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" y="4838640"/>
            <a:ext cx="1476828" cy="3006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</p:sldLayoutIdLst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1600" b="1">
          <a:solidFill>
            <a:srgbClr val="004FA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ts val="2400"/>
        </a:lnSpc>
        <a:spcBef>
          <a:spcPct val="40000"/>
        </a:spcBef>
        <a:spcAft>
          <a:spcPct val="0"/>
        </a:spcAft>
        <a:buChar char="•"/>
        <a:defRPr sz="1200" b="1">
          <a:solidFill>
            <a:schemeClr val="tx1"/>
          </a:solidFill>
          <a:latin typeface="+mn-lt"/>
          <a:ea typeface="+mn-ea"/>
          <a:cs typeface="+mn-cs"/>
        </a:defRPr>
      </a:lvl1pPr>
      <a:lvl2pPr marL="681038" indent="-227013" algn="l" rtl="0" eaLnBrk="1" fontAlgn="base" hangingPunct="1">
        <a:lnSpc>
          <a:spcPts val="2400"/>
        </a:lnSpc>
        <a:spcBef>
          <a:spcPct val="40000"/>
        </a:spcBef>
        <a:spcAft>
          <a:spcPct val="0"/>
        </a:spcAft>
        <a:buChar char="–"/>
        <a:defRPr sz="1200" b="1">
          <a:solidFill>
            <a:schemeClr val="tx1"/>
          </a:solidFill>
          <a:latin typeface="+mn-lt"/>
        </a:defRPr>
      </a:lvl2pPr>
      <a:lvl3pPr marL="1144588" indent="-227013" algn="l" rtl="0" eaLnBrk="1" fontAlgn="base" hangingPunct="1">
        <a:lnSpc>
          <a:spcPts val="2400"/>
        </a:lnSpc>
        <a:spcBef>
          <a:spcPct val="40000"/>
        </a:spcBef>
        <a:spcAft>
          <a:spcPct val="0"/>
        </a:spcAft>
        <a:buChar char="-"/>
        <a:defRPr sz="1200" b="1">
          <a:solidFill>
            <a:schemeClr val="tx1"/>
          </a:solidFill>
          <a:latin typeface="+mn-lt"/>
        </a:defRPr>
      </a:lvl3pPr>
      <a:lvl4pPr marL="19431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286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743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200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657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114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138"/>
            <a:ext cx="8229600" cy="246888"/>
          </a:xfrm>
        </p:spPr>
        <p:txBody>
          <a:bodyPr/>
          <a:lstStyle/>
          <a:p>
            <a:r>
              <a:rPr lang="en-US" dirty="0"/>
              <a:t>Unraveling Implosion Physics in Inertial Confinement Fusion: Direct-drive Simulations, Experiments, and Physics-Informed Data Science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4069505"/>
            <a:ext cx="3865775" cy="7596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P. B. </a:t>
            </a:r>
            <a:r>
              <a:rPr lang="en-US" dirty="0" err="1"/>
              <a:t>Radha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</a:pPr>
            <a:r>
              <a:rPr lang="en-US" dirty="0"/>
              <a:t>Distinguished Scientist</a:t>
            </a:r>
          </a:p>
          <a:p>
            <a:pPr>
              <a:lnSpc>
                <a:spcPct val="100000"/>
              </a:lnSpc>
            </a:pPr>
            <a:r>
              <a:rPr lang="en-US" dirty="0"/>
              <a:t>Laboratory for Laser Energetics </a:t>
            </a:r>
          </a:p>
          <a:p>
            <a:pPr>
              <a:lnSpc>
                <a:spcPct val="100000"/>
              </a:lnSpc>
            </a:pPr>
            <a:r>
              <a:rPr lang="en-US" dirty="0"/>
              <a:t>University of Rochester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21025" y="4069506"/>
            <a:ext cx="3865775" cy="7596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Seminar at MIPSE</a:t>
            </a:r>
          </a:p>
          <a:p>
            <a:pPr>
              <a:lnSpc>
                <a:spcPct val="100000"/>
              </a:lnSpc>
            </a:pPr>
            <a:r>
              <a:rPr lang="en-US" dirty="0"/>
              <a:t>University of Michigan</a:t>
            </a:r>
          </a:p>
          <a:p>
            <a:pPr>
              <a:lnSpc>
                <a:spcPct val="100000"/>
              </a:lnSpc>
            </a:pPr>
            <a:r>
              <a:rPr lang="en-US" dirty="0"/>
              <a:t>Nov 16, 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BC5358-A973-436E-9AEC-BE6333D099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3" r="6298"/>
          <a:stretch/>
        </p:blipFill>
        <p:spPr>
          <a:xfrm>
            <a:off x="2263438" y="1182960"/>
            <a:ext cx="4292476" cy="28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17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range of diagnostics are used to study the hot spot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7286" y="1160277"/>
            <a:ext cx="8565371" cy="3673660"/>
            <a:chOff x="289314" y="1081315"/>
            <a:chExt cx="8565371" cy="36736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314" y="1150002"/>
              <a:ext cx="8565371" cy="360497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7852229" y="1081315"/>
              <a:ext cx="573314" cy="1306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4346448" y="2571750"/>
            <a:ext cx="402336" cy="171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FD4E15-538B-48C5-A792-413DF2E90EC6}"/>
              </a:ext>
            </a:extLst>
          </p:cNvPr>
          <p:cNvSpPr txBox="1"/>
          <p:nvPr/>
        </p:nvSpPr>
        <p:spPr>
          <a:xfrm>
            <a:off x="5280836" y="4416421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Symbol" panose="05050102010706020507" pitchFamily="18" charset="2"/>
              </a:rPr>
              <a:t>r</a:t>
            </a:r>
            <a:r>
              <a:rPr lang="en-US" sz="1600" i="1" dirty="0"/>
              <a:t>R</a:t>
            </a:r>
            <a:r>
              <a:rPr lang="en-US" sz="1600" dirty="0"/>
              <a:t>~</a:t>
            </a:r>
            <a:r>
              <a:rPr lang="en-US" sz="1600" dirty="0">
                <a:latin typeface="Symbol" panose="05050102010706020507" pitchFamily="18" charset="2"/>
              </a:rPr>
              <a:t>a</a:t>
            </a:r>
            <a:r>
              <a:rPr lang="en-US" sz="1600" baseline="30000" dirty="0"/>
              <a:t>-0.5</a:t>
            </a:r>
          </a:p>
        </p:txBody>
      </p:sp>
      <p:pic>
        <p:nvPicPr>
          <p:cNvPr id="14" name="Picture 10" descr="https://latex.codecogs.com/gif.latex?%3C%5Csigma%20V%3E%20%5Csim%20T%5E4%20%5Csim%20V_%7Bimp%7D%5E%7B5.9%7D">
            <a:extLst>
              <a:ext uri="{FF2B5EF4-FFF2-40B4-BE49-F238E27FC236}">
                <a16:creationId xmlns:a16="http://schemas.microsoft.com/office/drawing/2014/main" id="{2C864C15-B3EC-4630-98AD-C2B2287A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05" y="3379935"/>
            <a:ext cx="15049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56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DE63-CCBC-48C1-B98F-8F3F6633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measures of target performance indicating how close an implosion is to ignition have been identified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59A24-FE32-40D4-AB65-4BE48A976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85" y="1305823"/>
            <a:ext cx="7797209" cy="32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6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deviate from simulations with increasing convergence or decreasing adiabat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7" y="1321383"/>
            <a:ext cx="3641369" cy="2968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85175"/>
            <a:ext cx="3525873" cy="2873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9334" y="917437"/>
            <a:ext cx="2957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          Yield degradation </a:t>
            </a:r>
          </a:p>
          <a:p>
            <a:r>
              <a:rPr lang="en-US" sz="1400" b="1" dirty="0"/>
              <a:t>(Measured yield/Simulated yield)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2586" y="978992"/>
            <a:ext cx="2651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    Areal density degradation</a:t>
            </a:r>
          </a:p>
          <a:p>
            <a:r>
              <a:rPr lang="en-US" sz="1400" b="1" dirty="0"/>
              <a:t>(Measured </a:t>
            </a:r>
            <a:r>
              <a:rPr lang="en-US" sz="1400" b="1" dirty="0" err="1">
                <a:latin typeface="Symbol" panose="05050102010706020507" pitchFamily="18" charset="2"/>
              </a:rPr>
              <a:t>r</a:t>
            </a:r>
            <a:r>
              <a:rPr lang="en-US" sz="1400" b="1" dirty="0" err="1"/>
              <a:t>R</a:t>
            </a:r>
            <a:r>
              <a:rPr lang="en-US" sz="1400" b="1" dirty="0"/>
              <a:t>/Simulated </a:t>
            </a:r>
            <a:r>
              <a:rPr lang="en-US" sz="1400" b="1" dirty="0" err="1">
                <a:latin typeface="Symbol" panose="05050102010706020507" pitchFamily="18" charset="2"/>
              </a:rPr>
              <a:t>r</a:t>
            </a:r>
            <a:r>
              <a:rPr lang="en-US" sz="1400" b="1" dirty="0" err="1"/>
              <a:t>R</a:t>
            </a:r>
            <a:r>
              <a:rPr lang="en-US" sz="1400" b="1" dirty="0"/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1605776" y="4401015"/>
            <a:ext cx="2007219" cy="74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493534" y="4408449"/>
            <a:ext cx="223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Increasing convergence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55278" y="4401015"/>
            <a:ext cx="223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Increasing convergence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5455278" y="4391352"/>
            <a:ext cx="2007219" cy="74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00792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78340-538A-485E-AE0C-5AAC6C7D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Implosion predictions are challenging because of the multi-scale and multi-physics involved</a:t>
            </a:r>
          </a:p>
        </p:txBody>
      </p:sp>
      <p:pic>
        <p:nvPicPr>
          <p:cNvPr id="6" name="Shape 7">
            <a:extLst>
              <a:ext uri="{FF2B5EF4-FFF2-40B4-BE49-F238E27FC236}">
                <a16:creationId xmlns:a16="http://schemas.microsoft.com/office/drawing/2014/main" id="{11D0A0A4-7440-4CEF-A22E-3257F2F676D0}"/>
              </a:ext>
            </a:extLst>
          </p:cNvPr>
          <p:cNvPicPr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2166" y="1493445"/>
            <a:ext cx="3346885" cy="3064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44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simulation predictability can be due to modeling errors, uncertainties in input to codes or engineering aspects not captured by codes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8" t="9615" r="56936" b="14319"/>
          <a:stretch/>
        </p:blipFill>
        <p:spPr>
          <a:xfrm>
            <a:off x="182880" y="1197797"/>
            <a:ext cx="3108960" cy="265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516" y="1568762"/>
            <a:ext cx="1574832" cy="151858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41709" r="12793"/>
          <a:stretch/>
        </p:blipFill>
        <p:spPr bwMode="auto">
          <a:xfrm>
            <a:off x="5296025" y="1046032"/>
            <a:ext cx="356616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8401987" y="1870856"/>
            <a:ext cx="524656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493744" y="3617210"/>
            <a:ext cx="432899" cy="4646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21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32624" y="2230244"/>
            <a:ext cx="7917366" cy="54269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drive on OMEGA</a:t>
            </a:r>
          </a:p>
          <a:p>
            <a:r>
              <a:rPr lang="en-US" dirty="0"/>
              <a:t>Improving implosion performance by improving models</a:t>
            </a:r>
          </a:p>
          <a:p>
            <a:pPr marL="631825" indent="-631825">
              <a:buNone/>
            </a:pPr>
            <a:r>
              <a:rPr lang="en-US" dirty="0"/>
              <a:t>             ─ 1D physics – e.g. role of cross beam energy transfer and mitigation using laser bandwidth – evidence from the NIF – upgrade to ray-trace models in hydrodynamic simulations </a:t>
            </a:r>
          </a:p>
          <a:p>
            <a:pPr marL="0" indent="0">
              <a:buNone/>
            </a:pPr>
            <a:r>
              <a:rPr lang="en-US" dirty="0"/>
              <a:t>             ─ multi-D physics – Role of perturbations - modeling and diagnosing </a:t>
            </a:r>
            <a:r>
              <a:rPr lang="en-US" dirty="0" err="1"/>
              <a:t>nonuniformity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─ </a:t>
            </a:r>
            <a:r>
              <a:rPr lang="en-US" dirty="0" err="1"/>
              <a:t>Postprocessing</a:t>
            </a:r>
            <a:r>
              <a:rPr lang="en-US" dirty="0"/>
              <a:t> tools, new signatures identifying failure mechanisms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Improving implosion performance using physics informed data-science models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Scaling to Mega-Joule facilities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1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beam energy transfer can significantly reduce the ablation pressure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78675"/>
            <a:ext cx="8755617" cy="3403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718" y="4288436"/>
            <a:ext cx="1803042" cy="521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043" y="4241456"/>
            <a:ext cx="2247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P</a:t>
            </a:r>
            <a:r>
              <a:rPr lang="en-US" sz="1400" b="1" i="1" baseline="-25000" dirty="0" err="1"/>
              <a:t>hs</a:t>
            </a:r>
            <a:r>
              <a:rPr lang="en-US" sz="1400" b="1" i="1" dirty="0"/>
              <a:t> </a:t>
            </a:r>
            <a:r>
              <a:rPr lang="en-US" sz="1400" b="1" dirty="0"/>
              <a:t>= Hot spot pressure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1428" y="4241456"/>
            <a:ext cx="2122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</a:t>
            </a:r>
            <a:r>
              <a:rPr lang="en-US" sz="1400" b="1" baseline="-25000" dirty="0"/>
              <a:t>a</a:t>
            </a:r>
            <a:r>
              <a:rPr lang="en-US" sz="1400" b="1" dirty="0"/>
              <a:t> = Ablation pressure</a:t>
            </a:r>
          </a:p>
        </p:txBody>
      </p:sp>
    </p:spTree>
    <p:extLst>
      <p:ext uri="{BB962C8B-B14F-4D97-AF65-F5344CB8AC3E}">
        <p14:creationId xmlns:p14="http://schemas.microsoft.com/office/powerpoint/2010/main" val="2240481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deposition models in rad-hydro codes have been improved to include the effect of CBET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87" y="1444906"/>
            <a:ext cx="8499107" cy="309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88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Detuning the wavelengths of the crossing beams can improve ablation pressure as demonstrated on the NIF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343" y="124097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43" y="1702636"/>
            <a:ext cx="7835161" cy="2087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849" y="4866501"/>
            <a:ext cx="2960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J. </a:t>
            </a:r>
            <a:r>
              <a:rPr lang="en-US" sz="1200" dirty="0" err="1"/>
              <a:t>Marozas</a:t>
            </a:r>
            <a:r>
              <a:rPr lang="en-US" sz="1200" dirty="0"/>
              <a:t> et al, Phys. Rev. Lett (2018). </a:t>
            </a:r>
          </a:p>
        </p:txBody>
      </p:sp>
    </p:spTree>
    <p:extLst>
      <p:ext uri="{BB962C8B-B14F-4D97-AF65-F5344CB8AC3E}">
        <p14:creationId xmlns:p14="http://schemas.microsoft.com/office/powerpoint/2010/main" val="2147252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NIF’s wavelength detuning capability has been used to demonstrate mitigation of CBET in proof-of-principle experiments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6" y="1124165"/>
            <a:ext cx="8337333" cy="334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7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54025" y="17443"/>
            <a:ext cx="961118" cy="276999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in direct drive implosion performance is being made through feedback between experiments and codes, and physics-informed data science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082249"/>
            <a:ext cx="8251825" cy="3486150"/>
          </a:xfrm>
        </p:spPr>
        <p:txBody>
          <a:bodyPr/>
          <a:lstStyle/>
          <a:p>
            <a:r>
              <a:rPr lang="en-US" dirty="0"/>
              <a:t>Direct drive applications include studies related to high-energy density plasmas, nuclear astrophysics etc. </a:t>
            </a:r>
          </a:p>
          <a:p>
            <a:r>
              <a:rPr lang="en-US" dirty="0"/>
              <a:t>Several approaches in parallel are being pursued in parallel to improve performance in proof-of-principle DT-layered OMEGA implosions (kJ scale)</a:t>
            </a:r>
          </a:p>
          <a:p>
            <a:pPr indent="404813">
              <a:lnSpc>
                <a:spcPct val="100000"/>
              </a:lnSpc>
              <a:buNone/>
              <a:tabLst>
                <a:tab pos="803275" algn="l"/>
              </a:tabLst>
            </a:pPr>
            <a:r>
              <a:rPr lang="en-US" dirty="0"/>
              <a:t>─  Surrogate implosions, targeted science experiments to guide design of cryogenic implosions and </a:t>
            </a:r>
          </a:p>
          <a:p>
            <a:pPr marL="803275" indent="-576263">
              <a:lnSpc>
                <a:spcPct val="100000"/>
              </a:lnSpc>
              <a:buNone/>
              <a:tabLst>
                <a:tab pos="803275" algn="l"/>
              </a:tabLst>
            </a:pPr>
            <a:r>
              <a:rPr lang="en-US" dirty="0"/>
              <a:t>             improve simulation predictability</a:t>
            </a:r>
          </a:p>
          <a:p>
            <a:pPr marL="803275" indent="-576263">
              <a:lnSpc>
                <a:spcPct val="100000"/>
              </a:lnSpc>
              <a:buNone/>
              <a:tabLst>
                <a:tab pos="803275" algn="l"/>
              </a:tabLst>
            </a:pPr>
            <a:r>
              <a:rPr lang="en-US" dirty="0"/>
              <a:t>         ─ Improved tools for </a:t>
            </a:r>
            <a:r>
              <a:rPr lang="en-US" dirty="0" err="1"/>
              <a:t>postprocessing</a:t>
            </a:r>
            <a:r>
              <a:rPr lang="en-US" dirty="0"/>
              <a:t> simulations to identify signatures and potential </a:t>
            </a:r>
          </a:p>
          <a:p>
            <a:pPr marL="803275" indent="-576263">
              <a:lnSpc>
                <a:spcPct val="100000"/>
              </a:lnSpc>
              <a:buNone/>
              <a:tabLst>
                <a:tab pos="803275" algn="l"/>
              </a:tabLst>
            </a:pPr>
            <a:r>
              <a:rPr lang="en-US" dirty="0"/>
              <a:t>             failure metrics </a:t>
            </a:r>
          </a:p>
          <a:p>
            <a:pPr marL="803275" indent="-576263">
              <a:lnSpc>
                <a:spcPct val="100000"/>
              </a:lnSpc>
              <a:buNone/>
              <a:tabLst>
                <a:tab pos="803275" algn="l"/>
              </a:tabLst>
            </a:pPr>
            <a:r>
              <a:rPr lang="en-US" dirty="0"/>
              <a:t>         ─  Data driven models incorporating failure metrics to improve performance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en-US" dirty="0"/>
              <a:t>Modern computing is permitting large scale simulations with improved models. </a:t>
            </a:r>
          </a:p>
          <a:p>
            <a:pPr marL="803275" indent="-576263">
              <a:lnSpc>
                <a:spcPct val="100000"/>
              </a:lnSpc>
              <a:buNone/>
              <a:tabLst>
                <a:tab pos="803275" algn="l"/>
              </a:tabLst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025" y="17443"/>
            <a:ext cx="976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21955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914400" y="2943922"/>
            <a:ext cx="6237249" cy="24532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drive on OMEGA</a:t>
            </a:r>
          </a:p>
          <a:p>
            <a:r>
              <a:rPr lang="en-US" dirty="0"/>
              <a:t>Improving implosion performance by improving models</a:t>
            </a:r>
          </a:p>
          <a:p>
            <a:pPr marL="631825" indent="-631825">
              <a:buNone/>
            </a:pPr>
            <a:r>
              <a:rPr lang="en-US" dirty="0"/>
              <a:t>             ─ 1D physics – e.g. role of cross beam energy transfer and mitigation using laser bandwidth – evidence from the NIF – upgrade to ray-trace models in hydrodynamic simulations </a:t>
            </a:r>
          </a:p>
          <a:p>
            <a:pPr marL="0" indent="0">
              <a:buNone/>
            </a:pPr>
            <a:r>
              <a:rPr lang="en-US" dirty="0"/>
              <a:t>             ─ multi-D physics – Role of perturbations - modeling and diagnosing </a:t>
            </a:r>
            <a:r>
              <a:rPr lang="en-US" dirty="0" err="1"/>
              <a:t>nonuniformity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─ </a:t>
            </a:r>
            <a:r>
              <a:rPr lang="en-US" dirty="0" err="1"/>
              <a:t>Postprocessing</a:t>
            </a:r>
            <a:r>
              <a:rPr lang="en-US" dirty="0"/>
              <a:t> tools, new signatures identifying failure mechanisms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Improving implosion performance using physics informed data-science models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Scaling to Mega-Joule facilities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48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speckle can reduce the areal density for high IFAR implosions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9056" y="4835723"/>
            <a:ext cx="2488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P. B. Radha (DRACO - 2011)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490818" y="1067744"/>
            <a:ext cx="5722938" cy="3209925"/>
            <a:chOff x="1490818" y="1067744"/>
            <a:chExt cx="5722938" cy="3209925"/>
          </a:xfrm>
        </p:grpSpPr>
        <p:grpSp>
          <p:nvGrpSpPr>
            <p:cNvPr id="13" name="Group 12"/>
            <p:cNvGrpSpPr/>
            <p:nvPr/>
          </p:nvGrpSpPr>
          <p:grpSpPr>
            <a:xfrm>
              <a:off x="1490818" y="1067744"/>
              <a:ext cx="5722938" cy="3209925"/>
              <a:chOff x="1490818" y="1067744"/>
              <a:chExt cx="5722938" cy="3209925"/>
            </a:xfrm>
          </p:grpSpPr>
          <p:grpSp>
            <p:nvGrpSpPr>
              <p:cNvPr id="9" name="Group 8"/>
              <p:cNvGrpSpPr>
                <a:grpSpLocks noChangeAspect="1"/>
              </p:cNvGrpSpPr>
              <p:nvPr/>
            </p:nvGrpSpPr>
            <p:grpSpPr bwMode="auto">
              <a:xfrm>
                <a:off x="1490818" y="1067744"/>
                <a:ext cx="5722938" cy="3209925"/>
                <a:chOff x="194" y="811"/>
                <a:chExt cx="3400" cy="1907"/>
              </a:xfrm>
            </p:grpSpPr>
            <p:pic>
              <p:nvPicPr>
                <p:cNvPr id="10" name="Picture 9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861" t="14285" r="13623" b="18367"/>
                <a:stretch>
                  <a:fillRect/>
                </a:stretch>
              </p:blipFill>
              <p:spPr bwMode="auto">
                <a:xfrm>
                  <a:off x="194" y="860"/>
                  <a:ext cx="3251" cy="18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3115" y="811"/>
                  <a:ext cx="479" cy="2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" name="Rectangle 3"/>
              <p:cNvSpPr/>
              <p:nvPr/>
            </p:nvSpPr>
            <p:spPr bwMode="auto">
              <a:xfrm>
                <a:off x="3110753" y="1640541"/>
                <a:ext cx="268941" cy="25997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5360894" y="1658471"/>
                <a:ext cx="224118" cy="19722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039077" y="1601252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15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25034" y="159677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6991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Highly resolved 3D simulations are now possible to model the effect of laser imprint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6832" y="4843463"/>
            <a:ext cx="2442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I. </a:t>
            </a:r>
            <a:r>
              <a:rPr lang="en-US" sz="1400" dirty="0" err="1"/>
              <a:t>Igumenschev</a:t>
            </a:r>
            <a:r>
              <a:rPr lang="en-US" sz="1400" dirty="0"/>
              <a:t>, PRL (2019)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34" y="1180230"/>
            <a:ext cx="6542468" cy="349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307" y="4232523"/>
            <a:ext cx="3734873" cy="4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37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17756" y="3285893"/>
            <a:ext cx="5523571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drive on OMEGA</a:t>
            </a:r>
          </a:p>
          <a:p>
            <a:r>
              <a:rPr lang="en-US" dirty="0"/>
              <a:t>Improving implosion performance by improving models</a:t>
            </a:r>
          </a:p>
          <a:p>
            <a:pPr marL="631825" indent="-631825">
              <a:buNone/>
            </a:pPr>
            <a:r>
              <a:rPr lang="en-US" dirty="0"/>
              <a:t>             ─ 1D physics – e.g. role of cross beam energy transfer and mitigation using laser bandwidth – evidence from the NIF – upgrade to ray-trace models in hydrodynamic simulations </a:t>
            </a:r>
          </a:p>
          <a:p>
            <a:pPr marL="0" indent="0">
              <a:buNone/>
            </a:pPr>
            <a:r>
              <a:rPr lang="en-US" dirty="0"/>
              <a:t>             ─ multi-D physics – Role of perturbations - modeling and diagnosing </a:t>
            </a:r>
            <a:r>
              <a:rPr lang="en-US" dirty="0" err="1"/>
              <a:t>nonuniformity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─ </a:t>
            </a:r>
            <a:r>
              <a:rPr lang="en-US" dirty="0" err="1"/>
              <a:t>Postprocessing</a:t>
            </a:r>
            <a:r>
              <a:rPr lang="en-US" dirty="0"/>
              <a:t> tools, new signatures identifying failure mechanisms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Improving implosion performance using physics informed data-science models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Scaling to Mega-Joule facilities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62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spot flow, diagnosed by the Doppler shift in the DT neutron peak, can result in an inefficient conversion of the shell kinetic energy into hot spot energy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55" y="1018175"/>
            <a:ext cx="8769069" cy="373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32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Implosions with large flows also indicate asymmetries in the measured width of the neutron spectrum (apparent ion temperature variations)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3" y="1159774"/>
            <a:ext cx="8211514" cy="3524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1608" y="4835723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O. </a:t>
            </a:r>
            <a:r>
              <a:rPr lang="en-US" sz="1200" dirty="0" err="1"/>
              <a:t>Mannion</a:t>
            </a:r>
            <a:r>
              <a:rPr lang="en-US" sz="1200" dirty="0"/>
              <a:t> (2019)</a:t>
            </a:r>
          </a:p>
        </p:txBody>
      </p:sp>
      <p:sp>
        <p:nvSpPr>
          <p:cNvPr id="6" name="Isosceles Triangle 5"/>
          <p:cNvSpPr/>
          <p:nvPr/>
        </p:nvSpPr>
        <p:spPr bwMode="auto">
          <a:xfrm>
            <a:off x="645459" y="4123765"/>
            <a:ext cx="170329" cy="125506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2329" y="4017241"/>
            <a:ext cx="1632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NtoF</a:t>
            </a:r>
            <a:r>
              <a:rPr lang="en-US" sz="1600" b="1" dirty="0"/>
              <a:t> detectors</a:t>
            </a:r>
          </a:p>
        </p:txBody>
      </p:sp>
      <p:sp>
        <p:nvSpPr>
          <p:cNvPr id="8" name="5-Point Star 7"/>
          <p:cNvSpPr/>
          <p:nvPr/>
        </p:nvSpPr>
        <p:spPr bwMode="auto">
          <a:xfrm>
            <a:off x="645459" y="4406521"/>
            <a:ext cx="170329" cy="151298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932329" y="4366221"/>
            <a:ext cx="1953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1544629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54025" y="3612995"/>
            <a:ext cx="6117760" cy="275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drive on OMEGA</a:t>
            </a:r>
          </a:p>
          <a:p>
            <a:r>
              <a:rPr lang="en-US" dirty="0"/>
              <a:t>Improving implosion performance by improving models</a:t>
            </a:r>
          </a:p>
          <a:p>
            <a:pPr marL="631825" indent="-631825">
              <a:buNone/>
            </a:pPr>
            <a:r>
              <a:rPr lang="en-US" dirty="0"/>
              <a:t>             ─ 1D physics – e.g. role of cross beam energy transfer and mitigation using laser bandwidth – evidence from the NIF – upgrade to ray-trace models in hydrodynamic simulations </a:t>
            </a:r>
          </a:p>
          <a:p>
            <a:pPr marL="0" indent="0">
              <a:buNone/>
            </a:pPr>
            <a:r>
              <a:rPr lang="en-US" dirty="0"/>
              <a:t>             ─ multi-D physics – Role of perturbations - modeling and diagnosing </a:t>
            </a:r>
            <a:r>
              <a:rPr lang="en-US" dirty="0" err="1"/>
              <a:t>nonuniformity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─ </a:t>
            </a:r>
            <a:r>
              <a:rPr lang="en-US" dirty="0" err="1"/>
              <a:t>Postprocessing</a:t>
            </a:r>
            <a:r>
              <a:rPr lang="en-US" dirty="0"/>
              <a:t> tools, new signatures identifying failure mechanisms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Improving implosion performance using physics informed data-science models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Scaling to Mega-Joule facilities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01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1697" y="1081745"/>
            <a:ext cx="8654382" cy="3747602"/>
            <a:chOff x="191697" y="1081745"/>
            <a:chExt cx="8654382" cy="37476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697" y="1160875"/>
              <a:ext cx="8654382" cy="366847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7839855" y="1081745"/>
              <a:ext cx="659567" cy="1582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Pentagon 6"/>
            <p:cNvSpPr/>
            <p:nvPr/>
          </p:nvSpPr>
          <p:spPr bwMode="auto">
            <a:xfrm>
              <a:off x="191697" y="3627619"/>
              <a:ext cx="625267" cy="457201"/>
            </a:xfrm>
            <a:prstGeom prst="homePlat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degradation mechanisms have been quantified through a multi-variate regression model with observed and simulated dependencies </a:t>
            </a:r>
          </a:p>
        </p:txBody>
      </p:sp>
    </p:spTree>
    <p:extLst>
      <p:ext uri="{BB962C8B-B14F-4D97-AF65-F5344CB8AC3E}">
        <p14:creationId xmlns:p14="http://schemas.microsoft.com/office/powerpoint/2010/main" val="3697774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Multi-variate regression techniques are being used in parallel to identify quantities that determine implosion performance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08630"/>
            <a:ext cx="8110589" cy="345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90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227" y="961786"/>
            <a:ext cx="3732550" cy="3874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54" y="322289"/>
            <a:ext cx="8711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The statistical model predicts yield accurately and is used to design higher performing </a:t>
            </a:r>
          </a:p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implosions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1134" y="1454046"/>
            <a:ext cx="29979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The remaining scatter is due to </a:t>
            </a:r>
          </a:p>
          <a:p>
            <a:r>
              <a:rPr lang="en-US" sz="1400" b="1" dirty="0"/>
              <a:t>shot-to-shot variations in laser</a:t>
            </a:r>
          </a:p>
          <a:p>
            <a:r>
              <a:rPr lang="en-US" sz="1400" b="1" dirty="0"/>
              <a:t>delivery, target quality, and any </a:t>
            </a:r>
          </a:p>
          <a:p>
            <a:r>
              <a:rPr lang="en-US" sz="1400" b="1" dirty="0"/>
              <a:t>other design-dependent physics </a:t>
            </a:r>
          </a:p>
          <a:p>
            <a:r>
              <a:rPr lang="en-US" sz="1400" b="1" dirty="0"/>
              <a:t>that is not accounted for.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2392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 Laboratory for Laser Energetics, University of Rochester </a:t>
            </a:r>
          </a:p>
          <a:p>
            <a:pPr marL="0" indent="0" algn="ctr">
              <a:buNone/>
            </a:pPr>
            <a:r>
              <a:rPr lang="en-US" dirty="0"/>
              <a:t>General Atomics, San Diego</a:t>
            </a:r>
          </a:p>
          <a:p>
            <a:pPr marL="0" indent="0" algn="ctr">
              <a:buNone/>
            </a:pPr>
            <a:r>
              <a:rPr lang="en-US" dirty="0"/>
              <a:t>Lawrence Livermore National Labs </a:t>
            </a:r>
          </a:p>
          <a:p>
            <a:pPr marL="0" indent="0" algn="ctr">
              <a:buNone/>
            </a:pPr>
            <a:r>
              <a:rPr lang="en-US" dirty="0"/>
              <a:t>Plasma Science and Fusion Center, MIT </a:t>
            </a:r>
          </a:p>
          <a:p>
            <a:pPr marL="0" indent="0" algn="ctr">
              <a:buNone/>
            </a:pPr>
            <a:r>
              <a:rPr lang="en-US" dirty="0"/>
              <a:t>Los Alamos National Labs</a:t>
            </a:r>
          </a:p>
          <a:p>
            <a:pPr marL="0" indent="0" algn="ctr">
              <a:buNone/>
            </a:pPr>
            <a:r>
              <a:rPr lang="en-US" dirty="0"/>
              <a:t>Naval Research Labs, Washington DC</a:t>
            </a:r>
          </a:p>
          <a:p>
            <a:pPr marL="0" indent="0" algn="ctr">
              <a:buNone/>
            </a:pPr>
            <a:r>
              <a:rPr lang="en-US" dirty="0"/>
              <a:t>AWE, United Kingdom </a:t>
            </a:r>
          </a:p>
          <a:p>
            <a:pPr marL="0" indent="0" algn="ctr">
              <a:buNone/>
            </a:pPr>
            <a:r>
              <a:rPr lang="en-US" dirty="0"/>
              <a:t>University of Bordeaux</a:t>
            </a:r>
          </a:p>
        </p:txBody>
      </p:sp>
    </p:spTree>
    <p:extLst>
      <p:ext uri="{BB962C8B-B14F-4D97-AF65-F5344CB8AC3E}">
        <p14:creationId xmlns:p14="http://schemas.microsoft.com/office/powerpoint/2010/main" val="302333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Hydrodynamic scaling requires a modest increase in yield and areal density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4025" y="1170382"/>
            <a:ext cx="5728258" cy="3104022"/>
            <a:chOff x="2367528" y="1553298"/>
            <a:chExt cx="5728258" cy="31040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9842" r="-1272"/>
            <a:stretch/>
          </p:blipFill>
          <p:spPr>
            <a:xfrm>
              <a:off x="2367528" y="1553298"/>
              <a:ext cx="5728258" cy="3104022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 bwMode="auto">
            <a:xfrm>
              <a:off x="2685977" y="2177980"/>
              <a:ext cx="74341" cy="7480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Oval 5"/>
          <p:cNvSpPr/>
          <p:nvPr/>
        </p:nvSpPr>
        <p:spPr bwMode="auto">
          <a:xfrm>
            <a:off x="2914185" y="4906537"/>
            <a:ext cx="81776" cy="9664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0245" y="4813420"/>
            <a:ext cx="2983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C. Williams, Phys. Plasmas (2022).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638" r="8623"/>
          <a:stretch/>
        </p:blipFill>
        <p:spPr>
          <a:xfrm>
            <a:off x="5979859" y="1327609"/>
            <a:ext cx="3008237" cy="81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58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27824" y="4073912"/>
            <a:ext cx="2557347" cy="23789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drive on OMEGA</a:t>
            </a:r>
          </a:p>
          <a:p>
            <a:r>
              <a:rPr lang="en-US" dirty="0"/>
              <a:t>Improving implosion performance by improving models</a:t>
            </a:r>
          </a:p>
          <a:p>
            <a:pPr marL="631825" indent="-631825">
              <a:buNone/>
            </a:pPr>
            <a:r>
              <a:rPr lang="en-US" dirty="0"/>
              <a:t>             ─ 1D physics – e.g. role of cross beam energy transfer and mitigation using laser bandwidth – evidence from the NIF – upgrade to ray-trace models in hydrodynamic simulations </a:t>
            </a:r>
          </a:p>
          <a:p>
            <a:pPr marL="0" indent="0">
              <a:buNone/>
            </a:pPr>
            <a:r>
              <a:rPr lang="en-US" dirty="0"/>
              <a:t>             ─ multi-D physics – Role of perturbations - modeling and diagnosing </a:t>
            </a:r>
            <a:r>
              <a:rPr lang="en-US" dirty="0" err="1"/>
              <a:t>nonuniformity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─ </a:t>
            </a:r>
            <a:r>
              <a:rPr lang="en-US" dirty="0" err="1"/>
              <a:t>Postprocessing</a:t>
            </a:r>
            <a:r>
              <a:rPr lang="en-US" dirty="0"/>
              <a:t> tools, new signatures identifying failure mechanisms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Improving implosion performance using physics informed data-science models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Scaling to Mega-Joule facilities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0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coronal processes influence laser energy deposition and electron transport to the ablation surface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42224" y="1061314"/>
            <a:ext cx="5780757" cy="3280227"/>
            <a:chOff x="425249" y="2035173"/>
            <a:chExt cx="8306284" cy="413339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9" y="2035173"/>
              <a:ext cx="8306284" cy="4133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7489371" y="2035173"/>
              <a:ext cx="943429" cy="127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 b="0"/>
            </a:p>
          </p:txBody>
        </p:sp>
      </p:grpSp>
    </p:spTree>
    <p:extLst>
      <p:ext uri="{BB962C8B-B14F-4D97-AF65-F5344CB8AC3E}">
        <p14:creationId xmlns:p14="http://schemas.microsoft.com/office/powerpoint/2010/main" val="3117635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54024" y="17443"/>
            <a:ext cx="2049689" cy="276999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in direct drive implosions is being made through feedback between experiments and codes, and physics-informed data science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082249"/>
            <a:ext cx="8251825" cy="3486150"/>
          </a:xfrm>
        </p:spPr>
        <p:txBody>
          <a:bodyPr/>
          <a:lstStyle/>
          <a:p>
            <a:r>
              <a:rPr lang="en-US" dirty="0"/>
              <a:t>Direct drive applications include yield, studies related to stockpile stewardship, nuclear astrophysics, studies of matter under extreme conditions etc.</a:t>
            </a:r>
          </a:p>
          <a:p>
            <a:r>
              <a:rPr lang="en-US" dirty="0"/>
              <a:t>Several approaches in parallel are being pursued in parallel to improve performance in proof-of-principle DT-layered OMEGA implosions (kJ scale)</a:t>
            </a:r>
          </a:p>
          <a:p>
            <a:pPr indent="404813">
              <a:lnSpc>
                <a:spcPct val="100000"/>
              </a:lnSpc>
              <a:buNone/>
              <a:tabLst>
                <a:tab pos="803275" algn="l"/>
              </a:tabLst>
            </a:pPr>
            <a:r>
              <a:rPr lang="en-US" dirty="0"/>
              <a:t>─  Surrogate implosions, targeted science experiments to guide design of cryogenic implosions and </a:t>
            </a:r>
          </a:p>
          <a:p>
            <a:pPr marL="803275" indent="-576263">
              <a:lnSpc>
                <a:spcPct val="100000"/>
              </a:lnSpc>
              <a:buNone/>
              <a:tabLst>
                <a:tab pos="803275" algn="l"/>
              </a:tabLst>
            </a:pPr>
            <a:r>
              <a:rPr lang="en-US" dirty="0"/>
              <a:t>             improve simulation predictability</a:t>
            </a:r>
          </a:p>
          <a:p>
            <a:pPr marL="803275" indent="-576263">
              <a:lnSpc>
                <a:spcPct val="100000"/>
              </a:lnSpc>
              <a:buNone/>
              <a:tabLst>
                <a:tab pos="803275" algn="l"/>
              </a:tabLst>
            </a:pPr>
            <a:r>
              <a:rPr lang="en-US" dirty="0"/>
              <a:t>         ─ Improved tools for </a:t>
            </a:r>
            <a:r>
              <a:rPr lang="en-US" dirty="0" err="1"/>
              <a:t>postprocessing</a:t>
            </a:r>
            <a:r>
              <a:rPr lang="en-US" dirty="0"/>
              <a:t> simulations to identify signatures and potential </a:t>
            </a:r>
          </a:p>
          <a:p>
            <a:pPr marL="803275" indent="-576263">
              <a:lnSpc>
                <a:spcPct val="100000"/>
              </a:lnSpc>
              <a:buNone/>
              <a:tabLst>
                <a:tab pos="803275" algn="l"/>
              </a:tabLst>
            </a:pPr>
            <a:r>
              <a:rPr lang="en-US" dirty="0"/>
              <a:t>             failure metrics </a:t>
            </a:r>
          </a:p>
          <a:p>
            <a:pPr marL="803275" indent="-576263">
              <a:lnSpc>
                <a:spcPct val="100000"/>
              </a:lnSpc>
              <a:buNone/>
              <a:tabLst>
                <a:tab pos="803275" algn="l"/>
              </a:tabLst>
            </a:pPr>
            <a:r>
              <a:rPr lang="en-US" dirty="0"/>
              <a:t>         ─  Data driven models incorporating failure metrics to improve performance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en-US" dirty="0"/>
              <a:t>Modern computing is permitting large scale simulations with improved models. </a:t>
            </a:r>
          </a:p>
          <a:p>
            <a:pPr marL="803275" indent="-576263">
              <a:lnSpc>
                <a:spcPct val="100000"/>
              </a:lnSpc>
              <a:buNone/>
              <a:tabLst>
                <a:tab pos="803275" algn="l"/>
              </a:tabLst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024" y="41799"/>
            <a:ext cx="2049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Summary/Conclusions</a:t>
            </a:r>
          </a:p>
        </p:txBody>
      </p:sp>
    </p:spTree>
    <p:extLst>
      <p:ext uri="{BB962C8B-B14F-4D97-AF65-F5344CB8AC3E}">
        <p14:creationId xmlns:p14="http://schemas.microsoft.com/office/powerpoint/2010/main" val="4041931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7B35EE-FA2E-4621-AFD5-7B299FC19501}"/>
              </a:ext>
            </a:extLst>
          </p:cNvPr>
          <p:cNvSpPr txBox="1"/>
          <p:nvPr/>
        </p:nvSpPr>
        <p:spPr>
          <a:xfrm>
            <a:off x="2544726" y="2034363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Coasting Phase</a:t>
            </a:r>
          </a:p>
        </p:txBody>
      </p:sp>
    </p:spTree>
    <p:extLst>
      <p:ext uri="{BB962C8B-B14F-4D97-AF65-F5344CB8AC3E}">
        <p14:creationId xmlns:p14="http://schemas.microsoft.com/office/powerpoint/2010/main" val="961626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ablation pressure till the implosion bang time is key to improving compression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73" y="1057728"/>
            <a:ext cx="8086454" cy="36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improved compression by maintaining ablation pressure has been demonstrated in OMEGA implosions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566" y="1185869"/>
            <a:ext cx="6251409" cy="353940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544286" y="2071007"/>
            <a:ext cx="1132114" cy="100148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97127" y="1806594"/>
            <a:ext cx="1676400" cy="1604182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5192" y="2221972"/>
            <a:ext cx="444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DD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297127" y="2529749"/>
            <a:ext cx="720241" cy="5427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110343" y="2529749"/>
            <a:ext cx="263124" cy="2357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01160" y="3100041"/>
            <a:ext cx="240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9291" y="2688824"/>
            <a:ext cx="513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He3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1422573" y="2529749"/>
            <a:ext cx="346754" cy="159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671129" y="2241175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1307446" y="2839327"/>
            <a:ext cx="66021" cy="7698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998541" y="3617863"/>
            <a:ext cx="1345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 (12-17 MeV)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84449" y="995869"/>
            <a:ext cx="2491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Measured proton spectrum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30143" y="4875256"/>
            <a:ext cx="2852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Lines – Synthetic spectrum (IRIS)</a:t>
            </a:r>
          </a:p>
        </p:txBody>
      </p:sp>
    </p:spTree>
    <p:extLst>
      <p:ext uri="{BB962C8B-B14F-4D97-AF65-F5344CB8AC3E}">
        <p14:creationId xmlns:p14="http://schemas.microsoft.com/office/powerpoint/2010/main" val="212372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drive on OMEGA</a:t>
            </a:r>
          </a:p>
          <a:p>
            <a:r>
              <a:rPr lang="en-US" dirty="0"/>
              <a:t>Improving implosion performance by improving models</a:t>
            </a:r>
          </a:p>
          <a:p>
            <a:pPr marL="631825" indent="-631825">
              <a:buNone/>
            </a:pPr>
            <a:r>
              <a:rPr lang="en-US" dirty="0"/>
              <a:t>             ─ 1D physics – e.g. role of cross beam energy transfer and mitigation using laser bandwidth – evidence from the NIF – upgrade to ray-trace models in hydrodynamic simulations </a:t>
            </a:r>
          </a:p>
          <a:p>
            <a:pPr marL="0" indent="0">
              <a:buNone/>
            </a:pPr>
            <a:r>
              <a:rPr lang="en-US" dirty="0"/>
              <a:t>             ─ multi-D physics – Role of perturbations - modeling and diagnosing </a:t>
            </a:r>
            <a:r>
              <a:rPr lang="en-US" dirty="0" err="1"/>
              <a:t>nonuniformity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─ </a:t>
            </a:r>
            <a:r>
              <a:rPr lang="en-US" dirty="0" err="1"/>
              <a:t>Postprocessing</a:t>
            </a:r>
            <a:r>
              <a:rPr lang="en-US" dirty="0"/>
              <a:t> tools, new signatures identifying failure mechanisms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Improving implosion performance using physics informed data-science models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Scaling to Mega-Joule facilities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3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74763-BE67-4DDD-8183-A07978A4E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primary laser driven approaches are being studied in the 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E8AAD-E439-4EDB-8461-DC5445FB7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28" y="1071327"/>
            <a:ext cx="5881552" cy="35561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78723B-62D2-410C-B5C5-D9AE091F6351}"/>
              </a:ext>
            </a:extLst>
          </p:cNvPr>
          <p:cNvSpPr txBox="1"/>
          <p:nvPr/>
        </p:nvSpPr>
        <p:spPr>
          <a:xfrm>
            <a:off x="6469286" y="1141227"/>
            <a:ext cx="18950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/>
              <a:t>Review papers/books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40FDEA-0A21-4B6A-A0C4-1ED7E1EC5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680" y="1488206"/>
            <a:ext cx="2678806" cy="1498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3BE75E-E232-4B6C-8ADC-667DDC1E7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680" y="3023022"/>
            <a:ext cx="2704563" cy="979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E83DC2-1922-47E0-9752-1112ED418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328" y="4088161"/>
            <a:ext cx="2446986" cy="5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3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801C-C206-4D65-9044-9E82490C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implosion studies are based on hydrodynamic scaling between OMEGA and an ignition facility like the National Ignition Facility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2AA6CE-F809-4FB6-9574-3DD1B199D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76" y="1208525"/>
            <a:ext cx="8392499" cy="33351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26F01E-155C-4195-BD95-8E781AB3E4C9}"/>
              </a:ext>
            </a:extLst>
          </p:cNvPr>
          <p:cNvSpPr txBox="1"/>
          <p:nvPr/>
        </p:nvSpPr>
        <p:spPr>
          <a:xfrm>
            <a:off x="3947919" y="2837239"/>
            <a:ext cx="709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E~R</a:t>
            </a:r>
            <a:r>
              <a:rPr lang="en-US" sz="1400" b="1" baseline="30000" dirty="0"/>
              <a:t>3</a:t>
            </a:r>
          </a:p>
          <a:p>
            <a:r>
              <a:rPr lang="en-US" sz="1400" b="1" dirty="0"/>
              <a:t>M~R</a:t>
            </a:r>
            <a:r>
              <a:rPr lang="en-US" sz="1400" b="1" baseline="30000" dirty="0"/>
              <a:t>3</a:t>
            </a:r>
          </a:p>
          <a:p>
            <a:r>
              <a:rPr lang="en-US" sz="1400" b="1" dirty="0"/>
              <a:t>P~R</a:t>
            </a:r>
            <a:r>
              <a:rPr lang="en-US" sz="1400" b="1" baseline="30000" dirty="0"/>
              <a:t>2</a:t>
            </a:r>
          </a:p>
          <a:p>
            <a:r>
              <a:rPr lang="en-US" sz="1400" b="1" dirty="0"/>
              <a:t>T~R</a:t>
            </a:r>
          </a:p>
        </p:txBody>
      </p:sp>
    </p:spTree>
    <p:extLst>
      <p:ext uri="{BB962C8B-B14F-4D97-AF65-F5344CB8AC3E}">
        <p14:creationId xmlns:p14="http://schemas.microsoft.com/office/powerpoint/2010/main" val="361069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14AE-C419-4720-A67A-3C0E002E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aim is drive implosions to develop conditions for a robust hotspot and propagating burn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6E3AF-0513-414C-BA72-3CE734EA1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58" y="1200571"/>
            <a:ext cx="6861544" cy="352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8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C626-6F4E-4928-BCCF-D89391E34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Lasers are used to set up the conditions for a hotspot and propagating burn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52D4C2-0D90-468A-BD2A-291EE78A20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676"/>
          <a:stretch/>
        </p:blipFill>
        <p:spPr>
          <a:xfrm>
            <a:off x="1275760" y="987487"/>
            <a:ext cx="5798581" cy="36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1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parameters (</a:t>
            </a:r>
            <a:r>
              <a:rPr lang="en-US" dirty="0" err="1"/>
              <a:t>adiabat</a:t>
            </a:r>
            <a:r>
              <a:rPr lang="en-US" dirty="0"/>
              <a:t> and implosion velocity) are varied by varying targets and pulse shapes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9" y="1071477"/>
            <a:ext cx="7839673" cy="3624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" t="-2" r="34606" b="49883"/>
          <a:stretch/>
        </p:blipFill>
        <p:spPr>
          <a:xfrm>
            <a:off x="3920308" y="3786290"/>
            <a:ext cx="1280160" cy="548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507" y="3752833"/>
            <a:ext cx="2480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Ice thickness is varied for </a:t>
            </a:r>
          </a:p>
          <a:p>
            <a:r>
              <a:rPr lang="en-US" sz="1400" dirty="0"/>
              <a:t>different implosion velocities</a:t>
            </a:r>
          </a:p>
        </p:txBody>
      </p:sp>
    </p:spTree>
    <p:extLst>
      <p:ext uri="{BB962C8B-B14F-4D97-AF65-F5344CB8AC3E}">
        <p14:creationId xmlns:p14="http://schemas.microsoft.com/office/powerpoint/2010/main" val="967487317"/>
      </p:ext>
    </p:extLst>
  </p:cSld>
  <p:clrMapOvr>
    <a:masterClrMapping/>
  </p:clrMapOvr>
</p:sld>
</file>

<file path=ppt/theme/theme1.xml><?xml version="1.0" encoding="utf-8"?>
<a:theme xmlns:a="http://schemas.openxmlformats.org/drawingml/2006/main" name="16x9_PPT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EF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B9"/>
      </a:accent6>
      <a:hlink>
        <a:srgbClr val="FFF200"/>
      </a:hlink>
      <a:folHlink>
        <a:srgbClr val="F43A3E"/>
      </a:folHlink>
    </a:clrScheme>
    <a:fontScheme name="LLE_template_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LE_template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E_template_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16x9_PPT_template (1)</Template>
  <TotalTime>23020</TotalTime>
  <Words>1329</Words>
  <Application>Microsoft Office PowerPoint</Application>
  <PresentationFormat>On-screen Show (16:9)</PresentationFormat>
  <Paragraphs>174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Symbol</vt:lpstr>
      <vt:lpstr>Times New Roman</vt:lpstr>
      <vt:lpstr>16x9_PPT_template</vt:lpstr>
      <vt:lpstr>Unraveling Implosion Physics in Inertial Confinement Fusion: Direct-drive Simulations, Experiments, and Physics-Informed Data Science</vt:lpstr>
      <vt:lpstr>Progress in direct drive implosion performance is being made through feedback between experiments and codes, and physics-informed data science techniques</vt:lpstr>
      <vt:lpstr>Collaborators</vt:lpstr>
      <vt:lpstr>Outline</vt:lpstr>
      <vt:lpstr>Two primary laser driven approaches are being studied in the US</vt:lpstr>
      <vt:lpstr>OMEGA implosion studies are based on hydrodynamic scaling between OMEGA and an ignition facility like the National Ignition Facility</vt:lpstr>
      <vt:lpstr>The aim is drive implosions to develop conditions for a robust hotspot and propagating burn </vt:lpstr>
      <vt:lpstr>Lasers are used to set up the conditions for a hotspot and propagating burn </vt:lpstr>
      <vt:lpstr>Design parameters (adiabat and implosion velocity) are varied by varying targets and pulse shapes</vt:lpstr>
      <vt:lpstr>A range of diagnostics are used to study the hot spot</vt:lpstr>
      <vt:lpstr>Several measures of target performance indicating how close an implosion is to ignition have been identified</vt:lpstr>
      <vt:lpstr>Observations deviate from simulations with increasing convergence or decreasing adiabat</vt:lpstr>
      <vt:lpstr>Implosion predictions are challenging because of the multi-scale and multi-physics involved</vt:lpstr>
      <vt:lpstr>Limited simulation predictability can be due to modeling errors, uncertainties in input to codes or engineering aspects not captured by codes</vt:lpstr>
      <vt:lpstr>Outline</vt:lpstr>
      <vt:lpstr>Cross beam energy transfer can significantly reduce the ablation pressure</vt:lpstr>
      <vt:lpstr>Laser deposition models in rad-hydro codes have been improved to include the effect of CBET </vt:lpstr>
      <vt:lpstr>Detuning the wavelengths of the crossing beams can improve ablation pressure as demonstrated on the NIF</vt:lpstr>
      <vt:lpstr>NIF’s wavelength detuning capability has been used to demonstrate mitigation of CBET in proof-of-principle experiments </vt:lpstr>
      <vt:lpstr>Outline</vt:lpstr>
      <vt:lpstr>Laser speckle can reduce the areal density for high IFAR implosions</vt:lpstr>
      <vt:lpstr>Highly resolved 3D simulations are now possible to model the effect of laser imprint </vt:lpstr>
      <vt:lpstr>Outline</vt:lpstr>
      <vt:lpstr>Hot spot flow, diagnosed by the Doppler shift in the DT neutron peak, can result in an inefficient conversion of the shell kinetic energy into hot spot energy</vt:lpstr>
      <vt:lpstr>Implosions with large flows also indicate asymmetries in the measured width of the neutron spectrum (apparent ion temperature variations)</vt:lpstr>
      <vt:lpstr>Outline</vt:lpstr>
      <vt:lpstr>Yield degradation mechanisms have been quantified through a multi-variate regression model with observed and simulated dependencies </vt:lpstr>
      <vt:lpstr>Multi-variate regression techniques are being used in parallel to identify quantities that determine implosion performance </vt:lpstr>
      <vt:lpstr>PowerPoint Presentation</vt:lpstr>
      <vt:lpstr>Hydrodynamic scaling requires a modest increase in yield and areal density</vt:lpstr>
      <vt:lpstr>Outline</vt:lpstr>
      <vt:lpstr>Many coronal processes influence laser energy deposition and electron transport to the ablation surface</vt:lpstr>
      <vt:lpstr>Progress in direct drive implosions is being made through feedback between experiments and codes, and physics-informed data science techniques</vt:lpstr>
      <vt:lpstr>PowerPoint Presentation</vt:lpstr>
      <vt:lpstr>Maintaining ablation pressure till the implosion bang time is key to improving compression</vt:lpstr>
      <vt:lpstr>The improved compression by maintaining ablation pressure has been demonstrated in OMEGA implosions</vt:lpstr>
    </vt:vector>
  </TitlesOfParts>
  <Company>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LLE PowerPoint Template title area</dc:title>
  <dc:creator>rbah</dc:creator>
  <cp:lastModifiedBy>Radha Bahukutumbi</cp:lastModifiedBy>
  <cp:revision>165</cp:revision>
  <cp:lastPrinted>1999-06-23T19:00:23Z</cp:lastPrinted>
  <dcterms:created xsi:type="dcterms:W3CDTF">2020-07-13T12:21:13Z</dcterms:created>
  <dcterms:modified xsi:type="dcterms:W3CDTF">2022-11-16T12:13:38Z</dcterms:modified>
</cp:coreProperties>
</file>