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66" r:id="rId2"/>
    <p:sldId id="318" r:id="rId3"/>
    <p:sldId id="873" r:id="rId4"/>
    <p:sldId id="883" r:id="rId5"/>
    <p:sldId id="874" r:id="rId6"/>
    <p:sldId id="875" r:id="rId7"/>
    <p:sldId id="872" r:id="rId8"/>
    <p:sldId id="878" r:id="rId9"/>
    <p:sldId id="493" r:id="rId10"/>
    <p:sldId id="529" r:id="rId11"/>
    <p:sldId id="935" r:id="rId12"/>
    <p:sldId id="941" r:id="rId13"/>
    <p:sldId id="921" r:id="rId14"/>
    <p:sldId id="923" r:id="rId15"/>
    <p:sldId id="949" r:id="rId16"/>
    <p:sldId id="330" r:id="rId17"/>
    <p:sldId id="944" r:id="rId18"/>
    <p:sldId id="943" r:id="rId19"/>
    <p:sldId id="945" r:id="rId20"/>
    <p:sldId id="946" r:id="rId21"/>
    <p:sldId id="947" r:id="rId22"/>
    <p:sldId id="948" r:id="rId23"/>
    <p:sldId id="656" r:id="rId24"/>
    <p:sldId id="317" r:id="rId25"/>
    <p:sldId id="743" r:id="rId26"/>
    <p:sldId id="369" r:id="rId27"/>
    <p:sldId id="688" r:id="rId28"/>
    <p:sldId id="879" r:id="rId29"/>
    <p:sldId id="871" r:id="rId30"/>
    <p:sldId id="334" r:id="rId31"/>
    <p:sldId id="321" r:id="rId32"/>
    <p:sldId id="622" r:id="rId33"/>
    <p:sldId id="363" r:id="rId34"/>
    <p:sldId id="932" r:id="rId35"/>
    <p:sldId id="880" r:id="rId36"/>
    <p:sldId id="744" r:id="rId37"/>
    <p:sldId id="273" r:id="rId38"/>
    <p:sldId id="882" r:id="rId39"/>
    <p:sldId id="295" r:id="rId40"/>
    <p:sldId id="296" r:id="rId41"/>
    <p:sldId id="928" r:id="rId42"/>
    <p:sldId id="289" r:id="rId43"/>
    <p:sldId id="300" r:id="rId44"/>
    <p:sldId id="865" r:id="rId45"/>
    <p:sldId id="881" r:id="rId46"/>
    <p:sldId id="902" r:id="rId47"/>
    <p:sldId id="906" r:id="rId48"/>
    <p:sldId id="862" r:id="rId49"/>
    <p:sldId id="907" r:id="rId50"/>
    <p:sldId id="904" r:id="rId51"/>
    <p:sldId id="900" r:id="rId52"/>
    <p:sldId id="901" r:id="rId53"/>
    <p:sldId id="936" r:id="rId54"/>
    <p:sldId id="915" r:id="rId55"/>
    <p:sldId id="877" r:id="rId56"/>
    <p:sldId id="927" r:id="rId57"/>
    <p:sldId id="931" r:id="rId58"/>
    <p:sldId id="909" r:id="rId59"/>
    <p:sldId id="929" r:id="rId60"/>
    <p:sldId id="912" r:id="rId61"/>
    <p:sldId id="919" r:id="rId62"/>
    <p:sldId id="930" r:id="rId63"/>
    <p:sldId id="939" r:id="rId64"/>
    <p:sldId id="940" r:id="rId65"/>
    <p:sldId id="323" r:id="rId66"/>
  </p:sldIdLst>
  <p:sldSz cx="9144000" cy="6858000" type="screen4x3"/>
  <p:notesSz cx="6669088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6E6E6F"/>
        </a:solidFill>
        <a:latin typeface="Verdana" charset="0"/>
        <a:ea typeface="ＭＳ Ｐゴシック" charset="0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6E6E6F"/>
        </a:solidFill>
        <a:latin typeface="Verdana" charset="0"/>
        <a:ea typeface="ＭＳ Ｐゴシック" charset="0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6E6E6F"/>
        </a:solidFill>
        <a:latin typeface="Verdana" charset="0"/>
        <a:ea typeface="ＭＳ Ｐゴシック" charset="0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6E6E6F"/>
        </a:solidFill>
        <a:latin typeface="Verdana" charset="0"/>
        <a:ea typeface="ＭＳ Ｐゴシック" charset="0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6E6E6F"/>
        </a:solidFill>
        <a:latin typeface="Verdana" charset="0"/>
        <a:ea typeface="ＭＳ Ｐゴシック" charset="0"/>
        <a:cs typeface="Times New Roman" charset="0"/>
      </a:defRPr>
    </a:lvl5pPr>
    <a:lvl6pPr marL="2286000" algn="l" defTabSz="457200" rtl="0" eaLnBrk="1" latinLnBrk="0" hangingPunct="1">
      <a:defRPr sz="1400" b="1" kern="1200">
        <a:solidFill>
          <a:srgbClr val="6E6E6F"/>
        </a:solidFill>
        <a:latin typeface="Verdana" charset="0"/>
        <a:ea typeface="ＭＳ Ｐゴシック" charset="0"/>
        <a:cs typeface="Times New Roman" charset="0"/>
      </a:defRPr>
    </a:lvl6pPr>
    <a:lvl7pPr marL="2743200" algn="l" defTabSz="457200" rtl="0" eaLnBrk="1" latinLnBrk="0" hangingPunct="1">
      <a:defRPr sz="1400" b="1" kern="1200">
        <a:solidFill>
          <a:srgbClr val="6E6E6F"/>
        </a:solidFill>
        <a:latin typeface="Verdana" charset="0"/>
        <a:ea typeface="ＭＳ Ｐゴシック" charset="0"/>
        <a:cs typeface="Times New Roman" charset="0"/>
      </a:defRPr>
    </a:lvl7pPr>
    <a:lvl8pPr marL="3200400" algn="l" defTabSz="457200" rtl="0" eaLnBrk="1" latinLnBrk="0" hangingPunct="1">
      <a:defRPr sz="1400" b="1" kern="1200">
        <a:solidFill>
          <a:srgbClr val="6E6E6F"/>
        </a:solidFill>
        <a:latin typeface="Verdana" charset="0"/>
        <a:ea typeface="ＭＳ Ｐゴシック" charset="0"/>
        <a:cs typeface="Times New Roman" charset="0"/>
      </a:defRPr>
    </a:lvl8pPr>
    <a:lvl9pPr marL="3657600" algn="l" defTabSz="457200" rtl="0" eaLnBrk="1" latinLnBrk="0" hangingPunct="1">
      <a:defRPr sz="1400" b="1" kern="1200">
        <a:solidFill>
          <a:srgbClr val="6E6E6F"/>
        </a:solidFill>
        <a:latin typeface="Verdana" charset="0"/>
        <a:ea typeface="ＭＳ Ｐゴシック" charset="0"/>
        <a:cs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74">
          <p15:clr>
            <a:srgbClr val="A4A3A4"/>
          </p15:clr>
        </p15:guide>
        <p15:guide id="2" orient="horz" pos="4319">
          <p15:clr>
            <a:srgbClr val="A4A3A4"/>
          </p15:clr>
        </p15:guide>
        <p15:guide id="3" pos="521">
          <p15:clr>
            <a:srgbClr val="A4A3A4"/>
          </p15:clr>
        </p15:guide>
        <p15:guide id="4" pos="5280">
          <p15:clr>
            <a:srgbClr val="A4A3A4"/>
          </p15:clr>
        </p15:guide>
        <p15:guide id="5" pos="13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DC0217"/>
    <a:srgbClr val="424EC2"/>
    <a:srgbClr val="FF9900"/>
    <a:srgbClr val="141313"/>
    <a:srgbClr val="1B0807"/>
    <a:srgbClr val="CC9900"/>
    <a:srgbClr val="002548"/>
    <a:srgbClr val="182D57"/>
    <a:srgbClr val="6E6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2" autoAdjust="0"/>
    <p:restoredTop sz="90284" autoAdjust="0"/>
  </p:normalViewPr>
  <p:slideViewPr>
    <p:cSldViewPr snapToGrid="0">
      <p:cViewPr varScale="1">
        <p:scale>
          <a:sx n="83" d="100"/>
          <a:sy n="83" d="100"/>
        </p:scale>
        <p:origin x="1704" y="44"/>
      </p:cViewPr>
      <p:guideLst>
        <p:guide orient="horz" pos="3974"/>
        <p:guide orient="horz" pos="4319"/>
        <p:guide pos="521"/>
        <p:guide pos="5280"/>
        <p:guide pos="13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3412" y="68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ABB14A30-CE89-F24A-92EB-24B5B3CB8F58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384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C90552E9-FECD-5A46-A018-C57B9CE08175}" type="slidenum">
              <a:rPr lang="da-DK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991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1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6ADFD985-A1EA-4A58-B255-A7EE3806AF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316F716E-00CC-4F4B-88CA-8F31A1692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Mention could be used/scaled to universities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50E12D3D-EC4D-425F-85E5-5CF7A1055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fld id="{7E680BBE-E1C3-40E9-8CAC-068D5A10362D}" type="slidenum">
              <a:rPr lang="en-GB" altLang="en-GB">
                <a:solidFill>
                  <a:schemeClr val="tx1"/>
                </a:solidFill>
                <a:latin typeface="Times" panose="02020603050405020304" pitchFamily="18" charset="0"/>
              </a:rPr>
              <a:pPr/>
              <a:t>11</a:t>
            </a:fld>
            <a:endParaRPr lang="en-GB" altLang="en-GB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04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6ADFD985-A1EA-4A58-B255-A7EE3806AF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316F716E-00CC-4F4B-88CA-8F31A1692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Mention could be used/scaled to universities</a:t>
            </a:r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50E12D3D-EC4D-425F-85E5-5CF7A1055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fld id="{7E680BBE-E1C3-40E9-8CAC-068D5A10362D}" type="slidenum">
              <a:rPr lang="en-GB" altLang="en-GB">
                <a:solidFill>
                  <a:schemeClr val="tx1"/>
                </a:solidFill>
                <a:latin typeface="Times" panose="02020603050405020304" pitchFamily="18" charset="0"/>
              </a:rPr>
              <a:pPr/>
              <a:t>12</a:t>
            </a:fld>
            <a:endParaRPr lang="en-GB" altLang="en-GB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66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13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67605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14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03335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15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26605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9442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6196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6175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7920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2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1124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9982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64AB8747-CEB1-4E0E-BD81-737A7A5900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6E45D2D4-3AF5-4AE9-867A-9F5DC6BFB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6C8EC665-7DCD-402B-8C54-61886DCF1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fld id="{A8433A79-2707-4460-BAA8-85F37334D227}" type="slidenum">
              <a:rPr lang="en-GB" altLang="en-GB">
                <a:solidFill>
                  <a:schemeClr val="tx1"/>
                </a:solidFill>
                <a:latin typeface="Times" panose="02020603050405020304" pitchFamily="18" charset="0"/>
              </a:rPr>
              <a:pPr/>
              <a:t>27</a:t>
            </a:fld>
            <a:endParaRPr lang="en-GB" altLang="en-GB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28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57640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64AB8747-CEB1-4E0E-BD81-737A7A5900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6E45D2D4-3AF5-4AE9-867A-9F5DC6BFB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6C8EC665-7DCD-402B-8C54-61886DCF11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fld id="{A8433A79-2707-4460-BAA8-85F37334D227}" type="slidenum">
              <a:rPr lang="en-GB" altLang="en-GB">
                <a:solidFill>
                  <a:schemeClr val="tx1"/>
                </a:solidFill>
                <a:latin typeface="Times" panose="02020603050405020304" pitchFamily="18" charset="0"/>
              </a:rPr>
              <a:pPr/>
              <a:t>29</a:t>
            </a:fld>
            <a:endParaRPr lang="en-GB" altLang="en-GB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602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7143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6632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A3A072B8-E644-4AD7-9F4F-83CE68C81C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9CDC03B1-4D59-4B1A-B82A-CC08DAE54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947F2DD5-85A6-4641-9497-8CF578E5F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fld id="{BF7A223D-186D-4DC2-92B9-0AB5A0C9FD24}" type="slidenum">
              <a:rPr lang="en-GB" altLang="en-GB">
                <a:solidFill>
                  <a:schemeClr val="tx1"/>
                </a:solidFill>
                <a:latin typeface="Times" panose="02020603050405020304" pitchFamily="18" charset="0"/>
              </a:rPr>
              <a:pPr/>
              <a:t>32</a:t>
            </a:fld>
            <a:endParaRPr lang="en-GB" altLang="en-GB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6202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5459"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11375" indent="-273606" defTabSz="945459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094423" indent="-218885" defTabSz="945459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532192" indent="-218885" defTabSz="945459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1969961" indent="-218885" defTabSz="945459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407730" indent="-218885" defTabSz="945459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845499" indent="-218885" defTabSz="945459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283268" indent="-218885" defTabSz="945459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721037" indent="-218885" defTabSz="945459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fld id="{E9D5DAEA-B6F2-434C-874A-A1E4367F0197}" type="slidenum">
              <a:rPr lang="en-GB" altLang="en-GB" smtClean="0">
                <a:solidFill>
                  <a:schemeClr val="tx1"/>
                </a:solidFill>
                <a:latin typeface="Times" pitchFamily="18" charset="0"/>
              </a:rPr>
              <a:pPr/>
              <a:t>33</a:t>
            </a:fld>
            <a:endParaRPr lang="en-GB" altLang="en-GB">
              <a:solidFill>
                <a:schemeClr val="tx1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5459"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11375" indent="-273606" defTabSz="945459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094423" indent="-218885" defTabSz="945459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532192" indent="-218885" defTabSz="945459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1969961" indent="-218885" defTabSz="945459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407730" indent="-218885" defTabSz="945459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845499" indent="-218885" defTabSz="945459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283268" indent="-218885" defTabSz="945459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721037" indent="-218885" defTabSz="945459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fld id="{E9D5DAEA-B6F2-434C-874A-A1E4367F0197}" type="slidenum">
              <a:rPr lang="en-GB" altLang="en-GB" smtClean="0">
                <a:solidFill>
                  <a:schemeClr val="tx1"/>
                </a:solidFill>
                <a:latin typeface="Times" pitchFamily="18" charset="0"/>
              </a:rPr>
              <a:pPr/>
              <a:t>34</a:t>
            </a:fld>
            <a:endParaRPr lang="en-GB" altLang="en-GB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49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35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04802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 defTabSz="95250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 defTabSz="9525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 defTabSz="9525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 defTabSz="9525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defTabSz="9525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fld id="{28118408-A067-4F09-8BB0-DEBE78389222}" type="slidenum">
              <a:rPr lang="en-GB" altLang="en-GB">
                <a:solidFill>
                  <a:prstClr val="black"/>
                </a:solidFill>
                <a:latin typeface="Times" pitchFamily="18" charset="0"/>
              </a:rPr>
              <a:pPr/>
              <a:t>38</a:t>
            </a:fld>
            <a:endParaRPr lang="en-GB" altLang="en-GB">
              <a:solidFill>
                <a:prstClr val="black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720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552E9-FECD-5A46-A018-C57B9CE08175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79162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3581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859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45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517360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54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502582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81AFB7-06D1-4CF7-B045-3CE253890EF8}" type="slidenum">
              <a:rPr kumimoji="0" lang="en-GB" alt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alt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723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63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41609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65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7880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7350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056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552E9-FECD-5A46-A018-C57B9CE08175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9424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EAA874-C451-1748-A015-1B8B82D18878}" type="slidenum">
              <a:rPr lang="da-DK"/>
              <a:pPr/>
              <a:t>8</a:t>
            </a:fld>
            <a:endParaRPr lang="da-DK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47725" y="744538"/>
            <a:ext cx="3417888" cy="25638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3640138"/>
            <a:ext cx="4891088" cy="5541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27998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DEFAD279-1E16-47FB-BEB3-78FE45505C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03D58CA6-6A0E-4226-9250-47A3C4B3B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B2F13106-3324-452A-A01B-D47443FE9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 defTabSz="987425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defTabSz="987425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fld id="{02B9B4EC-1DC2-491B-B5D9-D6E3875645B0}" type="slidenum">
              <a:rPr lang="en-GB" altLang="en-GB">
                <a:solidFill>
                  <a:schemeClr val="tx1"/>
                </a:solidFill>
                <a:latin typeface="Times" panose="02020603050405020304" pitchFamily="18" charset="0"/>
              </a:rPr>
              <a:pPr/>
              <a:t>10</a:t>
            </a:fld>
            <a:endParaRPr lang="en-GB" altLang="en-GB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0" y="908050"/>
            <a:ext cx="9144000" cy="5834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1pPr>
            <a:lvl2pPr marL="742950" indent="-28575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2pPr>
            <a:lvl3pPr marL="11430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3pPr>
            <a:lvl4pPr marL="16002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4pPr>
            <a:lvl5pPr marL="20574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endParaRPr lang="en-GB" altLang="en-US">
              <a:ea typeface="+mn-ea"/>
            </a:endParaRPr>
          </a:p>
        </p:txBody>
      </p:sp>
      <p:pic>
        <p:nvPicPr>
          <p:cNvPr id="7" name="Picture 17" descr="IMP_Logo_White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5888"/>
            <a:ext cx="25146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/>
          <p:cNvSpPr>
            <a:spLocks noChangeArrowheads="1"/>
          </p:cNvSpPr>
          <p:nvPr userDrawn="1"/>
        </p:nvSpPr>
        <p:spPr bwMode="auto">
          <a:xfrm>
            <a:off x="857250" y="3429000"/>
            <a:ext cx="75247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1pPr>
            <a:lvl2pPr marL="742950" indent="-28575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2pPr>
            <a:lvl3pPr marL="11430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3pPr>
            <a:lvl4pPr marL="16002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4pPr>
            <a:lvl5pPr marL="20574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endParaRPr lang="en-US" altLang="en-US" sz="3900" b="0">
              <a:solidFill>
                <a:srgbClr val="C51538"/>
              </a:solidFill>
              <a:latin typeface="Impact" pitchFamily="34" charset="0"/>
              <a:ea typeface="+mn-ea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99592" y="2204864"/>
            <a:ext cx="7416824" cy="533400"/>
          </a:xfrm>
        </p:spPr>
        <p:txBody>
          <a:bodyPr anchor="t"/>
          <a:lstStyle>
            <a:lvl1pPr>
              <a:defRPr sz="3900" b="1"/>
            </a:lvl1pPr>
          </a:lstStyle>
          <a:p>
            <a:pPr lvl="0"/>
            <a:r>
              <a:rPr lang="en-GB" noProof="0"/>
              <a:t>Click to edit Master title style</a:t>
            </a:r>
            <a:endParaRPr lang="da-DK" noProof="0" dirty="0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38200" y="5562600"/>
            <a:ext cx="7543800" cy="22860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GB" noProof="0"/>
              <a:t>Click to edit Master subtitle style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3176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512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609600"/>
            <a:ext cx="1885950" cy="5791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09600"/>
            <a:ext cx="5505450" cy="5791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453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4704"/>
            <a:ext cx="7543800" cy="63817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/>
          <a:p>
            <a:pPr lvl="0"/>
            <a:r>
              <a:rPr lang="en-GB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62378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495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0" y="908050"/>
            <a:ext cx="9144000" cy="5834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1pPr>
            <a:lvl2pPr marL="742950" indent="-28575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2pPr>
            <a:lvl3pPr marL="11430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3pPr>
            <a:lvl4pPr marL="16002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4pPr>
            <a:lvl5pPr marL="20574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endParaRPr lang="en-GB" altLang="en-US"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4CA2A6-8D14-4C9D-9221-14CDF2D55583}"/>
              </a:ext>
            </a:extLst>
          </p:cNvPr>
          <p:cNvCxnSpPr/>
          <p:nvPr userDrawn="1"/>
        </p:nvCxnSpPr>
        <p:spPr bwMode="auto">
          <a:xfrm>
            <a:off x="827584" y="1052736"/>
            <a:ext cx="8316416" cy="0"/>
          </a:xfrm>
          <a:prstGeom prst="line">
            <a:avLst/>
          </a:prstGeom>
          <a:solidFill>
            <a:schemeClr val="accent1">
              <a:alpha val="60001"/>
            </a:schemeClr>
          </a:solidFill>
          <a:ln w="76200" cap="flat" cmpd="sng" algn="ctr">
            <a:solidFill>
              <a:srgbClr val="00254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572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OSP for PP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5025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0" y="908050"/>
            <a:ext cx="9144000" cy="5834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1pPr>
            <a:lvl2pPr marL="742950" indent="-28575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2pPr>
            <a:lvl3pPr marL="11430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3pPr>
            <a:lvl4pPr marL="16002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4pPr>
            <a:lvl5pPr marL="20574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endParaRPr lang="en-GB" altLang="en-US"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7098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OSP for PP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5025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0" y="908050"/>
            <a:ext cx="9144000" cy="5834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1pPr>
            <a:lvl2pPr marL="742950" indent="-28575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2pPr>
            <a:lvl3pPr marL="11430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3pPr>
            <a:lvl4pPr marL="16002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4pPr>
            <a:lvl5pPr marL="20574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endParaRPr lang="en-GB" altLang="en-US"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43100"/>
            <a:ext cx="36957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299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IOSP for PP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5025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0" y="908050"/>
            <a:ext cx="9144000" cy="5834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1pPr>
            <a:lvl2pPr marL="742950" indent="-28575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2pPr>
            <a:lvl3pPr marL="11430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3pPr>
            <a:lvl4pPr marL="16002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4pPr>
            <a:lvl5pPr marL="20574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endParaRPr lang="en-GB" altLang="en-US"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727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OSP for PP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5025"/>
            <a:ext cx="9144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908050"/>
            <a:ext cx="9144000" cy="5834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1pPr>
            <a:lvl2pPr marL="742950" indent="-28575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2pPr>
            <a:lvl3pPr marL="11430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3pPr>
            <a:lvl4pPr marL="16002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4pPr>
            <a:lvl5pPr marL="2057400" indent="-228600" eaLnBrk="0" hangingPunct="0"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6E6E6F"/>
                </a:solidFill>
                <a:latin typeface="Verdana" pitchFamily="34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endParaRPr lang="en-GB" altLang="en-US"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4704"/>
            <a:ext cx="7543800" cy="6381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66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7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80728"/>
            <a:ext cx="5111750" cy="51454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80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605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332656"/>
            <a:ext cx="7489329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da-DK" dirty="0"/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40768"/>
            <a:ext cx="75438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27584" y="1052736"/>
            <a:ext cx="8316416" cy="0"/>
          </a:xfrm>
          <a:prstGeom prst="line">
            <a:avLst/>
          </a:prstGeom>
          <a:solidFill>
            <a:schemeClr val="accent1">
              <a:alpha val="60001"/>
            </a:schemeClr>
          </a:solidFill>
          <a:ln w="76200" cap="flat" cmpd="sng" algn="ctr">
            <a:solidFill>
              <a:srgbClr val="00254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 descr="Imperial_2_Pantones-01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60648"/>
            <a:ext cx="2056102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51538"/>
          </a:solidFill>
          <a:latin typeface="Helvetica"/>
          <a:ea typeface="ＭＳ Ｐゴシック" charset="0"/>
          <a:cs typeface="Helvetic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51538"/>
          </a:solidFill>
          <a:latin typeface="Century Gothic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51538"/>
          </a:solidFill>
          <a:latin typeface="Century Gothic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51538"/>
          </a:solidFill>
          <a:latin typeface="Century Gothic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51538"/>
          </a:solidFill>
          <a:latin typeface="Century Gothic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>
          <a:solidFill>
            <a:srgbClr val="4B4F55"/>
          </a:solidFill>
          <a:latin typeface="Helvetica"/>
          <a:ea typeface="ＭＳ Ｐゴシック" charset="0"/>
          <a:cs typeface="Helvetica"/>
        </a:defRPr>
      </a:lvl1pPr>
      <a:lvl2pPr marL="571500" indent="-1905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4B4F55"/>
          </a:solidFill>
          <a:latin typeface="Helvetica"/>
          <a:ea typeface="ＭＳ Ｐゴシック" charset="0"/>
          <a:cs typeface="Helvetica"/>
        </a:defRPr>
      </a:lvl2pPr>
      <a:lvl3pPr marL="952500" indent="-1905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B4F55"/>
          </a:solidFill>
          <a:latin typeface="Helvetica"/>
          <a:ea typeface="ＭＳ Ｐゴシック" charset="0"/>
          <a:cs typeface="Helvetica"/>
        </a:defRPr>
      </a:lvl3pPr>
      <a:lvl4pPr marL="1333500" indent="-19050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1400">
          <a:solidFill>
            <a:srgbClr val="4B4F55"/>
          </a:solidFill>
          <a:latin typeface="Helvetica"/>
          <a:ea typeface="ＭＳ Ｐゴシック" charset="0"/>
          <a:cs typeface="Helvetica"/>
        </a:defRPr>
      </a:lvl4pPr>
      <a:lvl5pPr marL="17272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Helvetica"/>
          <a:ea typeface="ＭＳ Ｐゴシック" charset="0"/>
          <a:cs typeface="Helvetica"/>
        </a:defRPr>
      </a:lvl5pPr>
      <a:lvl6pPr marL="21844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6pPr>
      <a:lvl7pPr marL="26416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7pPr>
      <a:lvl8pPr marL="30988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8pPr>
      <a:lvl9pPr marL="35560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3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png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avi"/><Relationship Id="rId1" Type="http://schemas.openxmlformats.org/officeDocument/2006/relationships/video" Target="NULL" TargetMode="Externa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774153"/>
            <a:ext cx="7948364" cy="533400"/>
          </a:xfrm>
          <a:noFill/>
        </p:spPr>
        <p:txBody>
          <a:bodyPr/>
          <a:lstStyle/>
          <a:p>
            <a:pPr algn="ctr"/>
            <a:r>
              <a:rPr lang="en-GB" dirty="0"/>
              <a:t>High Energy Density Physics Experiments at Imperial College – Mega-amps and Megabars</a:t>
            </a:r>
            <a:endParaRPr lang="en-GB" sz="3600" dirty="0"/>
          </a:p>
        </p:txBody>
      </p:sp>
      <p:sp>
        <p:nvSpPr>
          <p:cNvPr id="8195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4615213"/>
            <a:ext cx="3204242" cy="713023"/>
          </a:xfrm>
        </p:spPr>
        <p:txBody>
          <a:bodyPr/>
          <a:lstStyle/>
          <a:p>
            <a:pPr algn="ctr"/>
            <a:r>
              <a:rPr lang="en-US" sz="1800" b="1" i="1" dirty="0">
                <a:solidFill>
                  <a:srgbClr val="000000"/>
                </a:solidFill>
              </a:rPr>
              <a:t>Simon Bland</a:t>
            </a:r>
          </a:p>
          <a:p>
            <a:pPr marL="0" indent="0" algn="ctr"/>
            <a:r>
              <a:rPr lang="en-US" sz="1800" i="1" dirty="0">
                <a:solidFill>
                  <a:srgbClr val="000000"/>
                </a:solidFill>
              </a:rPr>
              <a:t>Senior Lecturer in Plasma physics and Shock Physics</a:t>
            </a:r>
          </a:p>
          <a:p>
            <a:pPr algn="ctr"/>
            <a:endParaRPr lang="en-US" sz="1800" i="1" dirty="0">
              <a:solidFill>
                <a:srgbClr val="000000"/>
              </a:solidFill>
            </a:endParaRPr>
          </a:p>
          <a:p>
            <a:pPr algn="ctr"/>
            <a:r>
              <a:rPr lang="en-US" sz="1800" i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6EAB9F-C035-4012-AC5B-A264BB21F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027" y="3100368"/>
            <a:ext cx="5663017" cy="37779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First light fusion M3 pulsed power">
            <a:extLst>
              <a:ext uri="{FF2B5EF4-FFF2-40B4-BE49-F238E27FC236}">
                <a16:creationId xmlns:a16="http://schemas.microsoft.com/office/drawing/2014/main" id="{B3FCA67D-0BEA-401A-B0CC-67C4B545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71" y="5025895"/>
            <a:ext cx="3065930" cy="183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2D2224CC-E34F-4F6C-A9EF-33CAB811A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15" y="3614767"/>
            <a:ext cx="2850351" cy="188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>
            <a:extLst>
              <a:ext uri="{FF2B5EF4-FFF2-40B4-BE49-F238E27FC236}">
                <a16:creationId xmlns:a16="http://schemas.microsoft.com/office/drawing/2014/main" id="{F8D49968-8733-47B6-99DA-38E95BDF2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3796" name="Text Box 19">
            <a:extLst>
              <a:ext uri="{FF2B5EF4-FFF2-40B4-BE49-F238E27FC236}">
                <a16:creationId xmlns:a16="http://schemas.microsoft.com/office/drawing/2014/main" id="{AD44AC79-7A0A-4436-B8EB-AE2B9CA72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3697" y="1115789"/>
            <a:ext cx="8743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 dirty="0">
                <a:solidFill>
                  <a:srgbClr val="22228A"/>
                </a:solidFill>
                <a:cs typeface="Arial" panose="020B0604020202020204" pitchFamily="34" charset="0"/>
              </a:rPr>
              <a:t>Rapidly expanding field – many new national facilities</a:t>
            </a:r>
          </a:p>
          <a:p>
            <a:endParaRPr lang="en-GB" altLang="en-US" sz="1800" b="0" dirty="0">
              <a:solidFill>
                <a:srgbClr val="008000"/>
              </a:solidFill>
              <a:cs typeface="Arial" panose="020B0604020202020204" pitchFamily="34" charset="0"/>
            </a:endParaRPr>
          </a:p>
        </p:txBody>
      </p:sp>
      <p:pic>
        <p:nvPicPr>
          <p:cNvPr id="33797" name="Picture 2">
            <a:extLst>
              <a:ext uri="{FF2B5EF4-FFF2-40B4-BE49-F238E27FC236}">
                <a16:creationId xmlns:a16="http://schemas.microsoft.com/office/drawing/2014/main" id="{8A53CE8C-4D69-403D-AE50-543833FD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77" y="2349720"/>
            <a:ext cx="2890837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10">
            <a:extLst>
              <a:ext uri="{FF2B5EF4-FFF2-40B4-BE49-F238E27FC236}">
                <a16:creationId xmlns:a16="http://schemas.microsoft.com/office/drawing/2014/main" id="{B868F63D-8E92-428E-9A5C-CFB246F6D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669" y="2996904"/>
            <a:ext cx="2843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 dirty="0">
                <a:solidFill>
                  <a:srgbClr val="000000"/>
                </a:solidFill>
                <a:cs typeface="Arial" panose="020B0604020202020204" pitchFamily="34" charset="0"/>
              </a:rPr>
              <a:t>Orion laser facility at AWE</a:t>
            </a:r>
          </a:p>
        </p:txBody>
      </p:sp>
      <p:sp>
        <p:nvSpPr>
          <p:cNvPr id="33799" name="Rectangle 11">
            <a:extLst>
              <a:ext uri="{FF2B5EF4-FFF2-40B4-BE49-F238E27FC236}">
                <a16:creationId xmlns:a16="http://schemas.microsoft.com/office/drawing/2014/main" id="{777144C3-D4E6-4AE5-A6A5-E716ECF91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6017" y="1818256"/>
            <a:ext cx="354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b="0" dirty="0">
                <a:solidFill>
                  <a:srgbClr val="000000"/>
                </a:solidFill>
                <a:cs typeface="Arial" panose="020B0604020202020204" pitchFamily="34" charset="0"/>
              </a:rPr>
              <a:t>National Ignition Facility at LLNL</a:t>
            </a:r>
          </a:p>
        </p:txBody>
      </p:sp>
      <p:pic>
        <p:nvPicPr>
          <p:cNvPr id="33814" name="Picture 37">
            <a:extLst>
              <a:ext uri="{FF2B5EF4-FFF2-40B4-BE49-F238E27FC236}">
                <a16:creationId xmlns:a16="http://schemas.microsoft.com/office/drawing/2014/main" id="{77859504-ECCF-4150-A017-B1BC8F40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" y="1095922"/>
            <a:ext cx="260985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itle 4">
            <a:extLst>
              <a:ext uri="{FF2B5EF4-FFF2-40B4-BE49-F238E27FC236}">
                <a16:creationId xmlns:a16="http://schemas.microsoft.com/office/drawing/2014/main" id="{D8CFD31F-DD89-4A72-9B13-50852C055D7C}"/>
              </a:ext>
            </a:extLst>
          </p:cNvPr>
          <p:cNvSpPr txBox="1">
            <a:spLocks/>
          </p:cNvSpPr>
          <p:nvPr/>
        </p:nvSpPr>
        <p:spPr bwMode="auto">
          <a:xfrm>
            <a:off x="827584" y="585961"/>
            <a:ext cx="7489329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4pPr>
            <a:lvl5pPr marL="17272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5pPr>
            <a:lvl6pPr marL="21844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r>
              <a:rPr lang="en-GB" sz="2600" kern="0" dirty="0">
                <a:solidFill>
                  <a:srgbClr val="C00000"/>
                </a:solidFill>
              </a:rPr>
              <a:t>HEDP </a:t>
            </a:r>
            <a:r>
              <a:rPr lang="en-GB" sz="2600" kern="0" dirty="0" err="1">
                <a:solidFill>
                  <a:srgbClr val="C00000"/>
                </a:solidFill>
              </a:rPr>
              <a:t>faciliies</a:t>
            </a:r>
            <a:endParaRPr lang="en-GB" sz="2600" kern="0" dirty="0">
              <a:solidFill>
                <a:srgbClr val="C00000"/>
              </a:solidFill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7EB0037B-6DC9-4D85-8D3C-C26BB9282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7966" y="4402003"/>
            <a:ext cx="1364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 dirty="0">
                <a:solidFill>
                  <a:srgbClr val="000000"/>
                </a:solidFill>
                <a:cs typeface="Arial" panose="020B0604020202020204" pitchFamily="34" charset="0"/>
              </a:rPr>
              <a:t>Z at Sandia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C20D53A4-70E2-417A-A29F-E1A88C49C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136199"/>
            <a:ext cx="1473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 dirty="0">
                <a:solidFill>
                  <a:srgbClr val="000000"/>
                </a:solidFill>
                <a:cs typeface="Arial" panose="020B0604020202020204" pitchFamily="34" charset="0"/>
              </a:rPr>
              <a:t>M3 at First Light Fusion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2F0F1-BB43-4080-B3E4-D2263A8E12F2}"/>
              </a:ext>
            </a:extLst>
          </p:cNvPr>
          <p:cNvSpPr/>
          <p:nvPr/>
        </p:nvSpPr>
        <p:spPr>
          <a:xfrm>
            <a:off x="54882" y="5550810"/>
            <a:ext cx="394190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concentrate Mega-Joule energies to create HEDP conditions</a:t>
            </a: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operating budgets and ‘armies’ of exceptional researchers</a:t>
            </a: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1B897411-4DB4-40BF-B5B2-089398EE3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7891" name="Text Box 19">
            <a:extLst>
              <a:ext uri="{FF2B5EF4-FFF2-40B4-BE49-F238E27FC236}">
                <a16:creationId xmlns:a16="http://schemas.microsoft.com/office/drawing/2014/main" id="{7D2E6EB1-0D7C-4DAE-B624-AF0435EB0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4" y="1076325"/>
            <a:ext cx="9144000" cy="98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It would be difficult to compete like for like with a large national facility</a:t>
            </a: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In my lab I cannot create same high pressures tomorrow using same techniques </a:t>
            </a:r>
          </a:p>
          <a:p>
            <a:pPr>
              <a:spcBef>
                <a:spcPts val="600"/>
              </a:spcBef>
            </a:pPr>
            <a:endParaRPr lang="en-GB" altLang="en-US" sz="16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2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2200" b="0" dirty="0">
              <a:solidFill>
                <a:srgbClr val="22228A"/>
              </a:solidFill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endParaRPr lang="en-GB" altLang="en-US" sz="22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22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University collaborate continually with National labs – through both experiments / sims</a:t>
            </a: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And students from Universities doing HEDP go on to work for National Labs</a:t>
            </a: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r>
              <a:rPr lang="en-GB" altLang="en-US" sz="1800" b="0" dirty="0">
                <a:solidFill>
                  <a:srgbClr val="22228A"/>
                </a:solidFill>
              </a:rPr>
              <a:t>	</a:t>
            </a:r>
          </a:p>
          <a:p>
            <a:r>
              <a:rPr lang="en-GB" altLang="en-US" sz="1800" b="0" dirty="0">
                <a:solidFill>
                  <a:srgbClr val="22228A"/>
                </a:solidFill>
              </a:rPr>
              <a:t>	</a:t>
            </a: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008000"/>
              </a:solidFill>
            </a:endParaRPr>
          </a:p>
          <a:p>
            <a:endParaRPr lang="en-GB" altLang="en-US" sz="1800" b="0" dirty="0">
              <a:solidFill>
                <a:srgbClr val="008000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0BE6E23A-D45A-4723-A792-A66F39D50F93}"/>
              </a:ext>
            </a:extLst>
          </p:cNvPr>
          <p:cNvSpPr txBox="1">
            <a:spLocks/>
          </p:cNvSpPr>
          <p:nvPr/>
        </p:nvSpPr>
        <p:spPr bwMode="auto">
          <a:xfrm>
            <a:off x="827584" y="562909"/>
            <a:ext cx="7489329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4pPr>
            <a:lvl5pPr marL="17272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5pPr>
            <a:lvl6pPr marL="21844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r>
              <a:rPr lang="en-GB" sz="2600" kern="0" dirty="0">
                <a:solidFill>
                  <a:srgbClr val="C00000"/>
                </a:solidFill>
              </a:rPr>
              <a:t>What is the role of universities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5B0D1-747C-4704-881A-BE6BB3898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1" t="19529" r="2435" b="5354"/>
          <a:stretch/>
        </p:blipFill>
        <p:spPr>
          <a:xfrm flipH="1">
            <a:off x="762106" y="1561276"/>
            <a:ext cx="3792699" cy="214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1B897411-4DB4-40BF-B5B2-089398EE3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7891" name="Text Box 19">
            <a:extLst>
              <a:ext uri="{FF2B5EF4-FFF2-40B4-BE49-F238E27FC236}">
                <a16:creationId xmlns:a16="http://schemas.microsoft.com/office/drawing/2014/main" id="{7D2E6EB1-0D7C-4DAE-B624-AF0435EB0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4" y="1076325"/>
            <a:ext cx="9144000" cy="1264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It would be difficult to compete like for like with a large national facility</a:t>
            </a: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In my lab I cannot create same high pressures tomorrow using same techniques </a:t>
            </a: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But as a university we are a lot more flexible than large facilities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00B050"/>
                </a:solidFill>
              </a:rPr>
              <a:t>Can rapidly change diagnostics / experiments to pursue interesting effects</a:t>
            </a:r>
            <a:endParaRPr lang="en-GB" altLang="en-US" sz="1800" dirty="0">
              <a:solidFill>
                <a:srgbClr val="00B05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00B050"/>
                </a:solidFill>
              </a:rPr>
              <a:t>Also we’re sneaky – we can use different techniques to get HEDP – still perform cutting edge experimental and computational work</a:t>
            </a: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And this is well recognised</a:t>
            </a: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en-GB" altLang="en-US" sz="1800" b="0" dirty="0">
                <a:solidFill>
                  <a:srgbClr val="00B050"/>
                </a:solidFill>
              </a:rPr>
              <a:t>Many facilities have good academic access programs, excellent collaborations</a:t>
            </a:r>
          </a:p>
          <a:p>
            <a:pPr marL="285750" indent="-285750">
              <a:spcBef>
                <a:spcPts val="600"/>
              </a:spcBef>
              <a:buFont typeface="Symbol" panose="05050102010706020507" pitchFamily="18" charset="2"/>
              <a:buChar char="Þ"/>
            </a:pPr>
            <a:r>
              <a:rPr lang="en-GB" altLang="en-US" sz="1800" b="0" dirty="0">
                <a:solidFill>
                  <a:srgbClr val="00B050"/>
                </a:solidFill>
              </a:rPr>
              <a:t>Universities are principle pipeline for facility staff</a:t>
            </a:r>
          </a:p>
          <a:p>
            <a:pPr>
              <a:spcBef>
                <a:spcPts val="600"/>
              </a:spcBef>
            </a:pPr>
            <a:endParaRPr lang="en-GB" altLang="en-US" sz="16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2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2200" b="0" dirty="0">
              <a:solidFill>
                <a:srgbClr val="22228A"/>
              </a:solidFill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endParaRPr lang="en-GB" altLang="en-US" sz="22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22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University collaborate continually with National labs – through both experiments / sims</a:t>
            </a: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22228A"/>
                </a:solidFill>
              </a:rPr>
              <a:t>And students from Universities doing HEDP go on to work for National Labs</a:t>
            </a: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r>
              <a:rPr lang="en-GB" altLang="en-US" sz="1800" b="0" dirty="0">
                <a:solidFill>
                  <a:srgbClr val="22228A"/>
                </a:solidFill>
              </a:rPr>
              <a:t>	</a:t>
            </a:r>
          </a:p>
          <a:p>
            <a:r>
              <a:rPr lang="en-GB" altLang="en-US" sz="1800" b="0" dirty="0">
                <a:solidFill>
                  <a:srgbClr val="22228A"/>
                </a:solidFill>
              </a:rPr>
              <a:t>	</a:t>
            </a: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008000"/>
              </a:solidFill>
            </a:endParaRPr>
          </a:p>
          <a:p>
            <a:endParaRPr lang="en-GB" altLang="en-US" sz="1800" b="0" dirty="0">
              <a:solidFill>
                <a:srgbClr val="008000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0BE6E23A-D45A-4723-A792-A66F39D50F93}"/>
              </a:ext>
            </a:extLst>
          </p:cNvPr>
          <p:cNvSpPr txBox="1">
            <a:spLocks/>
          </p:cNvSpPr>
          <p:nvPr/>
        </p:nvSpPr>
        <p:spPr bwMode="auto">
          <a:xfrm>
            <a:off x="827584" y="562909"/>
            <a:ext cx="7489329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4pPr>
            <a:lvl5pPr marL="17272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5pPr>
            <a:lvl6pPr marL="21844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r>
              <a:rPr lang="en-GB" sz="2600" kern="0" dirty="0">
                <a:solidFill>
                  <a:srgbClr val="C00000"/>
                </a:solidFill>
              </a:rPr>
              <a:t>What is the role of universities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5B0D1-747C-4704-881A-BE6BB38989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1" t="19529" r="2435" b="5354"/>
          <a:stretch/>
        </p:blipFill>
        <p:spPr>
          <a:xfrm flipH="1">
            <a:off x="762106" y="1561276"/>
            <a:ext cx="3792699" cy="2142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5C3D51-ABF8-4C28-AA65-A15F7F9CC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69527" y="1676595"/>
            <a:ext cx="2476450" cy="20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190" y="637775"/>
            <a:ext cx="9017619" cy="923912"/>
          </a:xfrm>
          <a:noFill/>
        </p:spPr>
        <p:txBody>
          <a:bodyPr/>
          <a:lstStyle/>
          <a:p>
            <a:pPr marL="0" indent="0" algn="ctr">
              <a:spcBef>
                <a:spcPts val="300"/>
              </a:spcBef>
            </a:pP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 V. Lebedev, 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J.P. Chittenden,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D.J. Ampleford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S.C. </a:t>
            </a:r>
            <a:r>
              <a:rPr lang="en-GB" altLang="en-US" dirty="0" err="1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Bott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GB" altLang="en-US" dirty="0" err="1">
                <a:solidFill>
                  <a:srgbClr val="141313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Burdiak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A. Ciardi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T. Clayson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B.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Dangor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de Grouchy, </a:t>
            </a:r>
            <a:r>
              <a:rPr lang="en-US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G. N. Hall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J. Hare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A. Harvey-Thompson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C. Jennings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Khoory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J. MacDonald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A. </a:t>
            </a:r>
            <a:r>
              <a:rPr lang="en-US" altLang="en-US" dirty="0" err="1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Marocchino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J.B.A. Palmer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en-GB" altLang="en-US" dirty="0" err="1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Pickworth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J.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Rapley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J. Skidmore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Suttle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 A. Suzuki-Vidal, </a:t>
            </a:r>
            <a:r>
              <a:rPr lang="en-US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altLang="en-US" dirty="0" err="1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Swadling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Theocharous, 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Tubman, D. Yanuka and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M.G.Haines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300"/>
              </a:spcBef>
            </a:pPr>
            <a:r>
              <a:rPr lang="en-GB" altLang="en-US" b="1" i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College London</a:t>
            </a:r>
          </a:p>
          <a:p>
            <a:pPr marL="0" indent="0" algn="ctr">
              <a:spcBef>
                <a:spcPts val="300"/>
              </a:spcBef>
            </a:pPr>
            <a:endParaRPr lang="en-GB" altLang="en-US" sz="600" b="1" i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300"/>
              </a:spcBef>
            </a:pP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Hammer, B. Kusse, J. Greenly, C.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Seylor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K. Chandler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M. Mitchell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J. D. Douglass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		J.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Banasek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K. S. Bell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GB" altLang="en-US" dirty="0" err="1">
                <a:solidFill>
                  <a:srgbClr val="141313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Blesener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Byvank,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A. Cahill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D. A. </a:t>
            </a:r>
            <a:r>
              <a:rPr lang="en-GB" altLang="en-US" dirty="0" err="1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Chalenski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GB" altLang="en-US" dirty="0" err="1">
                <a:solidFill>
                  <a:srgbClr val="141313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Duselis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</a:t>
            </a:r>
            <a:r>
              <a:rPr lang="en-GB" altLang="en-US" dirty="0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P.A. Gourdain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C.L. Hoyt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P. Knapp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M. Martin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R. McBride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W. M. Potter, P.C.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Schrafel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D.B. </a:t>
            </a:r>
            <a:r>
              <a:rPr lang="en-GB" altLang="en-US" dirty="0" err="1">
                <a:solidFill>
                  <a:srgbClr val="141313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Sinars</a:t>
            </a:r>
            <a:endParaRPr lang="en-GB" altLang="en-US" dirty="0">
              <a:solidFill>
                <a:srgbClr val="141313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300"/>
              </a:spcBef>
            </a:pPr>
            <a:r>
              <a:rPr lang="en-GB" altLang="en-US" b="1" i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Cornell University</a:t>
            </a:r>
          </a:p>
          <a:p>
            <a:pPr marL="0" indent="0" algn="ctr">
              <a:spcBef>
                <a:spcPts val="300"/>
              </a:spcBef>
            </a:pPr>
            <a:endParaRPr lang="en-GB" altLang="en-US" sz="600" b="1" i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300"/>
              </a:spcBef>
            </a:pP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Shelkovenko &amp; S.A. Pikuz</a:t>
            </a:r>
          </a:p>
          <a:p>
            <a:pPr marL="0" indent="0" algn="ctr">
              <a:spcBef>
                <a:spcPts val="300"/>
              </a:spcBef>
            </a:pPr>
            <a:r>
              <a:rPr lang="en-GB" altLang="en-US" b="1" i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P.N. Lebedev Institute / Cornell University</a:t>
            </a:r>
          </a:p>
          <a:p>
            <a:pPr marL="0" indent="0" algn="ctr">
              <a:spcBef>
                <a:spcPts val="300"/>
              </a:spcBef>
            </a:pPr>
            <a:endParaRPr lang="en-GB" altLang="en-US" sz="600" b="1" i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E. Krasik,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Rososhek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Virozub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Efimov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Gleizer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Technion, Israel</a:t>
            </a:r>
          </a:p>
          <a:p>
            <a:pPr algn="ctr">
              <a:spcBef>
                <a:spcPts val="300"/>
              </a:spcBef>
            </a:pPr>
            <a:endParaRPr lang="en-US" sz="6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Zucchini, C.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Chauvin, P. Combes, D. Sol, A.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Loyen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Roques, J. Grunenwald</a:t>
            </a:r>
          </a:p>
          <a:p>
            <a:pPr algn="ctr">
              <a:spcBef>
                <a:spcPts val="300"/>
              </a:spcBef>
            </a:pPr>
            <a:r>
              <a:rPr lang="fr-FR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Gramat</a:t>
            </a:r>
          </a:p>
          <a:p>
            <a:pPr algn="ctr">
              <a:spcBef>
                <a:spcPts val="300"/>
              </a:spcBef>
            </a:pPr>
            <a:endParaRPr lang="fr-FR" sz="6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Rack, M. Olbinado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fr-FR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ESRF</a:t>
            </a:r>
          </a:p>
          <a:p>
            <a:pPr algn="ctr">
              <a:spcBef>
                <a:spcPts val="300"/>
              </a:spcBef>
            </a:pPr>
            <a:endParaRPr lang="fr-FR" sz="1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GB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National Lab; </a:t>
            </a:r>
            <a:r>
              <a:rPr lang="en-GB" dirty="0">
                <a:solidFill>
                  <a:srgbClr val="000000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University; </a:t>
            </a:r>
            <a:r>
              <a:rPr lang="en-GB" dirty="0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Company exploring HEDP</a:t>
            </a:r>
          </a:p>
          <a:p>
            <a:pPr algn="ctr">
              <a:spcBef>
                <a:spcPts val="300"/>
              </a:spcBef>
            </a:pPr>
            <a:endParaRPr lang="fr-FR" sz="1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 was supported by multiple organizations, including</a:t>
            </a:r>
          </a:p>
          <a:p>
            <a:pPr marL="0" indent="0" algn="ctr"/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EPSRC, NNSA, </a:t>
            </a: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DoE, AFOSR, Sandia National Labs, First Light Fusion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19716733-D878-42A2-8A65-E2945BF61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18" y="152478"/>
            <a:ext cx="8106656" cy="43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4pPr>
            <a:lvl5pPr marL="17272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5pPr>
            <a:lvl6pPr marL="21844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pPr algn="ctr"/>
            <a:r>
              <a:rPr lang="en-US" sz="2600" kern="0" dirty="0">
                <a:solidFill>
                  <a:srgbClr val="C00000"/>
                </a:solidFill>
              </a:rPr>
              <a:t>A Huge Number of Colleagues &amp;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721215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5171" y="2696817"/>
            <a:ext cx="8333657" cy="533400"/>
          </a:xfrm>
          <a:noFill/>
        </p:spPr>
        <p:txBody>
          <a:bodyPr/>
          <a:lstStyle/>
          <a:p>
            <a:pPr algn="ctr"/>
            <a:r>
              <a:rPr lang="en-GB" sz="3600" dirty="0"/>
              <a:t>Understanding the physics of wire array z-pinches (1997…)</a:t>
            </a:r>
            <a:br>
              <a:rPr lang="en-GB" sz="3600" dirty="0"/>
            </a:br>
            <a:endParaRPr lang="en-GB" sz="3600" dirty="0"/>
          </a:p>
        </p:txBody>
      </p:sp>
      <p:pic>
        <p:nvPicPr>
          <p:cNvPr id="5" name="Picture 2" descr="Image result for delorean back to future cartoon">
            <a:extLst>
              <a:ext uri="{FF2B5EF4-FFF2-40B4-BE49-F238E27FC236}">
                <a16:creationId xmlns:a16="http://schemas.microsoft.com/office/drawing/2014/main" id="{152E3E3E-8849-4570-85E8-63230AE8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733" y="4203166"/>
            <a:ext cx="3941584" cy="233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61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dis GIF - Tardis GIFs">
            <a:extLst>
              <a:ext uri="{FF2B5EF4-FFF2-40B4-BE49-F238E27FC236}">
                <a16:creationId xmlns:a16="http://schemas.microsoft.com/office/drawing/2014/main" id="{D2C32EE3-2397-418D-9110-E706972FA9A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807" y="3230217"/>
            <a:ext cx="3487287" cy="3764456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5171" y="2696817"/>
            <a:ext cx="8333657" cy="533400"/>
          </a:xfrm>
          <a:noFill/>
        </p:spPr>
        <p:txBody>
          <a:bodyPr/>
          <a:lstStyle/>
          <a:p>
            <a:pPr algn="ctr"/>
            <a:r>
              <a:rPr lang="en-GB" sz="3600" dirty="0"/>
              <a:t>Understanding the physics of wire array z-pinches (1997…)</a:t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04731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17418" y="508603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Why wire arrays 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306735-EF37-4A66-844B-497D8216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58" y="1198563"/>
            <a:ext cx="284797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0">
            <a:extLst>
              <a:ext uri="{FF2B5EF4-FFF2-40B4-BE49-F238E27FC236}">
                <a16:creationId xmlns:a16="http://schemas.microsoft.com/office/drawing/2014/main" id="{51582AC7-E4D3-482D-BAF8-807FEFB9D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183" y="2782888"/>
            <a:ext cx="305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40mm diameter, 240 wire tungsten array on Z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1B45D637-74E9-4163-A6C9-51C7C0F1A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2" y="1264990"/>
            <a:ext cx="4933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X-ray emission from wire array z-pinch loads can be used to drive HEDP experiments</a:t>
            </a:r>
          </a:p>
        </p:txBody>
      </p:sp>
    </p:spTree>
    <p:extLst>
      <p:ext uri="{BB962C8B-B14F-4D97-AF65-F5344CB8AC3E}">
        <p14:creationId xmlns:p14="http://schemas.microsoft.com/office/powerpoint/2010/main" val="123668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17418" y="508603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Why wire arrays 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306735-EF37-4A66-844B-497D8216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58" y="1198563"/>
            <a:ext cx="284797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0">
            <a:extLst>
              <a:ext uri="{FF2B5EF4-FFF2-40B4-BE49-F238E27FC236}">
                <a16:creationId xmlns:a16="http://schemas.microsoft.com/office/drawing/2014/main" id="{51582AC7-E4D3-482D-BAF8-807FEFB9D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183" y="2782888"/>
            <a:ext cx="305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40mm diameter, 240 wire tungsten array on Z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8" name="Straight Arrow Connector 12">
            <a:extLst>
              <a:ext uri="{FF2B5EF4-FFF2-40B4-BE49-F238E27FC236}">
                <a16:creationId xmlns:a16="http://schemas.microsoft.com/office/drawing/2014/main" id="{0A67FAB3-6012-4FE4-A9D2-EF01E1A6706C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7200953" y="2069860"/>
            <a:ext cx="904875" cy="3175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13">
            <a:extLst>
              <a:ext uri="{FF2B5EF4-FFF2-40B4-BE49-F238E27FC236}">
                <a16:creationId xmlns:a16="http://schemas.microsoft.com/office/drawing/2014/main" id="{6DECDB36-8E04-4D16-A11A-E2F2DB75C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5453" y="1799985"/>
            <a:ext cx="2635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 Box 20">
            <a:extLst>
              <a:ext uri="{FF2B5EF4-FFF2-40B4-BE49-F238E27FC236}">
                <a16:creationId xmlns:a16="http://schemas.microsoft.com/office/drawing/2014/main" id="{75B9AF4E-D371-4A17-840A-761808E77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2" y="1264990"/>
            <a:ext cx="4933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X-ray emission from wire array z-pinch loads can be used to drive HEDP experiments</a:t>
            </a:r>
          </a:p>
        </p:txBody>
      </p:sp>
    </p:spTree>
    <p:extLst>
      <p:ext uri="{BB962C8B-B14F-4D97-AF65-F5344CB8AC3E}">
        <p14:creationId xmlns:p14="http://schemas.microsoft.com/office/powerpoint/2010/main" val="15245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17418" y="508603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Why wire arrays 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306735-EF37-4A66-844B-497D8216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58" y="1198563"/>
            <a:ext cx="284797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0">
            <a:extLst>
              <a:ext uri="{FF2B5EF4-FFF2-40B4-BE49-F238E27FC236}">
                <a16:creationId xmlns:a16="http://schemas.microsoft.com/office/drawing/2014/main" id="{51582AC7-E4D3-482D-BAF8-807FEFB9D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183" y="2782888"/>
            <a:ext cx="305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40mm diameter, 240 wire tungsten array on Z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Circular Arrow 35">
            <a:extLst>
              <a:ext uri="{FF2B5EF4-FFF2-40B4-BE49-F238E27FC236}">
                <a16:creationId xmlns:a16="http://schemas.microsoft.com/office/drawing/2014/main" id="{8F9329FB-A56E-4BDC-BC93-67649484F0A9}"/>
              </a:ext>
            </a:extLst>
          </p:cNvPr>
          <p:cNvSpPr/>
          <p:nvPr/>
        </p:nvSpPr>
        <p:spPr bwMode="auto">
          <a:xfrm rot="10800000">
            <a:off x="6529187" y="1592974"/>
            <a:ext cx="2066925" cy="657225"/>
          </a:xfrm>
          <a:prstGeom prst="circularArrow">
            <a:avLst>
              <a:gd name="adj1" fmla="val 7352"/>
              <a:gd name="adj2" fmla="val 1106163"/>
              <a:gd name="adj3" fmla="val 20594095"/>
              <a:gd name="adj4" fmla="val 10485759"/>
              <a:gd name="adj5" fmla="val 3166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cxnSp>
        <p:nvCxnSpPr>
          <p:cNvPr id="16" name="Straight Arrow Connector 37">
            <a:extLst>
              <a:ext uri="{FF2B5EF4-FFF2-40B4-BE49-F238E27FC236}">
                <a16:creationId xmlns:a16="http://schemas.microsoft.com/office/drawing/2014/main" id="{3A7ECE56-2B90-4B5A-9145-0E1A0DB6756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453112" y="2221624"/>
            <a:ext cx="323850" cy="1588"/>
          </a:xfrm>
          <a:prstGeom prst="straightConnector1">
            <a:avLst/>
          </a:prstGeom>
          <a:noFill/>
          <a:ln w="476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38">
            <a:extLst>
              <a:ext uri="{FF2B5EF4-FFF2-40B4-BE49-F238E27FC236}">
                <a16:creationId xmlns:a16="http://schemas.microsoft.com/office/drawing/2014/main" id="{38E44955-4E19-479B-A4C7-1903FBB8C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162" y="1545349"/>
            <a:ext cx="476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200" dirty="0">
                <a:solidFill>
                  <a:srgbClr val="FF0000"/>
                </a:solidFill>
              </a:rPr>
              <a:t>B</a:t>
            </a:r>
            <a:r>
              <a:rPr lang="el-GR" altLang="en-US" sz="2200" baseline="-25000" dirty="0">
                <a:solidFill>
                  <a:srgbClr val="FF0000"/>
                </a:solidFill>
              </a:rPr>
              <a:t>θ</a:t>
            </a:r>
            <a:endParaRPr lang="en-GB" altLang="en-US" sz="2200" baseline="-25000" dirty="0">
              <a:solidFill>
                <a:srgbClr val="FF0000"/>
              </a:solidFill>
            </a:endParaRP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FD9D0A68-44A8-4B7C-BD1B-3115CD3E1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2" y="1264990"/>
            <a:ext cx="4933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X-ray emission from wire array z-pinch loads can be used to drive HEDP experiments</a:t>
            </a:r>
          </a:p>
        </p:txBody>
      </p:sp>
    </p:spTree>
    <p:extLst>
      <p:ext uri="{BB962C8B-B14F-4D97-AF65-F5344CB8AC3E}">
        <p14:creationId xmlns:p14="http://schemas.microsoft.com/office/powerpoint/2010/main" val="21321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17418" y="508603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Why wire arrays 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6306735-EF37-4A66-844B-497D8216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58" y="1198563"/>
            <a:ext cx="284797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0">
            <a:extLst>
              <a:ext uri="{FF2B5EF4-FFF2-40B4-BE49-F238E27FC236}">
                <a16:creationId xmlns:a16="http://schemas.microsoft.com/office/drawing/2014/main" id="{51582AC7-E4D3-482D-BAF8-807FEFB9D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183" y="2782888"/>
            <a:ext cx="305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40mm diameter, 240 wire tungsten array on Z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ight Arrow 14">
            <a:extLst>
              <a:ext uri="{FF2B5EF4-FFF2-40B4-BE49-F238E27FC236}">
                <a16:creationId xmlns:a16="http://schemas.microsoft.com/office/drawing/2014/main" id="{0DA11B2D-7A74-4D4B-A705-989FC35C9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393" y="1870642"/>
            <a:ext cx="51435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9" name="Right Arrow 15">
            <a:extLst>
              <a:ext uri="{FF2B5EF4-FFF2-40B4-BE49-F238E27FC236}">
                <a16:creationId xmlns:a16="http://schemas.microsoft.com/office/drawing/2014/main" id="{9ECDB1FA-E4A8-4F1E-B9CE-1BB0F881570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846868" y="1870642"/>
            <a:ext cx="51435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44F136F9-EE61-4CCA-9598-5A4E5AF84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343" y="2023042"/>
            <a:ext cx="7588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200">
                <a:solidFill>
                  <a:srgbClr val="FF0000"/>
                </a:solidFill>
              </a:rPr>
              <a:t>JxB</a:t>
            </a:r>
            <a:r>
              <a:rPr lang="el-GR" altLang="en-US" sz="2200" baseline="-25000">
                <a:solidFill>
                  <a:srgbClr val="FF0000"/>
                </a:solidFill>
              </a:rPr>
              <a:t>θ</a:t>
            </a:r>
            <a:endParaRPr lang="en-GB" altLang="en-US" sz="2200" baseline="-25000">
              <a:solidFill>
                <a:srgbClr val="FF0000"/>
              </a:solidFill>
            </a:endParaRP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0FAA7089-1C3B-47EC-BA24-F350F464A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2" y="1264990"/>
            <a:ext cx="4933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X-ray emission from wire array z-pinch loads can be used to drive HEDP experiments</a:t>
            </a:r>
          </a:p>
        </p:txBody>
      </p:sp>
    </p:spTree>
    <p:extLst>
      <p:ext uri="{BB962C8B-B14F-4D97-AF65-F5344CB8AC3E}">
        <p14:creationId xmlns:p14="http://schemas.microsoft.com/office/powerpoint/2010/main" val="37771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3190" y="788527"/>
            <a:ext cx="9017619" cy="340172"/>
          </a:xfrm>
          <a:noFill/>
        </p:spPr>
        <p:txBody>
          <a:bodyPr/>
          <a:lstStyle/>
          <a:p>
            <a:pPr marL="0" indent="0" algn="ctr">
              <a:spcBef>
                <a:spcPts val="300"/>
              </a:spcBef>
            </a:pP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 V. Lebedev, 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J.P. Chittenden, D.J. Ampleford, S.C.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Burdiak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Ciardi, T. Clayson,           B.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Dangor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de Grouchy, 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 N. Hall, 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Hare, 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 Harvey-Thompson, 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Jennings, E.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Khoory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J. MacDonald, 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 </a:t>
            </a:r>
            <a:r>
              <a:rPr lang="en-US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Marocchino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J.B.A. Palmer, L.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Pickworth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J.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Rapley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Skidmore, L.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Suttle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 A. Suzuki-Vidal, G. </a:t>
            </a:r>
            <a:r>
              <a:rPr lang="en-US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Swadling</a:t>
            </a:r>
            <a:r>
              <a:rPr lang="en-US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Theocharous, 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Tubman, D. Yanuka and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M.G.Haines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spcBef>
                <a:spcPts val="300"/>
              </a:spcBef>
            </a:pPr>
            <a:r>
              <a:rPr lang="en-GB" altLang="en-US" b="1" i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College London</a:t>
            </a:r>
          </a:p>
          <a:p>
            <a:pPr marL="0" indent="0" algn="ctr">
              <a:spcBef>
                <a:spcPts val="300"/>
              </a:spcBef>
            </a:pPr>
            <a:endParaRPr lang="en-GB" altLang="en-US" sz="600" b="1" i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300"/>
              </a:spcBef>
            </a:pP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Hammer, B. Kusse, J. Greenly, C.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Seylor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 Chandler, M. Mitchell, J. D. Douglass, 		J.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Banasek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K. S. Bell, I.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Blesener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T. Byvank, A. Cahill, D. A.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Chalenski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Duselis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P.A. Gourdain, C.L. Hoyt, P. Knapp, M. Martin, R. McBride, W. M. Potter, P.C.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Schrafel</a:t>
            </a: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D.B. </a:t>
            </a:r>
            <a:r>
              <a:rPr lang="en-GB" altLang="en-US" dirty="0" err="1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Sinars</a:t>
            </a:r>
            <a:endParaRPr lang="en-GB" altLang="en-US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300"/>
              </a:spcBef>
            </a:pPr>
            <a:r>
              <a:rPr lang="en-GB" altLang="en-US" b="1" i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Cornell University</a:t>
            </a:r>
          </a:p>
          <a:p>
            <a:pPr marL="0" indent="0" algn="ctr">
              <a:spcBef>
                <a:spcPts val="300"/>
              </a:spcBef>
            </a:pPr>
            <a:endParaRPr lang="en-GB" altLang="en-US" sz="600" b="1" i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300"/>
              </a:spcBef>
            </a:pPr>
            <a:r>
              <a:rPr lang="en-GB" altLang="en-US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Shelkovenko &amp; S.A. Pikuz</a:t>
            </a:r>
          </a:p>
          <a:p>
            <a:pPr marL="0" indent="0" algn="ctr">
              <a:spcBef>
                <a:spcPts val="300"/>
              </a:spcBef>
            </a:pPr>
            <a:r>
              <a:rPr lang="en-GB" altLang="en-US" b="1" i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P.N. Lebedev Institute / Cornell University</a:t>
            </a:r>
          </a:p>
          <a:p>
            <a:pPr marL="0" indent="0" algn="ctr">
              <a:spcBef>
                <a:spcPts val="300"/>
              </a:spcBef>
            </a:pPr>
            <a:endParaRPr lang="en-GB" altLang="en-US" sz="600" b="1" i="1" dirty="0">
              <a:solidFill>
                <a:srgbClr val="1413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E. Krasik,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Rososhek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Virozub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Efimov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Gleizer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Technion, Israel</a:t>
            </a:r>
          </a:p>
          <a:p>
            <a:pPr algn="ctr">
              <a:spcBef>
                <a:spcPts val="300"/>
              </a:spcBef>
            </a:pPr>
            <a:endParaRPr lang="en-US" sz="6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Zucchini, C. 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Chauvin, P. Combes, D. Sol, A. </a:t>
            </a:r>
            <a:r>
              <a:rPr lang="fr-FR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Loyen</a:t>
            </a:r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Roques, J. Grunenwald</a:t>
            </a:r>
          </a:p>
          <a:p>
            <a:pPr algn="ctr">
              <a:spcBef>
                <a:spcPts val="300"/>
              </a:spcBef>
            </a:pPr>
            <a:r>
              <a:rPr lang="fr-FR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Gramat</a:t>
            </a:r>
          </a:p>
          <a:p>
            <a:pPr algn="ctr">
              <a:spcBef>
                <a:spcPts val="300"/>
              </a:spcBef>
            </a:pPr>
            <a:endParaRPr lang="fr-FR" sz="6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Rack, M. Olbinado</a:t>
            </a:r>
            <a:endParaRPr lang="fr-FR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fr-FR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ESRF</a:t>
            </a:r>
          </a:p>
          <a:p>
            <a:pPr algn="ctr">
              <a:spcBef>
                <a:spcPts val="300"/>
              </a:spcBef>
            </a:pPr>
            <a:endParaRPr lang="fr-FR" sz="10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 was supported by multiple organizations, including</a:t>
            </a:r>
          </a:p>
          <a:p>
            <a:pPr marL="0" indent="0" algn="ctr"/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EPSRC, NNSA, </a:t>
            </a:r>
            <a:r>
              <a:rPr lang="en-GB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DoE, AFOSR, Sandia National Labs, First Light Fusion</a:t>
            </a:r>
          </a:p>
        </p:txBody>
      </p:sp>
      <p:sp>
        <p:nvSpPr>
          <p:cNvPr id="3" name="Rectangle 15">
            <a:extLst>
              <a:ext uri="{FF2B5EF4-FFF2-40B4-BE49-F238E27FC236}">
                <a16:creationId xmlns:a16="http://schemas.microsoft.com/office/drawing/2014/main" id="{19716733-D878-42A2-8A65-E2945BF61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18" y="144527"/>
            <a:ext cx="8106656" cy="43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4pPr>
            <a:lvl5pPr marL="17272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5pPr>
            <a:lvl6pPr marL="21844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pPr algn="ctr"/>
            <a:r>
              <a:rPr lang="en-US" sz="2600" kern="0" dirty="0">
                <a:solidFill>
                  <a:srgbClr val="C00000"/>
                </a:solidFill>
              </a:rPr>
              <a:t>A Huge Number of Colleagues &amp; Collaborators</a:t>
            </a:r>
          </a:p>
          <a:p>
            <a:pPr algn="ctr"/>
            <a:endParaRPr lang="en-US" sz="2600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17418" y="508603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Why wire arrays ?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51582AC7-E4D3-482D-BAF8-807FEFB9D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183" y="2782888"/>
            <a:ext cx="3057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40mm diameter, 240 wire tungsten array on Z</a:t>
            </a: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FCC6F3D-1685-4190-A6B2-500148211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760" y="1194321"/>
            <a:ext cx="284797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n 17">
            <a:extLst>
              <a:ext uri="{FF2B5EF4-FFF2-40B4-BE49-F238E27FC236}">
                <a16:creationId xmlns:a16="http://schemas.microsoft.com/office/drawing/2014/main" id="{673D996F-FC70-4FE7-B5DD-ED3A42105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58" y="1588274"/>
            <a:ext cx="161925" cy="923925"/>
          </a:xfrm>
          <a:prstGeom prst="can">
            <a:avLst>
              <a:gd name="adj" fmla="val 2499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cxnSp>
        <p:nvCxnSpPr>
          <p:cNvPr id="10" name="Straight Arrow Connector 19">
            <a:extLst>
              <a:ext uri="{FF2B5EF4-FFF2-40B4-BE49-F238E27FC236}">
                <a16:creationId xmlns:a16="http://schemas.microsoft.com/office/drawing/2014/main" id="{53F158BE-FA9D-4BAB-A7CC-6F726FA3E8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02283" y="1435874"/>
            <a:ext cx="476250" cy="25717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20">
            <a:extLst>
              <a:ext uri="{FF2B5EF4-FFF2-40B4-BE49-F238E27FC236}">
                <a16:creationId xmlns:a16="http://schemas.microsoft.com/office/drawing/2014/main" id="{6F34A21F-044E-496E-8D88-10253A8DAF7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30858" y="1750199"/>
            <a:ext cx="457200" cy="14287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22">
            <a:extLst>
              <a:ext uri="{FF2B5EF4-FFF2-40B4-BE49-F238E27FC236}">
                <a16:creationId xmlns:a16="http://schemas.microsoft.com/office/drawing/2014/main" id="{6D88C9E5-484F-4A7C-8A30-D8647DB7AF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68958" y="2121674"/>
            <a:ext cx="438150" cy="476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24">
            <a:extLst>
              <a:ext uri="{FF2B5EF4-FFF2-40B4-BE49-F238E27FC236}">
                <a16:creationId xmlns:a16="http://schemas.microsoft.com/office/drawing/2014/main" id="{552E47B7-CC93-4EB2-967F-7072CE72CB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68958" y="2378849"/>
            <a:ext cx="457200" cy="1143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6" name="Group 30">
            <a:extLst>
              <a:ext uri="{FF2B5EF4-FFF2-40B4-BE49-F238E27FC236}">
                <a16:creationId xmlns:a16="http://schemas.microsoft.com/office/drawing/2014/main" id="{2A728ACE-801E-4F00-B992-BE828302441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825983" y="1426349"/>
            <a:ext cx="523875" cy="1057275"/>
            <a:chOff x="7172325" y="5086350"/>
            <a:chExt cx="523875" cy="1057275"/>
          </a:xfrm>
        </p:grpSpPr>
        <p:cxnSp>
          <p:nvCxnSpPr>
            <p:cNvPr id="17" name="Straight Arrow Connector 26">
              <a:extLst>
                <a:ext uri="{FF2B5EF4-FFF2-40B4-BE49-F238E27FC236}">
                  <a16:creationId xmlns:a16="http://schemas.microsoft.com/office/drawing/2014/main" id="{F46545DD-3DCE-44A2-BA9B-DF2D6DDE9D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172325" y="5086350"/>
              <a:ext cx="476250" cy="257175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27">
              <a:extLst>
                <a:ext uri="{FF2B5EF4-FFF2-40B4-BE49-F238E27FC236}">
                  <a16:creationId xmlns:a16="http://schemas.microsoft.com/office/drawing/2014/main" id="{5E3BF4EA-C833-4591-BC5F-B1F86E83DBD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200900" y="5400675"/>
              <a:ext cx="457200" cy="142876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Arrow Connector 28">
              <a:extLst>
                <a:ext uri="{FF2B5EF4-FFF2-40B4-BE49-F238E27FC236}">
                  <a16:creationId xmlns:a16="http://schemas.microsoft.com/office/drawing/2014/main" id="{3126C525-F991-4265-B803-3508CE8B4A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39000" y="5772151"/>
              <a:ext cx="438150" cy="47624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29">
              <a:extLst>
                <a:ext uri="{FF2B5EF4-FFF2-40B4-BE49-F238E27FC236}">
                  <a16:creationId xmlns:a16="http://schemas.microsoft.com/office/drawing/2014/main" id="{491A64FC-76AC-41F2-84E5-12B5047303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239000" y="6029326"/>
              <a:ext cx="457200" cy="114299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" name="Text Box 20">
            <a:extLst>
              <a:ext uri="{FF2B5EF4-FFF2-40B4-BE49-F238E27FC236}">
                <a16:creationId xmlns:a16="http://schemas.microsoft.com/office/drawing/2014/main" id="{825F8664-A493-4E03-BE19-5AB4E2BF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2" y="1264990"/>
            <a:ext cx="4933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X-ray emission from wire array z-pinch loads can be used to drive HEDP experiments</a:t>
            </a:r>
          </a:p>
        </p:txBody>
      </p:sp>
    </p:spTree>
    <p:extLst>
      <p:ext uri="{BB962C8B-B14F-4D97-AF65-F5344CB8AC3E}">
        <p14:creationId xmlns:p14="http://schemas.microsoft.com/office/powerpoint/2010/main" val="6289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17418" y="508603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Why wire arrays ?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51582AC7-E4D3-482D-BAF8-807FEFB9D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467" y="2782888"/>
            <a:ext cx="3583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Double ended hohlraum design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 Box 20">
            <a:extLst>
              <a:ext uri="{FF2B5EF4-FFF2-40B4-BE49-F238E27FC236}">
                <a16:creationId xmlns:a16="http://schemas.microsoft.com/office/drawing/2014/main" id="{AC96C497-F7DF-486B-954C-D9A2DA5A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2" y="1264990"/>
            <a:ext cx="4933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X-ray emission from wire array z-pinch loads can be used to drive HEDP experiments</a:t>
            </a:r>
          </a:p>
        </p:txBody>
      </p:sp>
      <p:pic>
        <p:nvPicPr>
          <p:cNvPr id="22" name="Picture 4" descr="figure8">
            <a:extLst>
              <a:ext uri="{FF2B5EF4-FFF2-40B4-BE49-F238E27FC236}">
                <a16:creationId xmlns:a16="http://schemas.microsoft.com/office/drawing/2014/main" id="{2653468C-0F9C-43D0-9DF2-B59BA74D0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00" y="1152604"/>
            <a:ext cx="2666844" cy="277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0">
            <a:extLst>
              <a:ext uri="{FF2B5EF4-FFF2-40B4-BE49-F238E27FC236}">
                <a16:creationId xmlns:a16="http://schemas.microsoft.com/office/drawing/2014/main" id="{54778A9E-6505-47B9-B404-5E0DC6CC3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8" y="3429000"/>
            <a:ext cx="5905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DC021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But how do they work?</a:t>
            </a:r>
          </a:p>
        </p:txBody>
      </p:sp>
    </p:spTree>
    <p:extLst>
      <p:ext uri="{BB962C8B-B14F-4D97-AF65-F5344CB8AC3E}">
        <p14:creationId xmlns:p14="http://schemas.microsoft.com/office/powerpoint/2010/main" val="37956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17418" y="508603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Why wire arrays 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6C6E52E-F79F-4DD6-82ED-9C83E9A50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58" y="1119670"/>
            <a:ext cx="3823230" cy="282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0">
            <a:extLst>
              <a:ext uri="{FF2B5EF4-FFF2-40B4-BE49-F238E27FC236}">
                <a16:creationId xmlns:a16="http://schemas.microsoft.com/office/drawing/2014/main" id="{3209DD5B-4555-4F77-AB3E-5DEA914E8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2" y="1264990"/>
            <a:ext cx="49338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X-ray emission from wire array z-pinch loads can be used to drive HEDP experiments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29AE14-9E12-4219-8B2B-174BB901C4B9}"/>
              </a:ext>
            </a:extLst>
          </p:cNvPr>
          <p:cNvSpPr/>
          <p:nvPr/>
        </p:nvSpPr>
        <p:spPr>
          <a:xfrm>
            <a:off x="384202" y="236488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b="0" kern="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Interest in using arrays for HEDP and ICF increased rapidly after 1996 when large number of wires used in array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EC0D27A4-6E2A-4DF4-BCE1-99470E6E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2" y="4798256"/>
            <a:ext cx="4516816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altLang="en-US" sz="1800" b="0" kern="0" dirty="0">
                <a:solidFill>
                  <a:srgbClr val="000000"/>
                </a:solidFill>
                <a:ea typeface="+mn-ea"/>
                <a:cs typeface="+mn-cs"/>
              </a:rPr>
              <a:t>Why did X-ray power improve?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altLang="en-US" sz="400" b="0" kern="0" dirty="0">
              <a:solidFill>
                <a:srgbClr val="000000"/>
              </a:solidFill>
              <a:ea typeface="+mn-ea"/>
              <a:cs typeface="+mn-cs"/>
            </a:endParaRPr>
          </a:p>
          <a:p>
            <a:pPr marL="285750" marR="0" lvl="0" indent="-28575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800" b="0" kern="0" dirty="0">
                <a:solidFill>
                  <a:srgbClr val="00B050"/>
                </a:solidFill>
                <a:ea typeface="+mn-ea"/>
                <a:cs typeface="+mn-cs"/>
              </a:rPr>
              <a:t>At the time almost a black box</a:t>
            </a:r>
          </a:p>
          <a:p>
            <a:pPr marL="285750" marR="0" lvl="0" indent="-28575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altLang="en-US" sz="1800" b="0" kern="0" dirty="0">
                <a:solidFill>
                  <a:srgbClr val="00B050"/>
                </a:solidFill>
                <a:ea typeface="+mn-ea"/>
                <a:cs typeface="+mn-cs"/>
              </a:rPr>
              <a:t>Initial simulations suggested with many wires, wires would explode and plasma merge into imploding shell</a:t>
            </a: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31" descr="2">
            <a:extLst>
              <a:ext uri="{FF2B5EF4-FFF2-40B4-BE49-F238E27FC236}">
                <a16:creationId xmlns:a16="http://schemas.microsoft.com/office/drawing/2014/main" id="{2612DF53-1818-4A0B-89FC-DE6BDB3E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12" y="4094059"/>
            <a:ext cx="4682836" cy="263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34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>
            <a:extLst>
              <a:ext uri="{FF2B5EF4-FFF2-40B4-BE49-F238E27FC236}">
                <a16:creationId xmlns:a16="http://schemas.microsoft.com/office/drawing/2014/main" id="{E58EAAF3-46D9-4342-BFCB-5F213BE9D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grpSp>
        <p:nvGrpSpPr>
          <p:cNvPr id="38916" name="Group 31">
            <a:extLst>
              <a:ext uri="{FF2B5EF4-FFF2-40B4-BE49-F238E27FC236}">
                <a16:creationId xmlns:a16="http://schemas.microsoft.com/office/drawing/2014/main" id="{9BC95734-3993-42C2-A84A-477A819A52D1}"/>
              </a:ext>
            </a:extLst>
          </p:cNvPr>
          <p:cNvGrpSpPr>
            <a:grpSpLocks/>
          </p:cNvGrpSpPr>
          <p:nvPr/>
        </p:nvGrpSpPr>
        <p:grpSpPr bwMode="auto">
          <a:xfrm>
            <a:off x="2288436" y="1289677"/>
            <a:ext cx="7000875" cy="5102225"/>
            <a:chOff x="2224585" y="914400"/>
            <a:chExt cx="6638498" cy="4750793"/>
          </a:xfrm>
        </p:grpSpPr>
        <p:pic>
          <p:nvPicPr>
            <p:cNvPr id="38920" name="Picture 6" descr="magpie">
              <a:extLst>
                <a:ext uri="{FF2B5EF4-FFF2-40B4-BE49-F238E27FC236}">
                  <a16:creationId xmlns:a16="http://schemas.microsoft.com/office/drawing/2014/main" id="{580C4969-1BCB-44D2-9B6F-6F3E46081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483" y="947143"/>
              <a:ext cx="6324600" cy="471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Rectangle 28">
              <a:extLst>
                <a:ext uri="{FF2B5EF4-FFF2-40B4-BE49-F238E27FC236}">
                  <a16:creationId xmlns:a16="http://schemas.microsoft.com/office/drawing/2014/main" id="{2633AEF1-6747-478B-953D-579CBD799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4585" y="914400"/>
              <a:ext cx="1951630" cy="72333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38922" name="Rectangle 29">
              <a:extLst>
                <a:ext uri="{FF2B5EF4-FFF2-40B4-BE49-F238E27FC236}">
                  <a16:creationId xmlns:a16="http://schemas.microsoft.com/office/drawing/2014/main" id="{1D558D85-2CF3-4687-BD1C-2A5A9FD42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2257" y="4710754"/>
              <a:ext cx="2156346" cy="92577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38923" name="Rectangle 30">
              <a:extLst>
                <a:ext uri="{FF2B5EF4-FFF2-40B4-BE49-F238E27FC236}">
                  <a16:creationId xmlns:a16="http://schemas.microsoft.com/office/drawing/2014/main" id="{955E57F5-F691-4F74-A6C0-B46398946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4961" y="4299045"/>
              <a:ext cx="1721890" cy="101221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anose="020B0604020202020204" pitchFamily="34" charset="0"/>
                </a:defRPr>
              </a:lvl9pPr>
            </a:lstStyle>
            <a:p>
              <a:endParaRPr lang="en-GB" altLang="en-US"/>
            </a:p>
          </p:txBody>
        </p:sp>
      </p:grpSp>
      <p:sp>
        <p:nvSpPr>
          <p:cNvPr id="38917" name="TextBox 32">
            <a:extLst>
              <a:ext uri="{FF2B5EF4-FFF2-40B4-BE49-F238E27FC236}">
                <a16:creationId xmlns:a16="http://schemas.microsoft.com/office/drawing/2014/main" id="{9581D26E-649F-4752-875E-C83357640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2" y="6211669"/>
            <a:ext cx="7820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000000"/>
                </a:solidFill>
              </a:rPr>
              <a:t> 1.5MA, 240ns rise time pulsed power facility in Blackett Laboratory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000000"/>
                </a:solidFill>
              </a:rPr>
              <a:t> Good diagnostic access</a:t>
            </a:r>
          </a:p>
        </p:txBody>
      </p:sp>
      <p:sp>
        <p:nvSpPr>
          <p:cNvPr id="38918" name="TextBox 33">
            <a:extLst>
              <a:ext uri="{FF2B5EF4-FFF2-40B4-BE49-F238E27FC236}">
                <a16:creationId xmlns:a16="http://schemas.microsoft.com/office/drawing/2014/main" id="{BC725FEB-5284-4B09-977E-DC4C17E7A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07" y="3214304"/>
            <a:ext cx="198964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200" dirty="0">
                <a:solidFill>
                  <a:srgbClr val="000000"/>
                </a:solidFill>
              </a:rPr>
              <a:t>Mega</a:t>
            </a:r>
          </a:p>
          <a:p>
            <a:r>
              <a:rPr lang="en-GB" altLang="en-US" sz="2200" dirty="0">
                <a:solidFill>
                  <a:srgbClr val="000000"/>
                </a:solidFill>
              </a:rPr>
              <a:t>Ampere</a:t>
            </a:r>
          </a:p>
          <a:p>
            <a:r>
              <a:rPr lang="en-GB" altLang="en-US" sz="2200" dirty="0">
                <a:solidFill>
                  <a:srgbClr val="000000"/>
                </a:solidFill>
              </a:rPr>
              <a:t>Generator for</a:t>
            </a:r>
          </a:p>
          <a:p>
            <a:r>
              <a:rPr lang="en-GB" altLang="en-US" sz="2200" dirty="0">
                <a:solidFill>
                  <a:srgbClr val="000000"/>
                </a:solidFill>
              </a:rPr>
              <a:t>Plasma</a:t>
            </a:r>
          </a:p>
          <a:p>
            <a:r>
              <a:rPr lang="en-GB" altLang="en-US" sz="2200" dirty="0">
                <a:solidFill>
                  <a:srgbClr val="000000"/>
                </a:solidFill>
              </a:rPr>
              <a:t>Implosion</a:t>
            </a:r>
          </a:p>
          <a:p>
            <a:r>
              <a:rPr lang="en-GB" altLang="en-US" sz="2200" dirty="0">
                <a:solidFill>
                  <a:srgbClr val="000000"/>
                </a:solidFill>
              </a:rPr>
              <a:t>Experiments</a:t>
            </a:r>
          </a:p>
        </p:txBody>
      </p:sp>
      <p:sp>
        <p:nvSpPr>
          <p:cNvPr id="38919" name="TextBox 10">
            <a:extLst>
              <a:ext uri="{FF2B5EF4-FFF2-40B4-BE49-F238E27FC236}">
                <a16:creationId xmlns:a16="http://schemas.microsoft.com/office/drawing/2014/main" id="{3FBD5D2D-23CD-4D72-BBD2-6642E832F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2" y="1150368"/>
            <a:ext cx="34940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 dirty="0">
                <a:solidFill>
                  <a:srgbClr val="000000"/>
                </a:solidFill>
              </a:rPr>
              <a:t>An international collaboration paved the way for understanding wire array z-pinches. Key were university scale machines</a:t>
            </a:r>
          </a:p>
          <a:p>
            <a:r>
              <a:rPr lang="en-GB" altLang="en-US" sz="1800" b="0" dirty="0">
                <a:solidFill>
                  <a:srgbClr val="000000"/>
                </a:solidFill>
              </a:rPr>
              <a:t>– Imperial, Lebedev, Cornell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99FC234-66EA-43DA-B55F-22F7F10EC6CF}"/>
              </a:ext>
            </a:extLst>
          </p:cNvPr>
          <p:cNvSpPr txBox="1">
            <a:spLocks/>
          </p:cNvSpPr>
          <p:nvPr/>
        </p:nvSpPr>
        <p:spPr bwMode="auto">
          <a:xfrm>
            <a:off x="827584" y="562909"/>
            <a:ext cx="7489329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4pPr>
            <a:lvl5pPr marL="17272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5pPr>
            <a:lvl6pPr marL="21844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r>
              <a:rPr lang="en-GB" sz="2600" kern="0" dirty="0">
                <a:solidFill>
                  <a:srgbClr val="C00000"/>
                </a:solidFill>
              </a:rPr>
              <a:t>Imperial College MAGPIE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527608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What the collaboration found…</a:t>
            </a: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0" y="1178505"/>
            <a:ext cx="9144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marL="177800" marR="0" lvl="0" indent="-1778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 matter how many wires are used or how high a current is applied:</a:t>
            </a:r>
          </a:p>
          <a:p>
            <a:pPr marL="177800" marR="0" lvl="0" indent="-1778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22228A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177800" marR="0" lvl="0" indent="-17780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Wire arrays are dominate by long time scale ablation</a:t>
            </a:r>
          </a:p>
          <a:p>
            <a:pPr marL="177800" marR="0" lvl="0" indent="-1778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Plasma shells are not formed (probably a good thing!); instead wires form core-corona plasma systems</a:t>
            </a:r>
          </a:p>
          <a:p>
            <a:pPr marL="177800" marR="0" lvl="0" indent="-1778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177800" marR="0" lvl="0" indent="-1778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0" cap="none" spc="0" normalizeH="0" baseline="0" noProof="0" dirty="0">
              <a:ln>
                <a:noFill/>
              </a:ln>
              <a:solidFill>
                <a:srgbClr val="22228A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81" y="3158738"/>
            <a:ext cx="7461099" cy="23062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698360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527608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Core – corona plasma structure</a:t>
            </a:r>
          </a:p>
        </p:txBody>
      </p:sp>
      <p:graphicFrame>
        <p:nvGraphicFramePr>
          <p:cNvPr id="3" name="Object 22"/>
          <p:cNvGraphicFramePr>
            <a:graphicFrameLocks noChangeAspect="1"/>
          </p:cNvGraphicFramePr>
          <p:nvPr>
            <p:extLst/>
          </p:nvPr>
        </p:nvGraphicFramePr>
        <p:xfrm>
          <a:off x="389658" y="1216749"/>
          <a:ext cx="2616824" cy="3175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6" name="Image" r:id="rId4" imgW="726858" imgH="812500" progId="Photoshop.Image.5">
                  <p:embed/>
                </p:oleObj>
              </mc:Choice>
              <mc:Fallback>
                <p:oleObj name="Image" r:id="rId4" imgW="726858" imgH="812500" progId="Photoshop.Image.5">
                  <p:embed/>
                  <p:pic>
                    <p:nvPicPr>
                      <p:cNvPr id="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75" r="3268"/>
                      <a:stretch>
                        <a:fillRect/>
                      </a:stretch>
                    </p:blipFill>
                    <p:spPr bwMode="auto">
                      <a:xfrm>
                        <a:off x="389658" y="1216749"/>
                        <a:ext cx="2616824" cy="3175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3718933" y="1737158"/>
            <a:ext cx="847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>
                <a:solidFill>
                  <a:schemeClr val="tx1"/>
                </a:solidFill>
              </a:rPr>
              <a:t>16mm</a:t>
            </a:r>
          </a:p>
        </p:txBody>
      </p:sp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3213" y="1380117"/>
            <a:ext cx="4123696" cy="267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34187" y="1484231"/>
            <a:ext cx="678794" cy="144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3593091" y="2983119"/>
            <a:ext cx="162156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dirty="0">
                <a:solidFill>
                  <a:srgbClr val="141313"/>
                </a:solidFill>
              </a:rPr>
              <a:t>1ns, 10</a:t>
            </a:r>
            <a:r>
              <a:rPr lang="en-US" sz="1400" dirty="0">
                <a:solidFill>
                  <a:srgbClr val="141313"/>
                </a:solidFill>
                <a:sym typeface="Symbol" charset="2"/>
              </a:rPr>
              <a:t></a:t>
            </a:r>
            <a:r>
              <a:rPr lang="en-US" sz="1400" dirty="0">
                <a:solidFill>
                  <a:srgbClr val="141313"/>
                </a:solidFill>
              </a:rPr>
              <a:t>m</a:t>
            </a:r>
          </a:p>
          <a:p>
            <a:pPr algn="just"/>
            <a:r>
              <a:rPr lang="en-US" sz="1400" i="1" dirty="0" err="1">
                <a:solidFill>
                  <a:srgbClr val="141313"/>
                </a:solidFill>
              </a:rPr>
              <a:t>h</a:t>
            </a:r>
            <a:r>
              <a:rPr lang="en-US" sz="1400" i="1" dirty="0" err="1">
                <a:solidFill>
                  <a:srgbClr val="141313"/>
                </a:solidFill>
                <a:sym typeface="Symbol" charset="2"/>
              </a:rPr>
              <a:t></a:t>
            </a:r>
            <a:r>
              <a:rPr lang="en-US" sz="1400" dirty="0">
                <a:solidFill>
                  <a:srgbClr val="141313"/>
                </a:solidFill>
              </a:rPr>
              <a:t> ~ 3-5keV</a:t>
            </a:r>
            <a:endParaRPr lang="en-GB" sz="1400" dirty="0">
              <a:solidFill>
                <a:srgbClr val="141313"/>
              </a:solidFill>
            </a:endParaRPr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>
            <a:off x="4505485" y="2087158"/>
            <a:ext cx="594441" cy="44350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564313" y="4197927"/>
          <a:ext cx="2409587" cy="2563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7" name="Image" r:id="rId8" imgW="6112248" imgH="7205083" progId="Photoshop.Image.5">
                  <p:embed/>
                </p:oleObj>
              </mc:Choice>
              <mc:Fallback>
                <p:oleObj name="Image" r:id="rId8" imgW="6112248" imgH="7205083" progId="Photoshop.Image.5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22"/>
                      <a:stretch>
                        <a:fillRect/>
                      </a:stretch>
                    </p:blipFill>
                    <p:spPr bwMode="auto">
                      <a:xfrm>
                        <a:off x="6564313" y="4197927"/>
                        <a:ext cx="2409587" cy="2563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4400444"/>
            <a:ext cx="3491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b="0" kern="0" dirty="0">
                <a:solidFill>
                  <a:srgbClr val="000000"/>
                </a:solidFill>
                <a:latin typeface="Arial" pitchFamily="34" charset="0"/>
              </a:rPr>
              <a:t>Side on laser probing arrays  showed long lived ablation sources at original wire positions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03968" y="4109496"/>
            <a:ext cx="2881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b="0" kern="0" dirty="0">
                <a:solidFill>
                  <a:srgbClr val="000000"/>
                </a:solidFill>
                <a:latin typeface="Arial" pitchFamily="34" charset="0"/>
              </a:rPr>
              <a:t>X-ray probing demonstrated even close to the start of implosion wire cores remained ~ liquid/gas mix</a:t>
            </a:r>
          </a:p>
        </p:txBody>
      </p:sp>
    </p:spTree>
    <p:extLst>
      <p:ext uri="{BB962C8B-B14F-4D97-AF65-F5344CB8AC3E}">
        <p14:creationId xmlns:p14="http://schemas.microsoft.com/office/powerpoint/2010/main" val="4236718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0" y="2419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74154" name="Rectangle 74"/>
          <p:cNvSpPr>
            <a:spLocks noChangeAspect="1" noChangeArrowheads="1"/>
          </p:cNvSpPr>
          <p:nvPr/>
        </p:nvSpPr>
        <p:spPr bwMode="auto">
          <a:xfrm>
            <a:off x="6375400" y="4129088"/>
            <a:ext cx="172402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30" name="Line 50"/>
          <p:cNvSpPr>
            <a:spLocks noChangeAspect="1" noChangeShapeType="1"/>
          </p:cNvSpPr>
          <p:nvPr/>
        </p:nvSpPr>
        <p:spPr bwMode="auto">
          <a:xfrm flipV="1">
            <a:off x="865188" y="3725863"/>
            <a:ext cx="4946650" cy="635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44" name="Rectangle 64"/>
          <p:cNvSpPr>
            <a:spLocks noChangeAspect="1" noChangeArrowheads="1"/>
          </p:cNvSpPr>
          <p:nvPr/>
        </p:nvSpPr>
        <p:spPr bwMode="auto">
          <a:xfrm rot="16200000">
            <a:off x="-797718" y="1878806"/>
            <a:ext cx="21256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GB" altLang="en-US" sz="1600">
                <a:solidFill>
                  <a:srgbClr val="000000"/>
                </a:solidFill>
              </a:rPr>
              <a:t>Radius (mm)</a:t>
            </a:r>
            <a:endParaRPr lang="en-GB" altLang="en-US" sz="1600"/>
          </a:p>
        </p:txBody>
      </p:sp>
      <p:sp>
        <p:nvSpPr>
          <p:cNvPr id="174094" name="Freeform 14"/>
          <p:cNvSpPr>
            <a:spLocks noChangeAspect="1"/>
          </p:cNvSpPr>
          <p:nvPr/>
        </p:nvSpPr>
        <p:spPr bwMode="auto">
          <a:xfrm>
            <a:off x="3235325" y="1489075"/>
            <a:ext cx="3303588" cy="2252663"/>
          </a:xfrm>
          <a:custGeom>
            <a:avLst/>
            <a:gdLst>
              <a:gd name="T0" fmla="*/ 67 w 4183"/>
              <a:gd name="T1" fmla="*/ 2850 h 3116"/>
              <a:gd name="T2" fmla="*/ 146 w 4183"/>
              <a:gd name="T3" fmla="*/ 2850 h 3116"/>
              <a:gd name="T4" fmla="*/ 226 w 4183"/>
              <a:gd name="T5" fmla="*/ 3026 h 3116"/>
              <a:gd name="T6" fmla="*/ 305 w 4183"/>
              <a:gd name="T7" fmla="*/ 2850 h 3116"/>
              <a:gd name="T8" fmla="*/ 383 w 4183"/>
              <a:gd name="T9" fmla="*/ 2850 h 3116"/>
              <a:gd name="T10" fmla="*/ 462 w 4183"/>
              <a:gd name="T11" fmla="*/ 2850 h 3116"/>
              <a:gd name="T12" fmla="*/ 540 w 4183"/>
              <a:gd name="T13" fmla="*/ 3116 h 3116"/>
              <a:gd name="T14" fmla="*/ 619 w 4183"/>
              <a:gd name="T15" fmla="*/ 2938 h 3116"/>
              <a:gd name="T16" fmla="*/ 697 w 4183"/>
              <a:gd name="T17" fmla="*/ 2850 h 3116"/>
              <a:gd name="T18" fmla="*/ 776 w 4183"/>
              <a:gd name="T19" fmla="*/ 2938 h 3116"/>
              <a:gd name="T20" fmla="*/ 854 w 4183"/>
              <a:gd name="T21" fmla="*/ 3116 h 3116"/>
              <a:gd name="T22" fmla="*/ 933 w 4183"/>
              <a:gd name="T23" fmla="*/ 2850 h 3116"/>
              <a:gd name="T24" fmla="*/ 1011 w 4183"/>
              <a:gd name="T25" fmla="*/ 2759 h 3116"/>
              <a:gd name="T26" fmla="*/ 1090 w 4183"/>
              <a:gd name="T27" fmla="*/ 3026 h 3116"/>
              <a:gd name="T28" fmla="*/ 1168 w 4183"/>
              <a:gd name="T29" fmla="*/ 3026 h 3116"/>
              <a:gd name="T30" fmla="*/ 1247 w 4183"/>
              <a:gd name="T31" fmla="*/ 2850 h 3116"/>
              <a:gd name="T32" fmla="*/ 1325 w 4183"/>
              <a:gd name="T33" fmla="*/ 2581 h 3116"/>
              <a:gd name="T34" fmla="*/ 1404 w 4183"/>
              <a:gd name="T35" fmla="*/ 1156 h 3116"/>
              <a:gd name="T36" fmla="*/ 1483 w 4183"/>
              <a:gd name="T37" fmla="*/ 0 h 3116"/>
              <a:gd name="T38" fmla="*/ 1561 w 4183"/>
              <a:gd name="T39" fmla="*/ 711 h 3116"/>
              <a:gd name="T40" fmla="*/ 1640 w 4183"/>
              <a:gd name="T41" fmla="*/ 1692 h 3116"/>
              <a:gd name="T42" fmla="*/ 1720 w 4183"/>
              <a:gd name="T43" fmla="*/ 2404 h 3116"/>
              <a:gd name="T44" fmla="*/ 1799 w 4183"/>
              <a:gd name="T45" fmla="*/ 2671 h 3116"/>
              <a:gd name="T46" fmla="*/ 1877 w 4183"/>
              <a:gd name="T47" fmla="*/ 2759 h 3116"/>
              <a:gd name="T48" fmla="*/ 1956 w 4183"/>
              <a:gd name="T49" fmla="*/ 2581 h 3116"/>
              <a:gd name="T50" fmla="*/ 2034 w 4183"/>
              <a:gd name="T51" fmla="*/ 2671 h 3116"/>
              <a:gd name="T52" fmla="*/ 2113 w 4183"/>
              <a:gd name="T53" fmla="*/ 3026 h 3116"/>
              <a:gd name="T54" fmla="*/ 2191 w 4183"/>
              <a:gd name="T55" fmla="*/ 2671 h 3116"/>
              <a:gd name="T56" fmla="*/ 2270 w 4183"/>
              <a:gd name="T57" fmla="*/ 3026 h 3116"/>
              <a:gd name="T58" fmla="*/ 2348 w 4183"/>
              <a:gd name="T59" fmla="*/ 2850 h 3116"/>
              <a:gd name="T60" fmla="*/ 2427 w 4183"/>
              <a:gd name="T61" fmla="*/ 2850 h 3116"/>
              <a:gd name="T62" fmla="*/ 2505 w 4183"/>
              <a:gd name="T63" fmla="*/ 2850 h 3116"/>
              <a:gd name="T64" fmla="*/ 2584 w 4183"/>
              <a:gd name="T65" fmla="*/ 2938 h 3116"/>
              <a:gd name="T66" fmla="*/ 2662 w 4183"/>
              <a:gd name="T67" fmla="*/ 3026 h 3116"/>
              <a:gd name="T68" fmla="*/ 2741 w 4183"/>
              <a:gd name="T69" fmla="*/ 2850 h 3116"/>
              <a:gd name="T70" fmla="*/ 2819 w 4183"/>
              <a:gd name="T71" fmla="*/ 3026 h 3116"/>
              <a:gd name="T72" fmla="*/ 2898 w 4183"/>
              <a:gd name="T73" fmla="*/ 2938 h 3116"/>
              <a:gd name="T74" fmla="*/ 2977 w 4183"/>
              <a:gd name="T75" fmla="*/ 2850 h 3116"/>
              <a:gd name="T76" fmla="*/ 3055 w 4183"/>
              <a:gd name="T77" fmla="*/ 2938 h 3116"/>
              <a:gd name="T78" fmla="*/ 3134 w 4183"/>
              <a:gd name="T79" fmla="*/ 3026 h 3116"/>
              <a:gd name="T80" fmla="*/ 3214 w 4183"/>
              <a:gd name="T81" fmla="*/ 2850 h 3116"/>
              <a:gd name="T82" fmla="*/ 3293 w 4183"/>
              <a:gd name="T83" fmla="*/ 2938 h 3116"/>
              <a:gd name="T84" fmla="*/ 3371 w 4183"/>
              <a:gd name="T85" fmla="*/ 2850 h 3116"/>
              <a:gd name="T86" fmla="*/ 3450 w 4183"/>
              <a:gd name="T87" fmla="*/ 3026 h 3116"/>
              <a:gd name="T88" fmla="*/ 3528 w 4183"/>
              <a:gd name="T89" fmla="*/ 2850 h 3116"/>
              <a:gd name="T90" fmla="*/ 3607 w 4183"/>
              <a:gd name="T91" fmla="*/ 2938 h 3116"/>
              <a:gd name="T92" fmla="*/ 3685 w 4183"/>
              <a:gd name="T93" fmla="*/ 2938 h 3116"/>
              <a:gd name="T94" fmla="*/ 3764 w 4183"/>
              <a:gd name="T95" fmla="*/ 3026 h 3116"/>
              <a:gd name="T96" fmla="*/ 3842 w 4183"/>
              <a:gd name="T97" fmla="*/ 2850 h 3116"/>
              <a:gd name="T98" fmla="*/ 3921 w 4183"/>
              <a:gd name="T99" fmla="*/ 3026 h 3116"/>
              <a:gd name="T100" fmla="*/ 3999 w 4183"/>
              <a:gd name="T101" fmla="*/ 2938 h 3116"/>
              <a:gd name="T102" fmla="*/ 4078 w 4183"/>
              <a:gd name="T103" fmla="*/ 2850 h 3116"/>
              <a:gd name="T104" fmla="*/ 4156 w 4183"/>
              <a:gd name="T105" fmla="*/ 2850 h 3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183" h="3116">
                <a:moveTo>
                  <a:pt x="0" y="3116"/>
                </a:moveTo>
                <a:lnTo>
                  <a:pt x="15" y="3026"/>
                </a:lnTo>
                <a:lnTo>
                  <a:pt x="27" y="3026"/>
                </a:lnTo>
                <a:lnTo>
                  <a:pt x="42" y="2938"/>
                </a:lnTo>
                <a:lnTo>
                  <a:pt x="52" y="2850"/>
                </a:lnTo>
                <a:lnTo>
                  <a:pt x="67" y="2850"/>
                </a:lnTo>
                <a:lnTo>
                  <a:pt x="79" y="2850"/>
                </a:lnTo>
                <a:lnTo>
                  <a:pt x="94" y="2850"/>
                </a:lnTo>
                <a:lnTo>
                  <a:pt x="105" y="2938"/>
                </a:lnTo>
                <a:lnTo>
                  <a:pt x="121" y="3026"/>
                </a:lnTo>
                <a:lnTo>
                  <a:pt x="130" y="2938"/>
                </a:lnTo>
                <a:lnTo>
                  <a:pt x="146" y="2850"/>
                </a:lnTo>
                <a:lnTo>
                  <a:pt x="157" y="2938"/>
                </a:lnTo>
                <a:lnTo>
                  <a:pt x="172" y="2938"/>
                </a:lnTo>
                <a:lnTo>
                  <a:pt x="184" y="2938"/>
                </a:lnTo>
                <a:lnTo>
                  <a:pt x="199" y="3026"/>
                </a:lnTo>
                <a:lnTo>
                  <a:pt x="209" y="3026"/>
                </a:lnTo>
                <a:lnTo>
                  <a:pt x="226" y="3026"/>
                </a:lnTo>
                <a:lnTo>
                  <a:pt x="236" y="3026"/>
                </a:lnTo>
                <a:lnTo>
                  <a:pt x="251" y="2938"/>
                </a:lnTo>
                <a:lnTo>
                  <a:pt x="262" y="2850"/>
                </a:lnTo>
                <a:lnTo>
                  <a:pt x="278" y="2850"/>
                </a:lnTo>
                <a:lnTo>
                  <a:pt x="287" y="2850"/>
                </a:lnTo>
                <a:lnTo>
                  <a:pt x="305" y="2850"/>
                </a:lnTo>
                <a:lnTo>
                  <a:pt x="314" y="2938"/>
                </a:lnTo>
                <a:lnTo>
                  <a:pt x="329" y="3026"/>
                </a:lnTo>
                <a:lnTo>
                  <a:pt x="341" y="3026"/>
                </a:lnTo>
                <a:lnTo>
                  <a:pt x="356" y="3026"/>
                </a:lnTo>
                <a:lnTo>
                  <a:pt x="366" y="2938"/>
                </a:lnTo>
                <a:lnTo>
                  <a:pt x="383" y="2850"/>
                </a:lnTo>
                <a:lnTo>
                  <a:pt x="393" y="2850"/>
                </a:lnTo>
                <a:lnTo>
                  <a:pt x="408" y="2850"/>
                </a:lnTo>
                <a:lnTo>
                  <a:pt x="419" y="3026"/>
                </a:lnTo>
                <a:lnTo>
                  <a:pt x="435" y="3026"/>
                </a:lnTo>
                <a:lnTo>
                  <a:pt x="444" y="2938"/>
                </a:lnTo>
                <a:lnTo>
                  <a:pt x="462" y="2850"/>
                </a:lnTo>
                <a:lnTo>
                  <a:pt x="471" y="2850"/>
                </a:lnTo>
                <a:lnTo>
                  <a:pt x="487" y="2850"/>
                </a:lnTo>
                <a:lnTo>
                  <a:pt x="498" y="2850"/>
                </a:lnTo>
                <a:lnTo>
                  <a:pt x="513" y="3026"/>
                </a:lnTo>
                <a:lnTo>
                  <a:pt x="525" y="3116"/>
                </a:lnTo>
                <a:lnTo>
                  <a:pt x="540" y="3116"/>
                </a:lnTo>
                <a:lnTo>
                  <a:pt x="550" y="3026"/>
                </a:lnTo>
                <a:lnTo>
                  <a:pt x="565" y="2938"/>
                </a:lnTo>
                <a:lnTo>
                  <a:pt x="577" y="2850"/>
                </a:lnTo>
                <a:lnTo>
                  <a:pt x="592" y="2759"/>
                </a:lnTo>
                <a:lnTo>
                  <a:pt x="603" y="2850"/>
                </a:lnTo>
                <a:lnTo>
                  <a:pt x="619" y="2938"/>
                </a:lnTo>
                <a:lnTo>
                  <a:pt x="628" y="3026"/>
                </a:lnTo>
                <a:lnTo>
                  <a:pt x="644" y="3026"/>
                </a:lnTo>
                <a:lnTo>
                  <a:pt x="655" y="3026"/>
                </a:lnTo>
                <a:lnTo>
                  <a:pt x="670" y="2938"/>
                </a:lnTo>
                <a:lnTo>
                  <a:pt x="682" y="2938"/>
                </a:lnTo>
                <a:lnTo>
                  <a:pt x="697" y="2850"/>
                </a:lnTo>
                <a:lnTo>
                  <a:pt x="707" y="2850"/>
                </a:lnTo>
                <a:lnTo>
                  <a:pt x="724" y="2938"/>
                </a:lnTo>
                <a:lnTo>
                  <a:pt x="734" y="3026"/>
                </a:lnTo>
                <a:lnTo>
                  <a:pt x="749" y="3026"/>
                </a:lnTo>
                <a:lnTo>
                  <a:pt x="760" y="3026"/>
                </a:lnTo>
                <a:lnTo>
                  <a:pt x="776" y="2938"/>
                </a:lnTo>
                <a:lnTo>
                  <a:pt x="785" y="2850"/>
                </a:lnTo>
                <a:lnTo>
                  <a:pt x="803" y="2759"/>
                </a:lnTo>
                <a:lnTo>
                  <a:pt x="812" y="2850"/>
                </a:lnTo>
                <a:lnTo>
                  <a:pt x="827" y="2938"/>
                </a:lnTo>
                <a:lnTo>
                  <a:pt x="839" y="3116"/>
                </a:lnTo>
                <a:lnTo>
                  <a:pt x="854" y="3116"/>
                </a:lnTo>
                <a:lnTo>
                  <a:pt x="864" y="3026"/>
                </a:lnTo>
                <a:lnTo>
                  <a:pt x="881" y="2850"/>
                </a:lnTo>
                <a:lnTo>
                  <a:pt x="891" y="2850"/>
                </a:lnTo>
                <a:lnTo>
                  <a:pt x="906" y="2759"/>
                </a:lnTo>
                <a:lnTo>
                  <a:pt x="917" y="2850"/>
                </a:lnTo>
                <a:lnTo>
                  <a:pt x="933" y="2850"/>
                </a:lnTo>
                <a:lnTo>
                  <a:pt x="942" y="3026"/>
                </a:lnTo>
                <a:lnTo>
                  <a:pt x="960" y="3026"/>
                </a:lnTo>
                <a:lnTo>
                  <a:pt x="969" y="3026"/>
                </a:lnTo>
                <a:lnTo>
                  <a:pt x="985" y="3026"/>
                </a:lnTo>
                <a:lnTo>
                  <a:pt x="996" y="2850"/>
                </a:lnTo>
                <a:lnTo>
                  <a:pt x="1011" y="2759"/>
                </a:lnTo>
                <a:lnTo>
                  <a:pt x="1023" y="2850"/>
                </a:lnTo>
                <a:lnTo>
                  <a:pt x="1038" y="2850"/>
                </a:lnTo>
                <a:lnTo>
                  <a:pt x="1048" y="2938"/>
                </a:lnTo>
                <a:lnTo>
                  <a:pt x="1063" y="2938"/>
                </a:lnTo>
                <a:lnTo>
                  <a:pt x="1075" y="3026"/>
                </a:lnTo>
                <a:lnTo>
                  <a:pt x="1090" y="3026"/>
                </a:lnTo>
                <a:lnTo>
                  <a:pt x="1101" y="2850"/>
                </a:lnTo>
                <a:lnTo>
                  <a:pt x="1117" y="2759"/>
                </a:lnTo>
                <a:lnTo>
                  <a:pt x="1126" y="2759"/>
                </a:lnTo>
                <a:lnTo>
                  <a:pt x="1142" y="2850"/>
                </a:lnTo>
                <a:lnTo>
                  <a:pt x="1153" y="2938"/>
                </a:lnTo>
                <a:lnTo>
                  <a:pt x="1168" y="3026"/>
                </a:lnTo>
                <a:lnTo>
                  <a:pt x="1180" y="3116"/>
                </a:lnTo>
                <a:lnTo>
                  <a:pt x="1195" y="3026"/>
                </a:lnTo>
                <a:lnTo>
                  <a:pt x="1205" y="2850"/>
                </a:lnTo>
                <a:lnTo>
                  <a:pt x="1222" y="2759"/>
                </a:lnTo>
                <a:lnTo>
                  <a:pt x="1232" y="2850"/>
                </a:lnTo>
                <a:lnTo>
                  <a:pt x="1247" y="2850"/>
                </a:lnTo>
                <a:lnTo>
                  <a:pt x="1258" y="2938"/>
                </a:lnTo>
                <a:lnTo>
                  <a:pt x="1274" y="2938"/>
                </a:lnTo>
                <a:lnTo>
                  <a:pt x="1283" y="2938"/>
                </a:lnTo>
                <a:lnTo>
                  <a:pt x="1301" y="2850"/>
                </a:lnTo>
                <a:lnTo>
                  <a:pt x="1310" y="2671"/>
                </a:lnTo>
                <a:lnTo>
                  <a:pt x="1325" y="2581"/>
                </a:lnTo>
                <a:lnTo>
                  <a:pt x="1337" y="2492"/>
                </a:lnTo>
                <a:lnTo>
                  <a:pt x="1352" y="2314"/>
                </a:lnTo>
                <a:lnTo>
                  <a:pt x="1362" y="2135"/>
                </a:lnTo>
                <a:lnTo>
                  <a:pt x="1379" y="1692"/>
                </a:lnTo>
                <a:lnTo>
                  <a:pt x="1389" y="1513"/>
                </a:lnTo>
                <a:lnTo>
                  <a:pt x="1404" y="1156"/>
                </a:lnTo>
                <a:lnTo>
                  <a:pt x="1415" y="1156"/>
                </a:lnTo>
                <a:lnTo>
                  <a:pt x="1431" y="1068"/>
                </a:lnTo>
                <a:lnTo>
                  <a:pt x="1440" y="1068"/>
                </a:lnTo>
                <a:lnTo>
                  <a:pt x="1458" y="801"/>
                </a:lnTo>
                <a:lnTo>
                  <a:pt x="1467" y="265"/>
                </a:lnTo>
                <a:lnTo>
                  <a:pt x="1483" y="0"/>
                </a:lnTo>
                <a:lnTo>
                  <a:pt x="1494" y="532"/>
                </a:lnTo>
                <a:lnTo>
                  <a:pt x="1509" y="711"/>
                </a:lnTo>
                <a:lnTo>
                  <a:pt x="1521" y="623"/>
                </a:lnTo>
                <a:lnTo>
                  <a:pt x="1536" y="356"/>
                </a:lnTo>
                <a:lnTo>
                  <a:pt x="1546" y="356"/>
                </a:lnTo>
                <a:lnTo>
                  <a:pt x="1561" y="711"/>
                </a:lnTo>
                <a:lnTo>
                  <a:pt x="1573" y="1156"/>
                </a:lnTo>
                <a:lnTo>
                  <a:pt x="1588" y="1423"/>
                </a:lnTo>
                <a:lnTo>
                  <a:pt x="1599" y="1602"/>
                </a:lnTo>
                <a:lnTo>
                  <a:pt x="1615" y="1602"/>
                </a:lnTo>
                <a:lnTo>
                  <a:pt x="1624" y="1692"/>
                </a:lnTo>
                <a:lnTo>
                  <a:pt x="1640" y="1692"/>
                </a:lnTo>
                <a:lnTo>
                  <a:pt x="1651" y="1780"/>
                </a:lnTo>
                <a:lnTo>
                  <a:pt x="1666" y="1959"/>
                </a:lnTo>
                <a:lnTo>
                  <a:pt x="1678" y="2135"/>
                </a:lnTo>
                <a:lnTo>
                  <a:pt x="1693" y="2314"/>
                </a:lnTo>
                <a:lnTo>
                  <a:pt x="1703" y="2492"/>
                </a:lnTo>
                <a:lnTo>
                  <a:pt x="1720" y="2404"/>
                </a:lnTo>
                <a:lnTo>
                  <a:pt x="1730" y="2492"/>
                </a:lnTo>
                <a:lnTo>
                  <a:pt x="1745" y="2492"/>
                </a:lnTo>
                <a:lnTo>
                  <a:pt x="1756" y="2671"/>
                </a:lnTo>
                <a:lnTo>
                  <a:pt x="1772" y="2492"/>
                </a:lnTo>
                <a:lnTo>
                  <a:pt x="1781" y="2850"/>
                </a:lnTo>
                <a:lnTo>
                  <a:pt x="1799" y="2671"/>
                </a:lnTo>
                <a:lnTo>
                  <a:pt x="1808" y="2759"/>
                </a:lnTo>
                <a:lnTo>
                  <a:pt x="1823" y="2581"/>
                </a:lnTo>
                <a:lnTo>
                  <a:pt x="1835" y="2492"/>
                </a:lnTo>
                <a:lnTo>
                  <a:pt x="1850" y="2759"/>
                </a:lnTo>
                <a:lnTo>
                  <a:pt x="1860" y="2492"/>
                </a:lnTo>
                <a:lnTo>
                  <a:pt x="1877" y="2759"/>
                </a:lnTo>
                <a:lnTo>
                  <a:pt x="1887" y="2581"/>
                </a:lnTo>
                <a:lnTo>
                  <a:pt x="1902" y="2850"/>
                </a:lnTo>
                <a:lnTo>
                  <a:pt x="1913" y="2671"/>
                </a:lnTo>
                <a:lnTo>
                  <a:pt x="1929" y="2671"/>
                </a:lnTo>
                <a:lnTo>
                  <a:pt x="1938" y="2759"/>
                </a:lnTo>
                <a:lnTo>
                  <a:pt x="1956" y="2581"/>
                </a:lnTo>
                <a:lnTo>
                  <a:pt x="1965" y="2850"/>
                </a:lnTo>
                <a:lnTo>
                  <a:pt x="1981" y="2492"/>
                </a:lnTo>
                <a:lnTo>
                  <a:pt x="1992" y="2938"/>
                </a:lnTo>
                <a:lnTo>
                  <a:pt x="2007" y="2671"/>
                </a:lnTo>
                <a:lnTo>
                  <a:pt x="2019" y="2759"/>
                </a:lnTo>
                <a:lnTo>
                  <a:pt x="2034" y="2671"/>
                </a:lnTo>
                <a:lnTo>
                  <a:pt x="2044" y="2671"/>
                </a:lnTo>
                <a:lnTo>
                  <a:pt x="2059" y="2938"/>
                </a:lnTo>
                <a:lnTo>
                  <a:pt x="2071" y="2759"/>
                </a:lnTo>
                <a:lnTo>
                  <a:pt x="2086" y="2938"/>
                </a:lnTo>
                <a:lnTo>
                  <a:pt x="2097" y="2850"/>
                </a:lnTo>
                <a:lnTo>
                  <a:pt x="2113" y="3026"/>
                </a:lnTo>
                <a:lnTo>
                  <a:pt x="2122" y="2759"/>
                </a:lnTo>
                <a:lnTo>
                  <a:pt x="2138" y="2850"/>
                </a:lnTo>
                <a:lnTo>
                  <a:pt x="2149" y="2938"/>
                </a:lnTo>
                <a:lnTo>
                  <a:pt x="2164" y="2850"/>
                </a:lnTo>
                <a:lnTo>
                  <a:pt x="2176" y="2850"/>
                </a:lnTo>
                <a:lnTo>
                  <a:pt x="2191" y="2671"/>
                </a:lnTo>
                <a:lnTo>
                  <a:pt x="2201" y="2938"/>
                </a:lnTo>
                <a:lnTo>
                  <a:pt x="2218" y="2850"/>
                </a:lnTo>
                <a:lnTo>
                  <a:pt x="2228" y="2850"/>
                </a:lnTo>
                <a:lnTo>
                  <a:pt x="2243" y="2850"/>
                </a:lnTo>
                <a:lnTo>
                  <a:pt x="2254" y="3026"/>
                </a:lnTo>
                <a:lnTo>
                  <a:pt x="2270" y="3026"/>
                </a:lnTo>
                <a:lnTo>
                  <a:pt x="2279" y="2759"/>
                </a:lnTo>
                <a:lnTo>
                  <a:pt x="2297" y="2850"/>
                </a:lnTo>
                <a:lnTo>
                  <a:pt x="2306" y="2850"/>
                </a:lnTo>
                <a:lnTo>
                  <a:pt x="2321" y="2850"/>
                </a:lnTo>
                <a:lnTo>
                  <a:pt x="2333" y="2759"/>
                </a:lnTo>
                <a:lnTo>
                  <a:pt x="2348" y="2850"/>
                </a:lnTo>
                <a:lnTo>
                  <a:pt x="2358" y="3026"/>
                </a:lnTo>
                <a:lnTo>
                  <a:pt x="2375" y="2850"/>
                </a:lnTo>
                <a:lnTo>
                  <a:pt x="2385" y="2850"/>
                </a:lnTo>
                <a:lnTo>
                  <a:pt x="2400" y="2850"/>
                </a:lnTo>
                <a:lnTo>
                  <a:pt x="2411" y="2938"/>
                </a:lnTo>
                <a:lnTo>
                  <a:pt x="2427" y="2850"/>
                </a:lnTo>
                <a:lnTo>
                  <a:pt x="2436" y="2671"/>
                </a:lnTo>
                <a:lnTo>
                  <a:pt x="2454" y="2850"/>
                </a:lnTo>
                <a:lnTo>
                  <a:pt x="2463" y="2759"/>
                </a:lnTo>
                <a:lnTo>
                  <a:pt x="2479" y="2938"/>
                </a:lnTo>
                <a:lnTo>
                  <a:pt x="2490" y="2850"/>
                </a:lnTo>
                <a:lnTo>
                  <a:pt x="2505" y="2850"/>
                </a:lnTo>
                <a:lnTo>
                  <a:pt x="2517" y="3026"/>
                </a:lnTo>
                <a:lnTo>
                  <a:pt x="2532" y="2850"/>
                </a:lnTo>
                <a:lnTo>
                  <a:pt x="2542" y="2938"/>
                </a:lnTo>
                <a:lnTo>
                  <a:pt x="2557" y="2759"/>
                </a:lnTo>
                <a:lnTo>
                  <a:pt x="2569" y="3026"/>
                </a:lnTo>
                <a:lnTo>
                  <a:pt x="2584" y="2938"/>
                </a:lnTo>
                <a:lnTo>
                  <a:pt x="2595" y="2938"/>
                </a:lnTo>
                <a:lnTo>
                  <a:pt x="2611" y="3026"/>
                </a:lnTo>
                <a:lnTo>
                  <a:pt x="2620" y="2850"/>
                </a:lnTo>
                <a:lnTo>
                  <a:pt x="2636" y="2938"/>
                </a:lnTo>
                <a:lnTo>
                  <a:pt x="2647" y="2759"/>
                </a:lnTo>
                <a:lnTo>
                  <a:pt x="2662" y="3026"/>
                </a:lnTo>
                <a:lnTo>
                  <a:pt x="2674" y="3026"/>
                </a:lnTo>
                <a:lnTo>
                  <a:pt x="2689" y="3026"/>
                </a:lnTo>
                <a:lnTo>
                  <a:pt x="2699" y="3026"/>
                </a:lnTo>
                <a:lnTo>
                  <a:pt x="2716" y="2938"/>
                </a:lnTo>
                <a:lnTo>
                  <a:pt x="2726" y="3026"/>
                </a:lnTo>
                <a:lnTo>
                  <a:pt x="2741" y="2850"/>
                </a:lnTo>
                <a:lnTo>
                  <a:pt x="2752" y="2938"/>
                </a:lnTo>
                <a:lnTo>
                  <a:pt x="2768" y="2850"/>
                </a:lnTo>
                <a:lnTo>
                  <a:pt x="2777" y="2938"/>
                </a:lnTo>
                <a:lnTo>
                  <a:pt x="2795" y="2850"/>
                </a:lnTo>
                <a:lnTo>
                  <a:pt x="2804" y="3026"/>
                </a:lnTo>
                <a:lnTo>
                  <a:pt x="2819" y="3026"/>
                </a:lnTo>
                <a:lnTo>
                  <a:pt x="2831" y="2938"/>
                </a:lnTo>
                <a:lnTo>
                  <a:pt x="2846" y="3116"/>
                </a:lnTo>
                <a:lnTo>
                  <a:pt x="2856" y="2850"/>
                </a:lnTo>
                <a:lnTo>
                  <a:pt x="2873" y="2938"/>
                </a:lnTo>
                <a:lnTo>
                  <a:pt x="2883" y="2850"/>
                </a:lnTo>
                <a:lnTo>
                  <a:pt x="2898" y="2938"/>
                </a:lnTo>
                <a:lnTo>
                  <a:pt x="2909" y="2850"/>
                </a:lnTo>
                <a:lnTo>
                  <a:pt x="2925" y="2850"/>
                </a:lnTo>
                <a:lnTo>
                  <a:pt x="2934" y="3026"/>
                </a:lnTo>
                <a:lnTo>
                  <a:pt x="2952" y="2850"/>
                </a:lnTo>
                <a:lnTo>
                  <a:pt x="2961" y="2938"/>
                </a:lnTo>
                <a:lnTo>
                  <a:pt x="2977" y="2850"/>
                </a:lnTo>
                <a:lnTo>
                  <a:pt x="2988" y="3026"/>
                </a:lnTo>
                <a:lnTo>
                  <a:pt x="3003" y="2938"/>
                </a:lnTo>
                <a:lnTo>
                  <a:pt x="3015" y="2938"/>
                </a:lnTo>
                <a:lnTo>
                  <a:pt x="3030" y="2938"/>
                </a:lnTo>
                <a:lnTo>
                  <a:pt x="3040" y="2938"/>
                </a:lnTo>
                <a:lnTo>
                  <a:pt x="3055" y="2938"/>
                </a:lnTo>
                <a:lnTo>
                  <a:pt x="3067" y="2850"/>
                </a:lnTo>
                <a:lnTo>
                  <a:pt x="3082" y="2850"/>
                </a:lnTo>
                <a:lnTo>
                  <a:pt x="3093" y="2938"/>
                </a:lnTo>
                <a:lnTo>
                  <a:pt x="3109" y="2938"/>
                </a:lnTo>
                <a:lnTo>
                  <a:pt x="3118" y="2850"/>
                </a:lnTo>
                <a:lnTo>
                  <a:pt x="3134" y="3026"/>
                </a:lnTo>
                <a:lnTo>
                  <a:pt x="3145" y="3026"/>
                </a:lnTo>
                <a:lnTo>
                  <a:pt x="3160" y="2850"/>
                </a:lnTo>
                <a:lnTo>
                  <a:pt x="3172" y="2850"/>
                </a:lnTo>
                <a:lnTo>
                  <a:pt x="3187" y="2850"/>
                </a:lnTo>
                <a:lnTo>
                  <a:pt x="3197" y="2850"/>
                </a:lnTo>
                <a:lnTo>
                  <a:pt x="3214" y="2850"/>
                </a:lnTo>
                <a:lnTo>
                  <a:pt x="3224" y="2938"/>
                </a:lnTo>
                <a:lnTo>
                  <a:pt x="3239" y="2938"/>
                </a:lnTo>
                <a:lnTo>
                  <a:pt x="3250" y="3026"/>
                </a:lnTo>
                <a:lnTo>
                  <a:pt x="3266" y="2850"/>
                </a:lnTo>
                <a:lnTo>
                  <a:pt x="3275" y="2938"/>
                </a:lnTo>
                <a:lnTo>
                  <a:pt x="3293" y="2938"/>
                </a:lnTo>
                <a:lnTo>
                  <a:pt x="3302" y="2938"/>
                </a:lnTo>
                <a:lnTo>
                  <a:pt x="3317" y="2850"/>
                </a:lnTo>
                <a:lnTo>
                  <a:pt x="3329" y="2938"/>
                </a:lnTo>
                <a:lnTo>
                  <a:pt x="3344" y="3026"/>
                </a:lnTo>
                <a:lnTo>
                  <a:pt x="3354" y="2850"/>
                </a:lnTo>
                <a:lnTo>
                  <a:pt x="3371" y="2850"/>
                </a:lnTo>
                <a:lnTo>
                  <a:pt x="3381" y="2850"/>
                </a:lnTo>
                <a:lnTo>
                  <a:pt x="3396" y="2850"/>
                </a:lnTo>
                <a:lnTo>
                  <a:pt x="3407" y="2850"/>
                </a:lnTo>
                <a:lnTo>
                  <a:pt x="3423" y="2850"/>
                </a:lnTo>
                <a:lnTo>
                  <a:pt x="3432" y="2938"/>
                </a:lnTo>
                <a:lnTo>
                  <a:pt x="3450" y="3026"/>
                </a:lnTo>
                <a:lnTo>
                  <a:pt x="3459" y="3026"/>
                </a:lnTo>
                <a:lnTo>
                  <a:pt x="3475" y="2850"/>
                </a:lnTo>
                <a:lnTo>
                  <a:pt x="3486" y="3026"/>
                </a:lnTo>
                <a:lnTo>
                  <a:pt x="3501" y="2938"/>
                </a:lnTo>
                <a:lnTo>
                  <a:pt x="3513" y="2850"/>
                </a:lnTo>
                <a:lnTo>
                  <a:pt x="3528" y="2850"/>
                </a:lnTo>
                <a:lnTo>
                  <a:pt x="3538" y="2938"/>
                </a:lnTo>
                <a:lnTo>
                  <a:pt x="3553" y="2938"/>
                </a:lnTo>
                <a:lnTo>
                  <a:pt x="3565" y="2850"/>
                </a:lnTo>
                <a:lnTo>
                  <a:pt x="3580" y="2938"/>
                </a:lnTo>
                <a:lnTo>
                  <a:pt x="3591" y="3026"/>
                </a:lnTo>
                <a:lnTo>
                  <a:pt x="3607" y="2938"/>
                </a:lnTo>
                <a:lnTo>
                  <a:pt x="3616" y="2850"/>
                </a:lnTo>
                <a:lnTo>
                  <a:pt x="3632" y="2938"/>
                </a:lnTo>
                <a:lnTo>
                  <a:pt x="3643" y="3026"/>
                </a:lnTo>
                <a:lnTo>
                  <a:pt x="3658" y="2850"/>
                </a:lnTo>
                <a:lnTo>
                  <a:pt x="3670" y="2938"/>
                </a:lnTo>
                <a:lnTo>
                  <a:pt x="3685" y="2938"/>
                </a:lnTo>
                <a:lnTo>
                  <a:pt x="3695" y="3026"/>
                </a:lnTo>
                <a:lnTo>
                  <a:pt x="3712" y="2850"/>
                </a:lnTo>
                <a:lnTo>
                  <a:pt x="3722" y="2850"/>
                </a:lnTo>
                <a:lnTo>
                  <a:pt x="3737" y="2938"/>
                </a:lnTo>
                <a:lnTo>
                  <a:pt x="3748" y="3026"/>
                </a:lnTo>
                <a:lnTo>
                  <a:pt x="3764" y="3026"/>
                </a:lnTo>
                <a:lnTo>
                  <a:pt x="3773" y="2938"/>
                </a:lnTo>
                <a:lnTo>
                  <a:pt x="3791" y="3026"/>
                </a:lnTo>
                <a:lnTo>
                  <a:pt x="3800" y="2938"/>
                </a:lnTo>
                <a:lnTo>
                  <a:pt x="3815" y="2850"/>
                </a:lnTo>
                <a:lnTo>
                  <a:pt x="3827" y="2850"/>
                </a:lnTo>
                <a:lnTo>
                  <a:pt x="3842" y="2850"/>
                </a:lnTo>
                <a:lnTo>
                  <a:pt x="3852" y="2938"/>
                </a:lnTo>
                <a:lnTo>
                  <a:pt x="3869" y="2850"/>
                </a:lnTo>
                <a:lnTo>
                  <a:pt x="3879" y="2938"/>
                </a:lnTo>
                <a:lnTo>
                  <a:pt x="3894" y="2938"/>
                </a:lnTo>
                <a:lnTo>
                  <a:pt x="3905" y="3026"/>
                </a:lnTo>
                <a:lnTo>
                  <a:pt x="3921" y="3026"/>
                </a:lnTo>
                <a:lnTo>
                  <a:pt x="3930" y="3026"/>
                </a:lnTo>
                <a:lnTo>
                  <a:pt x="3948" y="2938"/>
                </a:lnTo>
                <a:lnTo>
                  <a:pt x="3957" y="2850"/>
                </a:lnTo>
                <a:lnTo>
                  <a:pt x="3973" y="2850"/>
                </a:lnTo>
                <a:lnTo>
                  <a:pt x="3984" y="2850"/>
                </a:lnTo>
                <a:lnTo>
                  <a:pt x="3999" y="2938"/>
                </a:lnTo>
                <a:lnTo>
                  <a:pt x="4011" y="2938"/>
                </a:lnTo>
                <a:lnTo>
                  <a:pt x="4026" y="2938"/>
                </a:lnTo>
                <a:lnTo>
                  <a:pt x="4036" y="2938"/>
                </a:lnTo>
                <a:lnTo>
                  <a:pt x="4051" y="2938"/>
                </a:lnTo>
                <a:lnTo>
                  <a:pt x="4063" y="2938"/>
                </a:lnTo>
                <a:lnTo>
                  <a:pt x="4078" y="2850"/>
                </a:lnTo>
                <a:lnTo>
                  <a:pt x="4089" y="2938"/>
                </a:lnTo>
                <a:lnTo>
                  <a:pt x="4105" y="2938"/>
                </a:lnTo>
                <a:lnTo>
                  <a:pt x="4114" y="2938"/>
                </a:lnTo>
                <a:lnTo>
                  <a:pt x="4130" y="2850"/>
                </a:lnTo>
                <a:lnTo>
                  <a:pt x="4141" y="2938"/>
                </a:lnTo>
                <a:lnTo>
                  <a:pt x="4156" y="2850"/>
                </a:lnTo>
                <a:lnTo>
                  <a:pt x="4168" y="2938"/>
                </a:lnTo>
                <a:lnTo>
                  <a:pt x="4183" y="2850"/>
                </a:lnTo>
              </a:path>
            </a:pathLst>
          </a:custGeom>
          <a:noFill/>
          <a:ln w="2603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74174" name="Group 94"/>
          <p:cNvGrpSpPr>
            <a:grpSpLocks/>
          </p:cNvGrpSpPr>
          <p:nvPr/>
        </p:nvGrpSpPr>
        <p:grpSpPr bwMode="auto">
          <a:xfrm>
            <a:off x="436563" y="1438275"/>
            <a:ext cx="3983037" cy="2809875"/>
            <a:chOff x="275" y="906"/>
            <a:chExt cx="2509" cy="1770"/>
          </a:xfrm>
        </p:grpSpPr>
        <p:sp>
          <p:nvSpPr>
            <p:cNvPr id="174091" name="Freeform 11"/>
            <p:cNvSpPr>
              <a:spLocks noChangeAspect="1"/>
            </p:cNvSpPr>
            <p:nvPr/>
          </p:nvSpPr>
          <p:spPr bwMode="auto">
            <a:xfrm>
              <a:off x="538" y="966"/>
              <a:ext cx="2139" cy="1390"/>
            </a:xfrm>
            <a:custGeom>
              <a:avLst/>
              <a:gdLst>
                <a:gd name="T0" fmla="*/ 0 w 2538"/>
                <a:gd name="T1" fmla="*/ 0 h 1566"/>
                <a:gd name="T2" fmla="*/ 1737 w 2538"/>
                <a:gd name="T3" fmla="*/ 32 h 1566"/>
                <a:gd name="T4" fmla="*/ 1923 w 2538"/>
                <a:gd name="T5" fmla="*/ 44 h 1566"/>
                <a:gd name="T6" fmla="*/ 2007 w 2538"/>
                <a:gd name="T7" fmla="*/ 80 h 1566"/>
                <a:gd name="T8" fmla="*/ 2127 w 2538"/>
                <a:gd name="T9" fmla="*/ 206 h 1566"/>
                <a:gd name="T10" fmla="*/ 2313 w 2538"/>
                <a:gd name="T11" fmla="*/ 524 h 1566"/>
                <a:gd name="T12" fmla="*/ 2385 w 2538"/>
                <a:gd name="T13" fmla="*/ 776 h 1566"/>
                <a:gd name="T14" fmla="*/ 2538 w 2538"/>
                <a:gd name="T15" fmla="*/ 1566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8" h="1566">
                  <a:moveTo>
                    <a:pt x="0" y="0"/>
                  </a:moveTo>
                  <a:cubicBezTo>
                    <a:pt x="289" y="5"/>
                    <a:pt x="1417" y="25"/>
                    <a:pt x="1737" y="32"/>
                  </a:cubicBezTo>
                  <a:cubicBezTo>
                    <a:pt x="2057" y="39"/>
                    <a:pt x="1878" y="36"/>
                    <a:pt x="1923" y="44"/>
                  </a:cubicBezTo>
                  <a:cubicBezTo>
                    <a:pt x="1968" y="52"/>
                    <a:pt x="1973" y="53"/>
                    <a:pt x="2007" y="80"/>
                  </a:cubicBezTo>
                  <a:cubicBezTo>
                    <a:pt x="2041" y="107"/>
                    <a:pt x="2076" y="132"/>
                    <a:pt x="2127" y="206"/>
                  </a:cubicBezTo>
                  <a:cubicBezTo>
                    <a:pt x="2178" y="280"/>
                    <a:pt x="2270" y="429"/>
                    <a:pt x="2313" y="524"/>
                  </a:cubicBezTo>
                  <a:cubicBezTo>
                    <a:pt x="2356" y="619"/>
                    <a:pt x="2348" y="602"/>
                    <a:pt x="2385" y="776"/>
                  </a:cubicBezTo>
                  <a:cubicBezTo>
                    <a:pt x="2422" y="950"/>
                    <a:pt x="2506" y="1402"/>
                    <a:pt x="2538" y="1566"/>
                  </a:cubicBezTo>
                </a:path>
              </a:pathLst>
            </a:custGeom>
            <a:solidFill>
              <a:schemeClr val="bg1"/>
            </a:solidFill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095" name="Rectangle 15"/>
            <p:cNvSpPr>
              <a:spLocks noChangeAspect="1" noChangeArrowheads="1"/>
            </p:cNvSpPr>
            <p:nvPr/>
          </p:nvSpPr>
          <p:spPr bwMode="auto">
            <a:xfrm>
              <a:off x="1640" y="2137"/>
              <a:ext cx="1010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4097" name="Rectangle 17"/>
            <p:cNvSpPr>
              <a:spLocks noChangeAspect="1" noChangeArrowheads="1"/>
            </p:cNvSpPr>
            <p:nvPr/>
          </p:nvSpPr>
          <p:spPr bwMode="auto">
            <a:xfrm>
              <a:off x="522" y="2378"/>
              <a:ext cx="9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098" name="Rectangle 18"/>
            <p:cNvSpPr>
              <a:spLocks noChangeAspect="1" noChangeArrowheads="1"/>
            </p:cNvSpPr>
            <p:nvPr/>
          </p:nvSpPr>
          <p:spPr bwMode="auto">
            <a:xfrm>
              <a:off x="522" y="2381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0</a:t>
              </a:r>
              <a:endParaRPr lang="en-GB" altLang="en-US" sz="1400"/>
            </a:p>
          </p:txBody>
        </p:sp>
        <p:sp>
          <p:nvSpPr>
            <p:cNvPr id="174099" name="Rectangle 19"/>
            <p:cNvSpPr>
              <a:spLocks noChangeAspect="1" noChangeArrowheads="1"/>
            </p:cNvSpPr>
            <p:nvPr/>
          </p:nvSpPr>
          <p:spPr bwMode="auto">
            <a:xfrm>
              <a:off x="923" y="2378"/>
              <a:ext cx="14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00" name="Rectangle 20"/>
            <p:cNvSpPr>
              <a:spLocks noChangeAspect="1" noChangeArrowheads="1"/>
            </p:cNvSpPr>
            <p:nvPr/>
          </p:nvSpPr>
          <p:spPr bwMode="auto">
            <a:xfrm>
              <a:off x="923" y="2381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20</a:t>
              </a:r>
              <a:endParaRPr lang="en-GB" altLang="en-US" sz="1400"/>
            </a:p>
          </p:txBody>
        </p:sp>
        <p:sp>
          <p:nvSpPr>
            <p:cNvPr id="174101" name="Rectangle 21"/>
            <p:cNvSpPr>
              <a:spLocks noChangeAspect="1" noChangeArrowheads="1"/>
            </p:cNvSpPr>
            <p:nvPr/>
          </p:nvSpPr>
          <p:spPr bwMode="auto">
            <a:xfrm>
              <a:off x="1349" y="2378"/>
              <a:ext cx="138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02" name="Rectangle 22"/>
            <p:cNvSpPr>
              <a:spLocks noChangeAspect="1" noChangeArrowheads="1"/>
            </p:cNvSpPr>
            <p:nvPr/>
          </p:nvSpPr>
          <p:spPr bwMode="auto">
            <a:xfrm>
              <a:off x="1346" y="2381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40</a:t>
              </a:r>
              <a:endParaRPr lang="en-GB" altLang="en-US" sz="1400"/>
            </a:p>
          </p:txBody>
        </p:sp>
        <p:sp>
          <p:nvSpPr>
            <p:cNvPr id="174103" name="Rectangle 23"/>
            <p:cNvSpPr>
              <a:spLocks noChangeAspect="1" noChangeArrowheads="1"/>
            </p:cNvSpPr>
            <p:nvPr/>
          </p:nvSpPr>
          <p:spPr bwMode="auto">
            <a:xfrm>
              <a:off x="1769" y="2378"/>
              <a:ext cx="14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04" name="Rectangle 24"/>
            <p:cNvSpPr>
              <a:spLocks noChangeAspect="1" noChangeArrowheads="1"/>
            </p:cNvSpPr>
            <p:nvPr/>
          </p:nvSpPr>
          <p:spPr bwMode="auto">
            <a:xfrm>
              <a:off x="1769" y="2381"/>
              <a:ext cx="19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60</a:t>
              </a:r>
              <a:endParaRPr lang="en-GB" altLang="en-US" sz="1400"/>
            </a:p>
          </p:txBody>
        </p:sp>
        <p:sp>
          <p:nvSpPr>
            <p:cNvPr id="174105" name="Rectangle 25"/>
            <p:cNvSpPr>
              <a:spLocks noChangeAspect="1" noChangeArrowheads="1"/>
            </p:cNvSpPr>
            <p:nvPr/>
          </p:nvSpPr>
          <p:spPr bwMode="auto">
            <a:xfrm>
              <a:off x="2195" y="2378"/>
              <a:ext cx="13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06" name="Rectangle 26"/>
            <p:cNvSpPr>
              <a:spLocks noChangeAspect="1" noChangeArrowheads="1"/>
            </p:cNvSpPr>
            <p:nvPr/>
          </p:nvSpPr>
          <p:spPr bwMode="auto">
            <a:xfrm>
              <a:off x="2195" y="2381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80</a:t>
              </a:r>
              <a:endParaRPr lang="en-GB" altLang="en-US" sz="1400"/>
            </a:p>
          </p:txBody>
        </p:sp>
        <p:sp>
          <p:nvSpPr>
            <p:cNvPr id="174107" name="Rectangle 27"/>
            <p:cNvSpPr>
              <a:spLocks noChangeAspect="1" noChangeArrowheads="1"/>
            </p:cNvSpPr>
            <p:nvPr/>
          </p:nvSpPr>
          <p:spPr bwMode="auto">
            <a:xfrm>
              <a:off x="2594" y="2378"/>
              <a:ext cx="19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08" name="Rectangle 28"/>
            <p:cNvSpPr>
              <a:spLocks noChangeAspect="1" noChangeArrowheads="1"/>
            </p:cNvSpPr>
            <p:nvPr/>
          </p:nvSpPr>
          <p:spPr bwMode="auto">
            <a:xfrm>
              <a:off x="2598" y="2381"/>
              <a:ext cx="1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100</a:t>
              </a:r>
              <a:endParaRPr lang="en-GB" altLang="en-US" sz="1400"/>
            </a:p>
          </p:txBody>
        </p:sp>
        <p:sp>
          <p:nvSpPr>
            <p:cNvPr id="174109" name="Rectangle 29"/>
            <p:cNvSpPr>
              <a:spLocks noChangeAspect="1" noChangeArrowheads="1"/>
            </p:cNvSpPr>
            <p:nvPr/>
          </p:nvSpPr>
          <p:spPr bwMode="auto">
            <a:xfrm>
              <a:off x="401" y="2312"/>
              <a:ext cx="16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10" name="Rectangle 30"/>
            <p:cNvSpPr>
              <a:spLocks noChangeAspect="1" noChangeArrowheads="1"/>
            </p:cNvSpPr>
            <p:nvPr/>
          </p:nvSpPr>
          <p:spPr bwMode="auto">
            <a:xfrm>
              <a:off x="342" y="2285"/>
              <a:ext cx="15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0.0</a:t>
              </a:r>
              <a:endParaRPr lang="en-GB" altLang="en-US" sz="1400"/>
            </a:p>
          </p:txBody>
        </p:sp>
        <p:sp>
          <p:nvSpPr>
            <p:cNvPr id="174111" name="Rectangle 31"/>
            <p:cNvSpPr>
              <a:spLocks noChangeAspect="1" noChangeArrowheads="1"/>
            </p:cNvSpPr>
            <p:nvPr/>
          </p:nvSpPr>
          <p:spPr bwMode="auto">
            <a:xfrm>
              <a:off x="407" y="1967"/>
              <a:ext cx="16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12" name="Rectangle 32"/>
            <p:cNvSpPr>
              <a:spLocks noChangeAspect="1" noChangeArrowheads="1"/>
            </p:cNvSpPr>
            <p:nvPr/>
          </p:nvSpPr>
          <p:spPr bwMode="auto">
            <a:xfrm>
              <a:off x="285" y="1959"/>
              <a:ext cx="15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0.2</a:t>
              </a:r>
              <a:endParaRPr lang="en-GB" altLang="en-US" sz="1400"/>
            </a:p>
          </p:txBody>
        </p:sp>
        <p:sp>
          <p:nvSpPr>
            <p:cNvPr id="174113" name="Rectangle 33"/>
            <p:cNvSpPr>
              <a:spLocks noChangeAspect="1" noChangeArrowheads="1"/>
            </p:cNvSpPr>
            <p:nvPr/>
          </p:nvSpPr>
          <p:spPr bwMode="auto">
            <a:xfrm>
              <a:off x="407" y="1621"/>
              <a:ext cx="16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14" name="Rectangle 34"/>
            <p:cNvSpPr>
              <a:spLocks noChangeAspect="1" noChangeArrowheads="1"/>
            </p:cNvSpPr>
            <p:nvPr/>
          </p:nvSpPr>
          <p:spPr bwMode="auto">
            <a:xfrm>
              <a:off x="275" y="1611"/>
              <a:ext cx="15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0.4</a:t>
              </a:r>
              <a:endParaRPr lang="en-GB" altLang="en-US" sz="1400"/>
            </a:p>
          </p:txBody>
        </p:sp>
        <p:sp>
          <p:nvSpPr>
            <p:cNvPr id="174115" name="Rectangle 35"/>
            <p:cNvSpPr>
              <a:spLocks noChangeAspect="1" noChangeArrowheads="1"/>
            </p:cNvSpPr>
            <p:nvPr/>
          </p:nvSpPr>
          <p:spPr bwMode="auto">
            <a:xfrm>
              <a:off x="407" y="1274"/>
              <a:ext cx="16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16" name="Rectangle 36"/>
            <p:cNvSpPr>
              <a:spLocks noChangeAspect="1" noChangeArrowheads="1"/>
            </p:cNvSpPr>
            <p:nvPr/>
          </p:nvSpPr>
          <p:spPr bwMode="auto">
            <a:xfrm>
              <a:off x="280" y="1243"/>
              <a:ext cx="29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0.6</a:t>
              </a:r>
              <a:endParaRPr lang="en-GB" altLang="en-US" sz="1400"/>
            </a:p>
          </p:txBody>
        </p:sp>
        <p:sp>
          <p:nvSpPr>
            <p:cNvPr id="174117" name="Rectangle 37"/>
            <p:cNvSpPr>
              <a:spLocks noChangeAspect="1" noChangeArrowheads="1"/>
            </p:cNvSpPr>
            <p:nvPr/>
          </p:nvSpPr>
          <p:spPr bwMode="auto">
            <a:xfrm>
              <a:off x="407" y="928"/>
              <a:ext cx="16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18" name="Rectangle 38"/>
            <p:cNvSpPr>
              <a:spLocks noChangeAspect="1" noChangeArrowheads="1"/>
            </p:cNvSpPr>
            <p:nvPr/>
          </p:nvSpPr>
          <p:spPr bwMode="auto">
            <a:xfrm>
              <a:off x="280" y="906"/>
              <a:ext cx="15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400">
                  <a:solidFill>
                    <a:srgbClr val="000000"/>
                  </a:solidFill>
                </a:rPr>
                <a:t>0.8</a:t>
              </a:r>
              <a:endParaRPr lang="en-GB" altLang="en-US" sz="1400"/>
            </a:p>
          </p:txBody>
        </p:sp>
        <p:sp>
          <p:nvSpPr>
            <p:cNvPr id="174119" name="Line 39"/>
            <p:cNvSpPr>
              <a:spLocks noChangeAspect="1" noChangeShapeType="1"/>
            </p:cNvSpPr>
            <p:nvPr/>
          </p:nvSpPr>
          <p:spPr bwMode="auto">
            <a:xfrm flipV="1">
              <a:off x="545" y="2329"/>
              <a:ext cx="0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0" name="Line 40"/>
            <p:cNvSpPr>
              <a:spLocks noChangeAspect="1" noChangeShapeType="1"/>
            </p:cNvSpPr>
            <p:nvPr/>
          </p:nvSpPr>
          <p:spPr bwMode="auto">
            <a:xfrm flipV="1">
              <a:off x="754" y="2344"/>
              <a:ext cx="2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1" name="Line 41"/>
            <p:cNvSpPr>
              <a:spLocks noChangeAspect="1" noChangeShapeType="1"/>
            </p:cNvSpPr>
            <p:nvPr/>
          </p:nvSpPr>
          <p:spPr bwMode="auto">
            <a:xfrm flipV="1">
              <a:off x="968" y="2329"/>
              <a:ext cx="1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2" name="Line 42"/>
            <p:cNvSpPr>
              <a:spLocks noChangeAspect="1" noChangeShapeType="1"/>
            </p:cNvSpPr>
            <p:nvPr/>
          </p:nvSpPr>
          <p:spPr bwMode="auto">
            <a:xfrm flipV="1">
              <a:off x="1177" y="2344"/>
              <a:ext cx="2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3" name="Line 43"/>
            <p:cNvSpPr>
              <a:spLocks noChangeAspect="1" noChangeShapeType="1"/>
            </p:cNvSpPr>
            <p:nvPr/>
          </p:nvSpPr>
          <p:spPr bwMode="auto">
            <a:xfrm flipV="1">
              <a:off x="1391" y="2329"/>
              <a:ext cx="1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4" name="Line 44"/>
            <p:cNvSpPr>
              <a:spLocks noChangeAspect="1" noChangeShapeType="1"/>
            </p:cNvSpPr>
            <p:nvPr/>
          </p:nvSpPr>
          <p:spPr bwMode="auto">
            <a:xfrm flipV="1">
              <a:off x="1602" y="2344"/>
              <a:ext cx="2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5" name="Line 45"/>
            <p:cNvSpPr>
              <a:spLocks noChangeAspect="1" noChangeShapeType="1"/>
            </p:cNvSpPr>
            <p:nvPr/>
          </p:nvSpPr>
          <p:spPr bwMode="auto">
            <a:xfrm flipV="1">
              <a:off x="1814" y="2329"/>
              <a:ext cx="0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6" name="Line 46"/>
            <p:cNvSpPr>
              <a:spLocks noChangeAspect="1" noChangeShapeType="1"/>
            </p:cNvSpPr>
            <p:nvPr/>
          </p:nvSpPr>
          <p:spPr bwMode="auto">
            <a:xfrm flipV="1">
              <a:off x="2024" y="2344"/>
              <a:ext cx="1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7" name="Line 47"/>
            <p:cNvSpPr>
              <a:spLocks noChangeAspect="1" noChangeShapeType="1"/>
            </p:cNvSpPr>
            <p:nvPr/>
          </p:nvSpPr>
          <p:spPr bwMode="auto">
            <a:xfrm flipV="1">
              <a:off x="2237" y="2329"/>
              <a:ext cx="2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8" name="Line 48"/>
            <p:cNvSpPr>
              <a:spLocks noChangeAspect="1" noChangeShapeType="1"/>
            </p:cNvSpPr>
            <p:nvPr/>
          </p:nvSpPr>
          <p:spPr bwMode="auto">
            <a:xfrm flipV="1">
              <a:off x="2447" y="2344"/>
              <a:ext cx="3" cy="1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29" name="Line 49"/>
            <p:cNvSpPr>
              <a:spLocks noChangeAspect="1" noChangeShapeType="1"/>
            </p:cNvSpPr>
            <p:nvPr/>
          </p:nvSpPr>
          <p:spPr bwMode="auto">
            <a:xfrm flipV="1">
              <a:off x="2659" y="2329"/>
              <a:ext cx="3" cy="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31" name="Line 51"/>
            <p:cNvSpPr>
              <a:spLocks noChangeAspect="1" noChangeShapeType="1"/>
            </p:cNvSpPr>
            <p:nvPr/>
          </p:nvSpPr>
          <p:spPr bwMode="auto">
            <a:xfrm>
              <a:off x="545" y="2355"/>
              <a:ext cx="2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32" name="Line 52"/>
            <p:cNvSpPr>
              <a:spLocks noChangeAspect="1" noChangeShapeType="1"/>
            </p:cNvSpPr>
            <p:nvPr/>
          </p:nvSpPr>
          <p:spPr bwMode="auto">
            <a:xfrm>
              <a:off x="545" y="2183"/>
              <a:ext cx="14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33" name="Line 53"/>
            <p:cNvSpPr>
              <a:spLocks noChangeAspect="1" noChangeShapeType="1"/>
            </p:cNvSpPr>
            <p:nvPr/>
          </p:nvSpPr>
          <p:spPr bwMode="auto">
            <a:xfrm>
              <a:off x="545" y="2009"/>
              <a:ext cx="29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34" name="Line 54"/>
            <p:cNvSpPr>
              <a:spLocks noChangeAspect="1" noChangeShapeType="1"/>
            </p:cNvSpPr>
            <p:nvPr/>
          </p:nvSpPr>
          <p:spPr bwMode="auto">
            <a:xfrm>
              <a:off x="545" y="1837"/>
              <a:ext cx="14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35" name="Line 55"/>
            <p:cNvSpPr>
              <a:spLocks noChangeAspect="1" noChangeShapeType="1"/>
            </p:cNvSpPr>
            <p:nvPr/>
          </p:nvSpPr>
          <p:spPr bwMode="auto">
            <a:xfrm>
              <a:off x="545" y="1663"/>
              <a:ext cx="29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36" name="Line 56"/>
            <p:cNvSpPr>
              <a:spLocks noChangeAspect="1" noChangeShapeType="1"/>
            </p:cNvSpPr>
            <p:nvPr/>
          </p:nvSpPr>
          <p:spPr bwMode="auto">
            <a:xfrm>
              <a:off x="545" y="1490"/>
              <a:ext cx="14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37" name="Line 57"/>
            <p:cNvSpPr>
              <a:spLocks noChangeAspect="1" noChangeShapeType="1"/>
            </p:cNvSpPr>
            <p:nvPr/>
          </p:nvSpPr>
          <p:spPr bwMode="auto">
            <a:xfrm>
              <a:off x="545" y="1317"/>
              <a:ext cx="2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38" name="Line 58"/>
            <p:cNvSpPr>
              <a:spLocks noChangeAspect="1" noChangeShapeType="1"/>
            </p:cNvSpPr>
            <p:nvPr/>
          </p:nvSpPr>
          <p:spPr bwMode="auto">
            <a:xfrm>
              <a:off x="545" y="1145"/>
              <a:ext cx="14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39" name="Line 59"/>
            <p:cNvSpPr>
              <a:spLocks noChangeAspect="1" noChangeShapeType="1"/>
            </p:cNvSpPr>
            <p:nvPr/>
          </p:nvSpPr>
          <p:spPr bwMode="auto">
            <a:xfrm>
              <a:off x="545" y="971"/>
              <a:ext cx="2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40" name="Line 60"/>
            <p:cNvSpPr>
              <a:spLocks noChangeAspect="1" noChangeShapeType="1"/>
            </p:cNvSpPr>
            <p:nvPr/>
          </p:nvSpPr>
          <p:spPr bwMode="auto">
            <a:xfrm flipV="1">
              <a:off x="545" y="971"/>
              <a:ext cx="0" cy="138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45" name="Rectangle 65"/>
            <p:cNvSpPr>
              <a:spLocks noChangeAspect="1" noChangeArrowheads="1"/>
            </p:cNvSpPr>
            <p:nvPr/>
          </p:nvSpPr>
          <p:spPr bwMode="auto">
            <a:xfrm>
              <a:off x="1100" y="2503"/>
              <a:ext cx="121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4146" name="Rectangle 66"/>
            <p:cNvSpPr>
              <a:spLocks noChangeAspect="1" noChangeArrowheads="1"/>
            </p:cNvSpPr>
            <p:nvPr/>
          </p:nvSpPr>
          <p:spPr bwMode="auto">
            <a:xfrm>
              <a:off x="998" y="2515"/>
              <a:ext cx="1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600">
                  <a:solidFill>
                    <a:srgbClr val="000000"/>
                  </a:solidFill>
                </a:rPr>
                <a:t>%</a:t>
              </a:r>
              <a:r>
                <a:rPr lang="en-GB" altLang="en-US" sz="1200">
                  <a:solidFill>
                    <a:srgbClr val="000000"/>
                  </a:solidFill>
                </a:rPr>
                <a:t> </a:t>
              </a:r>
              <a:endParaRPr lang="en-GB" altLang="en-US"/>
            </a:p>
          </p:txBody>
        </p:sp>
        <p:sp>
          <p:nvSpPr>
            <p:cNvPr id="174147" name="Rectangle 67"/>
            <p:cNvSpPr>
              <a:spLocks noChangeAspect="1" noChangeArrowheads="1"/>
            </p:cNvSpPr>
            <p:nvPr/>
          </p:nvSpPr>
          <p:spPr bwMode="auto">
            <a:xfrm>
              <a:off x="1154" y="2512"/>
              <a:ext cx="9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600">
                  <a:solidFill>
                    <a:srgbClr val="000000"/>
                  </a:solidFill>
                </a:rPr>
                <a:t>of implosion time</a:t>
              </a:r>
              <a:endParaRPr lang="en-GB" altLang="en-US" sz="1600"/>
            </a:p>
          </p:txBody>
        </p:sp>
      </p:grpSp>
      <p:sp>
        <p:nvSpPr>
          <p:cNvPr id="174155" name="Rectangle 75"/>
          <p:cNvSpPr>
            <a:spLocks noChangeAspect="1" noChangeArrowheads="1"/>
          </p:cNvSpPr>
          <p:nvPr/>
        </p:nvSpPr>
        <p:spPr bwMode="auto">
          <a:xfrm>
            <a:off x="4822825" y="3222625"/>
            <a:ext cx="1954213" cy="6429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4169" name="Text Box 89"/>
          <p:cNvSpPr txBox="1">
            <a:spLocks noChangeAspect="1" noChangeArrowheads="1"/>
          </p:cNvSpPr>
          <p:nvPr/>
        </p:nvSpPr>
        <p:spPr bwMode="auto">
          <a:xfrm>
            <a:off x="3405187" y="1033901"/>
            <a:ext cx="279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Implosion</a:t>
            </a:r>
          </a:p>
        </p:txBody>
      </p:sp>
      <p:sp>
        <p:nvSpPr>
          <p:cNvPr id="174170" name="Line 90"/>
          <p:cNvSpPr>
            <a:spLocks noChangeShapeType="1"/>
          </p:cNvSpPr>
          <p:nvPr/>
        </p:nvSpPr>
        <p:spPr bwMode="auto">
          <a:xfrm flipH="1">
            <a:off x="3819525" y="1257300"/>
            <a:ext cx="438150" cy="523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74172" name="Picture 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43" y="3815909"/>
            <a:ext cx="30781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089" name="Text Box 9"/>
          <p:cNvSpPr txBox="1">
            <a:spLocks noChangeAspect="1" noChangeArrowheads="1"/>
          </p:cNvSpPr>
          <p:nvPr/>
        </p:nvSpPr>
        <p:spPr bwMode="auto">
          <a:xfrm>
            <a:off x="4003675" y="2565400"/>
            <a:ext cx="19177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en-GB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  <a:p>
            <a:pPr algn="ctr"/>
            <a:r>
              <a:rPr lang="en-GB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</a:p>
        </p:txBody>
      </p:sp>
      <p:pic>
        <p:nvPicPr>
          <p:cNvPr id="174173" name="Picture 93"/>
          <p:cNvPicPr>
            <a:picLocks noChangeAspect="1" noChangeArrowheads="1"/>
          </p:cNvPicPr>
          <p:nvPr/>
        </p:nvPicPr>
        <p:blipFill>
          <a:blip r:embed="rId3" cstate="email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1625999"/>
            <a:ext cx="1706563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5" name="Picture 95"/>
          <p:cNvPicPr>
            <a:picLocks noChangeAspect="1" noChangeArrowheads="1"/>
          </p:cNvPicPr>
          <p:nvPr/>
        </p:nvPicPr>
        <p:blipFill>
          <a:blip r:embed="rId4" cstate="email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1608537"/>
            <a:ext cx="1716087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6" name="Text Box 96"/>
          <p:cNvSpPr txBox="1">
            <a:spLocks noChangeArrowheads="1"/>
          </p:cNvSpPr>
          <p:nvPr/>
        </p:nvSpPr>
        <p:spPr bwMode="auto">
          <a:xfrm>
            <a:off x="5975350" y="1246188"/>
            <a:ext cx="1172116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Implosion</a:t>
            </a:r>
            <a:endParaRPr lang="en-US" altLang="en-US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77" name="Text Box 97"/>
          <p:cNvSpPr txBox="1">
            <a:spLocks noChangeArrowheads="1"/>
          </p:cNvSpPr>
          <p:nvPr/>
        </p:nvSpPr>
        <p:spPr bwMode="auto">
          <a:xfrm>
            <a:off x="7658100" y="1252538"/>
            <a:ext cx="128753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Stagnation</a:t>
            </a:r>
            <a:endParaRPr lang="en-US" altLang="en-US" sz="18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78" name="Text Box 98"/>
          <p:cNvSpPr txBox="1">
            <a:spLocks noChangeArrowheads="1"/>
          </p:cNvSpPr>
          <p:nvPr/>
        </p:nvSpPr>
        <p:spPr bwMode="auto">
          <a:xfrm>
            <a:off x="4848291" y="5797768"/>
            <a:ext cx="17815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altLang="en-US" dirty="0">
                <a:solidFill>
                  <a:srgbClr val="000000"/>
                </a:solidFill>
              </a:rPr>
              <a:t>3D resistive MHD simulation 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9" name="AutoShape 70"/>
          <p:cNvSpPr>
            <a:spLocks noChangeArrowheads="1"/>
          </p:cNvSpPr>
          <p:nvPr/>
        </p:nvSpPr>
        <p:spPr bwMode="auto">
          <a:xfrm rot="3560960">
            <a:off x="1315244" y="2550319"/>
            <a:ext cx="1820863" cy="225425"/>
          </a:xfrm>
          <a:prstGeom prst="rightArrow">
            <a:avLst>
              <a:gd name="adj1" fmla="val 50000"/>
              <a:gd name="adj2" fmla="val 20193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0" name="AutoShape 71"/>
          <p:cNvSpPr>
            <a:spLocks noChangeArrowheads="1"/>
          </p:cNvSpPr>
          <p:nvPr/>
        </p:nvSpPr>
        <p:spPr bwMode="auto">
          <a:xfrm rot="3560960">
            <a:off x="2159794" y="2547144"/>
            <a:ext cx="1820863" cy="225425"/>
          </a:xfrm>
          <a:prstGeom prst="rightArrow">
            <a:avLst>
              <a:gd name="adj1" fmla="val 50000"/>
              <a:gd name="adj2" fmla="val 20193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1" name="Text Box 73"/>
          <p:cNvSpPr txBox="1">
            <a:spLocks noChangeAspect="1" noChangeArrowheads="1"/>
          </p:cNvSpPr>
          <p:nvPr/>
        </p:nvSpPr>
        <p:spPr bwMode="auto">
          <a:xfrm>
            <a:off x="787400" y="1504950"/>
            <a:ext cx="279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en-GB" altLang="en-US">
                <a:solidFill>
                  <a:schemeClr val="tx1"/>
                </a:solidFill>
              </a:rPr>
              <a:t>ablation</a:t>
            </a:r>
          </a:p>
        </p:txBody>
      </p:sp>
      <p:sp>
        <p:nvSpPr>
          <p:cNvPr id="72" name="Text Box 74"/>
          <p:cNvSpPr txBox="1">
            <a:spLocks noChangeAspect="1" noChangeArrowheads="1"/>
          </p:cNvSpPr>
          <p:nvPr/>
        </p:nvSpPr>
        <p:spPr bwMode="auto">
          <a:xfrm>
            <a:off x="2208213" y="3428135"/>
            <a:ext cx="2084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Precursor column</a:t>
            </a:r>
          </a:p>
        </p:txBody>
      </p:sp>
      <p:sp>
        <p:nvSpPr>
          <p:cNvPr id="73" name="Text Box 60"/>
          <p:cNvSpPr txBox="1">
            <a:spLocks noChangeAspect="1" noChangeArrowheads="1"/>
          </p:cNvSpPr>
          <p:nvPr/>
        </p:nvSpPr>
        <p:spPr bwMode="auto">
          <a:xfrm>
            <a:off x="-24245" y="1156285"/>
            <a:ext cx="279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Trajectory of wire array</a:t>
            </a:r>
          </a:p>
        </p:txBody>
      </p:sp>
      <p:sp>
        <p:nvSpPr>
          <p:cNvPr id="74" name="Rectangle 5"/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The jigsaw comes together…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50828" y="4319746"/>
            <a:ext cx="45165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altLang="en-US" sz="1800" b="0" kern="0" dirty="0">
                <a:solidFill>
                  <a:srgbClr val="00B050"/>
                </a:solidFill>
                <a:latin typeface="Arial" pitchFamily="34" charset="0"/>
              </a:rPr>
              <a:t>Coronal plasma pre-fills array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altLang="en-US" sz="1800" b="0" kern="0" dirty="0">
                <a:solidFill>
                  <a:srgbClr val="00B050"/>
                </a:solidFill>
                <a:latin typeface="Arial" pitchFamily="34" charset="0"/>
              </a:rPr>
              <a:t>Wire cores run start to run out of mass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altLang="en-US" sz="1800" b="0" kern="0" dirty="0">
                <a:solidFill>
                  <a:srgbClr val="00B050"/>
                </a:solidFill>
                <a:latin typeface="Arial" pitchFamily="34" charset="0"/>
              </a:rPr>
              <a:t>Current – that was pinned close to cores – sweeps up coronal plasma in snowplough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altLang="en-US" sz="1800" b="0" kern="0" dirty="0">
                <a:solidFill>
                  <a:srgbClr val="00B050"/>
                </a:solidFill>
                <a:latin typeface="Arial" pitchFamily="34" charset="0"/>
              </a:rPr>
              <a:t>Implosion stagnates on precursor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altLang="en-US" sz="1800" b="0" kern="0" dirty="0">
                <a:solidFill>
                  <a:srgbClr val="00B050"/>
                </a:solidFill>
                <a:latin typeface="Arial" pitchFamily="34" charset="0"/>
              </a:rPr>
              <a:t>Trailing mass left behind</a:t>
            </a:r>
          </a:p>
        </p:txBody>
      </p:sp>
      <p:sp>
        <p:nvSpPr>
          <p:cNvPr id="76" name="Line 82"/>
          <p:cNvSpPr>
            <a:spLocks noChangeShapeType="1"/>
          </p:cNvSpPr>
          <p:nvPr/>
        </p:nvSpPr>
        <p:spPr bwMode="auto">
          <a:xfrm>
            <a:off x="2638425" y="170497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" name="Line 83"/>
          <p:cNvSpPr>
            <a:spLocks noChangeShapeType="1"/>
          </p:cNvSpPr>
          <p:nvPr/>
        </p:nvSpPr>
        <p:spPr bwMode="auto">
          <a:xfrm flipH="1">
            <a:off x="876300" y="1695450"/>
            <a:ext cx="847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E080510-1DE3-40CE-88C7-FEC6B8855186}"/>
              </a:ext>
            </a:extLst>
          </p:cNvPr>
          <p:cNvSpPr/>
          <p:nvPr/>
        </p:nvSpPr>
        <p:spPr>
          <a:xfrm>
            <a:off x="134853" y="6485472"/>
            <a:ext cx="9017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b="0" kern="0" dirty="0">
                <a:solidFill>
                  <a:srgbClr val="FF0000"/>
                </a:solidFill>
                <a:latin typeface="Arial" pitchFamily="34" charset="0"/>
              </a:rPr>
              <a:t>The same physics was observed by colleagues on Angara 5, then 5 years later on Z</a:t>
            </a:r>
          </a:p>
        </p:txBody>
      </p:sp>
    </p:spTree>
    <p:extLst>
      <p:ext uri="{BB962C8B-B14F-4D97-AF65-F5344CB8AC3E}">
        <p14:creationId xmlns:p14="http://schemas.microsoft.com/office/powerpoint/2010/main" val="1731020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7">
            <a:extLst>
              <a:ext uri="{FF2B5EF4-FFF2-40B4-BE49-F238E27FC236}">
                <a16:creationId xmlns:a16="http://schemas.microsoft.com/office/drawing/2014/main" id="{90D747DE-AF74-42E1-BE1F-BBED5E42B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1987" name="TextBox 2">
            <a:extLst>
              <a:ext uri="{FF2B5EF4-FFF2-40B4-BE49-F238E27FC236}">
                <a16:creationId xmlns:a16="http://schemas.microsoft.com/office/drawing/2014/main" id="{EB028817-072E-4878-A531-1E76AD91E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4" y="1135883"/>
            <a:ext cx="91440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GB" altLang="en-US" sz="1800" b="0" dirty="0">
                <a:solidFill>
                  <a:srgbClr val="000000"/>
                </a:solidFill>
              </a:rPr>
              <a:t>Wire arrays are now an efficient X-ray source with that we understand, can control</a:t>
            </a:r>
          </a:p>
          <a:p>
            <a:pPr algn="ctr">
              <a:spcAft>
                <a:spcPts val="600"/>
              </a:spcAft>
            </a:pPr>
            <a:r>
              <a:rPr lang="en-GB" altLang="en-US" sz="1800" b="0" dirty="0">
                <a:solidFill>
                  <a:srgbClr val="000000"/>
                </a:solidFill>
              </a:rPr>
              <a:t>But:</a:t>
            </a:r>
          </a:p>
          <a:p>
            <a:pPr>
              <a:spcAft>
                <a:spcPts val="600"/>
              </a:spcAft>
            </a:pPr>
            <a:r>
              <a:rPr lang="en-GB" altLang="en-US" sz="1800" b="0" dirty="0">
                <a:solidFill>
                  <a:srgbClr val="000000"/>
                </a:solidFill>
              </a:rPr>
              <a:t>Pulsed power driven HEDP does not have to be about X-rays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00B050"/>
                </a:solidFill>
              </a:rPr>
              <a:t> We use the ablated plasma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00B050"/>
                </a:solidFill>
              </a:rPr>
              <a:t> We can use magnetic fields</a:t>
            </a:r>
          </a:p>
        </p:txBody>
      </p:sp>
      <p:sp>
        <p:nvSpPr>
          <p:cNvPr id="66" name="Rectangle 5">
            <a:extLst>
              <a:ext uri="{FF2B5EF4-FFF2-40B4-BE49-F238E27FC236}">
                <a16:creationId xmlns:a16="http://schemas.microsoft.com/office/drawing/2014/main" id="{B6C178E8-7A65-4BBC-93FE-CDEF393601AD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12240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But not just X-rays…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3D3905-ECC5-43E5-BECB-4F97A1CDF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58" t="55490" r="13025" b="-308"/>
          <a:stretch/>
        </p:blipFill>
        <p:spPr>
          <a:xfrm>
            <a:off x="1352390" y="2920987"/>
            <a:ext cx="6669741" cy="381127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426220"/>
            <a:ext cx="7948364" cy="533400"/>
          </a:xfrm>
          <a:noFill/>
        </p:spPr>
        <p:txBody>
          <a:bodyPr/>
          <a:lstStyle/>
          <a:p>
            <a:pPr algn="ctr"/>
            <a:r>
              <a:rPr lang="en-GB" sz="3600" dirty="0"/>
              <a:t>Ablated plasma driven experiments:</a:t>
            </a:r>
            <a:br>
              <a:rPr lang="en-GB" sz="3600" dirty="0"/>
            </a:br>
            <a:r>
              <a:rPr lang="en-GB" sz="3600" dirty="0"/>
              <a:t>Hydrodynamics and lab astrophysics</a:t>
            </a:r>
          </a:p>
        </p:txBody>
      </p:sp>
    </p:spTree>
    <p:extLst>
      <p:ext uri="{BB962C8B-B14F-4D97-AF65-F5344CB8AC3E}">
        <p14:creationId xmlns:p14="http://schemas.microsoft.com/office/powerpoint/2010/main" val="1952817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">
            <a:extLst>
              <a:ext uri="{FF2B5EF4-FFF2-40B4-BE49-F238E27FC236}">
                <a16:creationId xmlns:a16="http://schemas.microsoft.com/office/drawing/2014/main" id="{076BB4B0-6449-4229-A146-7466F3F09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6"/>
          <a:stretch/>
        </p:blipFill>
        <p:spPr bwMode="auto">
          <a:xfrm>
            <a:off x="5509453" y="1135883"/>
            <a:ext cx="3435006" cy="299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37">
            <a:extLst>
              <a:ext uri="{FF2B5EF4-FFF2-40B4-BE49-F238E27FC236}">
                <a16:creationId xmlns:a16="http://schemas.microsoft.com/office/drawing/2014/main" id="{90D747DE-AF74-42E1-BE1F-BBED5E42B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1987" name="TextBox 2">
            <a:extLst>
              <a:ext uri="{FF2B5EF4-FFF2-40B4-BE49-F238E27FC236}">
                <a16:creationId xmlns:a16="http://schemas.microsoft.com/office/drawing/2014/main" id="{EB028817-072E-4878-A531-1E76AD91E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4" y="1135883"/>
            <a:ext cx="58859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GB" altLang="en-US" sz="1800" b="0" dirty="0">
                <a:solidFill>
                  <a:srgbClr val="000000"/>
                </a:solidFill>
              </a:rPr>
              <a:t>Altering the geometry of a wire array z-pinch, changes the direction / concentration of the plasma flow</a:t>
            </a:r>
          </a:p>
        </p:txBody>
      </p:sp>
      <p:sp>
        <p:nvSpPr>
          <p:cNvPr id="66" name="Rectangle 5">
            <a:extLst>
              <a:ext uri="{FF2B5EF4-FFF2-40B4-BE49-F238E27FC236}">
                <a16:creationId xmlns:a16="http://schemas.microsoft.com/office/drawing/2014/main" id="{B6C178E8-7A65-4BBC-93FE-CDEF393601AD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12240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Redirecting plasma flows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F88E62-C0DB-4404-B0EC-5995D854CA77}"/>
              </a:ext>
            </a:extLst>
          </p:cNvPr>
          <p:cNvGrpSpPr/>
          <p:nvPr/>
        </p:nvGrpSpPr>
        <p:grpSpPr>
          <a:xfrm>
            <a:off x="3596128" y="4351660"/>
            <a:ext cx="5593976" cy="3146404"/>
            <a:chOff x="158448" y="2275856"/>
            <a:chExt cx="6127091" cy="3446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39E8CE-479F-4C99-8CE5-BE77D4CE6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44" t="37277" r="6457" b="-16576"/>
            <a:stretch/>
          </p:blipFill>
          <p:spPr>
            <a:xfrm>
              <a:off x="221747" y="2344990"/>
              <a:ext cx="5977441" cy="337712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ADB78A-5EEA-4CE4-86D5-D41162D7CFC5}"/>
                </a:ext>
              </a:extLst>
            </p:cNvPr>
            <p:cNvSpPr/>
            <p:nvPr/>
          </p:nvSpPr>
          <p:spPr bwMode="auto">
            <a:xfrm>
              <a:off x="4395267" y="4172429"/>
              <a:ext cx="1890272" cy="192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34" charset="0"/>
                <a:cs typeface="Times New Roman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CB65CF-EBB6-4B86-94F0-91140F774975}"/>
                </a:ext>
              </a:extLst>
            </p:cNvPr>
            <p:cNvSpPr/>
            <p:nvPr/>
          </p:nvSpPr>
          <p:spPr bwMode="auto">
            <a:xfrm>
              <a:off x="158448" y="4268473"/>
              <a:ext cx="1890272" cy="192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34" charset="0"/>
                <a:cs typeface="Times New Roman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E1C2EE-2D9B-43BC-809A-2411295BD8FF}"/>
                </a:ext>
              </a:extLst>
            </p:cNvPr>
            <p:cNvSpPr/>
            <p:nvPr/>
          </p:nvSpPr>
          <p:spPr bwMode="auto">
            <a:xfrm>
              <a:off x="2964756" y="2275856"/>
              <a:ext cx="1890272" cy="192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34" charset="0"/>
                <a:cs typeface="Times New Roman" charset="0"/>
              </a:endParaRPr>
            </a:p>
          </p:txBody>
        </p:sp>
      </p:grpSp>
      <p:sp>
        <p:nvSpPr>
          <p:cNvPr id="11" name="TextBox 2">
            <a:extLst>
              <a:ext uri="{FF2B5EF4-FFF2-40B4-BE49-F238E27FC236}">
                <a16:creationId xmlns:a16="http://schemas.microsoft.com/office/drawing/2014/main" id="{1CB353C6-1C70-4BF6-A6D8-031C58800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94" y="5075787"/>
            <a:ext cx="38276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GB" altLang="en-US" sz="1800" b="0" dirty="0">
                <a:solidFill>
                  <a:srgbClr val="00B050"/>
                </a:solidFill>
              </a:rPr>
              <a:t>An inverse or exploding array has a local current return on axis – the J^B force and plasma flow are then directed outwards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14B989B3-D35B-44E9-B7B9-962640580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4" y="2167828"/>
            <a:ext cx="545734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-GB" altLang="en-US" sz="1800" b="0" dirty="0">
                <a:solidFill>
                  <a:srgbClr val="00B050"/>
                </a:solidFill>
              </a:rPr>
              <a:t>In a conical array, there is an axial component to the plasma flow – a standing shock then redirects plasma as a jet out of the end of the array</a:t>
            </a:r>
          </a:p>
        </p:txBody>
      </p:sp>
    </p:spTree>
    <p:extLst>
      <p:ext uri="{BB962C8B-B14F-4D97-AF65-F5344CB8AC3E}">
        <p14:creationId xmlns:p14="http://schemas.microsoft.com/office/powerpoint/2010/main" val="127407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404664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300" y="1207289"/>
            <a:ext cx="3954498" cy="1051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A little background</a:t>
            </a: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GB" sz="800" b="0" dirty="0">
              <a:solidFill>
                <a:srgbClr val="141313"/>
              </a:solidFill>
              <a:latin typeface="Helvetica"/>
              <a:ea typeface="Lucida Grande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82980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magnetic reconnection solar wind">
            <a:extLst>
              <a:ext uri="{FF2B5EF4-FFF2-40B4-BE49-F238E27FC236}">
                <a16:creationId xmlns:a16="http://schemas.microsoft.com/office/drawing/2014/main" id="{6585ABD0-99E3-4C87-A764-C65598AC0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" y="1107036"/>
            <a:ext cx="4917782" cy="23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92AABBC-C776-4FF3-9FDF-7F4742708318}"/>
              </a:ext>
            </a:extLst>
          </p:cNvPr>
          <p:cNvSpPr/>
          <p:nvPr/>
        </p:nvSpPr>
        <p:spPr>
          <a:xfrm>
            <a:off x="5098880" y="1794601"/>
            <a:ext cx="3499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in solar wind and earths magnetosphere have opposite magnetic field directions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E169E9-6924-4EF8-A8CF-EE6A011C1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6" y="4010172"/>
            <a:ext cx="9002387" cy="28785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376CAD-FEC2-4900-9F94-889F3DB2723D}"/>
              </a:ext>
            </a:extLst>
          </p:cNvPr>
          <p:cNvSpPr/>
          <p:nvPr/>
        </p:nvSpPr>
        <p:spPr>
          <a:xfrm>
            <a:off x="-13718" y="3528892"/>
            <a:ext cx="8624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Advected fields form inverse arrays can be used to study magnetic reconnection: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7A3FE9-375B-4CD4-983D-66692A8FA444}"/>
              </a:ext>
            </a:extLst>
          </p:cNvPr>
          <p:cNvSpPr/>
          <p:nvPr/>
        </p:nvSpPr>
        <p:spPr>
          <a:xfrm>
            <a:off x="4191539" y="3867121"/>
            <a:ext cx="1037969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End-on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FB6499-E22B-4D25-B563-995B8D4C6D53}"/>
              </a:ext>
            </a:extLst>
          </p:cNvPr>
          <p:cNvSpPr/>
          <p:nvPr/>
        </p:nvSpPr>
        <p:spPr>
          <a:xfrm>
            <a:off x="7325749" y="3873828"/>
            <a:ext cx="1037969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Side-on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7F93B657-E090-48E6-B57A-8436D02E13D1}"/>
              </a:ext>
            </a:extLst>
          </p:cNvPr>
          <p:cNvSpPr txBox="1">
            <a:spLocks noChangeArrowheads="1"/>
          </p:cNvSpPr>
          <p:nvPr/>
        </p:nvSpPr>
        <p:spPr>
          <a:xfrm>
            <a:off x="734149" y="512240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Magnetic reconnection </a:t>
            </a:r>
            <a:r>
              <a:rPr lang="en-GB" dirty="0" err="1">
                <a:solidFill>
                  <a:srgbClr val="C00000"/>
                </a:solidFill>
                <a:latin typeface="Century Gothic" charset="0"/>
              </a:rPr>
              <a:t>expts</a:t>
            </a:r>
            <a:r>
              <a:rPr lang="en-GB" dirty="0">
                <a:solidFill>
                  <a:srgbClr val="C00000"/>
                </a:solidFill>
                <a:latin typeface="Century Goth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9517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734149" y="512240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Magnetic reconnection </a:t>
            </a:r>
            <a:r>
              <a:rPr lang="en-GB" dirty="0" err="1">
                <a:solidFill>
                  <a:srgbClr val="C00000"/>
                </a:solidFill>
                <a:latin typeface="Century Gothic" charset="0"/>
              </a:rPr>
              <a:t>expts</a:t>
            </a:r>
            <a:r>
              <a:rPr lang="en-GB" dirty="0">
                <a:solidFill>
                  <a:srgbClr val="C00000"/>
                </a:solidFill>
                <a:latin typeface="Century Gothic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AA016C-85E5-4A52-A6A4-738304BBDC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/>
          <a:stretch/>
        </p:blipFill>
        <p:spPr>
          <a:xfrm>
            <a:off x="5599755" y="2433696"/>
            <a:ext cx="3264363" cy="41136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37BEAE0-E74C-47AE-A52C-490BBD6A2B67}"/>
              </a:ext>
            </a:extLst>
          </p:cNvPr>
          <p:cNvGrpSpPr>
            <a:grpSpLocks noChangeAspect="1"/>
          </p:cNvGrpSpPr>
          <p:nvPr/>
        </p:nvGrpSpPr>
        <p:grpSpPr>
          <a:xfrm>
            <a:off x="140792" y="2097551"/>
            <a:ext cx="4815251" cy="4785939"/>
            <a:chOff x="127048" y="1367415"/>
            <a:chExt cx="4609928" cy="458186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955CECA-257D-4281-8ACE-A6059F723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41" y="1367415"/>
              <a:ext cx="4578935" cy="458186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164D08B-9112-481D-9790-336EF7487231}"/>
                </a:ext>
              </a:extLst>
            </p:cNvPr>
            <p:cNvSpPr txBox="1"/>
            <p:nvPr/>
          </p:nvSpPr>
          <p:spPr>
            <a:xfrm rot="16200000">
              <a:off x="-97625" y="3336916"/>
              <a:ext cx="802929" cy="35358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z (mm)</a:t>
              </a:r>
            </a:p>
          </p:txBody>
        </p:sp>
      </p:grpSp>
      <p:sp>
        <p:nvSpPr>
          <p:cNvPr id="44" name="Right Brace 43">
            <a:extLst>
              <a:ext uri="{FF2B5EF4-FFF2-40B4-BE49-F238E27FC236}">
                <a16:creationId xmlns:a16="http://schemas.microsoft.com/office/drawing/2014/main" id="{C1947510-EE3D-4A81-A1DA-1D031D4D1732}"/>
              </a:ext>
            </a:extLst>
          </p:cNvPr>
          <p:cNvSpPr/>
          <p:nvPr/>
        </p:nvSpPr>
        <p:spPr>
          <a:xfrm>
            <a:off x="5037074" y="2865636"/>
            <a:ext cx="207001" cy="2784309"/>
          </a:xfrm>
          <a:prstGeom prst="rightBrace">
            <a:avLst>
              <a:gd name="adj1" fmla="val 37194"/>
              <a:gd name="adj2" fmla="val 48931"/>
            </a:avLst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GB" sz="1800" b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B95B67D-CAA1-4E31-ADE1-71B960610A54}"/>
              </a:ext>
            </a:extLst>
          </p:cNvPr>
          <p:cNvCxnSpPr>
            <a:cxnSpLocks/>
            <a:stCxn id="44" idx="1"/>
          </p:cNvCxnSpPr>
          <p:nvPr/>
        </p:nvCxnSpPr>
        <p:spPr>
          <a:xfrm>
            <a:off x="5244075" y="4228027"/>
            <a:ext cx="28803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C3CD73A-545D-4E84-9358-C4CF8EFF8ED1}"/>
              </a:ext>
            </a:extLst>
          </p:cNvPr>
          <p:cNvSpPr txBox="1"/>
          <p:nvPr/>
        </p:nvSpPr>
        <p:spPr>
          <a:xfrm>
            <a:off x="4648366" y="5590419"/>
            <a:ext cx="119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l-GR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Δ</a:t>
            </a:r>
            <a:r>
              <a:rPr lang="en-GB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z average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EA30EA3-E312-4147-B530-C817F7C21358}"/>
              </a:ext>
            </a:extLst>
          </p:cNvPr>
          <p:cNvSpPr txBox="1"/>
          <p:nvPr/>
        </p:nvSpPr>
        <p:spPr>
          <a:xfrm>
            <a:off x="0" y="1426056"/>
            <a:ext cx="823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 annihilation of magnetic flux inside reconnection layer (current sheet)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32216D-2623-4FDE-A7B5-77E3E23AEC40}"/>
              </a:ext>
            </a:extLst>
          </p:cNvPr>
          <p:cNvSpPr txBox="1"/>
          <p:nvPr/>
        </p:nvSpPr>
        <p:spPr>
          <a:xfrm>
            <a:off x="0" y="1075308"/>
            <a:ext cx="810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Counter-streaming magnetized plasma flows with oppositely directed fields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D6D037-E760-4B7D-A938-04570F54D30A}"/>
              </a:ext>
            </a:extLst>
          </p:cNvPr>
          <p:cNvSpPr txBox="1"/>
          <p:nvPr/>
        </p:nvSpPr>
        <p:spPr>
          <a:xfrm>
            <a:off x="599506" y="1843883"/>
            <a:ext cx="3829703" cy="3693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Side on Faraday rotation measurement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1FB40F-1682-4558-9F27-2022564B2704}"/>
              </a:ext>
            </a:extLst>
          </p:cNvPr>
          <p:cNvSpPr txBox="1"/>
          <p:nvPr/>
        </p:nvSpPr>
        <p:spPr>
          <a:xfrm>
            <a:off x="8028384" y="5073882"/>
            <a:ext cx="71073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Fit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C178824-25C3-4785-96D7-0218CC4E7F3B}"/>
              </a:ext>
            </a:extLst>
          </p:cNvPr>
          <p:cNvSpPr>
            <a:spLocks noChangeAspect="1"/>
          </p:cNvSpPr>
          <p:nvPr/>
        </p:nvSpPr>
        <p:spPr>
          <a:xfrm>
            <a:off x="8592000" y="5244700"/>
            <a:ext cx="72000" cy="72000"/>
          </a:xfrm>
          <a:prstGeom prst="ellipse">
            <a:avLst/>
          </a:prstGeom>
          <a:solidFill>
            <a:srgbClr val="197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 b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BA06EFA-7DAB-4789-9284-DECB0A3859C9}"/>
              </a:ext>
            </a:extLst>
          </p:cNvPr>
          <p:cNvCxnSpPr/>
          <p:nvPr/>
        </p:nvCxnSpPr>
        <p:spPr>
          <a:xfrm>
            <a:off x="8512773" y="5508700"/>
            <a:ext cx="14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080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7">
            <a:extLst>
              <a:ext uri="{FF2B5EF4-FFF2-40B4-BE49-F238E27FC236}">
                <a16:creationId xmlns:a16="http://schemas.microsoft.com/office/drawing/2014/main" id="{BF87E481-2899-40D5-BD7C-51D92CB6B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D4505041-7479-4B3A-BCE0-6047663A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3013" name="TextBox 11">
            <a:extLst>
              <a:ext uri="{FF2B5EF4-FFF2-40B4-BE49-F238E27FC236}">
                <a16:creationId xmlns:a16="http://schemas.microsoft.com/office/drawing/2014/main" id="{7915B838-89AF-4A02-860E-9D26CAA39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1447957"/>
            <a:ext cx="56911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9538" indent="-109538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000000"/>
                </a:solidFill>
              </a:rPr>
              <a:t> Plasma jets are ubiquitous throughout the universe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000000"/>
                </a:solidFill>
              </a:rPr>
              <a:t> Multiple theories underlying formation, structure and interaction with surroundings</a:t>
            </a:r>
          </a:p>
          <a:p>
            <a:endParaRPr lang="en-GB" altLang="en-US" sz="1800" b="0" dirty="0">
              <a:solidFill>
                <a:srgbClr val="000000"/>
              </a:solidFill>
            </a:endParaRPr>
          </a:p>
          <a:p>
            <a:pPr algn="ctr"/>
            <a:r>
              <a:rPr lang="en-GB" altLang="en-US" sz="1800" b="0" dirty="0">
                <a:solidFill>
                  <a:srgbClr val="000000"/>
                </a:solidFill>
              </a:rPr>
              <a:t> </a:t>
            </a:r>
            <a:r>
              <a:rPr lang="en-GB" altLang="en-US" sz="1800" b="0" dirty="0">
                <a:solidFill>
                  <a:srgbClr val="00B050"/>
                </a:solidFill>
              </a:rPr>
              <a:t>Ablated plasma and magnetic fields from a wire array can be used to create ‘scaled’ astrophysical jets</a:t>
            </a:r>
          </a:p>
        </p:txBody>
      </p:sp>
      <p:pic>
        <p:nvPicPr>
          <p:cNvPr id="43014" name="Picture 36" descr="hh111jetc.gif">
            <a:extLst>
              <a:ext uri="{FF2B5EF4-FFF2-40B4-BE49-F238E27FC236}">
                <a16:creationId xmlns:a16="http://schemas.microsoft.com/office/drawing/2014/main" id="{34938F3F-79BC-41B4-A0E0-98901D86DE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" y="1108076"/>
            <a:ext cx="3309938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13">
            <a:extLst>
              <a:ext uri="{FF2B5EF4-FFF2-40B4-BE49-F238E27FC236}">
                <a16:creationId xmlns:a16="http://schemas.microsoft.com/office/drawing/2014/main" id="{558F2C89-39CD-4EF1-BD04-43CBE4AF8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288" y="3400425"/>
            <a:ext cx="3889376" cy="3930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43016" name="TextBox 14">
            <a:extLst>
              <a:ext uri="{FF2B5EF4-FFF2-40B4-BE49-F238E27FC236}">
                <a16:creationId xmlns:a16="http://schemas.microsoft.com/office/drawing/2014/main" id="{DE8FD1D1-3E03-4FB9-BEA0-C5CAA7AD3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404" y="3569553"/>
            <a:ext cx="4354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0" dirty="0">
                <a:solidFill>
                  <a:srgbClr val="000000"/>
                </a:solidFill>
              </a:rPr>
              <a:t>Can redirect precursor out of an array into a high Mach, </a:t>
            </a:r>
            <a:r>
              <a:rPr lang="en-GB" altLang="en-US" sz="1800" b="0" dirty="0" err="1">
                <a:solidFill>
                  <a:srgbClr val="000000"/>
                </a:solidFill>
              </a:rPr>
              <a:t>radiativley</a:t>
            </a:r>
            <a:r>
              <a:rPr lang="en-GB" altLang="en-US" sz="1800" b="0" dirty="0">
                <a:solidFill>
                  <a:srgbClr val="000000"/>
                </a:solidFill>
              </a:rPr>
              <a:t> cooled jet</a:t>
            </a:r>
          </a:p>
        </p:txBody>
      </p:sp>
      <p:pic>
        <p:nvPicPr>
          <p:cNvPr id="43017" name="Picture 12">
            <a:extLst>
              <a:ext uri="{FF2B5EF4-FFF2-40B4-BE49-F238E27FC236}">
                <a16:creationId xmlns:a16="http://schemas.microsoft.com/office/drawing/2014/main" id="{9CB28710-94C2-41A9-A3A5-F41D9FFF6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9"/>
          <a:stretch>
            <a:fillRect/>
          </a:stretch>
        </p:blipFill>
        <p:spPr bwMode="auto">
          <a:xfrm>
            <a:off x="244475" y="4200845"/>
            <a:ext cx="26352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8" name="Straight Arrow Connector 24">
            <a:extLst>
              <a:ext uri="{FF2B5EF4-FFF2-40B4-BE49-F238E27FC236}">
                <a16:creationId xmlns:a16="http://schemas.microsoft.com/office/drawing/2014/main" id="{6604BDAA-A0BB-4F6B-B25A-F8363DED0F0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787525" y="4515170"/>
            <a:ext cx="1352550" cy="35401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9" name="Straight Arrow Connector 24">
            <a:extLst>
              <a:ext uri="{FF2B5EF4-FFF2-40B4-BE49-F238E27FC236}">
                <a16:creationId xmlns:a16="http://schemas.microsoft.com/office/drawing/2014/main" id="{08B3E1AF-4BB1-4948-9ACD-1A406A881A09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076450" y="5934395"/>
            <a:ext cx="981075" cy="3571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20" name="TextBox 14">
            <a:extLst>
              <a:ext uri="{FF2B5EF4-FFF2-40B4-BE49-F238E27FC236}">
                <a16:creationId xmlns:a16="http://schemas.microsoft.com/office/drawing/2014/main" id="{79054128-12CB-4B8B-A2B2-569DA5323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775" y="3569552"/>
            <a:ext cx="4613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0" dirty="0">
                <a:solidFill>
                  <a:srgbClr val="000000"/>
                </a:solidFill>
              </a:rPr>
              <a:t>Interaction of jet with cloud of plasma (‘interstellar crosswind’) can be examined</a:t>
            </a:r>
          </a:p>
        </p:txBody>
      </p:sp>
      <p:sp>
        <p:nvSpPr>
          <p:cNvPr id="43021" name="TextBox 14">
            <a:extLst>
              <a:ext uri="{FF2B5EF4-FFF2-40B4-BE49-F238E27FC236}">
                <a16:creationId xmlns:a16="http://schemas.microsoft.com/office/drawing/2014/main" id="{A0651279-C27E-4242-B1FF-26CB62222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225" y="4296095"/>
            <a:ext cx="1261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 dirty="0">
                <a:solidFill>
                  <a:srgbClr val="000000"/>
                </a:solidFill>
              </a:rPr>
              <a:t>Plasma jet</a:t>
            </a:r>
          </a:p>
        </p:txBody>
      </p:sp>
      <p:sp>
        <p:nvSpPr>
          <p:cNvPr id="43022" name="TextBox 15">
            <a:extLst>
              <a:ext uri="{FF2B5EF4-FFF2-40B4-BE49-F238E27FC236}">
                <a16:creationId xmlns:a16="http://schemas.microsoft.com/office/drawing/2014/main" id="{84692D00-187D-4D96-B87B-D9753763E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5594670"/>
            <a:ext cx="12668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>
                <a:solidFill>
                  <a:srgbClr val="000000"/>
                </a:solidFill>
              </a:rPr>
              <a:t>Conical array</a:t>
            </a:r>
          </a:p>
        </p:txBody>
      </p:sp>
      <p:sp>
        <p:nvSpPr>
          <p:cNvPr id="43023" name="TextBox 18">
            <a:extLst>
              <a:ext uri="{FF2B5EF4-FFF2-40B4-BE49-F238E27FC236}">
                <a16:creationId xmlns:a16="http://schemas.microsoft.com/office/drawing/2014/main" id="{2D66EDE7-AF7A-47E7-92F5-392943475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6519863"/>
            <a:ext cx="2198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>
                <a:solidFill>
                  <a:srgbClr val="000000"/>
                </a:solidFill>
              </a:rPr>
              <a:t>Laser interferogram</a:t>
            </a:r>
          </a:p>
        </p:txBody>
      </p:sp>
      <p:pic>
        <p:nvPicPr>
          <p:cNvPr id="43024" name="Picture 12">
            <a:extLst>
              <a:ext uri="{FF2B5EF4-FFF2-40B4-BE49-F238E27FC236}">
                <a16:creationId xmlns:a16="http://schemas.microsoft.com/office/drawing/2014/main" id="{F829789F-15EB-491E-A790-F9945F854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4266253"/>
            <a:ext cx="1660525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5" name="TextBox 20">
            <a:extLst>
              <a:ext uri="{FF2B5EF4-FFF2-40B4-BE49-F238E27FC236}">
                <a16:creationId xmlns:a16="http://schemas.microsoft.com/office/drawing/2014/main" id="{78259D91-0C86-4C95-A0AA-0E03354FE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650" y="4623440"/>
            <a:ext cx="1261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>
                <a:solidFill>
                  <a:srgbClr val="000000"/>
                </a:solidFill>
              </a:rPr>
              <a:t>Plasma jet</a:t>
            </a:r>
          </a:p>
        </p:txBody>
      </p:sp>
      <p:sp>
        <p:nvSpPr>
          <p:cNvPr id="43026" name="Right Arrow 21">
            <a:extLst>
              <a:ext uri="{FF2B5EF4-FFF2-40B4-BE49-F238E27FC236}">
                <a16:creationId xmlns:a16="http://schemas.microsoft.com/office/drawing/2014/main" id="{70A58575-0BAD-4EA0-8B63-0FCD013857D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478713" y="4566290"/>
            <a:ext cx="709612" cy="409575"/>
          </a:xfrm>
          <a:prstGeom prst="rightArrow">
            <a:avLst>
              <a:gd name="adj1" fmla="val 50000"/>
              <a:gd name="adj2" fmla="val 4993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cxnSp>
        <p:nvCxnSpPr>
          <p:cNvPr id="43027" name="Straight Arrow Connector 24">
            <a:extLst>
              <a:ext uri="{FF2B5EF4-FFF2-40B4-BE49-F238E27FC236}">
                <a16:creationId xmlns:a16="http://schemas.microsoft.com/office/drawing/2014/main" id="{24576EE6-A8E9-4CEA-BE3F-CE79A0265F4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10263" y="4856803"/>
            <a:ext cx="831850" cy="3508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28" name="TextBox 24">
            <a:extLst>
              <a:ext uri="{FF2B5EF4-FFF2-40B4-BE49-F238E27FC236}">
                <a16:creationId xmlns:a16="http://schemas.microsoft.com/office/drawing/2014/main" id="{6DEDFAB0-126F-4B58-A480-8F5E6472B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4844103"/>
            <a:ext cx="14684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b="0">
                <a:solidFill>
                  <a:srgbClr val="000000"/>
                </a:solidFill>
              </a:rPr>
              <a:t>‘crosswind’ (dense cloud of plasma)</a:t>
            </a: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77F0FE66-1308-4B72-839D-FCADAFC8DCF8}"/>
              </a:ext>
            </a:extLst>
          </p:cNvPr>
          <p:cNvSpPr txBox="1">
            <a:spLocks noChangeArrowheads="1"/>
          </p:cNvSpPr>
          <p:nvPr/>
        </p:nvSpPr>
        <p:spPr>
          <a:xfrm>
            <a:off x="749518" y="509972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Astrophysical jets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7"/>
          <p:cNvSpPr>
            <a:spLocks noChangeArrowheads="1"/>
          </p:cNvSpPr>
          <p:nvPr/>
        </p:nvSpPr>
        <p:spPr bwMode="auto">
          <a:xfrm>
            <a:off x="1627188" y="205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60419" name="Picture 4" descr="GC1_S0823_07%20002"/>
          <p:cNvPicPr>
            <a:picLocks noChangeAspect="1" noChangeArrowheads="1"/>
          </p:cNvPicPr>
          <p:nvPr/>
        </p:nvPicPr>
        <p:blipFill>
          <a:blip r:embed="rId3" cstate="email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430263"/>
            <a:ext cx="31654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5895975" y="3882950"/>
            <a:ext cx="2935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Laser probing image @ 264ns</a:t>
            </a:r>
          </a:p>
        </p:txBody>
      </p:sp>
      <p:sp>
        <p:nvSpPr>
          <p:cNvPr id="60421" name="TextBox 7"/>
          <p:cNvSpPr txBox="1">
            <a:spLocks noChangeArrowheads="1"/>
          </p:cNvSpPr>
          <p:nvPr/>
        </p:nvSpPr>
        <p:spPr bwMode="auto">
          <a:xfrm>
            <a:off x="4276725" y="2503413"/>
            <a:ext cx="1050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Electrode</a:t>
            </a:r>
          </a:p>
        </p:txBody>
      </p:sp>
      <p:sp>
        <p:nvSpPr>
          <p:cNvPr id="60422" name="TextBox 8"/>
          <p:cNvSpPr txBox="1">
            <a:spLocks noChangeArrowheads="1"/>
          </p:cNvSpPr>
          <p:nvPr/>
        </p:nvSpPr>
        <p:spPr bwMode="auto">
          <a:xfrm>
            <a:off x="4232275" y="1987475"/>
            <a:ext cx="1141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Plasma jet</a:t>
            </a:r>
          </a:p>
        </p:txBody>
      </p:sp>
      <p:sp>
        <p:nvSpPr>
          <p:cNvPr id="60423" name="TextBox 9"/>
          <p:cNvSpPr txBox="1">
            <a:spLocks noChangeArrowheads="1"/>
          </p:cNvSpPr>
          <p:nvPr/>
        </p:nvSpPr>
        <p:spPr bwMode="auto">
          <a:xfrm>
            <a:off x="4214813" y="1471538"/>
            <a:ext cx="10747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Target foil</a:t>
            </a:r>
          </a:p>
        </p:txBody>
      </p:sp>
      <p:sp>
        <p:nvSpPr>
          <p:cNvPr id="60424" name="TextBox 10"/>
          <p:cNvSpPr txBox="1">
            <a:spLocks noChangeArrowheads="1"/>
          </p:cNvSpPr>
          <p:nvPr/>
        </p:nvSpPr>
        <p:spPr bwMode="auto">
          <a:xfrm>
            <a:off x="3644900" y="1104825"/>
            <a:ext cx="1825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Velocimetry probe</a:t>
            </a:r>
          </a:p>
        </p:txBody>
      </p:sp>
      <p:sp>
        <p:nvSpPr>
          <p:cNvPr id="60425" name="TextBox 11"/>
          <p:cNvSpPr txBox="1">
            <a:spLocks noChangeArrowheads="1"/>
          </p:cNvSpPr>
          <p:nvPr/>
        </p:nvSpPr>
        <p:spPr bwMode="auto">
          <a:xfrm>
            <a:off x="4510088" y="3119363"/>
            <a:ext cx="708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Wires</a:t>
            </a:r>
          </a:p>
        </p:txBody>
      </p:sp>
      <p:cxnSp>
        <p:nvCxnSpPr>
          <p:cNvPr id="60426" name="Straight Arrow Connector 13"/>
          <p:cNvCxnSpPr>
            <a:cxnSpLocks noChangeShapeType="1"/>
          </p:cNvCxnSpPr>
          <p:nvPr/>
        </p:nvCxnSpPr>
        <p:spPr bwMode="auto">
          <a:xfrm>
            <a:off x="5546725" y="1293738"/>
            <a:ext cx="1631950" cy="219075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7" name="Straight Arrow Connector 14"/>
          <p:cNvCxnSpPr>
            <a:cxnSpLocks noChangeShapeType="1"/>
            <a:stCxn id="60423" idx="3"/>
          </p:cNvCxnSpPr>
          <p:nvPr/>
        </p:nvCxnSpPr>
        <p:spPr bwMode="auto">
          <a:xfrm>
            <a:off x="5289550" y="1641400"/>
            <a:ext cx="1943100" cy="244475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8" name="Straight Arrow Connector 15"/>
          <p:cNvCxnSpPr>
            <a:cxnSpLocks noChangeShapeType="1"/>
            <a:stCxn id="60421" idx="3"/>
          </p:cNvCxnSpPr>
          <p:nvPr/>
        </p:nvCxnSpPr>
        <p:spPr bwMode="auto">
          <a:xfrm>
            <a:off x="5327650" y="2673275"/>
            <a:ext cx="1292225" cy="207963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9" name="Straight Arrow Connector 16"/>
          <p:cNvCxnSpPr>
            <a:cxnSpLocks noChangeShapeType="1"/>
            <a:stCxn id="60425" idx="3"/>
          </p:cNvCxnSpPr>
          <p:nvPr/>
        </p:nvCxnSpPr>
        <p:spPr bwMode="auto">
          <a:xfrm>
            <a:off x="5218113" y="3287638"/>
            <a:ext cx="1660525" cy="330200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30" name="Straight Arrow Connector 17"/>
          <p:cNvCxnSpPr>
            <a:cxnSpLocks noChangeShapeType="1"/>
            <a:stCxn id="60422" idx="3"/>
          </p:cNvCxnSpPr>
          <p:nvPr/>
        </p:nvCxnSpPr>
        <p:spPr bwMode="auto">
          <a:xfrm>
            <a:off x="5373688" y="2155750"/>
            <a:ext cx="1968500" cy="588963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043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4214813"/>
            <a:ext cx="158432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4135438"/>
            <a:ext cx="1582737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4189413"/>
            <a:ext cx="15843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4" name="Picture 4"/>
          <p:cNvPicPr>
            <a:picLocks noChangeAspect="1" noChangeArrowheads="1"/>
          </p:cNvPicPr>
          <p:nvPr/>
        </p:nvPicPr>
        <p:blipFill>
          <a:blip r:embed="rId7" cstate="email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4176713"/>
            <a:ext cx="15843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5" name="TextBox 378"/>
          <p:cNvSpPr txBox="1">
            <a:spLocks noChangeArrowheads="1"/>
          </p:cNvSpPr>
          <p:nvPr/>
        </p:nvSpPr>
        <p:spPr bwMode="auto">
          <a:xfrm>
            <a:off x="787400" y="6584950"/>
            <a:ext cx="3571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en-US" sz="1600">
                <a:solidFill>
                  <a:schemeClr val="tx1"/>
                </a:solidFill>
              </a:rPr>
              <a:t>165ns</a:t>
            </a:r>
          </a:p>
        </p:txBody>
      </p:sp>
      <p:sp>
        <p:nvSpPr>
          <p:cNvPr id="60436" name="TextBox 378"/>
          <p:cNvSpPr txBox="1">
            <a:spLocks noChangeArrowheads="1"/>
          </p:cNvSpPr>
          <p:nvPr/>
        </p:nvSpPr>
        <p:spPr bwMode="auto">
          <a:xfrm>
            <a:off x="2655888" y="6584950"/>
            <a:ext cx="35734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en-US" sz="1600">
                <a:solidFill>
                  <a:schemeClr val="tx1"/>
                </a:solidFill>
              </a:rPr>
              <a:t>195ns</a:t>
            </a:r>
          </a:p>
        </p:txBody>
      </p:sp>
      <p:sp>
        <p:nvSpPr>
          <p:cNvPr id="60437" name="TextBox 378"/>
          <p:cNvSpPr txBox="1">
            <a:spLocks noChangeArrowheads="1"/>
          </p:cNvSpPr>
          <p:nvPr/>
        </p:nvSpPr>
        <p:spPr bwMode="auto">
          <a:xfrm>
            <a:off x="4537075" y="6600825"/>
            <a:ext cx="3573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en-US" sz="1600">
                <a:solidFill>
                  <a:schemeClr val="tx1"/>
                </a:solidFill>
              </a:rPr>
              <a:t>215ns</a:t>
            </a:r>
          </a:p>
        </p:txBody>
      </p:sp>
      <p:sp>
        <p:nvSpPr>
          <p:cNvPr id="60438" name="TextBox 378"/>
          <p:cNvSpPr txBox="1">
            <a:spLocks noChangeArrowheads="1"/>
          </p:cNvSpPr>
          <p:nvPr/>
        </p:nvSpPr>
        <p:spPr bwMode="auto">
          <a:xfrm>
            <a:off x="6418263" y="6607175"/>
            <a:ext cx="35734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en-US" sz="1600">
                <a:solidFill>
                  <a:schemeClr val="tx1"/>
                </a:solidFill>
              </a:rPr>
              <a:t>334ns</a:t>
            </a:r>
          </a:p>
        </p:txBody>
      </p:sp>
      <p:sp>
        <p:nvSpPr>
          <p:cNvPr id="60439" name="TextBox 7"/>
          <p:cNvSpPr txBox="1">
            <a:spLocks noChangeArrowheads="1"/>
          </p:cNvSpPr>
          <p:nvPr/>
        </p:nvSpPr>
        <p:spPr bwMode="auto">
          <a:xfrm>
            <a:off x="-31750" y="6289675"/>
            <a:ext cx="1870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algn="r"/>
            <a:r>
              <a:rPr lang="en-GB" altLang="en-US" sz="1600">
                <a:solidFill>
                  <a:schemeClr val="tx1"/>
                </a:solidFill>
              </a:rPr>
              <a:t>XUV images</a:t>
            </a:r>
          </a:p>
        </p:txBody>
      </p:sp>
      <p:cxnSp>
        <p:nvCxnSpPr>
          <p:cNvPr id="48" name="Straight Connector 47"/>
          <p:cNvCxnSpPr/>
          <p:nvPr/>
        </p:nvCxnSpPr>
        <p:spPr>
          <a:xfrm rot="5400000" flipH="1" flipV="1">
            <a:off x="1592263" y="4921250"/>
            <a:ext cx="742950" cy="1270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41" name="TextBox 378"/>
          <p:cNvSpPr txBox="1">
            <a:spLocks noChangeArrowheads="1"/>
          </p:cNvSpPr>
          <p:nvPr/>
        </p:nvSpPr>
        <p:spPr bwMode="auto">
          <a:xfrm rot="-5400000">
            <a:off x="583407" y="4744244"/>
            <a:ext cx="24304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en-US"/>
              <a:t>1cm</a:t>
            </a:r>
          </a:p>
        </p:txBody>
      </p:sp>
      <p:sp>
        <p:nvSpPr>
          <p:cNvPr id="36890" name="TextBox 50"/>
          <p:cNvSpPr txBox="1">
            <a:spLocks noChangeArrowheads="1"/>
          </p:cNvSpPr>
          <p:nvPr/>
        </p:nvSpPr>
        <p:spPr bwMode="auto">
          <a:xfrm>
            <a:off x="0" y="1470025"/>
            <a:ext cx="3808413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en-GB" sz="1800" b="0" dirty="0">
                <a:solidFill>
                  <a:srgbClr val="1B0807"/>
                </a:solidFill>
                <a:latin typeface="Arial" charset="0"/>
              </a:rPr>
              <a:t>It takes time for the ablating plasma to form a jet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en-GB" sz="1800" b="0" dirty="0">
                <a:solidFill>
                  <a:srgbClr val="1B0807"/>
                </a:solidFill>
                <a:latin typeface="Arial" charset="0"/>
              </a:rPr>
              <a:t>Before arrival of jet ablated plasma gathers on foil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en-GB" sz="1800" b="0" dirty="0">
                <a:solidFill>
                  <a:srgbClr val="1B0807"/>
                </a:solidFill>
                <a:latin typeface="Arial" charset="0"/>
              </a:rPr>
              <a:t>Once formed jet speed 200kms</a:t>
            </a:r>
            <a:r>
              <a:rPr lang="en-GB" sz="1800" b="0" baseline="30000" dirty="0">
                <a:solidFill>
                  <a:srgbClr val="1B0807"/>
                </a:solidFill>
                <a:latin typeface="Arial" charset="0"/>
              </a:rPr>
              <a:t>-1</a:t>
            </a:r>
            <a:endParaRPr lang="en-GB" sz="1800" b="0" dirty="0">
              <a:solidFill>
                <a:srgbClr val="1B0807"/>
              </a:solidFill>
              <a:latin typeface="Arial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rgbClr val="1B0807"/>
                </a:solidFill>
                <a:latin typeface="Arial" charset="0"/>
              </a:rPr>
              <a:t>  Arrival of jet launches shocks</a:t>
            </a: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ABDB58A6-7A90-462F-8E67-9903EE851F47}"/>
              </a:ext>
            </a:extLst>
          </p:cNvPr>
          <p:cNvSpPr txBox="1">
            <a:spLocks noChangeArrowheads="1"/>
          </p:cNvSpPr>
          <p:nvPr/>
        </p:nvSpPr>
        <p:spPr>
          <a:xfrm>
            <a:off x="749518" y="509972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Using a jet to apply high pressures</a:t>
            </a:r>
          </a:p>
        </p:txBody>
      </p:sp>
    </p:spTree>
    <p:extLst>
      <p:ext uri="{BB962C8B-B14F-4D97-AF65-F5344CB8AC3E}">
        <p14:creationId xmlns:p14="http://schemas.microsoft.com/office/powerpoint/2010/main" val="3148850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7"/>
          <p:cNvSpPr>
            <a:spLocks noChangeArrowheads="1"/>
          </p:cNvSpPr>
          <p:nvPr/>
        </p:nvSpPr>
        <p:spPr bwMode="auto">
          <a:xfrm>
            <a:off x="1627188" y="205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endParaRPr lang="en-GB" altLang="en-US"/>
          </a:p>
        </p:txBody>
      </p:sp>
      <p:pic>
        <p:nvPicPr>
          <p:cNvPr id="60419" name="Picture 4" descr="GC1_S0823_07%20002"/>
          <p:cNvPicPr>
            <a:picLocks noChangeAspect="1" noChangeArrowheads="1"/>
          </p:cNvPicPr>
          <p:nvPr/>
        </p:nvPicPr>
        <p:blipFill>
          <a:blip r:embed="rId3" cstate="email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1430263"/>
            <a:ext cx="31654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6"/>
          <p:cNvSpPr txBox="1">
            <a:spLocks noChangeArrowheads="1"/>
          </p:cNvSpPr>
          <p:nvPr/>
        </p:nvSpPr>
        <p:spPr bwMode="auto">
          <a:xfrm>
            <a:off x="5895975" y="3882950"/>
            <a:ext cx="2935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Laser probing image @ 264ns</a:t>
            </a:r>
          </a:p>
        </p:txBody>
      </p:sp>
      <p:sp>
        <p:nvSpPr>
          <p:cNvPr id="60421" name="TextBox 7"/>
          <p:cNvSpPr txBox="1">
            <a:spLocks noChangeArrowheads="1"/>
          </p:cNvSpPr>
          <p:nvPr/>
        </p:nvSpPr>
        <p:spPr bwMode="auto">
          <a:xfrm>
            <a:off x="4276725" y="2503413"/>
            <a:ext cx="1050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Electrode</a:t>
            </a:r>
          </a:p>
        </p:txBody>
      </p:sp>
      <p:sp>
        <p:nvSpPr>
          <p:cNvPr id="60422" name="TextBox 8"/>
          <p:cNvSpPr txBox="1">
            <a:spLocks noChangeArrowheads="1"/>
          </p:cNvSpPr>
          <p:nvPr/>
        </p:nvSpPr>
        <p:spPr bwMode="auto">
          <a:xfrm>
            <a:off x="4232275" y="1987475"/>
            <a:ext cx="1141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Plasma jet</a:t>
            </a:r>
          </a:p>
        </p:txBody>
      </p:sp>
      <p:sp>
        <p:nvSpPr>
          <p:cNvPr id="60423" name="TextBox 9"/>
          <p:cNvSpPr txBox="1">
            <a:spLocks noChangeArrowheads="1"/>
          </p:cNvSpPr>
          <p:nvPr/>
        </p:nvSpPr>
        <p:spPr bwMode="auto">
          <a:xfrm>
            <a:off x="4214813" y="1471538"/>
            <a:ext cx="10747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Target foil</a:t>
            </a:r>
          </a:p>
        </p:txBody>
      </p:sp>
      <p:sp>
        <p:nvSpPr>
          <p:cNvPr id="60424" name="TextBox 10"/>
          <p:cNvSpPr txBox="1">
            <a:spLocks noChangeArrowheads="1"/>
          </p:cNvSpPr>
          <p:nvPr/>
        </p:nvSpPr>
        <p:spPr bwMode="auto">
          <a:xfrm>
            <a:off x="3644900" y="1104825"/>
            <a:ext cx="1825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Velocimetry probe</a:t>
            </a:r>
          </a:p>
        </p:txBody>
      </p:sp>
      <p:sp>
        <p:nvSpPr>
          <p:cNvPr id="60425" name="TextBox 11"/>
          <p:cNvSpPr txBox="1">
            <a:spLocks noChangeArrowheads="1"/>
          </p:cNvSpPr>
          <p:nvPr/>
        </p:nvSpPr>
        <p:spPr bwMode="auto">
          <a:xfrm>
            <a:off x="4510088" y="3119363"/>
            <a:ext cx="708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r>
              <a:rPr lang="en-GB" altLang="en-US" sz="1600">
                <a:solidFill>
                  <a:schemeClr val="tx1"/>
                </a:solidFill>
              </a:rPr>
              <a:t>Wires</a:t>
            </a:r>
          </a:p>
        </p:txBody>
      </p:sp>
      <p:cxnSp>
        <p:nvCxnSpPr>
          <p:cNvPr id="60426" name="Straight Arrow Connector 13"/>
          <p:cNvCxnSpPr>
            <a:cxnSpLocks noChangeShapeType="1"/>
          </p:cNvCxnSpPr>
          <p:nvPr/>
        </p:nvCxnSpPr>
        <p:spPr bwMode="auto">
          <a:xfrm>
            <a:off x="5546725" y="1293738"/>
            <a:ext cx="1631950" cy="219075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7" name="Straight Arrow Connector 14"/>
          <p:cNvCxnSpPr>
            <a:cxnSpLocks noChangeShapeType="1"/>
            <a:stCxn id="60423" idx="3"/>
          </p:cNvCxnSpPr>
          <p:nvPr/>
        </p:nvCxnSpPr>
        <p:spPr bwMode="auto">
          <a:xfrm>
            <a:off x="5289550" y="1641400"/>
            <a:ext cx="1943100" cy="244475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8" name="Straight Arrow Connector 15"/>
          <p:cNvCxnSpPr>
            <a:cxnSpLocks noChangeShapeType="1"/>
            <a:stCxn id="60421" idx="3"/>
          </p:cNvCxnSpPr>
          <p:nvPr/>
        </p:nvCxnSpPr>
        <p:spPr bwMode="auto">
          <a:xfrm>
            <a:off x="5327650" y="2673275"/>
            <a:ext cx="1292225" cy="207963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9" name="Straight Arrow Connector 16"/>
          <p:cNvCxnSpPr>
            <a:cxnSpLocks noChangeShapeType="1"/>
            <a:stCxn id="60425" idx="3"/>
          </p:cNvCxnSpPr>
          <p:nvPr/>
        </p:nvCxnSpPr>
        <p:spPr bwMode="auto">
          <a:xfrm>
            <a:off x="5218113" y="3287638"/>
            <a:ext cx="1660525" cy="330200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30" name="Straight Arrow Connector 17"/>
          <p:cNvCxnSpPr>
            <a:cxnSpLocks noChangeShapeType="1"/>
            <a:stCxn id="60422" idx="3"/>
          </p:cNvCxnSpPr>
          <p:nvPr/>
        </p:nvCxnSpPr>
        <p:spPr bwMode="auto">
          <a:xfrm>
            <a:off x="5373688" y="2155750"/>
            <a:ext cx="1968500" cy="588963"/>
          </a:xfrm>
          <a:prstGeom prst="straightConnector1">
            <a:avLst/>
          </a:prstGeom>
          <a:noFill/>
          <a:ln w="3175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0" name="TextBox 50"/>
          <p:cNvSpPr txBox="1">
            <a:spLocks noChangeArrowheads="1"/>
          </p:cNvSpPr>
          <p:nvPr/>
        </p:nvSpPr>
        <p:spPr bwMode="auto">
          <a:xfrm>
            <a:off x="0" y="1470025"/>
            <a:ext cx="3808413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en-GB" sz="1800" b="0" dirty="0">
                <a:solidFill>
                  <a:srgbClr val="1B0807"/>
                </a:solidFill>
                <a:latin typeface="Arial" charset="0"/>
              </a:rPr>
              <a:t>It takes time for the ablating plasma to form a jet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en-GB" sz="1800" b="0" dirty="0">
                <a:solidFill>
                  <a:srgbClr val="1B0807"/>
                </a:solidFill>
                <a:latin typeface="Arial" charset="0"/>
              </a:rPr>
              <a:t>Before arrival of jet ablated plasma gathers on foil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  <a:defRPr/>
            </a:pPr>
            <a:r>
              <a:rPr lang="en-GB" sz="1800" b="0" dirty="0">
                <a:solidFill>
                  <a:srgbClr val="1B0807"/>
                </a:solidFill>
                <a:latin typeface="Arial" charset="0"/>
              </a:rPr>
              <a:t>Once formed jet speed 200kms</a:t>
            </a:r>
            <a:r>
              <a:rPr lang="en-GB" sz="1800" b="0" baseline="30000" dirty="0">
                <a:solidFill>
                  <a:srgbClr val="1B0807"/>
                </a:solidFill>
                <a:latin typeface="Arial" charset="0"/>
              </a:rPr>
              <a:t>-1</a:t>
            </a:r>
            <a:endParaRPr lang="en-GB" sz="1800" b="0" dirty="0">
              <a:solidFill>
                <a:srgbClr val="1B0807"/>
              </a:solidFill>
              <a:latin typeface="Arial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rgbClr val="1B0807"/>
                </a:solidFill>
                <a:latin typeface="Arial" charset="0"/>
              </a:rPr>
              <a:t>  Arrival of jet launches shocks</a:t>
            </a: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ABDB58A6-7A90-462F-8E67-9903EE851F47}"/>
              </a:ext>
            </a:extLst>
          </p:cNvPr>
          <p:cNvSpPr txBox="1">
            <a:spLocks noChangeArrowheads="1"/>
          </p:cNvSpPr>
          <p:nvPr/>
        </p:nvSpPr>
        <p:spPr>
          <a:xfrm>
            <a:off x="749518" y="509972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Using a jet to apply high pressures</a:t>
            </a:r>
          </a:p>
        </p:txBody>
      </p:sp>
      <p:pic>
        <p:nvPicPr>
          <p:cNvPr id="29" name="Picture 240" descr="fast jet 0318.emf">
            <a:extLst>
              <a:ext uri="{FF2B5EF4-FFF2-40B4-BE49-F238E27FC236}">
                <a16:creationId xmlns:a16="http://schemas.microsoft.com/office/drawing/2014/main" id="{2111372B-3819-4480-A81C-A33E0F83ED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5659" r="6944"/>
          <a:stretch>
            <a:fillRect/>
          </a:stretch>
        </p:blipFill>
        <p:spPr bwMode="auto">
          <a:xfrm>
            <a:off x="4825573" y="3942493"/>
            <a:ext cx="4318427" cy="294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5">
            <a:extLst>
              <a:ext uri="{FF2B5EF4-FFF2-40B4-BE49-F238E27FC236}">
                <a16:creationId xmlns:a16="http://schemas.microsoft.com/office/drawing/2014/main" id="{7B24BAE9-DA25-42EE-B250-C4D2E4E6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03" y="4216911"/>
            <a:ext cx="461984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1800" b="0" dirty="0">
                <a:solidFill>
                  <a:srgbClr val="000000"/>
                </a:solidFill>
                <a:latin typeface="Arial" charset="0"/>
              </a:rPr>
              <a:t>Pressures ~15Kbar measured from jet</a:t>
            </a:r>
          </a:p>
          <a:p>
            <a:pPr>
              <a:spcAft>
                <a:spcPts val="600"/>
              </a:spcAft>
              <a:defRPr/>
            </a:pPr>
            <a:r>
              <a:rPr lang="en-GB" sz="1800" b="0" dirty="0">
                <a:solidFill>
                  <a:srgbClr val="000000"/>
                </a:solidFill>
                <a:latin typeface="Arial" charset="0"/>
              </a:rPr>
              <a:t>But far less than predicted (100s of </a:t>
            </a:r>
            <a:r>
              <a:rPr lang="en-GB" sz="1800" b="0" dirty="0" err="1">
                <a:solidFill>
                  <a:srgbClr val="000000"/>
                </a:solidFill>
                <a:latin typeface="Arial" charset="0"/>
              </a:rPr>
              <a:t>Kbar</a:t>
            </a:r>
            <a:r>
              <a:rPr lang="en-GB" sz="1800" b="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  <a:defRPr/>
            </a:pPr>
            <a:r>
              <a:rPr lang="en-GB" sz="1800" b="0" dirty="0">
                <a:solidFill>
                  <a:srgbClr val="00B050"/>
                </a:solidFill>
                <a:latin typeface="Arial" charset="0"/>
              </a:rPr>
              <a:t>=&gt; 3D sims suggest jet is very concentrated – off axis by ~100µm, 10x drop in pressure </a:t>
            </a:r>
          </a:p>
          <a:p>
            <a:pPr marL="287338" indent="-287338">
              <a:spcAft>
                <a:spcPts val="600"/>
              </a:spcAft>
              <a:defRPr/>
            </a:pPr>
            <a:r>
              <a:rPr lang="en-GB" sz="1800" b="0" dirty="0">
                <a:solidFill>
                  <a:srgbClr val="000000"/>
                </a:solidFill>
                <a:latin typeface="Arial" charset="0"/>
              </a:rPr>
              <a:t>But it got us thinking more about high pressures in solids and liquids</a:t>
            </a:r>
          </a:p>
          <a:p>
            <a:pPr marL="287338" indent="-287338">
              <a:defRPr/>
            </a:pPr>
            <a:endParaRPr lang="en-GB" sz="1800" b="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649056"/>
            <a:ext cx="7948364" cy="533400"/>
          </a:xfrm>
          <a:noFill/>
        </p:spPr>
        <p:txBody>
          <a:bodyPr/>
          <a:lstStyle/>
          <a:p>
            <a:pPr algn="ctr"/>
            <a:r>
              <a:rPr lang="en-GB" sz="3600" dirty="0"/>
              <a:t>Getting to very high pressures – magnetic drive and convergent shocks</a:t>
            </a:r>
          </a:p>
        </p:txBody>
      </p:sp>
    </p:spTree>
    <p:extLst>
      <p:ext uri="{BB962C8B-B14F-4D97-AF65-F5344CB8AC3E}">
        <p14:creationId xmlns:p14="http://schemas.microsoft.com/office/powerpoint/2010/main" val="847984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030" y="1140606"/>
            <a:ext cx="8980350" cy="5045041"/>
            <a:chOff x="331255" y="958221"/>
            <a:chExt cx="10439933" cy="5695551"/>
          </a:xfrm>
        </p:grpSpPr>
        <p:pic>
          <p:nvPicPr>
            <p:cNvPr id="5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1255" y="1072325"/>
              <a:ext cx="6404780" cy="54269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627188" y="2233613"/>
              <a:ext cx="914400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endParaRPr lang="en-GB" sz="1800" b="0">
                <a:solidFill>
                  <a:srgbClr val="0E207F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062658" y="4067033"/>
              <a:ext cx="1228299" cy="1555845"/>
            </a:xfrm>
            <a:prstGeom prst="ellipse">
              <a:avLst/>
            </a:prstGeom>
            <a:noFill/>
            <a:ln w="412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20000"/>
                </a:spcBef>
              </a:pPr>
              <a:endParaRPr lang="en-GB" sz="1800" b="0">
                <a:solidFill>
                  <a:srgbClr val="0E207F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17904" y="4735594"/>
              <a:ext cx="1848667" cy="47085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800" b="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We are here</a:t>
              </a:r>
            </a:p>
          </p:txBody>
        </p:sp>
        <p:cxnSp>
          <p:nvCxnSpPr>
            <p:cNvPr id="10" name="Straight Arrow Connector 9"/>
            <p:cNvCxnSpPr>
              <a:stCxn id="9" idx="1"/>
              <a:endCxn id="8" idx="6"/>
            </p:cNvCxnSpPr>
            <p:nvPr/>
          </p:nvCxnSpPr>
          <p:spPr bwMode="auto">
            <a:xfrm flipH="1" flipV="1">
              <a:off x="5290957" y="4844956"/>
              <a:ext cx="326946" cy="126064"/>
            </a:xfrm>
            <a:prstGeom prst="straightConnector1">
              <a:avLst/>
            </a:prstGeom>
            <a:solidFill>
              <a:srgbClr val="FF0000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5934074" y="958221"/>
              <a:ext cx="1609705" cy="823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GB" sz="1800" b="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Really fun stuff</a:t>
              </a: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912124" y="1248770"/>
              <a:ext cx="5845791" cy="4772167"/>
            </a:xfrm>
            <a:custGeom>
              <a:avLst/>
              <a:gdLst>
                <a:gd name="connsiteX0" fmla="*/ 225187 w 5618327"/>
                <a:gd name="connsiteY0" fmla="*/ 3473355 h 4772167"/>
                <a:gd name="connsiteX1" fmla="*/ 566381 w 5618327"/>
                <a:gd name="connsiteY1" fmla="*/ 4442346 h 4772167"/>
                <a:gd name="connsiteX2" fmla="*/ 1589963 w 5618327"/>
                <a:gd name="connsiteY2" fmla="*/ 4688006 h 4772167"/>
                <a:gd name="connsiteX3" fmla="*/ 2204112 w 5618327"/>
                <a:gd name="connsiteY3" fmla="*/ 3937379 h 4772167"/>
                <a:gd name="connsiteX4" fmla="*/ 2518011 w 5618327"/>
                <a:gd name="connsiteY4" fmla="*/ 3036627 h 4772167"/>
                <a:gd name="connsiteX5" fmla="*/ 3200399 w 5618327"/>
                <a:gd name="connsiteY5" fmla="*/ 2504364 h 4772167"/>
                <a:gd name="connsiteX6" fmla="*/ 4128447 w 5618327"/>
                <a:gd name="connsiteY6" fmla="*/ 2558955 h 4772167"/>
                <a:gd name="connsiteX7" fmla="*/ 5056495 w 5618327"/>
                <a:gd name="connsiteY7" fmla="*/ 3118514 h 4772167"/>
                <a:gd name="connsiteX8" fmla="*/ 5534166 w 5618327"/>
                <a:gd name="connsiteY8" fmla="*/ 2695433 h 4772167"/>
                <a:gd name="connsiteX9" fmla="*/ 5561462 w 5618327"/>
                <a:gd name="connsiteY9" fmla="*/ 2286000 h 4772167"/>
                <a:gd name="connsiteX10" fmla="*/ 5261211 w 5618327"/>
                <a:gd name="connsiteY10" fmla="*/ 1426191 h 4772167"/>
                <a:gd name="connsiteX11" fmla="*/ 4537880 w 5618327"/>
                <a:gd name="connsiteY11" fmla="*/ 566382 h 4772167"/>
                <a:gd name="connsiteX12" fmla="*/ 3978321 w 5618327"/>
                <a:gd name="connsiteY12" fmla="*/ 88711 h 4772167"/>
                <a:gd name="connsiteX13" fmla="*/ 3145808 w 5618327"/>
                <a:gd name="connsiteY13" fmla="*/ 47767 h 4772167"/>
                <a:gd name="connsiteX14" fmla="*/ 2340590 w 5618327"/>
                <a:gd name="connsiteY14" fmla="*/ 375314 h 4772167"/>
                <a:gd name="connsiteX15" fmla="*/ 1098644 w 5618327"/>
                <a:gd name="connsiteY15" fmla="*/ 934872 h 4772167"/>
                <a:gd name="connsiteX16" fmla="*/ 143301 w 5618327"/>
                <a:gd name="connsiteY16" fmla="*/ 1317009 h 4772167"/>
                <a:gd name="connsiteX17" fmla="*/ 225187 w 5618327"/>
                <a:gd name="connsiteY17" fmla="*/ 3473355 h 4772167"/>
                <a:gd name="connsiteX0" fmla="*/ 429904 w 5823044"/>
                <a:gd name="connsiteY0" fmla="*/ 3473355 h 4772167"/>
                <a:gd name="connsiteX1" fmla="*/ 771098 w 5823044"/>
                <a:gd name="connsiteY1" fmla="*/ 4442346 h 4772167"/>
                <a:gd name="connsiteX2" fmla="*/ 1794680 w 5823044"/>
                <a:gd name="connsiteY2" fmla="*/ 4688006 h 4772167"/>
                <a:gd name="connsiteX3" fmla="*/ 2408829 w 5823044"/>
                <a:gd name="connsiteY3" fmla="*/ 3937379 h 4772167"/>
                <a:gd name="connsiteX4" fmla="*/ 2722728 w 5823044"/>
                <a:gd name="connsiteY4" fmla="*/ 3036627 h 4772167"/>
                <a:gd name="connsiteX5" fmla="*/ 3405116 w 5823044"/>
                <a:gd name="connsiteY5" fmla="*/ 2504364 h 4772167"/>
                <a:gd name="connsiteX6" fmla="*/ 4333164 w 5823044"/>
                <a:gd name="connsiteY6" fmla="*/ 2558955 h 4772167"/>
                <a:gd name="connsiteX7" fmla="*/ 5261212 w 5823044"/>
                <a:gd name="connsiteY7" fmla="*/ 3118514 h 4772167"/>
                <a:gd name="connsiteX8" fmla="*/ 5738883 w 5823044"/>
                <a:gd name="connsiteY8" fmla="*/ 2695433 h 4772167"/>
                <a:gd name="connsiteX9" fmla="*/ 5766179 w 5823044"/>
                <a:gd name="connsiteY9" fmla="*/ 2286000 h 4772167"/>
                <a:gd name="connsiteX10" fmla="*/ 5465928 w 5823044"/>
                <a:gd name="connsiteY10" fmla="*/ 1426191 h 4772167"/>
                <a:gd name="connsiteX11" fmla="*/ 4742597 w 5823044"/>
                <a:gd name="connsiteY11" fmla="*/ 566382 h 4772167"/>
                <a:gd name="connsiteX12" fmla="*/ 4183038 w 5823044"/>
                <a:gd name="connsiteY12" fmla="*/ 88711 h 4772167"/>
                <a:gd name="connsiteX13" fmla="*/ 3350525 w 5823044"/>
                <a:gd name="connsiteY13" fmla="*/ 47767 h 4772167"/>
                <a:gd name="connsiteX14" fmla="*/ 2545307 w 5823044"/>
                <a:gd name="connsiteY14" fmla="*/ 375314 h 4772167"/>
                <a:gd name="connsiteX15" fmla="*/ 1303361 w 5823044"/>
                <a:gd name="connsiteY15" fmla="*/ 934872 h 4772167"/>
                <a:gd name="connsiteX16" fmla="*/ 143301 w 5823044"/>
                <a:gd name="connsiteY16" fmla="*/ 1794681 h 4772167"/>
                <a:gd name="connsiteX17" fmla="*/ 429904 w 5823044"/>
                <a:gd name="connsiteY17" fmla="*/ 3473355 h 4772167"/>
                <a:gd name="connsiteX0" fmla="*/ 452651 w 5845791"/>
                <a:gd name="connsiteY0" fmla="*/ 3473355 h 4772167"/>
                <a:gd name="connsiteX1" fmla="*/ 793845 w 5845791"/>
                <a:gd name="connsiteY1" fmla="*/ 4442346 h 4772167"/>
                <a:gd name="connsiteX2" fmla="*/ 1817427 w 5845791"/>
                <a:gd name="connsiteY2" fmla="*/ 4688006 h 4772167"/>
                <a:gd name="connsiteX3" fmla="*/ 2431576 w 5845791"/>
                <a:gd name="connsiteY3" fmla="*/ 3937379 h 4772167"/>
                <a:gd name="connsiteX4" fmla="*/ 2745475 w 5845791"/>
                <a:gd name="connsiteY4" fmla="*/ 3036627 h 4772167"/>
                <a:gd name="connsiteX5" fmla="*/ 3427863 w 5845791"/>
                <a:gd name="connsiteY5" fmla="*/ 2504364 h 4772167"/>
                <a:gd name="connsiteX6" fmla="*/ 4355911 w 5845791"/>
                <a:gd name="connsiteY6" fmla="*/ 2558955 h 4772167"/>
                <a:gd name="connsiteX7" fmla="*/ 5283959 w 5845791"/>
                <a:gd name="connsiteY7" fmla="*/ 3118514 h 4772167"/>
                <a:gd name="connsiteX8" fmla="*/ 5761630 w 5845791"/>
                <a:gd name="connsiteY8" fmla="*/ 2695433 h 4772167"/>
                <a:gd name="connsiteX9" fmla="*/ 5788926 w 5845791"/>
                <a:gd name="connsiteY9" fmla="*/ 2286000 h 4772167"/>
                <a:gd name="connsiteX10" fmla="*/ 5488675 w 5845791"/>
                <a:gd name="connsiteY10" fmla="*/ 1426191 h 4772167"/>
                <a:gd name="connsiteX11" fmla="*/ 4765344 w 5845791"/>
                <a:gd name="connsiteY11" fmla="*/ 566382 h 4772167"/>
                <a:gd name="connsiteX12" fmla="*/ 4205785 w 5845791"/>
                <a:gd name="connsiteY12" fmla="*/ 88711 h 4772167"/>
                <a:gd name="connsiteX13" fmla="*/ 3373272 w 5845791"/>
                <a:gd name="connsiteY13" fmla="*/ 47767 h 4772167"/>
                <a:gd name="connsiteX14" fmla="*/ 2568054 w 5845791"/>
                <a:gd name="connsiteY14" fmla="*/ 375314 h 4772167"/>
                <a:gd name="connsiteX15" fmla="*/ 1326108 w 5845791"/>
                <a:gd name="connsiteY15" fmla="*/ 934872 h 4772167"/>
                <a:gd name="connsiteX16" fmla="*/ 166048 w 5845791"/>
                <a:gd name="connsiteY16" fmla="*/ 1794681 h 4772167"/>
                <a:gd name="connsiteX17" fmla="*/ 329821 w 5845791"/>
                <a:gd name="connsiteY17" fmla="*/ 3377821 h 4772167"/>
                <a:gd name="connsiteX18" fmla="*/ 452651 w 5845791"/>
                <a:gd name="connsiteY18" fmla="*/ 3473355 h 4772167"/>
                <a:gd name="connsiteX0" fmla="*/ 343469 w 5845791"/>
                <a:gd name="connsiteY0" fmla="*/ 3405116 h 4772167"/>
                <a:gd name="connsiteX1" fmla="*/ 793845 w 5845791"/>
                <a:gd name="connsiteY1" fmla="*/ 4442346 h 4772167"/>
                <a:gd name="connsiteX2" fmla="*/ 1817427 w 5845791"/>
                <a:gd name="connsiteY2" fmla="*/ 4688006 h 4772167"/>
                <a:gd name="connsiteX3" fmla="*/ 2431576 w 5845791"/>
                <a:gd name="connsiteY3" fmla="*/ 3937379 h 4772167"/>
                <a:gd name="connsiteX4" fmla="*/ 2745475 w 5845791"/>
                <a:gd name="connsiteY4" fmla="*/ 3036627 h 4772167"/>
                <a:gd name="connsiteX5" fmla="*/ 3427863 w 5845791"/>
                <a:gd name="connsiteY5" fmla="*/ 2504364 h 4772167"/>
                <a:gd name="connsiteX6" fmla="*/ 4355911 w 5845791"/>
                <a:gd name="connsiteY6" fmla="*/ 2558955 h 4772167"/>
                <a:gd name="connsiteX7" fmla="*/ 5283959 w 5845791"/>
                <a:gd name="connsiteY7" fmla="*/ 3118514 h 4772167"/>
                <a:gd name="connsiteX8" fmla="*/ 5761630 w 5845791"/>
                <a:gd name="connsiteY8" fmla="*/ 2695433 h 4772167"/>
                <a:gd name="connsiteX9" fmla="*/ 5788926 w 5845791"/>
                <a:gd name="connsiteY9" fmla="*/ 2286000 h 4772167"/>
                <a:gd name="connsiteX10" fmla="*/ 5488675 w 5845791"/>
                <a:gd name="connsiteY10" fmla="*/ 1426191 h 4772167"/>
                <a:gd name="connsiteX11" fmla="*/ 4765344 w 5845791"/>
                <a:gd name="connsiteY11" fmla="*/ 566382 h 4772167"/>
                <a:gd name="connsiteX12" fmla="*/ 4205785 w 5845791"/>
                <a:gd name="connsiteY12" fmla="*/ 88711 h 4772167"/>
                <a:gd name="connsiteX13" fmla="*/ 3373272 w 5845791"/>
                <a:gd name="connsiteY13" fmla="*/ 47767 h 4772167"/>
                <a:gd name="connsiteX14" fmla="*/ 2568054 w 5845791"/>
                <a:gd name="connsiteY14" fmla="*/ 375314 h 4772167"/>
                <a:gd name="connsiteX15" fmla="*/ 1326108 w 5845791"/>
                <a:gd name="connsiteY15" fmla="*/ 934872 h 4772167"/>
                <a:gd name="connsiteX16" fmla="*/ 166048 w 5845791"/>
                <a:gd name="connsiteY16" fmla="*/ 1794681 h 4772167"/>
                <a:gd name="connsiteX17" fmla="*/ 329821 w 5845791"/>
                <a:gd name="connsiteY17" fmla="*/ 3377821 h 4772167"/>
                <a:gd name="connsiteX18" fmla="*/ 343469 w 5845791"/>
                <a:gd name="connsiteY18" fmla="*/ 3405116 h 4772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45791" h="4772167">
                  <a:moveTo>
                    <a:pt x="343469" y="3405116"/>
                  </a:moveTo>
                  <a:cubicBezTo>
                    <a:pt x="448102" y="3846393"/>
                    <a:pt x="548185" y="4228531"/>
                    <a:pt x="793845" y="4442346"/>
                  </a:cubicBezTo>
                  <a:cubicBezTo>
                    <a:pt x="1039505" y="4656161"/>
                    <a:pt x="1544472" y="4772167"/>
                    <a:pt x="1817427" y="4688006"/>
                  </a:cubicBezTo>
                  <a:cubicBezTo>
                    <a:pt x="2090382" y="4603845"/>
                    <a:pt x="2276901" y="4212609"/>
                    <a:pt x="2431576" y="3937379"/>
                  </a:cubicBezTo>
                  <a:cubicBezTo>
                    <a:pt x="2586251" y="3662149"/>
                    <a:pt x="2579427" y="3275463"/>
                    <a:pt x="2745475" y="3036627"/>
                  </a:cubicBezTo>
                  <a:cubicBezTo>
                    <a:pt x="2911523" y="2797791"/>
                    <a:pt x="3159457" y="2583976"/>
                    <a:pt x="3427863" y="2504364"/>
                  </a:cubicBezTo>
                  <a:cubicBezTo>
                    <a:pt x="3696269" y="2424752"/>
                    <a:pt x="4046562" y="2456597"/>
                    <a:pt x="4355911" y="2558955"/>
                  </a:cubicBezTo>
                  <a:cubicBezTo>
                    <a:pt x="4665260" y="2661313"/>
                    <a:pt x="5049673" y="3095768"/>
                    <a:pt x="5283959" y="3118514"/>
                  </a:cubicBezTo>
                  <a:cubicBezTo>
                    <a:pt x="5518245" y="3141260"/>
                    <a:pt x="5677469" y="2834185"/>
                    <a:pt x="5761630" y="2695433"/>
                  </a:cubicBezTo>
                  <a:cubicBezTo>
                    <a:pt x="5845791" y="2556681"/>
                    <a:pt x="5834418" y="2497540"/>
                    <a:pt x="5788926" y="2286000"/>
                  </a:cubicBezTo>
                  <a:cubicBezTo>
                    <a:pt x="5743434" y="2074460"/>
                    <a:pt x="5659272" y="1712794"/>
                    <a:pt x="5488675" y="1426191"/>
                  </a:cubicBezTo>
                  <a:cubicBezTo>
                    <a:pt x="5318078" y="1139588"/>
                    <a:pt x="4979159" y="789295"/>
                    <a:pt x="4765344" y="566382"/>
                  </a:cubicBezTo>
                  <a:cubicBezTo>
                    <a:pt x="4551529" y="343469"/>
                    <a:pt x="4437797" y="175147"/>
                    <a:pt x="4205785" y="88711"/>
                  </a:cubicBezTo>
                  <a:cubicBezTo>
                    <a:pt x="3973773" y="2275"/>
                    <a:pt x="3646227" y="0"/>
                    <a:pt x="3373272" y="47767"/>
                  </a:cubicBezTo>
                  <a:cubicBezTo>
                    <a:pt x="3100317" y="95534"/>
                    <a:pt x="2909248" y="227463"/>
                    <a:pt x="2568054" y="375314"/>
                  </a:cubicBezTo>
                  <a:cubicBezTo>
                    <a:pt x="2226860" y="523165"/>
                    <a:pt x="1726442" y="698311"/>
                    <a:pt x="1326108" y="934872"/>
                  </a:cubicBezTo>
                  <a:cubicBezTo>
                    <a:pt x="925774" y="1171433"/>
                    <a:pt x="332096" y="1387523"/>
                    <a:pt x="166048" y="1794681"/>
                  </a:cubicBezTo>
                  <a:cubicBezTo>
                    <a:pt x="0" y="2201839"/>
                    <a:pt x="300251" y="3109415"/>
                    <a:pt x="329821" y="3377821"/>
                  </a:cubicBezTo>
                  <a:cubicBezTo>
                    <a:pt x="359391" y="3646227"/>
                    <a:pt x="284329" y="3229970"/>
                    <a:pt x="343469" y="3405116"/>
                  </a:cubicBezTo>
                  <a:close/>
                </a:path>
              </a:pathLst>
            </a:custGeom>
            <a:noFill/>
            <a:ln w="412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20000"/>
                </a:spcBef>
              </a:pPr>
              <a:endParaRPr lang="en-GB" sz="1800" b="0">
                <a:solidFill>
                  <a:srgbClr val="0E207F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5842541" y="1660728"/>
              <a:ext cx="493357" cy="267153"/>
            </a:xfrm>
            <a:prstGeom prst="straightConnector1">
              <a:avLst/>
            </a:prstGeom>
            <a:solidFill>
              <a:srgbClr val="FF0000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 rot="16200000">
              <a:off x="-855768" y="2556301"/>
              <a:ext cx="2756852" cy="35313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Log Pressure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2780365">
              <a:off x="366763" y="5493992"/>
              <a:ext cx="1682222" cy="35313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Log Temp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21064334">
              <a:off x="3846790" y="5876866"/>
              <a:ext cx="1820820" cy="77690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Log Density</a:t>
              </a:r>
            </a:p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13842" y="518382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Warm dense matter…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01166" y="1533765"/>
            <a:ext cx="281544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high pressures / densities coupling become important in plasmas.</a:t>
            </a: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Similarly, under high temperatures/pressures condensed matter will ionise</a:t>
            </a: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Warm dense matter breaches the gap</a:t>
            </a:r>
          </a:p>
          <a:p>
            <a:pPr>
              <a:spcBef>
                <a:spcPts val="600"/>
              </a:spcBef>
            </a:pPr>
            <a:endParaRPr lang="en-GB" altLang="en-US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99CC86-15EE-4995-BF64-193CA3DE58AC}"/>
              </a:ext>
            </a:extLst>
          </p:cNvPr>
          <p:cNvSpPr/>
          <p:nvPr/>
        </p:nvSpPr>
        <p:spPr>
          <a:xfrm>
            <a:off x="6270393" y="6168026"/>
            <a:ext cx="2873607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altLang="en-US" sz="1800" dirty="0">
                <a:solidFill>
                  <a:srgbClr val="DC0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MAGPIE IS VERY BUSY </a:t>
            </a:r>
          </a:p>
          <a:p>
            <a:pPr eaLnBrk="0" hangingPunct="0">
              <a:spcBef>
                <a:spcPct val="20000"/>
              </a:spcBef>
            </a:pPr>
            <a:r>
              <a:rPr lang="en-GB" altLang="en-US" sz="1800" dirty="0">
                <a:solidFill>
                  <a:srgbClr val="DC02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NEEDS NEW FACILITY </a:t>
            </a:r>
          </a:p>
        </p:txBody>
      </p:sp>
    </p:spTree>
    <p:extLst>
      <p:ext uri="{BB962C8B-B14F-4D97-AF65-F5344CB8AC3E}">
        <p14:creationId xmlns:p14="http://schemas.microsoft.com/office/powerpoint/2010/main" val="1052763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512240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The MACH facility (built 2012)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34480"/>
            <a:ext cx="3459748" cy="25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Rectangle 87"/>
          <p:cNvSpPr/>
          <p:nvPr/>
        </p:nvSpPr>
        <p:spPr bwMode="auto">
          <a:xfrm>
            <a:off x="0" y="6061605"/>
            <a:ext cx="9036496" cy="79639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charset="0"/>
            </a:endParaRPr>
          </a:p>
        </p:txBody>
      </p:sp>
      <p:sp>
        <p:nvSpPr>
          <p:cNvPr id="89" name="Text Box 5"/>
          <p:cNvSpPr txBox="1">
            <a:spLocks noChangeArrowheads="1"/>
          </p:cNvSpPr>
          <p:nvPr/>
        </p:nvSpPr>
        <p:spPr bwMode="auto">
          <a:xfrm>
            <a:off x="92932" y="1217946"/>
            <a:ext cx="5044896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charset="0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 on cutting edge pulsed power technology</a:t>
            </a:r>
          </a:p>
          <a:p>
            <a:pPr algn="just">
              <a:spcBef>
                <a:spcPts val="600"/>
              </a:spcBef>
            </a:pPr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 capacitors, Russian switches, UK triggers)</a:t>
            </a:r>
          </a:p>
          <a:p>
            <a:pPr algn="just">
              <a:spcBef>
                <a:spcPts val="600"/>
              </a:spcBef>
            </a:pPr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 cavity generates currents of up to 2MA with rise times ~450ns. Energy ~30kJ.  </a:t>
            </a:r>
          </a:p>
          <a:p>
            <a:pPr marL="85725" indent="-85725" algn="just">
              <a:spcBef>
                <a:spcPts val="600"/>
              </a:spcBef>
              <a:buFont typeface="Arial" charset="0"/>
              <a:buChar char="•"/>
            </a:pPr>
            <a:r>
              <a:rPr lang="en-GB" altLang="en-US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sets of capacitors and switches – pulse shaping</a:t>
            </a:r>
          </a:p>
          <a:p>
            <a:pPr marL="85725" indent="-85725" algn="just">
              <a:spcBef>
                <a:spcPts val="600"/>
              </a:spcBef>
              <a:buFont typeface="Arial" charset="0"/>
              <a:buChar char="•"/>
            </a:pPr>
            <a:r>
              <a:rPr lang="en-GB" altLang="en-US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50cm load region can use air, liquid, gas or vacuum</a:t>
            </a:r>
          </a:p>
          <a:p>
            <a:pPr marL="85725" indent="-85725" algn="just">
              <a:spcBef>
                <a:spcPts val="600"/>
              </a:spcBef>
              <a:buFont typeface="Arial" charset="0"/>
              <a:buChar char="•"/>
            </a:pPr>
            <a:r>
              <a:rPr lang="en-GB" altLang="en-US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insulated – no nasty gases, no oil</a:t>
            </a:r>
          </a:p>
          <a:p>
            <a:pPr marL="85725" indent="-85725" algn="just">
              <a:spcBef>
                <a:spcPts val="600"/>
              </a:spcBef>
              <a:buFont typeface="Arial" charset="0"/>
              <a:buChar char="•"/>
            </a:pPr>
            <a:r>
              <a:rPr lang="en-GB" altLang="en-US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Easy(</a:t>
            </a:r>
            <a:r>
              <a:rPr lang="en-GB" altLang="en-US" sz="1800" b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GB" altLang="en-US" sz="1800" b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to maintain – ran by 2-3 students and researchers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1337B6-53BC-4859-952B-D16A808E6180}"/>
              </a:ext>
            </a:extLst>
          </p:cNvPr>
          <p:cNvGrpSpPr/>
          <p:nvPr/>
        </p:nvGrpSpPr>
        <p:grpSpPr>
          <a:xfrm>
            <a:off x="259080" y="5112535"/>
            <a:ext cx="8623300" cy="1350962"/>
            <a:chOff x="259080" y="4218239"/>
            <a:chExt cx="8623300" cy="1350962"/>
          </a:xfrm>
        </p:grpSpPr>
        <p:sp>
          <p:nvSpPr>
            <p:cNvPr id="25" name="Rectangle 24"/>
            <p:cNvSpPr/>
            <p:nvPr/>
          </p:nvSpPr>
          <p:spPr bwMode="auto">
            <a:xfrm>
              <a:off x="3008630" y="4624639"/>
              <a:ext cx="873125" cy="2905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</a:rPr>
                <a:t>Core</a:t>
              </a:r>
            </a:p>
          </p:txBody>
        </p:sp>
        <p:sp>
          <p:nvSpPr>
            <p:cNvPr id="26" name="Rectangle 25"/>
            <p:cNvSpPr/>
            <p:nvPr/>
          </p:nvSpPr>
          <p:spPr bwMode="auto">
            <a:xfrm flipH="1">
              <a:off x="6247130" y="4692902"/>
              <a:ext cx="1808163" cy="671512"/>
            </a:xfrm>
            <a:prstGeom prst="rect">
              <a:avLst/>
            </a:prstGeom>
            <a:solidFill>
              <a:srgbClr val="CFF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 flipH="1">
              <a:off x="5072380" y="4489702"/>
              <a:ext cx="3810000" cy="1428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8" name="Rectangle 27"/>
            <p:cNvSpPr/>
            <p:nvPr/>
          </p:nvSpPr>
          <p:spPr bwMode="auto">
            <a:xfrm flipH="1">
              <a:off x="5080318" y="5439027"/>
              <a:ext cx="3802062" cy="1254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9" name="Flowchart: Collate 28"/>
            <p:cNvSpPr/>
            <p:nvPr/>
          </p:nvSpPr>
          <p:spPr bwMode="auto">
            <a:xfrm rot="5400000" flipH="1">
              <a:off x="8187055" y="4827840"/>
              <a:ext cx="523875" cy="406400"/>
            </a:xfrm>
            <a:prstGeom prst="flowChartCollat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 flipH="1">
              <a:off x="5283518" y="4983414"/>
              <a:ext cx="963612" cy="777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1" name="Rectangle 30"/>
            <p:cNvSpPr/>
            <p:nvPr/>
          </p:nvSpPr>
          <p:spPr bwMode="auto">
            <a:xfrm flipH="1">
              <a:off x="8055293" y="4989764"/>
              <a:ext cx="190500" cy="984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2" name="Right Triangle 31"/>
            <p:cNvSpPr/>
            <p:nvPr/>
          </p:nvSpPr>
          <p:spPr bwMode="auto">
            <a:xfrm flipH="1">
              <a:off x="5072380" y="5218364"/>
              <a:ext cx="211138" cy="220663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3" name="Rectangle 32"/>
            <p:cNvSpPr/>
            <p:nvPr/>
          </p:nvSpPr>
          <p:spPr bwMode="auto">
            <a:xfrm flipH="1">
              <a:off x="5072380" y="4624639"/>
              <a:ext cx="211138" cy="5937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 bwMode="auto">
            <a:xfrm flipH="1">
              <a:off x="6172518" y="5159627"/>
              <a:ext cx="174625" cy="3476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GB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135380" y="4697664"/>
              <a:ext cx="1806575" cy="669925"/>
            </a:xfrm>
            <a:prstGeom prst="rect">
              <a:avLst/>
            </a:prstGeom>
            <a:solidFill>
              <a:srgbClr val="CFF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dirty="0">
                  <a:solidFill>
                    <a:schemeClr val="tx1"/>
                  </a:solidFill>
                </a:rPr>
                <a:t>Capacitor</a:t>
              </a: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63843" y="4489702"/>
              <a:ext cx="3810000" cy="1428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263843" y="5439027"/>
              <a:ext cx="3802062" cy="1254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Flowchart: Collate 37"/>
            <p:cNvSpPr/>
            <p:nvPr/>
          </p:nvSpPr>
          <p:spPr bwMode="auto">
            <a:xfrm rot="16200000">
              <a:off x="471806" y="4818314"/>
              <a:ext cx="525462" cy="407987"/>
            </a:xfrm>
            <a:prstGeom prst="flowChartCollat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2941955" y="4983414"/>
              <a:ext cx="920750" cy="11271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0" name="Rectangle 39"/>
            <p:cNvSpPr/>
            <p:nvPr/>
          </p:nvSpPr>
          <p:spPr bwMode="auto">
            <a:xfrm flipH="1">
              <a:off x="938530" y="4983414"/>
              <a:ext cx="196850" cy="984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1" name="Right Triangle 40"/>
            <p:cNvSpPr/>
            <p:nvPr/>
          </p:nvSpPr>
          <p:spPr bwMode="auto">
            <a:xfrm>
              <a:off x="3862705" y="5218364"/>
              <a:ext cx="211138" cy="220663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3862705" y="4624639"/>
              <a:ext cx="211138" cy="5937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343218" y="5061202"/>
              <a:ext cx="741362" cy="3476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>
                  <a:solidFill>
                    <a:schemeClr val="tx1"/>
                  </a:solidFill>
                  <a:latin typeface="+mn-lt"/>
                </a:rPr>
                <a:t>switch</a:t>
              </a:r>
            </a:p>
          </p:txBody>
        </p:sp>
        <p:sp>
          <p:nvSpPr>
            <p:cNvPr id="44" name="Rectangle 43"/>
            <p:cNvSpPr/>
            <p:nvPr/>
          </p:nvSpPr>
          <p:spPr bwMode="auto">
            <a:xfrm flipH="1">
              <a:off x="8753793" y="4489702"/>
              <a:ext cx="128587" cy="10683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4264343" y="4489702"/>
              <a:ext cx="611187" cy="107473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3862705" y="4218239"/>
              <a:ext cx="1306513" cy="1365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5283518" y="4624639"/>
              <a:ext cx="871537" cy="2905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59080" y="4489702"/>
              <a:ext cx="139700" cy="10683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857943" y="4218239"/>
              <a:ext cx="203200" cy="2714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5080318" y="4218239"/>
              <a:ext cx="203200" cy="27146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4529455" y="4354764"/>
              <a:ext cx="68263" cy="1349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652193" y="4983414"/>
              <a:ext cx="93662" cy="984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98780" y="4983414"/>
              <a:ext cx="95250" cy="984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3156268" y="5129082"/>
              <a:ext cx="269875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rot="5400000" flipH="1" flipV="1">
              <a:off x="3934936" y="4706396"/>
              <a:ext cx="269875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4077018" y="4350002"/>
              <a:ext cx="271462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16200000" flipH="1">
              <a:off x="4106386" y="4628608"/>
              <a:ext cx="269875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rot="16200000" flipH="1">
              <a:off x="4130008" y="5191347"/>
              <a:ext cx="269875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10800000">
              <a:off x="3130868" y="5397752"/>
              <a:ext cx="271462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 bwMode="auto">
            <a:xfrm rot="10800000">
              <a:off x="760730" y="5416802"/>
              <a:ext cx="271463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rot="10800000">
              <a:off x="1894205" y="5415214"/>
              <a:ext cx="269875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 bwMode="auto">
            <a:xfrm rot="5400000" flipH="1" flipV="1">
              <a:off x="253524" y="5230271"/>
              <a:ext cx="26828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 bwMode="auto">
            <a:xfrm>
              <a:off x="4063305" y="5445376"/>
              <a:ext cx="1027113" cy="12382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80463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7"/>
          <p:cNvSpPr>
            <a:spLocks noChangeArrowheads="1"/>
          </p:cNvSpPr>
          <p:nvPr/>
        </p:nvSpPr>
        <p:spPr bwMode="auto">
          <a:xfrm>
            <a:off x="1627188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endParaRPr lang="en-GB" altLang="en-US" sz="1800" b="0">
              <a:cs typeface="+mn-cs"/>
            </a:endParaRP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endParaRPr lang="en-GB" altLang="en-US" sz="1800" b="0">
              <a:cs typeface="+mn-cs"/>
            </a:endParaRPr>
          </a:p>
        </p:txBody>
      </p:sp>
      <p:grpSp>
        <p:nvGrpSpPr>
          <p:cNvPr id="1029" name="Group 43"/>
          <p:cNvGrpSpPr>
            <a:grpSpLocks/>
          </p:cNvGrpSpPr>
          <p:nvPr/>
        </p:nvGrpSpPr>
        <p:grpSpPr bwMode="auto">
          <a:xfrm>
            <a:off x="3680813" y="1224292"/>
            <a:ext cx="5549900" cy="2655233"/>
            <a:chOff x="-250682" y="4323634"/>
            <a:chExt cx="5716180" cy="2656052"/>
          </a:xfrm>
        </p:grpSpPr>
        <p:sp>
          <p:nvSpPr>
            <p:cNvPr id="1035" name="Text Box 261"/>
            <p:cNvSpPr txBox="1">
              <a:spLocks noChangeArrowheads="1"/>
            </p:cNvSpPr>
            <p:nvPr/>
          </p:nvSpPr>
          <p:spPr bwMode="auto">
            <a:xfrm>
              <a:off x="2424392" y="6059069"/>
              <a:ext cx="1254062" cy="586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  <a:spcAft>
                  <a:spcPts val="1000"/>
                </a:spcAft>
              </a:pPr>
              <a:r>
                <a:rPr lang="en-GB" altLang="en-US" sz="1800" b="0">
                  <a:solidFill>
                    <a:srgbClr val="FF66FF"/>
                  </a:solidFill>
                  <a:cs typeface="+mn-cs"/>
                </a:rPr>
                <a:t>B</a:t>
              </a:r>
              <a:endParaRPr lang="en-US" altLang="en-US" sz="1800" b="0">
                <a:cs typeface="+mn-cs"/>
              </a:endParaRPr>
            </a:p>
          </p:txBody>
        </p:sp>
        <p:sp>
          <p:nvSpPr>
            <p:cNvPr id="1041" name="Rectangle 262"/>
            <p:cNvSpPr>
              <a:spLocks noChangeArrowheads="1"/>
            </p:cNvSpPr>
            <p:nvPr/>
          </p:nvSpPr>
          <p:spPr bwMode="auto">
            <a:xfrm rot="5400000">
              <a:off x="3209813" y="5736614"/>
              <a:ext cx="212791" cy="10709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GB" sz="1800" b="0">
                <a:solidFill>
                  <a:srgbClr val="0E207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37" name="Text Box 263"/>
            <p:cNvSpPr txBox="1">
              <a:spLocks noChangeArrowheads="1"/>
            </p:cNvSpPr>
            <p:nvPr/>
          </p:nvSpPr>
          <p:spPr bwMode="auto">
            <a:xfrm>
              <a:off x="3004186" y="4323634"/>
              <a:ext cx="1771088" cy="853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spcBef>
                  <a:spcPct val="20000"/>
                </a:spcBef>
                <a:spcAft>
                  <a:spcPts val="1000"/>
                </a:spcAft>
              </a:pPr>
              <a:r>
                <a:rPr lang="en-GB" altLang="en-US" sz="1600" b="0">
                  <a:solidFill>
                    <a:srgbClr val="000000"/>
                  </a:solidFill>
                  <a:cs typeface="+mn-cs"/>
                </a:rPr>
                <a:t>Pressure on target material</a:t>
              </a:r>
              <a:endParaRPr lang="en-US" altLang="en-US" sz="16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43" name="Rectangle 264"/>
            <p:cNvSpPr>
              <a:spLocks noChangeArrowheads="1"/>
            </p:cNvSpPr>
            <p:nvPr/>
          </p:nvSpPr>
          <p:spPr bwMode="auto">
            <a:xfrm>
              <a:off x="2257505" y="4406209"/>
              <a:ext cx="147156" cy="197228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GB" sz="1800" b="0">
                <a:solidFill>
                  <a:srgbClr val="0E207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44" name="Rectangle 265"/>
            <p:cNvSpPr>
              <a:spLocks noChangeArrowheads="1"/>
            </p:cNvSpPr>
            <p:nvPr/>
          </p:nvSpPr>
          <p:spPr bwMode="auto">
            <a:xfrm>
              <a:off x="2772550" y="4406209"/>
              <a:ext cx="148790" cy="63995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GB" sz="1800" b="0">
                <a:solidFill>
                  <a:srgbClr val="0E207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45" name="Rectangle 266"/>
            <p:cNvSpPr>
              <a:spLocks noChangeArrowheads="1"/>
            </p:cNvSpPr>
            <p:nvPr/>
          </p:nvSpPr>
          <p:spPr bwMode="auto">
            <a:xfrm>
              <a:off x="2772550" y="5844928"/>
              <a:ext cx="148790" cy="5335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GB" sz="1800" b="0">
                <a:solidFill>
                  <a:srgbClr val="0E207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46" name="Rectangle 267"/>
            <p:cNvSpPr>
              <a:spLocks noChangeArrowheads="1"/>
            </p:cNvSpPr>
            <p:nvPr/>
          </p:nvSpPr>
          <p:spPr bwMode="auto">
            <a:xfrm rot="5400000">
              <a:off x="2483027" y="4180687"/>
              <a:ext cx="212791" cy="6638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GB" sz="1800" b="0">
                <a:solidFill>
                  <a:srgbClr val="0E207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047" name="Rectangle 268"/>
            <p:cNvSpPr>
              <a:spLocks noChangeArrowheads="1"/>
            </p:cNvSpPr>
            <p:nvPr/>
          </p:nvSpPr>
          <p:spPr bwMode="auto">
            <a:xfrm>
              <a:off x="2772550" y="5046169"/>
              <a:ext cx="37606" cy="8527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GB" sz="1800" b="0">
                <a:solidFill>
                  <a:srgbClr val="0E207F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" name="Rectangle 269"/>
            <p:cNvSpPr>
              <a:spLocks noChangeArrowheads="1"/>
            </p:cNvSpPr>
            <p:nvPr/>
          </p:nvSpPr>
          <p:spPr bwMode="auto">
            <a:xfrm>
              <a:off x="2810059" y="5046150"/>
              <a:ext cx="36884" cy="799358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</a:pPr>
              <a:endParaRPr lang="en-GB" altLang="en-US" sz="1800" b="0">
                <a:cs typeface="+mn-cs"/>
              </a:endParaRPr>
            </a:p>
          </p:txBody>
        </p:sp>
        <p:cxnSp>
          <p:nvCxnSpPr>
            <p:cNvPr id="3" name="AutoShape 270"/>
            <p:cNvCxnSpPr>
              <a:cxnSpLocks noChangeShapeType="1"/>
            </p:cNvCxnSpPr>
            <p:nvPr/>
          </p:nvCxnSpPr>
          <p:spPr bwMode="auto">
            <a:xfrm flipV="1">
              <a:off x="2331211" y="4992261"/>
              <a:ext cx="0" cy="800356"/>
            </a:xfrm>
            <a:prstGeom prst="straightConnector1">
              <a:avLst/>
            </a:prstGeom>
            <a:noFill/>
            <a:ln w="22225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AutoShape 271"/>
            <p:cNvCxnSpPr>
              <a:cxnSpLocks noChangeShapeType="1"/>
            </p:cNvCxnSpPr>
            <p:nvPr/>
          </p:nvCxnSpPr>
          <p:spPr bwMode="auto">
            <a:xfrm>
              <a:off x="2430863" y="4512247"/>
              <a:ext cx="269190" cy="998"/>
            </a:xfrm>
            <a:prstGeom prst="straightConnector1">
              <a:avLst/>
            </a:prstGeom>
            <a:noFill/>
            <a:ln w="22225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AutoShape 272"/>
            <p:cNvCxnSpPr>
              <a:cxnSpLocks noChangeShapeType="1"/>
            </p:cNvCxnSpPr>
            <p:nvPr/>
          </p:nvCxnSpPr>
          <p:spPr bwMode="auto">
            <a:xfrm rot="5400000">
              <a:off x="2652344" y="4713711"/>
              <a:ext cx="389201" cy="647"/>
            </a:xfrm>
            <a:prstGeom prst="straightConnector1">
              <a:avLst/>
            </a:prstGeom>
            <a:noFill/>
            <a:ln w="22225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273"/>
            <p:cNvCxnSpPr>
              <a:cxnSpLocks noChangeShapeType="1"/>
            </p:cNvCxnSpPr>
            <p:nvPr/>
          </p:nvCxnSpPr>
          <p:spPr bwMode="auto">
            <a:xfrm>
              <a:off x="3096073" y="6263649"/>
              <a:ext cx="621207" cy="998"/>
            </a:xfrm>
            <a:prstGeom prst="straightConnector1">
              <a:avLst/>
            </a:prstGeom>
            <a:noFill/>
            <a:ln w="22225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48" name="AutoShape 274"/>
            <p:cNvSpPr>
              <a:spLocks noChangeArrowheads="1"/>
            </p:cNvSpPr>
            <p:nvPr/>
          </p:nvSpPr>
          <p:spPr bwMode="auto">
            <a:xfrm>
              <a:off x="2478748" y="4725808"/>
              <a:ext cx="221305" cy="320342"/>
            </a:xfrm>
            <a:prstGeom prst="flowChartSummingJunction">
              <a:avLst/>
            </a:prstGeom>
            <a:noFill/>
            <a:ln w="222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</a:pPr>
              <a:endParaRPr lang="en-GB" altLang="en-US" sz="1800" b="0">
                <a:cs typeface="+mn-cs"/>
              </a:endParaRPr>
            </a:p>
          </p:txBody>
        </p:sp>
        <p:sp>
          <p:nvSpPr>
            <p:cNvPr id="1049" name="AutoShape 275"/>
            <p:cNvSpPr>
              <a:spLocks noChangeArrowheads="1"/>
            </p:cNvSpPr>
            <p:nvPr/>
          </p:nvSpPr>
          <p:spPr bwMode="auto">
            <a:xfrm>
              <a:off x="2478748" y="5270689"/>
              <a:ext cx="221305" cy="319344"/>
            </a:xfrm>
            <a:prstGeom prst="flowChartSummingJunction">
              <a:avLst/>
            </a:prstGeom>
            <a:noFill/>
            <a:ln w="222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</a:pPr>
              <a:endParaRPr lang="en-GB" altLang="en-US" sz="1800" b="0">
                <a:cs typeface="+mn-cs"/>
              </a:endParaRPr>
            </a:p>
          </p:txBody>
        </p:sp>
        <p:sp>
          <p:nvSpPr>
            <p:cNvPr id="1050" name="AutoShape 276"/>
            <p:cNvSpPr>
              <a:spLocks noChangeArrowheads="1"/>
            </p:cNvSpPr>
            <p:nvPr/>
          </p:nvSpPr>
          <p:spPr bwMode="auto">
            <a:xfrm>
              <a:off x="2478748" y="5792617"/>
              <a:ext cx="221305" cy="319344"/>
            </a:xfrm>
            <a:prstGeom prst="flowChartSummingJunction">
              <a:avLst/>
            </a:prstGeom>
            <a:noFill/>
            <a:ln w="22225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</a:pPr>
              <a:endParaRPr lang="en-GB" altLang="en-US" sz="1800" b="0">
                <a:cs typeface="+mn-cs"/>
              </a:endParaRPr>
            </a:p>
          </p:txBody>
        </p:sp>
        <p:sp>
          <p:nvSpPr>
            <p:cNvPr id="1051" name="Text Box 277"/>
            <p:cNvSpPr txBox="1">
              <a:spLocks noChangeArrowheads="1"/>
            </p:cNvSpPr>
            <p:nvPr/>
          </p:nvSpPr>
          <p:spPr bwMode="auto">
            <a:xfrm>
              <a:off x="-250682" y="4918412"/>
              <a:ext cx="2509419" cy="1280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algn="r" eaLnBrk="0" hangingPunct="0">
                <a:spcBef>
                  <a:spcPct val="20000"/>
                </a:spcBef>
                <a:spcAft>
                  <a:spcPts val="1000"/>
                </a:spcAft>
              </a:pPr>
              <a:r>
                <a:rPr lang="en-GB" altLang="en-US" sz="1600" b="0">
                  <a:solidFill>
                    <a:srgbClr val="000000"/>
                  </a:solidFill>
                  <a:cs typeface="+mn-cs"/>
                </a:rPr>
                <a:t>‘strip line’ load configuration</a:t>
              </a:r>
              <a:endParaRPr lang="en-US" altLang="en-US" sz="16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52" name="Text Box 278"/>
            <p:cNvSpPr txBox="1">
              <a:spLocks noChangeArrowheads="1"/>
            </p:cNvSpPr>
            <p:nvPr/>
          </p:nvSpPr>
          <p:spPr bwMode="auto">
            <a:xfrm>
              <a:off x="1620705" y="5792617"/>
              <a:ext cx="316428" cy="58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  <a:spcAft>
                  <a:spcPts val="1000"/>
                </a:spcAft>
              </a:pPr>
              <a:r>
                <a:rPr lang="en-GB" altLang="en-US" sz="1800" b="0">
                  <a:solidFill>
                    <a:srgbClr val="0070C0"/>
                  </a:solidFill>
                  <a:cs typeface="+mn-cs"/>
                </a:rPr>
                <a:t>I</a:t>
              </a:r>
              <a:endParaRPr lang="en-US" altLang="en-US" sz="1800" b="0">
                <a:cs typeface="+mn-cs"/>
              </a:endParaRPr>
            </a:p>
          </p:txBody>
        </p:sp>
        <p:sp>
          <p:nvSpPr>
            <p:cNvPr id="1053" name="AutoShape 279"/>
            <p:cNvSpPr>
              <a:spLocks noChangeArrowheads="1"/>
            </p:cNvSpPr>
            <p:nvPr/>
          </p:nvSpPr>
          <p:spPr bwMode="auto">
            <a:xfrm>
              <a:off x="2914240" y="5300627"/>
              <a:ext cx="372077" cy="242502"/>
            </a:xfrm>
            <a:prstGeom prst="rightArrow">
              <a:avLst>
                <a:gd name="adj1" fmla="val 50000"/>
                <a:gd name="adj2" fmla="val 59157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</a:pPr>
              <a:endParaRPr lang="en-GB" altLang="en-US" sz="1800" b="0">
                <a:cs typeface="+mn-cs"/>
              </a:endParaRPr>
            </a:p>
          </p:txBody>
        </p:sp>
        <p:cxnSp>
          <p:nvCxnSpPr>
            <p:cNvPr id="1054" name="AutoShape 280"/>
            <p:cNvCxnSpPr>
              <a:cxnSpLocks noChangeShapeType="1"/>
            </p:cNvCxnSpPr>
            <p:nvPr/>
          </p:nvCxnSpPr>
          <p:spPr bwMode="auto">
            <a:xfrm flipH="1">
              <a:off x="2867003" y="4716826"/>
              <a:ext cx="232306" cy="50596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5" name="AutoShape 281"/>
            <p:cNvSpPr>
              <a:spLocks noChangeArrowheads="1"/>
            </p:cNvSpPr>
            <p:nvPr/>
          </p:nvSpPr>
          <p:spPr bwMode="auto">
            <a:xfrm rot="5400000">
              <a:off x="3730657" y="5018237"/>
              <a:ext cx="133725" cy="474965"/>
            </a:xfrm>
            <a:prstGeom prst="can">
              <a:avLst>
                <a:gd name="adj" fmla="val 136942"/>
              </a:avLst>
            </a:prstGeom>
            <a:solidFill>
              <a:srgbClr val="D8D8D8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</a:pPr>
              <a:endParaRPr lang="en-GB" altLang="en-US" sz="1800" b="0">
                <a:cs typeface="+mn-cs"/>
              </a:endParaRPr>
            </a:p>
          </p:txBody>
        </p:sp>
        <p:sp>
          <p:nvSpPr>
            <p:cNvPr id="1056" name="AutoShape 282"/>
            <p:cNvSpPr>
              <a:spLocks noChangeArrowheads="1"/>
            </p:cNvSpPr>
            <p:nvPr/>
          </p:nvSpPr>
          <p:spPr bwMode="auto">
            <a:xfrm rot="5400000">
              <a:off x="3730657" y="5376501"/>
              <a:ext cx="133725" cy="474965"/>
            </a:xfrm>
            <a:prstGeom prst="can">
              <a:avLst>
                <a:gd name="adj" fmla="val 136942"/>
              </a:avLst>
            </a:prstGeom>
            <a:solidFill>
              <a:srgbClr val="BFBFB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</a:pPr>
              <a:endParaRPr lang="en-GB" altLang="en-US" sz="1800" b="0">
                <a:cs typeface="+mn-cs"/>
              </a:endParaRPr>
            </a:p>
          </p:txBody>
        </p:sp>
        <p:cxnSp>
          <p:nvCxnSpPr>
            <p:cNvPr id="1057" name="AutoShape 283"/>
            <p:cNvCxnSpPr>
              <a:cxnSpLocks noChangeShapeType="1"/>
            </p:cNvCxnSpPr>
            <p:nvPr/>
          </p:nvCxnSpPr>
          <p:spPr bwMode="auto">
            <a:xfrm>
              <a:off x="3935624" y="5270689"/>
              <a:ext cx="920163" cy="78838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8" name="AutoShape 284"/>
            <p:cNvCxnSpPr>
              <a:cxnSpLocks noChangeShapeType="1"/>
            </p:cNvCxnSpPr>
            <p:nvPr/>
          </p:nvCxnSpPr>
          <p:spPr bwMode="auto">
            <a:xfrm>
              <a:off x="3951863" y="5619774"/>
              <a:ext cx="920163" cy="788381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59" name="Text Box 285"/>
            <p:cNvSpPr txBox="1">
              <a:spLocks noChangeArrowheads="1"/>
            </p:cNvSpPr>
            <p:nvPr/>
          </p:nvSpPr>
          <p:spPr bwMode="auto">
            <a:xfrm>
              <a:off x="4280040" y="5010997"/>
              <a:ext cx="1185458" cy="60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20000"/>
                </a:spcBef>
                <a:spcAft>
                  <a:spcPts val="1000"/>
                </a:spcAft>
              </a:pPr>
              <a:r>
                <a:rPr lang="en-GB" altLang="en-US" sz="1600" b="0">
                  <a:solidFill>
                    <a:srgbClr val="000000"/>
                  </a:solidFill>
                  <a:cs typeface="+mn-cs"/>
                </a:rPr>
                <a:t>Velocity diagnostic</a:t>
              </a:r>
              <a:endParaRPr lang="en-US" altLang="en-US" sz="1600" b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65" name="Rectangle 286"/>
            <p:cNvSpPr>
              <a:spLocks noChangeArrowheads="1"/>
            </p:cNvSpPr>
            <p:nvPr/>
          </p:nvSpPr>
          <p:spPr bwMode="auto">
            <a:xfrm rot="5400000">
              <a:off x="1758694" y="5732527"/>
              <a:ext cx="212791" cy="107914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20000"/>
                </a:spcBef>
                <a:defRPr/>
              </a:pPr>
              <a:endParaRPr lang="en-GB" sz="1800" b="0">
                <a:solidFill>
                  <a:srgbClr val="0E207F"/>
                </a:solidFill>
                <a:latin typeface="Arial" charset="0"/>
                <a:cs typeface="+mn-cs"/>
              </a:endParaRPr>
            </a:p>
          </p:txBody>
        </p:sp>
        <p:cxnSp>
          <p:nvCxnSpPr>
            <p:cNvPr id="1061" name="AutoShape 287"/>
            <p:cNvCxnSpPr>
              <a:cxnSpLocks noChangeShapeType="1"/>
            </p:cNvCxnSpPr>
            <p:nvPr/>
          </p:nvCxnSpPr>
          <p:spPr bwMode="auto">
            <a:xfrm>
              <a:off x="1442108" y="6262651"/>
              <a:ext cx="621207" cy="998"/>
            </a:xfrm>
            <a:prstGeom prst="straightConnector1">
              <a:avLst/>
            </a:prstGeom>
            <a:noFill/>
            <a:ln w="22225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62" name="Text Box 289"/>
            <p:cNvSpPr txBox="1">
              <a:spLocks noChangeArrowheads="1"/>
            </p:cNvSpPr>
            <p:nvPr/>
          </p:nvSpPr>
          <p:spPr bwMode="auto">
            <a:xfrm>
              <a:off x="229988" y="6126439"/>
              <a:ext cx="1417129" cy="853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rgbClr val="0E207F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rgbClr val="0E207F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rgbClr val="0E207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rgbClr val="0E207F"/>
                  </a:solidFill>
                  <a:latin typeface="Arial" pitchFamily="34" charset="0"/>
                </a:defRPr>
              </a:lvl9pPr>
            </a:lstStyle>
            <a:p>
              <a:pPr algn="ctr" eaLnBrk="0" hangingPunct="0">
                <a:spcBef>
                  <a:spcPct val="20000"/>
                </a:spcBef>
                <a:spcAft>
                  <a:spcPts val="1000"/>
                </a:spcAft>
              </a:pPr>
              <a:r>
                <a:rPr lang="en-GB" altLang="en-US" sz="1600" b="0" dirty="0">
                  <a:solidFill>
                    <a:srgbClr val="000000"/>
                  </a:solidFill>
                  <a:cs typeface="+mn-cs"/>
                </a:rPr>
                <a:t>MACH</a:t>
              </a:r>
              <a:endParaRPr lang="en-US" altLang="en-US" sz="1600" b="0" dirty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1032" name="Rectangle 41"/>
          <p:cNvSpPr>
            <a:spLocks noChangeArrowheads="1"/>
          </p:cNvSpPr>
          <p:nvPr/>
        </p:nvSpPr>
        <p:spPr bwMode="auto">
          <a:xfrm>
            <a:off x="0" y="1038225"/>
            <a:ext cx="4430713" cy="469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20000"/>
              </a:spcBef>
            </a:pPr>
            <a:endParaRPr lang="en-GB" altLang="en-US" sz="1800" b="0" dirty="0">
              <a:solidFill>
                <a:srgbClr val="22228A"/>
              </a:solidFill>
              <a:cs typeface="+mn-cs"/>
            </a:endParaRPr>
          </a:p>
          <a:p>
            <a:pPr eaLnBrk="0" hangingPunct="0">
              <a:spcBef>
                <a:spcPct val="20000"/>
              </a:spcBef>
            </a:pPr>
            <a:r>
              <a:rPr lang="en-GB" altLang="en-US" sz="1800" b="0" dirty="0">
                <a:solidFill>
                  <a:srgbClr val="000000"/>
                </a:solidFill>
                <a:cs typeface="+mn-cs"/>
              </a:rPr>
              <a:t>Magnetic fields generated using pulsed power can drive pressures uniformly over large areas (cm)</a:t>
            </a:r>
          </a:p>
          <a:p>
            <a:pPr eaLnBrk="0" hangingPunct="0">
              <a:spcBef>
                <a:spcPct val="20000"/>
              </a:spcBef>
            </a:pPr>
            <a:endParaRPr lang="en-GB" altLang="en-US" sz="1800" b="0" dirty="0">
              <a:solidFill>
                <a:srgbClr val="000000"/>
              </a:solidFill>
              <a:cs typeface="+mn-cs"/>
            </a:endParaRPr>
          </a:p>
          <a:p>
            <a:pPr eaLnBrk="0" hangingPunct="0">
              <a:spcBef>
                <a:spcPct val="20000"/>
              </a:spcBef>
            </a:pPr>
            <a:r>
              <a:rPr lang="en-GB" altLang="en-US" sz="1800" b="0" dirty="0">
                <a:solidFill>
                  <a:srgbClr val="000000"/>
                </a:solidFill>
                <a:cs typeface="+mn-cs"/>
              </a:rPr>
              <a:t>Using a stripline load</a:t>
            </a:r>
            <a:r>
              <a:rPr lang="en-GB" altLang="en-US" sz="1800" b="0" dirty="0">
                <a:solidFill>
                  <a:srgbClr val="22228A"/>
                </a:solidFill>
                <a:cs typeface="+mn-cs"/>
              </a:rPr>
              <a:t>:</a:t>
            </a:r>
          </a:p>
          <a:p>
            <a:pPr eaLnBrk="0" hangingPunct="0">
              <a:spcBef>
                <a:spcPct val="20000"/>
              </a:spcBef>
            </a:pPr>
            <a:r>
              <a:rPr lang="en-GB" altLang="en-US" sz="800" b="0" dirty="0">
                <a:solidFill>
                  <a:srgbClr val="22228A"/>
                </a:solidFill>
                <a:cs typeface="+mn-cs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endParaRPr lang="en-GB" altLang="en-US" sz="1800" b="0" dirty="0">
              <a:solidFill>
                <a:srgbClr val="22228A"/>
              </a:solidFill>
              <a:cs typeface="+mn-cs"/>
            </a:endParaRPr>
          </a:p>
          <a:p>
            <a:pPr eaLnBrk="0" hangingPunct="0">
              <a:spcBef>
                <a:spcPct val="20000"/>
              </a:spcBef>
            </a:pPr>
            <a:r>
              <a:rPr lang="en-GB" altLang="en-US" sz="1800" b="0" dirty="0">
                <a:solidFill>
                  <a:srgbClr val="000000"/>
                </a:solidFill>
                <a:cs typeface="+mn-cs"/>
              </a:rPr>
              <a:t>Control over current profile </a:t>
            </a:r>
          </a:p>
          <a:p>
            <a:pPr eaLnBrk="0" hangingPunct="0">
              <a:spcBef>
                <a:spcPct val="20000"/>
              </a:spcBef>
            </a:pPr>
            <a:r>
              <a:rPr lang="en-GB" altLang="en-US" sz="1800" b="0" dirty="0">
                <a:solidFill>
                  <a:srgbClr val="000000"/>
                </a:solidFill>
                <a:cs typeface="+mn-cs"/>
              </a:rPr>
              <a:t>=&gt; Compression without creating shocks </a:t>
            </a:r>
          </a:p>
          <a:p>
            <a:pPr eaLnBrk="0" hangingPunct="0">
              <a:spcBef>
                <a:spcPct val="20000"/>
              </a:spcBef>
            </a:pPr>
            <a:r>
              <a:rPr lang="en-GB" altLang="en-US" sz="1800" b="0" dirty="0">
                <a:solidFill>
                  <a:srgbClr val="00B050"/>
                </a:solidFill>
                <a:cs typeface="+mn-cs"/>
              </a:rPr>
              <a:t>-   reduces heating in experiments</a:t>
            </a:r>
          </a:p>
          <a:p>
            <a:pPr marL="285750" indent="-285750" eaLnBrk="0" hangingPunct="0">
              <a:spcBef>
                <a:spcPct val="20000"/>
              </a:spcBef>
              <a:buFontTx/>
              <a:buChar char="-"/>
            </a:pPr>
            <a:r>
              <a:rPr lang="en-GB" altLang="en-US" sz="1800" b="0" dirty="0">
                <a:solidFill>
                  <a:srgbClr val="00B050"/>
                </a:solidFill>
                <a:cs typeface="+mn-cs"/>
              </a:rPr>
              <a:t>allows fast flyer launch for impacts</a:t>
            </a:r>
          </a:p>
          <a:p>
            <a:pPr eaLnBrk="0" hangingPunct="0">
              <a:spcBef>
                <a:spcPct val="20000"/>
              </a:spcBef>
            </a:pPr>
            <a:endParaRPr lang="en-GB" altLang="en-US" sz="800" b="0" dirty="0">
              <a:solidFill>
                <a:srgbClr val="00B050"/>
              </a:solidFill>
              <a:cs typeface="+mn-cs"/>
            </a:endParaRPr>
          </a:p>
          <a:p>
            <a:pPr eaLnBrk="0" hangingPunct="0">
              <a:spcBef>
                <a:spcPct val="20000"/>
              </a:spcBef>
            </a:pPr>
            <a:endParaRPr lang="en-GB" altLang="en-US" sz="1800" b="0" dirty="0">
              <a:solidFill>
                <a:srgbClr val="00B050"/>
              </a:solidFill>
              <a:cs typeface="+mn-cs"/>
            </a:endParaRPr>
          </a:p>
          <a:p>
            <a:pPr eaLnBrk="0" hangingPunct="0">
              <a:spcBef>
                <a:spcPct val="20000"/>
              </a:spcBef>
            </a:pPr>
            <a:endParaRPr lang="en-GB" altLang="en-US" sz="1800" b="0" dirty="0">
              <a:solidFill>
                <a:srgbClr val="00B050"/>
              </a:solidFill>
              <a:cs typeface="+mn-cs"/>
            </a:endParaRPr>
          </a:p>
          <a:p>
            <a:pPr eaLnBrk="0" hangingPunct="0">
              <a:spcBef>
                <a:spcPct val="20000"/>
              </a:spcBef>
            </a:pPr>
            <a:endParaRPr lang="en-GB" altLang="en-US" sz="800" b="0" dirty="0">
              <a:solidFill>
                <a:srgbClr val="22228A"/>
              </a:solidFill>
              <a:cs typeface="+mn-cs"/>
            </a:endParaRPr>
          </a:p>
        </p:txBody>
      </p:sp>
      <p:graphicFrame>
        <p:nvGraphicFramePr>
          <p:cNvPr id="1026" name="Object 14"/>
          <p:cNvGraphicFramePr>
            <a:graphicFrameLocks noChangeAspect="1"/>
          </p:cNvGraphicFramePr>
          <p:nvPr/>
        </p:nvGraphicFramePr>
        <p:xfrm>
          <a:off x="2289175" y="2374900"/>
          <a:ext cx="1411288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1" name="Equation" r:id="rId4" imgW="990360" imgH="457200" progId="Equation.3">
                  <p:embed/>
                </p:oleObj>
              </mc:Choice>
              <mc:Fallback>
                <p:oleObj name="Equation" r:id="rId4" imgW="990360" imgH="457200" progId="Equation.3">
                  <p:embed/>
                  <p:pic>
                    <p:nvPicPr>
                      <p:cNvPr id="102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9175" y="2374900"/>
                        <a:ext cx="1411288" cy="7096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5">
            <a:extLst>
              <a:ext uri="{FF2B5EF4-FFF2-40B4-BE49-F238E27FC236}">
                <a16:creationId xmlns:a16="http://schemas.microsoft.com/office/drawing/2014/main" id="{C0E76B5C-C9B3-4C8B-8BA4-AB6093E80997}"/>
              </a:ext>
            </a:extLst>
          </p:cNvPr>
          <p:cNvSpPr txBox="1">
            <a:spLocks noChangeArrowheads="1"/>
          </p:cNvSpPr>
          <p:nvPr/>
        </p:nvSpPr>
        <p:spPr>
          <a:xfrm>
            <a:off x="813842" y="518382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Magnetically driven compression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DE1C9D1-7AD3-4E4D-975D-9E531D1CA2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6318" t="28493" r="38116" b="15887"/>
          <a:stretch/>
        </p:blipFill>
        <p:spPr>
          <a:xfrm flipV="1">
            <a:off x="3738066" y="5045233"/>
            <a:ext cx="1385293" cy="1679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BB558-D949-479F-B330-5DB648D6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1162" y="3705535"/>
            <a:ext cx="3897248" cy="30741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F565B2-9EC7-4947-8242-0C7DA6030F70}"/>
              </a:ext>
            </a:extLst>
          </p:cNvPr>
          <p:cNvSpPr/>
          <p:nvPr/>
        </p:nvSpPr>
        <p:spPr>
          <a:xfrm>
            <a:off x="545114" y="5267075"/>
            <a:ext cx="31482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cm scale </a:t>
            </a:r>
            <a:r>
              <a:rPr lang="en-GB" altLang="en-US" sz="1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expts</a:t>
            </a:r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Flyer speeds to 3kms</a:t>
            </a:r>
            <a:r>
              <a:rPr lang="en-GB" altLang="en-US" sz="1800" b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 </a:t>
            </a:r>
            <a:r>
              <a:rPr lang="en-GB" alt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&gt;100KBar shock pressures </a:t>
            </a:r>
          </a:p>
        </p:txBody>
      </p:sp>
    </p:spTree>
    <p:extLst>
      <p:ext uri="{BB962C8B-B14F-4D97-AF65-F5344CB8AC3E}">
        <p14:creationId xmlns:p14="http://schemas.microsoft.com/office/powerpoint/2010/main" val="3079005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Can we concentrate energy ?</a:t>
            </a:r>
          </a:p>
          <a:p>
            <a:endParaRPr lang="en-GB" dirty="0">
              <a:solidFill>
                <a:srgbClr val="C00000"/>
              </a:solidFill>
              <a:latin typeface="Century Gothic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7484" y="1708638"/>
            <a:ext cx="9116516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charset="0"/>
              </a:defRPr>
            </a:lvl9pPr>
          </a:lstStyle>
          <a:p>
            <a:r>
              <a:rPr lang="en-GB" altLang="en-US" sz="1800" b="0" dirty="0">
                <a:solidFill>
                  <a:srgbClr val="1B080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magnetically driven compression experiments: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1B080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coupling of energy to load is often inefficient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1B080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is sacrificed to planarity of stripline/flyers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1B080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Timescale</a:t>
            </a:r>
          </a:p>
          <a:p>
            <a:endParaRPr lang="en-GB" altLang="en-US" sz="400" b="0" dirty="0">
              <a:solidFill>
                <a:srgbClr val="1B080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altLang="en-US" sz="400" b="0" dirty="0">
              <a:solidFill>
                <a:srgbClr val="1B080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altLang="en-US" sz="400" b="0" dirty="0">
              <a:solidFill>
                <a:srgbClr val="1B080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altLang="en-US" sz="400" b="0" dirty="0">
              <a:solidFill>
                <a:srgbClr val="1B080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altLang="en-US" sz="400" b="0" dirty="0">
              <a:solidFill>
                <a:srgbClr val="1B080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altLang="en-US" sz="400" b="0" dirty="0">
              <a:solidFill>
                <a:srgbClr val="1B080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altLang="en-US" sz="1800" b="0" dirty="0">
                <a:solidFill>
                  <a:srgbClr val="1B080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Some really stupid maths:</a:t>
            </a:r>
          </a:p>
          <a:p>
            <a:r>
              <a:rPr lang="en-GB" altLang="en-US" sz="1800" b="0" dirty="0">
                <a:solidFill>
                  <a:srgbClr val="DC021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If we could put just 20kJ of MACHs energy in 10mm</a:t>
            </a:r>
            <a:r>
              <a:rPr lang="en-GB" altLang="en-US" sz="1800" b="0" baseline="30000" dirty="0">
                <a:solidFill>
                  <a:srgbClr val="DC021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GB" altLang="en-US" sz="1800" b="0" dirty="0">
                <a:solidFill>
                  <a:srgbClr val="DC021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we would get 20MBar pressures</a:t>
            </a:r>
          </a:p>
          <a:p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 10% of this would be a huge improvement… and diagnostics are viable</a:t>
            </a:r>
          </a:p>
          <a:p>
            <a:endParaRPr lang="en-GB" altLang="en-US" sz="1800" b="0" dirty="0">
              <a:solidFill>
                <a:srgbClr val="1B080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altLang="en-US" sz="1800" b="0" dirty="0">
                <a:solidFill>
                  <a:srgbClr val="1B080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just">
              <a:spcBef>
                <a:spcPts val="600"/>
              </a:spcBef>
            </a:pPr>
            <a:endParaRPr lang="en-GB" altLang="en-US" sz="1800" b="0" dirty="0">
              <a:solidFill>
                <a:srgbClr val="1B080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endParaRPr lang="en-GB" altLang="en-US" sz="1800" b="0" dirty="0">
              <a:solidFill>
                <a:srgbClr val="1B080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8882" y="4998636"/>
            <a:ext cx="3420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en-US" sz="1800" b="0" dirty="0">
                <a:solidFill>
                  <a:srgbClr val="424EC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Multi-Mbar iron with 30J laser</a:t>
            </a:r>
          </a:p>
          <a:p>
            <a:pPr algn="r"/>
            <a:r>
              <a:rPr lang="en-GB" altLang="en-US" sz="1800" b="0" dirty="0">
                <a:solidFill>
                  <a:srgbClr val="424EC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- 5µm probing beam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9" r="5385"/>
          <a:stretch/>
        </p:blipFill>
        <p:spPr bwMode="auto">
          <a:xfrm>
            <a:off x="5625995" y="4032173"/>
            <a:ext cx="3518005" cy="282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77" y="1188192"/>
            <a:ext cx="2282285" cy="218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23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404664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Outline</a:t>
            </a:r>
          </a:p>
        </p:txBody>
      </p:sp>
      <p:pic>
        <p:nvPicPr>
          <p:cNvPr id="10" name="Picture 93">
            <a:extLst>
              <a:ext uri="{FF2B5EF4-FFF2-40B4-BE49-F238E27FC236}">
                <a16:creationId xmlns:a16="http://schemas.microsoft.com/office/drawing/2014/main" id="{AD340D0E-4DBF-4360-98CE-D221F4DB3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51" y="1215188"/>
            <a:ext cx="1607328" cy="19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413A54-7F12-4F37-BB29-586ECC298B8D}"/>
              </a:ext>
            </a:extLst>
          </p:cNvPr>
          <p:cNvSpPr txBox="1"/>
          <p:nvPr/>
        </p:nvSpPr>
        <p:spPr>
          <a:xfrm>
            <a:off x="233300" y="1207289"/>
            <a:ext cx="3954498" cy="1605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A little background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What are wire array z-pinches and  how do they work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GB" sz="800" b="0" dirty="0">
              <a:solidFill>
                <a:srgbClr val="141313"/>
              </a:solidFill>
              <a:latin typeface="Helvetica"/>
              <a:ea typeface="Lucida Grande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180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Pulsed power driven water shocks</a:t>
            </a:r>
          </a:p>
          <a:p>
            <a:endParaRPr lang="en-GB" dirty="0">
              <a:solidFill>
                <a:srgbClr val="C00000"/>
              </a:solidFill>
              <a:latin typeface="Century 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938" y="1183358"/>
            <a:ext cx="8830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Don’t rely on magnetic compression - resistively explode wires in water bath</a:t>
            </a:r>
          </a:p>
          <a:p>
            <a:pPr marL="285750" indent="-285750">
              <a:buFont typeface="Symbol" pitchFamily="18" charset="2"/>
              <a:buChar char="Þ"/>
            </a:pPr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Very rapid expansion of wires on change to gas/plasma state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2D1ED5-31F1-4BEA-A1D1-C70B32982605}"/>
              </a:ext>
            </a:extLst>
          </p:cNvPr>
          <p:cNvSpPr/>
          <p:nvPr/>
        </p:nvSpPr>
        <p:spPr>
          <a:xfrm>
            <a:off x="92901" y="1842360"/>
            <a:ext cx="88300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Put the wires into an array</a:t>
            </a:r>
          </a:p>
          <a:p>
            <a:pPr marL="285750" indent="-285750">
              <a:buFont typeface="Symbol" pitchFamily="18" charset="2"/>
              <a:buChar char="Þ"/>
            </a:pPr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Shock waves from adjacent wires merge</a:t>
            </a:r>
          </a:p>
          <a:p>
            <a:pPr marL="285750" indent="-285750">
              <a:buFont typeface="Symbol" pitchFamily="18" charset="2"/>
              <a:buChar char="Þ"/>
            </a:pPr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Convergent shockwave heads towards axis, creating very high pressures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ADFCADA-2823-4A0F-82B8-AD045106B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70" y="2872550"/>
            <a:ext cx="2450612" cy="270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138B2A4-FAA5-4FB7-BCC6-B34AE17C5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705831"/>
              </p:ext>
            </p:extLst>
          </p:nvPr>
        </p:nvGraphicFramePr>
        <p:xfrm>
          <a:off x="637288" y="2627641"/>
          <a:ext cx="2327790" cy="2955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4" name="Picture" r:id="rId5" imgW="2763000" imgH="2505600" progId="Word.Picture.8">
                  <p:embed/>
                </p:oleObj>
              </mc:Choice>
              <mc:Fallback>
                <p:oleObj name="Picture" r:id="rId5" imgW="2763000" imgH="2505600" progId="Word.Picture.8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l="22937" r="18541" b="17258"/>
                      <a:stretch>
                        <a:fillRect/>
                      </a:stretch>
                    </p:blipFill>
                    <p:spPr bwMode="auto">
                      <a:xfrm>
                        <a:off x="637288" y="2627641"/>
                        <a:ext cx="2327790" cy="2955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A1F7D2B-0A23-4420-9208-FF4C299489AD}"/>
              </a:ext>
            </a:extLst>
          </p:cNvPr>
          <p:cNvSpPr/>
          <p:nvPr/>
        </p:nvSpPr>
        <p:spPr>
          <a:xfrm>
            <a:off x="281070" y="5564590"/>
            <a:ext cx="3073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0" dirty="0">
                <a:solidFill>
                  <a:srgbClr val="424EC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Wires too heavy to move via JXB but explode resistively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99DDF1-31E1-435C-A9DD-F87D926F2961}"/>
              </a:ext>
            </a:extLst>
          </p:cNvPr>
          <p:cNvSpPr/>
          <p:nvPr/>
        </p:nvSpPr>
        <p:spPr>
          <a:xfrm>
            <a:off x="3968640" y="5564589"/>
            <a:ext cx="4995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0" dirty="0">
                <a:solidFill>
                  <a:srgbClr val="424EC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frame exposures end on to array with 12 wires – 2ns per frame, overlaid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240B7E-669A-4338-ABD1-71281A4B0EAA}"/>
              </a:ext>
            </a:extLst>
          </p:cNvPr>
          <p:cNvSpPr/>
          <p:nvPr/>
        </p:nvSpPr>
        <p:spPr>
          <a:xfrm>
            <a:off x="4220165" y="2908927"/>
            <a:ext cx="1371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0" dirty="0">
                <a:solidFill>
                  <a:srgbClr val="14131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Frame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980396-40B0-4382-BE7C-211060FB630F}"/>
              </a:ext>
            </a:extLst>
          </p:cNvPr>
          <p:cNvSpPr/>
          <p:nvPr/>
        </p:nvSpPr>
        <p:spPr>
          <a:xfrm>
            <a:off x="4185278" y="3336749"/>
            <a:ext cx="1371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0" dirty="0">
                <a:solidFill>
                  <a:srgbClr val="14131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Frame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5E9D08-B3DE-434B-8095-AC96D5E766D3}"/>
              </a:ext>
            </a:extLst>
          </p:cNvPr>
          <p:cNvSpPr/>
          <p:nvPr/>
        </p:nvSpPr>
        <p:spPr>
          <a:xfrm>
            <a:off x="4196293" y="3799458"/>
            <a:ext cx="1371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0" dirty="0">
                <a:solidFill>
                  <a:srgbClr val="14131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Frame 3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30AD40-419B-4956-8EF7-FA53A72B6557}"/>
              </a:ext>
            </a:extLst>
          </p:cNvPr>
          <p:cNvCxnSpPr/>
          <p:nvPr/>
        </p:nvCxnSpPr>
        <p:spPr bwMode="auto">
          <a:xfrm>
            <a:off x="5425943" y="3094921"/>
            <a:ext cx="705080" cy="308473"/>
          </a:xfrm>
          <a:prstGeom prst="straightConnector1">
            <a:avLst/>
          </a:prstGeom>
          <a:solidFill>
            <a:schemeClr val="accent1">
              <a:alpha val="60001"/>
            </a:schemeClr>
          </a:solidFill>
          <a:ln w="31750" cap="flat" cmpd="sng" algn="ctr">
            <a:solidFill>
              <a:srgbClr val="DC021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2EFA41-84DD-4530-A2AE-F350606182DF}"/>
              </a:ext>
            </a:extLst>
          </p:cNvPr>
          <p:cNvCxnSpPr/>
          <p:nvPr/>
        </p:nvCxnSpPr>
        <p:spPr bwMode="auto">
          <a:xfrm>
            <a:off x="5414926" y="3524579"/>
            <a:ext cx="912564" cy="284602"/>
          </a:xfrm>
          <a:prstGeom prst="straightConnector1">
            <a:avLst/>
          </a:prstGeom>
          <a:solidFill>
            <a:schemeClr val="accent1">
              <a:alpha val="60001"/>
            </a:schemeClr>
          </a:solidFill>
          <a:ln w="31750" cap="flat" cmpd="sng" algn="ctr">
            <a:solidFill>
              <a:srgbClr val="DC021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08599D-2890-450A-BC0F-E2E620EB09BC}"/>
              </a:ext>
            </a:extLst>
          </p:cNvPr>
          <p:cNvCxnSpPr/>
          <p:nvPr/>
        </p:nvCxnSpPr>
        <p:spPr bwMode="auto">
          <a:xfrm>
            <a:off x="5370859" y="3932203"/>
            <a:ext cx="1277957" cy="143219"/>
          </a:xfrm>
          <a:prstGeom prst="straightConnector1">
            <a:avLst/>
          </a:prstGeom>
          <a:solidFill>
            <a:schemeClr val="accent1">
              <a:alpha val="60001"/>
            </a:schemeClr>
          </a:solidFill>
          <a:ln w="31750" cap="flat" cmpd="sng" algn="ctr">
            <a:solidFill>
              <a:srgbClr val="DC0217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4916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033" y="1225793"/>
            <a:ext cx="4071260" cy="25391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1. Exploding wires in array launch strong shocks into water (or other media)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2. Shocks merge and converge onto axis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 Optical probing traces stable shockwave to diameters of &lt;100µm 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550660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Convergent Shock waves </a:t>
            </a:r>
          </a:p>
        </p:txBody>
      </p:sp>
      <p:pic>
        <p:nvPicPr>
          <p:cNvPr id="3" name="s080616sho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20000"/>
          </a:blip>
          <a:srcRect l="20796" t="7301" r="7807" b="12223"/>
          <a:stretch/>
        </p:blipFill>
        <p:spPr>
          <a:xfrm>
            <a:off x="4572000" y="1170245"/>
            <a:ext cx="4648201" cy="450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3817589" y="2983509"/>
            <a:ext cx="8537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charset="0"/>
                <a:cs typeface="Helvetica" panose="020B0604020202020204" pitchFamily="34" charset="0"/>
              </a:rPr>
              <a:t>10mm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451284" y="1262372"/>
            <a:ext cx="0" cy="4173166"/>
          </a:xfrm>
          <a:prstGeom prst="straightConnector1">
            <a:avLst/>
          </a:prstGeom>
          <a:solidFill>
            <a:schemeClr val="accent1">
              <a:alpha val="60001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783FD31-AD77-46F3-B469-DA7CAA625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33" y="4620574"/>
            <a:ext cx="4054191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9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0101D5D9-3DF7-4BE8-AD06-64C8B6115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52"/>
          <a:stretch/>
        </p:blipFill>
        <p:spPr bwMode="auto">
          <a:xfrm>
            <a:off x="4798047" y="4116323"/>
            <a:ext cx="4124502" cy="2741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512240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Shock waves in wire arrays</a:t>
            </a:r>
          </a:p>
          <a:p>
            <a:endParaRPr lang="en-GB" dirty="0">
              <a:solidFill>
                <a:srgbClr val="C00000"/>
              </a:solidFill>
              <a:latin typeface="Century Gothic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3" y="1275651"/>
            <a:ext cx="5667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20BF257-0E9B-4BE8-821C-418A2D317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6" b="32405"/>
          <a:stretch/>
        </p:blipFill>
        <p:spPr bwMode="auto">
          <a:xfrm>
            <a:off x="4798047" y="1121971"/>
            <a:ext cx="4257587" cy="307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5B57F4-B535-408A-84E1-A4545BE51C4E}"/>
              </a:ext>
            </a:extLst>
          </p:cNvPr>
          <p:cNvSpPr/>
          <p:nvPr/>
        </p:nvSpPr>
        <p:spPr>
          <a:xfrm>
            <a:off x="213846" y="1988609"/>
            <a:ext cx="4572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Images and streaks show shockwave stable until at least 0.1mm radius </a:t>
            </a:r>
          </a:p>
          <a:p>
            <a:pPr lvl="0" algn="ctr"/>
            <a:r>
              <a:rPr lang="en-GB" altLang="en-US" sz="1800" b="0" dirty="0">
                <a:solidFill>
                  <a:srgbClr val="424EC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=&gt; a convergence ratio 50:1</a:t>
            </a:r>
          </a:p>
          <a:p>
            <a:pPr lvl="0"/>
            <a:endParaRPr lang="en-GB" altLang="en-US" sz="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sz="1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sz="1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sz="1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sz="1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endParaRPr lang="en-GB" altLang="en-US" sz="1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/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 shockwave approaches axis, velocity rapidly increases (pressure behind the shock front increases with decreasing area)</a:t>
            </a:r>
          </a:p>
          <a:p>
            <a:pPr lvl="0" algn="ctr"/>
            <a:r>
              <a:rPr lang="en-GB" alt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=&gt; </a:t>
            </a:r>
            <a:r>
              <a:rPr lang="en-GB" altLang="en-US" sz="1800" b="0" dirty="0">
                <a:solidFill>
                  <a:srgbClr val="424EC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0.1mm radius, velocity ~7.5kms</a:t>
            </a:r>
            <a:r>
              <a:rPr lang="en-GB" altLang="en-US" sz="1800" b="0" baseline="30000" dirty="0">
                <a:solidFill>
                  <a:srgbClr val="424EC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-1</a:t>
            </a:r>
          </a:p>
          <a:p>
            <a:pPr lvl="0"/>
            <a:endParaRPr lang="en-GB" altLang="en-US" sz="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algn="ctr"/>
            <a:endParaRPr lang="en-GB" altLang="en-US" sz="1800" b="0" dirty="0">
              <a:solidFill>
                <a:srgbClr val="DC021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algn="ctr"/>
            <a:endParaRPr lang="en-GB" altLang="en-US" sz="1800" b="0" dirty="0">
              <a:solidFill>
                <a:srgbClr val="DC021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algn="ctr"/>
            <a:r>
              <a:rPr lang="en-GB" altLang="en-US" sz="1800" b="0" dirty="0">
                <a:solidFill>
                  <a:srgbClr val="DC021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 what conditions are created on axis?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A53544-B6FF-4C0A-B82D-2EF55330DD6B}"/>
              </a:ext>
            </a:extLst>
          </p:cNvPr>
          <p:cNvSpPr/>
          <p:nvPr/>
        </p:nvSpPr>
        <p:spPr bwMode="auto">
          <a:xfrm>
            <a:off x="7107730" y="1106603"/>
            <a:ext cx="722299" cy="259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D26C39-5A28-44A4-B8B9-7DC7FA3B27E4}"/>
              </a:ext>
            </a:extLst>
          </p:cNvPr>
          <p:cNvSpPr/>
          <p:nvPr/>
        </p:nvSpPr>
        <p:spPr bwMode="auto">
          <a:xfrm>
            <a:off x="4345954" y="1121971"/>
            <a:ext cx="722299" cy="259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96AC58-0DCD-49FA-AD66-323C1E81DF2E}"/>
              </a:ext>
            </a:extLst>
          </p:cNvPr>
          <p:cNvSpPr/>
          <p:nvPr/>
        </p:nvSpPr>
        <p:spPr bwMode="auto">
          <a:xfrm>
            <a:off x="4365759" y="4114523"/>
            <a:ext cx="722299" cy="259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75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Simulations of experiments</a:t>
            </a:r>
          </a:p>
          <a:p>
            <a:endParaRPr lang="en-GB" dirty="0">
              <a:solidFill>
                <a:srgbClr val="C00000"/>
              </a:solidFill>
              <a:latin typeface="Century Gothic" charset="0"/>
            </a:endParaRPr>
          </a:p>
        </p:txBody>
      </p:sp>
      <p:pic>
        <p:nvPicPr>
          <p:cNvPr id="19458" name="Picture 2" descr="C:\Users\Simon\Documents\MAGPIE documents\watershock\Water paper\MACH water paper Fig. 9_001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1381723"/>
            <a:ext cx="6116637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8B34DE-E72B-4E5B-AB63-3FAB055F79B3}"/>
              </a:ext>
            </a:extLst>
          </p:cNvPr>
          <p:cNvSpPr/>
          <p:nvPr/>
        </p:nvSpPr>
        <p:spPr>
          <a:xfrm>
            <a:off x="66675" y="1424315"/>
            <a:ext cx="2976202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Close to axis, water behind shock front: </a:t>
            </a:r>
          </a:p>
          <a:p>
            <a:pPr algn="just">
              <a:spcBef>
                <a:spcPts val="600"/>
              </a:spcBef>
            </a:pPr>
            <a:r>
              <a:rPr lang="en-US" sz="1800" b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Pressure &gt;1Mbar/100GPa</a:t>
            </a:r>
          </a:p>
          <a:p>
            <a:pPr>
              <a:spcBef>
                <a:spcPts val="600"/>
              </a:spcBef>
            </a:pPr>
            <a:r>
              <a:rPr lang="en-GB" sz="1800" b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Density &gt; 3g/cc</a:t>
            </a:r>
          </a:p>
          <a:p>
            <a:pPr>
              <a:spcBef>
                <a:spcPts val="600"/>
              </a:spcBef>
            </a:pPr>
            <a:r>
              <a:rPr lang="en-GB" sz="1800" b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Temperature many 1000K</a:t>
            </a:r>
          </a:p>
          <a:p>
            <a:pPr>
              <a:spcBef>
                <a:spcPts val="600"/>
              </a:spcBef>
            </a:pPr>
            <a:r>
              <a:rPr lang="en-GB" sz="1800" b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density 30-40MJ/kg</a:t>
            </a:r>
          </a:p>
          <a:p>
            <a:pPr>
              <a:spcBef>
                <a:spcPts val="600"/>
              </a:spcBef>
            </a:pPr>
            <a:r>
              <a:rPr lang="en-GB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QEOS suggests ionisation fraction 0.7</a:t>
            </a:r>
          </a:p>
          <a:p>
            <a:endParaRPr lang="en-GB" sz="1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800" b="0" dirty="0">
                <a:solidFill>
                  <a:srgbClr val="DC021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new, highly efficient way to get to warm dense matter states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GB" sz="1800" b="0" dirty="0">
              <a:solidFill>
                <a:srgbClr val="DC021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GB" sz="1800" b="0" dirty="0">
              <a:solidFill>
                <a:srgbClr val="DC021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63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Simulations of experiments</a:t>
            </a:r>
          </a:p>
          <a:p>
            <a:endParaRPr lang="en-GB" dirty="0">
              <a:solidFill>
                <a:srgbClr val="C00000"/>
              </a:solidFill>
              <a:latin typeface="Century Gothic" charset="0"/>
            </a:endParaRPr>
          </a:p>
        </p:txBody>
      </p:sp>
      <p:pic>
        <p:nvPicPr>
          <p:cNvPr id="19458" name="Picture 2" descr="C:\Users\Simon\Documents\MAGPIE documents\watershock\Water paper\MACH water paper Fig. 9_001.t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3" y="1381723"/>
            <a:ext cx="6116637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675" y="1424315"/>
            <a:ext cx="2976202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Close to axis, water behind shock front: </a:t>
            </a:r>
          </a:p>
          <a:p>
            <a:pPr algn="just">
              <a:spcBef>
                <a:spcPts val="600"/>
              </a:spcBef>
            </a:pPr>
            <a:r>
              <a:rPr lang="en-US" sz="1800" b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Pressure &gt;1Mbar/100GPa</a:t>
            </a:r>
          </a:p>
          <a:p>
            <a:pPr>
              <a:spcBef>
                <a:spcPts val="600"/>
              </a:spcBef>
            </a:pPr>
            <a:r>
              <a:rPr lang="en-GB" sz="1800" b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Density &gt; 3g/cc</a:t>
            </a:r>
          </a:p>
          <a:p>
            <a:pPr>
              <a:spcBef>
                <a:spcPts val="600"/>
              </a:spcBef>
            </a:pPr>
            <a:r>
              <a:rPr lang="en-GB" sz="1800" b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Temperature many 1000K</a:t>
            </a:r>
          </a:p>
          <a:p>
            <a:pPr>
              <a:spcBef>
                <a:spcPts val="600"/>
              </a:spcBef>
            </a:pPr>
            <a:r>
              <a:rPr lang="en-GB" sz="1800" b="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density 30-40MJ/kg</a:t>
            </a:r>
          </a:p>
          <a:p>
            <a:pPr>
              <a:spcBef>
                <a:spcPts val="600"/>
              </a:spcBef>
            </a:pPr>
            <a:r>
              <a:rPr lang="en-GB" sz="1800" b="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QEOS suggests ionisation fraction 0.7</a:t>
            </a:r>
          </a:p>
          <a:p>
            <a:endParaRPr lang="en-GB" sz="1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GB" sz="1800" b="0" dirty="0">
                <a:solidFill>
                  <a:srgbClr val="DC021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new, highly efficient way to get to warm dense matter states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GB" sz="1800" b="0" dirty="0">
              <a:solidFill>
                <a:srgbClr val="DC021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endParaRPr lang="en-GB" sz="1800" b="0" dirty="0">
              <a:solidFill>
                <a:srgbClr val="DC021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GB" sz="1800" b="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BC6A8A-F6B7-45DE-A28A-8DC4E6139BE3}"/>
              </a:ext>
            </a:extLst>
          </p:cNvPr>
          <p:cNvSpPr/>
          <p:nvPr/>
        </p:nvSpPr>
        <p:spPr>
          <a:xfrm>
            <a:off x="7684" y="6207491"/>
            <a:ext cx="90773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altLang="en-US" sz="1800" b="0" dirty="0">
                <a:solidFill>
                  <a:srgbClr val="DC021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 we diagnose if these states exist – need precise X-ray diagnostics</a:t>
            </a:r>
          </a:p>
          <a:p>
            <a:pPr lvl="0" algn="ctr"/>
            <a:r>
              <a:rPr lang="en-GB" altLang="en-US" sz="1800" b="0" dirty="0">
                <a:solidFill>
                  <a:srgbClr val="DC021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Radiography, Absorption spectrometry and diffraction</a:t>
            </a:r>
          </a:p>
        </p:txBody>
      </p:sp>
    </p:spTree>
    <p:extLst>
      <p:ext uri="{BB962C8B-B14F-4D97-AF65-F5344CB8AC3E}">
        <p14:creationId xmlns:p14="http://schemas.microsoft.com/office/powerpoint/2010/main" val="33047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818" y="2679792"/>
            <a:ext cx="7948364" cy="533400"/>
          </a:xfrm>
          <a:noFill/>
        </p:spPr>
        <p:txBody>
          <a:bodyPr/>
          <a:lstStyle/>
          <a:p>
            <a:pPr algn="ctr"/>
            <a:r>
              <a:rPr lang="en-GB" sz="3600" dirty="0"/>
              <a:t>High precision X-ray diagnostics</a:t>
            </a:r>
          </a:p>
        </p:txBody>
      </p:sp>
    </p:spTree>
    <p:extLst>
      <p:ext uri="{BB962C8B-B14F-4D97-AF65-F5344CB8AC3E}">
        <p14:creationId xmlns:p14="http://schemas.microsoft.com/office/powerpoint/2010/main" val="970563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storage ring of the European Light Source (ESRF) in Grenoble.">
            <a:extLst>
              <a:ext uri="{FF2B5EF4-FFF2-40B4-BE49-F238E27FC236}">
                <a16:creationId xmlns:a16="http://schemas.microsoft.com/office/drawing/2014/main" id="{EDCA8DDC-4685-480A-ABBB-50FD39F30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0664"/>
            <a:ext cx="4220206" cy="27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559E7FF-FD2A-49EF-B9D0-F9C878FCCD1B}"/>
              </a:ext>
            </a:extLst>
          </p:cNvPr>
          <p:cNvSpPr txBox="1">
            <a:spLocks noChangeArrowheads="1"/>
          </p:cNvSpPr>
          <p:nvPr/>
        </p:nvSpPr>
        <p:spPr>
          <a:xfrm>
            <a:off x="625361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1</a:t>
            </a:r>
            <a:r>
              <a:rPr kumimoji="0" lang="en-GB" sz="2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st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 Synchrotron / pulsed power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expts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1CBDE-4C9E-4E51-ABE9-92DE09E72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7"/>
          <a:stretch/>
        </p:blipFill>
        <p:spPr>
          <a:xfrm>
            <a:off x="268941" y="4132119"/>
            <a:ext cx="4441371" cy="2595161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BD32BC14-A6C0-47CB-8713-A3183EC2A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41" y="1411501"/>
            <a:ext cx="4066525" cy="172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ESRF is the worlds most advanced 3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generation synchrotron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Pulses 20-30KeV, 0.1ns long, 500-704ns in between pulses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Phase contrast highlights edges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E6E6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6DB96ED3-CDBE-42EF-866D-1FA609D5A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993" y="4726961"/>
            <a:ext cx="4441371" cy="132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Miniature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pulser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~30-40kA, 1µs risetime Wires in small water container in beam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Beam propagates to scintillator and framing camera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3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4698721D-5D37-4806-B0CD-CE740664A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41" y="1411501"/>
            <a:ext cx="4066525" cy="172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ESRF is the worlds most advanced 3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generation synchrotron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Pulses 20-30KeV, 0.1ns long, 500-704ns in between pulses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Phase contrast highlights edges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6E6E6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559E7FF-FD2A-49EF-B9D0-F9C878FCCD1B}"/>
              </a:ext>
            </a:extLst>
          </p:cNvPr>
          <p:cNvSpPr txBox="1">
            <a:spLocks noChangeArrowheads="1"/>
          </p:cNvSpPr>
          <p:nvPr/>
        </p:nvSpPr>
        <p:spPr>
          <a:xfrm>
            <a:off x="625361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1</a:t>
            </a:r>
            <a:r>
              <a:rPr kumimoji="0" lang="en-GB" sz="26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st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 Synchrotron / pulsed power 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expts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0AFE8EF6-4562-4AEA-BAD8-D22358905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993" y="4726961"/>
            <a:ext cx="4441371" cy="132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Miniature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pulser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~30-40kA, 1µs risetime Wires in small water container in beam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Beam propagates to scintillator and framing camera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A6062B-3B1D-42A5-9A8C-CBBDF44E4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5" t="3769" r="3253" b="4853"/>
          <a:stretch/>
        </p:blipFill>
        <p:spPr>
          <a:xfrm>
            <a:off x="77851" y="3536272"/>
            <a:ext cx="4728142" cy="3209190"/>
          </a:xfrm>
          <a:prstGeom prst="rect">
            <a:avLst/>
          </a:prstGeom>
        </p:spPr>
      </p:pic>
      <p:pic>
        <p:nvPicPr>
          <p:cNvPr id="6146" name="Picture 2" descr="The storage ring of the European Light Source (ESRF) in Grenoble.">
            <a:extLst>
              <a:ext uri="{FF2B5EF4-FFF2-40B4-BE49-F238E27FC236}">
                <a16:creationId xmlns:a16="http://schemas.microsoft.com/office/drawing/2014/main" id="{EDCA8DDC-4685-480A-ABBB-50FD39F30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0664"/>
            <a:ext cx="4220206" cy="279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77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4698721D-5D37-4806-B0CD-CE740664A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0" y="923125"/>
            <a:ext cx="8975915" cy="196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4" name="ESRF_10_11_14">
            <a:hlinkClick r:id="" action="ppaction://media"/>
            <a:extLst>
              <a:ext uri="{FF2B5EF4-FFF2-40B4-BE49-F238E27FC236}">
                <a16:creationId xmlns:a16="http://schemas.microsoft.com/office/drawing/2014/main" id="{9807DED6-6082-401F-81BE-D067507C53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72" end="22791"/>
                </p14:media>
              </p:ext>
            </p:extLst>
          </p:nvPr>
        </p:nvPicPr>
        <p:blipFill rotWithShape="1">
          <a:blip r:embed="rId4"/>
          <a:srcRect l="14600" r="9615"/>
          <a:stretch>
            <a:fillRect/>
          </a:stretch>
        </p:blipFill>
        <p:spPr>
          <a:xfrm>
            <a:off x="25735" y="1125978"/>
            <a:ext cx="3860465" cy="3183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19F030-A373-49D3-B7FF-27B8789E3D62}"/>
              </a:ext>
            </a:extLst>
          </p:cNvPr>
          <p:cNvSpPr/>
          <p:nvPr/>
        </p:nvSpPr>
        <p:spPr>
          <a:xfrm>
            <a:off x="3948085" y="1903490"/>
            <a:ext cx="4649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 mag images of 200µm wire copper explosion show more details on shockwave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explosion of acrylic cylinder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6A15719-88DB-4CF1-9AC2-D3D5CDCF7A7D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Single wire with synchrotron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6A9E4A-6712-40C0-8219-C20CB97E4003}"/>
              </a:ext>
            </a:extLst>
          </p:cNvPr>
          <p:cNvSpPr/>
          <p:nvPr/>
        </p:nvSpPr>
        <p:spPr>
          <a:xfrm>
            <a:off x="364094" y="5012392"/>
            <a:ext cx="3583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I, V diagnostics enable explosion of wire to be monitored and energy into wire to be calculated (~250J)</a:t>
            </a: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142A5-4EEE-4B5C-A2F1-FB1C5976F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085" y="3582865"/>
            <a:ext cx="5272755" cy="33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3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4698721D-5D37-4806-B0CD-CE740664A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0" y="923125"/>
            <a:ext cx="8975915" cy="196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342900" indent="-3429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6D7E5-A7CA-4348-B4EF-7F7B0D1EE7C7}"/>
              </a:ext>
            </a:extLst>
          </p:cNvPr>
          <p:cNvSpPr/>
          <p:nvPr/>
        </p:nvSpPr>
        <p:spPr>
          <a:xfrm>
            <a:off x="286760" y="4700095"/>
            <a:ext cx="48692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from several (3) experiments allows complete pictures of shockwave and wire material motion</a:t>
            </a:r>
          </a:p>
          <a:p>
            <a:pPr algn="just"/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Compared to simple 2D hydro codes of wire explosion assuming 80% input power to wire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19F030-A373-49D3-B7FF-27B8789E3D62}"/>
              </a:ext>
            </a:extLst>
          </p:cNvPr>
          <p:cNvSpPr/>
          <p:nvPr/>
        </p:nvSpPr>
        <p:spPr>
          <a:xfrm>
            <a:off x="3948085" y="1903490"/>
            <a:ext cx="4649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 mag images of 200µm wire copper explosion show more details on shockwave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explosion of acrylic cylinder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6A15719-88DB-4CF1-9AC2-D3D5CDCF7A7D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Single wire with synchrotron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3941F-F0E6-40BB-869D-4C8CCE4E7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260" y="3751990"/>
            <a:ext cx="3737452" cy="3106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E84B7B-1606-422A-8C81-878F5F396B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5" r="9096"/>
          <a:stretch/>
        </p:blipFill>
        <p:spPr>
          <a:xfrm>
            <a:off x="44627" y="1151094"/>
            <a:ext cx="3860420" cy="3133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967E23-8594-4DE9-8094-6E6C721EC81C}"/>
              </a:ext>
            </a:extLst>
          </p:cNvPr>
          <p:cNvSpPr txBox="1"/>
          <p:nvPr/>
        </p:nvSpPr>
        <p:spPr>
          <a:xfrm>
            <a:off x="2569693" y="1419241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C1CE62-3BF8-4324-8175-6AA972CD097C}"/>
              </a:ext>
            </a:extLst>
          </p:cNvPr>
          <p:cNvCxnSpPr/>
          <p:nvPr/>
        </p:nvCxnSpPr>
        <p:spPr bwMode="auto">
          <a:xfrm flipH="1">
            <a:off x="2552700" y="1734812"/>
            <a:ext cx="333375" cy="379738"/>
          </a:xfrm>
          <a:prstGeom prst="straightConnector1">
            <a:avLst/>
          </a:prstGeom>
          <a:solidFill>
            <a:schemeClr val="accent1">
              <a:alpha val="60001"/>
            </a:schemeClr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19EBC6-EE6E-418D-912E-FBE2F4A0F281}"/>
              </a:ext>
            </a:extLst>
          </p:cNvPr>
          <p:cNvSpPr txBox="1"/>
          <p:nvPr/>
        </p:nvSpPr>
        <p:spPr>
          <a:xfrm>
            <a:off x="2648699" y="290967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FE69D4-5789-4F2D-A99C-AD6782C99979}"/>
              </a:ext>
            </a:extLst>
          </p:cNvPr>
          <p:cNvCxnSpPr>
            <a:cxnSpLocks/>
          </p:cNvCxnSpPr>
          <p:nvPr/>
        </p:nvCxnSpPr>
        <p:spPr bwMode="auto">
          <a:xfrm flipH="1">
            <a:off x="2043216" y="3209925"/>
            <a:ext cx="676171" cy="384559"/>
          </a:xfrm>
          <a:prstGeom prst="straightConnector1">
            <a:avLst/>
          </a:prstGeom>
          <a:solidFill>
            <a:schemeClr val="accent1">
              <a:alpha val="60001"/>
            </a:schemeClr>
          </a:solidFill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9128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404664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Outline</a:t>
            </a:r>
          </a:p>
        </p:txBody>
      </p:sp>
      <p:pic>
        <p:nvPicPr>
          <p:cNvPr id="10" name="Picture 93">
            <a:extLst>
              <a:ext uri="{FF2B5EF4-FFF2-40B4-BE49-F238E27FC236}">
                <a16:creationId xmlns:a16="http://schemas.microsoft.com/office/drawing/2014/main" id="{AD340D0E-4DBF-4360-98CE-D221F4DB3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51" y="1215188"/>
            <a:ext cx="1607328" cy="19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1A9339B-D224-474C-8F16-473F85AC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65" y="1956217"/>
            <a:ext cx="158432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1306082-9150-4589-A97F-0A3FD86B22CE}"/>
              </a:ext>
            </a:extLst>
          </p:cNvPr>
          <p:cNvGrpSpPr/>
          <p:nvPr/>
        </p:nvGrpSpPr>
        <p:grpSpPr>
          <a:xfrm>
            <a:off x="4276869" y="3673245"/>
            <a:ext cx="2623396" cy="2208408"/>
            <a:chOff x="4272323" y="4543145"/>
            <a:chExt cx="3419483" cy="28785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5DB6A9-10D9-407F-870B-93966D0CD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4317"/>
            <a:stretch/>
          </p:blipFill>
          <p:spPr>
            <a:xfrm>
              <a:off x="4333619" y="4543145"/>
              <a:ext cx="3212366" cy="28785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959E37-1A04-4089-9C38-A6E430026985}"/>
                </a:ext>
              </a:extLst>
            </p:cNvPr>
            <p:cNvSpPr/>
            <p:nvPr/>
          </p:nvSpPr>
          <p:spPr bwMode="auto">
            <a:xfrm>
              <a:off x="4272323" y="4543145"/>
              <a:ext cx="491778" cy="315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34" charset="0"/>
                <a:cs typeface="Times New Roman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689556-D33E-4F08-B55F-9425A935A460}"/>
                </a:ext>
              </a:extLst>
            </p:cNvPr>
            <p:cNvSpPr/>
            <p:nvPr/>
          </p:nvSpPr>
          <p:spPr bwMode="auto">
            <a:xfrm>
              <a:off x="7200028" y="4543145"/>
              <a:ext cx="491778" cy="315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34" charset="0"/>
                <a:cs typeface="Times New Roman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57C661-2AC6-42B0-A2E7-098DD52D3DA9}"/>
              </a:ext>
            </a:extLst>
          </p:cNvPr>
          <p:cNvSpPr txBox="1"/>
          <p:nvPr/>
        </p:nvSpPr>
        <p:spPr>
          <a:xfrm>
            <a:off x="233300" y="1207289"/>
            <a:ext cx="3954498" cy="299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A little background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What are wire array z-pinches and  how do they work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Using ablated plasmas – hydrodynamics, astrophysical jets and reconnection experiments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GB" sz="800" b="0" dirty="0">
              <a:solidFill>
                <a:srgbClr val="141313"/>
              </a:solidFill>
              <a:latin typeface="Helvetica"/>
              <a:ea typeface="Lucida Grande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764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>
            <a:extLst>
              <a:ext uri="{FF2B5EF4-FFF2-40B4-BE49-F238E27FC236}">
                <a16:creationId xmlns:a16="http://schemas.microsoft.com/office/drawing/2014/main" id="{4698721D-5D37-4806-B0CD-CE740664A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79327" y="873646"/>
            <a:ext cx="8975915" cy="196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6E6E6F"/>
              </a:solidFill>
              <a:effectLst/>
              <a:uLnTx/>
              <a:uFillTx/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6E6E6F"/>
              </a:solidFill>
              <a:effectLst/>
              <a:uLnTx/>
              <a:uFillTx/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6E6E6F"/>
              </a:solidFill>
              <a:effectLst/>
              <a:uLnTx/>
              <a:uFillTx/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6E6E6F"/>
              </a:solidFill>
              <a:effectLst/>
              <a:uLnTx/>
              <a:uFillTx/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6E6E6F"/>
              </a:solidFill>
              <a:effectLst/>
              <a:uLnTx/>
              <a:uFillTx/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6E6E6F"/>
                </a:solidFill>
                <a:effectLst/>
                <a:uLnTx/>
                <a:uFillTx/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32EDAD-5210-43E5-833D-613B459300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4038" y="1118032"/>
            <a:ext cx="3810000" cy="2381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343CEA-3642-456F-981B-D92C8E84325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41155" y="2810348"/>
            <a:ext cx="3810000" cy="23812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A5B3B3-BEF6-4B44-873E-323052C1DA5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4538222"/>
            <a:ext cx="3810000" cy="23812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ED851A-E9B2-4AF9-A313-A4F036921A97}"/>
              </a:ext>
            </a:extLst>
          </p:cNvPr>
          <p:cNvSpPr/>
          <p:nvPr/>
        </p:nvSpPr>
        <p:spPr>
          <a:xfrm>
            <a:off x="4070900" y="1380354"/>
            <a:ext cx="4880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@285ns into current pulse showed no obvious expansion of wire – wire still in solid state starts to expand ~500ns</a:t>
            </a: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0A1CF947-1D32-4059-9E11-B91B0E6B0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467" y="3692407"/>
            <a:ext cx="3810000" cy="70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r">
              <a:lnSpc>
                <a:spcPct val="115000"/>
              </a:lnSpc>
              <a:spcAft>
                <a:spcPts val="400"/>
              </a:spcAft>
            </a:pPr>
            <a:r>
              <a:rPr lang="en-GB" sz="18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Exploded wire @989ns shows striations on 40µm wavelength</a:t>
            </a: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800" b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14F2F2A9-2D06-4041-BDB7-073944932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850" y="5379046"/>
            <a:ext cx="4462534" cy="70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400"/>
              </a:spcAft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@1693ns wire is now freely expanding – striations become less prominent </a:t>
            </a:r>
            <a:endParaRPr lang="en-GB" sz="1800" b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1148B0-6CC4-4137-A4A5-979BC809D617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3122666" y="2485895"/>
            <a:ext cx="1171932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6128634-8C0A-4D92-99BA-65E6C6D487C7}"/>
              </a:ext>
            </a:extLst>
          </p:cNvPr>
          <p:cNvSpPr/>
          <p:nvPr/>
        </p:nvSpPr>
        <p:spPr>
          <a:xfrm rot="16200000">
            <a:off x="3535702" y="2275456"/>
            <a:ext cx="785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1mm</a:t>
            </a: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567B54D-8914-43B3-ABE7-63A8B88AAE46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3157575" y="6246941"/>
            <a:ext cx="1171932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DD269C-62F0-4A59-B316-1D1A46DFE9AB}"/>
              </a:ext>
            </a:extLst>
          </p:cNvPr>
          <p:cNvCxnSpPr>
            <a:cxnSpLocks/>
          </p:cNvCxnSpPr>
          <p:nvPr/>
        </p:nvCxnSpPr>
        <p:spPr bwMode="auto">
          <a:xfrm rot="16200000" flipV="1">
            <a:off x="8510219" y="4556380"/>
            <a:ext cx="1171932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 Box 2">
            <a:extLst>
              <a:ext uri="{FF2B5EF4-FFF2-40B4-BE49-F238E27FC236}">
                <a16:creationId xmlns:a16="http://schemas.microsoft.com/office/drawing/2014/main" id="{8F87F3FD-DADC-4B7F-974A-8ADD565CA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422" y="6200836"/>
            <a:ext cx="5334000" cy="196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Conductivity measurements usually assume uniform expansion – will skew conductivity tables</a:t>
            </a:r>
          </a:p>
          <a:p>
            <a:pPr marL="0" marR="0" lvl="0" indent="0" algn="r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EC2D80D-BFCF-41D9-86DE-436E7D454E5A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Overheat /Electrothermal instability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64810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CE0D2C-C07A-42A1-9253-4D04D973496F}"/>
              </a:ext>
            </a:extLst>
          </p:cNvPr>
          <p:cNvSpPr/>
          <p:nvPr/>
        </p:nvSpPr>
        <p:spPr>
          <a:xfrm>
            <a:off x="199554" y="1068388"/>
            <a:ext cx="3228347" cy="3661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x 63µm copper wires on 6mm diameter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C1EEBD-354C-4D82-B1E0-55DF8756B4A5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End-on: Wire array with synchrotron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pic>
        <p:nvPicPr>
          <p:cNvPr id="2" name="ESRF_01_15_03">
            <a:hlinkClick r:id="" action="ppaction://media"/>
            <a:extLst>
              <a:ext uri="{FF2B5EF4-FFF2-40B4-BE49-F238E27FC236}">
                <a16:creationId xmlns:a16="http://schemas.microsoft.com/office/drawing/2014/main" id="{2E930796-397A-429F-8A30-0A0A9D257A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50.6666"/>
                </p14:media>
              </p:ext>
            </p:extLst>
          </p:nvPr>
        </p:nvPicPr>
        <p:blipFill rotWithShape="1">
          <a:blip r:embed="rId4"/>
          <a:srcRect l="26597" t="1397" r="25199" b="25632"/>
          <a:stretch>
            <a:fillRect/>
          </a:stretch>
        </p:blipFill>
        <p:spPr>
          <a:xfrm>
            <a:off x="3649916" y="1185135"/>
            <a:ext cx="5371141" cy="50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FCA0E1-6A63-4E6D-8B29-78D2DC17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95" y="1092432"/>
            <a:ext cx="3237177" cy="297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59099-1F26-44F0-984D-5E2D860C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/>
          <a:stretch/>
        </p:blipFill>
        <p:spPr bwMode="auto">
          <a:xfrm>
            <a:off x="6240780" y="1081406"/>
            <a:ext cx="2903220" cy="297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C636D-44DC-470D-BC4F-7E7C3AD92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3"/>
          <a:stretch/>
        </p:blipFill>
        <p:spPr bwMode="auto">
          <a:xfrm>
            <a:off x="2980894" y="4090179"/>
            <a:ext cx="3237177" cy="253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14F85C-CDDB-4E0C-8298-71EA877860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14753"/>
          <a:stretch/>
        </p:blipFill>
        <p:spPr bwMode="auto">
          <a:xfrm>
            <a:off x="6265278" y="4090179"/>
            <a:ext cx="2878722" cy="25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6433CF3B-F6AC-4444-A19A-3E29F799CBB5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End-on: Wire array with synchrotron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F2A485-F8A3-41AF-AAD0-840B900422A5}"/>
              </a:ext>
            </a:extLst>
          </p:cNvPr>
          <p:cNvSpPr/>
          <p:nvPr/>
        </p:nvSpPr>
        <p:spPr>
          <a:xfrm>
            <a:off x="0" y="1220788"/>
            <a:ext cx="2980894" cy="404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can see wire explosion, shocks merging towards axis, increase in density and shock reflection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Absolute density measurements of shock on way to axis and after reflection axis in good agreement with hydrodynamic codes.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797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FCA0E1-6A63-4E6D-8B29-78D2DC17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895" y="1092432"/>
            <a:ext cx="3237177" cy="297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59099-1F26-44F0-984D-5E2D860C89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/>
          <a:stretch/>
        </p:blipFill>
        <p:spPr bwMode="auto">
          <a:xfrm>
            <a:off x="6240780" y="1081406"/>
            <a:ext cx="2903220" cy="297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2C636D-44DC-470D-BC4F-7E7C3AD92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3"/>
          <a:stretch/>
        </p:blipFill>
        <p:spPr bwMode="auto">
          <a:xfrm>
            <a:off x="2980894" y="4090179"/>
            <a:ext cx="3237177" cy="253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14F85C-CDDB-4E0C-8298-71EA877860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14753"/>
          <a:stretch/>
        </p:blipFill>
        <p:spPr bwMode="auto">
          <a:xfrm>
            <a:off x="6265278" y="4090179"/>
            <a:ext cx="2878722" cy="253388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98D864-37A0-4427-98AA-D0304A8200A8}"/>
              </a:ext>
            </a:extLst>
          </p:cNvPr>
          <p:cNvSpPr/>
          <p:nvPr/>
        </p:nvSpPr>
        <p:spPr>
          <a:xfrm>
            <a:off x="0" y="1220788"/>
            <a:ext cx="2980894" cy="9065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can see wire explosion, shocks merging towards axis, increase in density and shock reflection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Absolute density measurements of shock on way to axis and after reflection axis in good agreement with hydrodynamic codes.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we don’t all have a synchrotron… and some facilities don’t fit on a beamline </a:t>
            </a:r>
            <a:r>
              <a:rPr lang="en-GB" sz="1800" b="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6433CF3B-F6AC-4444-A19A-3E29F799CBB5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charset="0"/>
                <a:ea typeface="ＭＳ Ｐゴシック" charset="0"/>
                <a:cs typeface="Helvetica"/>
              </a:rPr>
              <a:t>End-on: Wire array with synchrotron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107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7818" y="2757287"/>
            <a:ext cx="7624098" cy="53340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‘Portable’ X-pinches for diagnosing external experiments</a:t>
            </a:r>
          </a:p>
        </p:txBody>
      </p:sp>
    </p:spTree>
    <p:extLst>
      <p:ext uri="{BB962C8B-B14F-4D97-AF65-F5344CB8AC3E}">
        <p14:creationId xmlns:p14="http://schemas.microsoft.com/office/powerpoint/2010/main" val="38381597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E8B6CE5F-E2AA-47EE-BD4F-02743D84D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4" y="1163509"/>
            <a:ext cx="4627953" cy="199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x-pinch consists of 2 of more crossed wires. With ~</a:t>
            </a: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1kA/ns magnetic field at cross over causes implosion and local hotspot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en-US" sz="2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high yield sources of X-ray – soft from hotspot, few microns in size, harder radiation from larger microdiode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BBBE30-530B-4973-B295-2ACA73630FE3}"/>
              </a:ext>
            </a:extLst>
          </p:cNvPr>
          <p:cNvSpPr txBox="1">
            <a:spLocks noChangeArrowheads="1"/>
          </p:cNvSpPr>
          <p:nvPr/>
        </p:nvSpPr>
        <p:spPr>
          <a:xfrm>
            <a:off x="300810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lvl="0"/>
            <a:r>
              <a:rPr lang="en-US" dirty="0">
                <a:solidFill>
                  <a:srgbClr val="C00000"/>
                </a:solidFill>
                <a:latin typeface="Century Gothic" charset="0"/>
              </a:rPr>
              <a:t>X-pinches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pic>
        <p:nvPicPr>
          <p:cNvPr id="8" name="Objet 2">
            <a:extLst>
              <a:ext uri="{FF2B5EF4-FFF2-40B4-BE49-F238E27FC236}">
                <a16:creationId xmlns:a16="http://schemas.microsoft.com/office/drawing/2014/main" id="{1BE1285D-4D13-43B3-9162-24F40B40BFF1}"/>
              </a:ext>
            </a:extLst>
          </p:cNvPr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6" t="-1221" b="-359"/>
          <a:stretch>
            <a:fillRect/>
          </a:stretch>
        </p:blipFill>
        <p:spPr bwMode="auto">
          <a:xfrm>
            <a:off x="4572000" y="1195897"/>
            <a:ext cx="4253949" cy="196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2DEE1-D4BB-474D-AC47-863ECFF06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60" t="45342" r="31596" b="13840"/>
          <a:stretch/>
        </p:blipFill>
        <p:spPr>
          <a:xfrm>
            <a:off x="3975652" y="3996966"/>
            <a:ext cx="5097080" cy="2937203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A55267BE-586C-4725-ADBF-96DE571E3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8" y="3334012"/>
            <a:ext cx="9939184" cy="148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Miniature X-pinch ‘Nene’  50kA, 50ns, 250kV</a:t>
            </a: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Portable, high voltage design… but 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ow </a:t>
            </a: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usable is it 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0049DE-8200-4DFE-9D19-2168AA78C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40" y="4023296"/>
            <a:ext cx="3815040" cy="288454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595DBA-3FE6-43DC-92D2-A0161002DC08}"/>
              </a:ext>
            </a:extLst>
          </p:cNvPr>
          <p:cNvSpPr/>
          <p:nvPr/>
        </p:nvSpPr>
        <p:spPr bwMode="auto">
          <a:xfrm>
            <a:off x="0" y="3941309"/>
            <a:ext cx="652007" cy="437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1" i="0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34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66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E8B6CE5F-E2AA-47EE-BD4F-02743D84D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" y="1299115"/>
            <a:ext cx="2674044" cy="16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Radiographs of pinholes show good soft and hard X-ray emission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&lt;3µm and ~50µm source size</a:t>
            </a: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Изображение 9">
            <a:extLst>
              <a:ext uri="{FF2B5EF4-FFF2-40B4-BE49-F238E27FC236}">
                <a16:creationId xmlns:a16="http://schemas.microsoft.com/office/drawing/2014/main" id="{4659BEE4-B866-44B6-95E6-1165358FD292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601" r="3968" b="60460"/>
          <a:stretch/>
        </p:blipFill>
        <p:spPr>
          <a:xfrm>
            <a:off x="2681727" y="1114185"/>
            <a:ext cx="6462273" cy="18902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BBBE30-530B-4973-B295-2ACA73630FE3}"/>
              </a:ext>
            </a:extLst>
          </p:cNvPr>
          <p:cNvSpPr txBox="1">
            <a:spLocks noChangeArrowheads="1"/>
          </p:cNvSpPr>
          <p:nvPr/>
        </p:nvSpPr>
        <p:spPr>
          <a:xfrm>
            <a:off x="300810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lvl="0"/>
            <a:r>
              <a:rPr lang="en-US" dirty="0">
                <a:solidFill>
                  <a:srgbClr val="C00000"/>
                </a:solidFill>
                <a:latin typeface="Century Gothic" charset="0"/>
              </a:rPr>
              <a:t>X-pinch radiography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5215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E8B6CE5F-E2AA-47EE-BD4F-02743D84D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" y="1299115"/>
            <a:ext cx="2674044" cy="16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Radiographs of pinholes show good soft and hard X-ray emission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&lt;3µm and ~50µm source size</a:t>
            </a: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Изображение 9">
            <a:extLst>
              <a:ext uri="{FF2B5EF4-FFF2-40B4-BE49-F238E27FC236}">
                <a16:creationId xmlns:a16="http://schemas.microsoft.com/office/drawing/2014/main" id="{4659BEE4-B866-44B6-95E6-1165358FD292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601" r="3968" b="61704"/>
          <a:stretch/>
        </p:blipFill>
        <p:spPr>
          <a:xfrm>
            <a:off x="2681727" y="1114185"/>
            <a:ext cx="6462273" cy="18298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BBBE30-530B-4973-B295-2ACA73630FE3}"/>
              </a:ext>
            </a:extLst>
          </p:cNvPr>
          <p:cNvSpPr txBox="1">
            <a:spLocks noChangeArrowheads="1"/>
          </p:cNvSpPr>
          <p:nvPr/>
        </p:nvSpPr>
        <p:spPr>
          <a:xfrm>
            <a:off x="300810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lvl="0"/>
            <a:r>
              <a:rPr lang="en-US" dirty="0">
                <a:solidFill>
                  <a:srgbClr val="C00000"/>
                </a:solidFill>
                <a:latin typeface="Century Gothic" charset="0"/>
              </a:rPr>
              <a:t>X-pinch radiography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FAC69-64C2-45C8-9EB4-58C5133126BC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4"/>
          <a:stretch/>
        </p:blipFill>
        <p:spPr>
          <a:xfrm>
            <a:off x="3173506" y="3136506"/>
            <a:ext cx="5360102" cy="37214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C068FB-7F40-4490-8E0D-2E69E26C3640}"/>
              </a:ext>
            </a:extLst>
          </p:cNvPr>
          <p:cNvSpPr/>
          <p:nvPr/>
        </p:nvSpPr>
        <p:spPr>
          <a:xfrm>
            <a:off x="80683" y="4451708"/>
            <a:ext cx="2770093" cy="101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Obligatory insect picture – Bee @ 3KeV showing </a:t>
            </a:r>
          </a:p>
          <a:p>
            <a:pPr lvl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phase contrast effects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133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E3A55715-1603-40FF-8F75-41EAE3F2E368}"/>
              </a:ext>
            </a:extLst>
          </p:cNvPr>
          <p:cNvSpPr txBox="1">
            <a:spLocks noChangeArrowheads="1"/>
          </p:cNvSpPr>
          <p:nvPr/>
        </p:nvSpPr>
        <p:spPr>
          <a:xfrm>
            <a:off x="300810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lvl="0"/>
            <a:r>
              <a:rPr lang="en-US" dirty="0">
                <a:solidFill>
                  <a:srgbClr val="C00000"/>
                </a:solidFill>
                <a:latin typeface="Century Gothic" charset="0"/>
              </a:rPr>
              <a:t>X-pinches – use in external experiments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42AB5126-E02F-4D0A-8BF6-9BCF22A13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44401"/>
            <a:ext cx="9144000" cy="101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Larger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marx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based X-pinch ‘big sister’ (100kA, 70ns) on loan to first light fusion to backlight gas gun and pulsed power driven shock physics experiments</a:t>
            </a:r>
          </a:p>
          <a:p>
            <a:pPr marR="0" lvl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2B307A-9A13-45E5-9F01-CCC9FDCF4D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1994484"/>
            <a:ext cx="4572000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066CBE-E0FD-4922-8FB0-DA5BB9126856}"/>
              </a:ext>
            </a:extLst>
          </p:cNvPr>
          <p:cNvSpPr/>
          <p:nvPr/>
        </p:nvSpPr>
        <p:spPr>
          <a:xfrm>
            <a:off x="0" y="6501112"/>
            <a:ext cx="9564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40404"/>
                </a:solidFill>
                <a:highlight>
                  <a:srgbClr val="FFFF00"/>
                </a:highlight>
                <a:latin typeface="Arial" pitchFamily="34" charset="0"/>
              </a:rPr>
              <a:t>25x10</a:t>
            </a:r>
            <a:r>
              <a:rPr lang="en-GB" sz="1800" b="0" baseline="30000" dirty="0">
                <a:solidFill>
                  <a:srgbClr val="040404"/>
                </a:solidFill>
                <a:highlight>
                  <a:srgbClr val="FFFF00"/>
                </a:highlight>
                <a:latin typeface="Arial" pitchFamily="34" charset="0"/>
              </a:rPr>
              <a:t>6</a:t>
            </a:r>
            <a:r>
              <a:rPr lang="en-GB" sz="1800" b="0" dirty="0">
                <a:solidFill>
                  <a:srgbClr val="040404"/>
                </a:solidFill>
                <a:highlight>
                  <a:srgbClr val="FFFF00"/>
                </a:highlight>
                <a:latin typeface="Arial" pitchFamily="34" charset="0"/>
              </a:rPr>
              <a:t> photons/mm</a:t>
            </a:r>
            <a:r>
              <a:rPr lang="en-GB" sz="1800" b="0" baseline="30000" dirty="0">
                <a:solidFill>
                  <a:srgbClr val="040404"/>
                </a:solidFill>
                <a:highlight>
                  <a:srgbClr val="FFFF00"/>
                </a:highlight>
                <a:latin typeface="Arial" pitchFamily="34" charset="0"/>
              </a:rPr>
              <a:t>2 </a:t>
            </a:r>
            <a:r>
              <a:rPr lang="en-GB" sz="1800" b="0" dirty="0">
                <a:solidFill>
                  <a:srgbClr val="040404"/>
                </a:solidFill>
                <a:highlight>
                  <a:srgbClr val="FFFF00"/>
                </a:highlight>
                <a:latin typeface="Arial" pitchFamily="34" charset="0"/>
              </a:rPr>
              <a:t> at 300mm – directly comparable to synchrotron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CD3D0-943C-40DF-8589-C16D4DDDB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15600" r="11345" b="6990"/>
          <a:stretch/>
        </p:blipFill>
        <p:spPr>
          <a:xfrm>
            <a:off x="5509260" y="1994484"/>
            <a:ext cx="3101340" cy="33428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660E17-4409-467A-9423-08F39EC0DB44}"/>
              </a:ext>
            </a:extLst>
          </p:cNvPr>
          <p:cNvSpPr/>
          <p:nvPr/>
        </p:nvSpPr>
        <p:spPr>
          <a:xfrm>
            <a:off x="5228950" y="5371096"/>
            <a:ext cx="42655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12.7mm projectile at 5.4kms</a:t>
            </a:r>
            <a:r>
              <a:rPr lang="en-GB" sz="1800" b="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hits PMMA target. Radiography shows forward and reverse shocks</a:t>
            </a:r>
            <a:endParaRPr lang="en-GB" sz="1800" b="0" dirty="0">
              <a:solidFill>
                <a:srgbClr val="040404"/>
              </a:solidFill>
              <a:latin typeface="Arial" pitchFamily="34" charset="0"/>
            </a:endParaRP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6107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>
            <a:extLst>
              <a:ext uri="{FF2B5EF4-FFF2-40B4-BE49-F238E27FC236}">
                <a16:creationId xmlns:a16="http://schemas.microsoft.com/office/drawing/2014/main" id="{A3D5F839-FA2F-48E0-8D93-6C7969DDA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75" y="1311647"/>
            <a:ext cx="4839427" cy="293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Imperial we are developing a new X-pinch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0.3 x 0.3m x 1metre long with a stalk for insertion into other experimental chambers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 ~50kg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oil, no water, no SF6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8F91C1-6D30-42EA-87B5-46A468FEB0C7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r="11799"/>
          <a:stretch/>
        </p:blipFill>
        <p:spPr bwMode="auto">
          <a:xfrm>
            <a:off x="7446645" y="4024694"/>
            <a:ext cx="1697355" cy="290195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6" name="Picture 15" descr="C:\Users\Simon\Desktop\20170613_134825.jpg">
            <a:extLst>
              <a:ext uri="{FF2B5EF4-FFF2-40B4-BE49-F238E27FC236}">
                <a16:creationId xmlns:a16="http://schemas.microsoft.com/office/drawing/2014/main" id="{F1175A59-DBC3-43C4-896B-53246997881A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/>
          <a:stretch/>
        </p:blipFill>
        <p:spPr bwMode="auto">
          <a:xfrm>
            <a:off x="5220182" y="1239859"/>
            <a:ext cx="3923818" cy="2679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2376D3E-CF84-4FA4-93B4-86595A36BD5E}"/>
              </a:ext>
            </a:extLst>
          </p:cNvPr>
          <p:cNvSpPr/>
          <p:nvPr/>
        </p:nvSpPr>
        <p:spPr>
          <a:xfrm>
            <a:off x="5475895" y="4955565"/>
            <a:ext cx="1876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Times New Roman" charset="0"/>
              </a:rPr>
              <a:t>Charging, triggering and safety system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ABF8ECC-F988-406A-9B23-AEBE2604C624}"/>
              </a:ext>
            </a:extLst>
          </p:cNvPr>
          <p:cNvSpPr txBox="1">
            <a:spLocks noChangeArrowheads="1"/>
          </p:cNvSpPr>
          <p:nvPr/>
        </p:nvSpPr>
        <p:spPr>
          <a:xfrm>
            <a:off x="300810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lvl="0"/>
            <a:r>
              <a:rPr lang="en-US" dirty="0">
                <a:solidFill>
                  <a:srgbClr val="C00000"/>
                </a:solidFill>
                <a:latin typeface="Century Gothic" charset="0"/>
              </a:rPr>
              <a:t>An ultra portable X-pinch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9E1AFC-A346-4B85-BA40-796DC6CD6ED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57" y="4357848"/>
            <a:ext cx="2368905" cy="2118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AFF1E2-3DA3-4944-91FA-2FF7352D358F}"/>
              </a:ext>
            </a:extLst>
          </p:cNvPr>
          <p:cNvSpPr/>
          <p:nvPr/>
        </p:nvSpPr>
        <p:spPr>
          <a:xfrm>
            <a:off x="853961" y="4955565"/>
            <a:ext cx="18760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Times New Roman" charset="0"/>
              </a:rPr>
              <a:t>UKs first ultra low inductance air switches</a:t>
            </a:r>
          </a:p>
        </p:txBody>
      </p:sp>
    </p:spTree>
    <p:extLst>
      <p:ext uri="{BB962C8B-B14F-4D97-AF65-F5344CB8AC3E}">
        <p14:creationId xmlns:p14="http://schemas.microsoft.com/office/powerpoint/2010/main" val="3990436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404664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Outline</a:t>
            </a:r>
          </a:p>
        </p:txBody>
      </p:sp>
      <p:pic>
        <p:nvPicPr>
          <p:cNvPr id="10" name="Picture 93">
            <a:extLst>
              <a:ext uri="{FF2B5EF4-FFF2-40B4-BE49-F238E27FC236}">
                <a16:creationId xmlns:a16="http://schemas.microsoft.com/office/drawing/2014/main" id="{AD340D0E-4DBF-4360-98CE-D221F4DB3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51" y="1215188"/>
            <a:ext cx="1607328" cy="194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1A9339B-D224-474C-8F16-473F85AC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65" y="1956217"/>
            <a:ext cx="1584325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1306082-9150-4589-A97F-0A3FD86B22CE}"/>
              </a:ext>
            </a:extLst>
          </p:cNvPr>
          <p:cNvGrpSpPr/>
          <p:nvPr/>
        </p:nvGrpSpPr>
        <p:grpSpPr>
          <a:xfrm>
            <a:off x="4276869" y="3673245"/>
            <a:ext cx="2623396" cy="2208408"/>
            <a:chOff x="4272323" y="4543145"/>
            <a:chExt cx="3419483" cy="28785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5DB6A9-10D9-407F-870B-93966D0CD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4317"/>
            <a:stretch/>
          </p:blipFill>
          <p:spPr>
            <a:xfrm>
              <a:off x="4333619" y="4543145"/>
              <a:ext cx="3212366" cy="28785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959E37-1A04-4089-9C38-A6E430026985}"/>
                </a:ext>
              </a:extLst>
            </p:cNvPr>
            <p:cNvSpPr/>
            <p:nvPr/>
          </p:nvSpPr>
          <p:spPr bwMode="auto">
            <a:xfrm>
              <a:off x="4272323" y="4543145"/>
              <a:ext cx="491778" cy="315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34" charset="0"/>
                <a:cs typeface="Times New Roman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689556-D33E-4F08-B55F-9425A935A460}"/>
                </a:ext>
              </a:extLst>
            </p:cNvPr>
            <p:cNvSpPr/>
            <p:nvPr/>
          </p:nvSpPr>
          <p:spPr bwMode="auto">
            <a:xfrm>
              <a:off x="7200028" y="4543145"/>
              <a:ext cx="491778" cy="315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>
                <a:ln>
                  <a:noFill/>
                </a:ln>
                <a:solidFill>
                  <a:srgbClr val="6E6E6F"/>
                </a:solidFill>
                <a:effectLst/>
                <a:latin typeface="Verdana" pitchFamily="34" charset="0"/>
                <a:cs typeface="Times New Roman" charset="0"/>
              </a:endParaRPr>
            </a:p>
          </p:txBody>
        </p:sp>
      </p:grpSp>
      <p:pic>
        <p:nvPicPr>
          <p:cNvPr id="21" name="ESRF_01_15_03">
            <a:hlinkClick r:id="" action="ppaction://media"/>
            <a:extLst>
              <a:ext uri="{FF2B5EF4-FFF2-40B4-BE49-F238E27FC236}">
                <a16:creationId xmlns:a16="http://schemas.microsoft.com/office/drawing/2014/main" id="{0266989A-3267-4CBF-823F-FC79B3E4A4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050.6666"/>
                </p14:media>
              </p:ext>
            </p:extLst>
          </p:nvPr>
        </p:nvPicPr>
        <p:blipFill rotWithShape="1">
          <a:blip r:embed="rId8"/>
          <a:srcRect l="26597" t="1397" r="25199" b="25632"/>
          <a:stretch>
            <a:fillRect/>
          </a:stretch>
        </p:blipFill>
        <p:spPr>
          <a:xfrm>
            <a:off x="6900265" y="4958373"/>
            <a:ext cx="1951745" cy="1846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FE2382-AC3E-42BB-ACA7-6935C6F6A7DE}"/>
              </a:ext>
            </a:extLst>
          </p:cNvPr>
          <p:cNvSpPr txBox="1"/>
          <p:nvPr/>
        </p:nvSpPr>
        <p:spPr>
          <a:xfrm>
            <a:off x="233300" y="1207289"/>
            <a:ext cx="3954498" cy="354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A little background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What are wire array z-pinches and  how do they work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Using ablated plasmas – hydrodynamics, astrophysical jets and reconnection experiments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Warm dense matter with magnetic drives and convergent shockwaves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GB" sz="800" b="0" dirty="0">
              <a:solidFill>
                <a:srgbClr val="141313"/>
              </a:solidFill>
              <a:latin typeface="Helvetica"/>
              <a:ea typeface="Lucida Grande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294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>
            <a:extLst>
              <a:ext uri="{FF2B5EF4-FFF2-40B4-BE49-F238E27FC236}">
                <a16:creationId xmlns:a16="http://schemas.microsoft.com/office/drawing/2014/main" id="{A3D5F839-FA2F-48E0-8D93-6C7969DDA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05" y="3776028"/>
            <a:ext cx="4839427" cy="270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140-160kA, 200ns, ~90kV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little slow (Shelkovenko condition, 1KA/ns would be better) but still being improved</a:t>
            </a:r>
          </a:p>
          <a:p>
            <a:pPr lvl="0" algn="just" eaLnBrk="0" hangingPunct="0">
              <a:spcBef>
                <a:spcPct val="20000"/>
              </a:spcBef>
              <a:defRPr/>
            </a:pPr>
            <a:r>
              <a:rPr lang="en-GB" sz="1800" b="0" dirty="0">
                <a:solidFill>
                  <a:srgbClr val="040404"/>
                </a:solidFill>
                <a:latin typeface="Arial" pitchFamily="34" charset="0"/>
              </a:rPr>
              <a:t>Already soft X-rays, &lt;5ns, Spot size, &lt;15µm</a:t>
            </a:r>
          </a:p>
          <a:p>
            <a:pPr lvl="0" algn="just" eaLnBrk="0" hangingPunct="0">
              <a:spcBef>
                <a:spcPct val="20000"/>
              </a:spcBef>
              <a:defRPr/>
            </a:pPr>
            <a:r>
              <a:rPr lang="en-GB" sz="1800" b="0" dirty="0">
                <a:solidFill>
                  <a:srgbClr val="040404"/>
                </a:solidFill>
                <a:latin typeface="Arial" pitchFamily="34" charset="0"/>
              </a:rPr>
              <a:t>Hard X-ray Spot size ~150µm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defRPr/>
            </a:pP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C:\Users\Simon\Desktop\20170613_134825.jpg">
            <a:extLst>
              <a:ext uri="{FF2B5EF4-FFF2-40B4-BE49-F238E27FC236}">
                <a16:creationId xmlns:a16="http://schemas.microsoft.com/office/drawing/2014/main" id="{F1175A59-DBC3-43C4-896B-53246997881A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2"/>
          <a:stretch/>
        </p:blipFill>
        <p:spPr bwMode="auto">
          <a:xfrm>
            <a:off x="5220182" y="1239859"/>
            <a:ext cx="3923818" cy="2679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ABF8ECC-F988-406A-9B23-AEBE2604C624}"/>
              </a:ext>
            </a:extLst>
          </p:cNvPr>
          <p:cNvSpPr txBox="1">
            <a:spLocks noChangeArrowheads="1"/>
          </p:cNvSpPr>
          <p:nvPr/>
        </p:nvSpPr>
        <p:spPr>
          <a:xfrm>
            <a:off x="300810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lvl="0"/>
            <a:r>
              <a:rPr lang="en-US" dirty="0">
                <a:solidFill>
                  <a:srgbClr val="C00000"/>
                </a:solidFill>
                <a:latin typeface="Century Gothic" charset="0"/>
              </a:rPr>
              <a:t>An ultra portable X-pinch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31A6B-BCC8-4627-9B19-9E3543A71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462" y="4178163"/>
            <a:ext cx="4240538" cy="2679837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80C881A6-85A8-472A-A618-016238B02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75" y="1311647"/>
            <a:ext cx="4839427" cy="293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Imperial we are developing a new X-pinch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0.3 x 0.3m x 1metre long with a stalk for insertion into other experimental chambers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Weight ~50kg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oil, no water, no SF6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2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6353" t="5135" r="26353" b="5135"/>
          <a:stretch>
            <a:fillRect/>
          </a:stretch>
        </p:blipFill>
        <p:spPr bwMode="auto">
          <a:xfrm>
            <a:off x="106057" y="1606712"/>
            <a:ext cx="3527232" cy="343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5070311"/>
            <a:ext cx="35272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Times New Roman" charset="0"/>
              </a:rPr>
              <a:t>X-pinch generated Laue diffraction pattern through 1mm single crystal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Times New Roman" charset="0"/>
              </a:rPr>
              <a:t>LiF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8" y="1124744"/>
            <a:ext cx="91440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Times New Roman" charset="0"/>
              </a:rPr>
              <a:t>There is a lot more we can do apart from radiography…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Times New Roman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Times New Roman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E31B9D7-7681-4843-8E27-E135AA0FBD11}"/>
              </a:ext>
            </a:extLst>
          </p:cNvPr>
          <p:cNvSpPr txBox="1">
            <a:spLocks noChangeArrowheads="1"/>
          </p:cNvSpPr>
          <p:nvPr/>
        </p:nvSpPr>
        <p:spPr>
          <a:xfrm>
            <a:off x="300810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lvl="0"/>
            <a:r>
              <a:rPr lang="en-US" dirty="0">
                <a:solidFill>
                  <a:srgbClr val="C00000"/>
                </a:solidFill>
                <a:latin typeface="Century Gothic" charset="0"/>
              </a:rPr>
              <a:t>Aims for ultra portable X-pinch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32A2F58-CE40-4DAA-807C-5F1F99FD4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58" y="1545752"/>
            <a:ext cx="5349796" cy="260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BB5FE2B-7E23-41E8-BD41-F5743BB9F566}"/>
              </a:ext>
            </a:extLst>
          </p:cNvPr>
          <p:cNvSpPr/>
          <p:nvPr/>
        </p:nvSpPr>
        <p:spPr>
          <a:xfrm>
            <a:off x="3822202" y="4161724"/>
            <a:ext cx="5223361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en-GB" sz="1800" b="0" dirty="0">
                <a:solidFill>
                  <a:srgbClr val="2222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XANES – X-ray Absorption Near Edge Spectrometry provides direct measure of density of states (sensitive to valence, magnetisation and local shape)</a:t>
            </a:r>
          </a:p>
          <a:p>
            <a:pPr algn="just" eaLnBrk="0" hangingPunct="0">
              <a:spcBef>
                <a:spcPct val="20000"/>
              </a:spcBef>
            </a:pPr>
            <a:r>
              <a:rPr lang="en-GB" sz="1800" b="0" dirty="0">
                <a:solidFill>
                  <a:srgbClr val="2222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EXAFS – Extended X-ray Absorption Fine Structure – provides measure of bond distances, atoms themselves and number of atoms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D13773-45AD-4C07-B5E3-47D8AEF81ED4}"/>
              </a:ext>
            </a:extLst>
          </p:cNvPr>
          <p:cNvSpPr/>
          <p:nvPr/>
        </p:nvSpPr>
        <p:spPr>
          <a:xfrm>
            <a:off x="-1" y="6477351"/>
            <a:ext cx="5891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>
              <a:spcBef>
                <a:spcPct val="20000"/>
              </a:spcBef>
              <a:defRPr/>
            </a:pPr>
            <a:r>
              <a:rPr lang="en-GB" sz="1800" b="0" dirty="0">
                <a:solidFill>
                  <a:srgbClr val="040404"/>
                </a:solidFill>
                <a:latin typeface="Arial" pitchFamily="34" charset="0"/>
              </a:rPr>
              <a:t>And possibly even X-ray Thomson scattering…</a:t>
            </a:r>
          </a:p>
        </p:txBody>
      </p:sp>
    </p:spTree>
    <p:extLst>
      <p:ext uri="{BB962C8B-B14F-4D97-AF65-F5344CB8AC3E}">
        <p14:creationId xmlns:p14="http://schemas.microsoft.com/office/powerpoint/2010/main" val="31042733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DC3A941E-8610-4DF3-AC3A-70EEE6089056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Summary</a:t>
            </a:r>
          </a:p>
          <a:p>
            <a:endParaRPr lang="en-GB" dirty="0">
              <a:solidFill>
                <a:srgbClr val="C00000"/>
              </a:solidFill>
              <a:latin typeface="Century Gothic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3EA13FD-0C0C-4444-8685-AD2C62B5D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86" y="1104177"/>
            <a:ext cx="8881228" cy="370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Pulsed power is highly versatile way of obtaining HEDP conditions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was once interesting for X-rays for ICF has spun out to include: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Hydrodynamics research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GB" sz="1800" b="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Hypersonics</a:t>
            </a:r>
            <a:r>
              <a:rPr lang="en-GB" sz="1800" b="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research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Planetary – solar wind Physics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Scaled astrophysics experiments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High pressure materials / warm dense matter research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New X-ray diagnostics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25718E-FFB8-46D3-A6DC-3934A7E3F822}"/>
              </a:ext>
            </a:extLst>
          </p:cNvPr>
          <p:cNvSpPr/>
          <p:nvPr/>
        </p:nvSpPr>
        <p:spPr>
          <a:xfrm>
            <a:off x="131386" y="4295370"/>
            <a:ext cx="4901656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 scale facilities at universities lead much of this research, often in collaboration with other universities and nationals laboratories</a:t>
            </a:r>
          </a:p>
        </p:txBody>
      </p:sp>
      <p:pic>
        <p:nvPicPr>
          <p:cNvPr id="7" name="ESRF_14_30_48">
            <a:hlinkClick r:id="" action="ppaction://media"/>
            <a:extLst>
              <a:ext uri="{FF2B5EF4-FFF2-40B4-BE49-F238E27FC236}">
                <a16:creationId xmlns:a16="http://schemas.microsoft.com/office/drawing/2014/main" id="{A19C81BE-5DA1-4C9F-8732-C1AE400EC2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2" end="3315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3198" y="4064854"/>
            <a:ext cx="3600802" cy="27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CE0D2C-C07A-42A1-9253-4D04D973496F}"/>
              </a:ext>
            </a:extLst>
          </p:cNvPr>
          <p:cNvSpPr/>
          <p:nvPr/>
        </p:nvSpPr>
        <p:spPr>
          <a:xfrm>
            <a:off x="23052" y="1710575"/>
            <a:ext cx="4157294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between 2 different density materials, if shocked any perturbations on interface will grow – RM instability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C1EEBD-354C-4D82-B1E0-55DF8756B4A5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C00000"/>
                </a:solidFill>
                <a:latin typeface="Century Gothic" charset="0"/>
              </a:rPr>
              <a:t>Driving </a:t>
            </a:r>
            <a:r>
              <a:rPr lang="en-GB" dirty="0" err="1">
                <a:solidFill>
                  <a:srgbClr val="C00000"/>
                </a:solidFill>
                <a:latin typeface="Century Gothic" charset="0"/>
              </a:rPr>
              <a:t>Richtmyer</a:t>
            </a:r>
            <a:r>
              <a:rPr lang="en-GB" dirty="0">
                <a:solidFill>
                  <a:srgbClr val="C00000"/>
                </a:solidFill>
                <a:latin typeface="Century Gothic" charset="0"/>
              </a:rPr>
              <a:t>-Meshkov 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2011CB-4F66-483A-ADCA-6DA6B892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530" y="1082125"/>
            <a:ext cx="5071462" cy="25650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496FBB-0560-4CC2-9953-8B9D3097C2DA}"/>
              </a:ext>
            </a:extLst>
          </p:cNvPr>
          <p:cNvSpPr/>
          <p:nvPr/>
        </p:nvSpPr>
        <p:spPr>
          <a:xfrm>
            <a:off x="1357740" y="2993567"/>
            <a:ext cx="2891530" cy="702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Frames from experiments in gas tube at LANL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https://users.math.msu.edu/users/wei/ICF.gif">
            <a:extLst>
              <a:ext uri="{FF2B5EF4-FFF2-40B4-BE49-F238E27FC236}">
                <a16:creationId xmlns:a16="http://schemas.microsoft.com/office/drawing/2014/main" id="{2C460EA7-6D3F-4238-AF3C-4B87D31C3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" b="18798"/>
          <a:stretch/>
        </p:blipFill>
        <p:spPr bwMode="auto">
          <a:xfrm>
            <a:off x="3434434" y="3909257"/>
            <a:ext cx="5899606" cy="288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A3B989-C5BE-4D1A-B921-A7870D5DA32B}"/>
              </a:ext>
            </a:extLst>
          </p:cNvPr>
          <p:cNvSpPr/>
          <p:nvPr/>
        </p:nvSpPr>
        <p:spPr>
          <a:xfrm>
            <a:off x="361148" y="4505619"/>
            <a:ext cx="3373291" cy="102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 controls mix in ICF implosions and supernova explosions…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35016D-8BC0-4432-9FDD-D32DA3399407}"/>
              </a:ext>
            </a:extLst>
          </p:cNvPr>
          <p:cNvSpPr/>
          <p:nvPr/>
        </p:nvSpPr>
        <p:spPr>
          <a:xfrm>
            <a:off x="-176732" y="6092166"/>
            <a:ext cx="3926540" cy="753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 ICF form Sakagami et al</a:t>
            </a:r>
          </a:p>
          <a:p>
            <a:pPr marR="0" lvl="0" algn="r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supernova from </a:t>
            </a:r>
            <a:r>
              <a:rPr lang="en-GB" sz="18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Hachisu</a:t>
            </a: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271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RF_14_30_48">
            <a:hlinkClick r:id="" action="ppaction://media"/>
            <a:extLst>
              <a:ext uri="{FF2B5EF4-FFF2-40B4-BE49-F238E27FC236}">
                <a16:creationId xmlns:a16="http://schemas.microsoft.com/office/drawing/2014/main" id="{39D74D79-FD4E-4133-83C6-44D0B406954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2" end="3315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4243" y="1188060"/>
            <a:ext cx="5740204" cy="4452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CE0D2C-C07A-42A1-9253-4D04D973496F}"/>
              </a:ext>
            </a:extLst>
          </p:cNvPr>
          <p:cNvSpPr/>
          <p:nvPr/>
        </p:nvSpPr>
        <p:spPr>
          <a:xfrm>
            <a:off x="76610" y="1182985"/>
            <a:ext cx="3228347" cy="4195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Sequence of two 160µm Cu wires 2.5mm apart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wire </a:t>
            </a: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expands with overheating/ET instability whilst shockwave launched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Shockwave reflected back to expanding surface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Drives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Richtmyer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–Meshkov instability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41F297-ABCF-4617-995E-A7BE5D8461C2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8189611" y="4406134"/>
            <a:ext cx="1351722" cy="0"/>
          </a:xfrm>
          <a:prstGeom prst="lin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C3DB71F-B1D8-42AF-8317-1DD85D8FABFB}"/>
              </a:ext>
            </a:extLst>
          </p:cNvPr>
          <p:cNvSpPr/>
          <p:nvPr/>
        </p:nvSpPr>
        <p:spPr>
          <a:xfrm rot="16200000">
            <a:off x="8123693" y="4100726"/>
            <a:ext cx="10914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2.5mm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C1EEBD-354C-4D82-B1E0-55DF8756B4A5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504556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C00000"/>
                </a:solidFill>
                <a:latin typeface="Century Gothic" charset="0"/>
              </a:rPr>
              <a:t>Driving </a:t>
            </a:r>
            <a:r>
              <a:rPr lang="en-GB" dirty="0" err="1">
                <a:solidFill>
                  <a:srgbClr val="C00000"/>
                </a:solidFill>
                <a:latin typeface="Century Gothic" charset="0"/>
              </a:rPr>
              <a:t>Richtmyer</a:t>
            </a:r>
            <a:r>
              <a:rPr lang="en-GB" dirty="0">
                <a:solidFill>
                  <a:srgbClr val="C00000"/>
                </a:solidFill>
                <a:latin typeface="Century Gothic" charset="0"/>
              </a:rPr>
              <a:t>-Meshkov 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charset="0"/>
              <a:ea typeface="ＭＳ Ｐゴシック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559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749518" y="509972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Reconnection: </a:t>
            </a:r>
            <a:r>
              <a:rPr lang="en-GB" dirty="0" err="1">
                <a:solidFill>
                  <a:srgbClr val="C00000"/>
                </a:solidFill>
                <a:latin typeface="Century Gothic" charset="0"/>
              </a:rPr>
              <a:t>Plasmoids</a:t>
            </a:r>
            <a:endParaRPr lang="en-GB" dirty="0">
              <a:solidFill>
                <a:srgbClr val="C00000"/>
              </a:solidFill>
              <a:latin typeface="Century Gothic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87620-0050-48E8-B340-4CA4C07DE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4"/>
          <a:stretch/>
        </p:blipFill>
        <p:spPr>
          <a:xfrm>
            <a:off x="825500" y="1262950"/>
            <a:ext cx="7670800" cy="4833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CD1729-4089-4D73-84D0-14F5AF0A558C}"/>
              </a:ext>
            </a:extLst>
          </p:cNvPr>
          <p:cNvSpPr txBox="1"/>
          <p:nvPr/>
        </p:nvSpPr>
        <p:spPr>
          <a:xfrm>
            <a:off x="273456" y="6100464"/>
            <a:ext cx="5020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Velocity of enhanced density region ~ 130kms</a:t>
            </a:r>
            <a:r>
              <a:rPr lang="en-GB" sz="1800" b="0" baseline="300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 we also see accelerated electrons  </a:t>
            </a:r>
          </a:p>
        </p:txBody>
      </p:sp>
    </p:spTree>
    <p:extLst>
      <p:ext uri="{BB962C8B-B14F-4D97-AF65-F5344CB8AC3E}">
        <p14:creationId xmlns:p14="http://schemas.microsoft.com/office/powerpoint/2010/main" val="73236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A4BC24-9F01-4930-9B5A-6890A9CDCF1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12" y="1115349"/>
            <a:ext cx="3382926" cy="3372395"/>
          </a:xfrm>
          <a:prstGeom prst="rect">
            <a:avLst/>
          </a:prstGeom>
        </p:spPr>
      </p:pic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827584" y="404664"/>
            <a:ext cx="7543800" cy="50405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r>
              <a:rPr lang="en-GB" dirty="0">
                <a:solidFill>
                  <a:srgbClr val="C00000"/>
                </a:solidFill>
                <a:latin typeface="Century Gothic" charset="0"/>
              </a:rPr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300" y="1207289"/>
            <a:ext cx="3954498" cy="409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A little background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What are wire array z-pinches and  how do they work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Using ablated plasmas – hydrodynamics, astrophysical jets and reconnection experiments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Warm dense matter with magnetic drives and convergent shockwaves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Cutting edge diagnostics</a:t>
            </a:r>
          </a:p>
          <a:p>
            <a:endParaRPr lang="en-GB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GB" sz="800" b="0" dirty="0">
              <a:solidFill>
                <a:srgbClr val="141313"/>
              </a:solidFill>
              <a:latin typeface="Helvetica"/>
              <a:ea typeface="Lucida Grande"/>
              <a:cs typeface="Helvetica"/>
            </a:endParaRPr>
          </a:p>
        </p:txBody>
      </p:sp>
      <p:pic>
        <p:nvPicPr>
          <p:cNvPr id="6" name="Picture 2" descr="The storage ring of the European Light Source (ESRF) in Grenoble.">
            <a:extLst>
              <a:ext uri="{FF2B5EF4-FFF2-40B4-BE49-F238E27FC236}">
                <a16:creationId xmlns:a16="http://schemas.microsoft.com/office/drawing/2014/main" id="{BA701A9B-83E2-4251-8E24-65F72078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408" y="4613993"/>
            <a:ext cx="3382926" cy="22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47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372431"/>
            <a:ext cx="7948364" cy="533400"/>
          </a:xfrm>
          <a:noFill/>
        </p:spPr>
        <p:txBody>
          <a:bodyPr/>
          <a:lstStyle/>
          <a:p>
            <a:pPr algn="ctr"/>
            <a:r>
              <a:rPr lang="en-GB" sz="3600" dirty="0"/>
              <a:t>Pulsed Power Driven </a:t>
            </a:r>
            <a:br>
              <a:rPr lang="en-GB" sz="3600" dirty="0"/>
            </a:br>
            <a:r>
              <a:rPr lang="en-GB" sz="3600" dirty="0"/>
              <a:t>High Energy Density Physics </a:t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79344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932C624C-3385-4F07-9A9B-9EF8E9BFC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233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2772" name="Text Box 19">
            <a:extLst>
              <a:ext uri="{FF2B5EF4-FFF2-40B4-BE49-F238E27FC236}">
                <a16:creationId xmlns:a16="http://schemas.microsoft.com/office/drawing/2014/main" id="{BB49A453-1628-45A5-9C16-12344E437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706" y="1124322"/>
            <a:ext cx="9034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800" b="0" dirty="0">
                <a:solidFill>
                  <a:srgbClr val="22228A"/>
                </a:solidFill>
              </a:rPr>
              <a:t>Materials in extremes of temperature (&gt; 10</a:t>
            </a:r>
            <a:r>
              <a:rPr lang="en-GB" altLang="en-US" sz="1800" b="0" baseline="30000" dirty="0">
                <a:solidFill>
                  <a:srgbClr val="22228A"/>
                </a:solidFill>
              </a:rPr>
              <a:t>5 </a:t>
            </a:r>
            <a:r>
              <a:rPr lang="en-GB" altLang="en-US" sz="1800" b="0" dirty="0">
                <a:solidFill>
                  <a:srgbClr val="22228A"/>
                </a:solidFill>
              </a:rPr>
              <a:t>K), pressure (&gt; </a:t>
            </a:r>
            <a:r>
              <a:rPr lang="en-GB" altLang="en-US" sz="1800" b="0" dirty="0" err="1">
                <a:solidFill>
                  <a:srgbClr val="22228A"/>
                </a:solidFill>
              </a:rPr>
              <a:t>KBar</a:t>
            </a:r>
            <a:r>
              <a:rPr lang="en-GB" altLang="en-US" sz="1800" b="0" dirty="0">
                <a:solidFill>
                  <a:srgbClr val="22228A"/>
                </a:solidFill>
              </a:rPr>
              <a:t>), &amp; density.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800" b="0" dirty="0"/>
              <a:t>Not just fundamental physics research – there are many applications</a:t>
            </a: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22228A"/>
              </a:solidFill>
            </a:endParaRPr>
          </a:p>
          <a:p>
            <a:endParaRPr lang="en-GB" altLang="en-US" sz="1800" b="0" dirty="0">
              <a:solidFill>
                <a:srgbClr val="008000"/>
              </a:solidFill>
            </a:endParaRPr>
          </a:p>
          <a:p>
            <a:endParaRPr lang="en-GB" altLang="en-US" sz="1800" b="0" dirty="0">
              <a:solidFill>
                <a:srgbClr val="008000"/>
              </a:solidFill>
            </a:endParaRPr>
          </a:p>
        </p:txBody>
      </p:sp>
      <p:pic>
        <p:nvPicPr>
          <p:cNvPr id="32773" name="Picture 11">
            <a:extLst>
              <a:ext uri="{FF2B5EF4-FFF2-40B4-BE49-F238E27FC236}">
                <a16:creationId xmlns:a16="http://schemas.microsoft.com/office/drawing/2014/main" id="{B32346CA-4597-4BA5-80EA-B6A432F0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55" y="1883603"/>
            <a:ext cx="2459340" cy="217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12">
            <a:extLst>
              <a:ext uri="{FF2B5EF4-FFF2-40B4-BE49-F238E27FC236}">
                <a16:creationId xmlns:a16="http://schemas.microsoft.com/office/drawing/2014/main" id="{F7274F72-1303-4C2F-850A-DC934B469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93" y="4041823"/>
            <a:ext cx="2601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0" dirty="0">
                <a:solidFill>
                  <a:srgbClr val="000000"/>
                </a:solidFill>
              </a:rPr>
              <a:t>Supernova shock wave</a:t>
            </a:r>
            <a:endParaRPr lang="en-US" altLang="en-US" sz="1800" b="0" dirty="0">
              <a:solidFill>
                <a:srgbClr val="000000"/>
              </a:solidFill>
            </a:endParaRPr>
          </a:p>
        </p:txBody>
      </p:sp>
      <p:pic>
        <p:nvPicPr>
          <p:cNvPr id="32775" name="Picture 16">
            <a:extLst>
              <a:ext uri="{FF2B5EF4-FFF2-40B4-BE49-F238E27FC236}">
                <a16:creationId xmlns:a16="http://schemas.microsoft.com/office/drawing/2014/main" id="{2ED31C06-F3E5-4752-B20F-BFF0C5DE6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24" y="4568878"/>
            <a:ext cx="2379302" cy="187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18">
            <a:extLst>
              <a:ext uri="{FF2B5EF4-FFF2-40B4-BE49-F238E27FC236}">
                <a16:creationId xmlns:a16="http://schemas.microsoft.com/office/drawing/2014/main" id="{980CBA86-788C-4AB3-8D4D-B211862E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475" y="6461125"/>
            <a:ext cx="458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0">
                <a:solidFill>
                  <a:srgbClr val="000000"/>
                </a:solidFill>
              </a:rPr>
              <a:t>Implosion of fusion test capsule </a:t>
            </a:r>
            <a:endParaRPr lang="en-US" altLang="en-US" sz="1800" b="0">
              <a:solidFill>
                <a:srgbClr val="000000"/>
              </a:solidFill>
            </a:endParaRPr>
          </a:p>
        </p:txBody>
      </p:sp>
      <p:pic>
        <p:nvPicPr>
          <p:cNvPr id="32777" name="Picture 13">
            <a:extLst>
              <a:ext uri="{FF2B5EF4-FFF2-40B4-BE49-F238E27FC236}">
                <a16:creationId xmlns:a16="http://schemas.microsoft.com/office/drawing/2014/main" id="{6FACE2AF-CF49-4F7F-BF95-EED89129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r="6615" b="14171"/>
          <a:stretch>
            <a:fillRect/>
          </a:stretch>
        </p:blipFill>
        <p:spPr bwMode="auto">
          <a:xfrm>
            <a:off x="6263269" y="2063250"/>
            <a:ext cx="2803081" cy="183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14">
            <a:extLst>
              <a:ext uri="{FF2B5EF4-FFF2-40B4-BE49-F238E27FC236}">
                <a16:creationId xmlns:a16="http://schemas.microsoft.com/office/drawing/2014/main" id="{37980172-91B3-4EB9-A2C8-8A82C734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051" y="4073573"/>
            <a:ext cx="3094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0" dirty="0">
                <a:solidFill>
                  <a:srgbClr val="000000"/>
                </a:solidFill>
              </a:rPr>
              <a:t>High resolution X-ray</a:t>
            </a:r>
            <a:endParaRPr lang="en-US" altLang="en-US" sz="1800" b="0" dirty="0">
              <a:solidFill>
                <a:srgbClr val="000000"/>
              </a:solidFill>
            </a:endParaRPr>
          </a:p>
        </p:txBody>
      </p:sp>
      <p:pic>
        <p:nvPicPr>
          <p:cNvPr id="32779" name="Picture 111">
            <a:extLst>
              <a:ext uri="{FF2B5EF4-FFF2-40B4-BE49-F238E27FC236}">
                <a16:creationId xmlns:a16="http://schemas.microsoft.com/office/drawing/2014/main" id="{5A28E731-ED83-4CFD-A381-6658E244E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38" y="1886071"/>
            <a:ext cx="3006845" cy="213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 Box 12">
            <a:extLst>
              <a:ext uri="{FF2B5EF4-FFF2-40B4-BE49-F238E27FC236}">
                <a16:creationId xmlns:a16="http://schemas.microsoft.com/office/drawing/2014/main" id="{71A29E4F-CEEA-402A-B2EA-0C7BC638F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3941" y="4049761"/>
            <a:ext cx="2601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0" dirty="0">
                <a:solidFill>
                  <a:srgbClr val="000000"/>
                </a:solidFill>
              </a:rPr>
              <a:t>Planetary Science</a:t>
            </a:r>
            <a:endParaRPr lang="en-US" altLang="en-US" sz="1800" b="0" dirty="0">
              <a:solidFill>
                <a:srgbClr val="000000"/>
              </a:solidFill>
            </a:endParaRPr>
          </a:p>
        </p:txBody>
      </p:sp>
      <p:pic>
        <p:nvPicPr>
          <p:cNvPr id="32781" name="Picture 17">
            <a:extLst>
              <a:ext uri="{FF2B5EF4-FFF2-40B4-BE49-F238E27FC236}">
                <a16:creationId xmlns:a16="http://schemas.microsoft.com/office/drawing/2014/main" id="{346E4E71-BFBA-4267-8AFD-0D7AA8AD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42" y="4568878"/>
            <a:ext cx="2347331" cy="187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5">
            <a:extLst>
              <a:ext uri="{FF2B5EF4-FFF2-40B4-BE49-F238E27FC236}">
                <a16:creationId xmlns:a16="http://schemas.microsoft.com/office/drawing/2014/main" id="{915A4483-869B-42A7-AFF4-E3B5B6B62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74" y="4552276"/>
            <a:ext cx="2540839" cy="194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Text Box 18">
            <a:extLst>
              <a:ext uri="{FF2B5EF4-FFF2-40B4-BE49-F238E27FC236}">
                <a16:creationId xmlns:a16="http://schemas.microsoft.com/office/drawing/2014/main" id="{CA3C8540-1B23-42FE-AC21-2BD9229BE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0513" y="6461125"/>
            <a:ext cx="458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rgbClr val="0E207F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b="0">
                <a:solidFill>
                  <a:srgbClr val="000000"/>
                </a:solidFill>
              </a:rPr>
              <a:t>X-ray lithography</a:t>
            </a:r>
            <a:endParaRPr lang="en-US" altLang="en-US" sz="1800" b="0">
              <a:solidFill>
                <a:srgbClr val="000000"/>
              </a:solidFill>
            </a:endParaRP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AF05EAF-3D47-4074-9C5E-E470741E59E6}"/>
              </a:ext>
            </a:extLst>
          </p:cNvPr>
          <p:cNvSpPr txBox="1">
            <a:spLocks/>
          </p:cNvSpPr>
          <p:nvPr/>
        </p:nvSpPr>
        <p:spPr bwMode="auto">
          <a:xfrm>
            <a:off x="827584" y="585961"/>
            <a:ext cx="7489329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1pPr>
            <a:lvl2pPr marL="571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2pPr>
            <a:lvl3pPr marL="952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3pPr>
            <a:lvl4pPr marL="1333500" indent="-190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4pPr>
            <a:lvl5pPr marL="17272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Helvetica"/>
                <a:ea typeface="ＭＳ Ｐゴシック" charset="0"/>
                <a:cs typeface="Helvetica"/>
              </a:defRPr>
            </a:lvl5pPr>
            <a:lvl6pPr marL="21844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6pPr>
            <a:lvl7pPr marL="26416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7pPr>
            <a:lvl8pPr marL="30988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8pPr>
            <a:lvl9pPr marL="3556000" indent="-203200" algn="l" rtl="0" eaLnBrk="1" fontAlgn="base" hangingPunct="1">
              <a:spcBef>
                <a:spcPct val="20000"/>
              </a:spcBef>
              <a:spcAft>
                <a:spcPct val="0"/>
              </a:spcAft>
              <a:buChar char="°"/>
              <a:defRPr sz="1400">
                <a:solidFill>
                  <a:srgbClr val="4B4F55"/>
                </a:solidFill>
                <a:latin typeface="+mn-lt"/>
              </a:defRPr>
            </a:lvl9pPr>
          </a:lstStyle>
          <a:p>
            <a:r>
              <a:rPr lang="en-GB" sz="2600" kern="0" dirty="0">
                <a:solidFill>
                  <a:srgbClr val="C00000"/>
                </a:solidFill>
              </a:rPr>
              <a:t>High Energy Density Physics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MER_ISP_Template">
  <a:themeElements>
    <a:clrScheme name="Standarddesign 2">
      <a:dk1>
        <a:srgbClr val="6C7070"/>
      </a:dk1>
      <a:lt1>
        <a:srgbClr val="FFFFFF"/>
      </a:lt1>
      <a:dk2>
        <a:srgbClr val="003D81"/>
      </a:dk2>
      <a:lt2>
        <a:srgbClr val="009067"/>
      </a:lt2>
      <a:accent1>
        <a:srgbClr val="C51638"/>
      </a:accent1>
      <a:accent2>
        <a:srgbClr val="47226C"/>
      </a:accent2>
      <a:accent3>
        <a:srgbClr val="FFFFFF"/>
      </a:accent3>
      <a:accent4>
        <a:srgbClr val="5B5F5F"/>
      </a:accent4>
      <a:accent5>
        <a:srgbClr val="DFABAE"/>
      </a:accent5>
      <a:accent6>
        <a:srgbClr val="3F1E61"/>
      </a:accent6>
      <a:hlink>
        <a:srgbClr val="003966"/>
      </a:hlink>
      <a:folHlink>
        <a:srgbClr val="E68E2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60001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400" b="1" i="0" u="none" strike="noStrike" cap="none" normalizeH="0" baseline="0" smtClean="0">
            <a:ln>
              <a:noFill/>
            </a:ln>
            <a:solidFill>
              <a:srgbClr val="6E6E6F"/>
            </a:solidFill>
            <a:effectLst/>
            <a:latin typeface="Verdana" pitchFamily="34" charset="0"/>
            <a:cs typeface="Times New Roman" charset="0"/>
          </a:defRPr>
        </a:defPPr>
      </a:lstStyle>
    </a:spDef>
    <a:lnDef>
      <a:spPr bwMode="auto">
        <a:solidFill>
          <a:schemeClr val="accent1">
            <a:alpha val="60001"/>
          </a:schemeClr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6C7070"/>
        </a:dk1>
        <a:lt1>
          <a:srgbClr val="FFFFFF"/>
        </a:lt1>
        <a:dk2>
          <a:srgbClr val="003D81"/>
        </a:dk2>
        <a:lt2>
          <a:srgbClr val="009067"/>
        </a:lt2>
        <a:accent1>
          <a:srgbClr val="C51638"/>
        </a:accent1>
        <a:accent2>
          <a:srgbClr val="47226C"/>
        </a:accent2>
        <a:accent3>
          <a:srgbClr val="FFFFFF"/>
        </a:accent3>
        <a:accent4>
          <a:srgbClr val="5B5F5F"/>
        </a:accent4>
        <a:accent5>
          <a:srgbClr val="DFABAE"/>
        </a:accent5>
        <a:accent6>
          <a:srgbClr val="3F1E61"/>
        </a:accent6>
        <a:hlink>
          <a:srgbClr val="003966"/>
        </a:hlink>
        <a:folHlink>
          <a:srgbClr val="E68E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MER_ISP_Template.potx</Template>
  <TotalTime>0</TotalTime>
  <Words>2979</Words>
  <Application>Microsoft Office PowerPoint</Application>
  <PresentationFormat>On-screen Show (4:3)</PresentationFormat>
  <Paragraphs>629</Paragraphs>
  <Slides>65</Slides>
  <Notes>46</Notes>
  <HiddenSlides>0</HiddenSlides>
  <MMClips>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9" baseType="lpstr">
      <vt:lpstr>Arial</vt:lpstr>
      <vt:lpstr>Calibri</vt:lpstr>
      <vt:lpstr>Century Gothic</vt:lpstr>
      <vt:lpstr>Helvetica</vt:lpstr>
      <vt:lpstr>Impact</vt:lpstr>
      <vt:lpstr>Symbol</vt:lpstr>
      <vt:lpstr>Times</vt:lpstr>
      <vt:lpstr>Times New Roman</vt:lpstr>
      <vt:lpstr>Verdana</vt:lpstr>
      <vt:lpstr>Wingdings</vt:lpstr>
      <vt:lpstr>MER_ISP_Template</vt:lpstr>
      <vt:lpstr>Image</vt:lpstr>
      <vt:lpstr>Equation</vt:lpstr>
      <vt:lpstr>Picture</vt:lpstr>
      <vt:lpstr>High Energy Density Physics Experiments at Imperial College – Mega-amps and Megabars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Pulsed Power Driven  High Energy Density Physics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the physics of wire array z-pinches (1997…) </vt:lpstr>
      <vt:lpstr>Understanding the physics of wire array z-pinches (1997…)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Ablated plasma driven experiments: Hydrodynamics and lab astrophysics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to very high pressures – magnetic drive and convergent shocks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precision X-ray diagnostics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‘Portable’ X-pinches for diagnosing external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Publications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Imperial College London</dc:title>
  <dc:creator>Thompson, Chris</dc:creator>
  <cp:lastModifiedBy>Simon Bland</cp:lastModifiedBy>
  <cp:revision>459</cp:revision>
  <dcterms:modified xsi:type="dcterms:W3CDTF">2019-03-20T20:40:37Z</dcterms:modified>
</cp:coreProperties>
</file>