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306" r:id="rId3"/>
    <p:sldId id="263" r:id="rId4"/>
    <p:sldId id="307" r:id="rId5"/>
    <p:sldId id="293" r:id="rId6"/>
    <p:sldId id="271" r:id="rId7"/>
    <p:sldId id="294" r:id="rId8"/>
    <p:sldId id="262" r:id="rId9"/>
    <p:sldId id="273" r:id="rId10"/>
    <p:sldId id="265" r:id="rId11"/>
    <p:sldId id="308" r:id="rId12"/>
    <p:sldId id="309" r:id="rId13"/>
    <p:sldId id="266" r:id="rId14"/>
    <p:sldId id="290" r:id="rId15"/>
    <p:sldId id="272" r:id="rId16"/>
    <p:sldId id="259" r:id="rId17"/>
    <p:sldId id="300" r:id="rId18"/>
    <p:sldId id="304" r:id="rId19"/>
    <p:sldId id="303" r:id="rId20"/>
    <p:sldId id="267" r:id="rId21"/>
    <p:sldId id="297" r:id="rId22"/>
    <p:sldId id="260" r:id="rId23"/>
    <p:sldId id="301" r:id="rId24"/>
    <p:sldId id="261" r:id="rId25"/>
    <p:sldId id="305" r:id="rId26"/>
    <p:sldId id="268" r:id="rId27"/>
    <p:sldId id="302" r:id="rId28"/>
    <p:sldId id="264" r:id="rId29"/>
    <p:sldId id="291" r:id="rId30"/>
    <p:sldId id="292" r:id="rId31"/>
    <p:sldId id="269" r:id="rId32"/>
    <p:sldId id="274" r:id="rId33"/>
    <p:sldId id="275" r:id="rId34"/>
    <p:sldId id="270" r:id="rId35"/>
    <p:sldId id="283" r:id="rId36"/>
    <p:sldId id="296" r:id="rId37"/>
    <p:sldId id="299" r:id="rId38"/>
    <p:sldId id="278" r:id="rId39"/>
    <p:sldId id="279" r:id="rId40"/>
    <p:sldId id="280" r:id="rId41"/>
    <p:sldId id="281" r:id="rId42"/>
    <p:sldId id="282" r:id="rId43"/>
    <p:sldId id="284" r:id="rId44"/>
    <p:sldId id="285" r:id="rId45"/>
    <p:sldId id="287" r:id="rId46"/>
    <p:sldId id="288" r:id="rId47"/>
    <p:sldId id="289" r:id="rId48"/>
    <p:sldId id="29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94660"/>
  </p:normalViewPr>
  <p:slideViewPr>
    <p:cSldViewPr snapToGrid="0">
      <p:cViewPr>
        <p:scale>
          <a:sx n="86" d="100"/>
          <a:sy n="86" d="100"/>
        </p:scale>
        <p:origin x="271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0162C-2EEC-49FE-A52D-8B9531A01178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F3A0-09C0-40FD-8DB1-C064CB99B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7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69C29D39-C8B7-4F70-AFB9-48A028E447C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978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FF5288-11BB-44CC-B6EA-AFED6B0CC11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81988-A0E6-4988-B92B-50C055C934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46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4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5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894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83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36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2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38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0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351" y="429389"/>
            <a:ext cx="6904317" cy="69809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578077"/>
            <a:ext cx="7765322" cy="47489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668" y="6374889"/>
            <a:ext cx="565159" cy="365125"/>
          </a:xfrm>
        </p:spPr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0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1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9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1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B86EF2E1-696B-4EF1-933E-2D7251523AF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8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4914" y="272179"/>
            <a:ext cx="6825754" cy="56190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124465"/>
            <a:ext cx="7765322" cy="513617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0668" y="637718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52BE521-A278-44E7-8BB7-A48F2D2134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" y="125972"/>
            <a:ext cx="1607503" cy="8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836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69541"/>
            <a:ext cx="9143999" cy="1371765"/>
          </a:xfrm>
        </p:spPr>
        <p:txBody>
          <a:bodyPr>
            <a:noAutofit/>
          </a:bodyPr>
          <a:lstStyle/>
          <a:p>
            <a:r>
              <a:rPr lang="en-US" sz="4000" dirty="0"/>
              <a:t>Ion Propulsion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 smtClean="0"/>
              <a:t>and </a:t>
            </a:r>
            <a:r>
              <a:rPr lang="en-US" sz="2400" dirty="0"/>
              <a:t>the Job-Creating </a:t>
            </a:r>
            <a:r>
              <a:rPr lang="en-US" sz="2400" dirty="0" smtClean="0"/>
              <a:t>Power of </a:t>
            </a:r>
            <a:r>
              <a:rPr lang="en-US" sz="2400" dirty="0"/>
              <a:t>the </a:t>
            </a:r>
            <a:r>
              <a:rPr lang="en-US" sz="2400" dirty="0" smtClean="0"/>
              <a:t>Rocket </a:t>
            </a:r>
            <a:r>
              <a:rPr lang="en-US" sz="2400" dirty="0"/>
              <a:t>Equation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4117910"/>
            <a:ext cx="7080026" cy="18910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January 17, 2018</a:t>
            </a:r>
          </a:p>
          <a:p>
            <a:endParaRPr lang="en-US" dirty="0"/>
          </a:p>
          <a:p>
            <a:r>
              <a:rPr lang="en-US" sz="2200" dirty="0" smtClean="0"/>
              <a:t>John Brophy</a:t>
            </a:r>
          </a:p>
          <a:p>
            <a:r>
              <a:rPr lang="en-US" i="1" dirty="0" smtClean="0"/>
              <a:t>Jet Propulsion Laboratory</a:t>
            </a:r>
          </a:p>
          <a:p>
            <a:r>
              <a:rPr lang="en-US" i="1" dirty="0" smtClean="0"/>
              <a:t>California Institute of Technology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017486" y="6581001"/>
            <a:ext cx="5668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 2018 California Institute of Technology. Government sponsorship acknowledged.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4748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Jet Propulsion Laboratory</a:t>
            </a:r>
          </a:p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California Institute of Technology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223" y="2750090"/>
            <a:ext cx="6825754" cy="561902"/>
          </a:xfrm>
        </p:spPr>
        <p:txBody>
          <a:bodyPr>
            <a:noAutofit/>
          </a:bodyPr>
          <a:lstStyle/>
          <a:p>
            <a:r>
              <a:rPr lang="en-US" sz="4000" dirty="0" smtClean="0"/>
              <a:t>Commercial </a:t>
            </a:r>
            <a:r>
              <a:rPr lang="en-US" sz="4000" dirty="0" smtClean="0"/>
              <a:t>Spacecraft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42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9" y="1140815"/>
            <a:ext cx="8864101" cy="45842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Commercial Satellites with EP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" y="5867400"/>
            <a:ext cx="8204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Lev, D., et al, “The Technological and Commercial Expansion of Electric Propulsion in the Past 24 Years, </a:t>
            </a:r>
            <a:r>
              <a:rPr lang="en-US" sz="1050" dirty="0" smtClean="0"/>
              <a:t>IEPC-2017-242, Presented </a:t>
            </a:r>
            <a:r>
              <a:rPr lang="en-US" sz="1050" dirty="0"/>
              <a:t>at the 35th International Electric Propulsion </a:t>
            </a:r>
            <a:r>
              <a:rPr lang="en-US" sz="1050" dirty="0" smtClean="0"/>
              <a:t>Conference, Georgia </a:t>
            </a:r>
            <a:r>
              <a:rPr lang="en-US" sz="1050" dirty="0"/>
              <a:t>Institute of Technology • Atlanta, Georgia • </a:t>
            </a:r>
            <a:r>
              <a:rPr lang="en-US" sz="1050" dirty="0" smtClean="0"/>
              <a:t>USA, October </a:t>
            </a:r>
            <a:r>
              <a:rPr lang="en-US" sz="1050" dirty="0"/>
              <a:t>8 – 12, 2017</a:t>
            </a:r>
          </a:p>
        </p:txBody>
      </p:sp>
    </p:spTree>
    <p:extLst>
      <p:ext uri="{BB962C8B-B14F-4D97-AF65-F5344CB8AC3E}">
        <p14:creationId xmlns:p14="http://schemas.microsoft.com/office/powerpoint/2010/main" val="20325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14" y="2062878"/>
            <a:ext cx="3035986" cy="158202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Boeing All Electric Satellites</a:t>
            </a:r>
            <a:endParaRPr lang="en-US" dirty="0"/>
          </a:p>
        </p:txBody>
      </p:sp>
      <p:pic>
        <p:nvPicPr>
          <p:cNvPr id="1026" name="Picture 2" descr="Image result for boeing all electric satell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6" y="190500"/>
            <a:ext cx="5203188" cy="65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4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223" y="2750090"/>
            <a:ext cx="6825754" cy="561902"/>
          </a:xfrm>
        </p:spPr>
        <p:txBody>
          <a:bodyPr>
            <a:noAutofit/>
          </a:bodyPr>
          <a:lstStyle/>
          <a:p>
            <a:r>
              <a:rPr lang="en-US" sz="4000" dirty="0" smtClean="0"/>
              <a:t>Deep Space Missions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907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026" name="Picture 2" descr="Image result for dawn by the numb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4131" y="4248539"/>
            <a:ext cx="158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km/s </a:t>
            </a:r>
            <a:r>
              <a:rPr lang="en-US" dirty="0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001131" y="4071859"/>
            <a:ext cx="1823749" cy="10811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076" y="194380"/>
            <a:ext cx="8229600" cy="736169"/>
          </a:xfrm>
        </p:spPr>
        <p:txBody>
          <a:bodyPr>
            <a:normAutofit/>
          </a:bodyPr>
          <a:lstStyle/>
          <a:p>
            <a:pPr algn="ctr">
              <a:lnSpc>
                <a:spcPts val="3700"/>
              </a:lnSpc>
            </a:pP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dirty="0" smtClean="0"/>
              <a:t>V Beyond Earth Escape</a:t>
            </a:r>
            <a:endParaRPr lang="en-US" sz="4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080727"/>
            <a:ext cx="7906234" cy="57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12596" y="228481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2596" y="165510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2596" y="102538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2596" y="291453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2596" y="354424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2596" y="417396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2596" y="480367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2596" y="543339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8103308" y="319046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AU/year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 rot="19051731">
            <a:off x="7316696" y="5834684"/>
            <a:ext cx="816251" cy="3640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6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mart-1 space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95" y="3629765"/>
            <a:ext cx="3443684" cy="24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eep spac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7" y="3616643"/>
            <a:ext cx="3038566" cy="243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ayabusa 1 spacecra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07" y="3621005"/>
            <a:ext cx="3241631" cy="243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hayabusa 1 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48" y="914412"/>
            <a:ext cx="4340226" cy="27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2167" y="3689772"/>
            <a:ext cx="1168464" cy="2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Space 1</a:t>
            </a:r>
            <a:endParaRPr lang="en-US" sz="11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6900" y="939227"/>
            <a:ext cx="1015723" cy="2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Hayabusa</a:t>
            </a:r>
            <a:r>
              <a:rPr lang="en-US" sz="11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1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0421" y="3689772"/>
            <a:ext cx="1015723" cy="2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Hayabusa</a:t>
            </a:r>
            <a:r>
              <a:rPr lang="en-US" sz="11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11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2" name="Picture 1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8" y="914412"/>
            <a:ext cx="4821289" cy="27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10299" y="939227"/>
            <a:ext cx="592217" cy="2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  <a:endParaRPr lang="en-US" sz="11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7402" y="3737811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SMART-1</a:t>
            </a:r>
            <a:endParaRPr lang="en-US" sz="11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351" y="225637"/>
            <a:ext cx="6904317" cy="698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Near-Term Potential Future Missions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0054" y="1172819"/>
            <a:ext cx="6181880" cy="1938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7164" y="1244050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Psyche</a:t>
            </a:r>
            <a:endParaRPr lang="en-US" sz="11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88510" y="3398581"/>
            <a:ext cx="4121828" cy="3188190"/>
            <a:chOff x="6022455" y="1130263"/>
            <a:chExt cx="3121545" cy="2414482"/>
          </a:xfrm>
        </p:grpSpPr>
        <p:pic>
          <p:nvPicPr>
            <p:cNvPr id="6" name="Picture 10" descr="Related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7" t="-453" r="-7636" b="453"/>
            <a:stretch/>
          </p:blipFill>
          <p:spPr bwMode="auto">
            <a:xfrm>
              <a:off x="6022455" y="1130263"/>
              <a:ext cx="3121545" cy="2414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72" y="1200008"/>
              <a:ext cx="1085151" cy="283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66C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Bebicolombo</a:t>
              </a:r>
              <a:endParaRPr lang="en-US" sz="1100" dirty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43017" y="1330314"/>
            <a:ext cx="2976622" cy="1734559"/>
            <a:chOff x="645616" y="3967423"/>
            <a:chExt cx="2976622" cy="1734559"/>
          </a:xfrm>
        </p:grpSpPr>
        <p:pic>
          <p:nvPicPr>
            <p:cNvPr id="4098" name="Picture 2" descr="Image result for dart spacecraf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16" y="3967423"/>
              <a:ext cx="2976622" cy="1734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63814" y="3998196"/>
              <a:ext cx="5709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6C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DART</a:t>
              </a:r>
              <a:endParaRPr lang="en-US" sz="1100" dirty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03958" y="3421457"/>
            <a:ext cx="4430835" cy="2140722"/>
            <a:chOff x="4718216" y="4204507"/>
            <a:chExt cx="4048313" cy="1741618"/>
          </a:xfrm>
        </p:grpSpPr>
        <p:pic>
          <p:nvPicPr>
            <p:cNvPr id="4099" name="Picture 3" descr="https://www.nasa.gov/sites/default/files/styles/side_image/public/thumbnails/image/caesar-concep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216" y="4204507"/>
              <a:ext cx="4048313" cy="174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445919" y="4215429"/>
              <a:ext cx="7681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6C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CAESAR</a:t>
              </a:r>
              <a:endParaRPr lang="en-US" sz="1100" dirty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880983" y="6596390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</a:rPr>
              <a:t>Pre-Decisional Mission </a:t>
            </a:r>
            <a:r>
              <a:rPr lang="en-US" sz="1100" dirty="0" smtClean="0">
                <a:latin typeface="Helvetica" panose="020B0604020202020204" pitchFamily="34" charset="0"/>
              </a:rPr>
              <a:t>Concepts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972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403" y="176793"/>
            <a:ext cx="6904317" cy="698090"/>
          </a:xfrm>
        </p:spPr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07" y="1578077"/>
            <a:ext cx="3889989" cy="4748981"/>
          </a:xfrm>
        </p:spPr>
        <p:txBody>
          <a:bodyPr/>
          <a:lstStyle/>
          <a:p>
            <a:r>
              <a:rPr lang="en-US" dirty="0" smtClean="0"/>
              <a:t>Under development since 2001</a:t>
            </a:r>
          </a:p>
          <a:p>
            <a:r>
              <a:rPr lang="en-US" dirty="0" smtClean="0"/>
              <a:t>Possible flight application on DART and CAESAR</a:t>
            </a:r>
          </a:p>
          <a:p>
            <a:r>
              <a:rPr lang="en-US" dirty="0" smtClean="0"/>
              <a:t>Life qualification is the key issue for the thruster</a:t>
            </a:r>
          </a:p>
          <a:p>
            <a:r>
              <a:rPr lang="en-US" dirty="0" smtClean="0"/>
              <a:t>Long-duration test results clouded by facility effects</a:t>
            </a:r>
          </a:p>
          <a:p>
            <a:r>
              <a:rPr lang="en-US" dirty="0" smtClean="0"/>
              <a:t>Using 2D and 3D ion optics codes to extract as much information from the long-duration test as possible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http://sec353ext.jpl.nasa.gov/ep/img/next_ion_thrus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 t="25511" r="29266" b="10278"/>
          <a:stretch/>
        </p:blipFill>
        <p:spPr bwMode="auto">
          <a:xfrm>
            <a:off x="4341523" y="1353631"/>
            <a:ext cx="4456169" cy="48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2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935" y="186897"/>
            <a:ext cx="6904317" cy="698090"/>
          </a:xfrm>
        </p:spPr>
        <p:txBody>
          <a:bodyPr/>
          <a:lstStyle/>
          <a:p>
            <a:r>
              <a:rPr lang="en-US" dirty="0" smtClean="0"/>
              <a:t>Low-Power Hall Thrusters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578077"/>
            <a:ext cx="4149355" cy="4748981"/>
          </a:xfrm>
        </p:spPr>
        <p:txBody>
          <a:bodyPr/>
          <a:lstStyle/>
          <a:p>
            <a:r>
              <a:rPr lang="en-US" dirty="0" smtClean="0"/>
              <a:t>500-W Hall thruster</a:t>
            </a:r>
          </a:p>
          <a:p>
            <a:r>
              <a:rPr lang="en-US" dirty="0" smtClean="0"/>
              <a:t>Magnetically-shielded Miniature (MASMI) Hall Thruster</a:t>
            </a:r>
          </a:p>
          <a:p>
            <a:pPr lvl="1"/>
            <a:r>
              <a:rPr lang="en-US" dirty="0" smtClean="0"/>
              <a:t>With a centrally-mounted hollow cathode</a:t>
            </a:r>
          </a:p>
          <a:p>
            <a:r>
              <a:rPr lang="en-US" dirty="0" smtClean="0"/>
              <a:t>Key Issues</a:t>
            </a:r>
          </a:p>
          <a:p>
            <a:pPr lvl="1"/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Life Qualification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79" y="1573949"/>
            <a:ext cx="3977852" cy="3559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010" y="5824879"/>
            <a:ext cx="774449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for deep-space science missions with small spacecraft (~100 kg)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527" y="2625109"/>
            <a:ext cx="6904317" cy="69809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The tyranny of the rocket </a:t>
            </a:r>
            <a:r>
              <a:rPr lang="en-US" i="1" dirty="0" smtClean="0"/>
              <a:t>equation</a:t>
            </a:r>
            <a:br>
              <a:rPr lang="en-US" i="1" dirty="0" smtClean="0"/>
            </a:br>
            <a:r>
              <a:rPr lang="en-US" sz="2700" i="1" dirty="0" smtClean="0"/>
              <a:t>Donald Pettit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2225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223" y="2750090"/>
            <a:ext cx="6825754" cy="561902"/>
          </a:xfrm>
        </p:spPr>
        <p:txBody>
          <a:bodyPr>
            <a:noAutofit/>
          </a:bodyPr>
          <a:lstStyle/>
          <a:p>
            <a:r>
              <a:rPr lang="en-US" sz="4000" dirty="0" smtClean="0"/>
              <a:t>Human Exploration Beyond Low-Earth Orbit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512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949" y="61992"/>
            <a:ext cx="8229600" cy="7166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It’s All About Power</a:t>
            </a:r>
            <a:br>
              <a:rPr lang="en-US" sz="4000" dirty="0" smtClean="0"/>
            </a:br>
            <a:r>
              <a:rPr lang="en-US" sz="3100" dirty="0" smtClean="0"/>
              <a:t>Space Solar Power History</a:t>
            </a:r>
            <a:endParaRPr lang="en-US" sz="3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37" y="1027304"/>
            <a:ext cx="8021149" cy="582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146515" y="1325105"/>
            <a:ext cx="2208509" cy="4742483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5-Point Star 1"/>
          <p:cNvSpPr/>
          <p:nvPr/>
        </p:nvSpPr>
        <p:spPr>
          <a:xfrm>
            <a:off x="7776810" y="2194540"/>
            <a:ext cx="175564" cy="1682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8852" y="2143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endParaRPr lang="en-US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925917" y="2556279"/>
            <a:ext cx="1929839" cy="156611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1000" y="208915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ower and propulsion element of the deep space gate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4987" y="0"/>
            <a:ext cx="6424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NASA’s Deep Space Gateway Concept</a:t>
            </a:r>
            <a:endParaRPr lang="en-US" sz="28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0007" y="5913671"/>
            <a:ext cx="2465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&amp; Propulsion Element</a:t>
            </a:r>
            <a:endParaRPr lang="en-US" sz="14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242756" y="5023556"/>
            <a:ext cx="547511" cy="863600"/>
          </a:xfrm>
          <a:prstGeom prst="straightConnector1">
            <a:avLst/>
          </a:prstGeom>
          <a:ln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957183" y="6596390"/>
            <a:ext cx="218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</a:rPr>
              <a:t>Pre-Decisional Mission Concept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2625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143" y="75754"/>
            <a:ext cx="6904317" cy="698090"/>
          </a:xfrm>
        </p:spPr>
        <p:txBody>
          <a:bodyPr/>
          <a:lstStyle/>
          <a:p>
            <a:r>
              <a:rPr lang="en-US" dirty="0" smtClean="0"/>
              <a:t>High-power Hall Thrusters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278139"/>
            <a:ext cx="4366588" cy="5048919"/>
          </a:xfrm>
        </p:spPr>
        <p:txBody>
          <a:bodyPr/>
          <a:lstStyle/>
          <a:p>
            <a:pPr marL="36900" indent="0">
              <a:buNone/>
            </a:pPr>
            <a:r>
              <a:rPr lang="en-US" dirty="0" smtClean="0"/>
              <a:t>HERMES</a:t>
            </a:r>
          </a:p>
          <a:p>
            <a:r>
              <a:rPr lang="en-US" dirty="0" smtClean="0"/>
              <a:t>12.5-kW, 2600-s Hall Thruster</a:t>
            </a:r>
          </a:p>
          <a:p>
            <a:r>
              <a:rPr lang="en-US" dirty="0" smtClean="0"/>
              <a:t>Key Issues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Performance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Life Qualification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Spacecraft Interactions</a:t>
            </a:r>
          </a:p>
          <a:p>
            <a:endParaRPr lang="en-US" dirty="0"/>
          </a:p>
          <a:p>
            <a:pPr marL="36900" indent="0">
              <a:buNone/>
            </a:pPr>
            <a:r>
              <a:rPr lang="en-US" dirty="0" err="1" smtClean="0"/>
              <a:t>NEXTStep</a:t>
            </a:r>
            <a:r>
              <a:rPr lang="en-US" dirty="0" smtClean="0"/>
              <a:t> 100-kW Hall</a:t>
            </a:r>
          </a:p>
          <a:p>
            <a:r>
              <a:rPr lang="en-US" dirty="0" smtClean="0"/>
              <a:t>Operate for 100 </a:t>
            </a:r>
            <a:r>
              <a:rPr lang="en-US" dirty="0" err="1" smtClean="0"/>
              <a:t>hrs</a:t>
            </a:r>
            <a:r>
              <a:rPr lang="en-US" dirty="0" smtClean="0"/>
              <a:t> at 100 kW</a:t>
            </a:r>
            <a:endParaRPr lang="en-US" dirty="0"/>
          </a:p>
        </p:txBody>
      </p:sp>
      <p:pic>
        <p:nvPicPr>
          <p:cNvPr id="6146" name="Picture 2" descr="Image result for hermes thr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6" t="16812" r="8619" b="13636"/>
          <a:stretch/>
        </p:blipFill>
        <p:spPr bwMode="auto">
          <a:xfrm flipH="1">
            <a:off x="5264114" y="1274538"/>
            <a:ext cx="2490604" cy="264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t3 100-kW hall thrus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2440" r="19502" b="11818"/>
          <a:stretch/>
        </p:blipFill>
        <p:spPr bwMode="auto">
          <a:xfrm>
            <a:off x="5254011" y="3975871"/>
            <a:ext cx="2525561" cy="25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8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eep space transpo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r="6828"/>
          <a:stretch/>
        </p:blipFill>
        <p:spPr bwMode="auto">
          <a:xfrm>
            <a:off x="0" y="0"/>
            <a:ext cx="9129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3822" y="2765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3565" y="0"/>
            <a:ext cx="43457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Space Transport Vehicle</a:t>
            </a:r>
          </a:p>
          <a:p>
            <a:pPr algn="ctr"/>
            <a:r>
              <a:rPr lang="en-US" sz="2000" dirty="0" smtClean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(image from Boeing)</a:t>
            </a:r>
            <a:endParaRPr lang="en-US" sz="2000" dirty="0">
              <a:solidFill>
                <a:srgbClr val="66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6390"/>
            <a:ext cx="218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</a:rPr>
              <a:t>Pre-Decisional Mission Concept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279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018" y="141518"/>
            <a:ext cx="6213419" cy="698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Extreme SEP</a:t>
            </a:r>
            <a:br>
              <a:rPr lang="en-US" dirty="0" smtClean="0"/>
            </a:br>
            <a:r>
              <a:rPr lang="en-US" sz="1300" dirty="0" smtClean="0"/>
              <a:t>Damon Landau (JPL) and N</a:t>
            </a:r>
            <a:r>
              <a:rPr lang="en-US" sz="1200" dirty="0" smtClean="0"/>
              <a:t>athan Strange (JPL)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0" y="935344"/>
            <a:ext cx="6460642" cy="5633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94" y="946200"/>
            <a:ext cx="6449347" cy="5485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27"/>
          <a:stretch/>
        </p:blipFill>
        <p:spPr>
          <a:xfrm>
            <a:off x="1460791" y="948129"/>
            <a:ext cx="6344447" cy="5625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994" y="951906"/>
            <a:ext cx="6460438" cy="5547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7183" y="6596390"/>
            <a:ext cx="218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</a:rPr>
              <a:t>Pre-Decisional Mission Concept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618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223" y="2750090"/>
            <a:ext cx="6825754" cy="561902"/>
          </a:xfrm>
        </p:spPr>
        <p:txBody>
          <a:bodyPr>
            <a:noAutofit/>
          </a:bodyPr>
          <a:lstStyle/>
          <a:p>
            <a:r>
              <a:rPr lang="en-US" sz="4000" dirty="0" smtClean="0"/>
              <a:t>Planetary Defense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575352" y="3980621"/>
            <a:ext cx="662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After discovery, this becomes primarily a propulsion problem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635" y="4634947"/>
            <a:ext cx="606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size asteroids do we need to be concerned with?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525" y="241868"/>
            <a:ext cx="6825754" cy="5619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NEA Size-Frequency Distribution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64" y="830803"/>
            <a:ext cx="7150003" cy="57570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3602029" y="1540838"/>
            <a:ext cx="25259" cy="436992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188895" y="1546730"/>
            <a:ext cx="25259" cy="436992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60053" y="434466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0254" y="3213028"/>
            <a:ext cx="5451037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66042" y="3739276"/>
            <a:ext cx="5451037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76344" y="944711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Hiroshima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66382" y="1222567"/>
            <a:ext cx="0" cy="343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830" y="6608983"/>
            <a:ext cx="90126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Boslough</a:t>
            </a:r>
            <a:r>
              <a:rPr lang="en-US" sz="900" dirty="0" smtClean="0"/>
              <a:t>, M., Brown, P., and Harris, A., “Updated </a:t>
            </a:r>
            <a:r>
              <a:rPr lang="en-US" sz="900" dirty="0" err="1" smtClean="0"/>
              <a:t>Populsion</a:t>
            </a:r>
            <a:r>
              <a:rPr lang="en-US" sz="900" dirty="0" smtClean="0"/>
              <a:t> and Risk Assessment for Airburst from Near-Earth Objects (NEOs),” 2015 IEEE Aerospace Conference, Big Sky, MT.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953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839"/>
            <a:ext cx="9144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9308" y="6256683"/>
            <a:ext cx="699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likely threat objects may turn out to be in the 50 m to 140 m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1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914" y="222419"/>
            <a:ext cx="5951543" cy="5619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Planetary Defense Techniques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7046" y="932059"/>
            <a:ext cx="4343529" cy="3414942"/>
            <a:chOff x="1001486" y="1087571"/>
            <a:chExt cx="3667273" cy="2924592"/>
          </a:xfrm>
        </p:grpSpPr>
        <p:pic>
          <p:nvPicPr>
            <p:cNvPr id="1028" name="Picture 4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378593" y="721997"/>
              <a:ext cx="2924592" cy="3655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01486" y="1094792"/>
              <a:ext cx="1885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Kinetic Impactor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54479" y="931666"/>
            <a:ext cx="4490472" cy="3415399"/>
            <a:chOff x="4593772" y="1087179"/>
            <a:chExt cx="3741575" cy="2864728"/>
          </a:xfrm>
        </p:grpSpPr>
        <p:pic>
          <p:nvPicPr>
            <p:cNvPr id="1034" name="Picture 10" descr="Image result for planetary defense nuclear deflec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152" y="1087179"/>
              <a:ext cx="3676195" cy="286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593772" y="1094792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Nuclear Blast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4171" y="4323179"/>
            <a:ext cx="4374865" cy="2425958"/>
            <a:chOff x="973494" y="4005943"/>
            <a:chExt cx="3693730" cy="2077616"/>
          </a:xfrm>
        </p:grpSpPr>
        <p:pic>
          <p:nvPicPr>
            <p:cNvPr id="1030" name="Picture 6" descr="Related imag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0" b="7060"/>
            <a:stretch/>
          </p:blipFill>
          <p:spPr bwMode="auto">
            <a:xfrm flipH="1">
              <a:off x="1013990" y="4005943"/>
              <a:ext cx="3653234" cy="2077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73494" y="4015274"/>
              <a:ext cx="1697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Gravity Tractor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39200" y="4204990"/>
            <a:ext cx="4405747" cy="2542173"/>
            <a:chOff x="4652865" y="3943737"/>
            <a:chExt cx="3688701" cy="2138017"/>
          </a:xfrm>
        </p:grpSpPr>
        <p:pic>
          <p:nvPicPr>
            <p:cNvPr id="1026" name="Picture 2" descr="Image result for planetary defens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"/>
            <a:stretch/>
          </p:blipFill>
          <p:spPr bwMode="auto">
            <a:xfrm>
              <a:off x="4652865" y="3943737"/>
              <a:ext cx="3688701" cy="2138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13445" y="4015274"/>
              <a:ext cx="164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Laser Ablation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886651" y="6596390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</a:rPr>
              <a:t>Pre-Decisional Mission </a:t>
            </a:r>
            <a:r>
              <a:rPr lang="en-US" sz="1100" dirty="0" smtClean="0">
                <a:latin typeface="Helvetica" panose="020B0604020202020204" pitchFamily="34" charset="0"/>
              </a:rPr>
              <a:t>Concepts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001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619" y="175389"/>
            <a:ext cx="6446182" cy="698090"/>
          </a:xfrm>
        </p:spPr>
        <p:txBody>
          <a:bodyPr/>
          <a:lstStyle/>
          <a:p>
            <a:r>
              <a:rPr lang="en-US" sz="3000" dirty="0"/>
              <a:t>Rocket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32350" y="992532"/>
                <a:ext cx="2033546" cy="894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7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7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7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en-US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7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r>
                                        <a:rPr lang="en-US" sz="27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den>
                                  </m:f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  <m:t>𝑒𝑥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0" y="992532"/>
                <a:ext cx="2033546" cy="8941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upload.wikimedia.org/wikipedia/commons/d/df/Ciolkovskij2_vdnx_sep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4" y="2106146"/>
            <a:ext cx="2861157" cy="381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59" y="1934150"/>
            <a:ext cx="6244341" cy="4526159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4851637" y="4308460"/>
            <a:ext cx="163996" cy="1540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3880335" y="1071248"/>
            <a:ext cx="501932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If your exhaust velocity is about the same speed</a:t>
            </a:r>
          </a:p>
          <a:p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you want your spacecraft to go then nearly 2/3rds </a:t>
            </a:r>
          </a:p>
          <a:p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of your initial mass is propellant</a:t>
            </a:r>
            <a:endParaRPr lang="en-US" sz="15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4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9028" y="124589"/>
            <a:ext cx="6904317" cy="698090"/>
          </a:xfrm>
        </p:spPr>
        <p:txBody>
          <a:bodyPr/>
          <a:lstStyle/>
          <a:p>
            <a:r>
              <a:rPr lang="en-US" dirty="0" smtClean="0"/>
              <a:t>Ion Beam Deflection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1084" y="1088572"/>
            <a:ext cx="3596198" cy="51363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Key Features</a:t>
            </a:r>
          </a:p>
          <a:p>
            <a:pPr marL="285750" indent="-285750"/>
            <a:r>
              <a:rPr lang="en-US" dirty="0"/>
              <a:t>Applied force is essentially independent of the asteroid characteristics</a:t>
            </a:r>
          </a:p>
          <a:p>
            <a:pPr marL="285750" indent="-285750"/>
            <a:r>
              <a:rPr lang="en-US" sz="2000" dirty="0" smtClean="0"/>
              <a:t>Ions act as kinetic impactors</a:t>
            </a:r>
          </a:p>
          <a:p>
            <a:pPr marL="285750" indent="-285750"/>
            <a:r>
              <a:rPr lang="en-US" dirty="0"/>
              <a:t>Can engineer the applied force (power) and propellant usage (specific impulse)</a:t>
            </a:r>
          </a:p>
          <a:p>
            <a:pPr marL="285750" indent="-285750"/>
            <a:r>
              <a:rPr lang="en-US" dirty="0"/>
              <a:t>Must thrust in opposite directions simultaneously</a:t>
            </a:r>
          </a:p>
          <a:p>
            <a:pPr marL="285750" indent="-285750"/>
            <a:r>
              <a:rPr lang="en-US" dirty="0" smtClean="0"/>
              <a:t>Enables l</a:t>
            </a:r>
            <a:r>
              <a:rPr lang="en-US" sz="2000" dirty="0" smtClean="0"/>
              <a:t>arge stand-off distance from the asteroid</a:t>
            </a:r>
          </a:p>
          <a:p>
            <a:pPr marL="662850" lvl="1" indent="-285750"/>
            <a:r>
              <a:rPr lang="en-US" dirty="0" smtClean="0"/>
              <a:t>Requires small ion beam divergence angle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76" y="1174835"/>
            <a:ext cx="4773760" cy="1830279"/>
          </a:xfrm>
          <a:prstGeom prst="rect">
            <a:avLst/>
          </a:prstGeom>
          <a:noFill/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1" t="11550" r="-73" b="4266"/>
          <a:stretch/>
        </p:blipFill>
        <p:spPr bwMode="auto">
          <a:xfrm>
            <a:off x="4153686" y="3086732"/>
            <a:ext cx="4808443" cy="281392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9206" y="6284605"/>
            <a:ext cx="848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Technology is to design ion optics to provide &lt; 3 degree ion beam divergence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223" y="2750090"/>
            <a:ext cx="6825754" cy="561902"/>
          </a:xfrm>
        </p:spPr>
        <p:txBody>
          <a:bodyPr>
            <a:noAutofit/>
          </a:bodyPr>
          <a:lstStyle/>
          <a:p>
            <a:r>
              <a:rPr lang="en-US" sz="4000" dirty="0" smtClean="0"/>
              <a:t>Asteroid Mining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664805" y="3732143"/>
            <a:ext cx="57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Has long been recognized as a propulsion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Probably only feasible in the long run if you can use asteroid-derived propellants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4803" y="4939748"/>
            <a:ext cx="521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Past proposals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Mass drivers (throwing rocks)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billards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(colliding one NEA with another)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Asteroids Made of?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3" y="875788"/>
            <a:ext cx="8522209" cy="568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7586" y="6559296"/>
            <a:ext cx="8624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Hutchison, R., “Meteorites, A Petrologic, Chemical and Isotopic </a:t>
            </a:r>
            <a:r>
              <a:rPr lang="en-US" sz="1200" dirty="0" smtClean="0"/>
              <a:t>Synthesis</a:t>
            </a:r>
            <a:r>
              <a:rPr lang="en-US" sz="1200" dirty="0"/>
              <a:t>,” </a:t>
            </a:r>
            <a:r>
              <a:rPr lang="en-US" sz="1200" i="1" dirty="0"/>
              <a:t>Cambridge University Press</a:t>
            </a:r>
            <a:r>
              <a:rPr lang="en-US" sz="1200" dirty="0"/>
              <a:t>, 2004, ISBN 0 521 47010 2.</a:t>
            </a:r>
          </a:p>
        </p:txBody>
      </p:sp>
      <p:sp>
        <p:nvSpPr>
          <p:cNvPr id="5" name="Oval 4"/>
          <p:cNvSpPr/>
          <p:nvPr/>
        </p:nvSpPr>
        <p:spPr>
          <a:xfrm>
            <a:off x="5747657" y="5498840"/>
            <a:ext cx="1032588" cy="102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1536" y="4631093"/>
            <a:ext cx="1175656" cy="1993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e.mtu.edu/researchAreas/isp/CollagePlusLogo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9104"/>
          <a:stretch/>
        </p:blipFill>
        <p:spPr bwMode="auto">
          <a:xfrm>
            <a:off x="3979179" y="1228970"/>
            <a:ext cx="4389304" cy="3691204"/>
          </a:xfrm>
          <a:prstGeom prst="rect">
            <a:avLst/>
          </a:prstGeom>
          <a:noFill/>
          <a:extLst/>
        </p:spPr>
      </p:pic>
      <p:sp>
        <p:nvSpPr>
          <p:cNvPr id="4" name="TextBox 3"/>
          <p:cNvSpPr txBox="1"/>
          <p:nvPr/>
        </p:nvSpPr>
        <p:spPr>
          <a:xfrm>
            <a:off x="144436" y="3855948"/>
            <a:ext cx="3804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magnesium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-fueled Hall thruster from Michigan Technological University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7111" y="5188231"/>
            <a:ext cx="8456896" cy="1320443"/>
            <a:chOff x="317111" y="5188231"/>
            <a:chExt cx="8456896" cy="1320443"/>
          </a:xfrm>
        </p:grpSpPr>
        <p:sp>
          <p:nvSpPr>
            <p:cNvPr id="6" name="Rectangle 5"/>
            <p:cNvSpPr/>
            <p:nvPr/>
          </p:nvSpPr>
          <p:spPr>
            <a:xfrm>
              <a:off x="317111" y="5188231"/>
              <a:ext cx="8456896" cy="1320443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11" y="5188231"/>
              <a:ext cx="8456896" cy="13204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03335" cy="7073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Asteroid-Derived Hall Thruster Propellants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73698" y="6040016"/>
            <a:ext cx="622041" cy="23015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3323" y="1187204"/>
            <a:ext cx="3536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State-of-the-art flight Hall thrusters use xenon as the propellant, but laboratory tests have also demonstrated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argon, krypton, iodine,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bismuth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about magnesium?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223" y="2750090"/>
            <a:ext cx="6825754" cy="561902"/>
          </a:xfrm>
        </p:spPr>
        <p:txBody>
          <a:bodyPr>
            <a:noAutofit/>
          </a:bodyPr>
          <a:lstStyle/>
          <a:p>
            <a:r>
              <a:rPr lang="en-US" sz="4000" dirty="0" smtClean="0"/>
              <a:t>Ultra-High 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dirty="0" smtClean="0"/>
              <a:t>V Missions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51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536" y="79926"/>
            <a:ext cx="6805493" cy="7776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Solar Gravity Lens Mission Concept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79037" y="734008"/>
            <a:ext cx="624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to go to &gt; 550 AU in less than 15 years (~40 AU/year)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57183" y="6596390"/>
            <a:ext cx="218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</a:rPr>
              <a:t>Pre-Decisional Mission Concept</a:t>
            </a:r>
            <a:endParaRPr lang="en-US" sz="11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193492"/>
            <a:ext cx="9139186" cy="5354270"/>
            <a:chOff x="0" y="1193492"/>
            <a:chExt cx="9139186" cy="5354270"/>
          </a:xfrm>
        </p:grpSpPr>
        <p:pic>
          <p:nvPicPr>
            <p:cNvPr id="6" name="Picture 4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3492"/>
              <a:ext cx="9139186" cy="5354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9089375">
              <a:off x="3662652" y="2748251"/>
              <a:ext cx="948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550 AU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466" t="31601" r="31021" b="22747"/>
          <a:stretch/>
        </p:blipFill>
        <p:spPr>
          <a:xfrm>
            <a:off x="3766500" y="1184313"/>
            <a:ext cx="5377500" cy="53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4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2467" y="248173"/>
            <a:ext cx="6132689" cy="530486"/>
          </a:xfrm>
        </p:spPr>
        <p:txBody>
          <a:bodyPr>
            <a:noAutofit/>
          </a:bodyPr>
          <a:lstStyle/>
          <a:p>
            <a:r>
              <a:rPr lang="en-US" sz="3200" dirty="0"/>
              <a:t>Space is BIG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451" y="1074666"/>
            <a:ext cx="9102905" cy="5185018"/>
            <a:chOff x="673273" y="1656049"/>
            <a:chExt cx="7635563" cy="4295005"/>
          </a:xfrm>
        </p:grpSpPr>
        <p:pic>
          <p:nvPicPr>
            <p:cNvPr id="7170" name="Picture 2" descr="Image result for solar system distan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73" y="1656049"/>
              <a:ext cx="7635563" cy="429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Image result for cere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8" t="3181" r="17021" b="3181"/>
            <a:stretch/>
          </p:blipFill>
          <p:spPr bwMode="auto">
            <a:xfrm>
              <a:off x="2082248" y="3794264"/>
              <a:ext cx="74562" cy="69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6200000">
              <a:off x="1798838" y="4051654"/>
              <a:ext cx="606577" cy="27699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35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Heavy" panose="020B0903020102020204" pitchFamily="34" charset="0"/>
                </a:rPr>
                <a:t>Ceres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3700928" y="4488975"/>
              <a:ext cx="1612942" cy="27699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35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Heavy" panose="020B0903020102020204" pitchFamily="34" charset="0"/>
                </a:rPr>
                <a:t>Solar Gravity Lens</a:t>
              </a: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477579" y="3774385"/>
              <a:ext cx="84482" cy="8448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Down Arrow 7"/>
            <p:cNvSpPr/>
            <p:nvPr/>
          </p:nvSpPr>
          <p:spPr>
            <a:xfrm rot="1935577">
              <a:off x="2011015" y="3703841"/>
              <a:ext cx="34289" cy="67960"/>
            </a:xfrm>
            <a:prstGeom prst="downArrow">
              <a:avLst>
                <a:gd name="adj1" fmla="val 50001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421796"/>
            <a:ext cx="9144000" cy="143620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87890" y="5455332"/>
            <a:ext cx="2082246" cy="30777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40 AU/year</a:t>
            </a:r>
            <a:endParaRPr 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75314" y="5449077"/>
            <a:ext cx="2" cy="28613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29204" y="5881430"/>
            <a:ext cx="2082246" cy="30777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AU/year</a:t>
            </a:r>
            <a:endParaRPr 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690188" y="5218922"/>
            <a:ext cx="283028" cy="31413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57183" y="6596390"/>
            <a:ext cx="218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</a:rPr>
              <a:t>Pre-Decisional Mission Concept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785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6891" b="1557"/>
          <a:stretch/>
        </p:blipFill>
        <p:spPr>
          <a:xfrm>
            <a:off x="392830" y="3074696"/>
            <a:ext cx="835834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6890" b="1755"/>
          <a:stretch/>
        </p:blipFill>
        <p:spPr>
          <a:xfrm>
            <a:off x="389781" y="3074697"/>
            <a:ext cx="8282133" cy="1122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4261" y="2068551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Solar Gravity Lens Focus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31529" y="2436542"/>
            <a:ext cx="5576" cy="557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1724" y="210943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Solar Gravity Lens Focus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48992" y="2477430"/>
            <a:ext cx="5576" cy="557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9329" t="25691" r="20000" b="57398"/>
          <a:stretch/>
        </p:blipFill>
        <p:spPr>
          <a:xfrm>
            <a:off x="3585117" y="680223"/>
            <a:ext cx="5040351" cy="23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253448"/>
            <a:ext cx="6346135" cy="530352"/>
          </a:xfrm>
        </p:spPr>
        <p:txBody>
          <a:bodyPr>
            <a:noAutofit/>
          </a:bodyPr>
          <a:lstStyle/>
          <a:p>
            <a:r>
              <a:rPr lang="en-US" sz="3200" dirty="0"/>
              <a:t>How Fast Do We Want to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270" y="1371589"/>
            <a:ext cx="8121545" cy="1103253"/>
          </a:xfrm>
        </p:spPr>
        <p:txBody>
          <a:bodyPr>
            <a:noAutofit/>
          </a:bodyPr>
          <a:lstStyle/>
          <a:p>
            <a:pPr marL="51435" indent="0">
              <a:buNone/>
            </a:pPr>
            <a:r>
              <a:rPr lang="en-US" dirty="0" smtClean="0"/>
              <a:t>Faster than a </a:t>
            </a:r>
            <a:r>
              <a:rPr lang="en-US" dirty="0" smtClean="0">
                <a:solidFill>
                  <a:srgbClr val="FFFF00"/>
                </a:solidFill>
              </a:rPr>
              <a:t>speeding bullet</a:t>
            </a:r>
            <a:r>
              <a:rPr lang="en-US" dirty="0" smtClean="0"/>
              <a:t>? 				          			 </a:t>
            </a:r>
            <a:r>
              <a:rPr lang="en-US" dirty="0" smtClean="0">
                <a:solidFill>
                  <a:srgbClr val="FF0000"/>
                </a:solidFill>
              </a:rPr>
              <a:t>0.8 km/s</a:t>
            </a:r>
            <a:r>
              <a:rPr lang="en-US" dirty="0" smtClean="0"/>
              <a:t> </a:t>
            </a:r>
          </a:p>
          <a:p>
            <a:pPr marL="394335" indent="-342900">
              <a:buSzPct val="95000"/>
              <a:buFont typeface="Wingdings" panose="05000000000000000000" pitchFamily="2" charset="2"/>
              <a:buChar char="§"/>
            </a:pPr>
            <a:r>
              <a:rPr lang="en-US" dirty="0" smtClean="0"/>
              <a:t>A speeding </a:t>
            </a:r>
            <a:r>
              <a:rPr lang="en-US" dirty="0"/>
              <a:t>bullet would take &gt; 3000 years to get the </a:t>
            </a:r>
            <a:r>
              <a:rPr lang="en-US" dirty="0" smtClean="0"/>
              <a:t>solar </a:t>
            </a:r>
            <a:r>
              <a:rPr lang="en-US" dirty="0"/>
              <a:t>gravity </a:t>
            </a:r>
            <a:r>
              <a:rPr lang="en-US" dirty="0" smtClean="0"/>
              <a:t>lens location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6270" y="2554593"/>
            <a:ext cx="8121545" cy="109129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435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NASA’s Dawn spacecraft </a:t>
            </a:r>
            <a:r>
              <a:rPr lang="en-US" sz="2000" dirty="0"/>
              <a:t>has an ion propulsion system on board. It is the best on-board propulsion system ever flown in deep space.</a:t>
            </a:r>
          </a:p>
          <a:p>
            <a:r>
              <a:rPr lang="en-US" sz="2000" dirty="0"/>
              <a:t>How fast did Dawn go?							</a:t>
            </a:r>
            <a:r>
              <a:rPr lang="en-US" sz="2000" dirty="0" smtClean="0"/>
              <a:t>		   </a:t>
            </a:r>
            <a:r>
              <a:rPr lang="en-US" sz="2000" dirty="0" smtClean="0">
                <a:solidFill>
                  <a:srgbClr val="FF0000"/>
                </a:solidFill>
              </a:rPr>
              <a:t>11 </a:t>
            </a:r>
            <a:r>
              <a:rPr lang="en-US" sz="2000" dirty="0">
                <a:solidFill>
                  <a:srgbClr val="FF0000"/>
                </a:solidFill>
              </a:rPr>
              <a:t>km/s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6270" y="3663044"/>
            <a:ext cx="8121545" cy="109129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435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NASA’s Voyager 1 spacecraft </a:t>
            </a:r>
            <a:r>
              <a:rPr lang="en-US" sz="2000" dirty="0"/>
              <a:t>used Jupiter and Saturn gravity assists to make it the fastest spacecraft ever flown</a:t>
            </a:r>
          </a:p>
          <a:p>
            <a:r>
              <a:rPr lang="en-US" sz="2000" dirty="0"/>
              <a:t>How fast is Voyager 1?							</a:t>
            </a:r>
            <a:r>
              <a:rPr lang="en-US" sz="2000" dirty="0" smtClean="0"/>
              <a:t>		  </a:t>
            </a:r>
            <a:r>
              <a:rPr lang="en-US" sz="2000" dirty="0" smtClean="0">
                <a:solidFill>
                  <a:srgbClr val="FF0000"/>
                </a:solidFill>
              </a:rPr>
              <a:t>17 </a:t>
            </a:r>
            <a:r>
              <a:rPr lang="en-US" sz="2000" dirty="0">
                <a:solidFill>
                  <a:srgbClr val="FF0000"/>
                </a:solidFill>
              </a:rPr>
              <a:t>km/s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6270" y="4784273"/>
            <a:ext cx="8121545" cy="109129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435" indent="0">
              <a:buNone/>
            </a:pPr>
            <a:r>
              <a:rPr lang="en-US" sz="2000" dirty="0"/>
              <a:t>If we want to go to the </a:t>
            </a:r>
            <a:r>
              <a:rPr lang="en-US" sz="2000" dirty="0">
                <a:solidFill>
                  <a:srgbClr val="FFFF00"/>
                </a:solidFill>
              </a:rPr>
              <a:t>solar gravity lens </a:t>
            </a:r>
            <a:r>
              <a:rPr lang="en-US" sz="2000" dirty="0"/>
              <a:t>location in 10 years. 		</a:t>
            </a:r>
          </a:p>
          <a:p>
            <a:r>
              <a:rPr lang="en-US" sz="2000" dirty="0"/>
              <a:t>How fast do we have to go?	        					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260 </a:t>
            </a:r>
            <a:r>
              <a:rPr lang="en-US" sz="2000" dirty="0">
                <a:solidFill>
                  <a:srgbClr val="FF0000"/>
                </a:solidFill>
              </a:rPr>
              <a:t>km/s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78285" y="1401416"/>
            <a:ext cx="1496786" cy="4333461"/>
            <a:chOff x="7837712" y="1320801"/>
            <a:chExt cx="1995715" cy="4992914"/>
          </a:xfrm>
        </p:grpSpPr>
        <p:sp>
          <p:nvSpPr>
            <p:cNvPr id="8" name="Curved Right Arrow 7"/>
            <p:cNvSpPr/>
            <p:nvPr/>
          </p:nvSpPr>
          <p:spPr>
            <a:xfrm>
              <a:off x="7837712" y="1320801"/>
              <a:ext cx="1995715" cy="4992914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845749">
              <a:off x="8443348" y="1524874"/>
              <a:ext cx="122084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MV Boli" panose="02000500030200090000" pitchFamily="2" charset="0"/>
                  <a:cs typeface="MV Boli" panose="02000500030200090000" pitchFamily="2" charset="0"/>
                </a:rPr>
                <a:t>325X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381" y="384445"/>
            <a:ext cx="7808182" cy="530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Three Key Features of Our Proposed Architecture to Go Fast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0717" y="1721957"/>
            <a:ext cx="2827215" cy="2545252"/>
            <a:chOff x="147623" y="1606166"/>
            <a:chExt cx="3769620" cy="3393669"/>
          </a:xfrm>
        </p:grpSpPr>
        <p:sp>
          <p:nvSpPr>
            <p:cNvPr id="4" name="TextBox 3"/>
            <p:cNvSpPr txBox="1"/>
            <p:nvPr/>
          </p:nvSpPr>
          <p:spPr>
            <a:xfrm>
              <a:off x="1089655" y="2194562"/>
              <a:ext cx="18855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MV Boli" panose="02000500030200090000" pitchFamily="2" charset="0"/>
                  <a:cs typeface="MV Boli" panose="02000500030200090000" pitchFamily="2" charset="0"/>
                </a:rPr>
                <a:t>High Power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726308" y="1606166"/>
              <a:ext cx="612250" cy="572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4098" name="Picture 2" descr="Image result for 100 mw solar power pla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23" y="2891924"/>
              <a:ext cx="3769620" cy="210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486046" y="1722950"/>
            <a:ext cx="2197149" cy="2580153"/>
            <a:chOff x="4648061" y="1607491"/>
            <a:chExt cx="2929532" cy="3440204"/>
          </a:xfrm>
        </p:grpSpPr>
        <p:sp>
          <p:nvSpPr>
            <p:cNvPr id="5" name="TextBox 4"/>
            <p:cNvSpPr txBox="1"/>
            <p:nvPr/>
          </p:nvSpPr>
          <p:spPr>
            <a:xfrm>
              <a:off x="4863342" y="2194562"/>
              <a:ext cx="249897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MV Boli" panose="02000500030200090000" pitchFamily="2" charset="0"/>
                  <a:cs typeface="MV Boli" panose="02000500030200090000" pitchFamily="2" charset="0"/>
                </a:rPr>
                <a:t>Small </a:t>
              </a:r>
              <a:r>
                <a:rPr lang="en-US" dirty="0" smtClean="0">
                  <a:latin typeface="MV Boli" panose="02000500030200090000" pitchFamily="2" charset="0"/>
                  <a:cs typeface="MV Boli" panose="02000500030200090000" pitchFamily="2" charset="0"/>
                </a:rPr>
                <a:t>Dry Mass</a:t>
              </a:r>
              <a:endParaRPr lang="en-US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806702" y="1607491"/>
              <a:ext cx="612250" cy="572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4104" name="Picture 8" descr="Image result for small spacecraf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61" y="2844063"/>
              <a:ext cx="2929532" cy="220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288882" y="1746805"/>
            <a:ext cx="2693194" cy="2511152"/>
            <a:chOff x="8385176" y="1639297"/>
            <a:chExt cx="3590925" cy="3348203"/>
          </a:xfrm>
        </p:grpSpPr>
        <p:sp>
          <p:nvSpPr>
            <p:cNvPr id="6" name="TextBox 5"/>
            <p:cNvSpPr txBox="1"/>
            <p:nvPr/>
          </p:nvSpPr>
          <p:spPr>
            <a:xfrm>
              <a:off x="8455596" y="2210465"/>
              <a:ext cx="345009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MV Boli" panose="02000500030200090000" pitchFamily="2" charset="0"/>
                  <a:cs typeface="MV Boli" panose="02000500030200090000" pitchFamily="2" charset="0"/>
                </a:rPr>
                <a:t>Small Propellant Mass</a:t>
              </a:r>
              <a:endParaRPr lang="en-US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874513" y="1639297"/>
              <a:ext cx="612250" cy="572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4106" name="Picture 10" descr="Image result for ion propulsi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2" b="15446"/>
            <a:stretch/>
          </p:blipFill>
          <p:spPr bwMode="auto">
            <a:xfrm>
              <a:off x="8385176" y="2904259"/>
              <a:ext cx="3590925" cy="208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5599" y="4673876"/>
            <a:ext cx="2874398" cy="918376"/>
            <a:chOff x="87465" y="5088834"/>
            <a:chExt cx="3832531" cy="1224501"/>
          </a:xfrm>
        </p:grpSpPr>
        <p:sp>
          <p:nvSpPr>
            <p:cNvPr id="3" name="TextBox 2"/>
            <p:cNvSpPr txBox="1"/>
            <p:nvPr/>
          </p:nvSpPr>
          <p:spPr>
            <a:xfrm>
              <a:off x="87465" y="5088834"/>
              <a:ext cx="200372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V Boli" panose="02000500030200090000" pitchFamily="2" charset="0"/>
                  <a:cs typeface="MV Boli" panose="02000500030200090000" pitchFamily="2" charset="0"/>
                </a:rPr>
                <a:t>Don’t carry the power source—laser beam power to the spacecraft</a:t>
              </a:r>
            </a:p>
          </p:txBody>
        </p:sp>
        <p:pic>
          <p:nvPicPr>
            <p:cNvPr id="6150" name="Picture 6" descr="Image result for red laser image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t="11837" r="27929" b="19002"/>
            <a:stretch/>
          </p:blipFill>
          <p:spPr bwMode="auto">
            <a:xfrm flipV="1">
              <a:off x="2043487" y="5088834"/>
              <a:ext cx="1876509" cy="122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3501556" y="4673877"/>
            <a:ext cx="2527521" cy="1200329"/>
            <a:chOff x="4668741" y="5088834"/>
            <a:chExt cx="3370028" cy="1600438"/>
          </a:xfrm>
        </p:grpSpPr>
        <p:pic>
          <p:nvPicPr>
            <p:cNvPr id="6148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30" r="7796" b="6711"/>
            <a:stretch/>
          </p:blipFill>
          <p:spPr bwMode="auto">
            <a:xfrm>
              <a:off x="6671145" y="5088834"/>
              <a:ext cx="1367624" cy="136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668741" y="5088834"/>
              <a:ext cx="2003728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V Boli" panose="02000500030200090000" pitchFamily="2" charset="0"/>
                  <a:cs typeface="MV Boli" panose="02000500030200090000" pitchFamily="2" charset="0"/>
                </a:rPr>
                <a:t>Collect the laser power and convert it to electricity to power the ion drive system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26220" y="4356821"/>
            <a:ext cx="2518175" cy="1684968"/>
            <a:chOff x="8701626" y="4699224"/>
            <a:chExt cx="3357567" cy="2246624"/>
          </a:xfrm>
        </p:grpSpPr>
        <p:grpSp>
          <p:nvGrpSpPr>
            <p:cNvPr id="24" name="Group 21"/>
            <p:cNvGrpSpPr>
              <a:grpSpLocks/>
            </p:cNvGrpSpPr>
            <p:nvPr/>
          </p:nvGrpSpPr>
          <p:grpSpPr bwMode="auto">
            <a:xfrm flipH="1">
              <a:off x="8701626" y="5120642"/>
              <a:ext cx="3314700" cy="923925"/>
              <a:chOff x="768" y="1224"/>
              <a:chExt cx="2088" cy="576"/>
            </a:xfrm>
          </p:grpSpPr>
          <p:sp>
            <p:nvSpPr>
              <p:cNvPr id="25" name="Oval 6"/>
              <p:cNvSpPr>
                <a:spLocks noChangeArrowheads="1"/>
              </p:cNvSpPr>
              <p:nvPr/>
            </p:nvSpPr>
            <p:spPr bwMode="auto">
              <a:xfrm>
                <a:off x="1716" y="1224"/>
                <a:ext cx="1140" cy="57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6" name="AutoShape 7"/>
              <p:cNvSpPr>
                <a:spLocks noChangeArrowheads="1"/>
              </p:cNvSpPr>
              <p:nvPr/>
            </p:nvSpPr>
            <p:spPr bwMode="auto">
              <a:xfrm rot="16200000">
                <a:off x="1110" y="1356"/>
                <a:ext cx="354" cy="34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1320" y="1224"/>
                <a:ext cx="936" cy="57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 flipV="1">
                <a:off x="801" y="1317"/>
                <a:ext cx="279" cy="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 flipV="1">
                <a:off x="768" y="1428"/>
                <a:ext cx="312" cy="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flipH="1">
                <a:off x="771" y="1521"/>
                <a:ext cx="30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flipH="1">
                <a:off x="768" y="1596"/>
                <a:ext cx="312" cy="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801" y="1662"/>
                <a:ext cx="279" cy="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1481684" y="4699224"/>
              <a:ext cx="5775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04745" y="6084073"/>
              <a:ext cx="321762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V Boli" panose="02000500030200090000" pitchFamily="2" charset="0"/>
                  <a:cs typeface="MV Boli" panose="02000500030200090000" pitchFamily="2" charset="0"/>
                </a:rPr>
                <a:t>Increase the exhaust velocity, </a:t>
              </a:r>
              <a:r>
                <a:rPr lang="en-US" sz="1200" i="1" dirty="0">
                  <a:latin typeface="MV Boli" panose="02000500030200090000" pitchFamily="2" charset="0"/>
                  <a:cs typeface="MV Boli" panose="02000500030200090000" pitchFamily="2" charset="0"/>
                </a:rPr>
                <a:t>v</a:t>
              </a:r>
              <a:r>
                <a:rPr lang="en-US" sz="1200" baseline="-25000" dirty="0">
                  <a:latin typeface="MV Boli" panose="02000500030200090000" pitchFamily="2" charset="0"/>
                  <a:cs typeface="MV Boli" panose="02000500030200090000" pitchFamily="2" charset="0"/>
                </a:rPr>
                <a:t>ex </a:t>
              </a:r>
              <a:r>
                <a:rPr lang="en-US" sz="1200" dirty="0">
                  <a:latin typeface="MV Boli" panose="02000500030200090000" pitchFamily="2" charset="0"/>
                  <a:cs typeface="MV Boli" panose="02000500030200090000" pitchFamily="2" charset="0"/>
                </a:rPr>
                <a:t>by a factor of 10 over the best ion engines today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0" y="6557918"/>
            <a:ext cx="1393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Artist’s concepts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24271" y="6627168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</a:rPr>
              <a:t>Pre-Decisional Mission Concept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683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051" y="180910"/>
            <a:ext cx="6904317" cy="698090"/>
          </a:xfrm>
        </p:spPr>
        <p:txBody>
          <a:bodyPr/>
          <a:lstStyle/>
          <a:p>
            <a:r>
              <a:rPr lang="en-US" dirty="0" smtClean="0"/>
              <a:t>Specific Impulse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18349" y="2632489"/>
                <a:ext cx="3358211" cy="1386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𝑠𝑝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349" y="2632489"/>
                <a:ext cx="3358211" cy="13867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3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/>
        </p:nvSpPr>
        <p:spPr>
          <a:xfrm>
            <a:off x="9939" y="871620"/>
            <a:ext cx="9117349" cy="512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884" y="975909"/>
            <a:ext cx="7722775" cy="477501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051" y="982980"/>
            <a:ext cx="7765322" cy="5200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Laser Electric Propulsion (LEP) Concept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5983" y="6557918"/>
            <a:ext cx="13262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Artist’s concept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4271" y="6627168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</a:rPr>
              <a:t>Pre-Decisional Mission Concept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7" y="3842406"/>
            <a:ext cx="1660834" cy="154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443" y="175941"/>
            <a:ext cx="7185175" cy="698090"/>
          </a:xfrm>
        </p:spPr>
        <p:txBody>
          <a:bodyPr>
            <a:normAutofit/>
          </a:bodyPr>
          <a:lstStyle/>
          <a:p>
            <a:r>
              <a:rPr lang="en-US" dirty="0"/>
              <a:t>Lithium-fueled Ion Thruster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0415" y="2256295"/>
            <a:ext cx="4492488" cy="3121883"/>
            <a:chOff x="0" y="2256295"/>
            <a:chExt cx="4492488" cy="3121883"/>
          </a:xfrm>
        </p:grpSpPr>
        <p:pic>
          <p:nvPicPr>
            <p:cNvPr id="7170" name="Picture 2" descr="Image result for nexis ion thruste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3"/>
            <a:stretch/>
          </p:blipFill>
          <p:spPr bwMode="auto">
            <a:xfrm>
              <a:off x="0" y="2256295"/>
              <a:ext cx="4492488" cy="3077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4666" y="5078096"/>
              <a:ext cx="21275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Xenon-fueled ion thruster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665781"/>
              </p:ext>
            </p:extLst>
          </p:nvPr>
        </p:nvGraphicFramePr>
        <p:xfrm>
          <a:off x="4591879" y="2251759"/>
          <a:ext cx="4156215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05">
                  <a:extLst>
                    <a:ext uri="{9D8B030D-6E8A-4147-A177-3AD203B41FA5}">
                      <a16:colId xmlns:a16="http://schemas.microsoft.com/office/drawing/2014/main" val="2062486991"/>
                    </a:ext>
                  </a:extLst>
                </a:gridCol>
                <a:gridCol w="1385405">
                  <a:extLst>
                    <a:ext uri="{9D8B030D-6E8A-4147-A177-3AD203B41FA5}">
                      <a16:colId xmlns:a16="http://schemas.microsoft.com/office/drawing/2014/main" val="3691805027"/>
                    </a:ext>
                  </a:extLst>
                </a:gridCol>
                <a:gridCol w="1385405">
                  <a:extLst>
                    <a:ext uri="{9D8B030D-6E8A-4147-A177-3AD203B41FA5}">
                      <a16:colId xmlns:a16="http://schemas.microsoft.com/office/drawing/2014/main" val="2652689505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State of the Art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Lithium Thruster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211576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Propellant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Xenon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Lithium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689810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Exhaust Velocity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 km/s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500 km/s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76454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Input Power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 kW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7,000 kW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4573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Thrust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 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 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85515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Efficiency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366715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56082" y="1688086"/>
            <a:ext cx="44262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A lithium ion thruster would have </a:t>
            </a:r>
            <a:r>
              <a:rPr lang="en-US" sz="1500" dirty="0" smtClean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10X</a:t>
            </a:r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500" dirty="0">
                <a:latin typeface="MV Boli" panose="02000500030200090000" pitchFamily="2" charset="0"/>
                <a:cs typeface="MV Boli" panose="02000500030200090000" pitchFamily="2" charset="0"/>
              </a:rPr>
              <a:t>the </a:t>
            </a:r>
            <a:endParaRPr lang="en-US" sz="15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exhaust </a:t>
            </a:r>
            <a:r>
              <a:rPr lang="en-US" sz="1500" dirty="0">
                <a:latin typeface="MV Boli" panose="02000500030200090000" pitchFamily="2" charset="0"/>
                <a:cs typeface="MV Boli" panose="02000500030200090000" pitchFamily="2" charset="0"/>
              </a:rPr>
              <a:t>velocity </a:t>
            </a:r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of </a:t>
            </a:r>
            <a:r>
              <a:rPr lang="en-US" sz="1500" dirty="0">
                <a:latin typeface="MV Boli" panose="02000500030200090000" pitchFamily="2" charset="0"/>
                <a:cs typeface="MV Boli" panose="02000500030200090000" pitchFamily="2" charset="0"/>
              </a:rPr>
              <a:t>the best ion engines today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7324271" y="6627168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</a:rPr>
              <a:t>Pre-Decisional Mission Concept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78352" y="1688086"/>
            <a:ext cx="4190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Xenon ion thrusters have </a:t>
            </a:r>
            <a:r>
              <a:rPr lang="en-US" sz="1500" dirty="0" smtClean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10X</a:t>
            </a:r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500" dirty="0">
                <a:latin typeface="MV Boli" panose="02000500030200090000" pitchFamily="2" charset="0"/>
                <a:cs typeface="MV Boli" panose="02000500030200090000" pitchFamily="2" charset="0"/>
              </a:rPr>
              <a:t>the exhaust </a:t>
            </a:r>
            <a:endParaRPr lang="en-US" sz="15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velocity of </a:t>
            </a:r>
            <a:r>
              <a:rPr lang="en-US" sz="1500" dirty="0">
                <a:latin typeface="MV Boli" panose="02000500030200090000" pitchFamily="2" charset="0"/>
                <a:cs typeface="MV Boli" panose="02000500030200090000" pitchFamily="2" charset="0"/>
              </a:rPr>
              <a:t>the best </a:t>
            </a:r>
            <a:r>
              <a:rPr lang="en-US" sz="1500" dirty="0" smtClean="0">
                <a:latin typeface="MV Boli" panose="02000500030200090000" pitchFamily="2" charset="0"/>
                <a:cs typeface="MV Boli" panose="02000500030200090000" pitchFamily="2" charset="0"/>
              </a:rPr>
              <a:t>chemical rockets </a:t>
            </a:r>
            <a:r>
              <a:rPr lang="en-US" sz="1500" dirty="0">
                <a:latin typeface="MV Boli" panose="02000500030200090000" pitchFamily="2" charset="0"/>
                <a:cs typeface="MV Boli" panose="02000500030200090000" pitchFamily="2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4445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19136" y="195346"/>
            <a:ext cx="6552621" cy="698090"/>
          </a:xfrm>
        </p:spPr>
        <p:txBody>
          <a:bodyPr/>
          <a:lstStyle/>
          <a:p>
            <a:r>
              <a:rPr lang="en-US" dirty="0" smtClean="0"/>
              <a:t>Xenon vs Lithium Plasmas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2771" y="4626429"/>
            <a:ext cx="8398329" cy="18342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Lithium is much easier to ionize than xenon</a:t>
            </a:r>
          </a:p>
          <a:p>
            <a:r>
              <a:rPr lang="en-US" dirty="0" smtClean="0"/>
              <a:t>Lithium also has a much larger excitation cross section than xenon</a:t>
            </a:r>
          </a:p>
          <a:p>
            <a:r>
              <a:rPr lang="en-US" dirty="0" smtClean="0"/>
              <a:t>The first ionization potential for lithium is </a:t>
            </a:r>
            <a:r>
              <a:rPr lang="en-US" dirty="0" smtClean="0">
                <a:solidFill>
                  <a:srgbClr val="FFFF00"/>
                </a:solidFill>
              </a:rPr>
              <a:t>5.39 eV </a:t>
            </a:r>
            <a:r>
              <a:rPr lang="en-US" dirty="0" smtClean="0"/>
              <a:t>and the second ionization potential is </a:t>
            </a:r>
            <a:r>
              <a:rPr lang="en-US" dirty="0" smtClean="0">
                <a:solidFill>
                  <a:srgbClr val="FFFF00"/>
                </a:solidFill>
              </a:rPr>
              <a:t>75.64 eV</a:t>
            </a:r>
          </a:p>
          <a:p>
            <a:pPr lvl="1"/>
            <a:r>
              <a:rPr lang="en-US" dirty="0" smtClean="0"/>
              <a:t>For low voltage discharges, lithium will be nearly impossible to doubly ionize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7" y="1287489"/>
            <a:ext cx="4369748" cy="317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75" y="1281016"/>
            <a:ext cx="4363339" cy="316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565" y="63598"/>
            <a:ext cx="6446264" cy="777607"/>
          </a:xfrm>
        </p:spPr>
        <p:txBody>
          <a:bodyPr/>
          <a:lstStyle/>
          <a:p>
            <a:pPr algn="ctr"/>
            <a:r>
              <a:rPr lang="en-US" dirty="0" smtClean="0"/>
              <a:t>Discharge Chamber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18" y="1926822"/>
            <a:ext cx="4676400" cy="33146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358393" y="1464129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8884" y="1464129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Discharge Performance Curve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841" y="1932213"/>
            <a:ext cx="4332512" cy="32929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08" y="2014735"/>
            <a:ext cx="3304736" cy="312876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396314" y="3586873"/>
            <a:ext cx="202077" cy="20207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565" y="63598"/>
            <a:ext cx="6419049" cy="777607"/>
          </a:xfrm>
        </p:spPr>
        <p:txBody>
          <a:bodyPr/>
          <a:lstStyle/>
          <a:p>
            <a:pPr algn="ctr"/>
            <a:r>
              <a:rPr lang="en-US" dirty="0" smtClean="0"/>
              <a:t>Ion Optics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4451"/>
          <a:stretch/>
        </p:blipFill>
        <p:spPr bwMode="auto">
          <a:xfrm>
            <a:off x="5172877" y="1310581"/>
            <a:ext cx="3706008" cy="2666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1" y="1303661"/>
            <a:ext cx="4637314" cy="26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15585" y="952501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Charge Exchange Collision Cross Sections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9491" y="952501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Sputter Yield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2" y="4100974"/>
            <a:ext cx="858391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565" y="63598"/>
            <a:ext cx="6408164" cy="777607"/>
          </a:xfrm>
        </p:spPr>
        <p:txBody>
          <a:bodyPr/>
          <a:lstStyle/>
          <a:p>
            <a:pPr algn="ctr"/>
            <a:r>
              <a:rPr lang="en-US" dirty="0" smtClean="0"/>
              <a:t>Lithium-Test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25" y="1050676"/>
            <a:ext cx="9188434" cy="54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2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0566" y="63598"/>
            <a:ext cx="6440820" cy="777607"/>
          </a:xfrm>
        </p:spPr>
        <p:txBody>
          <a:bodyPr/>
          <a:lstStyle/>
          <a:p>
            <a:pPr algn="ctr"/>
            <a:r>
              <a:rPr lang="en-US" dirty="0" smtClean="0"/>
              <a:t>Lithium-Test Chamber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7483" y="1349828"/>
            <a:ext cx="3466574" cy="515569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 m diameter x 8 m long</a:t>
            </a:r>
          </a:p>
          <a:p>
            <a:r>
              <a:rPr lang="en-US" sz="2400" dirty="0" smtClean="0"/>
              <a:t>Conical Liner</a:t>
            </a:r>
          </a:p>
          <a:p>
            <a:pPr lvl="1"/>
            <a:r>
              <a:rPr lang="en-US" sz="2000" dirty="0" smtClean="0"/>
              <a:t>1.68 m to 2.44 m</a:t>
            </a:r>
          </a:p>
          <a:p>
            <a:pPr lvl="1"/>
            <a:r>
              <a:rPr lang="en-US" sz="2000" dirty="0" smtClean="0"/>
              <a:t>5.16 m long</a:t>
            </a:r>
          </a:p>
          <a:p>
            <a:pPr lvl="1"/>
            <a:r>
              <a:rPr lang="en-US" sz="2000" dirty="0" smtClean="0"/>
              <a:t>38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surface area</a:t>
            </a:r>
          </a:p>
          <a:p>
            <a:r>
              <a:rPr lang="en-US" sz="2400" dirty="0" smtClean="0"/>
              <a:t>Lithium Pumping Speed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9,000,000 L/s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29" y="1478479"/>
            <a:ext cx="5393870" cy="4049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09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179" y="156127"/>
            <a:ext cx="6440821" cy="777607"/>
          </a:xfrm>
        </p:spPr>
        <p:txBody>
          <a:bodyPr/>
          <a:lstStyle/>
          <a:p>
            <a:pPr algn="ctr"/>
            <a:r>
              <a:rPr lang="en-US" dirty="0" smtClean="0"/>
              <a:t>Why Lithium?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463774"/>
            <a:ext cx="7765322" cy="4748981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Lithium is way cool!</a:t>
            </a:r>
          </a:p>
          <a:p>
            <a:r>
              <a:rPr lang="en-US" dirty="0" smtClean="0"/>
              <a:t>An </a:t>
            </a:r>
            <a:r>
              <a:rPr lang="en-US" dirty="0"/>
              <a:t>ion thruster with a specific impulse of </a:t>
            </a:r>
            <a:r>
              <a:rPr lang="en-US" dirty="0">
                <a:solidFill>
                  <a:srgbClr val="FFFF00"/>
                </a:solidFill>
              </a:rPr>
              <a:t>50,000 s</a:t>
            </a:r>
            <a:r>
              <a:rPr lang="en-US" dirty="0"/>
              <a:t> would enable deep space missions with characteristic velocities in the range </a:t>
            </a:r>
            <a:r>
              <a:rPr lang="en-US" dirty="0">
                <a:solidFill>
                  <a:srgbClr val="FFFF00"/>
                </a:solidFill>
              </a:rPr>
              <a:t>100 km/s to 200 </a:t>
            </a:r>
            <a:r>
              <a:rPr lang="en-US" dirty="0" smtClean="0">
                <a:solidFill>
                  <a:srgbClr val="FFFF00"/>
                </a:solidFill>
              </a:rPr>
              <a:t>km/s (&gt; 40 AU/year).</a:t>
            </a:r>
            <a:endParaRPr lang="en-US" dirty="0" smtClean="0"/>
          </a:p>
          <a:p>
            <a:r>
              <a:rPr lang="en-US" dirty="0" smtClean="0"/>
              <a:t>Lithium enables </a:t>
            </a:r>
            <a:r>
              <a:rPr lang="en-US" dirty="0"/>
              <a:t>specific impulses of tens of thousands of seconds at </a:t>
            </a:r>
            <a:r>
              <a:rPr lang="en-US" dirty="0">
                <a:solidFill>
                  <a:srgbClr val="FFFF00"/>
                </a:solidFill>
              </a:rPr>
              <a:t>voltages less than </a:t>
            </a:r>
            <a:r>
              <a:rPr lang="en-US" dirty="0" smtClean="0">
                <a:solidFill>
                  <a:srgbClr val="FFFF00"/>
                </a:solidFill>
              </a:rPr>
              <a:t>10 </a:t>
            </a:r>
            <a:r>
              <a:rPr lang="en-US" dirty="0">
                <a:solidFill>
                  <a:srgbClr val="FFFF00"/>
                </a:solidFill>
              </a:rPr>
              <a:t>kV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Discharge </a:t>
            </a:r>
            <a:r>
              <a:rPr lang="en-US" dirty="0"/>
              <a:t>chamber modeling suggests that it may be possible to operate the discharge chamber at a </a:t>
            </a:r>
            <a:r>
              <a:rPr lang="en-US" dirty="0">
                <a:solidFill>
                  <a:srgbClr val="FFFF00"/>
                </a:solidFill>
              </a:rPr>
              <a:t>propellant efficiency of 99%. 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Minimize </a:t>
            </a:r>
            <a:r>
              <a:rPr lang="en-US" dirty="0"/>
              <a:t>charge-exchange erosion of the accelerator </a:t>
            </a:r>
            <a:r>
              <a:rPr lang="en-US" dirty="0" smtClean="0"/>
              <a:t>grid</a:t>
            </a:r>
          </a:p>
          <a:p>
            <a:pPr lvl="1"/>
            <a:r>
              <a:rPr lang="en-US" dirty="0" smtClean="0"/>
              <a:t>Minimize CEX plasma interaction with a high-voltage PV array</a:t>
            </a:r>
          </a:p>
          <a:p>
            <a:r>
              <a:rPr lang="en-US" dirty="0" smtClean="0"/>
              <a:t>Lithium is much easier to store on a spacecraft than hydrogen</a:t>
            </a:r>
            <a:r>
              <a:rPr lang="en-US" dirty="0"/>
              <a:t> </a:t>
            </a:r>
            <a:r>
              <a:rPr lang="en-US" dirty="0" smtClean="0"/>
              <a:t>or helium.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911" y="205455"/>
            <a:ext cx="6179396" cy="69809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387151"/>
            <a:ext cx="7765322" cy="49399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Rocket Equation drives the need for Electric Propulsion</a:t>
            </a:r>
          </a:p>
          <a:p>
            <a:pPr lvl="1"/>
            <a:r>
              <a:rPr lang="en-US" dirty="0" smtClean="0"/>
              <a:t>Has resulted in </a:t>
            </a:r>
            <a:r>
              <a:rPr lang="en-US" dirty="0" smtClean="0">
                <a:solidFill>
                  <a:srgbClr val="FFFF00"/>
                </a:solidFill>
              </a:rPr>
              <a:t>20</a:t>
            </a:r>
            <a:r>
              <a:rPr lang="en-US" dirty="0" smtClean="0"/>
              <a:t> countries around the world developing this technology</a:t>
            </a:r>
          </a:p>
          <a:p>
            <a:r>
              <a:rPr lang="en-US" dirty="0" smtClean="0"/>
              <a:t>Electric Propulsion is in widespread use on Commercial Communication Satellites</a:t>
            </a:r>
          </a:p>
          <a:p>
            <a:r>
              <a:rPr lang="en-US" dirty="0" smtClean="0"/>
              <a:t>Electric Propulsion is expanding its footprint on deep space robotic science missions</a:t>
            </a:r>
          </a:p>
          <a:p>
            <a:r>
              <a:rPr lang="en-US" dirty="0" smtClean="0"/>
              <a:t>Electric Propulsion is currently the technology of choice for human missions to Mars</a:t>
            </a:r>
          </a:p>
          <a:p>
            <a:r>
              <a:rPr lang="en-US" dirty="0" smtClean="0"/>
              <a:t>Electric Propulsion is applicable to most Planetary Defense techniques (KI, nuclear deflection, gravity tractor, laser ablation)</a:t>
            </a:r>
          </a:p>
          <a:p>
            <a:pPr lvl="1"/>
            <a:r>
              <a:rPr lang="en-US" dirty="0" smtClean="0"/>
              <a:t>It’s largest contribution may be through ion beam deflection</a:t>
            </a:r>
          </a:p>
          <a:p>
            <a:r>
              <a:rPr lang="en-US" dirty="0" smtClean="0"/>
              <a:t>Electric Propulsion may play a dominant role in asteroid mining</a:t>
            </a:r>
          </a:p>
          <a:p>
            <a:r>
              <a:rPr lang="en-US" dirty="0" smtClean="0"/>
              <a:t>Electric Propulsion, in combination with power beaming, may enable fast transportation throughout the solar system up to approximately the solar gravity lens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 Impulse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13628" y="2334157"/>
                <a:ext cx="31127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Thrust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: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</m:acc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𝑒𝑥</m:t>
                          </m:r>
                        </m:sub>
                      </m:sSub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28" y="2334157"/>
                <a:ext cx="311271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3628" y="2791344"/>
                <a:ext cx="6878934" cy="915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Time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to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exhaust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all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the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propellant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: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̇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4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28" y="2791344"/>
                <a:ext cx="6878934" cy="9153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79199" y="1240443"/>
            <a:ext cx="844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propellant mass that weighs </a:t>
            </a:r>
            <a:r>
              <a:rPr lang="en-US" sz="24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</a:t>
            </a:r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Earth’s surface,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can you sustain a thrust of </a:t>
            </a:r>
            <a:r>
              <a:rPr lang="en-US" sz="24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</a:t>
            </a:r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19799" y="3621458"/>
                <a:ext cx="3756028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2800" b="0" dirty="0" smtClean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99" y="3621458"/>
                <a:ext cx="3756028" cy="9855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91991" y="4596023"/>
                <a:ext cx="1822422" cy="98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𝑒𝑥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𝑇𝑔</m:t>
                          </m:r>
                        </m:den>
                      </m:f>
                    </m:oMath>
                  </m:oMathPara>
                </a14:m>
                <a:endParaRPr lang="en-US" sz="28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91" y="4596023"/>
                <a:ext cx="1822422" cy="9855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55890" y="5630774"/>
                <a:ext cx="5590441" cy="906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for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then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𝑒𝑥</m:t>
                              </m:r>
                            </m:sub>
                          </m:sSub>
                        </m:num>
                        <m:den>
                          <m:r>
                            <a:rPr lang="en-US" sz="2800" b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800" b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𝑠𝑝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890" y="5630774"/>
                <a:ext cx="5590441" cy="90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2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914" y="272179"/>
            <a:ext cx="5983490" cy="5619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Specific Impulse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6</a:t>
            </a:fld>
            <a:endParaRPr kumimoji="0"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44" t="43535" r="61336" b="28647"/>
          <a:stretch/>
        </p:blipFill>
        <p:spPr>
          <a:xfrm flipH="1">
            <a:off x="603367" y="1679049"/>
            <a:ext cx="1604513" cy="1249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525" y="1132982"/>
            <a:ext cx="195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Mono-propellant hydrazine thruster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938672" y="1949719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220 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399" t="32636" r="69761" b="37164"/>
          <a:stretch/>
        </p:blipFill>
        <p:spPr>
          <a:xfrm rot="16200000">
            <a:off x="775708" y="3362210"/>
            <a:ext cx="1259831" cy="160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525" y="2966984"/>
            <a:ext cx="195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Bi-propellant NTO/MMH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38672" y="3808943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320 s</a:t>
            </a:r>
          </a:p>
        </p:txBody>
      </p:sp>
      <p:pic>
        <p:nvPicPr>
          <p:cNvPr id="7170" name="Picture 2" descr="A rocket engine firing. A blue flame is projecting from a bell-shaped nozzle with several pipes wrapped around it. The top of the nozzle is attached to a complex collection of plumbing, with the whole assembly covered in steam and hanging from a ceiling-mounted attachment point. Various pieces of transient hardware are visible in the background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t="16950" r="16709" b="16940"/>
          <a:stretch/>
        </p:blipFill>
        <p:spPr bwMode="auto">
          <a:xfrm rot="16200000">
            <a:off x="787089" y="5205658"/>
            <a:ext cx="1237069" cy="160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6525" y="4854146"/>
            <a:ext cx="195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Bi-propellant LOX/LH2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38672" y="5652392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450 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82633" y="1371600"/>
            <a:ext cx="5316" cy="5231219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19345" y="1132982"/>
            <a:ext cx="2137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Aerojet</a:t>
            </a:r>
            <a:r>
              <a:rPr lang="en-US" sz="1600" dirty="0" smtClean="0"/>
              <a:t> XR5 Xenon</a:t>
            </a:r>
          </a:p>
          <a:p>
            <a:pPr algn="ctr"/>
            <a:r>
              <a:rPr lang="en-US" sz="1600" dirty="0" smtClean="0"/>
              <a:t>Hall Thruster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486741" y="1949719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</a:t>
            </a:r>
            <a:r>
              <a:rPr lang="en-US" sz="2000" dirty="0" smtClean="0"/>
              <a:t>2000 </a:t>
            </a:r>
            <a:r>
              <a:rPr lang="en-US" sz="2000" dirty="0" smtClean="0"/>
              <a:t>s</a:t>
            </a:r>
          </a:p>
        </p:txBody>
      </p:sp>
      <p:pic>
        <p:nvPicPr>
          <p:cNvPr id="20" name="Picture 4" descr="LDT Engine Pictu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14607"/>
          <a:stretch/>
        </p:blipFill>
        <p:spPr bwMode="auto">
          <a:xfrm flipH="1">
            <a:off x="5441563" y="3532970"/>
            <a:ext cx="1228060" cy="12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076495" y="2985956"/>
            <a:ext cx="195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Xenon Ion Thruster (Dawn)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486741" y="3808943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3100 s</a:t>
            </a:r>
          </a:p>
        </p:txBody>
      </p:sp>
      <p:pic>
        <p:nvPicPr>
          <p:cNvPr id="7172" name="Picture 4" descr="http://sec353ext.jpl.nasa.gov/ep/img/next_ion_thrust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 t="25511" r="29266" b="10278"/>
          <a:stretch/>
        </p:blipFill>
        <p:spPr bwMode="auto">
          <a:xfrm>
            <a:off x="5482851" y="5388151"/>
            <a:ext cx="1145484" cy="12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076495" y="4828198"/>
            <a:ext cx="195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Xenon Ion Thruster (NEXT)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486741" y="5652392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4000 s</a:t>
            </a:r>
          </a:p>
        </p:txBody>
      </p:sp>
      <p:pic>
        <p:nvPicPr>
          <p:cNvPr id="2050" name="Picture 2" descr="Image result for xr5 hall thrus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0674" y="1733550"/>
            <a:ext cx="1182993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3" grpId="0"/>
      <p:bldP spid="17" grpId="0"/>
      <p:bldP spid="18" grpId="0"/>
      <p:bldP spid="21" grpId="0"/>
      <p:bldP spid="22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38600" y="1522414"/>
            <a:ext cx="5014041" cy="471310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1521470" y="174352"/>
            <a:ext cx="6904317" cy="6980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Chemical vs Electric Propulsion</a:t>
            </a:r>
            <a:endParaRPr lang="en-US" dirty="0"/>
          </a:p>
        </p:txBody>
      </p:sp>
      <p:sp>
        <p:nvSpPr>
          <p:cNvPr id="1031" name="Rectangle 8"/>
          <p:cNvSpPr txBox="1">
            <a:spLocks noChangeArrowheads="1"/>
          </p:cNvSpPr>
          <p:nvPr/>
        </p:nvSpPr>
        <p:spPr bwMode="auto">
          <a:xfrm>
            <a:off x="150254" y="1369452"/>
            <a:ext cx="37846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30250" indent="-2730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b="1" dirty="0"/>
              <a:t>Chemical propulsion systems:</a:t>
            </a:r>
            <a:r>
              <a:rPr lang="en-US" altLang="en-US" dirty="0"/>
              <a:t> 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sz="1600" dirty="0"/>
              <a:t>Carry the energy for propulsion with the propellant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sz="1600" dirty="0"/>
              <a:t>Power is determined by the propellant mass flow rate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sz="1600" dirty="0"/>
              <a:t>Performance is limited by the energy density of the propellants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endParaRPr lang="en-US" alt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38600" y="1522413"/>
            <a:ext cx="5014041" cy="2287587"/>
            <a:chOff x="4038600" y="1522413"/>
            <a:chExt cx="5014041" cy="2287587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649" b="51613"/>
            <a:stretch>
              <a:fillRect/>
            </a:stretch>
          </p:blipFill>
          <p:spPr bwMode="auto">
            <a:xfrm>
              <a:off x="4038600" y="1524000"/>
              <a:ext cx="235902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3090"/>
            <a:stretch>
              <a:fillRect/>
            </a:stretch>
          </p:blipFill>
          <p:spPr bwMode="auto">
            <a:xfrm>
              <a:off x="6452316" y="2438400"/>
              <a:ext cx="260032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649" b="51613"/>
            <a:stretch>
              <a:fillRect/>
            </a:stretch>
          </p:blipFill>
          <p:spPr bwMode="auto">
            <a:xfrm>
              <a:off x="4038600" y="1522413"/>
              <a:ext cx="235902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8"/>
          <p:cNvSpPr txBox="1">
            <a:spLocks noChangeArrowheads="1"/>
          </p:cNvSpPr>
          <p:nvPr/>
        </p:nvSpPr>
        <p:spPr bwMode="auto">
          <a:xfrm>
            <a:off x="214647" y="3760632"/>
            <a:ext cx="3784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30250" indent="-2730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b="1" dirty="0"/>
              <a:t>Electric propulsion systems: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sz="1600" dirty="0"/>
              <a:t>Decouple the energy for propulsion from the propellants – allows more energy to be added to each kg of propellant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sz="1600" dirty="0"/>
              <a:t>Power is generated on-board by a separate power system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q"/>
            </a:pPr>
            <a:r>
              <a:rPr lang="en-US" altLang="en-US" sz="1600" dirty="0"/>
              <a:t>Performance is limited by the power generated by the </a:t>
            </a:r>
            <a:r>
              <a:rPr lang="en-US" altLang="en-US" sz="1600" dirty="0">
                <a:solidFill>
                  <a:srgbClr val="FFFF00"/>
                </a:solidFill>
              </a:rPr>
              <a:t>power system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216" y="1512752"/>
            <a:ext cx="5029636" cy="473090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253948" y="4303643"/>
            <a:ext cx="457200" cy="75040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4688" y="3834848"/>
            <a:ext cx="218661" cy="289891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38480" y="4384815"/>
            <a:ext cx="218661" cy="289891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118606" y="4936437"/>
            <a:ext cx="218661" cy="289891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20" grpId="0"/>
      <p:bldP spid="2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2467" y="248173"/>
            <a:ext cx="6132689" cy="530486"/>
          </a:xfrm>
        </p:spPr>
        <p:txBody>
          <a:bodyPr>
            <a:noAutofit/>
          </a:bodyPr>
          <a:lstStyle/>
          <a:p>
            <a:r>
              <a:rPr lang="en-US" sz="3200" dirty="0"/>
              <a:t>Space is BIG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451" y="1074666"/>
            <a:ext cx="9102905" cy="5185018"/>
            <a:chOff x="673273" y="1656049"/>
            <a:chExt cx="7635563" cy="4295005"/>
          </a:xfrm>
        </p:grpSpPr>
        <p:pic>
          <p:nvPicPr>
            <p:cNvPr id="7170" name="Picture 2" descr="Image result for solar system distan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73" y="1656049"/>
              <a:ext cx="7635563" cy="429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Image result for cere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8" t="3181" r="17021" b="3181"/>
            <a:stretch/>
          </p:blipFill>
          <p:spPr bwMode="auto">
            <a:xfrm>
              <a:off x="2082248" y="3794264"/>
              <a:ext cx="74562" cy="69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6200000">
              <a:off x="1798838" y="4051654"/>
              <a:ext cx="606577" cy="27699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35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Heavy" panose="020B0903020102020204" pitchFamily="34" charset="0"/>
                </a:rPr>
                <a:t>Ceres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3700928" y="4488975"/>
              <a:ext cx="1612942" cy="27699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35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Heavy" panose="020B0903020102020204" pitchFamily="34" charset="0"/>
                </a:rPr>
                <a:t>Solar Gravity Lens</a:t>
              </a: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477579" y="3774385"/>
              <a:ext cx="84482" cy="8448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Down Arrow 7"/>
            <p:cNvSpPr/>
            <p:nvPr/>
          </p:nvSpPr>
          <p:spPr>
            <a:xfrm rot="1935577">
              <a:off x="2011015" y="3703841"/>
              <a:ext cx="34289" cy="67960"/>
            </a:xfrm>
            <a:prstGeom prst="downArrow">
              <a:avLst>
                <a:gd name="adj1" fmla="val 50001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6627168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</a:rPr>
              <a:t>Pre-Decisional Mission Concept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0" y="5421796"/>
            <a:ext cx="9144000" cy="143620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6804" y="5729030"/>
            <a:ext cx="2082246" cy="30777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AU/year</a:t>
            </a:r>
            <a:endParaRPr 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75314" y="5449077"/>
            <a:ext cx="2" cy="28613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3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914" y="272179"/>
            <a:ext cx="5983490" cy="5619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Specific Impulse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9</a:t>
            </a:fld>
            <a:endParaRPr kumimoji="0" lang="en-US"/>
          </a:p>
        </p:txBody>
      </p:sp>
      <p:sp>
        <p:nvSpPr>
          <p:cNvPr id="18" name="TextBox 17"/>
          <p:cNvSpPr txBox="1"/>
          <p:nvPr/>
        </p:nvSpPr>
        <p:spPr>
          <a:xfrm>
            <a:off x="2804293" y="1957758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</a:t>
            </a:r>
            <a:r>
              <a:rPr lang="en-US" sz="2000" dirty="0" smtClean="0"/>
              <a:t>2000 </a:t>
            </a:r>
            <a:r>
              <a:rPr lang="en-US" sz="2000" dirty="0" smtClean="0"/>
              <a:t>s</a:t>
            </a:r>
            <a:endParaRPr lang="en-US" sz="2000" dirty="0"/>
          </a:p>
        </p:txBody>
      </p:sp>
      <p:pic>
        <p:nvPicPr>
          <p:cNvPr id="20" name="Picture 4" descr="LDT Engine Pictu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14607"/>
          <a:stretch/>
        </p:blipFill>
        <p:spPr bwMode="auto">
          <a:xfrm flipH="1">
            <a:off x="1757444" y="3413701"/>
            <a:ext cx="1228060" cy="12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94047" y="2866687"/>
            <a:ext cx="195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Xenon Ion Thruster (Dawn)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804293" y="3843562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3100 s</a:t>
            </a:r>
            <a:endParaRPr lang="en-US" sz="2000" dirty="0"/>
          </a:p>
        </p:txBody>
      </p:sp>
      <p:pic>
        <p:nvPicPr>
          <p:cNvPr id="7172" name="Picture 4" descr="http://sec353ext.jpl.nasa.gov/ep/img/next_ion_thrus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 t="25511" r="29266" b="10278"/>
          <a:stretch/>
        </p:blipFill>
        <p:spPr bwMode="auto">
          <a:xfrm>
            <a:off x="1798732" y="5268882"/>
            <a:ext cx="1145484" cy="12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394047" y="4708929"/>
            <a:ext cx="195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Xenon Ion Thruster (NEXT)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804293" y="5687011"/>
            <a:ext cx="19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Isp</a:t>
            </a:r>
            <a:r>
              <a:rPr lang="en-US" sz="2000" dirty="0" smtClean="0"/>
              <a:t> = 4000 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818823" y="1987826"/>
            <a:ext cx="143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4.2 </a:t>
            </a:r>
            <a:r>
              <a:rPr lang="en-US" dirty="0" smtClean="0">
                <a:solidFill>
                  <a:srgbClr val="FFFF00"/>
                </a:solidFill>
              </a:rPr>
              <a:t>AU/year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18823" y="3854726"/>
            <a:ext cx="143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6.5 AU/year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18823" y="5693465"/>
            <a:ext cx="143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8.4 AU/year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4445" y="993282"/>
            <a:ext cx="2137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Aerojet</a:t>
            </a:r>
            <a:r>
              <a:rPr lang="en-US" sz="1600" dirty="0" smtClean="0"/>
              <a:t> XR5 Xenon</a:t>
            </a:r>
          </a:p>
          <a:p>
            <a:pPr algn="ctr"/>
            <a:r>
              <a:rPr lang="en-US" sz="1600" dirty="0" smtClean="0"/>
              <a:t>Hall Thruster</a:t>
            </a:r>
            <a:endParaRPr lang="en-US" sz="1600" dirty="0"/>
          </a:p>
        </p:txBody>
      </p:sp>
      <p:pic>
        <p:nvPicPr>
          <p:cNvPr id="19" name="Picture 2" descr="Image result for xr5 hall thru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9978" y="1593850"/>
            <a:ext cx="1182993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4" grpId="0"/>
      <p:bldP spid="25" grpId="0"/>
      <p:bldP spid="10" grpId="0"/>
      <p:bldP spid="26" grpId="0"/>
      <p:bldP spid="27" grpId="0"/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Pre-Decadal Ceres Study Trajectory Analysis Guidelines 20171213</Template>
  <TotalTime>1685</TotalTime>
  <Words>1412</Words>
  <Application>Microsoft Office PowerPoint</Application>
  <PresentationFormat>On-screen Show (4:3)</PresentationFormat>
  <Paragraphs>270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MS PGothic</vt:lpstr>
      <vt:lpstr>Arial</vt:lpstr>
      <vt:lpstr>Calibri</vt:lpstr>
      <vt:lpstr>Calisto MT</vt:lpstr>
      <vt:lpstr>Cambria Math</vt:lpstr>
      <vt:lpstr>Franklin Gothic Heavy</vt:lpstr>
      <vt:lpstr>Helvetica</vt:lpstr>
      <vt:lpstr>MV Boli</vt:lpstr>
      <vt:lpstr>Symbol</vt:lpstr>
      <vt:lpstr>Times New Roman</vt:lpstr>
      <vt:lpstr>Wingdings</vt:lpstr>
      <vt:lpstr>Wingdings 2</vt:lpstr>
      <vt:lpstr>Slate</vt:lpstr>
      <vt:lpstr>Ion Propulsion  and the Job-Creating Power of the Rocket Equation</vt:lpstr>
      <vt:lpstr>The tyranny of the rocket equation Donald Pettit</vt:lpstr>
      <vt:lpstr>Rocket Equation</vt:lpstr>
      <vt:lpstr>Specific Impulse</vt:lpstr>
      <vt:lpstr>Specific Impulse</vt:lpstr>
      <vt:lpstr>Specific Impulse</vt:lpstr>
      <vt:lpstr>Chemical vs Electric Propulsion</vt:lpstr>
      <vt:lpstr>Space is BIG</vt:lpstr>
      <vt:lpstr>Specific Impulse</vt:lpstr>
      <vt:lpstr>Commercial Spacecraft</vt:lpstr>
      <vt:lpstr>Commercial Satellites with EP</vt:lpstr>
      <vt:lpstr>Boeing All Electric Satellites</vt:lpstr>
      <vt:lpstr>Deep Space Missions</vt:lpstr>
      <vt:lpstr>PowerPoint Presentation</vt:lpstr>
      <vt:lpstr>DV Beyond Earth Escape</vt:lpstr>
      <vt:lpstr>PowerPoint Presentation</vt:lpstr>
      <vt:lpstr>Near-Term Potential Future Missions</vt:lpstr>
      <vt:lpstr>NEXT</vt:lpstr>
      <vt:lpstr>Low-Power Hall Thrusters</vt:lpstr>
      <vt:lpstr>Human Exploration Beyond Low-Earth Orbit</vt:lpstr>
      <vt:lpstr>It’s All About Power Space Solar Power History</vt:lpstr>
      <vt:lpstr>PowerPoint Presentation</vt:lpstr>
      <vt:lpstr>High-power Hall Thrusters</vt:lpstr>
      <vt:lpstr>PowerPoint Presentation</vt:lpstr>
      <vt:lpstr>Extreme SEP Damon Landau (JPL) and Nathan Strange (JPL)</vt:lpstr>
      <vt:lpstr>Planetary Defense</vt:lpstr>
      <vt:lpstr>NEA Size-Frequency Distribution</vt:lpstr>
      <vt:lpstr>PowerPoint Presentation</vt:lpstr>
      <vt:lpstr>Planetary Defense Techniques</vt:lpstr>
      <vt:lpstr>Ion Beam Deflection</vt:lpstr>
      <vt:lpstr>Asteroid Mining</vt:lpstr>
      <vt:lpstr>What are Asteroids Made of?</vt:lpstr>
      <vt:lpstr>Asteroid-Derived Hall Thruster Propellants</vt:lpstr>
      <vt:lpstr>Ultra-High DV Missions</vt:lpstr>
      <vt:lpstr>Solar Gravity Lens Mission Concept</vt:lpstr>
      <vt:lpstr>Space is BIG</vt:lpstr>
      <vt:lpstr>PowerPoint Presentation</vt:lpstr>
      <vt:lpstr>How Fast Do We Want to Go?</vt:lpstr>
      <vt:lpstr>Three Key Features of Our Proposed Architecture to Go Fast</vt:lpstr>
      <vt:lpstr>PowerPoint Presentation</vt:lpstr>
      <vt:lpstr>Lithium-fueled Ion Thruster</vt:lpstr>
      <vt:lpstr>Xenon vs Lithium Plasmas</vt:lpstr>
      <vt:lpstr>Discharge Chamber</vt:lpstr>
      <vt:lpstr>Ion Optics</vt:lpstr>
      <vt:lpstr>Lithium-Test Facility</vt:lpstr>
      <vt:lpstr>Lithium-Test Chamber</vt:lpstr>
      <vt:lpstr>Why Lithium?</vt:lpstr>
      <vt:lpstr>Summary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Brophy, John R (3530)</dc:creator>
  <cp:lastModifiedBy>Brophy, John R (3530)</cp:lastModifiedBy>
  <cp:revision>97</cp:revision>
  <dcterms:created xsi:type="dcterms:W3CDTF">2017-12-19T22:46:53Z</dcterms:created>
  <dcterms:modified xsi:type="dcterms:W3CDTF">2018-01-17T13:28:04Z</dcterms:modified>
</cp:coreProperties>
</file>