
<file path=[Content_Types].xml><?xml version="1.0" encoding="utf-8"?>
<Types xmlns="http://schemas.openxmlformats.org/package/2006/content-types">
  <Default Extension="avi" ContentType="video/x-msvideo"/>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Lst>
  <p:notesMasterIdLst>
    <p:notesMasterId r:id="rId41"/>
  </p:notesMasterIdLst>
  <p:sldIdLst>
    <p:sldId id="365" r:id="rId2"/>
    <p:sldId id="568" r:id="rId3"/>
    <p:sldId id="574" r:id="rId4"/>
    <p:sldId id="829" r:id="rId5"/>
    <p:sldId id="828" r:id="rId6"/>
    <p:sldId id="864" r:id="rId7"/>
    <p:sldId id="865" r:id="rId8"/>
    <p:sldId id="861" r:id="rId9"/>
    <p:sldId id="873" r:id="rId10"/>
    <p:sldId id="595" r:id="rId11"/>
    <p:sldId id="872" r:id="rId12"/>
    <p:sldId id="878" r:id="rId13"/>
    <p:sldId id="880" r:id="rId14"/>
    <p:sldId id="881" r:id="rId15"/>
    <p:sldId id="868" r:id="rId16"/>
    <p:sldId id="879" r:id="rId17"/>
    <p:sldId id="856" r:id="rId18"/>
    <p:sldId id="848" r:id="rId19"/>
    <p:sldId id="597" r:id="rId20"/>
    <p:sldId id="843" r:id="rId21"/>
    <p:sldId id="842" r:id="rId22"/>
    <p:sldId id="816" r:id="rId23"/>
    <p:sldId id="494" r:id="rId24"/>
    <p:sldId id="849" r:id="rId25"/>
    <p:sldId id="563" r:id="rId26"/>
    <p:sldId id="589" r:id="rId27"/>
    <p:sldId id="817" r:id="rId28"/>
    <p:sldId id="858" r:id="rId29"/>
    <p:sldId id="859" r:id="rId30"/>
    <p:sldId id="869" r:id="rId31"/>
    <p:sldId id="278" r:id="rId32"/>
    <p:sldId id="883" r:id="rId33"/>
    <p:sldId id="383" r:id="rId34"/>
    <p:sldId id="367" r:id="rId35"/>
    <p:sldId id="885" r:id="rId36"/>
    <p:sldId id="886" r:id="rId37"/>
    <p:sldId id="388" r:id="rId38"/>
    <p:sldId id="887" r:id="rId39"/>
    <p:sldId id="978" r:id="rId40"/>
  </p:sldIdLst>
  <p:sldSz cx="9144000" cy="6858000" type="screen4x3"/>
  <p:notesSz cx="6997700" cy="9271000"/>
  <p:defaultTextStyle>
    <a:defPPr>
      <a:defRPr lang="en-US"/>
    </a:defPPr>
    <a:lvl1pPr algn="l" rtl="0" fontAlgn="base">
      <a:spcBef>
        <a:spcPct val="0"/>
      </a:spcBef>
      <a:spcAft>
        <a:spcPct val="0"/>
      </a:spcAft>
      <a:defRPr b="1"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0000"/>
    <a:srgbClr val="B90000"/>
    <a:srgbClr val="C00000"/>
    <a:srgbClr val="0000FF"/>
    <a:srgbClr val="000000"/>
    <a:srgbClr val="0033CC"/>
    <a:srgbClr val="D60093"/>
    <a:srgbClr val="0066FF"/>
    <a:srgbClr val="FFCC66"/>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83" autoAdjust="0"/>
    <p:restoredTop sz="82093" autoAdjust="0"/>
  </p:normalViewPr>
  <p:slideViewPr>
    <p:cSldViewPr snapToGrid="0">
      <p:cViewPr>
        <p:scale>
          <a:sx n="83" d="100"/>
          <a:sy n="83" d="100"/>
        </p:scale>
        <p:origin x="75" y="99"/>
      </p:cViewPr>
      <p:guideLst/>
    </p:cSldViewPr>
  </p:slideViewPr>
  <p:notesTextViewPr>
    <p:cViewPr>
      <p:scale>
        <a:sx n="1" d="1"/>
        <a:sy n="1" d="1"/>
      </p:scale>
      <p:origin x="0" y="0"/>
    </p:cViewPr>
  </p:notesTextViewPr>
  <p:sorterViewPr>
    <p:cViewPr>
      <p:scale>
        <a:sx n="176" d="100"/>
        <a:sy n="176" d="100"/>
      </p:scale>
      <p:origin x="0" y="-1531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07T02:09:36.120"/>
    </inkml:context>
    <inkml:brush xml:id="br0">
      <inkml:brushProperty name="width" value="0.05" units="cm"/>
      <inkml:brushProperty name="height" value="0.05" units="cm"/>
    </inkml:brush>
  </inkml:definitions>
  <inkml:trace contextRef="#ctx0" brushRef="#br0">1 115 640,'0'0'352,"0"0"-288,0 0 64,0 0 64,0 0 32,0 0 32,0 0 0,0 0 64,0 0-96,0 0-64,0 0 0,0 0 32,0 0-32,0 0 64,0 0 160,0 0 64,0 0-32,0 0 64,0 0-64,0 0 0,0 0-96,0 0-32,0 0-96,0 0 32,0 0 160,0 0 64,0 0-224,0 0 0,0-8 96,0 8-64,0 0 96,0 0-192,0 0-32,8-8 64,-8 8 32,0 0-32,8-8-32,0 8-32,0 0 64,1-8-32,-1 8 0,0-9-32,0 9 64,-8 0-32,16 0 0,-16-8-32,17 8 0,-9 0-64,8-8 32,9 8 0,-9-8 96,-8 8-32,9 0 64,-1 0-128,-8-8 0,8 8-32,1 0 32,-1-8 64,0 8 64,-7 0-96,-1-9-32,0 9 32,0 0 0,0 0 0,-8 0 64,0 0-32,8-8 64,-8 8-64,9 0 0,-9 0-96,0 0-64,0-8 32,8 8-32,-8 0 0,0 0 64,0 0-32,0 0-32,0 0-480,0-8-160,0 8-1312,0 0-480,0 8-864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07T02:09:38.605"/>
    </inkml:context>
    <inkml:brush xml:id="br0">
      <inkml:brushProperty name="width" value="0.05" units="cm"/>
      <inkml:brushProperty name="height" value="0.05" units="cm"/>
    </inkml:brush>
  </inkml:definitions>
  <inkml:trace contextRef="#ctx0" brushRef="#br0">1 139 2432,'8'0'960,"-8"0"-768,0 0 320,0 0 160,0 0-32,0 0 96,0 0-64,0 0-32,0 0-128,0 0 0,0 0-288,0 0 64,0 0 64,8 0 0,-8 0 32,0 0-192,8 0-64,-8 0 0,8 0 0,1 0 0,-1 0 64,0-8-32,8 0 0,-8 8-32,9-8 64,-1 0-32,-8 0 64,9-1-128,7-7 0,-8 8-32,1 0 32,7 0 0,1-1 32,-9 1 64,9 0 32,-9 0 32,0 8 0,1-8-128,7 8-32,-16 0 32,0-8 0,9 8 0,-9 0 0,-8 0-64,8 0 32,0 0-64,-8 0 64,0 0-128,0 0 0,0 0-384,0 0-160,0 0-1504,0 0-736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30321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07" tIns="46003" rIns="92007" bIns="46003" numCol="1" anchor="t" anchorCtr="0" compatLnSpc="1">
            <a:prstTxWarp prst="textNoShape">
              <a:avLst/>
            </a:prstTxWarp>
          </a:bodyPr>
          <a:lstStyle>
            <a:lvl1pPr defTabSz="920750">
              <a:defRPr sz="1200" b="0"/>
            </a:lvl1pPr>
          </a:lstStyle>
          <a:p>
            <a:endParaRPr lang="en-US" altLang="en-US"/>
          </a:p>
        </p:txBody>
      </p:sp>
      <p:sp>
        <p:nvSpPr>
          <p:cNvPr id="29699" name="Rectangle 3"/>
          <p:cNvSpPr>
            <a:spLocks noGrp="1" noChangeArrowheads="1"/>
          </p:cNvSpPr>
          <p:nvPr>
            <p:ph type="dt" idx="1"/>
          </p:nvPr>
        </p:nvSpPr>
        <p:spPr bwMode="auto">
          <a:xfrm>
            <a:off x="3963988" y="0"/>
            <a:ext cx="30321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07" tIns="46003" rIns="92007" bIns="46003" numCol="1" anchor="t" anchorCtr="0" compatLnSpc="1">
            <a:prstTxWarp prst="textNoShape">
              <a:avLst/>
            </a:prstTxWarp>
          </a:bodyPr>
          <a:lstStyle>
            <a:lvl1pPr algn="r" defTabSz="920750">
              <a:defRPr sz="1200" b="0"/>
            </a:lvl1pPr>
          </a:lstStyle>
          <a:p>
            <a:endParaRPr lang="en-US" altLang="en-US"/>
          </a:p>
        </p:txBody>
      </p:sp>
      <p:sp>
        <p:nvSpPr>
          <p:cNvPr id="29700" name="Rectangle 4"/>
          <p:cNvSpPr>
            <a:spLocks noGrp="1" noRot="1" noChangeAspect="1" noChangeArrowheads="1" noTextEdit="1"/>
          </p:cNvSpPr>
          <p:nvPr>
            <p:ph type="sldImg" idx="2"/>
          </p:nvPr>
        </p:nvSpPr>
        <p:spPr bwMode="auto">
          <a:xfrm>
            <a:off x="1181100" y="695325"/>
            <a:ext cx="4635500" cy="347662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9701" name="Rectangle 5"/>
          <p:cNvSpPr>
            <a:spLocks noGrp="1" noChangeArrowheads="1"/>
          </p:cNvSpPr>
          <p:nvPr>
            <p:ph type="body" sz="quarter" idx="3"/>
          </p:nvPr>
        </p:nvSpPr>
        <p:spPr bwMode="auto">
          <a:xfrm>
            <a:off x="700088" y="4403725"/>
            <a:ext cx="5597525"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07" tIns="46003" rIns="92007" bIns="4600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9702" name="Rectangle 6"/>
          <p:cNvSpPr>
            <a:spLocks noGrp="1" noChangeArrowheads="1"/>
          </p:cNvSpPr>
          <p:nvPr>
            <p:ph type="ftr" sz="quarter" idx="4"/>
          </p:nvPr>
        </p:nvSpPr>
        <p:spPr bwMode="auto">
          <a:xfrm>
            <a:off x="0" y="8805863"/>
            <a:ext cx="30321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07" tIns="46003" rIns="92007" bIns="46003" numCol="1" anchor="b" anchorCtr="0" compatLnSpc="1">
            <a:prstTxWarp prst="textNoShape">
              <a:avLst/>
            </a:prstTxWarp>
          </a:bodyPr>
          <a:lstStyle>
            <a:lvl1pPr defTabSz="920750">
              <a:defRPr sz="1200" b="0"/>
            </a:lvl1pPr>
          </a:lstStyle>
          <a:p>
            <a:endParaRPr lang="en-US" altLang="en-US"/>
          </a:p>
        </p:txBody>
      </p:sp>
      <p:sp>
        <p:nvSpPr>
          <p:cNvPr id="29703" name="Rectangle 7"/>
          <p:cNvSpPr>
            <a:spLocks noGrp="1" noChangeArrowheads="1"/>
          </p:cNvSpPr>
          <p:nvPr>
            <p:ph type="sldNum" sz="quarter" idx="5"/>
          </p:nvPr>
        </p:nvSpPr>
        <p:spPr bwMode="auto">
          <a:xfrm>
            <a:off x="3963988" y="8805863"/>
            <a:ext cx="30321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07" tIns="46003" rIns="92007" bIns="46003" numCol="1" anchor="b" anchorCtr="0" compatLnSpc="1">
            <a:prstTxWarp prst="textNoShape">
              <a:avLst/>
            </a:prstTxWarp>
          </a:bodyPr>
          <a:lstStyle>
            <a:lvl1pPr algn="r" defTabSz="920750">
              <a:defRPr sz="1200" b="0"/>
            </a:lvl1pPr>
          </a:lstStyle>
          <a:p>
            <a:fld id="{7BB3F871-0EC3-4C50-8205-5CE0F6C1CE56}"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F0A08-F03F-488A-BC5A-354633864E1C}" type="slidenum">
              <a:rPr lang="en-US"/>
              <a:pPr/>
              <a:t>1</a:t>
            </a:fld>
            <a:endParaRPr lang="en-US" dirty="0"/>
          </a:p>
        </p:txBody>
      </p:sp>
      <p:sp>
        <p:nvSpPr>
          <p:cNvPr id="1231874" name="Rectangle 2"/>
          <p:cNvSpPr>
            <a:spLocks noGrp="1" noRot="1" noChangeAspect="1" noChangeArrowheads="1" noTextEdit="1"/>
          </p:cNvSpPr>
          <p:nvPr>
            <p:ph type="sldImg"/>
          </p:nvPr>
        </p:nvSpPr>
        <p:spPr>
          <a:xfrm>
            <a:off x="1181100" y="695325"/>
            <a:ext cx="4635500" cy="3476625"/>
          </a:xfrm>
          <a:ln/>
        </p:spPr>
      </p:sp>
      <p:sp>
        <p:nvSpPr>
          <p:cNvPr id="123187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433302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simulations of a 10 PW laser striking a solid, we demonstrate the possibility of producing a pure electron-positron plasma by the same processes as those thought to operate in high-energy astrophysical environments. A maximum positron density of </a:t>
            </a:r>
            <a:r>
              <a:rPr lang="en-US" dirty="0">
                <a:effectLst/>
              </a:rPr>
              <a:t>1026  m−3</a:t>
            </a:r>
            <a:r>
              <a:rPr lang="en-US" dirty="0"/>
              <a:t> can be achieved, 7 orders of magnitude greater than achieved in previous experiments. Additionally, </a:t>
            </a:r>
            <a:r>
              <a:rPr lang="en-US" dirty="0">
                <a:effectLst/>
              </a:rPr>
              <a:t>35%</a:t>
            </a:r>
            <a:r>
              <a:rPr lang="en-US" dirty="0"/>
              <a:t> of the laser energy is converted to a burst of </a:t>
            </a:r>
            <a:r>
              <a:rPr lang="en-US" dirty="0">
                <a:effectLst/>
              </a:rPr>
              <a:t>γ</a:t>
            </a:r>
            <a:r>
              <a:rPr lang="en-US" dirty="0"/>
              <a:t> rays of intensity </a:t>
            </a:r>
            <a:r>
              <a:rPr lang="en-US" dirty="0">
                <a:effectLst/>
              </a:rPr>
              <a:t>1022  W cm−2</a:t>
            </a:r>
            <a:r>
              <a:rPr lang="en-US" dirty="0"/>
              <a:t>, potentially the most intense </a:t>
            </a:r>
            <a:r>
              <a:rPr lang="en-US" dirty="0">
                <a:effectLst/>
              </a:rPr>
              <a:t>γ</a:t>
            </a:r>
            <a:r>
              <a:rPr lang="en-US" dirty="0"/>
              <a:t>-ray source available in the laboratory. This absorption results in a strong feedback between both pair and </a:t>
            </a:r>
            <a:r>
              <a:rPr lang="en-US" dirty="0">
                <a:effectLst/>
              </a:rPr>
              <a:t>γ</a:t>
            </a:r>
            <a:r>
              <a:rPr lang="en-US" dirty="0"/>
              <a:t>-ray production and classical plasma physics in the new “QED-plasma” regime.</a:t>
            </a:r>
          </a:p>
        </p:txBody>
      </p:sp>
      <p:sp>
        <p:nvSpPr>
          <p:cNvPr id="4" name="Slide Number Placeholder 3"/>
          <p:cNvSpPr>
            <a:spLocks noGrp="1"/>
          </p:cNvSpPr>
          <p:nvPr>
            <p:ph type="sldNum" sz="quarter" idx="5"/>
          </p:nvPr>
        </p:nvSpPr>
        <p:spPr/>
        <p:txBody>
          <a:bodyPr/>
          <a:lstStyle/>
          <a:p>
            <a:fld id="{7BB3F871-0EC3-4C50-8205-5CE0F6C1CE56}" type="slidenum">
              <a:rPr lang="en-US" altLang="en-US" smtClean="0"/>
              <a:pPr/>
              <a:t>13</a:t>
            </a:fld>
            <a:endParaRPr lang="en-US" altLang="en-US"/>
          </a:p>
        </p:txBody>
      </p:sp>
    </p:spTree>
    <p:extLst>
      <p:ext uri="{BB962C8B-B14F-4D97-AF65-F5344CB8AC3E}">
        <p14:creationId xmlns:p14="http://schemas.microsoft.com/office/powerpoint/2010/main" val="1139523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B3F871-0EC3-4C50-8205-5CE0F6C1CE56}" type="slidenum">
              <a:rPr lang="en-US" altLang="en-US" smtClean="0"/>
              <a:pPr/>
              <a:t>14</a:t>
            </a:fld>
            <a:endParaRPr lang="en-US" altLang="en-US"/>
          </a:p>
        </p:txBody>
      </p:sp>
    </p:spTree>
    <p:extLst>
      <p:ext uri="{BB962C8B-B14F-4D97-AF65-F5344CB8AC3E}">
        <p14:creationId xmlns:p14="http://schemas.microsoft.com/office/powerpoint/2010/main" val="366680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76465A-D2D6-4C81-9264-6C0BC1D89A5B}" type="slidenum">
              <a:rPr lang="en-US" altLang="en-US" smtClean="0"/>
              <a:pPr>
                <a:defRPr/>
              </a:pPr>
              <a:t>20</a:t>
            </a:fld>
            <a:endParaRPr lang="en-US" altLang="en-US"/>
          </a:p>
        </p:txBody>
      </p:sp>
    </p:spTree>
    <p:extLst>
      <p:ext uri="{BB962C8B-B14F-4D97-AF65-F5344CB8AC3E}">
        <p14:creationId xmlns:p14="http://schemas.microsoft.com/office/powerpoint/2010/main" val="602660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C. N. Danson, et al., High Pow Laser Sci </a:t>
            </a:r>
            <a:r>
              <a:rPr lang="en-US" dirty="0" err="1">
                <a:effectLst/>
              </a:rPr>
              <a:t>Eng</a:t>
            </a:r>
            <a:r>
              <a:rPr lang="en-US" dirty="0">
                <a:effectLst/>
              </a:rPr>
              <a:t> </a:t>
            </a:r>
            <a:r>
              <a:rPr lang="en-US" b="1" dirty="0">
                <a:effectLst/>
              </a:rPr>
              <a:t>7</a:t>
            </a:r>
            <a:r>
              <a:rPr lang="en-US" dirty="0">
                <a:effectLst/>
              </a:rPr>
              <a:t>, e54 (2019).</a:t>
            </a:r>
          </a:p>
          <a:p>
            <a:endParaRPr lang="en-US" dirty="0"/>
          </a:p>
        </p:txBody>
      </p:sp>
      <p:sp>
        <p:nvSpPr>
          <p:cNvPr id="4" name="Slide Number Placeholder 3"/>
          <p:cNvSpPr>
            <a:spLocks noGrp="1"/>
          </p:cNvSpPr>
          <p:nvPr>
            <p:ph type="sldNum" sz="quarter" idx="5"/>
          </p:nvPr>
        </p:nvSpPr>
        <p:spPr/>
        <p:txBody>
          <a:bodyPr/>
          <a:lstStyle/>
          <a:p>
            <a:pPr>
              <a:defRPr/>
            </a:pPr>
            <a:fld id="{6276465A-D2D6-4C81-9264-6C0BC1D89A5B}" type="slidenum">
              <a:rPr lang="en-US" altLang="en-US" smtClean="0"/>
              <a:pPr>
                <a:defRPr/>
              </a:pPr>
              <a:t>21</a:t>
            </a:fld>
            <a:endParaRPr lang="en-US" altLang="en-US"/>
          </a:p>
        </p:txBody>
      </p:sp>
    </p:spTree>
    <p:extLst>
      <p:ext uri="{BB962C8B-B14F-4D97-AF65-F5344CB8AC3E}">
        <p14:creationId xmlns:p14="http://schemas.microsoft.com/office/powerpoint/2010/main" val="3739864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center of the sun, T</a:t>
            </a:r>
            <a:r>
              <a:rPr lang="en-US" baseline="0" dirty="0"/>
              <a:t> is 15 million degrees.  Intensity is sigma*T^4/pi and Stefan </a:t>
            </a:r>
            <a:r>
              <a:rPr lang="en-US" baseline="0" dirty="0" err="1"/>
              <a:t>Boltzman</a:t>
            </a:r>
            <a:r>
              <a:rPr lang="en-US" baseline="0" dirty="0"/>
              <a:t> sigma is 5.7e-8 in SI, so that's about 1e21/W/m^2.</a:t>
            </a:r>
          </a:p>
          <a:p>
            <a:r>
              <a:rPr lang="en-US" baseline="0" dirty="0"/>
              <a:t>1e-9C / (1.6e-19 C/e) x (1.5e10 eV) x (1.6e-19 J/eV) = 1e-9C x 1.5e10 eV = 15J</a:t>
            </a:r>
          </a:p>
          <a:p>
            <a:endParaRPr lang="en-US" dirty="0"/>
          </a:p>
        </p:txBody>
      </p:sp>
      <p:sp>
        <p:nvSpPr>
          <p:cNvPr id="4" name="Slide Number Placeholder 3"/>
          <p:cNvSpPr>
            <a:spLocks noGrp="1"/>
          </p:cNvSpPr>
          <p:nvPr>
            <p:ph type="sldNum" sz="quarter" idx="10"/>
          </p:nvPr>
        </p:nvSpPr>
        <p:spPr/>
        <p:txBody>
          <a:bodyPr/>
          <a:lstStyle/>
          <a:p>
            <a:pPr>
              <a:defRPr/>
            </a:pPr>
            <a:fld id="{6276465A-D2D6-4C81-9264-6C0BC1D89A5B}" type="slidenum">
              <a:rPr lang="en-US" altLang="en-US" smtClean="0"/>
              <a:pPr>
                <a:defRPr/>
              </a:pPr>
              <a:t>25</a:t>
            </a:fld>
            <a:endParaRPr lang="en-US" altLang="en-US"/>
          </a:p>
        </p:txBody>
      </p:sp>
    </p:spTree>
    <p:extLst>
      <p:ext uri="{BB962C8B-B14F-4D97-AF65-F5344CB8AC3E}">
        <p14:creationId xmlns:p14="http://schemas.microsoft.com/office/powerpoint/2010/main" val="3777992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ACA7D6-A1DF-434E-AE25-69D5BF31F594}" type="slidenum">
              <a:rPr lang="en-US" smtClean="0"/>
              <a:pPr>
                <a:defRPr/>
              </a:pPr>
              <a:t>39</a:t>
            </a:fld>
            <a:endParaRPr lang="en-US"/>
          </a:p>
        </p:txBody>
      </p:sp>
    </p:spTree>
    <p:extLst>
      <p:ext uri="{BB962C8B-B14F-4D97-AF65-F5344CB8AC3E}">
        <p14:creationId xmlns:p14="http://schemas.microsoft.com/office/powerpoint/2010/main" val="7483569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10603" name="Picture 11" descr="Stanford-SLAC"/>
          <p:cNvPicPr>
            <a:picLocks noChangeAspect="1" noChangeArrowheads="1"/>
          </p:cNvPicPr>
          <p:nvPr/>
        </p:nvPicPr>
        <p:blipFill>
          <a:blip r:embed="rId2">
            <a:lum bright="66000" contrast="-70000"/>
            <a:extLst>
              <a:ext uri="{28A0092B-C50C-407E-A947-70E740481C1C}">
                <a14:useLocalDpi xmlns:a14="http://schemas.microsoft.com/office/drawing/2010/main" val="0"/>
              </a:ext>
            </a:extLst>
          </a:blip>
          <a:srcRect l="-130" t="12143" r="194" b="10513"/>
          <a:stretch>
            <a:fillRect/>
          </a:stretch>
        </p:blipFill>
        <p:spPr bwMode="auto">
          <a:xfrm>
            <a:off x="-1395015" y="-175938"/>
            <a:ext cx="11930855" cy="7320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8" name="Rectangle 6"/>
          <p:cNvSpPr>
            <a:spLocks noGrp="1" noChangeArrowheads="1"/>
          </p:cNvSpPr>
          <p:nvPr>
            <p:ph type="ctrTitle"/>
          </p:nvPr>
        </p:nvSpPr>
        <p:spPr>
          <a:xfrm>
            <a:off x="685800" y="1958975"/>
            <a:ext cx="7772400" cy="1470025"/>
          </a:xfrm>
        </p:spPr>
        <p:txBody>
          <a:bodyPr/>
          <a:lstStyle>
            <a:lvl1pPr algn="ctr">
              <a:defRPr>
                <a:solidFill>
                  <a:srgbClr val="B40000"/>
                </a:solidFill>
              </a:defRPr>
            </a:lvl1pPr>
          </a:lstStyle>
          <a:p>
            <a:pPr lvl="0"/>
            <a:r>
              <a:rPr lang="en-US" altLang="en-US" noProof="0"/>
              <a:t>Click to edit Master title style</a:t>
            </a:r>
            <a:endParaRPr lang="en-US" altLang="en-US" noProof="0" dirty="0"/>
          </a:p>
        </p:txBody>
      </p:sp>
      <p:sp>
        <p:nvSpPr>
          <p:cNvPr id="110601" name="Rectangle 9"/>
          <p:cNvSpPr>
            <a:spLocks noGrp="1" noChangeArrowheads="1"/>
          </p:cNvSpPr>
          <p:nvPr>
            <p:ph type="subTitle" idx="1"/>
          </p:nvPr>
        </p:nvSpPr>
        <p:spPr>
          <a:xfrm>
            <a:off x="1371600" y="3900488"/>
            <a:ext cx="6400800" cy="1752600"/>
          </a:xfrm>
        </p:spPr>
        <p:txBody>
          <a:bodyPr/>
          <a:lstStyle>
            <a:lvl1pPr marL="0" indent="0" algn="ctr">
              <a:buFontTx/>
              <a:buNone/>
              <a:defRPr/>
            </a:lvl1pPr>
          </a:lstStyle>
          <a:p>
            <a:pPr lvl="0"/>
            <a:r>
              <a:rPr lang="en-US" altLang="en-US" noProof="0"/>
              <a:t>Click to edit Master subtitle style</a:t>
            </a:r>
          </a:p>
        </p:txBody>
      </p:sp>
      <p:pic>
        <p:nvPicPr>
          <p:cNvPr id="2" name="Picture 1"/>
          <p:cNvPicPr>
            <a:picLocks noChangeAspect="1"/>
          </p:cNvPicPr>
          <p:nvPr userDrawn="1"/>
        </p:nvPicPr>
        <p:blipFill>
          <a:blip r:embed="rId3">
            <a:clrChange>
              <a:clrFrom>
                <a:srgbClr val="FFFFFF"/>
              </a:clrFrom>
              <a:clrTo>
                <a:srgbClr val="FFFFFF">
                  <a:alpha val="0"/>
                </a:srgbClr>
              </a:clrTo>
            </a:clrChange>
          </a:blip>
          <a:stretch>
            <a:fillRect/>
          </a:stretch>
        </p:blipFill>
        <p:spPr>
          <a:xfrm>
            <a:off x="2634623" y="5426736"/>
            <a:ext cx="3525350" cy="76057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ltLang="en-US"/>
              <a:t>September 15, 2008</a:t>
            </a:r>
          </a:p>
        </p:txBody>
      </p:sp>
      <p:sp>
        <p:nvSpPr>
          <p:cNvPr id="5" name="Slide Number Placeholder 4"/>
          <p:cNvSpPr>
            <a:spLocks noGrp="1"/>
          </p:cNvSpPr>
          <p:nvPr>
            <p:ph type="sldNum" sz="quarter" idx="11"/>
          </p:nvPr>
        </p:nvSpPr>
        <p:spPr/>
        <p:txBody>
          <a:bodyPr/>
          <a:lstStyle>
            <a:lvl1pPr>
              <a:defRPr/>
            </a:lvl1pPr>
          </a:lstStyle>
          <a:p>
            <a:fld id="{4F258FD9-EC95-4BE9-8718-8AE13D3D032A}" type="slidenum">
              <a:rPr lang="en-US" altLang="en-US"/>
              <a:pPr/>
              <a:t>‹#›</a:t>
            </a:fld>
            <a:endParaRPr lang="en-US" altLang="en-US"/>
          </a:p>
        </p:txBody>
      </p:sp>
      <p:sp>
        <p:nvSpPr>
          <p:cNvPr id="6" name="Footer Placeholder 5"/>
          <p:cNvSpPr>
            <a:spLocks noGrp="1"/>
          </p:cNvSpPr>
          <p:nvPr>
            <p:ph type="ftr" sz="quarter" idx="12"/>
          </p:nvPr>
        </p:nvSpPr>
        <p:spPr/>
        <p:txBody>
          <a:bodyPr/>
          <a:lstStyle>
            <a:lvl1pPr>
              <a:defRPr/>
            </a:lvl1pPr>
          </a:lstStyle>
          <a:p>
            <a:r>
              <a:rPr lang="en-US" altLang="en-US"/>
              <a:t>MIPSE December 2019</a:t>
            </a:r>
          </a:p>
        </p:txBody>
      </p:sp>
    </p:spTree>
    <p:extLst>
      <p:ext uri="{BB962C8B-B14F-4D97-AF65-F5344CB8AC3E}">
        <p14:creationId xmlns:p14="http://schemas.microsoft.com/office/powerpoint/2010/main" val="3622242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0825" y="0"/>
            <a:ext cx="2085975"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1313" y="0"/>
            <a:ext cx="6107112" cy="61261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ltLang="en-US"/>
              <a:t>September 15, 2008</a:t>
            </a:r>
          </a:p>
        </p:txBody>
      </p:sp>
      <p:sp>
        <p:nvSpPr>
          <p:cNvPr id="5" name="Slide Number Placeholder 4"/>
          <p:cNvSpPr>
            <a:spLocks noGrp="1"/>
          </p:cNvSpPr>
          <p:nvPr>
            <p:ph type="sldNum" sz="quarter" idx="11"/>
          </p:nvPr>
        </p:nvSpPr>
        <p:spPr/>
        <p:txBody>
          <a:bodyPr/>
          <a:lstStyle>
            <a:lvl1pPr>
              <a:defRPr/>
            </a:lvl1pPr>
          </a:lstStyle>
          <a:p>
            <a:fld id="{4EC042B1-7CA4-497C-B8D9-E6B9ECA0DC36}" type="slidenum">
              <a:rPr lang="en-US" altLang="en-US"/>
              <a:pPr/>
              <a:t>‹#›</a:t>
            </a:fld>
            <a:endParaRPr lang="en-US" altLang="en-US"/>
          </a:p>
        </p:txBody>
      </p:sp>
      <p:sp>
        <p:nvSpPr>
          <p:cNvPr id="6" name="Footer Placeholder 5"/>
          <p:cNvSpPr>
            <a:spLocks noGrp="1"/>
          </p:cNvSpPr>
          <p:nvPr>
            <p:ph type="ftr" sz="quarter" idx="12"/>
          </p:nvPr>
        </p:nvSpPr>
        <p:spPr/>
        <p:txBody>
          <a:bodyPr/>
          <a:lstStyle>
            <a:lvl1pPr>
              <a:defRPr/>
            </a:lvl1pPr>
          </a:lstStyle>
          <a:p>
            <a:r>
              <a:rPr lang="en-US" altLang="en-US"/>
              <a:t>MIPSE December 2019</a:t>
            </a:r>
          </a:p>
        </p:txBody>
      </p:sp>
    </p:spTree>
    <p:extLst>
      <p:ext uri="{BB962C8B-B14F-4D97-AF65-F5344CB8AC3E}">
        <p14:creationId xmlns:p14="http://schemas.microsoft.com/office/powerpoint/2010/main" val="2167635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a:t>MIPSE December 2019</a:t>
            </a:r>
            <a:endParaRPr lang="en-US" dirty="0"/>
          </a:p>
        </p:txBody>
      </p:sp>
    </p:spTree>
    <p:extLst>
      <p:ext uri="{BB962C8B-B14F-4D97-AF65-F5344CB8AC3E}">
        <p14:creationId xmlns:p14="http://schemas.microsoft.com/office/powerpoint/2010/main" val="2660703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B40000"/>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r>
              <a:rPr lang="en-US" altLang="en-US"/>
              <a:t>September 15, 2008</a:t>
            </a:r>
          </a:p>
        </p:txBody>
      </p:sp>
      <p:sp>
        <p:nvSpPr>
          <p:cNvPr id="5" name="Slide Number Placeholder 4"/>
          <p:cNvSpPr>
            <a:spLocks noGrp="1"/>
          </p:cNvSpPr>
          <p:nvPr>
            <p:ph type="sldNum" sz="quarter" idx="11"/>
          </p:nvPr>
        </p:nvSpPr>
        <p:spPr/>
        <p:txBody>
          <a:bodyPr/>
          <a:lstStyle>
            <a:lvl1pPr>
              <a:defRPr/>
            </a:lvl1pPr>
          </a:lstStyle>
          <a:p>
            <a:fld id="{0A39405F-0C13-4685-A36C-9BF7895977AB}" type="slidenum">
              <a:rPr lang="en-US" altLang="en-US"/>
              <a:pPr/>
              <a:t>‹#›</a:t>
            </a:fld>
            <a:endParaRPr lang="en-US" altLang="en-US"/>
          </a:p>
        </p:txBody>
      </p:sp>
      <p:sp>
        <p:nvSpPr>
          <p:cNvPr id="6" name="Footer Placeholder 5"/>
          <p:cNvSpPr>
            <a:spLocks noGrp="1"/>
          </p:cNvSpPr>
          <p:nvPr>
            <p:ph type="ftr" sz="quarter" idx="12"/>
          </p:nvPr>
        </p:nvSpPr>
        <p:spPr/>
        <p:txBody>
          <a:bodyPr/>
          <a:lstStyle>
            <a:lvl1pPr>
              <a:defRPr/>
            </a:lvl1pPr>
          </a:lstStyle>
          <a:p>
            <a:r>
              <a:rPr lang="en-US" altLang="en-US"/>
              <a:t>MIPSE December 2019</a:t>
            </a:r>
          </a:p>
        </p:txBody>
      </p:sp>
    </p:spTree>
    <p:extLst>
      <p:ext uri="{BB962C8B-B14F-4D97-AF65-F5344CB8AC3E}">
        <p14:creationId xmlns:p14="http://schemas.microsoft.com/office/powerpoint/2010/main" val="2816954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solidFill>
                  <a:srgbClr val="B40000"/>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r>
              <a:rPr lang="en-US" altLang="en-US"/>
              <a:t>September 15, 2008</a:t>
            </a:r>
          </a:p>
        </p:txBody>
      </p:sp>
      <p:sp>
        <p:nvSpPr>
          <p:cNvPr id="5" name="Slide Number Placeholder 4"/>
          <p:cNvSpPr>
            <a:spLocks noGrp="1"/>
          </p:cNvSpPr>
          <p:nvPr>
            <p:ph type="sldNum" sz="quarter" idx="11"/>
          </p:nvPr>
        </p:nvSpPr>
        <p:spPr/>
        <p:txBody>
          <a:bodyPr/>
          <a:lstStyle>
            <a:lvl1pPr>
              <a:defRPr/>
            </a:lvl1pPr>
          </a:lstStyle>
          <a:p>
            <a:fld id="{1D832274-2F40-4E51-A8C2-19BEC6DBFBB4}" type="slidenum">
              <a:rPr lang="en-US" altLang="en-US"/>
              <a:pPr/>
              <a:t>‹#›</a:t>
            </a:fld>
            <a:endParaRPr lang="en-US" altLang="en-US"/>
          </a:p>
        </p:txBody>
      </p:sp>
      <p:sp>
        <p:nvSpPr>
          <p:cNvPr id="6" name="Footer Placeholder 5"/>
          <p:cNvSpPr>
            <a:spLocks noGrp="1"/>
          </p:cNvSpPr>
          <p:nvPr>
            <p:ph type="ftr" sz="quarter" idx="12"/>
          </p:nvPr>
        </p:nvSpPr>
        <p:spPr/>
        <p:txBody>
          <a:bodyPr/>
          <a:lstStyle>
            <a:lvl1pPr>
              <a:defRPr/>
            </a:lvl1pPr>
          </a:lstStyle>
          <a:p>
            <a:r>
              <a:rPr lang="en-US" altLang="en-US"/>
              <a:t>MIPSE December 2019</a:t>
            </a:r>
          </a:p>
        </p:txBody>
      </p:sp>
    </p:spTree>
    <p:extLst>
      <p:ext uri="{BB962C8B-B14F-4D97-AF65-F5344CB8AC3E}">
        <p14:creationId xmlns:p14="http://schemas.microsoft.com/office/powerpoint/2010/main" val="1095856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B4000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r>
              <a:rPr lang="en-US" altLang="en-US"/>
              <a:t>September 15, 2008</a:t>
            </a:r>
          </a:p>
        </p:txBody>
      </p:sp>
      <p:sp>
        <p:nvSpPr>
          <p:cNvPr id="6" name="Slide Number Placeholder 5"/>
          <p:cNvSpPr>
            <a:spLocks noGrp="1"/>
          </p:cNvSpPr>
          <p:nvPr>
            <p:ph type="sldNum" sz="quarter" idx="11"/>
          </p:nvPr>
        </p:nvSpPr>
        <p:spPr/>
        <p:txBody>
          <a:bodyPr/>
          <a:lstStyle>
            <a:lvl1pPr>
              <a:defRPr/>
            </a:lvl1pPr>
          </a:lstStyle>
          <a:p>
            <a:fld id="{6D694807-53E9-44D9-98E6-9514831C84FF}" type="slidenum">
              <a:rPr lang="en-US" altLang="en-US"/>
              <a:pPr/>
              <a:t>‹#›</a:t>
            </a:fld>
            <a:endParaRPr lang="en-US" altLang="en-US"/>
          </a:p>
        </p:txBody>
      </p:sp>
      <p:sp>
        <p:nvSpPr>
          <p:cNvPr id="7" name="Footer Placeholder 6"/>
          <p:cNvSpPr>
            <a:spLocks noGrp="1"/>
          </p:cNvSpPr>
          <p:nvPr>
            <p:ph type="ftr" sz="quarter" idx="12"/>
          </p:nvPr>
        </p:nvSpPr>
        <p:spPr/>
        <p:txBody>
          <a:bodyPr/>
          <a:lstStyle>
            <a:lvl1pPr>
              <a:defRPr/>
            </a:lvl1pPr>
          </a:lstStyle>
          <a:p>
            <a:r>
              <a:rPr lang="en-US" altLang="en-US"/>
              <a:t>MIPSE December 2019</a:t>
            </a:r>
          </a:p>
        </p:txBody>
      </p:sp>
    </p:spTree>
    <p:extLst>
      <p:ext uri="{BB962C8B-B14F-4D97-AF65-F5344CB8AC3E}">
        <p14:creationId xmlns:p14="http://schemas.microsoft.com/office/powerpoint/2010/main" val="4134268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r>
              <a:rPr lang="en-US" altLang="en-US"/>
              <a:t>September 15, 2008</a:t>
            </a:r>
          </a:p>
        </p:txBody>
      </p:sp>
      <p:sp>
        <p:nvSpPr>
          <p:cNvPr id="8" name="Slide Number Placeholder 7"/>
          <p:cNvSpPr>
            <a:spLocks noGrp="1"/>
          </p:cNvSpPr>
          <p:nvPr>
            <p:ph type="sldNum" sz="quarter" idx="11"/>
          </p:nvPr>
        </p:nvSpPr>
        <p:spPr/>
        <p:txBody>
          <a:bodyPr/>
          <a:lstStyle>
            <a:lvl1pPr>
              <a:defRPr/>
            </a:lvl1pPr>
          </a:lstStyle>
          <a:p>
            <a:fld id="{C03C301F-C9A3-4CBE-83B7-BAC8EC2D14D4}" type="slidenum">
              <a:rPr lang="en-US" altLang="en-US"/>
              <a:pPr/>
              <a:t>‹#›</a:t>
            </a:fld>
            <a:endParaRPr lang="en-US" altLang="en-US"/>
          </a:p>
        </p:txBody>
      </p:sp>
      <p:sp>
        <p:nvSpPr>
          <p:cNvPr id="9" name="Footer Placeholder 8"/>
          <p:cNvSpPr>
            <a:spLocks noGrp="1"/>
          </p:cNvSpPr>
          <p:nvPr>
            <p:ph type="ftr" sz="quarter" idx="12"/>
          </p:nvPr>
        </p:nvSpPr>
        <p:spPr/>
        <p:txBody>
          <a:bodyPr/>
          <a:lstStyle>
            <a:lvl1pPr>
              <a:defRPr/>
            </a:lvl1pPr>
          </a:lstStyle>
          <a:p>
            <a:r>
              <a:rPr lang="en-US" altLang="en-US"/>
              <a:t>MIPSE December 2019</a:t>
            </a:r>
          </a:p>
        </p:txBody>
      </p:sp>
    </p:spTree>
    <p:extLst>
      <p:ext uri="{BB962C8B-B14F-4D97-AF65-F5344CB8AC3E}">
        <p14:creationId xmlns:p14="http://schemas.microsoft.com/office/powerpoint/2010/main" val="3205223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en-US" altLang="en-US"/>
              <a:t>September 15, 2008</a:t>
            </a:r>
          </a:p>
        </p:txBody>
      </p:sp>
      <p:sp>
        <p:nvSpPr>
          <p:cNvPr id="4" name="Slide Number Placeholder 3"/>
          <p:cNvSpPr>
            <a:spLocks noGrp="1"/>
          </p:cNvSpPr>
          <p:nvPr>
            <p:ph type="sldNum" sz="quarter" idx="11"/>
          </p:nvPr>
        </p:nvSpPr>
        <p:spPr/>
        <p:txBody>
          <a:bodyPr/>
          <a:lstStyle>
            <a:lvl1pPr>
              <a:defRPr/>
            </a:lvl1pPr>
          </a:lstStyle>
          <a:p>
            <a:fld id="{993DF2D4-1962-4DC0-B0A1-615E14F3D2F2}" type="slidenum">
              <a:rPr lang="en-US" altLang="en-US"/>
              <a:pPr/>
              <a:t>‹#›</a:t>
            </a:fld>
            <a:endParaRPr lang="en-US" altLang="en-US"/>
          </a:p>
        </p:txBody>
      </p:sp>
      <p:sp>
        <p:nvSpPr>
          <p:cNvPr id="5" name="Footer Placeholder 4"/>
          <p:cNvSpPr>
            <a:spLocks noGrp="1"/>
          </p:cNvSpPr>
          <p:nvPr>
            <p:ph type="ftr" sz="quarter" idx="12"/>
          </p:nvPr>
        </p:nvSpPr>
        <p:spPr/>
        <p:txBody>
          <a:bodyPr/>
          <a:lstStyle>
            <a:lvl1pPr>
              <a:defRPr/>
            </a:lvl1pPr>
          </a:lstStyle>
          <a:p>
            <a:r>
              <a:rPr lang="en-US" altLang="en-US"/>
              <a:t>MIPSE December 2019</a:t>
            </a:r>
          </a:p>
        </p:txBody>
      </p:sp>
    </p:spTree>
    <p:extLst>
      <p:ext uri="{BB962C8B-B14F-4D97-AF65-F5344CB8AC3E}">
        <p14:creationId xmlns:p14="http://schemas.microsoft.com/office/powerpoint/2010/main" val="152663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ltLang="en-US"/>
              <a:t>September 15, 2008</a:t>
            </a:r>
          </a:p>
        </p:txBody>
      </p:sp>
      <p:sp>
        <p:nvSpPr>
          <p:cNvPr id="3" name="Slide Number Placeholder 2"/>
          <p:cNvSpPr>
            <a:spLocks noGrp="1"/>
          </p:cNvSpPr>
          <p:nvPr>
            <p:ph type="sldNum" sz="quarter" idx="11"/>
          </p:nvPr>
        </p:nvSpPr>
        <p:spPr/>
        <p:txBody>
          <a:bodyPr/>
          <a:lstStyle>
            <a:lvl1pPr>
              <a:defRPr/>
            </a:lvl1pPr>
          </a:lstStyle>
          <a:p>
            <a:fld id="{73D81258-EB54-440E-8BAD-010380746FCA}" type="slidenum">
              <a:rPr lang="en-US" altLang="en-US"/>
              <a:pPr/>
              <a:t>‹#›</a:t>
            </a:fld>
            <a:endParaRPr lang="en-US" altLang="en-US"/>
          </a:p>
        </p:txBody>
      </p:sp>
      <p:sp>
        <p:nvSpPr>
          <p:cNvPr id="4" name="Footer Placeholder 3"/>
          <p:cNvSpPr>
            <a:spLocks noGrp="1"/>
          </p:cNvSpPr>
          <p:nvPr>
            <p:ph type="ftr" sz="quarter" idx="12"/>
          </p:nvPr>
        </p:nvSpPr>
        <p:spPr/>
        <p:txBody>
          <a:bodyPr/>
          <a:lstStyle>
            <a:lvl1pPr>
              <a:defRPr/>
            </a:lvl1pPr>
          </a:lstStyle>
          <a:p>
            <a:r>
              <a:rPr lang="en-US" altLang="en-US"/>
              <a:t>MIPSE December 2019</a:t>
            </a:r>
          </a:p>
        </p:txBody>
      </p:sp>
    </p:spTree>
    <p:extLst>
      <p:ext uri="{BB962C8B-B14F-4D97-AF65-F5344CB8AC3E}">
        <p14:creationId xmlns:p14="http://schemas.microsoft.com/office/powerpoint/2010/main" val="82937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r>
              <a:rPr lang="en-US" altLang="en-US"/>
              <a:t>September 15, 2008</a:t>
            </a:r>
          </a:p>
        </p:txBody>
      </p:sp>
      <p:sp>
        <p:nvSpPr>
          <p:cNvPr id="6" name="Slide Number Placeholder 5"/>
          <p:cNvSpPr>
            <a:spLocks noGrp="1"/>
          </p:cNvSpPr>
          <p:nvPr>
            <p:ph type="sldNum" sz="quarter" idx="11"/>
          </p:nvPr>
        </p:nvSpPr>
        <p:spPr/>
        <p:txBody>
          <a:bodyPr/>
          <a:lstStyle>
            <a:lvl1pPr>
              <a:defRPr/>
            </a:lvl1pPr>
          </a:lstStyle>
          <a:p>
            <a:fld id="{0DC7D36C-BF57-4D65-9C7D-E9DB6A6220DD}" type="slidenum">
              <a:rPr lang="en-US" altLang="en-US"/>
              <a:pPr/>
              <a:t>‹#›</a:t>
            </a:fld>
            <a:endParaRPr lang="en-US" altLang="en-US"/>
          </a:p>
        </p:txBody>
      </p:sp>
      <p:sp>
        <p:nvSpPr>
          <p:cNvPr id="7" name="Footer Placeholder 6"/>
          <p:cNvSpPr>
            <a:spLocks noGrp="1"/>
          </p:cNvSpPr>
          <p:nvPr>
            <p:ph type="ftr" sz="quarter" idx="12"/>
          </p:nvPr>
        </p:nvSpPr>
        <p:spPr/>
        <p:txBody>
          <a:bodyPr/>
          <a:lstStyle>
            <a:lvl1pPr>
              <a:defRPr/>
            </a:lvl1pPr>
          </a:lstStyle>
          <a:p>
            <a:r>
              <a:rPr lang="en-US" altLang="en-US"/>
              <a:t>MIPSE December 2019</a:t>
            </a:r>
          </a:p>
        </p:txBody>
      </p:sp>
    </p:spTree>
    <p:extLst>
      <p:ext uri="{BB962C8B-B14F-4D97-AF65-F5344CB8AC3E}">
        <p14:creationId xmlns:p14="http://schemas.microsoft.com/office/powerpoint/2010/main" val="1945169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r>
              <a:rPr lang="en-US" altLang="en-US"/>
              <a:t>September 15, 2008</a:t>
            </a:r>
          </a:p>
        </p:txBody>
      </p:sp>
      <p:sp>
        <p:nvSpPr>
          <p:cNvPr id="6" name="Slide Number Placeholder 5"/>
          <p:cNvSpPr>
            <a:spLocks noGrp="1"/>
          </p:cNvSpPr>
          <p:nvPr>
            <p:ph type="sldNum" sz="quarter" idx="11"/>
          </p:nvPr>
        </p:nvSpPr>
        <p:spPr/>
        <p:txBody>
          <a:bodyPr/>
          <a:lstStyle>
            <a:lvl1pPr>
              <a:defRPr/>
            </a:lvl1pPr>
          </a:lstStyle>
          <a:p>
            <a:fld id="{8BFBF769-D789-4030-B19C-5AD2AB1EA2C4}" type="slidenum">
              <a:rPr lang="en-US" altLang="en-US"/>
              <a:pPr/>
              <a:t>‹#›</a:t>
            </a:fld>
            <a:endParaRPr lang="en-US" altLang="en-US"/>
          </a:p>
        </p:txBody>
      </p:sp>
      <p:sp>
        <p:nvSpPr>
          <p:cNvPr id="7" name="Footer Placeholder 6"/>
          <p:cNvSpPr>
            <a:spLocks noGrp="1"/>
          </p:cNvSpPr>
          <p:nvPr>
            <p:ph type="ftr" sz="quarter" idx="12"/>
          </p:nvPr>
        </p:nvSpPr>
        <p:spPr/>
        <p:txBody>
          <a:bodyPr/>
          <a:lstStyle>
            <a:lvl1pPr>
              <a:defRPr/>
            </a:lvl1pPr>
          </a:lstStyle>
          <a:p>
            <a:r>
              <a:rPr lang="en-US" altLang="en-US"/>
              <a:t>MIPSE December 2019</a:t>
            </a:r>
          </a:p>
        </p:txBody>
      </p:sp>
    </p:spTree>
    <p:extLst>
      <p:ext uri="{BB962C8B-B14F-4D97-AF65-F5344CB8AC3E}">
        <p14:creationId xmlns:p14="http://schemas.microsoft.com/office/powerpoint/2010/main" val="2260018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8555" name="Rectangle 11"/>
          <p:cNvSpPr>
            <a:spLocks noGrp="1" noChangeArrowheads="1"/>
          </p:cNvSpPr>
          <p:nvPr>
            <p:ph type="dt" sz="half" idx="2"/>
          </p:nvPr>
        </p:nvSpPr>
        <p:spPr bwMode="auto">
          <a:xfrm>
            <a:off x="0" y="6486525"/>
            <a:ext cx="213360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vl1pPr>
          </a:lstStyle>
          <a:p>
            <a:r>
              <a:rPr lang="en-US" altLang="en-US"/>
              <a:t>September 15, 2008</a:t>
            </a:r>
          </a:p>
        </p:txBody>
      </p:sp>
      <p:sp>
        <p:nvSpPr>
          <p:cNvPr id="108556" name="Rectangle 12"/>
          <p:cNvSpPr>
            <a:spLocks noGrp="1" noChangeArrowheads="1"/>
          </p:cNvSpPr>
          <p:nvPr>
            <p:ph type="sldNum" sz="quarter" idx="4"/>
          </p:nvPr>
        </p:nvSpPr>
        <p:spPr bwMode="auto">
          <a:xfrm>
            <a:off x="7718425" y="6513513"/>
            <a:ext cx="1425575" cy="33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vl1pPr>
          </a:lstStyle>
          <a:p>
            <a:fld id="{903CEC38-8254-442E-B5F7-48071D6FD4E6}" type="slidenum">
              <a:rPr lang="en-US" altLang="en-US"/>
              <a:pPr/>
              <a:t>‹#›</a:t>
            </a:fld>
            <a:endParaRPr lang="en-US" altLang="en-US"/>
          </a:p>
        </p:txBody>
      </p:sp>
      <p:sp>
        <p:nvSpPr>
          <p:cNvPr id="108557" name="Rectangle 1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8558" name="Rectangle 14"/>
          <p:cNvSpPr>
            <a:spLocks noGrp="1" noChangeArrowheads="1"/>
          </p:cNvSpPr>
          <p:nvPr>
            <p:ph type="ftr" sz="quarter" idx="3"/>
          </p:nvPr>
        </p:nvSpPr>
        <p:spPr bwMode="auto">
          <a:xfrm>
            <a:off x="3124200" y="6461125"/>
            <a:ext cx="289560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b="0">
                <a:latin typeface="Verdana" panose="020B0604030504040204" pitchFamily="34" charset="0"/>
              </a:defRPr>
            </a:lvl1pPr>
          </a:lstStyle>
          <a:p>
            <a:r>
              <a:rPr lang="en-US" altLang="en-US"/>
              <a:t>MIPSE December 2019</a:t>
            </a:r>
          </a:p>
        </p:txBody>
      </p:sp>
      <p:pic>
        <p:nvPicPr>
          <p:cNvPr id="2" name="Picture 1"/>
          <p:cNvPicPr>
            <a:picLocks noChangeAspect="1"/>
          </p:cNvPicPr>
          <p:nvPr userDrawn="1"/>
        </p:nvPicPr>
        <p:blipFill>
          <a:blip r:embed="rId14"/>
          <a:stretch>
            <a:fillRect/>
          </a:stretch>
        </p:blipFill>
        <p:spPr>
          <a:xfrm>
            <a:off x="7055688" y="111318"/>
            <a:ext cx="1999998" cy="667953"/>
          </a:xfrm>
          <a:prstGeom prst="rect">
            <a:avLst/>
          </a:prstGeom>
        </p:spPr>
      </p:pic>
      <p:sp>
        <p:nvSpPr>
          <p:cNvPr id="108554" name="Rectangle 10"/>
          <p:cNvSpPr>
            <a:spLocks noGrp="1" noChangeArrowheads="1"/>
          </p:cNvSpPr>
          <p:nvPr>
            <p:ph type="title"/>
          </p:nvPr>
        </p:nvSpPr>
        <p:spPr bwMode="auto">
          <a:xfrm>
            <a:off x="293832" y="50924"/>
            <a:ext cx="6714375" cy="89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4" r:id="rId12"/>
  </p:sldLayoutIdLst>
  <p:hf hdr="0" dt="0"/>
  <p:txStyles>
    <p:titleStyle>
      <a:lvl1pPr algn="l" rtl="0" eaLnBrk="1" fontAlgn="base" hangingPunct="1">
        <a:spcBef>
          <a:spcPct val="0"/>
        </a:spcBef>
        <a:spcAft>
          <a:spcPct val="0"/>
        </a:spcAft>
        <a:defRPr sz="2800" kern="1200">
          <a:solidFill>
            <a:srgbClr val="B40000"/>
          </a:solidFill>
          <a:latin typeface="+mj-lt"/>
          <a:ea typeface="+mj-ea"/>
          <a:cs typeface="+mj-cs"/>
        </a:defRPr>
      </a:lvl1pPr>
      <a:lvl2pPr algn="l" rtl="0" eaLnBrk="1" fontAlgn="base" hangingPunct="1">
        <a:spcBef>
          <a:spcPct val="0"/>
        </a:spcBef>
        <a:spcAft>
          <a:spcPct val="0"/>
        </a:spcAft>
        <a:defRPr sz="3200">
          <a:solidFill>
            <a:srgbClr val="CC0000"/>
          </a:solidFill>
          <a:latin typeface="Arial" panose="020B0604020202020204" pitchFamily="34" charset="0"/>
        </a:defRPr>
      </a:lvl2pPr>
      <a:lvl3pPr algn="l" rtl="0" eaLnBrk="1" fontAlgn="base" hangingPunct="1">
        <a:spcBef>
          <a:spcPct val="0"/>
        </a:spcBef>
        <a:spcAft>
          <a:spcPct val="0"/>
        </a:spcAft>
        <a:defRPr sz="3200">
          <a:solidFill>
            <a:srgbClr val="CC0000"/>
          </a:solidFill>
          <a:latin typeface="Arial" panose="020B0604020202020204" pitchFamily="34" charset="0"/>
        </a:defRPr>
      </a:lvl3pPr>
      <a:lvl4pPr algn="l" rtl="0" eaLnBrk="1" fontAlgn="base" hangingPunct="1">
        <a:spcBef>
          <a:spcPct val="0"/>
        </a:spcBef>
        <a:spcAft>
          <a:spcPct val="0"/>
        </a:spcAft>
        <a:defRPr sz="3200">
          <a:solidFill>
            <a:srgbClr val="CC0000"/>
          </a:solidFill>
          <a:latin typeface="Arial" panose="020B0604020202020204" pitchFamily="34" charset="0"/>
        </a:defRPr>
      </a:lvl4pPr>
      <a:lvl5pPr algn="l" rtl="0" eaLnBrk="1" fontAlgn="base" hangingPunct="1">
        <a:spcBef>
          <a:spcPct val="0"/>
        </a:spcBef>
        <a:spcAft>
          <a:spcPct val="0"/>
        </a:spcAft>
        <a:defRPr sz="3200">
          <a:solidFill>
            <a:srgbClr val="CC0000"/>
          </a:solidFill>
          <a:latin typeface="Arial" panose="020B0604020202020204" pitchFamily="34" charset="0"/>
        </a:defRPr>
      </a:lvl5pPr>
      <a:lvl6pPr marL="457200" algn="l" rtl="0" eaLnBrk="1" fontAlgn="base" hangingPunct="1">
        <a:spcBef>
          <a:spcPct val="0"/>
        </a:spcBef>
        <a:spcAft>
          <a:spcPct val="0"/>
        </a:spcAft>
        <a:defRPr sz="3200">
          <a:solidFill>
            <a:srgbClr val="CC0000"/>
          </a:solidFill>
          <a:latin typeface="Arial" panose="020B0604020202020204" pitchFamily="34" charset="0"/>
        </a:defRPr>
      </a:lvl6pPr>
      <a:lvl7pPr marL="914400" algn="l" rtl="0" eaLnBrk="1" fontAlgn="base" hangingPunct="1">
        <a:spcBef>
          <a:spcPct val="0"/>
        </a:spcBef>
        <a:spcAft>
          <a:spcPct val="0"/>
        </a:spcAft>
        <a:defRPr sz="3200">
          <a:solidFill>
            <a:srgbClr val="CC0000"/>
          </a:solidFill>
          <a:latin typeface="Arial" panose="020B0604020202020204" pitchFamily="34" charset="0"/>
        </a:defRPr>
      </a:lvl7pPr>
      <a:lvl8pPr marL="1371600" algn="l" rtl="0" eaLnBrk="1" fontAlgn="base" hangingPunct="1">
        <a:spcBef>
          <a:spcPct val="0"/>
        </a:spcBef>
        <a:spcAft>
          <a:spcPct val="0"/>
        </a:spcAft>
        <a:defRPr sz="3200">
          <a:solidFill>
            <a:srgbClr val="CC0000"/>
          </a:solidFill>
          <a:latin typeface="Arial" panose="020B0604020202020204" pitchFamily="34" charset="0"/>
        </a:defRPr>
      </a:lvl8pPr>
      <a:lvl9pPr marL="1828800" algn="l" rtl="0" eaLnBrk="1" fontAlgn="base" hangingPunct="1">
        <a:spcBef>
          <a:spcPct val="0"/>
        </a:spcBef>
        <a:spcAft>
          <a:spcPct val="0"/>
        </a:spcAft>
        <a:defRPr sz="3200">
          <a:solidFill>
            <a:srgbClr val="CC0000"/>
          </a:solidFill>
          <a:latin typeface="Arial" panose="020B0604020202020204" pitchFamily="34" charset="0"/>
        </a:defRPr>
      </a:lvl9pPr>
    </p:titleStyle>
    <p:bodyStyle>
      <a:lvl1pPr marL="342900" indent="-342900" algn="l" rtl="0" eaLnBrk="1" fontAlgn="base" hangingPunct="1">
        <a:spcBef>
          <a:spcPct val="20000"/>
        </a:spcBef>
        <a:spcAft>
          <a:spcPct val="0"/>
        </a:spcAft>
        <a:buClr>
          <a:srgbClr val="CC0000"/>
        </a:buClr>
        <a:buChar char="•"/>
        <a:defRPr sz="2000" b="1" kern="1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Char char="•"/>
        <a:defRPr b="1" kern="1200">
          <a:solidFill>
            <a:schemeClr val="tx1"/>
          </a:solidFill>
          <a:latin typeface="+mn-lt"/>
          <a:ea typeface="+mn-ea"/>
          <a:cs typeface="+mn-cs"/>
        </a:defRPr>
      </a:lvl2pPr>
      <a:lvl3pPr marL="1143000" indent="-228600" algn="l" rtl="0" eaLnBrk="1" fontAlgn="base" hangingPunct="1">
        <a:spcBef>
          <a:spcPct val="20000"/>
        </a:spcBef>
        <a:spcAft>
          <a:spcPct val="0"/>
        </a:spcAft>
        <a:buClr>
          <a:schemeClr val="hlink"/>
        </a:buClr>
        <a:buChar char="•"/>
        <a:defRPr sz="1600" kern="1200">
          <a:solidFill>
            <a:schemeClr val="tx1"/>
          </a:solidFill>
          <a:latin typeface="+mn-lt"/>
          <a:ea typeface="+mn-ea"/>
          <a:cs typeface="+mn-cs"/>
        </a:defRPr>
      </a:lvl3pPr>
      <a:lvl4pPr marL="1600200" indent="-228600" algn="l" rtl="0" eaLnBrk="1" fontAlgn="base" hangingPunct="1">
        <a:spcBef>
          <a:spcPct val="20000"/>
        </a:spcBef>
        <a:spcAft>
          <a:spcPct val="0"/>
        </a:spcAft>
        <a:buClr>
          <a:srgbClr val="6699FF"/>
        </a:buClr>
        <a:buChar char="•"/>
        <a:defRPr sz="1600" kern="1200">
          <a:solidFill>
            <a:schemeClr val="tx1"/>
          </a:solidFill>
          <a:latin typeface="+mn-lt"/>
          <a:ea typeface="+mn-ea"/>
          <a:cs typeface="+mn-cs"/>
        </a:defRPr>
      </a:lvl4pPr>
      <a:lvl5pPr marL="2057400" indent="-228600" algn="l" rtl="0" eaLnBrk="1" fontAlgn="base" hangingPunct="1">
        <a:spcBef>
          <a:spcPct val="20000"/>
        </a:spcBef>
        <a:spcAft>
          <a:spcPct val="0"/>
        </a:spcAft>
        <a:buClr>
          <a:schemeClr val="folHlink"/>
        </a:buClr>
        <a:buChar char="•"/>
        <a:defRPr sz="1600" 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5.emf"/><Relationship Id="rId7" Type="http://schemas.openxmlformats.org/officeDocument/2006/relationships/image" Target="../media/image440.png"/><Relationship Id="rId2" Type="http://schemas.openxmlformats.org/officeDocument/2006/relationships/image" Target="../media/image34.emf"/><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11.png"/><Relationship Id="rId9" Type="http://schemas.openxmlformats.org/officeDocument/2006/relationships/image" Target="../media/image461.png"/></Relationships>
</file>

<file path=ppt/slides/_rels/slide1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emf"/></Relationships>
</file>

<file path=ppt/slides/_rels/slide1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emf"/><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emf"/><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70.emf"/><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8.jpeg"/><Relationship Id="rId11" Type="http://schemas.openxmlformats.org/officeDocument/2006/relationships/image" Target="../media/image13.emf"/><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tiff"/><Relationship Id="rId5" Type="http://schemas.openxmlformats.org/officeDocument/2006/relationships/image" Target="../media/image79.tiff"/><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2.emf"/><Relationship Id="rId7" Type="http://schemas.openxmlformats.org/officeDocument/2006/relationships/image" Target="../media/image85.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460.png"/></Relationships>
</file>

<file path=ppt/slides/_rels/slide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xml"/><Relationship Id="rId4" Type="http://schemas.openxmlformats.org/officeDocument/2006/relationships/image" Target="../media/image8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90.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98.tiff"/><Relationship Id="rId2" Type="http://schemas.openxmlformats.org/officeDocument/2006/relationships/image" Target="../media/image97.png"/><Relationship Id="rId1" Type="http://schemas.openxmlformats.org/officeDocument/2006/relationships/slideLayout" Target="../slideLayouts/slideLayout6.xml"/><Relationship Id="rId5" Type="http://schemas.openxmlformats.org/officeDocument/2006/relationships/image" Target="../media/image100.tiff"/><Relationship Id="rId4" Type="http://schemas.openxmlformats.org/officeDocument/2006/relationships/image" Target="../media/image99.png"/></Relationships>
</file>

<file path=ppt/slides/_rels/slide3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0.pn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38.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png"/></Relationships>
</file>

<file path=ppt/slides/_rels/slide4.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6.emf"/><Relationship Id="rId7" Type="http://schemas.openxmlformats.org/officeDocument/2006/relationships/image" Target="../media/image20.emf"/><Relationship Id="rId12" Type="http://schemas.openxmlformats.org/officeDocument/2006/relationships/image" Target="../media/image25.emf"/><Relationship Id="rId2" Type="http://schemas.openxmlformats.org/officeDocument/2006/relationships/image" Target="../media/image15.emf"/><Relationship Id="rId1" Type="http://schemas.openxmlformats.org/officeDocument/2006/relationships/slideLayout" Target="../slideLayouts/slideLayout4.xml"/><Relationship Id="rId6" Type="http://schemas.openxmlformats.org/officeDocument/2006/relationships/image" Target="../media/image19.emf"/><Relationship Id="rId11" Type="http://schemas.openxmlformats.org/officeDocument/2006/relationships/image" Target="../media/image24.emf"/><Relationship Id="rId5" Type="http://schemas.openxmlformats.org/officeDocument/2006/relationships/image" Target="../media/image18.emf"/><Relationship Id="rId10" Type="http://schemas.openxmlformats.org/officeDocument/2006/relationships/image" Target="../media/image23.emf"/><Relationship Id="rId4" Type="http://schemas.openxmlformats.org/officeDocument/2006/relationships/image" Target="../media/image17.emf"/><Relationship Id="rId9" Type="http://schemas.openxmlformats.org/officeDocument/2006/relationships/image" Target="../media/image22.emf"/></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13" Type="http://schemas.openxmlformats.org/officeDocument/2006/relationships/image" Target="../media/image29.png"/><Relationship Id="rId3" Type="http://schemas.openxmlformats.org/officeDocument/2006/relationships/image" Target="../media/image39.png"/><Relationship Id="rId42" Type="http://schemas.openxmlformats.org/officeDocument/2006/relationships/image" Target="../media/image72.png"/><Relationship Id="rId12" Type="http://schemas.openxmlformats.org/officeDocument/2006/relationships/image" Target="../media/image100.png"/><Relationship Id="rId2" Type="http://schemas.openxmlformats.org/officeDocument/2006/relationships/image" Target="../media/image380.png"/><Relationship Id="rId1" Type="http://schemas.openxmlformats.org/officeDocument/2006/relationships/slideLayout" Target="../slideLayouts/slideLayout4.xml"/><Relationship Id="rId11" Type="http://schemas.openxmlformats.org/officeDocument/2006/relationships/customXml" Target="../ink/ink2.xml"/><Relationship Id="rId10" Type="http://schemas.openxmlformats.org/officeDocument/2006/relationships/image" Target="../media/image90.png"/><Relationship Id="rId4" Type="http://schemas.openxmlformats.org/officeDocument/2006/relationships/customXml" Target="../ink/ink1.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subTitle" idx="1"/>
          </p:nvPr>
        </p:nvSpPr>
        <p:spPr>
          <a:xfrm>
            <a:off x="1360714" y="3296331"/>
            <a:ext cx="6400800" cy="1752600"/>
          </a:xfrm>
        </p:spPr>
        <p:txBody>
          <a:bodyPr/>
          <a:lstStyle/>
          <a:p>
            <a:r>
              <a:rPr lang="en-US" i="1" dirty="0"/>
              <a:t>Philip Bucksbaum</a:t>
            </a:r>
          </a:p>
          <a:p>
            <a:r>
              <a:rPr lang="en-US" i="1" dirty="0"/>
              <a:t>Stanford PULSE Institute</a:t>
            </a:r>
          </a:p>
          <a:p>
            <a:r>
              <a:rPr lang="en-US" i="1" dirty="0"/>
              <a:t>SLAC National Accelerator Laboratory,</a:t>
            </a:r>
            <a:br>
              <a:rPr lang="en-US" i="1" dirty="0"/>
            </a:br>
            <a:r>
              <a:rPr lang="en-US" i="1" dirty="0"/>
              <a:t>Stanford University</a:t>
            </a:r>
          </a:p>
          <a:p>
            <a:r>
              <a:rPr lang="en-US" i="1" dirty="0"/>
              <a:t>Menlo Park, California, USA</a:t>
            </a:r>
          </a:p>
        </p:txBody>
      </p:sp>
      <p:sp>
        <p:nvSpPr>
          <p:cNvPr id="8" name="Title 7"/>
          <p:cNvSpPr>
            <a:spLocks noGrp="1"/>
          </p:cNvSpPr>
          <p:nvPr>
            <p:ph type="ctrTitle"/>
          </p:nvPr>
        </p:nvSpPr>
        <p:spPr>
          <a:xfrm>
            <a:off x="582386" y="1164318"/>
            <a:ext cx="7772400" cy="1470025"/>
          </a:xfrm>
        </p:spPr>
        <p:txBody>
          <a:bodyPr/>
          <a:lstStyle/>
          <a:p>
            <a:r>
              <a:rPr lang="en-US" dirty="0"/>
              <a:t>The Schwinger plasma: </a:t>
            </a:r>
            <a:br>
              <a:rPr lang="en-US" dirty="0"/>
            </a:br>
            <a:r>
              <a:rPr lang="en-US" dirty="0"/>
              <a:t>An experimental program to study the plasmas that exist inside the vacuum </a:t>
            </a:r>
          </a:p>
        </p:txBody>
      </p:sp>
      <p:sp>
        <p:nvSpPr>
          <p:cNvPr id="5" name="TextBox 4">
            <a:extLst>
              <a:ext uri="{FF2B5EF4-FFF2-40B4-BE49-F238E27FC236}">
                <a16:creationId xmlns:a16="http://schemas.microsoft.com/office/drawing/2014/main" id="{E516A5E9-736E-49A1-B12B-96ED24B0324C}"/>
              </a:ext>
            </a:extLst>
          </p:cNvPr>
          <p:cNvSpPr txBox="1"/>
          <p:nvPr/>
        </p:nvSpPr>
        <p:spPr>
          <a:xfrm>
            <a:off x="6159503" y="5456454"/>
            <a:ext cx="2052686" cy="830997"/>
          </a:xfrm>
          <a:prstGeom prst="rect">
            <a:avLst/>
          </a:prstGeom>
          <a:noFill/>
        </p:spPr>
        <p:txBody>
          <a:bodyPr wrap="square" rtlCol="0">
            <a:spAutoFit/>
          </a:bodyPr>
          <a:lstStyle/>
          <a:p>
            <a:r>
              <a:rPr lang="en-US" sz="1200" b="1" dirty="0"/>
              <a:t>Work supported by the DOE Office of Science, Fusion Energy Sciences Division</a:t>
            </a:r>
          </a:p>
        </p:txBody>
      </p:sp>
    </p:spTree>
    <p:extLst>
      <p:ext uri="{BB962C8B-B14F-4D97-AF65-F5344CB8AC3E}">
        <p14:creationId xmlns:p14="http://schemas.microsoft.com/office/powerpoint/2010/main" val="3315910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Paradigm shift from QED to SFQED</a:t>
            </a:r>
          </a:p>
        </p:txBody>
      </p:sp>
      <p:sp>
        <p:nvSpPr>
          <p:cNvPr id="4" name="Slide Number Placeholder 3"/>
          <p:cNvSpPr>
            <a:spLocks noGrp="1"/>
          </p:cNvSpPr>
          <p:nvPr>
            <p:ph type="sldNum" sz="quarter" idx="11"/>
          </p:nvPr>
        </p:nvSpPr>
        <p:spPr/>
        <p:txBody>
          <a:bodyPr/>
          <a:lstStyle/>
          <a:p>
            <a:pPr>
              <a:defRPr/>
            </a:pPr>
            <a:fld id="{D982F9A8-1194-4F51-B684-BE050099EA0D}" type="slidenum">
              <a:rPr lang="en-US" altLang="en-US" smtClean="0"/>
              <a:pPr>
                <a:defRPr/>
              </a:pPr>
              <a:t>10</a:t>
            </a:fld>
            <a:endParaRPr lang="en-US" altLang="en-US"/>
          </a:p>
        </p:txBody>
      </p:sp>
      <p:pic>
        <p:nvPicPr>
          <p:cNvPr id="3" name="Picture 2"/>
          <p:cNvPicPr>
            <a:picLocks noChangeAspect="1"/>
          </p:cNvPicPr>
          <p:nvPr/>
        </p:nvPicPr>
        <p:blipFill rotWithShape="1">
          <a:blip r:embed="rId2"/>
          <a:srcRect l="10127" r="25851" b="47389"/>
          <a:stretch/>
        </p:blipFill>
        <p:spPr>
          <a:xfrm>
            <a:off x="432588" y="2531870"/>
            <a:ext cx="6670758" cy="1405789"/>
          </a:xfrm>
          <a:prstGeom prst="rect">
            <a:avLst/>
          </a:prstGeom>
        </p:spPr>
      </p:pic>
      <p:pic>
        <p:nvPicPr>
          <p:cNvPr id="5" name="Picture 4"/>
          <p:cNvPicPr>
            <a:picLocks noChangeAspect="1"/>
          </p:cNvPicPr>
          <p:nvPr/>
        </p:nvPicPr>
        <p:blipFill rotWithShape="1">
          <a:blip r:embed="rId3"/>
          <a:srcRect l="11168" r="28698" b="56683"/>
          <a:stretch/>
        </p:blipFill>
        <p:spPr>
          <a:xfrm>
            <a:off x="570758" y="1028015"/>
            <a:ext cx="6169367" cy="1279821"/>
          </a:xfrm>
          <a:prstGeom prst="rect">
            <a:avLst/>
          </a:prstGeom>
        </p:spPr>
      </p:pic>
      <p:sp>
        <p:nvSpPr>
          <p:cNvPr id="7" name="TextBox 6"/>
          <p:cNvSpPr txBox="1"/>
          <p:nvPr/>
        </p:nvSpPr>
        <p:spPr>
          <a:xfrm>
            <a:off x="6210552" y="1466513"/>
            <a:ext cx="1595309" cy="369332"/>
          </a:xfrm>
          <a:prstGeom prst="rect">
            <a:avLst/>
          </a:prstGeom>
          <a:noFill/>
        </p:spPr>
        <p:txBody>
          <a:bodyPr wrap="none" rtlCol="0">
            <a:spAutoFit/>
          </a:bodyPr>
          <a:lstStyle/>
          <a:p>
            <a:r>
              <a:rPr lang="en-US" sz="1800" dirty="0" err="1"/>
              <a:t>Breit</a:t>
            </a:r>
            <a:r>
              <a:rPr lang="en-US" sz="1800" dirty="0"/>
              <a:t>-Wheeler</a:t>
            </a:r>
          </a:p>
        </p:txBody>
      </p:sp>
      <p:sp>
        <p:nvSpPr>
          <p:cNvPr id="11" name="TextBox 10"/>
          <p:cNvSpPr txBox="1"/>
          <p:nvPr/>
        </p:nvSpPr>
        <p:spPr>
          <a:xfrm>
            <a:off x="6490943" y="2789155"/>
            <a:ext cx="1595309" cy="646331"/>
          </a:xfrm>
          <a:prstGeom prst="rect">
            <a:avLst/>
          </a:prstGeom>
          <a:noFill/>
        </p:spPr>
        <p:txBody>
          <a:bodyPr wrap="none" rtlCol="0">
            <a:spAutoFit/>
          </a:bodyPr>
          <a:lstStyle/>
          <a:p>
            <a:r>
              <a:rPr lang="en-US" sz="1800" dirty="0"/>
              <a:t>Multiphoton </a:t>
            </a:r>
          </a:p>
          <a:p>
            <a:r>
              <a:rPr lang="en-US" sz="1800" dirty="0" err="1"/>
              <a:t>Breit</a:t>
            </a:r>
            <a:r>
              <a:rPr lang="en-US" sz="1800" dirty="0"/>
              <a:t>-Wheeler</a:t>
            </a:r>
          </a:p>
        </p:txBody>
      </p:sp>
      <p:sp>
        <p:nvSpPr>
          <p:cNvPr id="33" name="TextBox 32">
            <a:extLst>
              <a:ext uri="{FF2B5EF4-FFF2-40B4-BE49-F238E27FC236}">
                <a16:creationId xmlns:a16="http://schemas.microsoft.com/office/drawing/2014/main" id="{F45C9617-5C03-48C0-83AF-A06DF7876DC3}"/>
              </a:ext>
            </a:extLst>
          </p:cNvPr>
          <p:cNvSpPr txBox="1"/>
          <p:nvPr/>
        </p:nvSpPr>
        <p:spPr>
          <a:xfrm>
            <a:off x="6490943" y="4651334"/>
            <a:ext cx="1762021" cy="646331"/>
          </a:xfrm>
          <a:prstGeom prst="rect">
            <a:avLst/>
          </a:prstGeom>
          <a:noFill/>
        </p:spPr>
        <p:txBody>
          <a:bodyPr wrap="none" rtlCol="0">
            <a:spAutoFit/>
          </a:bodyPr>
          <a:lstStyle/>
          <a:p>
            <a:r>
              <a:rPr lang="en-US" sz="1800" dirty="0"/>
              <a:t>Dressed state </a:t>
            </a:r>
          </a:p>
          <a:p>
            <a:r>
              <a:rPr lang="en-US" sz="1800" dirty="0" err="1"/>
              <a:t>Breit</a:t>
            </a:r>
            <a:r>
              <a:rPr lang="en-US" sz="1800" dirty="0"/>
              <a:t>-Wheeler</a:t>
            </a: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3622F573-F9EC-498E-91A3-C04B9EA95539}"/>
                  </a:ext>
                </a:extLst>
              </p:cNvPr>
              <p:cNvSpPr txBox="1"/>
              <p:nvPr/>
            </p:nvSpPr>
            <p:spPr>
              <a:xfrm>
                <a:off x="395576" y="4707132"/>
                <a:ext cx="3370410" cy="3124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𝛾</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𝐴</m:t>
                              </m:r>
                            </m:e>
                          </m:acc>
                        </m:e>
                        <m:sub>
                          <m:r>
                            <a:rPr lang="en-US" b="0" i="1" smtClean="0">
                              <a:latin typeface="Cambria Math" panose="02040503050406030204" pitchFamily="18" charset="0"/>
                              <a:ea typeface="Cambria Math" panose="02040503050406030204" pitchFamily="18" charset="0"/>
                            </a:rPr>
                            <m:t>𝐿</m:t>
                          </m:r>
                        </m:sub>
                      </m:sSub>
                      <m:d>
                        <m:dPr>
                          <m:ctrlPr>
                            <a:rPr lang="en-US" b="0" i="1" smtClean="0">
                              <a:latin typeface="Cambria Math" panose="02040503050406030204" pitchFamily="18" charset="0"/>
                              <a:ea typeface="Cambria Math" panose="02040503050406030204" pitchFamily="18" charset="0"/>
                            </a:rPr>
                          </m:ctrlPr>
                        </m:d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𝑥</m:t>
                              </m:r>
                            </m:e>
                          </m:acc>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e>
                      </m:d>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m:t>
                      </m:r>
                      <m:sSub>
                        <m:sSubPr>
                          <m:ctrlPr>
                            <a:rPr lang="en-US" b="0" i="1">
                              <a:latin typeface="Cambria Math" panose="02040503050406030204" pitchFamily="18" charset="0"/>
                              <a:ea typeface="Cambria Math" panose="02040503050406030204" pitchFamily="18" charset="0"/>
                            </a:rPr>
                          </m:ctrlPr>
                        </m:sSubPr>
                        <m:e>
                          <m:acc>
                            <m:accPr>
                              <m:chr m:val="⃗"/>
                              <m:ctrlPr>
                                <a:rPr lang="en-US" b="0" i="1">
                                  <a:latin typeface="Cambria Math" panose="02040503050406030204" pitchFamily="18" charset="0"/>
                                  <a:ea typeface="Cambria Math" panose="02040503050406030204" pitchFamily="18" charset="0"/>
                                </a:rPr>
                              </m:ctrlPr>
                            </m:accPr>
                            <m:e>
                              <m:r>
                                <a:rPr lang="en-US" b="0" i="1">
                                  <a:latin typeface="Cambria Math" panose="02040503050406030204" pitchFamily="18" charset="0"/>
                                  <a:ea typeface="Cambria Math" panose="02040503050406030204" pitchFamily="18" charset="0"/>
                                </a:rPr>
                                <m:t>𝐴</m:t>
                              </m:r>
                            </m:e>
                          </m:acc>
                        </m:e>
                        <m:sub>
                          <m:r>
                            <a:rPr lang="en-US" b="0" i="1">
                              <a:latin typeface="Cambria Math" panose="02040503050406030204" pitchFamily="18" charset="0"/>
                              <a:ea typeface="Cambria Math" panose="02040503050406030204" pitchFamily="18" charset="0"/>
                            </a:rPr>
                            <m:t>𝐿</m:t>
                          </m:r>
                        </m:sub>
                      </m:sSub>
                      <m:d>
                        <m:dPr>
                          <m:ctrlPr>
                            <a:rPr lang="en-US" b="0" i="1">
                              <a:latin typeface="Cambria Math" panose="02040503050406030204" pitchFamily="18" charset="0"/>
                              <a:ea typeface="Cambria Math" panose="02040503050406030204" pitchFamily="18" charset="0"/>
                            </a:rPr>
                          </m:ctrlPr>
                        </m:dPr>
                        <m:e>
                          <m:acc>
                            <m:accPr>
                              <m:chr m:val="⃗"/>
                              <m:ctrlPr>
                                <a:rPr lang="en-US" b="0" i="1">
                                  <a:latin typeface="Cambria Math" panose="02040503050406030204" pitchFamily="18" charset="0"/>
                                  <a:ea typeface="Cambria Math" panose="02040503050406030204" pitchFamily="18" charset="0"/>
                                </a:rPr>
                              </m:ctrlPr>
                            </m:accPr>
                            <m:e>
                              <m:r>
                                <a:rPr lang="en-US" b="0" i="1">
                                  <a:latin typeface="Cambria Math" panose="02040503050406030204" pitchFamily="18" charset="0"/>
                                  <a:ea typeface="Cambria Math" panose="02040503050406030204" pitchFamily="18" charset="0"/>
                                </a:rPr>
                                <m:t>𝑥</m:t>
                              </m:r>
                            </m:e>
                          </m:acc>
                          <m:r>
                            <a:rPr lang="en-US" b="0" i="1">
                              <a:latin typeface="Cambria Math" panose="02040503050406030204" pitchFamily="18" charset="0"/>
                              <a:ea typeface="Cambria Math" panose="02040503050406030204" pitchFamily="18" charset="0"/>
                            </a:rPr>
                            <m:t>,</m:t>
                          </m:r>
                          <m:r>
                            <a:rPr lang="en-US" b="0" i="1">
                              <a:latin typeface="Cambria Math" panose="02040503050406030204" pitchFamily="18" charset="0"/>
                              <a:ea typeface="Cambria Math" panose="02040503050406030204" pitchFamily="18" charset="0"/>
                            </a:rPr>
                            <m:t>𝑡</m:t>
                          </m:r>
                        </m:e>
                      </m:d>
                    </m:oMath>
                  </m:oMathPara>
                </a14:m>
                <a:endParaRPr lang="en-US" dirty="0"/>
              </a:p>
            </p:txBody>
          </p:sp>
        </mc:Choice>
        <mc:Fallback xmlns="">
          <p:sp>
            <p:nvSpPr>
              <p:cNvPr id="34" name="TextBox 33">
                <a:extLst>
                  <a:ext uri="{FF2B5EF4-FFF2-40B4-BE49-F238E27FC236}">
                    <a16:creationId xmlns:a16="http://schemas.microsoft.com/office/drawing/2014/main" id="{3622F573-F9EC-498E-91A3-C04B9EA95539}"/>
                  </a:ext>
                </a:extLst>
              </p:cNvPr>
              <p:cNvSpPr txBox="1">
                <a:spLocks noRot="1" noChangeAspect="1" noMove="1" noResize="1" noEditPoints="1" noAdjustHandles="1" noChangeArrowheads="1" noChangeShapeType="1" noTextEdit="1"/>
              </p:cNvSpPr>
              <p:nvPr/>
            </p:nvSpPr>
            <p:spPr>
              <a:xfrm>
                <a:off x="395576" y="4707132"/>
                <a:ext cx="3370410" cy="312458"/>
              </a:xfrm>
              <a:prstGeom prst="rect">
                <a:avLst/>
              </a:prstGeom>
              <a:blipFill>
                <a:blip r:embed="rId5"/>
                <a:stretch>
                  <a:fillRect l="-1085" t="-41176" r="-1447" b="-23529"/>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D1D77DA0-3A21-492B-B9A3-9B61911CC75F}"/>
              </a:ext>
            </a:extLst>
          </p:cNvPr>
          <p:cNvPicPr>
            <a:picLocks noChangeAspect="1"/>
          </p:cNvPicPr>
          <p:nvPr/>
        </p:nvPicPr>
        <p:blipFill rotWithShape="1">
          <a:blip r:embed="rId6">
            <a:extLst>
              <a:ext uri="{28A0092B-C50C-407E-A947-70E740481C1C}">
                <a14:useLocalDpi xmlns:a14="http://schemas.microsoft.com/office/drawing/2010/main" val="0"/>
              </a:ext>
            </a:extLst>
          </a:blip>
          <a:srcRect l="17882" r="22644"/>
          <a:stretch/>
        </p:blipFill>
        <p:spPr>
          <a:xfrm rot="16200000">
            <a:off x="4169016" y="4494699"/>
            <a:ext cx="1942417" cy="1226402"/>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70971CD-770F-4BEE-B54D-F38421521FF1}"/>
                  </a:ext>
                </a:extLst>
              </p:cNvPr>
              <p:cNvSpPr txBox="1"/>
              <p:nvPr/>
            </p:nvSpPr>
            <p:spPr>
              <a:xfrm>
                <a:off x="5371935" y="4159083"/>
                <a:ext cx="322139" cy="27699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1" i="1" smtClean="0">
                              <a:latin typeface="Cambria Math" panose="02040503050406030204" pitchFamily="18" charset="0"/>
                            </a:rPr>
                            <m:t>𝒆</m:t>
                          </m:r>
                        </m:e>
                        <m:sup>
                          <m:r>
                            <a:rPr lang="en-US" b="1" i="1" smtClean="0">
                              <a:latin typeface="Cambria Math" panose="02040503050406030204" pitchFamily="18" charset="0"/>
                            </a:rPr>
                            <m:t>+</m:t>
                          </m:r>
                        </m:sup>
                      </m:sSup>
                    </m:oMath>
                  </m:oMathPara>
                </a14:m>
                <a:endParaRPr lang="en-US" dirty="0"/>
              </a:p>
            </p:txBody>
          </p:sp>
        </mc:Choice>
        <mc:Fallback xmlns="">
          <p:sp>
            <p:nvSpPr>
              <p:cNvPr id="9" name="TextBox 8">
                <a:extLst>
                  <a:ext uri="{FF2B5EF4-FFF2-40B4-BE49-F238E27FC236}">
                    <a16:creationId xmlns:a16="http://schemas.microsoft.com/office/drawing/2014/main" id="{870971CD-770F-4BEE-B54D-F38421521FF1}"/>
                  </a:ext>
                </a:extLst>
              </p:cNvPr>
              <p:cNvSpPr txBox="1">
                <a:spLocks noRot="1" noChangeAspect="1" noMove="1" noResize="1" noEditPoints="1" noAdjustHandles="1" noChangeArrowheads="1" noChangeShapeType="1" noTextEdit="1"/>
              </p:cNvSpPr>
              <p:nvPr/>
            </p:nvSpPr>
            <p:spPr>
              <a:xfrm>
                <a:off x="5371935" y="4159083"/>
                <a:ext cx="322139" cy="276999"/>
              </a:xfrm>
              <a:prstGeom prst="rect">
                <a:avLst/>
              </a:prstGeom>
              <a:blipFill>
                <a:blip r:embed="rId7"/>
                <a:stretch>
                  <a:fillRect l="-9434" r="-37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640A84AA-DE6E-4B41-BA9D-995DDF4F9127}"/>
                  </a:ext>
                </a:extLst>
              </p:cNvPr>
              <p:cNvSpPr txBox="1"/>
              <p:nvPr/>
            </p:nvSpPr>
            <p:spPr>
              <a:xfrm rot="21420297">
                <a:off x="4516904" y="4167816"/>
                <a:ext cx="322139" cy="27699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1" i="1" smtClean="0">
                              <a:latin typeface="Cambria Math" panose="02040503050406030204" pitchFamily="18" charset="0"/>
                            </a:rPr>
                            <m:t>𝒆</m:t>
                          </m:r>
                        </m:e>
                        <m:sup>
                          <m:r>
                            <a:rPr lang="en-US" b="1" i="1" smtClean="0">
                              <a:latin typeface="Cambria Math" panose="02040503050406030204" pitchFamily="18" charset="0"/>
                            </a:rPr>
                            <m:t>−</m:t>
                          </m:r>
                        </m:sup>
                      </m:sSup>
                    </m:oMath>
                  </m:oMathPara>
                </a14:m>
                <a:endParaRPr lang="en-US" dirty="0"/>
              </a:p>
            </p:txBody>
          </p:sp>
        </mc:Choice>
        <mc:Fallback xmlns="">
          <p:sp>
            <p:nvSpPr>
              <p:cNvPr id="35" name="TextBox 34">
                <a:extLst>
                  <a:ext uri="{FF2B5EF4-FFF2-40B4-BE49-F238E27FC236}">
                    <a16:creationId xmlns:a16="http://schemas.microsoft.com/office/drawing/2014/main" id="{640A84AA-DE6E-4B41-BA9D-995DDF4F9127}"/>
                  </a:ext>
                </a:extLst>
              </p:cNvPr>
              <p:cNvSpPr txBox="1">
                <a:spLocks noRot="1" noChangeAspect="1" noMove="1" noResize="1" noEditPoints="1" noAdjustHandles="1" noChangeArrowheads="1" noChangeShapeType="1" noTextEdit="1"/>
              </p:cNvSpPr>
              <p:nvPr/>
            </p:nvSpPr>
            <p:spPr>
              <a:xfrm rot="21420297">
                <a:off x="4516904" y="4167816"/>
                <a:ext cx="322139" cy="276999"/>
              </a:xfrm>
              <a:prstGeom prst="rect">
                <a:avLst/>
              </a:prstGeom>
              <a:blipFill>
                <a:blip r:embed="rId8"/>
                <a:stretch>
                  <a:fillRect l="-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E4D6B877-8D0C-4F73-BE44-6673D6395D92}"/>
                  </a:ext>
                </a:extLst>
              </p:cNvPr>
              <p:cNvSpPr txBox="1"/>
              <p:nvPr/>
            </p:nvSpPr>
            <p:spPr>
              <a:xfrm>
                <a:off x="4808502" y="5373125"/>
                <a:ext cx="203581" cy="27699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𝜸</m:t>
                      </m:r>
                    </m:oMath>
                  </m:oMathPara>
                </a14:m>
                <a:endParaRPr lang="en-US" dirty="0"/>
              </a:p>
            </p:txBody>
          </p:sp>
        </mc:Choice>
        <mc:Fallback xmlns="">
          <p:sp>
            <p:nvSpPr>
              <p:cNvPr id="36" name="TextBox 35">
                <a:extLst>
                  <a:ext uri="{FF2B5EF4-FFF2-40B4-BE49-F238E27FC236}">
                    <a16:creationId xmlns:a16="http://schemas.microsoft.com/office/drawing/2014/main" id="{E4D6B877-8D0C-4F73-BE44-6673D6395D92}"/>
                  </a:ext>
                </a:extLst>
              </p:cNvPr>
              <p:cNvSpPr txBox="1">
                <a:spLocks noRot="1" noChangeAspect="1" noMove="1" noResize="1" noEditPoints="1" noAdjustHandles="1" noChangeArrowheads="1" noChangeShapeType="1" noTextEdit="1"/>
              </p:cNvSpPr>
              <p:nvPr/>
            </p:nvSpPr>
            <p:spPr>
              <a:xfrm>
                <a:off x="4808502" y="5373125"/>
                <a:ext cx="203581" cy="276999"/>
              </a:xfrm>
              <a:prstGeom prst="rect">
                <a:avLst/>
              </a:prstGeom>
              <a:blipFill>
                <a:blip r:embed="rId9"/>
                <a:stretch>
                  <a:fillRect l="-27273" r="-24242" b="-23913"/>
                </a:stretch>
              </a:blipFill>
            </p:spPr>
            <p:txBody>
              <a:bodyPr/>
              <a:lstStyle/>
              <a:p>
                <a:r>
                  <a:rPr lang="en-US">
                    <a:noFill/>
                  </a:rPr>
                  <a:t> </a:t>
                </a:r>
              </a:p>
            </p:txBody>
          </p:sp>
        </mc:Fallback>
      </mc:AlternateContent>
      <p:sp>
        <p:nvSpPr>
          <p:cNvPr id="6" name="Footer Placeholder 5">
            <a:extLst>
              <a:ext uri="{FF2B5EF4-FFF2-40B4-BE49-F238E27FC236}">
                <a16:creationId xmlns:a16="http://schemas.microsoft.com/office/drawing/2014/main" id="{4BF1F2F1-C6D4-45B1-8101-34107C1B421F}"/>
              </a:ext>
            </a:extLst>
          </p:cNvPr>
          <p:cNvSpPr>
            <a:spLocks noGrp="1"/>
          </p:cNvSpPr>
          <p:nvPr>
            <p:ph type="ftr" sz="quarter" idx="12"/>
          </p:nvPr>
        </p:nvSpPr>
        <p:spPr/>
        <p:txBody>
          <a:bodyPr/>
          <a:lstStyle/>
          <a:p>
            <a:r>
              <a:rPr lang="en-US" altLang="en-US"/>
              <a:t>MIPSE December 2019</a:t>
            </a:r>
          </a:p>
        </p:txBody>
      </p:sp>
    </p:spTree>
    <p:extLst>
      <p:ext uri="{BB962C8B-B14F-4D97-AF65-F5344CB8AC3E}">
        <p14:creationId xmlns:p14="http://schemas.microsoft.com/office/powerpoint/2010/main" val="2287956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Non-linear/non-perturbative QED</a:t>
            </a:r>
          </a:p>
        </p:txBody>
      </p:sp>
      <p:sp>
        <p:nvSpPr>
          <p:cNvPr id="5" name="TextBox 4"/>
          <p:cNvSpPr txBox="1"/>
          <p:nvPr/>
        </p:nvSpPr>
        <p:spPr>
          <a:xfrm>
            <a:off x="341315" y="2231265"/>
            <a:ext cx="3311227" cy="338554"/>
          </a:xfrm>
          <a:prstGeom prst="rect">
            <a:avLst/>
          </a:prstGeom>
          <a:noFill/>
        </p:spPr>
        <p:txBody>
          <a:bodyPr wrap="none" rtlCol="0">
            <a:spAutoFit/>
          </a:bodyPr>
          <a:lstStyle/>
          <a:p>
            <a:r>
              <a:rPr lang="en-US" sz="1600" dirty="0"/>
              <a:t>Dressed state (Furry, </a:t>
            </a:r>
            <a:r>
              <a:rPr lang="en-US" sz="1600" dirty="0" err="1"/>
              <a:t>Volkov</a:t>
            </a:r>
            <a:r>
              <a:rPr lang="en-US" sz="1600" dirty="0"/>
              <a:t>, </a:t>
            </a:r>
            <a:r>
              <a:rPr lang="mr-IN" sz="1600" dirty="0"/>
              <a:t>…</a:t>
            </a:r>
            <a:r>
              <a:rPr lang="en-US" sz="1600" dirty="0"/>
              <a: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007" y="3330965"/>
            <a:ext cx="2448031" cy="167365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4952" y="3092074"/>
            <a:ext cx="2476500" cy="1912545"/>
          </a:xfrm>
          <a:prstGeom prst="rect">
            <a:avLst/>
          </a:prstGeom>
        </p:spPr>
      </p:pic>
      <p:sp>
        <p:nvSpPr>
          <p:cNvPr id="8" name="TextBox 7"/>
          <p:cNvSpPr txBox="1"/>
          <p:nvPr/>
        </p:nvSpPr>
        <p:spPr>
          <a:xfrm>
            <a:off x="946193" y="5153556"/>
            <a:ext cx="2866490" cy="1354217"/>
          </a:xfrm>
          <a:prstGeom prst="rect">
            <a:avLst/>
          </a:prstGeom>
          <a:noFill/>
        </p:spPr>
        <p:txBody>
          <a:bodyPr wrap="none" rtlCol="0">
            <a:spAutoFit/>
          </a:bodyPr>
          <a:lstStyle/>
          <a:p>
            <a:r>
              <a:rPr lang="en-US" sz="1600" dirty="0"/>
              <a:t>Photon emission</a:t>
            </a:r>
          </a:p>
          <a:p>
            <a:endParaRPr lang="en-US" sz="1600" dirty="0"/>
          </a:p>
          <a:p>
            <a:r>
              <a:rPr lang="en-US" sz="1600" dirty="0"/>
              <a:t>Multi-photon Compton</a:t>
            </a:r>
          </a:p>
          <a:p>
            <a:r>
              <a:rPr lang="en-US" sz="1600" dirty="0"/>
              <a:t>Quantum radiation reaction</a:t>
            </a:r>
          </a:p>
          <a:p>
            <a:r>
              <a:rPr lang="mr-IN" sz="1600" dirty="0"/>
              <a:t>…</a:t>
            </a:r>
            <a:endParaRPr lang="en-US" sz="1600" dirty="0"/>
          </a:p>
        </p:txBody>
      </p:sp>
      <p:sp>
        <p:nvSpPr>
          <p:cNvPr id="9" name="TextBox 8"/>
          <p:cNvSpPr txBox="1"/>
          <p:nvPr/>
        </p:nvSpPr>
        <p:spPr>
          <a:xfrm>
            <a:off x="4599166" y="5153556"/>
            <a:ext cx="4395755" cy="1323439"/>
          </a:xfrm>
          <a:prstGeom prst="rect">
            <a:avLst/>
          </a:prstGeom>
          <a:noFill/>
        </p:spPr>
        <p:txBody>
          <a:bodyPr wrap="none" rtlCol="0">
            <a:spAutoFit/>
          </a:bodyPr>
          <a:lstStyle/>
          <a:p>
            <a:r>
              <a:rPr lang="en-US" sz="1600" dirty="0"/>
              <a:t>Photon decay</a:t>
            </a:r>
          </a:p>
          <a:p>
            <a:endParaRPr lang="en-US" sz="1600" dirty="0"/>
          </a:p>
          <a:p>
            <a:r>
              <a:rPr lang="en-US" sz="1600" dirty="0"/>
              <a:t>Multi-photon </a:t>
            </a:r>
            <a:r>
              <a:rPr lang="en-US" sz="1600" dirty="0" err="1"/>
              <a:t>Breit</a:t>
            </a:r>
            <a:r>
              <a:rPr lang="en-US" sz="1600" dirty="0"/>
              <a:t>-Wheeler Pair production</a:t>
            </a:r>
          </a:p>
          <a:p>
            <a:r>
              <a:rPr lang="en-US" sz="1600" dirty="0"/>
              <a:t>“Schwinger Assisted” pair production</a:t>
            </a:r>
          </a:p>
          <a:p>
            <a:r>
              <a:rPr lang="mr-IN" sz="1600" dirty="0"/>
              <a:t>…</a:t>
            </a:r>
            <a:endParaRPr lang="en-US" sz="1600" dirty="0"/>
          </a:p>
        </p:txBody>
      </p:sp>
      <p:pic>
        <p:nvPicPr>
          <p:cNvPr id="11" name="Picture 10"/>
          <p:cNvPicPr>
            <a:picLocks noChangeAspect="1"/>
          </p:cNvPicPr>
          <p:nvPr/>
        </p:nvPicPr>
        <p:blipFill>
          <a:blip r:embed="rId4"/>
          <a:stretch>
            <a:fillRect/>
          </a:stretch>
        </p:blipFill>
        <p:spPr>
          <a:xfrm>
            <a:off x="4386914" y="830869"/>
            <a:ext cx="3830328" cy="454549"/>
          </a:xfrm>
          <a:prstGeom prst="rect">
            <a:avLst/>
          </a:prstGeom>
        </p:spPr>
      </p:pic>
      <p:pic>
        <p:nvPicPr>
          <p:cNvPr id="12" name="Picture 11">
            <a:extLst>
              <a:ext uri="{FF2B5EF4-FFF2-40B4-BE49-F238E27FC236}">
                <a16:creationId xmlns:a16="http://schemas.microsoft.com/office/drawing/2014/main" id="{B75A3CEF-DD7C-447C-A151-9C665E75417A}"/>
              </a:ext>
            </a:extLst>
          </p:cNvPr>
          <p:cNvPicPr>
            <a:picLocks noChangeAspect="1"/>
          </p:cNvPicPr>
          <p:nvPr/>
        </p:nvPicPr>
        <p:blipFill>
          <a:blip r:embed="rId5"/>
          <a:stretch>
            <a:fillRect/>
          </a:stretch>
        </p:blipFill>
        <p:spPr>
          <a:xfrm>
            <a:off x="1126366" y="892596"/>
            <a:ext cx="2720765" cy="453461"/>
          </a:xfrm>
          <a:prstGeom prst="rect">
            <a:avLst/>
          </a:prstGeom>
        </p:spPr>
      </p:pic>
      <p:sp>
        <p:nvSpPr>
          <p:cNvPr id="10" name="AutoShape 3">
            <a:extLst>
              <a:ext uri="{FF2B5EF4-FFF2-40B4-BE49-F238E27FC236}">
                <a16:creationId xmlns:a16="http://schemas.microsoft.com/office/drawing/2014/main" id="{CD982922-27E1-4501-89D0-5953F87FA52A}"/>
              </a:ext>
            </a:extLst>
          </p:cNvPr>
          <p:cNvSpPr>
            <a:spLocks noChangeAspect="1" noChangeArrowheads="1" noTextEdit="1"/>
          </p:cNvSpPr>
          <p:nvPr/>
        </p:nvSpPr>
        <p:spPr bwMode="auto">
          <a:xfrm>
            <a:off x="1193800" y="1735138"/>
            <a:ext cx="6386513" cy="4667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457B83A1-7792-4A89-A6ED-9ED3EC0B1625}"/>
              </a:ext>
            </a:extLst>
          </p:cNvPr>
          <p:cNvSpPr>
            <a:spLocks noEditPoints="1"/>
          </p:cNvSpPr>
          <p:nvPr/>
        </p:nvSpPr>
        <p:spPr bwMode="auto">
          <a:xfrm>
            <a:off x="2003425" y="1760538"/>
            <a:ext cx="119063" cy="41275"/>
          </a:xfrm>
          <a:custGeom>
            <a:avLst/>
            <a:gdLst>
              <a:gd name="T0" fmla="*/ 83 w 88"/>
              <a:gd name="T1" fmla="*/ 5 h 30"/>
              <a:gd name="T2" fmla="*/ 83 w 88"/>
              <a:gd name="T3" fmla="*/ 5 h 30"/>
              <a:gd name="T4" fmla="*/ 88 w 88"/>
              <a:gd name="T5" fmla="*/ 2 h 30"/>
              <a:gd name="T6" fmla="*/ 84 w 88"/>
              <a:gd name="T7" fmla="*/ 0 h 30"/>
              <a:gd name="T8" fmla="*/ 5 w 88"/>
              <a:gd name="T9" fmla="*/ 0 h 30"/>
              <a:gd name="T10" fmla="*/ 0 w 88"/>
              <a:gd name="T11" fmla="*/ 2 h 30"/>
              <a:gd name="T12" fmla="*/ 5 w 88"/>
              <a:gd name="T13" fmla="*/ 5 h 30"/>
              <a:gd name="T14" fmla="*/ 83 w 88"/>
              <a:gd name="T15" fmla="*/ 5 h 30"/>
              <a:gd name="T16" fmla="*/ 84 w 88"/>
              <a:gd name="T17" fmla="*/ 30 h 30"/>
              <a:gd name="T18" fmla="*/ 84 w 88"/>
              <a:gd name="T19" fmla="*/ 30 h 30"/>
              <a:gd name="T20" fmla="*/ 88 w 88"/>
              <a:gd name="T21" fmla="*/ 28 h 30"/>
              <a:gd name="T22" fmla="*/ 83 w 88"/>
              <a:gd name="T23" fmla="*/ 25 h 30"/>
              <a:gd name="T24" fmla="*/ 5 w 88"/>
              <a:gd name="T25" fmla="*/ 25 h 30"/>
              <a:gd name="T26" fmla="*/ 0 w 88"/>
              <a:gd name="T27" fmla="*/ 28 h 30"/>
              <a:gd name="T28" fmla="*/ 5 w 88"/>
              <a:gd name="T29" fmla="*/ 30 h 30"/>
              <a:gd name="T30" fmla="*/ 84 w 88"/>
              <a:gd name="T3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8" h="30">
                <a:moveTo>
                  <a:pt x="83" y="5"/>
                </a:moveTo>
                <a:lnTo>
                  <a:pt x="83" y="5"/>
                </a:lnTo>
                <a:cubicBezTo>
                  <a:pt x="85" y="5"/>
                  <a:pt x="88" y="5"/>
                  <a:pt x="88" y="2"/>
                </a:cubicBezTo>
                <a:cubicBezTo>
                  <a:pt x="88" y="0"/>
                  <a:pt x="85" y="0"/>
                  <a:pt x="84" y="0"/>
                </a:cubicBezTo>
                <a:lnTo>
                  <a:pt x="5" y="0"/>
                </a:lnTo>
                <a:cubicBezTo>
                  <a:pt x="3" y="0"/>
                  <a:pt x="0" y="0"/>
                  <a:pt x="0" y="2"/>
                </a:cubicBezTo>
                <a:cubicBezTo>
                  <a:pt x="0" y="5"/>
                  <a:pt x="3" y="5"/>
                  <a:pt x="5" y="5"/>
                </a:cubicBezTo>
                <a:lnTo>
                  <a:pt x="83" y="5"/>
                </a:lnTo>
                <a:close/>
                <a:moveTo>
                  <a:pt x="84" y="30"/>
                </a:moveTo>
                <a:lnTo>
                  <a:pt x="84" y="30"/>
                </a:lnTo>
                <a:cubicBezTo>
                  <a:pt x="85" y="30"/>
                  <a:pt x="88" y="30"/>
                  <a:pt x="88" y="28"/>
                </a:cubicBezTo>
                <a:cubicBezTo>
                  <a:pt x="88" y="25"/>
                  <a:pt x="85" y="25"/>
                  <a:pt x="83" y="25"/>
                </a:cubicBezTo>
                <a:lnTo>
                  <a:pt x="5" y="25"/>
                </a:lnTo>
                <a:cubicBezTo>
                  <a:pt x="3" y="25"/>
                  <a:pt x="0" y="25"/>
                  <a:pt x="0" y="28"/>
                </a:cubicBezTo>
                <a:cubicBezTo>
                  <a:pt x="0" y="30"/>
                  <a:pt x="3" y="30"/>
                  <a:pt x="5" y="30"/>
                </a:cubicBezTo>
                <a:lnTo>
                  <a:pt x="84" y="30"/>
                </a:lnTo>
                <a:close/>
              </a:path>
            </a:pathLst>
          </a:custGeom>
          <a:solidFill>
            <a:srgbClr val="000000"/>
          </a:solidFill>
          <a:ln w="1905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A6B1D27F-31FD-4AB6-A154-34678E027EAD}"/>
              </a:ext>
            </a:extLst>
          </p:cNvPr>
          <p:cNvSpPr>
            <a:spLocks/>
          </p:cNvSpPr>
          <p:nvPr/>
        </p:nvSpPr>
        <p:spPr bwMode="auto">
          <a:xfrm>
            <a:off x="2228850" y="1782763"/>
            <a:ext cx="735013" cy="0"/>
          </a:xfrm>
          <a:custGeom>
            <a:avLst/>
            <a:gdLst>
              <a:gd name="T0" fmla="*/ 544 w 544"/>
              <a:gd name="T1" fmla="*/ 544 w 544"/>
              <a:gd name="T2" fmla="*/ 0 w 544"/>
            </a:gdLst>
            <a:ahLst/>
            <a:cxnLst>
              <a:cxn ang="0">
                <a:pos x="T0" y="0"/>
              </a:cxn>
              <a:cxn ang="0">
                <a:pos x="T1" y="0"/>
              </a:cxn>
              <a:cxn ang="0">
                <a:pos x="T2" y="0"/>
              </a:cxn>
            </a:cxnLst>
            <a:rect l="0" t="0" r="r" b="b"/>
            <a:pathLst>
              <a:path w="544">
                <a:moveTo>
                  <a:pt x="544" y="0"/>
                </a:moveTo>
                <a:lnTo>
                  <a:pt x="544" y="0"/>
                </a:lnTo>
                <a:lnTo>
                  <a:pt x="0" y="0"/>
                </a:ln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6EE56F55-64A6-4D1C-B581-52E7834597DE}"/>
              </a:ext>
            </a:extLst>
          </p:cNvPr>
          <p:cNvSpPr>
            <a:spLocks/>
          </p:cNvSpPr>
          <p:nvPr/>
        </p:nvSpPr>
        <p:spPr bwMode="auto">
          <a:xfrm>
            <a:off x="3030538" y="1720851"/>
            <a:ext cx="117475" cy="122238"/>
          </a:xfrm>
          <a:custGeom>
            <a:avLst/>
            <a:gdLst>
              <a:gd name="T0" fmla="*/ 46 w 87"/>
              <a:gd name="T1" fmla="*/ 46 h 87"/>
              <a:gd name="T2" fmla="*/ 46 w 87"/>
              <a:gd name="T3" fmla="*/ 46 h 87"/>
              <a:gd name="T4" fmla="*/ 83 w 87"/>
              <a:gd name="T5" fmla="*/ 46 h 87"/>
              <a:gd name="T6" fmla="*/ 87 w 87"/>
              <a:gd name="T7" fmla="*/ 43 h 87"/>
              <a:gd name="T8" fmla="*/ 83 w 87"/>
              <a:gd name="T9" fmla="*/ 40 h 87"/>
              <a:gd name="T10" fmla="*/ 46 w 87"/>
              <a:gd name="T11" fmla="*/ 40 h 87"/>
              <a:gd name="T12" fmla="*/ 46 w 87"/>
              <a:gd name="T13" fmla="*/ 4 h 87"/>
              <a:gd name="T14" fmla="*/ 44 w 87"/>
              <a:gd name="T15" fmla="*/ 0 h 87"/>
              <a:gd name="T16" fmla="*/ 41 w 87"/>
              <a:gd name="T17" fmla="*/ 4 h 87"/>
              <a:gd name="T18" fmla="*/ 41 w 87"/>
              <a:gd name="T19" fmla="*/ 40 h 87"/>
              <a:gd name="T20" fmla="*/ 4 w 87"/>
              <a:gd name="T21" fmla="*/ 40 h 87"/>
              <a:gd name="T22" fmla="*/ 0 w 87"/>
              <a:gd name="T23" fmla="*/ 43 h 87"/>
              <a:gd name="T24" fmla="*/ 4 w 87"/>
              <a:gd name="T25" fmla="*/ 46 h 87"/>
              <a:gd name="T26" fmla="*/ 41 w 87"/>
              <a:gd name="T27" fmla="*/ 46 h 87"/>
              <a:gd name="T28" fmla="*/ 41 w 87"/>
              <a:gd name="T29" fmla="*/ 83 h 87"/>
              <a:gd name="T30" fmla="*/ 44 w 87"/>
              <a:gd name="T31" fmla="*/ 87 h 87"/>
              <a:gd name="T32" fmla="*/ 46 w 87"/>
              <a:gd name="T33" fmla="*/ 83 h 87"/>
              <a:gd name="T34" fmla="*/ 46 w 87"/>
              <a:gd name="T35" fmla="*/ 4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87">
                <a:moveTo>
                  <a:pt x="46" y="46"/>
                </a:moveTo>
                <a:lnTo>
                  <a:pt x="46" y="46"/>
                </a:lnTo>
                <a:lnTo>
                  <a:pt x="83" y="46"/>
                </a:lnTo>
                <a:cubicBezTo>
                  <a:pt x="85" y="46"/>
                  <a:pt x="87" y="46"/>
                  <a:pt x="87" y="43"/>
                </a:cubicBezTo>
                <a:cubicBezTo>
                  <a:pt x="87" y="40"/>
                  <a:pt x="85" y="40"/>
                  <a:pt x="83" y="40"/>
                </a:cubicBezTo>
                <a:lnTo>
                  <a:pt x="46" y="40"/>
                </a:lnTo>
                <a:lnTo>
                  <a:pt x="46" y="4"/>
                </a:lnTo>
                <a:cubicBezTo>
                  <a:pt x="46" y="3"/>
                  <a:pt x="46" y="0"/>
                  <a:pt x="44" y="0"/>
                </a:cubicBezTo>
                <a:cubicBezTo>
                  <a:pt x="41" y="0"/>
                  <a:pt x="41" y="3"/>
                  <a:pt x="41" y="4"/>
                </a:cubicBezTo>
                <a:lnTo>
                  <a:pt x="41" y="40"/>
                </a:lnTo>
                <a:lnTo>
                  <a:pt x="4" y="40"/>
                </a:lnTo>
                <a:cubicBezTo>
                  <a:pt x="2" y="40"/>
                  <a:pt x="0" y="40"/>
                  <a:pt x="0" y="43"/>
                </a:cubicBezTo>
                <a:cubicBezTo>
                  <a:pt x="0" y="46"/>
                  <a:pt x="2" y="46"/>
                  <a:pt x="4" y="46"/>
                </a:cubicBezTo>
                <a:lnTo>
                  <a:pt x="41" y="46"/>
                </a:lnTo>
                <a:lnTo>
                  <a:pt x="41" y="83"/>
                </a:lnTo>
                <a:cubicBezTo>
                  <a:pt x="41" y="84"/>
                  <a:pt x="41" y="87"/>
                  <a:pt x="44" y="87"/>
                </a:cubicBezTo>
                <a:cubicBezTo>
                  <a:pt x="46" y="87"/>
                  <a:pt x="46" y="84"/>
                  <a:pt x="46" y="83"/>
                </a:cubicBezTo>
                <a:lnTo>
                  <a:pt x="46" y="46"/>
                </a:lnTo>
                <a:close/>
              </a:path>
            </a:pathLst>
          </a:custGeom>
          <a:solidFill>
            <a:srgbClr val="000000"/>
          </a:solidFill>
          <a:ln w="1905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27AFC551-ACAA-4184-9055-05AE047DAEE3}"/>
              </a:ext>
            </a:extLst>
          </p:cNvPr>
          <p:cNvSpPr>
            <a:spLocks/>
          </p:cNvSpPr>
          <p:nvPr/>
        </p:nvSpPr>
        <p:spPr bwMode="auto">
          <a:xfrm>
            <a:off x="3244850" y="1782763"/>
            <a:ext cx="736600" cy="0"/>
          </a:xfrm>
          <a:custGeom>
            <a:avLst/>
            <a:gdLst>
              <a:gd name="T0" fmla="*/ 0 w 544"/>
              <a:gd name="T1" fmla="*/ 0 w 544"/>
              <a:gd name="T2" fmla="*/ 544 w 544"/>
            </a:gdLst>
            <a:ahLst/>
            <a:cxnLst>
              <a:cxn ang="0">
                <a:pos x="T0" y="0"/>
              </a:cxn>
              <a:cxn ang="0">
                <a:pos x="T1" y="0"/>
              </a:cxn>
              <a:cxn ang="0">
                <a:pos x="T2" y="0"/>
              </a:cxn>
            </a:cxnLst>
            <a:rect l="0" t="0" r="r" b="b"/>
            <a:pathLst>
              <a:path w="544">
                <a:moveTo>
                  <a:pt x="0" y="0"/>
                </a:moveTo>
                <a:lnTo>
                  <a:pt x="0" y="0"/>
                </a:lnTo>
                <a:lnTo>
                  <a:pt x="544" y="0"/>
                </a:ln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637049A1-6BBD-48A8-8E5A-271D484E808A}"/>
              </a:ext>
            </a:extLst>
          </p:cNvPr>
          <p:cNvSpPr>
            <a:spLocks/>
          </p:cNvSpPr>
          <p:nvPr/>
        </p:nvSpPr>
        <p:spPr bwMode="auto">
          <a:xfrm>
            <a:off x="3581400" y="1797051"/>
            <a:ext cx="61913" cy="327025"/>
          </a:xfrm>
          <a:custGeom>
            <a:avLst/>
            <a:gdLst>
              <a:gd name="T0" fmla="*/ 23 w 45"/>
              <a:gd name="T1" fmla="*/ 0 h 235"/>
              <a:gd name="T2" fmla="*/ 23 w 45"/>
              <a:gd name="T3" fmla="*/ 0 h 235"/>
              <a:gd name="T4" fmla="*/ 23 w 45"/>
              <a:gd name="T5" fmla="*/ 59 h 235"/>
              <a:gd name="T6" fmla="*/ 23 w 45"/>
              <a:gd name="T7" fmla="*/ 118 h 235"/>
              <a:gd name="T8" fmla="*/ 23 w 45"/>
              <a:gd name="T9" fmla="*/ 177 h 235"/>
              <a:gd name="T10" fmla="*/ 23 w 45"/>
              <a:gd name="T11" fmla="*/ 235 h 235"/>
            </a:gdLst>
            <a:ahLst/>
            <a:cxnLst>
              <a:cxn ang="0">
                <a:pos x="T0" y="T1"/>
              </a:cxn>
              <a:cxn ang="0">
                <a:pos x="T2" y="T3"/>
              </a:cxn>
              <a:cxn ang="0">
                <a:pos x="T4" y="T5"/>
              </a:cxn>
              <a:cxn ang="0">
                <a:pos x="T6" y="T7"/>
              </a:cxn>
              <a:cxn ang="0">
                <a:pos x="T8" y="T9"/>
              </a:cxn>
              <a:cxn ang="0">
                <a:pos x="T10" y="T11"/>
              </a:cxn>
            </a:cxnLst>
            <a:rect l="0" t="0" r="r" b="b"/>
            <a:pathLst>
              <a:path w="45" h="235">
                <a:moveTo>
                  <a:pt x="23" y="0"/>
                </a:moveTo>
                <a:lnTo>
                  <a:pt x="23" y="0"/>
                </a:lnTo>
                <a:cubicBezTo>
                  <a:pt x="45" y="13"/>
                  <a:pt x="45" y="46"/>
                  <a:pt x="23" y="59"/>
                </a:cubicBezTo>
                <a:cubicBezTo>
                  <a:pt x="0" y="72"/>
                  <a:pt x="0" y="105"/>
                  <a:pt x="23" y="118"/>
                </a:cubicBezTo>
                <a:cubicBezTo>
                  <a:pt x="45" y="131"/>
                  <a:pt x="45" y="164"/>
                  <a:pt x="23" y="177"/>
                </a:cubicBezTo>
                <a:cubicBezTo>
                  <a:pt x="0" y="190"/>
                  <a:pt x="0" y="222"/>
                  <a:pt x="23" y="235"/>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2">
            <a:extLst>
              <a:ext uri="{FF2B5EF4-FFF2-40B4-BE49-F238E27FC236}">
                <a16:creationId xmlns:a16="http://schemas.microsoft.com/office/drawing/2014/main" id="{0829721C-0E17-46F9-AD8A-442B2A3A257D}"/>
              </a:ext>
            </a:extLst>
          </p:cNvPr>
          <p:cNvSpPr>
            <a:spLocks/>
          </p:cNvSpPr>
          <p:nvPr/>
        </p:nvSpPr>
        <p:spPr bwMode="auto">
          <a:xfrm>
            <a:off x="3598863" y="1766888"/>
            <a:ext cx="28575" cy="30163"/>
          </a:xfrm>
          <a:custGeom>
            <a:avLst/>
            <a:gdLst>
              <a:gd name="T0" fmla="*/ 21 w 21"/>
              <a:gd name="T1" fmla="*/ 11 h 21"/>
              <a:gd name="T2" fmla="*/ 21 w 21"/>
              <a:gd name="T3" fmla="*/ 11 h 21"/>
              <a:gd name="T4" fmla="*/ 18 w 21"/>
              <a:gd name="T5" fmla="*/ 3 h 21"/>
              <a:gd name="T6" fmla="*/ 11 w 21"/>
              <a:gd name="T7" fmla="*/ 0 h 21"/>
              <a:gd name="T8" fmla="*/ 3 w 21"/>
              <a:gd name="T9" fmla="*/ 3 h 21"/>
              <a:gd name="T10" fmla="*/ 0 w 21"/>
              <a:gd name="T11" fmla="*/ 11 h 21"/>
              <a:gd name="T12" fmla="*/ 3 w 21"/>
              <a:gd name="T13" fmla="*/ 18 h 21"/>
              <a:gd name="T14" fmla="*/ 11 w 21"/>
              <a:gd name="T15" fmla="*/ 21 h 21"/>
              <a:gd name="T16" fmla="*/ 18 w 21"/>
              <a:gd name="T17" fmla="*/ 18 h 21"/>
              <a:gd name="T18" fmla="*/ 21 w 21"/>
              <a:gd name="T19"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21" y="11"/>
                </a:moveTo>
                <a:lnTo>
                  <a:pt x="21" y="11"/>
                </a:lnTo>
                <a:cubicBezTo>
                  <a:pt x="21" y="8"/>
                  <a:pt x="20" y="5"/>
                  <a:pt x="18" y="3"/>
                </a:cubicBezTo>
                <a:cubicBezTo>
                  <a:pt x="16" y="1"/>
                  <a:pt x="14" y="0"/>
                  <a:pt x="11" y="0"/>
                </a:cubicBezTo>
                <a:cubicBezTo>
                  <a:pt x="8" y="0"/>
                  <a:pt x="5" y="1"/>
                  <a:pt x="3" y="3"/>
                </a:cubicBezTo>
                <a:cubicBezTo>
                  <a:pt x="1" y="5"/>
                  <a:pt x="0" y="8"/>
                  <a:pt x="0" y="11"/>
                </a:cubicBezTo>
                <a:cubicBezTo>
                  <a:pt x="0" y="14"/>
                  <a:pt x="1" y="16"/>
                  <a:pt x="3" y="18"/>
                </a:cubicBezTo>
                <a:cubicBezTo>
                  <a:pt x="5" y="20"/>
                  <a:pt x="8" y="21"/>
                  <a:pt x="11" y="21"/>
                </a:cubicBezTo>
                <a:cubicBezTo>
                  <a:pt x="14" y="21"/>
                  <a:pt x="16" y="20"/>
                  <a:pt x="18" y="18"/>
                </a:cubicBezTo>
                <a:cubicBezTo>
                  <a:pt x="20" y="16"/>
                  <a:pt x="21" y="14"/>
                  <a:pt x="21" y="11"/>
                </a:cubicBezTo>
                <a:close/>
              </a:path>
            </a:pathLst>
          </a:custGeom>
          <a:solidFill>
            <a:srgbClr val="000000"/>
          </a:solidFill>
          <a:ln w="1905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3">
            <a:extLst>
              <a:ext uri="{FF2B5EF4-FFF2-40B4-BE49-F238E27FC236}">
                <a16:creationId xmlns:a16="http://schemas.microsoft.com/office/drawing/2014/main" id="{45CA410F-C265-43F9-973A-5CE5A8EE9735}"/>
              </a:ext>
            </a:extLst>
          </p:cNvPr>
          <p:cNvSpPr>
            <a:spLocks/>
          </p:cNvSpPr>
          <p:nvPr/>
        </p:nvSpPr>
        <p:spPr bwMode="auto">
          <a:xfrm>
            <a:off x="3598863" y="1766888"/>
            <a:ext cx="28575" cy="30163"/>
          </a:xfrm>
          <a:custGeom>
            <a:avLst/>
            <a:gdLst>
              <a:gd name="T0" fmla="*/ 21 w 21"/>
              <a:gd name="T1" fmla="*/ 11 h 21"/>
              <a:gd name="T2" fmla="*/ 21 w 21"/>
              <a:gd name="T3" fmla="*/ 11 h 21"/>
              <a:gd name="T4" fmla="*/ 18 w 21"/>
              <a:gd name="T5" fmla="*/ 3 h 21"/>
              <a:gd name="T6" fmla="*/ 11 w 21"/>
              <a:gd name="T7" fmla="*/ 0 h 21"/>
              <a:gd name="T8" fmla="*/ 3 w 21"/>
              <a:gd name="T9" fmla="*/ 3 h 21"/>
              <a:gd name="T10" fmla="*/ 0 w 21"/>
              <a:gd name="T11" fmla="*/ 11 h 21"/>
              <a:gd name="T12" fmla="*/ 3 w 21"/>
              <a:gd name="T13" fmla="*/ 18 h 21"/>
              <a:gd name="T14" fmla="*/ 11 w 21"/>
              <a:gd name="T15" fmla="*/ 21 h 21"/>
              <a:gd name="T16" fmla="*/ 18 w 21"/>
              <a:gd name="T17" fmla="*/ 18 h 21"/>
              <a:gd name="T18" fmla="*/ 21 w 21"/>
              <a:gd name="T19" fmla="*/ 11 h 21"/>
              <a:gd name="T20" fmla="*/ 21 w 21"/>
              <a:gd name="T21"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1">
                <a:moveTo>
                  <a:pt x="21" y="11"/>
                </a:moveTo>
                <a:lnTo>
                  <a:pt x="21" y="11"/>
                </a:lnTo>
                <a:cubicBezTo>
                  <a:pt x="21" y="8"/>
                  <a:pt x="20" y="5"/>
                  <a:pt x="18" y="3"/>
                </a:cubicBezTo>
                <a:cubicBezTo>
                  <a:pt x="16" y="1"/>
                  <a:pt x="14" y="0"/>
                  <a:pt x="11" y="0"/>
                </a:cubicBezTo>
                <a:cubicBezTo>
                  <a:pt x="8" y="0"/>
                  <a:pt x="5" y="1"/>
                  <a:pt x="3" y="3"/>
                </a:cubicBezTo>
                <a:cubicBezTo>
                  <a:pt x="1" y="5"/>
                  <a:pt x="0" y="8"/>
                  <a:pt x="0" y="11"/>
                </a:cubicBezTo>
                <a:cubicBezTo>
                  <a:pt x="0" y="14"/>
                  <a:pt x="1" y="16"/>
                  <a:pt x="3" y="18"/>
                </a:cubicBezTo>
                <a:cubicBezTo>
                  <a:pt x="5" y="20"/>
                  <a:pt x="8" y="21"/>
                  <a:pt x="11" y="21"/>
                </a:cubicBezTo>
                <a:cubicBezTo>
                  <a:pt x="14" y="21"/>
                  <a:pt x="16" y="20"/>
                  <a:pt x="18" y="18"/>
                </a:cubicBezTo>
                <a:cubicBezTo>
                  <a:pt x="20" y="16"/>
                  <a:pt x="21" y="14"/>
                  <a:pt x="21" y="11"/>
                </a:cubicBezTo>
                <a:lnTo>
                  <a:pt x="21" y="11"/>
                </a:lnTo>
                <a:close/>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4">
            <a:extLst>
              <a:ext uri="{FF2B5EF4-FFF2-40B4-BE49-F238E27FC236}">
                <a16:creationId xmlns:a16="http://schemas.microsoft.com/office/drawing/2014/main" id="{0996DBBB-45AB-4F11-A4C7-659B72668A48}"/>
              </a:ext>
            </a:extLst>
          </p:cNvPr>
          <p:cNvSpPr>
            <a:spLocks/>
          </p:cNvSpPr>
          <p:nvPr/>
        </p:nvSpPr>
        <p:spPr bwMode="auto">
          <a:xfrm>
            <a:off x="3548063" y="2058988"/>
            <a:ext cx="130175" cy="131763"/>
          </a:xfrm>
          <a:custGeom>
            <a:avLst/>
            <a:gdLst>
              <a:gd name="T0" fmla="*/ 48 w 96"/>
              <a:gd name="T1" fmla="*/ 47 h 95"/>
              <a:gd name="T2" fmla="*/ 48 w 96"/>
              <a:gd name="T3" fmla="*/ 47 h 95"/>
              <a:gd name="T4" fmla="*/ 14 w 96"/>
              <a:gd name="T5" fmla="*/ 14 h 95"/>
              <a:gd name="T6" fmla="*/ 0 w 96"/>
              <a:gd name="T7" fmla="*/ 47 h 95"/>
              <a:gd name="T8" fmla="*/ 14 w 96"/>
              <a:gd name="T9" fmla="*/ 81 h 95"/>
              <a:gd name="T10" fmla="*/ 48 w 96"/>
              <a:gd name="T11" fmla="*/ 47 h 95"/>
              <a:gd name="T12" fmla="*/ 14 w 96"/>
              <a:gd name="T13" fmla="*/ 81 h 95"/>
              <a:gd name="T14" fmla="*/ 48 w 96"/>
              <a:gd name="T15" fmla="*/ 95 h 95"/>
              <a:gd name="T16" fmla="*/ 82 w 96"/>
              <a:gd name="T17" fmla="*/ 81 h 95"/>
              <a:gd name="T18" fmla="*/ 48 w 96"/>
              <a:gd name="T19" fmla="*/ 47 h 95"/>
              <a:gd name="T20" fmla="*/ 82 w 96"/>
              <a:gd name="T21" fmla="*/ 81 h 95"/>
              <a:gd name="T22" fmla="*/ 96 w 96"/>
              <a:gd name="T23" fmla="*/ 47 h 95"/>
              <a:gd name="T24" fmla="*/ 82 w 96"/>
              <a:gd name="T25" fmla="*/ 14 h 95"/>
              <a:gd name="T26" fmla="*/ 48 w 96"/>
              <a:gd name="T27" fmla="*/ 47 h 95"/>
              <a:gd name="T28" fmla="*/ 82 w 96"/>
              <a:gd name="T29" fmla="*/ 14 h 95"/>
              <a:gd name="T30" fmla="*/ 48 w 96"/>
              <a:gd name="T31" fmla="*/ 0 h 95"/>
              <a:gd name="T32" fmla="*/ 14 w 96"/>
              <a:gd name="T33" fmla="*/ 14 h 95"/>
              <a:gd name="T34" fmla="*/ 48 w 96"/>
              <a:gd name="T35" fmla="*/ 4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95">
                <a:moveTo>
                  <a:pt x="48" y="47"/>
                </a:moveTo>
                <a:lnTo>
                  <a:pt x="48" y="47"/>
                </a:lnTo>
                <a:lnTo>
                  <a:pt x="14" y="14"/>
                </a:lnTo>
                <a:cubicBezTo>
                  <a:pt x="5" y="23"/>
                  <a:pt x="0" y="35"/>
                  <a:pt x="0" y="47"/>
                </a:cubicBezTo>
                <a:cubicBezTo>
                  <a:pt x="0" y="60"/>
                  <a:pt x="5" y="72"/>
                  <a:pt x="14" y="81"/>
                </a:cubicBezTo>
                <a:lnTo>
                  <a:pt x="48" y="47"/>
                </a:lnTo>
                <a:lnTo>
                  <a:pt x="14" y="81"/>
                </a:lnTo>
                <a:cubicBezTo>
                  <a:pt x="23" y="90"/>
                  <a:pt x="35" y="95"/>
                  <a:pt x="48" y="95"/>
                </a:cubicBezTo>
                <a:cubicBezTo>
                  <a:pt x="61" y="95"/>
                  <a:pt x="73" y="90"/>
                  <a:pt x="82" y="81"/>
                </a:cubicBezTo>
                <a:lnTo>
                  <a:pt x="48" y="47"/>
                </a:lnTo>
                <a:lnTo>
                  <a:pt x="82" y="81"/>
                </a:lnTo>
                <a:cubicBezTo>
                  <a:pt x="91" y="72"/>
                  <a:pt x="96" y="60"/>
                  <a:pt x="96" y="47"/>
                </a:cubicBezTo>
                <a:cubicBezTo>
                  <a:pt x="96" y="35"/>
                  <a:pt x="91" y="23"/>
                  <a:pt x="82" y="14"/>
                </a:cubicBezTo>
                <a:lnTo>
                  <a:pt x="48" y="47"/>
                </a:lnTo>
                <a:lnTo>
                  <a:pt x="82" y="14"/>
                </a:lnTo>
                <a:cubicBezTo>
                  <a:pt x="73" y="5"/>
                  <a:pt x="61" y="0"/>
                  <a:pt x="48" y="0"/>
                </a:cubicBezTo>
                <a:cubicBezTo>
                  <a:pt x="35" y="0"/>
                  <a:pt x="23" y="5"/>
                  <a:pt x="14" y="14"/>
                </a:cubicBezTo>
                <a:lnTo>
                  <a:pt x="48" y="47"/>
                </a:lnTo>
                <a:close/>
              </a:path>
            </a:pathLst>
          </a:custGeom>
          <a:solidFill>
            <a:srgbClr val="FFFFFF"/>
          </a:solidFill>
          <a:ln w="1905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15">
            <a:extLst>
              <a:ext uri="{FF2B5EF4-FFF2-40B4-BE49-F238E27FC236}">
                <a16:creationId xmlns:a16="http://schemas.microsoft.com/office/drawing/2014/main" id="{6D064821-2FB9-441E-A38D-5861F6E55925}"/>
              </a:ext>
            </a:extLst>
          </p:cNvPr>
          <p:cNvSpPr>
            <a:spLocks/>
          </p:cNvSpPr>
          <p:nvPr/>
        </p:nvSpPr>
        <p:spPr bwMode="auto">
          <a:xfrm>
            <a:off x="3548063" y="2058988"/>
            <a:ext cx="130175" cy="131763"/>
          </a:xfrm>
          <a:custGeom>
            <a:avLst/>
            <a:gdLst>
              <a:gd name="T0" fmla="*/ 48 w 96"/>
              <a:gd name="T1" fmla="*/ 47 h 95"/>
              <a:gd name="T2" fmla="*/ 48 w 96"/>
              <a:gd name="T3" fmla="*/ 47 h 95"/>
              <a:gd name="T4" fmla="*/ 14 w 96"/>
              <a:gd name="T5" fmla="*/ 14 h 95"/>
              <a:gd name="T6" fmla="*/ 0 w 96"/>
              <a:gd name="T7" fmla="*/ 47 h 95"/>
              <a:gd name="T8" fmla="*/ 14 w 96"/>
              <a:gd name="T9" fmla="*/ 81 h 95"/>
              <a:gd name="T10" fmla="*/ 48 w 96"/>
              <a:gd name="T11" fmla="*/ 47 h 95"/>
              <a:gd name="T12" fmla="*/ 14 w 96"/>
              <a:gd name="T13" fmla="*/ 81 h 95"/>
              <a:gd name="T14" fmla="*/ 48 w 96"/>
              <a:gd name="T15" fmla="*/ 95 h 95"/>
              <a:gd name="T16" fmla="*/ 82 w 96"/>
              <a:gd name="T17" fmla="*/ 81 h 95"/>
              <a:gd name="T18" fmla="*/ 48 w 96"/>
              <a:gd name="T19" fmla="*/ 47 h 95"/>
              <a:gd name="T20" fmla="*/ 82 w 96"/>
              <a:gd name="T21" fmla="*/ 81 h 95"/>
              <a:gd name="T22" fmla="*/ 96 w 96"/>
              <a:gd name="T23" fmla="*/ 47 h 95"/>
              <a:gd name="T24" fmla="*/ 82 w 96"/>
              <a:gd name="T25" fmla="*/ 14 h 95"/>
              <a:gd name="T26" fmla="*/ 48 w 96"/>
              <a:gd name="T27" fmla="*/ 47 h 95"/>
              <a:gd name="T28" fmla="*/ 82 w 96"/>
              <a:gd name="T29" fmla="*/ 14 h 95"/>
              <a:gd name="T30" fmla="*/ 48 w 96"/>
              <a:gd name="T31" fmla="*/ 0 h 95"/>
              <a:gd name="T32" fmla="*/ 14 w 96"/>
              <a:gd name="T33" fmla="*/ 14 h 95"/>
              <a:gd name="T34" fmla="*/ 48 w 96"/>
              <a:gd name="T35" fmla="*/ 47 h 95"/>
              <a:gd name="T36" fmla="*/ 48 w 96"/>
              <a:gd name="T37" fmla="*/ 4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 h="95">
                <a:moveTo>
                  <a:pt x="48" y="47"/>
                </a:moveTo>
                <a:lnTo>
                  <a:pt x="48" y="47"/>
                </a:lnTo>
                <a:lnTo>
                  <a:pt x="14" y="14"/>
                </a:lnTo>
                <a:cubicBezTo>
                  <a:pt x="5" y="23"/>
                  <a:pt x="0" y="35"/>
                  <a:pt x="0" y="47"/>
                </a:cubicBezTo>
                <a:cubicBezTo>
                  <a:pt x="0" y="60"/>
                  <a:pt x="5" y="72"/>
                  <a:pt x="14" y="81"/>
                </a:cubicBezTo>
                <a:lnTo>
                  <a:pt x="48" y="47"/>
                </a:lnTo>
                <a:lnTo>
                  <a:pt x="14" y="81"/>
                </a:lnTo>
                <a:cubicBezTo>
                  <a:pt x="23" y="90"/>
                  <a:pt x="35" y="95"/>
                  <a:pt x="48" y="95"/>
                </a:cubicBezTo>
                <a:cubicBezTo>
                  <a:pt x="61" y="95"/>
                  <a:pt x="73" y="90"/>
                  <a:pt x="82" y="81"/>
                </a:cubicBezTo>
                <a:lnTo>
                  <a:pt x="48" y="47"/>
                </a:lnTo>
                <a:lnTo>
                  <a:pt x="82" y="81"/>
                </a:lnTo>
                <a:cubicBezTo>
                  <a:pt x="91" y="72"/>
                  <a:pt x="96" y="60"/>
                  <a:pt x="96" y="47"/>
                </a:cubicBezTo>
                <a:cubicBezTo>
                  <a:pt x="96" y="35"/>
                  <a:pt x="91" y="23"/>
                  <a:pt x="82" y="14"/>
                </a:cubicBezTo>
                <a:lnTo>
                  <a:pt x="48" y="47"/>
                </a:lnTo>
                <a:lnTo>
                  <a:pt x="82" y="14"/>
                </a:lnTo>
                <a:cubicBezTo>
                  <a:pt x="73" y="5"/>
                  <a:pt x="61" y="0"/>
                  <a:pt x="48" y="0"/>
                </a:cubicBezTo>
                <a:cubicBezTo>
                  <a:pt x="35" y="0"/>
                  <a:pt x="23" y="5"/>
                  <a:pt x="14" y="14"/>
                </a:cubicBezTo>
                <a:lnTo>
                  <a:pt x="48" y="47"/>
                </a:lnTo>
                <a:lnTo>
                  <a:pt x="48" y="47"/>
                </a:lnTo>
                <a:close/>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6">
            <a:extLst>
              <a:ext uri="{FF2B5EF4-FFF2-40B4-BE49-F238E27FC236}">
                <a16:creationId xmlns:a16="http://schemas.microsoft.com/office/drawing/2014/main" id="{8C7EDC30-0F22-46DE-9458-D844A9242314}"/>
              </a:ext>
            </a:extLst>
          </p:cNvPr>
          <p:cNvSpPr>
            <a:spLocks/>
          </p:cNvSpPr>
          <p:nvPr/>
        </p:nvSpPr>
        <p:spPr bwMode="auto">
          <a:xfrm>
            <a:off x="4048125" y="1720851"/>
            <a:ext cx="117475" cy="122238"/>
          </a:xfrm>
          <a:custGeom>
            <a:avLst/>
            <a:gdLst>
              <a:gd name="T0" fmla="*/ 46 w 87"/>
              <a:gd name="T1" fmla="*/ 46 h 87"/>
              <a:gd name="T2" fmla="*/ 46 w 87"/>
              <a:gd name="T3" fmla="*/ 46 h 87"/>
              <a:gd name="T4" fmla="*/ 83 w 87"/>
              <a:gd name="T5" fmla="*/ 46 h 87"/>
              <a:gd name="T6" fmla="*/ 87 w 87"/>
              <a:gd name="T7" fmla="*/ 43 h 87"/>
              <a:gd name="T8" fmla="*/ 83 w 87"/>
              <a:gd name="T9" fmla="*/ 40 h 87"/>
              <a:gd name="T10" fmla="*/ 46 w 87"/>
              <a:gd name="T11" fmla="*/ 40 h 87"/>
              <a:gd name="T12" fmla="*/ 46 w 87"/>
              <a:gd name="T13" fmla="*/ 4 h 87"/>
              <a:gd name="T14" fmla="*/ 44 w 87"/>
              <a:gd name="T15" fmla="*/ 0 h 87"/>
              <a:gd name="T16" fmla="*/ 41 w 87"/>
              <a:gd name="T17" fmla="*/ 4 h 87"/>
              <a:gd name="T18" fmla="*/ 41 w 87"/>
              <a:gd name="T19" fmla="*/ 40 h 87"/>
              <a:gd name="T20" fmla="*/ 4 w 87"/>
              <a:gd name="T21" fmla="*/ 40 h 87"/>
              <a:gd name="T22" fmla="*/ 0 w 87"/>
              <a:gd name="T23" fmla="*/ 43 h 87"/>
              <a:gd name="T24" fmla="*/ 4 w 87"/>
              <a:gd name="T25" fmla="*/ 46 h 87"/>
              <a:gd name="T26" fmla="*/ 41 w 87"/>
              <a:gd name="T27" fmla="*/ 46 h 87"/>
              <a:gd name="T28" fmla="*/ 41 w 87"/>
              <a:gd name="T29" fmla="*/ 83 h 87"/>
              <a:gd name="T30" fmla="*/ 44 w 87"/>
              <a:gd name="T31" fmla="*/ 87 h 87"/>
              <a:gd name="T32" fmla="*/ 46 w 87"/>
              <a:gd name="T33" fmla="*/ 83 h 87"/>
              <a:gd name="T34" fmla="*/ 46 w 87"/>
              <a:gd name="T35" fmla="*/ 4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87">
                <a:moveTo>
                  <a:pt x="46" y="46"/>
                </a:moveTo>
                <a:lnTo>
                  <a:pt x="46" y="46"/>
                </a:lnTo>
                <a:lnTo>
                  <a:pt x="83" y="46"/>
                </a:lnTo>
                <a:cubicBezTo>
                  <a:pt x="85" y="46"/>
                  <a:pt x="87" y="46"/>
                  <a:pt x="87" y="43"/>
                </a:cubicBezTo>
                <a:cubicBezTo>
                  <a:pt x="87" y="40"/>
                  <a:pt x="85" y="40"/>
                  <a:pt x="83" y="40"/>
                </a:cubicBezTo>
                <a:lnTo>
                  <a:pt x="46" y="40"/>
                </a:lnTo>
                <a:lnTo>
                  <a:pt x="46" y="4"/>
                </a:lnTo>
                <a:cubicBezTo>
                  <a:pt x="46" y="3"/>
                  <a:pt x="46" y="0"/>
                  <a:pt x="44" y="0"/>
                </a:cubicBezTo>
                <a:cubicBezTo>
                  <a:pt x="41" y="0"/>
                  <a:pt x="41" y="3"/>
                  <a:pt x="41" y="4"/>
                </a:cubicBezTo>
                <a:lnTo>
                  <a:pt x="41" y="40"/>
                </a:lnTo>
                <a:lnTo>
                  <a:pt x="4" y="40"/>
                </a:lnTo>
                <a:cubicBezTo>
                  <a:pt x="2" y="40"/>
                  <a:pt x="0" y="40"/>
                  <a:pt x="0" y="43"/>
                </a:cubicBezTo>
                <a:cubicBezTo>
                  <a:pt x="0" y="46"/>
                  <a:pt x="2" y="46"/>
                  <a:pt x="4" y="46"/>
                </a:cubicBezTo>
                <a:lnTo>
                  <a:pt x="41" y="46"/>
                </a:lnTo>
                <a:lnTo>
                  <a:pt x="41" y="83"/>
                </a:lnTo>
                <a:cubicBezTo>
                  <a:pt x="41" y="84"/>
                  <a:pt x="41" y="87"/>
                  <a:pt x="44" y="87"/>
                </a:cubicBezTo>
                <a:cubicBezTo>
                  <a:pt x="46" y="87"/>
                  <a:pt x="46" y="84"/>
                  <a:pt x="46" y="83"/>
                </a:cubicBezTo>
                <a:lnTo>
                  <a:pt x="46" y="46"/>
                </a:lnTo>
                <a:close/>
              </a:path>
            </a:pathLst>
          </a:custGeom>
          <a:solidFill>
            <a:srgbClr val="000000"/>
          </a:solidFill>
          <a:ln w="1905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17">
            <a:extLst>
              <a:ext uri="{FF2B5EF4-FFF2-40B4-BE49-F238E27FC236}">
                <a16:creationId xmlns:a16="http://schemas.microsoft.com/office/drawing/2014/main" id="{A7C3D6C9-D836-45D3-B01E-659713A7AD47}"/>
              </a:ext>
            </a:extLst>
          </p:cNvPr>
          <p:cNvSpPr>
            <a:spLocks/>
          </p:cNvSpPr>
          <p:nvPr/>
        </p:nvSpPr>
        <p:spPr bwMode="auto">
          <a:xfrm>
            <a:off x="4268788" y="1782763"/>
            <a:ext cx="1104900" cy="0"/>
          </a:xfrm>
          <a:custGeom>
            <a:avLst/>
            <a:gdLst>
              <a:gd name="T0" fmla="*/ 0 w 817"/>
              <a:gd name="T1" fmla="*/ 0 w 817"/>
              <a:gd name="T2" fmla="*/ 817 w 817"/>
            </a:gdLst>
            <a:ahLst/>
            <a:cxnLst>
              <a:cxn ang="0">
                <a:pos x="T0" y="0"/>
              </a:cxn>
              <a:cxn ang="0">
                <a:pos x="T1" y="0"/>
              </a:cxn>
              <a:cxn ang="0">
                <a:pos x="T2" y="0"/>
              </a:cxn>
            </a:cxnLst>
            <a:rect l="0" t="0" r="r" b="b"/>
            <a:pathLst>
              <a:path w="817">
                <a:moveTo>
                  <a:pt x="0" y="0"/>
                </a:moveTo>
                <a:lnTo>
                  <a:pt x="0" y="0"/>
                </a:lnTo>
                <a:lnTo>
                  <a:pt x="817" y="0"/>
                </a:ln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8">
            <a:extLst>
              <a:ext uri="{FF2B5EF4-FFF2-40B4-BE49-F238E27FC236}">
                <a16:creationId xmlns:a16="http://schemas.microsoft.com/office/drawing/2014/main" id="{1FDDACA2-247A-431F-9BED-E3E9164424EB}"/>
              </a:ext>
            </a:extLst>
          </p:cNvPr>
          <p:cNvSpPr>
            <a:spLocks/>
          </p:cNvSpPr>
          <p:nvPr/>
        </p:nvSpPr>
        <p:spPr bwMode="auto">
          <a:xfrm>
            <a:off x="4598988" y="1797051"/>
            <a:ext cx="60325" cy="327025"/>
          </a:xfrm>
          <a:custGeom>
            <a:avLst/>
            <a:gdLst>
              <a:gd name="T0" fmla="*/ 23 w 45"/>
              <a:gd name="T1" fmla="*/ 0 h 235"/>
              <a:gd name="T2" fmla="*/ 23 w 45"/>
              <a:gd name="T3" fmla="*/ 0 h 235"/>
              <a:gd name="T4" fmla="*/ 23 w 45"/>
              <a:gd name="T5" fmla="*/ 59 h 235"/>
              <a:gd name="T6" fmla="*/ 23 w 45"/>
              <a:gd name="T7" fmla="*/ 118 h 235"/>
              <a:gd name="T8" fmla="*/ 23 w 45"/>
              <a:gd name="T9" fmla="*/ 177 h 235"/>
              <a:gd name="T10" fmla="*/ 23 w 45"/>
              <a:gd name="T11" fmla="*/ 235 h 235"/>
            </a:gdLst>
            <a:ahLst/>
            <a:cxnLst>
              <a:cxn ang="0">
                <a:pos x="T0" y="T1"/>
              </a:cxn>
              <a:cxn ang="0">
                <a:pos x="T2" y="T3"/>
              </a:cxn>
              <a:cxn ang="0">
                <a:pos x="T4" y="T5"/>
              </a:cxn>
              <a:cxn ang="0">
                <a:pos x="T6" y="T7"/>
              </a:cxn>
              <a:cxn ang="0">
                <a:pos x="T8" y="T9"/>
              </a:cxn>
              <a:cxn ang="0">
                <a:pos x="T10" y="T11"/>
              </a:cxn>
            </a:cxnLst>
            <a:rect l="0" t="0" r="r" b="b"/>
            <a:pathLst>
              <a:path w="45" h="235">
                <a:moveTo>
                  <a:pt x="23" y="0"/>
                </a:moveTo>
                <a:lnTo>
                  <a:pt x="23" y="0"/>
                </a:lnTo>
                <a:cubicBezTo>
                  <a:pt x="45" y="13"/>
                  <a:pt x="45" y="46"/>
                  <a:pt x="23" y="59"/>
                </a:cubicBezTo>
                <a:cubicBezTo>
                  <a:pt x="0" y="72"/>
                  <a:pt x="0" y="105"/>
                  <a:pt x="23" y="118"/>
                </a:cubicBezTo>
                <a:cubicBezTo>
                  <a:pt x="45" y="131"/>
                  <a:pt x="45" y="164"/>
                  <a:pt x="23" y="177"/>
                </a:cubicBezTo>
                <a:cubicBezTo>
                  <a:pt x="0" y="190"/>
                  <a:pt x="0" y="222"/>
                  <a:pt x="23" y="235"/>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9">
            <a:extLst>
              <a:ext uri="{FF2B5EF4-FFF2-40B4-BE49-F238E27FC236}">
                <a16:creationId xmlns:a16="http://schemas.microsoft.com/office/drawing/2014/main" id="{6C29B410-F66B-476D-BA2D-913CD83528B5}"/>
              </a:ext>
            </a:extLst>
          </p:cNvPr>
          <p:cNvSpPr>
            <a:spLocks/>
          </p:cNvSpPr>
          <p:nvPr/>
        </p:nvSpPr>
        <p:spPr bwMode="auto">
          <a:xfrm>
            <a:off x="4981575" y="1797051"/>
            <a:ext cx="61913" cy="327025"/>
          </a:xfrm>
          <a:custGeom>
            <a:avLst/>
            <a:gdLst>
              <a:gd name="T0" fmla="*/ 23 w 45"/>
              <a:gd name="T1" fmla="*/ 0 h 235"/>
              <a:gd name="T2" fmla="*/ 23 w 45"/>
              <a:gd name="T3" fmla="*/ 0 h 235"/>
              <a:gd name="T4" fmla="*/ 23 w 45"/>
              <a:gd name="T5" fmla="*/ 59 h 235"/>
              <a:gd name="T6" fmla="*/ 23 w 45"/>
              <a:gd name="T7" fmla="*/ 118 h 235"/>
              <a:gd name="T8" fmla="*/ 23 w 45"/>
              <a:gd name="T9" fmla="*/ 177 h 235"/>
              <a:gd name="T10" fmla="*/ 23 w 45"/>
              <a:gd name="T11" fmla="*/ 235 h 235"/>
            </a:gdLst>
            <a:ahLst/>
            <a:cxnLst>
              <a:cxn ang="0">
                <a:pos x="T0" y="T1"/>
              </a:cxn>
              <a:cxn ang="0">
                <a:pos x="T2" y="T3"/>
              </a:cxn>
              <a:cxn ang="0">
                <a:pos x="T4" y="T5"/>
              </a:cxn>
              <a:cxn ang="0">
                <a:pos x="T6" y="T7"/>
              </a:cxn>
              <a:cxn ang="0">
                <a:pos x="T8" y="T9"/>
              </a:cxn>
              <a:cxn ang="0">
                <a:pos x="T10" y="T11"/>
              </a:cxn>
            </a:cxnLst>
            <a:rect l="0" t="0" r="r" b="b"/>
            <a:pathLst>
              <a:path w="45" h="235">
                <a:moveTo>
                  <a:pt x="23" y="0"/>
                </a:moveTo>
                <a:lnTo>
                  <a:pt x="23" y="0"/>
                </a:lnTo>
                <a:cubicBezTo>
                  <a:pt x="45" y="13"/>
                  <a:pt x="45" y="46"/>
                  <a:pt x="23" y="59"/>
                </a:cubicBezTo>
                <a:cubicBezTo>
                  <a:pt x="0" y="72"/>
                  <a:pt x="0" y="105"/>
                  <a:pt x="23" y="118"/>
                </a:cubicBezTo>
                <a:cubicBezTo>
                  <a:pt x="45" y="131"/>
                  <a:pt x="45" y="164"/>
                  <a:pt x="23" y="177"/>
                </a:cubicBezTo>
                <a:cubicBezTo>
                  <a:pt x="0" y="190"/>
                  <a:pt x="0" y="222"/>
                  <a:pt x="23" y="235"/>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0">
            <a:extLst>
              <a:ext uri="{FF2B5EF4-FFF2-40B4-BE49-F238E27FC236}">
                <a16:creationId xmlns:a16="http://schemas.microsoft.com/office/drawing/2014/main" id="{99115373-99F5-49FB-8C55-A0A88614C3B5}"/>
              </a:ext>
            </a:extLst>
          </p:cNvPr>
          <p:cNvSpPr>
            <a:spLocks/>
          </p:cNvSpPr>
          <p:nvPr/>
        </p:nvSpPr>
        <p:spPr bwMode="auto">
          <a:xfrm>
            <a:off x="4614863" y="1766888"/>
            <a:ext cx="28575" cy="30163"/>
          </a:xfrm>
          <a:custGeom>
            <a:avLst/>
            <a:gdLst>
              <a:gd name="T0" fmla="*/ 21 w 21"/>
              <a:gd name="T1" fmla="*/ 11 h 21"/>
              <a:gd name="T2" fmla="*/ 21 w 21"/>
              <a:gd name="T3" fmla="*/ 11 h 21"/>
              <a:gd name="T4" fmla="*/ 18 w 21"/>
              <a:gd name="T5" fmla="*/ 3 h 21"/>
              <a:gd name="T6" fmla="*/ 11 w 21"/>
              <a:gd name="T7" fmla="*/ 0 h 21"/>
              <a:gd name="T8" fmla="*/ 3 w 21"/>
              <a:gd name="T9" fmla="*/ 3 h 21"/>
              <a:gd name="T10" fmla="*/ 0 w 21"/>
              <a:gd name="T11" fmla="*/ 11 h 21"/>
              <a:gd name="T12" fmla="*/ 3 w 21"/>
              <a:gd name="T13" fmla="*/ 18 h 21"/>
              <a:gd name="T14" fmla="*/ 11 w 21"/>
              <a:gd name="T15" fmla="*/ 21 h 21"/>
              <a:gd name="T16" fmla="*/ 18 w 21"/>
              <a:gd name="T17" fmla="*/ 18 h 21"/>
              <a:gd name="T18" fmla="*/ 21 w 21"/>
              <a:gd name="T19"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21" y="11"/>
                </a:moveTo>
                <a:lnTo>
                  <a:pt x="21" y="11"/>
                </a:lnTo>
                <a:cubicBezTo>
                  <a:pt x="21" y="8"/>
                  <a:pt x="20" y="5"/>
                  <a:pt x="18" y="3"/>
                </a:cubicBezTo>
                <a:cubicBezTo>
                  <a:pt x="16" y="1"/>
                  <a:pt x="13" y="0"/>
                  <a:pt x="11" y="0"/>
                </a:cubicBezTo>
                <a:cubicBezTo>
                  <a:pt x="8" y="0"/>
                  <a:pt x="5" y="1"/>
                  <a:pt x="3" y="3"/>
                </a:cubicBezTo>
                <a:cubicBezTo>
                  <a:pt x="1" y="5"/>
                  <a:pt x="0" y="8"/>
                  <a:pt x="0" y="11"/>
                </a:cubicBezTo>
                <a:cubicBezTo>
                  <a:pt x="0" y="14"/>
                  <a:pt x="1" y="16"/>
                  <a:pt x="3" y="18"/>
                </a:cubicBezTo>
                <a:cubicBezTo>
                  <a:pt x="5" y="20"/>
                  <a:pt x="8" y="21"/>
                  <a:pt x="11" y="21"/>
                </a:cubicBezTo>
                <a:cubicBezTo>
                  <a:pt x="13" y="21"/>
                  <a:pt x="16" y="20"/>
                  <a:pt x="18" y="18"/>
                </a:cubicBezTo>
                <a:cubicBezTo>
                  <a:pt x="20" y="16"/>
                  <a:pt x="21" y="14"/>
                  <a:pt x="21" y="11"/>
                </a:cubicBezTo>
                <a:close/>
              </a:path>
            </a:pathLst>
          </a:custGeom>
          <a:solidFill>
            <a:srgbClr val="000000"/>
          </a:solidFill>
          <a:ln w="1905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21">
            <a:extLst>
              <a:ext uri="{FF2B5EF4-FFF2-40B4-BE49-F238E27FC236}">
                <a16:creationId xmlns:a16="http://schemas.microsoft.com/office/drawing/2014/main" id="{F1B763C9-53EE-4682-B9A7-B04EE2BF3FD3}"/>
              </a:ext>
            </a:extLst>
          </p:cNvPr>
          <p:cNvSpPr>
            <a:spLocks/>
          </p:cNvSpPr>
          <p:nvPr/>
        </p:nvSpPr>
        <p:spPr bwMode="auto">
          <a:xfrm>
            <a:off x="4614863" y="1766888"/>
            <a:ext cx="28575" cy="30163"/>
          </a:xfrm>
          <a:custGeom>
            <a:avLst/>
            <a:gdLst>
              <a:gd name="T0" fmla="*/ 21 w 21"/>
              <a:gd name="T1" fmla="*/ 11 h 21"/>
              <a:gd name="T2" fmla="*/ 21 w 21"/>
              <a:gd name="T3" fmla="*/ 11 h 21"/>
              <a:gd name="T4" fmla="*/ 18 w 21"/>
              <a:gd name="T5" fmla="*/ 3 h 21"/>
              <a:gd name="T6" fmla="*/ 11 w 21"/>
              <a:gd name="T7" fmla="*/ 0 h 21"/>
              <a:gd name="T8" fmla="*/ 3 w 21"/>
              <a:gd name="T9" fmla="*/ 3 h 21"/>
              <a:gd name="T10" fmla="*/ 0 w 21"/>
              <a:gd name="T11" fmla="*/ 11 h 21"/>
              <a:gd name="T12" fmla="*/ 3 w 21"/>
              <a:gd name="T13" fmla="*/ 18 h 21"/>
              <a:gd name="T14" fmla="*/ 11 w 21"/>
              <a:gd name="T15" fmla="*/ 21 h 21"/>
              <a:gd name="T16" fmla="*/ 18 w 21"/>
              <a:gd name="T17" fmla="*/ 18 h 21"/>
              <a:gd name="T18" fmla="*/ 21 w 21"/>
              <a:gd name="T19" fmla="*/ 11 h 21"/>
              <a:gd name="T20" fmla="*/ 21 w 21"/>
              <a:gd name="T21"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1">
                <a:moveTo>
                  <a:pt x="21" y="11"/>
                </a:moveTo>
                <a:lnTo>
                  <a:pt x="21" y="11"/>
                </a:lnTo>
                <a:cubicBezTo>
                  <a:pt x="21" y="8"/>
                  <a:pt x="20" y="5"/>
                  <a:pt x="18" y="3"/>
                </a:cubicBezTo>
                <a:cubicBezTo>
                  <a:pt x="16" y="1"/>
                  <a:pt x="13" y="0"/>
                  <a:pt x="11" y="0"/>
                </a:cubicBezTo>
                <a:cubicBezTo>
                  <a:pt x="8" y="0"/>
                  <a:pt x="5" y="1"/>
                  <a:pt x="3" y="3"/>
                </a:cubicBezTo>
                <a:cubicBezTo>
                  <a:pt x="1" y="5"/>
                  <a:pt x="0" y="8"/>
                  <a:pt x="0" y="11"/>
                </a:cubicBezTo>
                <a:cubicBezTo>
                  <a:pt x="0" y="14"/>
                  <a:pt x="1" y="16"/>
                  <a:pt x="3" y="18"/>
                </a:cubicBezTo>
                <a:cubicBezTo>
                  <a:pt x="5" y="20"/>
                  <a:pt x="8" y="21"/>
                  <a:pt x="11" y="21"/>
                </a:cubicBezTo>
                <a:cubicBezTo>
                  <a:pt x="13" y="21"/>
                  <a:pt x="16" y="20"/>
                  <a:pt x="18" y="18"/>
                </a:cubicBezTo>
                <a:cubicBezTo>
                  <a:pt x="20" y="16"/>
                  <a:pt x="21" y="14"/>
                  <a:pt x="21" y="11"/>
                </a:cubicBezTo>
                <a:lnTo>
                  <a:pt x="21" y="11"/>
                </a:lnTo>
                <a:close/>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2">
            <a:extLst>
              <a:ext uri="{FF2B5EF4-FFF2-40B4-BE49-F238E27FC236}">
                <a16:creationId xmlns:a16="http://schemas.microsoft.com/office/drawing/2014/main" id="{EE5E1332-32C6-4DF3-A24D-C09F914A0364}"/>
              </a:ext>
            </a:extLst>
          </p:cNvPr>
          <p:cNvSpPr>
            <a:spLocks/>
          </p:cNvSpPr>
          <p:nvPr/>
        </p:nvSpPr>
        <p:spPr bwMode="auto">
          <a:xfrm>
            <a:off x="4565650" y="2058988"/>
            <a:ext cx="128588" cy="131763"/>
          </a:xfrm>
          <a:custGeom>
            <a:avLst/>
            <a:gdLst>
              <a:gd name="T0" fmla="*/ 48 w 95"/>
              <a:gd name="T1" fmla="*/ 47 h 95"/>
              <a:gd name="T2" fmla="*/ 48 w 95"/>
              <a:gd name="T3" fmla="*/ 47 h 95"/>
              <a:gd name="T4" fmla="*/ 14 w 95"/>
              <a:gd name="T5" fmla="*/ 14 h 95"/>
              <a:gd name="T6" fmla="*/ 0 w 95"/>
              <a:gd name="T7" fmla="*/ 47 h 95"/>
              <a:gd name="T8" fmla="*/ 14 w 95"/>
              <a:gd name="T9" fmla="*/ 81 h 95"/>
              <a:gd name="T10" fmla="*/ 48 w 95"/>
              <a:gd name="T11" fmla="*/ 47 h 95"/>
              <a:gd name="T12" fmla="*/ 14 w 95"/>
              <a:gd name="T13" fmla="*/ 81 h 95"/>
              <a:gd name="T14" fmla="*/ 48 w 95"/>
              <a:gd name="T15" fmla="*/ 95 h 95"/>
              <a:gd name="T16" fmla="*/ 81 w 95"/>
              <a:gd name="T17" fmla="*/ 81 h 95"/>
              <a:gd name="T18" fmla="*/ 48 w 95"/>
              <a:gd name="T19" fmla="*/ 47 h 95"/>
              <a:gd name="T20" fmla="*/ 81 w 95"/>
              <a:gd name="T21" fmla="*/ 81 h 95"/>
              <a:gd name="T22" fmla="*/ 95 w 95"/>
              <a:gd name="T23" fmla="*/ 47 h 95"/>
              <a:gd name="T24" fmla="*/ 81 w 95"/>
              <a:gd name="T25" fmla="*/ 14 h 95"/>
              <a:gd name="T26" fmla="*/ 48 w 95"/>
              <a:gd name="T27" fmla="*/ 47 h 95"/>
              <a:gd name="T28" fmla="*/ 81 w 95"/>
              <a:gd name="T29" fmla="*/ 14 h 95"/>
              <a:gd name="T30" fmla="*/ 48 w 95"/>
              <a:gd name="T31" fmla="*/ 0 h 95"/>
              <a:gd name="T32" fmla="*/ 14 w 95"/>
              <a:gd name="T33" fmla="*/ 14 h 95"/>
              <a:gd name="T34" fmla="*/ 48 w 95"/>
              <a:gd name="T35" fmla="*/ 4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95">
                <a:moveTo>
                  <a:pt x="48" y="47"/>
                </a:moveTo>
                <a:lnTo>
                  <a:pt x="48" y="47"/>
                </a:lnTo>
                <a:lnTo>
                  <a:pt x="14" y="14"/>
                </a:lnTo>
                <a:cubicBezTo>
                  <a:pt x="5" y="23"/>
                  <a:pt x="0" y="35"/>
                  <a:pt x="0" y="47"/>
                </a:cubicBezTo>
                <a:cubicBezTo>
                  <a:pt x="0" y="60"/>
                  <a:pt x="5" y="72"/>
                  <a:pt x="14" y="81"/>
                </a:cubicBezTo>
                <a:lnTo>
                  <a:pt x="48" y="47"/>
                </a:lnTo>
                <a:lnTo>
                  <a:pt x="14" y="81"/>
                </a:lnTo>
                <a:cubicBezTo>
                  <a:pt x="23" y="90"/>
                  <a:pt x="35" y="95"/>
                  <a:pt x="48" y="95"/>
                </a:cubicBezTo>
                <a:cubicBezTo>
                  <a:pt x="60" y="95"/>
                  <a:pt x="72" y="90"/>
                  <a:pt x="81" y="81"/>
                </a:cubicBezTo>
                <a:lnTo>
                  <a:pt x="48" y="47"/>
                </a:lnTo>
                <a:lnTo>
                  <a:pt x="81" y="81"/>
                </a:lnTo>
                <a:cubicBezTo>
                  <a:pt x="90" y="72"/>
                  <a:pt x="95" y="60"/>
                  <a:pt x="95" y="47"/>
                </a:cubicBezTo>
                <a:cubicBezTo>
                  <a:pt x="95" y="35"/>
                  <a:pt x="90" y="23"/>
                  <a:pt x="81" y="14"/>
                </a:cubicBezTo>
                <a:lnTo>
                  <a:pt x="48" y="47"/>
                </a:lnTo>
                <a:lnTo>
                  <a:pt x="81" y="14"/>
                </a:lnTo>
                <a:cubicBezTo>
                  <a:pt x="72" y="5"/>
                  <a:pt x="60" y="0"/>
                  <a:pt x="48" y="0"/>
                </a:cubicBezTo>
                <a:cubicBezTo>
                  <a:pt x="35" y="0"/>
                  <a:pt x="23" y="5"/>
                  <a:pt x="14" y="14"/>
                </a:cubicBezTo>
                <a:lnTo>
                  <a:pt x="48" y="47"/>
                </a:lnTo>
                <a:close/>
              </a:path>
            </a:pathLst>
          </a:custGeom>
          <a:solidFill>
            <a:srgbClr val="FFFFFF"/>
          </a:solidFill>
          <a:ln w="1905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23">
            <a:extLst>
              <a:ext uri="{FF2B5EF4-FFF2-40B4-BE49-F238E27FC236}">
                <a16:creationId xmlns:a16="http://schemas.microsoft.com/office/drawing/2014/main" id="{47CBCC46-661D-4DD6-A497-D405814F7D72}"/>
              </a:ext>
            </a:extLst>
          </p:cNvPr>
          <p:cNvSpPr>
            <a:spLocks/>
          </p:cNvSpPr>
          <p:nvPr/>
        </p:nvSpPr>
        <p:spPr bwMode="auto">
          <a:xfrm>
            <a:off x="4565650" y="2058988"/>
            <a:ext cx="128588" cy="131763"/>
          </a:xfrm>
          <a:custGeom>
            <a:avLst/>
            <a:gdLst>
              <a:gd name="T0" fmla="*/ 48 w 95"/>
              <a:gd name="T1" fmla="*/ 47 h 95"/>
              <a:gd name="T2" fmla="*/ 48 w 95"/>
              <a:gd name="T3" fmla="*/ 47 h 95"/>
              <a:gd name="T4" fmla="*/ 14 w 95"/>
              <a:gd name="T5" fmla="*/ 14 h 95"/>
              <a:gd name="T6" fmla="*/ 0 w 95"/>
              <a:gd name="T7" fmla="*/ 47 h 95"/>
              <a:gd name="T8" fmla="*/ 14 w 95"/>
              <a:gd name="T9" fmla="*/ 81 h 95"/>
              <a:gd name="T10" fmla="*/ 48 w 95"/>
              <a:gd name="T11" fmla="*/ 47 h 95"/>
              <a:gd name="T12" fmla="*/ 14 w 95"/>
              <a:gd name="T13" fmla="*/ 81 h 95"/>
              <a:gd name="T14" fmla="*/ 48 w 95"/>
              <a:gd name="T15" fmla="*/ 95 h 95"/>
              <a:gd name="T16" fmla="*/ 81 w 95"/>
              <a:gd name="T17" fmla="*/ 81 h 95"/>
              <a:gd name="T18" fmla="*/ 48 w 95"/>
              <a:gd name="T19" fmla="*/ 47 h 95"/>
              <a:gd name="T20" fmla="*/ 81 w 95"/>
              <a:gd name="T21" fmla="*/ 81 h 95"/>
              <a:gd name="T22" fmla="*/ 95 w 95"/>
              <a:gd name="T23" fmla="*/ 47 h 95"/>
              <a:gd name="T24" fmla="*/ 81 w 95"/>
              <a:gd name="T25" fmla="*/ 14 h 95"/>
              <a:gd name="T26" fmla="*/ 48 w 95"/>
              <a:gd name="T27" fmla="*/ 47 h 95"/>
              <a:gd name="T28" fmla="*/ 81 w 95"/>
              <a:gd name="T29" fmla="*/ 14 h 95"/>
              <a:gd name="T30" fmla="*/ 48 w 95"/>
              <a:gd name="T31" fmla="*/ 0 h 95"/>
              <a:gd name="T32" fmla="*/ 14 w 95"/>
              <a:gd name="T33" fmla="*/ 14 h 95"/>
              <a:gd name="T34" fmla="*/ 48 w 95"/>
              <a:gd name="T35" fmla="*/ 47 h 95"/>
              <a:gd name="T36" fmla="*/ 48 w 95"/>
              <a:gd name="T37" fmla="*/ 4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5" h="95">
                <a:moveTo>
                  <a:pt x="48" y="47"/>
                </a:moveTo>
                <a:lnTo>
                  <a:pt x="48" y="47"/>
                </a:lnTo>
                <a:lnTo>
                  <a:pt x="14" y="14"/>
                </a:lnTo>
                <a:cubicBezTo>
                  <a:pt x="5" y="23"/>
                  <a:pt x="0" y="35"/>
                  <a:pt x="0" y="47"/>
                </a:cubicBezTo>
                <a:cubicBezTo>
                  <a:pt x="0" y="60"/>
                  <a:pt x="5" y="72"/>
                  <a:pt x="14" y="81"/>
                </a:cubicBezTo>
                <a:lnTo>
                  <a:pt x="48" y="47"/>
                </a:lnTo>
                <a:lnTo>
                  <a:pt x="14" y="81"/>
                </a:lnTo>
                <a:cubicBezTo>
                  <a:pt x="23" y="90"/>
                  <a:pt x="35" y="95"/>
                  <a:pt x="48" y="95"/>
                </a:cubicBezTo>
                <a:cubicBezTo>
                  <a:pt x="60" y="95"/>
                  <a:pt x="72" y="90"/>
                  <a:pt x="81" y="81"/>
                </a:cubicBezTo>
                <a:lnTo>
                  <a:pt x="48" y="47"/>
                </a:lnTo>
                <a:lnTo>
                  <a:pt x="81" y="81"/>
                </a:lnTo>
                <a:cubicBezTo>
                  <a:pt x="90" y="72"/>
                  <a:pt x="95" y="60"/>
                  <a:pt x="95" y="47"/>
                </a:cubicBezTo>
                <a:cubicBezTo>
                  <a:pt x="95" y="35"/>
                  <a:pt x="90" y="23"/>
                  <a:pt x="81" y="14"/>
                </a:cubicBezTo>
                <a:lnTo>
                  <a:pt x="48" y="47"/>
                </a:lnTo>
                <a:lnTo>
                  <a:pt x="81" y="14"/>
                </a:lnTo>
                <a:cubicBezTo>
                  <a:pt x="72" y="5"/>
                  <a:pt x="60" y="0"/>
                  <a:pt x="48" y="0"/>
                </a:cubicBezTo>
                <a:cubicBezTo>
                  <a:pt x="35" y="0"/>
                  <a:pt x="23" y="5"/>
                  <a:pt x="14" y="14"/>
                </a:cubicBezTo>
                <a:lnTo>
                  <a:pt x="48" y="47"/>
                </a:lnTo>
                <a:lnTo>
                  <a:pt x="48" y="47"/>
                </a:lnTo>
                <a:close/>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4">
            <a:extLst>
              <a:ext uri="{FF2B5EF4-FFF2-40B4-BE49-F238E27FC236}">
                <a16:creationId xmlns:a16="http://schemas.microsoft.com/office/drawing/2014/main" id="{5CBC620D-8299-4161-97CD-62E141F0FEB2}"/>
              </a:ext>
            </a:extLst>
          </p:cNvPr>
          <p:cNvSpPr>
            <a:spLocks/>
          </p:cNvSpPr>
          <p:nvPr/>
        </p:nvSpPr>
        <p:spPr bwMode="auto">
          <a:xfrm>
            <a:off x="4997450" y="1766888"/>
            <a:ext cx="28575" cy="30163"/>
          </a:xfrm>
          <a:custGeom>
            <a:avLst/>
            <a:gdLst>
              <a:gd name="T0" fmla="*/ 21 w 21"/>
              <a:gd name="T1" fmla="*/ 11 h 21"/>
              <a:gd name="T2" fmla="*/ 21 w 21"/>
              <a:gd name="T3" fmla="*/ 11 h 21"/>
              <a:gd name="T4" fmla="*/ 18 w 21"/>
              <a:gd name="T5" fmla="*/ 3 h 21"/>
              <a:gd name="T6" fmla="*/ 11 w 21"/>
              <a:gd name="T7" fmla="*/ 0 h 21"/>
              <a:gd name="T8" fmla="*/ 3 w 21"/>
              <a:gd name="T9" fmla="*/ 3 h 21"/>
              <a:gd name="T10" fmla="*/ 0 w 21"/>
              <a:gd name="T11" fmla="*/ 11 h 21"/>
              <a:gd name="T12" fmla="*/ 3 w 21"/>
              <a:gd name="T13" fmla="*/ 18 h 21"/>
              <a:gd name="T14" fmla="*/ 11 w 21"/>
              <a:gd name="T15" fmla="*/ 21 h 21"/>
              <a:gd name="T16" fmla="*/ 18 w 21"/>
              <a:gd name="T17" fmla="*/ 18 h 21"/>
              <a:gd name="T18" fmla="*/ 21 w 21"/>
              <a:gd name="T19"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21" y="11"/>
                </a:moveTo>
                <a:lnTo>
                  <a:pt x="21" y="11"/>
                </a:lnTo>
                <a:cubicBezTo>
                  <a:pt x="21" y="8"/>
                  <a:pt x="20" y="5"/>
                  <a:pt x="18" y="3"/>
                </a:cubicBezTo>
                <a:cubicBezTo>
                  <a:pt x="16" y="1"/>
                  <a:pt x="14" y="0"/>
                  <a:pt x="11" y="0"/>
                </a:cubicBezTo>
                <a:cubicBezTo>
                  <a:pt x="8" y="0"/>
                  <a:pt x="5" y="1"/>
                  <a:pt x="3" y="3"/>
                </a:cubicBezTo>
                <a:cubicBezTo>
                  <a:pt x="1" y="5"/>
                  <a:pt x="0" y="8"/>
                  <a:pt x="0" y="11"/>
                </a:cubicBezTo>
                <a:cubicBezTo>
                  <a:pt x="0" y="14"/>
                  <a:pt x="1" y="16"/>
                  <a:pt x="3" y="18"/>
                </a:cubicBezTo>
                <a:cubicBezTo>
                  <a:pt x="5" y="20"/>
                  <a:pt x="8" y="21"/>
                  <a:pt x="11" y="21"/>
                </a:cubicBezTo>
                <a:cubicBezTo>
                  <a:pt x="14" y="21"/>
                  <a:pt x="16" y="20"/>
                  <a:pt x="18" y="18"/>
                </a:cubicBezTo>
                <a:cubicBezTo>
                  <a:pt x="20" y="16"/>
                  <a:pt x="21" y="14"/>
                  <a:pt x="21" y="11"/>
                </a:cubicBezTo>
                <a:close/>
              </a:path>
            </a:pathLst>
          </a:custGeom>
          <a:solidFill>
            <a:srgbClr val="000000"/>
          </a:solidFill>
          <a:ln w="1905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25">
            <a:extLst>
              <a:ext uri="{FF2B5EF4-FFF2-40B4-BE49-F238E27FC236}">
                <a16:creationId xmlns:a16="http://schemas.microsoft.com/office/drawing/2014/main" id="{49342F32-DB4D-403F-BE0F-30BA86B2175E}"/>
              </a:ext>
            </a:extLst>
          </p:cNvPr>
          <p:cNvSpPr>
            <a:spLocks/>
          </p:cNvSpPr>
          <p:nvPr/>
        </p:nvSpPr>
        <p:spPr bwMode="auto">
          <a:xfrm>
            <a:off x="4997450" y="1766888"/>
            <a:ext cx="28575" cy="30163"/>
          </a:xfrm>
          <a:custGeom>
            <a:avLst/>
            <a:gdLst>
              <a:gd name="T0" fmla="*/ 21 w 21"/>
              <a:gd name="T1" fmla="*/ 11 h 21"/>
              <a:gd name="T2" fmla="*/ 21 w 21"/>
              <a:gd name="T3" fmla="*/ 11 h 21"/>
              <a:gd name="T4" fmla="*/ 18 w 21"/>
              <a:gd name="T5" fmla="*/ 3 h 21"/>
              <a:gd name="T6" fmla="*/ 11 w 21"/>
              <a:gd name="T7" fmla="*/ 0 h 21"/>
              <a:gd name="T8" fmla="*/ 3 w 21"/>
              <a:gd name="T9" fmla="*/ 3 h 21"/>
              <a:gd name="T10" fmla="*/ 0 w 21"/>
              <a:gd name="T11" fmla="*/ 11 h 21"/>
              <a:gd name="T12" fmla="*/ 3 w 21"/>
              <a:gd name="T13" fmla="*/ 18 h 21"/>
              <a:gd name="T14" fmla="*/ 11 w 21"/>
              <a:gd name="T15" fmla="*/ 21 h 21"/>
              <a:gd name="T16" fmla="*/ 18 w 21"/>
              <a:gd name="T17" fmla="*/ 18 h 21"/>
              <a:gd name="T18" fmla="*/ 21 w 21"/>
              <a:gd name="T19" fmla="*/ 11 h 21"/>
              <a:gd name="T20" fmla="*/ 21 w 21"/>
              <a:gd name="T21"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1">
                <a:moveTo>
                  <a:pt x="21" y="11"/>
                </a:moveTo>
                <a:lnTo>
                  <a:pt x="21" y="11"/>
                </a:lnTo>
                <a:cubicBezTo>
                  <a:pt x="21" y="8"/>
                  <a:pt x="20" y="5"/>
                  <a:pt x="18" y="3"/>
                </a:cubicBezTo>
                <a:cubicBezTo>
                  <a:pt x="16" y="1"/>
                  <a:pt x="14" y="0"/>
                  <a:pt x="11" y="0"/>
                </a:cubicBezTo>
                <a:cubicBezTo>
                  <a:pt x="8" y="0"/>
                  <a:pt x="5" y="1"/>
                  <a:pt x="3" y="3"/>
                </a:cubicBezTo>
                <a:cubicBezTo>
                  <a:pt x="1" y="5"/>
                  <a:pt x="0" y="8"/>
                  <a:pt x="0" y="11"/>
                </a:cubicBezTo>
                <a:cubicBezTo>
                  <a:pt x="0" y="14"/>
                  <a:pt x="1" y="16"/>
                  <a:pt x="3" y="18"/>
                </a:cubicBezTo>
                <a:cubicBezTo>
                  <a:pt x="5" y="20"/>
                  <a:pt x="8" y="21"/>
                  <a:pt x="11" y="21"/>
                </a:cubicBezTo>
                <a:cubicBezTo>
                  <a:pt x="14" y="21"/>
                  <a:pt x="16" y="20"/>
                  <a:pt x="18" y="18"/>
                </a:cubicBezTo>
                <a:cubicBezTo>
                  <a:pt x="20" y="16"/>
                  <a:pt x="21" y="14"/>
                  <a:pt x="21" y="11"/>
                </a:cubicBezTo>
                <a:lnTo>
                  <a:pt x="21" y="11"/>
                </a:lnTo>
                <a:close/>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6">
            <a:extLst>
              <a:ext uri="{FF2B5EF4-FFF2-40B4-BE49-F238E27FC236}">
                <a16:creationId xmlns:a16="http://schemas.microsoft.com/office/drawing/2014/main" id="{ABC74EF8-6683-409D-8FDB-F0781F2DEC3D}"/>
              </a:ext>
            </a:extLst>
          </p:cNvPr>
          <p:cNvSpPr>
            <a:spLocks/>
          </p:cNvSpPr>
          <p:nvPr/>
        </p:nvSpPr>
        <p:spPr bwMode="auto">
          <a:xfrm>
            <a:off x="4948238" y="2058988"/>
            <a:ext cx="130175" cy="131763"/>
          </a:xfrm>
          <a:custGeom>
            <a:avLst/>
            <a:gdLst>
              <a:gd name="T0" fmla="*/ 48 w 96"/>
              <a:gd name="T1" fmla="*/ 47 h 95"/>
              <a:gd name="T2" fmla="*/ 48 w 96"/>
              <a:gd name="T3" fmla="*/ 47 h 95"/>
              <a:gd name="T4" fmla="*/ 14 w 96"/>
              <a:gd name="T5" fmla="*/ 14 h 95"/>
              <a:gd name="T6" fmla="*/ 0 w 96"/>
              <a:gd name="T7" fmla="*/ 47 h 95"/>
              <a:gd name="T8" fmla="*/ 14 w 96"/>
              <a:gd name="T9" fmla="*/ 81 h 95"/>
              <a:gd name="T10" fmla="*/ 48 w 96"/>
              <a:gd name="T11" fmla="*/ 47 h 95"/>
              <a:gd name="T12" fmla="*/ 14 w 96"/>
              <a:gd name="T13" fmla="*/ 81 h 95"/>
              <a:gd name="T14" fmla="*/ 48 w 96"/>
              <a:gd name="T15" fmla="*/ 95 h 95"/>
              <a:gd name="T16" fmla="*/ 82 w 96"/>
              <a:gd name="T17" fmla="*/ 81 h 95"/>
              <a:gd name="T18" fmla="*/ 48 w 96"/>
              <a:gd name="T19" fmla="*/ 47 h 95"/>
              <a:gd name="T20" fmla="*/ 82 w 96"/>
              <a:gd name="T21" fmla="*/ 81 h 95"/>
              <a:gd name="T22" fmla="*/ 96 w 96"/>
              <a:gd name="T23" fmla="*/ 47 h 95"/>
              <a:gd name="T24" fmla="*/ 82 w 96"/>
              <a:gd name="T25" fmla="*/ 14 h 95"/>
              <a:gd name="T26" fmla="*/ 48 w 96"/>
              <a:gd name="T27" fmla="*/ 47 h 95"/>
              <a:gd name="T28" fmla="*/ 82 w 96"/>
              <a:gd name="T29" fmla="*/ 14 h 95"/>
              <a:gd name="T30" fmla="*/ 48 w 96"/>
              <a:gd name="T31" fmla="*/ 0 h 95"/>
              <a:gd name="T32" fmla="*/ 14 w 96"/>
              <a:gd name="T33" fmla="*/ 14 h 95"/>
              <a:gd name="T34" fmla="*/ 48 w 96"/>
              <a:gd name="T35" fmla="*/ 4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95">
                <a:moveTo>
                  <a:pt x="48" y="47"/>
                </a:moveTo>
                <a:lnTo>
                  <a:pt x="48" y="47"/>
                </a:lnTo>
                <a:lnTo>
                  <a:pt x="14" y="14"/>
                </a:lnTo>
                <a:cubicBezTo>
                  <a:pt x="5" y="23"/>
                  <a:pt x="0" y="35"/>
                  <a:pt x="0" y="47"/>
                </a:cubicBezTo>
                <a:cubicBezTo>
                  <a:pt x="0" y="60"/>
                  <a:pt x="5" y="72"/>
                  <a:pt x="14" y="81"/>
                </a:cubicBezTo>
                <a:lnTo>
                  <a:pt x="48" y="47"/>
                </a:lnTo>
                <a:lnTo>
                  <a:pt x="14" y="81"/>
                </a:lnTo>
                <a:cubicBezTo>
                  <a:pt x="23" y="90"/>
                  <a:pt x="35" y="95"/>
                  <a:pt x="48" y="95"/>
                </a:cubicBezTo>
                <a:cubicBezTo>
                  <a:pt x="60" y="95"/>
                  <a:pt x="73" y="90"/>
                  <a:pt x="82" y="81"/>
                </a:cubicBezTo>
                <a:lnTo>
                  <a:pt x="48" y="47"/>
                </a:lnTo>
                <a:lnTo>
                  <a:pt x="82" y="81"/>
                </a:lnTo>
                <a:cubicBezTo>
                  <a:pt x="90" y="72"/>
                  <a:pt x="96" y="60"/>
                  <a:pt x="96" y="47"/>
                </a:cubicBezTo>
                <a:cubicBezTo>
                  <a:pt x="96" y="35"/>
                  <a:pt x="90" y="23"/>
                  <a:pt x="82" y="14"/>
                </a:cubicBezTo>
                <a:lnTo>
                  <a:pt x="48" y="47"/>
                </a:lnTo>
                <a:lnTo>
                  <a:pt x="82" y="14"/>
                </a:lnTo>
                <a:cubicBezTo>
                  <a:pt x="73" y="5"/>
                  <a:pt x="60" y="0"/>
                  <a:pt x="48" y="0"/>
                </a:cubicBezTo>
                <a:cubicBezTo>
                  <a:pt x="35" y="0"/>
                  <a:pt x="23" y="5"/>
                  <a:pt x="14" y="14"/>
                </a:cubicBezTo>
                <a:lnTo>
                  <a:pt x="48" y="47"/>
                </a:lnTo>
                <a:close/>
              </a:path>
            </a:pathLst>
          </a:custGeom>
          <a:solidFill>
            <a:srgbClr val="FFFFFF"/>
          </a:solidFill>
          <a:ln w="1905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27">
            <a:extLst>
              <a:ext uri="{FF2B5EF4-FFF2-40B4-BE49-F238E27FC236}">
                <a16:creationId xmlns:a16="http://schemas.microsoft.com/office/drawing/2014/main" id="{3716A890-1F33-4BF1-800F-89E8C1E5EC0C}"/>
              </a:ext>
            </a:extLst>
          </p:cNvPr>
          <p:cNvSpPr>
            <a:spLocks/>
          </p:cNvSpPr>
          <p:nvPr/>
        </p:nvSpPr>
        <p:spPr bwMode="auto">
          <a:xfrm>
            <a:off x="4948238" y="2058988"/>
            <a:ext cx="130175" cy="131763"/>
          </a:xfrm>
          <a:custGeom>
            <a:avLst/>
            <a:gdLst>
              <a:gd name="T0" fmla="*/ 48 w 96"/>
              <a:gd name="T1" fmla="*/ 47 h 95"/>
              <a:gd name="T2" fmla="*/ 48 w 96"/>
              <a:gd name="T3" fmla="*/ 47 h 95"/>
              <a:gd name="T4" fmla="*/ 14 w 96"/>
              <a:gd name="T5" fmla="*/ 14 h 95"/>
              <a:gd name="T6" fmla="*/ 0 w 96"/>
              <a:gd name="T7" fmla="*/ 47 h 95"/>
              <a:gd name="T8" fmla="*/ 14 w 96"/>
              <a:gd name="T9" fmla="*/ 81 h 95"/>
              <a:gd name="T10" fmla="*/ 48 w 96"/>
              <a:gd name="T11" fmla="*/ 47 h 95"/>
              <a:gd name="T12" fmla="*/ 14 w 96"/>
              <a:gd name="T13" fmla="*/ 81 h 95"/>
              <a:gd name="T14" fmla="*/ 48 w 96"/>
              <a:gd name="T15" fmla="*/ 95 h 95"/>
              <a:gd name="T16" fmla="*/ 82 w 96"/>
              <a:gd name="T17" fmla="*/ 81 h 95"/>
              <a:gd name="T18" fmla="*/ 48 w 96"/>
              <a:gd name="T19" fmla="*/ 47 h 95"/>
              <a:gd name="T20" fmla="*/ 82 w 96"/>
              <a:gd name="T21" fmla="*/ 81 h 95"/>
              <a:gd name="T22" fmla="*/ 96 w 96"/>
              <a:gd name="T23" fmla="*/ 47 h 95"/>
              <a:gd name="T24" fmla="*/ 82 w 96"/>
              <a:gd name="T25" fmla="*/ 14 h 95"/>
              <a:gd name="T26" fmla="*/ 48 w 96"/>
              <a:gd name="T27" fmla="*/ 47 h 95"/>
              <a:gd name="T28" fmla="*/ 82 w 96"/>
              <a:gd name="T29" fmla="*/ 14 h 95"/>
              <a:gd name="T30" fmla="*/ 48 w 96"/>
              <a:gd name="T31" fmla="*/ 0 h 95"/>
              <a:gd name="T32" fmla="*/ 14 w 96"/>
              <a:gd name="T33" fmla="*/ 14 h 95"/>
              <a:gd name="T34" fmla="*/ 48 w 96"/>
              <a:gd name="T35" fmla="*/ 47 h 95"/>
              <a:gd name="T36" fmla="*/ 48 w 96"/>
              <a:gd name="T37" fmla="*/ 4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 h="95">
                <a:moveTo>
                  <a:pt x="48" y="47"/>
                </a:moveTo>
                <a:lnTo>
                  <a:pt x="48" y="47"/>
                </a:lnTo>
                <a:lnTo>
                  <a:pt x="14" y="14"/>
                </a:lnTo>
                <a:cubicBezTo>
                  <a:pt x="5" y="23"/>
                  <a:pt x="0" y="35"/>
                  <a:pt x="0" y="47"/>
                </a:cubicBezTo>
                <a:cubicBezTo>
                  <a:pt x="0" y="60"/>
                  <a:pt x="5" y="72"/>
                  <a:pt x="14" y="81"/>
                </a:cubicBezTo>
                <a:lnTo>
                  <a:pt x="48" y="47"/>
                </a:lnTo>
                <a:lnTo>
                  <a:pt x="14" y="81"/>
                </a:lnTo>
                <a:cubicBezTo>
                  <a:pt x="23" y="90"/>
                  <a:pt x="35" y="95"/>
                  <a:pt x="48" y="95"/>
                </a:cubicBezTo>
                <a:cubicBezTo>
                  <a:pt x="60" y="95"/>
                  <a:pt x="73" y="90"/>
                  <a:pt x="82" y="81"/>
                </a:cubicBezTo>
                <a:lnTo>
                  <a:pt x="48" y="47"/>
                </a:lnTo>
                <a:lnTo>
                  <a:pt x="82" y="81"/>
                </a:lnTo>
                <a:cubicBezTo>
                  <a:pt x="90" y="72"/>
                  <a:pt x="96" y="60"/>
                  <a:pt x="96" y="47"/>
                </a:cubicBezTo>
                <a:cubicBezTo>
                  <a:pt x="96" y="35"/>
                  <a:pt x="90" y="23"/>
                  <a:pt x="82" y="14"/>
                </a:cubicBezTo>
                <a:lnTo>
                  <a:pt x="48" y="47"/>
                </a:lnTo>
                <a:lnTo>
                  <a:pt x="82" y="14"/>
                </a:lnTo>
                <a:cubicBezTo>
                  <a:pt x="73" y="5"/>
                  <a:pt x="60" y="0"/>
                  <a:pt x="48" y="0"/>
                </a:cubicBezTo>
                <a:cubicBezTo>
                  <a:pt x="35" y="0"/>
                  <a:pt x="23" y="5"/>
                  <a:pt x="14" y="14"/>
                </a:cubicBezTo>
                <a:lnTo>
                  <a:pt x="48" y="47"/>
                </a:lnTo>
                <a:lnTo>
                  <a:pt x="48" y="47"/>
                </a:lnTo>
                <a:close/>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28">
            <a:extLst>
              <a:ext uri="{FF2B5EF4-FFF2-40B4-BE49-F238E27FC236}">
                <a16:creationId xmlns:a16="http://schemas.microsoft.com/office/drawing/2014/main" id="{602FE40C-C331-49A6-8369-D0774C04F343}"/>
              </a:ext>
            </a:extLst>
          </p:cNvPr>
          <p:cNvSpPr>
            <a:spLocks/>
          </p:cNvSpPr>
          <p:nvPr/>
        </p:nvSpPr>
        <p:spPr bwMode="auto">
          <a:xfrm>
            <a:off x="5446713" y="1720851"/>
            <a:ext cx="119063" cy="122238"/>
          </a:xfrm>
          <a:custGeom>
            <a:avLst/>
            <a:gdLst>
              <a:gd name="T0" fmla="*/ 46 w 88"/>
              <a:gd name="T1" fmla="*/ 46 h 87"/>
              <a:gd name="T2" fmla="*/ 46 w 88"/>
              <a:gd name="T3" fmla="*/ 46 h 87"/>
              <a:gd name="T4" fmla="*/ 83 w 88"/>
              <a:gd name="T5" fmla="*/ 46 h 87"/>
              <a:gd name="T6" fmla="*/ 88 w 88"/>
              <a:gd name="T7" fmla="*/ 43 h 87"/>
              <a:gd name="T8" fmla="*/ 83 w 88"/>
              <a:gd name="T9" fmla="*/ 40 h 87"/>
              <a:gd name="T10" fmla="*/ 46 w 88"/>
              <a:gd name="T11" fmla="*/ 40 h 87"/>
              <a:gd name="T12" fmla="*/ 46 w 88"/>
              <a:gd name="T13" fmla="*/ 4 h 87"/>
              <a:gd name="T14" fmla="*/ 44 w 88"/>
              <a:gd name="T15" fmla="*/ 0 h 87"/>
              <a:gd name="T16" fmla="*/ 41 w 88"/>
              <a:gd name="T17" fmla="*/ 4 h 87"/>
              <a:gd name="T18" fmla="*/ 41 w 88"/>
              <a:gd name="T19" fmla="*/ 40 h 87"/>
              <a:gd name="T20" fmla="*/ 4 w 88"/>
              <a:gd name="T21" fmla="*/ 40 h 87"/>
              <a:gd name="T22" fmla="*/ 0 w 88"/>
              <a:gd name="T23" fmla="*/ 43 h 87"/>
              <a:gd name="T24" fmla="*/ 4 w 88"/>
              <a:gd name="T25" fmla="*/ 46 h 87"/>
              <a:gd name="T26" fmla="*/ 41 w 88"/>
              <a:gd name="T27" fmla="*/ 46 h 87"/>
              <a:gd name="T28" fmla="*/ 41 w 88"/>
              <a:gd name="T29" fmla="*/ 83 h 87"/>
              <a:gd name="T30" fmla="*/ 44 w 88"/>
              <a:gd name="T31" fmla="*/ 87 h 87"/>
              <a:gd name="T32" fmla="*/ 46 w 88"/>
              <a:gd name="T33" fmla="*/ 83 h 87"/>
              <a:gd name="T34" fmla="*/ 46 w 88"/>
              <a:gd name="T35" fmla="*/ 4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87">
                <a:moveTo>
                  <a:pt x="46" y="46"/>
                </a:moveTo>
                <a:lnTo>
                  <a:pt x="46" y="46"/>
                </a:lnTo>
                <a:lnTo>
                  <a:pt x="83" y="46"/>
                </a:lnTo>
                <a:cubicBezTo>
                  <a:pt x="85" y="46"/>
                  <a:pt x="88" y="46"/>
                  <a:pt x="88" y="43"/>
                </a:cubicBezTo>
                <a:cubicBezTo>
                  <a:pt x="88" y="40"/>
                  <a:pt x="85" y="40"/>
                  <a:pt x="83" y="40"/>
                </a:cubicBezTo>
                <a:lnTo>
                  <a:pt x="46" y="40"/>
                </a:lnTo>
                <a:lnTo>
                  <a:pt x="46" y="4"/>
                </a:lnTo>
                <a:cubicBezTo>
                  <a:pt x="46" y="3"/>
                  <a:pt x="46" y="0"/>
                  <a:pt x="44" y="0"/>
                </a:cubicBezTo>
                <a:cubicBezTo>
                  <a:pt x="41" y="0"/>
                  <a:pt x="41" y="3"/>
                  <a:pt x="41" y="4"/>
                </a:cubicBezTo>
                <a:lnTo>
                  <a:pt x="41" y="40"/>
                </a:lnTo>
                <a:lnTo>
                  <a:pt x="4" y="40"/>
                </a:lnTo>
                <a:cubicBezTo>
                  <a:pt x="2" y="40"/>
                  <a:pt x="0" y="40"/>
                  <a:pt x="0" y="43"/>
                </a:cubicBezTo>
                <a:cubicBezTo>
                  <a:pt x="0" y="46"/>
                  <a:pt x="2" y="46"/>
                  <a:pt x="4" y="46"/>
                </a:cubicBezTo>
                <a:lnTo>
                  <a:pt x="41" y="46"/>
                </a:lnTo>
                <a:lnTo>
                  <a:pt x="41" y="83"/>
                </a:lnTo>
                <a:cubicBezTo>
                  <a:pt x="41" y="84"/>
                  <a:pt x="41" y="87"/>
                  <a:pt x="44" y="87"/>
                </a:cubicBezTo>
                <a:cubicBezTo>
                  <a:pt x="46" y="87"/>
                  <a:pt x="46" y="84"/>
                  <a:pt x="46" y="83"/>
                </a:cubicBezTo>
                <a:lnTo>
                  <a:pt x="46" y="46"/>
                </a:lnTo>
                <a:close/>
              </a:path>
            </a:pathLst>
          </a:custGeom>
          <a:solidFill>
            <a:srgbClr val="000000"/>
          </a:solidFill>
          <a:ln w="1905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29">
            <a:extLst>
              <a:ext uri="{FF2B5EF4-FFF2-40B4-BE49-F238E27FC236}">
                <a16:creationId xmlns:a16="http://schemas.microsoft.com/office/drawing/2014/main" id="{ABE24160-062D-4DE0-86C8-6634ADABCC31}"/>
              </a:ext>
            </a:extLst>
          </p:cNvPr>
          <p:cNvSpPr>
            <a:spLocks/>
          </p:cNvSpPr>
          <p:nvPr/>
        </p:nvSpPr>
        <p:spPr bwMode="auto">
          <a:xfrm>
            <a:off x="5675313" y="1782763"/>
            <a:ext cx="1471613" cy="0"/>
          </a:xfrm>
          <a:custGeom>
            <a:avLst/>
            <a:gdLst>
              <a:gd name="T0" fmla="*/ 0 w 1088"/>
              <a:gd name="T1" fmla="*/ 0 w 1088"/>
              <a:gd name="T2" fmla="*/ 1088 w 1088"/>
            </a:gdLst>
            <a:ahLst/>
            <a:cxnLst>
              <a:cxn ang="0">
                <a:pos x="T0" y="0"/>
              </a:cxn>
              <a:cxn ang="0">
                <a:pos x="T1" y="0"/>
              </a:cxn>
              <a:cxn ang="0">
                <a:pos x="T2" y="0"/>
              </a:cxn>
            </a:cxnLst>
            <a:rect l="0" t="0" r="r" b="b"/>
            <a:pathLst>
              <a:path w="1088">
                <a:moveTo>
                  <a:pt x="0" y="0"/>
                </a:moveTo>
                <a:lnTo>
                  <a:pt x="0" y="0"/>
                </a:lnTo>
                <a:lnTo>
                  <a:pt x="1088" y="0"/>
                </a:ln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30">
            <a:extLst>
              <a:ext uri="{FF2B5EF4-FFF2-40B4-BE49-F238E27FC236}">
                <a16:creationId xmlns:a16="http://schemas.microsoft.com/office/drawing/2014/main" id="{3C264930-9746-42A5-A1D6-838C5C4D3F23}"/>
              </a:ext>
            </a:extLst>
          </p:cNvPr>
          <p:cNvSpPr>
            <a:spLocks/>
          </p:cNvSpPr>
          <p:nvPr/>
        </p:nvSpPr>
        <p:spPr bwMode="auto">
          <a:xfrm>
            <a:off x="5997575" y="1797051"/>
            <a:ext cx="60325" cy="327025"/>
          </a:xfrm>
          <a:custGeom>
            <a:avLst/>
            <a:gdLst>
              <a:gd name="T0" fmla="*/ 22 w 45"/>
              <a:gd name="T1" fmla="*/ 0 h 235"/>
              <a:gd name="T2" fmla="*/ 22 w 45"/>
              <a:gd name="T3" fmla="*/ 0 h 235"/>
              <a:gd name="T4" fmla="*/ 22 w 45"/>
              <a:gd name="T5" fmla="*/ 59 h 235"/>
              <a:gd name="T6" fmla="*/ 22 w 45"/>
              <a:gd name="T7" fmla="*/ 118 h 235"/>
              <a:gd name="T8" fmla="*/ 22 w 45"/>
              <a:gd name="T9" fmla="*/ 177 h 235"/>
              <a:gd name="T10" fmla="*/ 22 w 45"/>
              <a:gd name="T11" fmla="*/ 235 h 235"/>
            </a:gdLst>
            <a:ahLst/>
            <a:cxnLst>
              <a:cxn ang="0">
                <a:pos x="T0" y="T1"/>
              </a:cxn>
              <a:cxn ang="0">
                <a:pos x="T2" y="T3"/>
              </a:cxn>
              <a:cxn ang="0">
                <a:pos x="T4" y="T5"/>
              </a:cxn>
              <a:cxn ang="0">
                <a:pos x="T6" y="T7"/>
              </a:cxn>
              <a:cxn ang="0">
                <a:pos x="T8" y="T9"/>
              </a:cxn>
              <a:cxn ang="0">
                <a:pos x="T10" y="T11"/>
              </a:cxn>
            </a:cxnLst>
            <a:rect l="0" t="0" r="r" b="b"/>
            <a:pathLst>
              <a:path w="45" h="235">
                <a:moveTo>
                  <a:pt x="22" y="0"/>
                </a:moveTo>
                <a:lnTo>
                  <a:pt x="22" y="0"/>
                </a:lnTo>
                <a:cubicBezTo>
                  <a:pt x="45" y="13"/>
                  <a:pt x="45" y="46"/>
                  <a:pt x="22" y="59"/>
                </a:cubicBezTo>
                <a:cubicBezTo>
                  <a:pt x="0" y="72"/>
                  <a:pt x="0" y="105"/>
                  <a:pt x="22" y="118"/>
                </a:cubicBezTo>
                <a:cubicBezTo>
                  <a:pt x="45" y="131"/>
                  <a:pt x="45" y="164"/>
                  <a:pt x="22" y="177"/>
                </a:cubicBezTo>
                <a:cubicBezTo>
                  <a:pt x="0" y="190"/>
                  <a:pt x="0" y="222"/>
                  <a:pt x="22" y="235"/>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31">
            <a:extLst>
              <a:ext uri="{FF2B5EF4-FFF2-40B4-BE49-F238E27FC236}">
                <a16:creationId xmlns:a16="http://schemas.microsoft.com/office/drawing/2014/main" id="{FCEF0C5E-F30F-4252-BA07-03008D1862CC}"/>
              </a:ext>
            </a:extLst>
          </p:cNvPr>
          <p:cNvSpPr>
            <a:spLocks/>
          </p:cNvSpPr>
          <p:nvPr/>
        </p:nvSpPr>
        <p:spPr bwMode="auto">
          <a:xfrm>
            <a:off x="6380163" y="1797051"/>
            <a:ext cx="60325" cy="327025"/>
          </a:xfrm>
          <a:custGeom>
            <a:avLst/>
            <a:gdLst>
              <a:gd name="T0" fmla="*/ 23 w 45"/>
              <a:gd name="T1" fmla="*/ 0 h 235"/>
              <a:gd name="T2" fmla="*/ 23 w 45"/>
              <a:gd name="T3" fmla="*/ 0 h 235"/>
              <a:gd name="T4" fmla="*/ 23 w 45"/>
              <a:gd name="T5" fmla="*/ 59 h 235"/>
              <a:gd name="T6" fmla="*/ 23 w 45"/>
              <a:gd name="T7" fmla="*/ 118 h 235"/>
              <a:gd name="T8" fmla="*/ 23 w 45"/>
              <a:gd name="T9" fmla="*/ 177 h 235"/>
              <a:gd name="T10" fmla="*/ 23 w 45"/>
              <a:gd name="T11" fmla="*/ 235 h 235"/>
            </a:gdLst>
            <a:ahLst/>
            <a:cxnLst>
              <a:cxn ang="0">
                <a:pos x="T0" y="T1"/>
              </a:cxn>
              <a:cxn ang="0">
                <a:pos x="T2" y="T3"/>
              </a:cxn>
              <a:cxn ang="0">
                <a:pos x="T4" y="T5"/>
              </a:cxn>
              <a:cxn ang="0">
                <a:pos x="T6" y="T7"/>
              </a:cxn>
              <a:cxn ang="0">
                <a:pos x="T8" y="T9"/>
              </a:cxn>
              <a:cxn ang="0">
                <a:pos x="T10" y="T11"/>
              </a:cxn>
            </a:cxnLst>
            <a:rect l="0" t="0" r="r" b="b"/>
            <a:pathLst>
              <a:path w="45" h="235">
                <a:moveTo>
                  <a:pt x="23" y="0"/>
                </a:moveTo>
                <a:lnTo>
                  <a:pt x="23" y="0"/>
                </a:lnTo>
                <a:cubicBezTo>
                  <a:pt x="45" y="13"/>
                  <a:pt x="45" y="46"/>
                  <a:pt x="23" y="59"/>
                </a:cubicBezTo>
                <a:cubicBezTo>
                  <a:pt x="0" y="72"/>
                  <a:pt x="0" y="105"/>
                  <a:pt x="23" y="118"/>
                </a:cubicBezTo>
                <a:cubicBezTo>
                  <a:pt x="45" y="131"/>
                  <a:pt x="45" y="164"/>
                  <a:pt x="23" y="177"/>
                </a:cubicBezTo>
                <a:cubicBezTo>
                  <a:pt x="0" y="190"/>
                  <a:pt x="0" y="222"/>
                  <a:pt x="23" y="235"/>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32">
            <a:extLst>
              <a:ext uri="{FF2B5EF4-FFF2-40B4-BE49-F238E27FC236}">
                <a16:creationId xmlns:a16="http://schemas.microsoft.com/office/drawing/2014/main" id="{7B91E377-6888-4C21-95FE-2191E5145684}"/>
              </a:ext>
            </a:extLst>
          </p:cNvPr>
          <p:cNvSpPr>
            <a:spLocks/>
          </p:cNvSpPr>
          <p:nvPr/>
        </p:nvSpPr>
        <p:spPr bwMode="auto">
          <a:xfrm>
            <a:off x="6764338" y="1797051"/>
            <a:ext cx="60325" cy="327025"/>
          </a:xfrm>
          <a:custGeom>
            <a:avLst/>
            <a:gdLst>
              <a:gd name="T0" fmla="*/ 22 w 45"/>
              <a:gd name="T1" fmla="*/ 0 h 235"/>
              <a:gd name="T2" fmla="*/ 22 w 45"/>
              <a:gd name="T3" fmla="*/ 0 h 235"/>
              <a:gd name="T4" fmla="*/ 22 w 45"/>
              <a:gd name="T5" fmla="*/ 59 h 235"/>
              <a:gd name="T6" fmla="*/ 22 w 45"/>
              <a:gd name="T7" fmla="*/ 118 h 235"/>
              <a:gd name="T8" fmla="*/ 22 w 45"/>
              <a:gd name="T9" fmla="*/ 177 h 235"/>
              <a:gd name="T10" fmla="*/ 22 w 45"/>
              <a:gd name="T11" fmla="*/ 235 h 235"/>
            </a:gdLst>
            <a:ahLst/>
            <a:cxnLst>
              <a:cxn ang="0">
                <a:pos x="T0" y="T1"/>
              </a:cxn>
              <a:cxn ang="0">
                <a:pos x="T2" y="T3"/>
              </a:cxn>
              <a:cxn ang="0">
                <a:pos x="T4" y="T5"/>
              </a:cxn>
              <a:cxn ang="0">
                <a:pos x="T6" y="T7"/>
              </a:cxn>
              <a:cxn ang="0">
                <a:pos x="T8" y="T9"/>
              </a:cxn>
              <a:cxn ang="0">
                <a:pos x="T10" y="T11"/>
              </a:cxn>
            </a:cxnLst>
            <a:rect l="0" t="0" r="r" b="b"/>
            <a:pathLst>
              <a:path w="45" h="235">
                <a:moveTo>
                  <a:pt x="22" y="0"/>
                </a:moveTo>
                <a:lnTo>
                  <a:pt x="22" y="0"/>
                </a:lnTo>
                <a:cubicBezTo>
                  <a:pt x="45" y="13"/>
                  <a:pt x="45" y="46"/>
                  <a:pt x="22" y="59"/>
                </a:cubicBezTo>
                <a:cubicBezTo>
                  <a:pt x="0" y="72"/>
                  <a:pt x="0" y="105"/>
                  <a:pt x="22" y="118"/>
                </a:cubicBezTo>
                <a:cubicBezTo>
                  <a:pt x="45" y="131"/>
                  <a:pt x="45" y="164"/>
                  <a:pt x="22" y="177"/>
                </a:cubicBezTo>
                <a:cubicBezTo>
                  <a:pt x="0" y="190"/>
                  <a:pt x="0" y="222"/>
                  <a:pt x="22" y="235"/>
                </a:cubicBezTo>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33">
            <a:extLst>
              <a:ext uri="{FF2B5EF4-FFF2-40B4-BE49-F238E27FC236}">
                <a16:creationId xmlns:a16="http://schemas.microsoft.com/office/drawing/2014/main" id="{FECD9554-5BC4-429D-B611-3C5443C24257}"/>
              </a:ext>
            </a:extLst>
          </p:cNvPr>
          <p:cNvSpPr>
            <a:spLocks/>
          </p:cNvSpPr>
          <p:nvPr/>
        </p:nvSpPr>
        <p:spPr bwMode="auto">
          <a:xfrm>
            <a:off x="6013450" y="1766888"/>
            <a:ext cx="28575" cy="30163"/>
          </a:xfrm>
          <a:custGeom>
            <a:avLst/>
            <a:gdLst>
              <a:gd name="T0" fmla="*/ 21 w 21"/>
              <a:gd name="T1" fmla="*/ 11 h 21"/>
              <a:gd name="T2" fmla="*/ 21 w 21"/>
              <a:gd name="T3" fmla="*/ 11 h 21"/>
              <a:gd name="T4" fmla="*/ 18 w 21"/>
              <a:gd name="T5" fmla="*/ 3 h 21"/>
              <a:gd name="T6" fmla="*/ 10 w 21"/>
              <a:gd name="T7" fmla="*/ 0 h 21"/>
              <a:gd name="T8" fmla="*/ 3 w 21"/>
              <a:gd name="T9" fmla="*/ 3 h 21"/>
              <a:gd name="T10" fmla="*/ 0 w 21"/>
              <a:gd name="T11" fmla="*/ 11 h 21"/>
              <a:gd name="T12" fmla="*/ 3 w 21"/>
              <a:gd name="T13" fmla="*/ 18 h 21"/>
              <a:gd name="T14" fmla="*/ 10 w 21"/>
              <a:gd name="T15" fmla="*/ 21 h 21"/>
              <a:gd name="T16" fmla="*/ 18 w 21"/>
              <a:gd name="T17" fmla="*/ 18 h 21"/>
              <a:gd name="T18" fmla="*/ 21 w 21"/>
              <a:gd name="T19"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21" y="11"/>
                </a:moveTo>
                <a:lnTo>
                  <a:pt x="21" y="11"/>
                </a:lnTo>
                <a:cubicBezTo>
                  <a:pt x="21" y="8"/>
                  <a:pt x="20" y="5"/>
                  <a:pt x="18" y="3"/>
                </a:cubicBezTo>
                <a:cubicBezTo>
                  <a:pt x="16" y="1"/>
                  <a:pt x="13" y="0"/>
                  <a:pt x="10" y="0"/>
                </a:cubicBezTo>
                <a:cubicBezTo>
                  <a:pt x="8" y="0"/>
                  <a:pt x="5" y="1"/>
                  <a:pt x="3" y="3"/>
                </a:cubicBezTo>
                <a:cubicBezTo>
                  <a:pt x="1" y="5"/>
                  <a:pt x="0" y="8"/>
                  <a:pt x="0" y="11"/>
                </a:cubicBezTo>
                <a:cubicBezTo>
                  <a:pt x="0" y="14"/>
                  <a:pt x="1" y="16"/>
                  <a:pt x="3" y="18"/>
                </a:cubicBezTo>
                <a:cubicBezTo>
                  <a:pt x="5" y="20"/>
                  <a:pt x="8" y="21"/>
                  <a:pt x="10" y="21"/>
                </a:cubicBezTo>
                <a:cubicBezTo>
                  <a:pt x="13" y="21"/>
                  <a:pt x="16" y="20"/>
                  <a:pt x="18" y="18"/>
                </a:cubicBezTo>
                <a:cubicBezTo>
                  <a:pt x="20" y="16"/>
                  <a:pt x="21" y="14"/>
                  <a:pt x="21" y="11"/>
                </a:cubicBezTo>
                <a:close/>
              </a:path>
            </a:pathLst>
          </a:custGeom>
          <a:solidFill>
            <a:srgbClr val="000000"/>
          </a:solidFill>
          <a:ln w="1905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34">
            <a:extLst>
              <a:ext uri="{FF2B5EF4-FFF2-40B4-BE49-F238E27FC236}">
                <a16:creationId xmlns:a16="http://schemas.microsoft.com/office/drawing/2014/main" id="{D33DDF01-3AE3-42A8-AA85-90109ED22D6E}"/>
              </a:ext>
            </a:extLst>
          </p:cNvPr>
          <p:cNvSpPr>
            <a:spLocks/>
          </p:cNvSpPr>
          <p:nvPr/>
        </p:nvSpPr>
        <p:spPr bwMode="auto">
          <a:xfrm>
            <a:off x="6013450" y="1766888"/>
            <a:ext cx="28575" cy="30163"/>
          </a:xfrm>
          <a:custGeom>
            <a:avLst/>
            <a:gdLst>
              <a:gd name="T0" fmla="*/ 21 w 21"/>
              <a:gd name="T1" fmla="*/ 11 h 21"/>
              <a:gd name="T2" fmla="*/ 21 w 21"/>
              <a:gd name="T3" fmla="*/ 11 h 21"/>
              <a:gd name="T4" fmla="*/ 18 w 21"/>
              <a:gd name="T5" fmla="*/ 3 h 21"/>
              <a:gd name="T6" fmla="*/ 10 w 21"/>
              <a:gd name="T7" fmla="*/ 0 h 21"/>
              <a:gd name="T8" fmla="*/ 3 w 21"/>
              <a:gd name="T9" fmla="*/ 3 h 21"/>
              <a:gd name="T10" fmla="*/ 0 w 21"/>
              <a:gd name="T11" fmla="*/ 11 h 21"/>
              <a:gd name="T12" fmla="*/ 3 w 21"/>
              <a:gd name="T13" fmla="*/ 18 h 21"/>
              <a:gd name="T14" fmla="*/ 10 w 21"/>
              <a:gd name="T15" fmla="*/ 21 h 21"/>
              <a:gd name="T16" fmla="*/ 18 w 21"/>
              <a:gd name="T17" fmla="*/ 18 h 21"/>
              <a:gd name="T18" fmla="*/ 21 w 21"/>
              <a:gd name="T19" fmla="*/ 11 h 21"/>
              <a:gd name="T20" fmla="*/ 21 w 21"/>
              <a:gd name="T21"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1">
                <a:moveTo>
                  <a:pt x="21" y="11"/>
                </a:moveTo>
                <a:lnTo>
                  <a:pt x="21" y="11"/>
                </a:lnTo>
                <a:cubicBezTo>
                  <a:pt x="21" y="8"/>
                  <a:pt x="20" y="5"/>
                  <a:pt x="18" y="3"/>
                </a:cubicBezTo>
                <a:cubicBezTo>
                  <a:pt x="16" y="1"/>
                  <a:pt x="13" y="0"/>
                  <a:pt x="10" y="0"/>
                </a:cubicBezTo>
                <a:cubicBezTo>
                  <a:pt x="8" y="0"/>
                  <a:pt x="5" y="1"/>
                  <a:pt x="3" y="3"/>
                </a:cubicBezTo>
                <a:cubicBezTo>
                  <a:pt x="1" y="5"/>
                  <a:pt x="0" y="8"/>
                  <a:pt x="0" y="11"/>
                </a:cubicBezTo>
                <a:cubicBezTo>
                  <a:pt x="0" y="14"/>
                  <a:pt x="1" y="16"/>
                  <a:pt x="3" y="18"/>
                </a:cubicBezTo>
                <a:cubicBezTo>
                  <a:pt x="5" y="20"/>
                  <a:pt x="8" y="21"/>
                  <a:pt x="10" y="21"/>
                </a:cubicBezTo>
                <a:cubicBezTo>
                  <a:pt x="13" y="21"/>
                  <a:pt x="16" y="20"/>
                  <a:pt x="18" y="18"/>
                </a:cubicBezTo>
                <a:cubicBezTo>
                  <a:pt x="20" y="16"/>
                  <a:pt x="21" y="14"/>
                  <a:pt x="21" y="11"/>
                </a:cubicBezTo>
                <a:lnTo>
                  <a:pt x="21" y="11"/>
                </a:lnTo>
                <a:close/>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35">
            <a:extLst>
              <a:ext uri="{FF2B5EF4-FFF2-40B4-BE49-F238E27FC236}">
                <a16:creationId xmlns:a16="http://schemas.microsoft.com/office/drawing/2014/main" id="{209BE728-A3D0-469F-899F-CB4C274D7B1F}"/>
              </a:ext>
            </a:extLst>
          </p:cNvPr>
          <p:cNvSpPr>
            <a:spLocks/>
          </p:cNvSpPr>
          <p:nvPr/>
        </p:nvSpPr>
        <p:spPr bwMode="auto">
          <a:xfrm>
            <a:off x="5964238" y="2058988"/>
            <a:ext cx="128588" cy="131763"/>
          </a:xfrm>
          <a:custGeom>
            <a:avLst/>
            <a:gdLst>
              <a:gd name="T0" fmla="*/ 47 w 95"/>
              <a:gd name="T1" fmla="*/ 47 h 95"/>
              <a:gd name="T2" fmla="*/ 47 w 95"/>
              <a:gd name="T3" fmla="*/ 47 h 95"/>
              <a:gd name="T4" fmla="*/ 14 w 95"/>
              <a:gd name="T5" fmla="*/ 14 h 95"/>
              <a:gd name="T6" fmla="*/ 0 w 95"/>
              <a:gd name="T7" fmla="*/ 47 h 95"/>
              <a:gd name="T8" fmla="*/ 14 w 95"/>
              <a:gd name="T9" fmla="*/ 81 h 95"/>
              <a:gd name="T10" fmla="*/ 47 w 95"/>
              <a:gd name="T11" fmla="*/ 47 h 95"/>
              <a:gd name="T12" fmla="*/ 14 w 95"/>
              <a:gd name="T13" fmla="*/ 81 h 95"/>
              <a:gd name="T14" fmla="*/ 47 w 95"/>
              <a:gd name="T15" fmla="*/ 95 h 95"/>
              <a:gd name="T16" fmla="*/ 81 w 95"/>
              <a:gd name="T17" fmla="*/ 81 h 95"/>
              <a:gd name="T18" fmla="*/ 47 w 95"/>
              <a:gd name="T19" fmla="*/ 47 h 95"/>
              <a:gd name="T20" fmla="*/ 81 w 95"/>
              <a:gd name="T21" fmla="*/ 81 h 95"/>
              <a:gd name="T22" fmla="*/ 95 w 95"/>
              <a:gd name="T23" fmla="*/ 47 h 95"/>
              <a:gd name="T24" fmla="*/ 81 w 95"/>
              <a:gd name="T25" fmla="*/ 14 h 95"/>
              <a:gd name="T26" fmla="*/ 47 w 95"/>
              <a:gd name="T27" fmla="*/ 47 h 95"/>
              <a:gd name="T28" fmla="*/ 81 w 95"/>
              <a:gd name="T29" fmla="*/ 14 h 95"/>
              <a:gd name="T30" fmla="*/ 47 w 95"/>
              <a:gd name="T31" fmla="*/ 0 h 95"/>
              <a:gd name="T32" fmla="*/ 14 w 95"/>
              <a:gd name="T33" fmla="*/ 14 h 95"/>
              <a:gd name="T34" fmla="*/ 47 w 95"/>
              <a:gd name="T35" fmla="*/ 4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95">
                <a:moveTo>
                  <a:pt x="47" y="47"/>
                </a:moveTo>
                <a:lnTo>
                  <a:pt x="47" y="47"/>
                </a:lnTo>
                <a:lnTo>
                  <a:pt x="14" y="14"/>
                </a:lnTo>
                <a:cubicBezTo>
                  <a:pt x="5" y="23"/>
                  <a:pt x="0" y="35"/>
                  <a:pt x="0" y="47"/>
                </a:cubicBezTo>
                <a:cubicBezTo>
                  <a:pt x="0" y="60"/>
                  <a:pt x="5" y="72"/>
                  <a:pt x="14" y="81"/>
                </a:cubicBezTo>
                <a:lnTo>
                  <a:pt x="47" y="47"/>
                </a:lnTo>
                <a:lnTo>
                  <a:pt x="14" y="81"/>
                </a:lnTo>
                <a:cubicBezTo>
                  <a:pt x="23" y="90"/>
                  <a:pt x="35" y="95"/>
                  <a:pt x="47" y="95"/>
                </a:cubicBezTo>
                <a:cubicBezTo>
                  <a:pt x="60" y="95"/>
                  <a:pt x="72" y="90"/>
                  <a:pt x="81" y="81"/>
                </a:cubicBezTo>
                <a:lnTo>
                  <a:pt x="47" y="47"/>
                </a:lnTo>
                <a:lnTo>
                  <a:pt x="81" y="81"/>
                </a:lnTo>
                <a:cubicBezTo>
                  <a:pt x="90" y="72"/>
                  <a:pt x="95" y="60"/>
                  <a:pt x="95" y="47"/>
                </a:cubicBezTo>
                <a:cubicBezTo>
                  <a:pt x="95" y="35"/>
                  <a:pt x="90" y="23"/>
                  <a:pt x="81" y="14"/>
                </a:cubicBezTo>
                <a:lnTo>
                  <a:pt x="47" y="47"/>
                </a:lnTo>
                <a:lnTo>
                  <a:pt x="81" y="14"/>
                </a:lnTo>
                <a:cubicBezTo>
                  <a:pt x="72" y="5"/>
                  <a:pt x="60" y="0"/>
                  <a:pt x="47" y="0"/>
                </a:cubicBezTo>
                <a:cubicBezTo>
                  <a:pt x="35" y="0"/>
                  <a:pt x="23" y="5"/>
                  <a:pt x="14" y="14"/>
                </a:cubicBezTo>
                <a:lnTo>
                  <a:pt x="47" y="47"/>
                </a:lnTo>
                <a:close/>
              </a:path>
            </a:pathLst>
          </a:custGeom>
          <a:solidFill>
            <a:srgbClr val="FFFFFF"/>
          </a:solidFill>
          <a:ln w="1905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36">
            <a:extLst>
              <a:ext uri="{FF2B5EF4-FFF2-40B4-BE49-F238E27FC236}">
                <a16:creationId xmlns:a16="http://schemas.microsoft.com/office/drawing/2014/main" id="{744C956A-C017-4B7F-AE2E-723776BEAB09}"/>
              </a:ext>
            </a:extLst>
          </p:cNvPr>
          <p:cNvSpPr>
            <a:spLocks/>
          </p:cNvSpPr>
          <p:nvPr/>
        </p:nvSpPr>
        <p:spPr bwMode="auto">
          <a:xfrm>
            <a:off x="5964238" y="2058988"/>
            <a:ext cx="128588" cy="131763"/>
          </a:xfrm>
          <a:custGeom>
            <a:avLst/>
            <a:gdLst>
              <a:gd name="T0" fmla="*/ 47 w 95"/>
              <a:gd name="T1" fmla="*/ 47 h 95"/>
              <a:gd name="T2" fmla="*/ 47 w 95"/>
              <a:gd name="T3" fmla="*/ 47 h 95"/>
              <a:gd name="T4" fmla="*/ 14 w 95"/>
              <a:gd name="T5" fmla="*/ 14 h 95"/>
              <a:gd name="T6" fmla="*/ 0 w 95"/>
              <a:gd name="T7" fmla="*/ 47 h 95"/>
              <a:gd name="T8" fmla="*/ 14 w 95"/>
              <a:gd name="T9" fmla="*/ 81 h 95"/>
              <a:gd name="T10" fmla="*/ 47 w 95"/>
              <a:gd name="T11" fmla="*/ 47 h 95"/>
              <a:gd name="T12" fmla="*/ 14 w 95"/>
              <a:gd name="T13" fmla="*/ 81 h 95"/>
              <a:gd name="T14" fmla="*/ 47 w 95"/>
              <a:gd name="T15" fmla="*/ 95 h 95"/>
              <a:gd name="T16" fmla="*/ 81 w 95"/>
              <a:gd name="T17" fmla="*/ 81 h 95"/>
              <a:gd name="T18" fmla="*/ 47 w 95"/>
              <a:gd name="T19" fmla="*/ 47 h 95"/>
              <a:gd name="T20" fmla="*/ 81 w 95"/>
              <a:gd name="T21" fmla="*/ 81 h 95"/>
              <a:gd name="T22" fmla="*/ 95 w 95"/>
              <a:gd name="T23" fmla="*/ 47 h 95"/>
              <a:gd name="T24" fmla="*/ 81 w 95"/>
              <a:gd name="T25" fmla="*/ 14 h 95"/>
              <a:gd name="T26" fmla="*/ 47 w 95"/>
              <a:gd name="T27" fmla="*/ 47 h 95"/>
              <a:gd name="T28" fmla="*/ 81 w 95"/>
              <a:gd name="T29" fmla="*/ 14 h 95"/>
              <a:gd name="T30" fmla="*/ 47 w 95"/>
              <a:gd name="T31" fmla="*/ 0 h 95"/>
              <a:gd name="T32" fmla="*/ 14 w 95"/>
              <a:gd name="T33" fmla="*/ 14 h 95"/>
              <a:gd name="T34" fmla="*/ 47 w 95"/>
              <a:gd name="T35" fmla="*/ 47 h 95"/>
              <a:gd name="T36" fmla="*/ 47 w 95"/>
              <a:gd name="T37" fmla="*/ 4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5" h="95">
                <a:moveTo>
                  <a:pt x="47" y="47"/>
                </a:moveTo>
                <a:lnTo>
                  <a:pt x="47" y="47"/>
                </a:lnTo>
                <a:lnTo>
                  <a:pt x="14" y="14"/>
                </a:lnTo>
                <a:cubicBezTo>
                  <a:pt x="5" y="23"/>
                  <a:pt x="0" y="35"/>
                  <a:pt x="0" y="47"/>
                </a:cubicBezTo>
                <a:cubicBezTo>
                  <a:pt x="0" y="60"/>
                  <a:pt x="5" y="72"/>
                  <a:pt x="14" y="81"/>
                </a:cubicBezTo>
                <a:lnTo>
                  <a:pt x="47" y="47"/>
                </a:lnTo>
                <a:lnTo>
                  <a:pt x="14" y="81"/>
                </a:lnTo>
                <a:cubicBezTo>
                  <a:pt x="23" y="90"/>
                  <a:pt x="35" y="95"/>
                  <a:pt x="47" y="95"/>
                </a:cubicBezTo>
                <a:cubicBezTo>
                  <a:pt x="60" y="95"/>
                  <a:pt x="72" y="90"/>
                  <a:pt x="81" y="81"/>
                </a:cubicBezTo>
                <a:lnTo>
                  <a:pt x="47" y="47"/>
                </a:lnTo>
                <a:lnTo>
                  <a:pt x="81" y="81"/>
                </a:lnTo>
                <a:cubicBezTo>
                  <a:pt x="90" y="72"/>
                  <a:pt x="95" y="60"/>
                  <a:pt x="95" y="47"/>
                </a:cubicBezTo>
                <a:cubicBezTo>
                  <a:pt x="95" y="35"/>
                  <a:pt x="90" y="23"/>
                  <a:pt x="81" y="14"/>
                </a:cubicBezTo>
                <a:lnTo>
                  <a:pt x="47" y="47"/>
                </a:lnTo>
                <a:lnTo>
                  <a:pt x="81" y="14"/>
                </a:lnTo>
                <a:cubicBezTo>
                  <a:pt x="72" y="5"/>
                  <a:pt x="60" y="0"/>
                  <a:pt x="47" y="0"/>
                </a:cubicBezTo>
                <a:cubicBezTo>
                  <a:pt x="35" y="0"/>
                  <a:pt x="23" y="5"/>
                  <a:pt x="14" y="14"/>
                </a:cubicBezTo>
                <a:lnTo>
                  <a:pt x="47" y="47"/>
                </a:lnTo>
                <a:lnTo>
                  <a:pt x="47" y="47"/>
                </a:lnTo>
                <a:close/>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37">
            <a:extLst>
              <a:ext uri="{FF2B5EF4-FFF2-40B4-BE49-F238E27FC236}">
                <a16:creationId xmlns:a16="http://schemas.microsoft.com/office/drawing/2014/main" id="{651A5D25-98EA-4282-B44C-1237F10E5DB3}"/>
              </a:ext>
            </a:extLst>
          </p:cNvPr>
          <p:cNvSpPr>
            <a:spLocks/>
          </p:cNvSpPr>
          <p:nvPr/>
        </p:nvSpPr>
        <p:spPr bwMode="auto">
          <a:xfrm>
            <a:off x="6396038" y="1766888"/>
            <a:ext cx="30163" cy="30163"/>
          </a:xfrm>
          <a:custGeom>
            <a:avLst/>
            <a:gdLst>
              <a:gd name="T0" fmla="*/ 22 w 22"/>
              <a:gd name="T1" fmla="*/ 11 h 21"/>
              <a:gd name="T2" fmla="*/ 22 w 22"/>
              <a:gd name="T3" fmla="*/ 11 h 21"/>
              <a:gd name="T4" fmla="*/ 18 w 22"/>
              <a:gd name="T5" fmla="*/ 3 h 21"/>
              <a:gd name="T6" fmla="*/ 11 w 22"/>
              <a:gd name="T7" fmla="*/ 0 h 21"/>
              <a:gd name="T8" fmla="*/ 3 w 22"/>
              <a:gd name="T9" fmla="*/ 3 h 21"/>
              <a:gd name="T10" fmla="*/ 0 w 22"/>
              <a:gd name="T11" fmla="*/ 11 h 21"/>
              <a:gd name="T12" fmla="*/ 3 w 22"/>
              <a:gd name="T13" fmla="*/ 18 h 21"/>
              <a:gd name="T14" fmla="*/ 11 w 22"/>
              <a:gd name="T15" fmla="*/ 21 h 21"/>
              <a:gd name="T16" fmla="*/ 18 w 22"/>
              <a:gd name="T17" fmla="*/ 18 h 21"/>
              <a:gd name="T18" fmla="*/ 22 w 22"/>
              <a:gd name="T19"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1">
                <a:moveTo>
                  <a:pt x="22" y="11"/>
                </a:moveTo>
                <a:lnTo>
                  <a:pt x="22" y="11"/>
                </a:lnTo>
                <a:cubicBezTo>
                  <a:pt x="22" y="8"/>
                  <a:pt x="20" y="5"/>
                  <a:pt x="18" y="3"/>
                </a:cubicBezTo>
                <a:cubicBezTo>
                  <a:pt x="16" y="1"/>
                  <a:pt x="14" y="0"/>
                  <a:pt x="11" y="0"/>
                </a:cubicBezTo>
                <a:cubicBezTo>
                  <a:pt x="8" y="0"/>
                  <a:pt x="5" y="1"/>
                  <a:pt x="3" y="3"/>
                </a:cubicBezTo>
                <a:cubicBezTo>
                  <a:pt x="1" y="5"/>
                  <a:pt x="0" y="8"/>
                  <a:pt x="0" y="11"/>
                </a:cubicBezTo>
                <a:cubicBezTo>
                  <a:pt x="0" y="14"/>
                  <a:pt x="1" y="16"/>
                  <a:pt x="3" y="18"/>
                </a:cubicBezTo>
                <a:cubicBezTo>
                  <a:pt x="5" y="20"/>
                  <a:pt x="8" y="21"/>
                  <a:pt x="11" y="21"/>
                </a:cubicBezTo>
                <a:cubicBezTo>
                  <a:pt x="14" y="21"/>
                  <a:pt x="16" y="20"/>
                  <a:pt x="18" y="18"/>
                </a:cubicBezTo>
                <a:cubicBezTo>
                  <a:pt x="20" y="16"/>
                  <a:pt x="22" y="14"/>
                  <a:pt x="22" y="11"/>
                </a:cubicBezTo>
                <a:close/>
              </a:path>
            </a:pathLst>
          </a:custGeom>
          <a:solidFill>
            <a:srgbClr val="000000"/>
          </a:solidFill>
          <a:ln w="1905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38">
            <a:extLst>
              <a:ext uri="{FF2B5EF4-FFF2-40B4-BE49-F238E27FC236}">
                <a16:creationId xmlns:a16="http://schemas.microsoft.com/office/drawing/2014/main" id="{432575D4-BBEB-4B4E-B7CE-B99A5A472982}"/>
              </a:ext>
            </a:extLst>
          </p:cNvPr>
          <p:cNvSpPr>
            <a:spLocks/>
          </p:cNvSpPr>
          <p:nvPr/>
        </p:nvSpPr>
        <p:spPr bwMode="auto">
          <a:xfrm>
            <a:off x="6396038" y="1766888"/>
            <a:ext cx="30163" cy="30163"/>
          </a:xfrm>
          <a:custGeom>
            <a:avLst/>
            <a:gdLst>
              <a:gd name="T0" fmla="*/ 22 w 22"/>
              <a:gd name="T1" fmla="*/ 11 h 21"/>
              <a:gd name="T2" fmla="*/ 22 w 22"/>
              <a:gd name="T3" fmla="*/ 11 h 21"/>
              <a:gd name="T4" fmla="*/ 18 w 22"/>
              <a:gd name="T5" fmla="*/ 3 h 21"/>
              <a:gd name="T6" fmla="*/ 11 w 22"/>
              <a:gd name="T7" fmla="*/ 0 h 21"/>
              <a:gd name="T8" fmla="*/ 3 w 22"/>
              <a:gd name="T9" fmla="*/ 3 h 21"/>
              <a:gd name="T10" fmla="*/ 0 w 22"/>
              <a:gd name="T11" fmla="*/ 11 h 21"/>
              <a:gd name="T12" fmla="*/ 3 w 22"/>
              <a:gd name="T13" fmla="*/ 18 h 21"/>
              <a:gd name="T14" fmla="*/ 11 w 22"/>
              <a:gd name="T15" fmla="*/ 21 h 21"/>
              <a:gd name="T16" fmla="*/ 18 w 22"/>
              <a:gd name="T17" fmla="*/ 18 h 21"/>
              <a:gd name="T18" fmla="*/ 22 w 22"/>
              <a:gd name="T19" fmla="*/ 11 h 21"/>
              <a:gd name="T20" fmla="*/ 22 w 22"/>
              <a:gd name="T21"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21">
                <a:moveTo>
                  <a:pt x="22" y="11"/>
                </a:moveTo>
                <a:lnTo>
                  <a:pt x="22" y="11"/>
                </a:lnTo>
                <a:cubicBezTo>
                  <a:pt x="22" y="8"/>
                  <a:pt x="20" y="5"/>
                  <a:pt x="18" y="3"/>
                </a:cubicBezTo>
                <a:cubicBezTo>
                  <a:pt x="16" y="1"/>
                  <a:pt x="14" y="0"/>
                  <a:pt x="11" y="0"/>
                </a:cubicBezTo>
                <a:cubicBezTo>
                  <a:pt x="8" y="0"/>
                  <a:pt x="5" y="1"/>
                  <a:pt x="3" y="3"/>
                </a:cubicBezTo>
                <a:cubicBezTo>
                  <a:pt x="1" y="5"/>
                  <a:pt x="0" y="8"/>
                  <a:pt x="0" y="11"/>
                </a:cubicBezTo>
                <a:cubicBezTo>
                  <a:pt x="0" y="14"/>
                  <a:pt x="1" y="16"/>
                  <a:pt x="3" y="18"/>
                </a:cubicBezTo>
                <a:cubicBezTo>
                  <a:pt x="5" y="20"/>
                  <a:pt x="8" y="21"/>
                  <a:pt x="11" y="21"/>
                </a:cubicBezTo>
                <a:cubicBezTo>
                  <a:pt x="14" y="21"/>
                  <a:pt x="16" y="20"/>
                  <a:pt x="18" y="18"/>
                </a:cubicBezTo>
                <a:cubicBezTo>
                  <a:pt x="20" y="16"/>
                  <a:pt x="22" y="14"/>
                  <a:pt x="22" y="11"/>
                </a:cubicBezTo>
                <a:lnTo>
                  <a:pt x="22" y="11"/>
                </a:lnTo>
                <a:close/>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39">
            <a:extLst>
              <a:ext uri="{FF2B5EF4-FFF2-40B4-BE49-F238E27FC236}">
                <a16:creationId xmlns:a16="http://schemas.microsoft.com/office/drawing/2014/main" id="{5F07935D-FD3F-47F2-B89E-EDB9AA26B9B5}"/>
              </a:ext>
            </a:extLst>
          </p:cNvPr>
          <p:cNvSpPr>
            <a:spLocks/>
          </p:cNvSpPr>
          <p:nvPr/>
        </p:nvSpPr>
        <p:spPr bwMode="auto">
          <a:xfrm>
            <a:off x="6346825" y="2058988"/>
            <a:ext cx="130175" cy="131763"/>
          </a:xfrm>
          <a:custGeom>
            <a:avLst/>
            <a:gdLst>
              <a:gd name="T0" fmla="*/ 48 w 96"/>
              <a:gd name="T1" fmla="*/ 47 h 95"/>
              <a:gd name="T2" fmla="*/ 48 w 96"/>
              <a:gd name="T3" fmla="*/ 47 h 95"/>
              <a:gd name="T4" fmla="*/ 14 w 96"/>
              <a:gd name="T5" fmla="*/ 14 h 95"/>
              <a:gd name="T6" fmla="*/ 0 w 96"/>
              <a:gd name="T7" fmla="*/ 47 h 95"/>
              <a:gd name="T8" fmla="*/ 14 w 96"/>
              <a:gd name="T9" fmla="*/ 81 h 95"/>
              <a:gd name="T10" fmla="*/ 48 w 96"/>
              <a:gd name="T11" fmla="*/ 47 h 95"/>
              <a:gd name="T12" fmla="*/ 14 w 96"/>
              <a:gd name="T13" fmla="*/ 81 h 95"/>
              <a:gd name="T14" fmla="*/ 48 w 96"/>
              <a:gd name="T15" fmla="*/ 95 h 95"/>
              <a:gd name="T16" fmla="*/ 82 w 96"/>
              <a:gd name="T17" fmla="*/ 81 h 95"/>
              <a:gd name="T18" fmla="*/ 48 w 96"/>
              <a:gd name="T19" fmla="*/ 47 h 95"/>
              <a:gd name="T20" fmla="*/ 82 w 96"/>
              <a:gd name="T21" fmla="*/ 81 h 95"/>
              <a:gd name="T22" fmla="*/ 96 w 96"/>
              <a:gd name="T23" fmla="*/ 47 h 95"/>
              <a:gd name="T24" fmla="*/ 82 w 96"/>
              <a:gd name="T25" fmla="*/ 14 h 95"/>
              <a:gd name="T26" fmla="*/ 48 w 96"/>
              <a:gd name="T27" fmla="*/ 47 h 95"/>
              <a:gd name="T28" fmla="*/ 82 w 96"/>
              <a:gd name="T29" fmla="*/ 14 h 95"/>
              <a:gd name="T30" fmla="*/ 48 w 96"/>
              <a:gd name="T31" fmla="*/ 0 h 95"/>
              <a:gd name="T32" fmla="*/ 14 w 96"/>
              <a:gd name="T33" fmla="*/ 14 h 95"/>
              <a:gd name="T34" fmla="*/ 48 w 96"/>
              <a:gd name="T35" fmla="*/ 4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95">
                <a:moveTo>
                  <a:pt x="48" y="47"/>
                </a:moveTo>
                <a:lnTo>
                  <a:pt x="48" y="47"/>
                </a:lnTo>
                <a:lnTo>
                  <a:pt x="14" y="14"/>
                </a:lnTo>
                <a:cubicBezTo>
                  <a:pt x="5" y="23"/>
                  <a:pt x="0" y="35"/>
                  <a:pt x="0" y="47"/>
                </a:cubicBezTo>
                <a:cubicBezTo>
                  <a:pt x="0" y="60"/>
                  <a:pt x="5" y="72"/>
                  <a:pt x="14" y="81"/>
                </a:cubicBezTo>
                <a:lnTo>
                  <a:pt x="48" y="47"/>
                </a:lnTo>
                <a:lnTo>
                  <a:pt x="14" y="81"/>
                </a:lnTo>
                <a:cubicBezTo>
                  <a:pt x="23" y="90"/>
                  <a:pt x="35" y="95"/>
                  <a:pt x="48" y="95"/>
                </a:cubicBezTo>
                <a:cubicBezTo>
                  <a:pt x="61" y="95"/>
                  <a:pt x="73" y="90"/>
                  <a:pt x="82" y="81"/>
                </a:cubicBezTo>
                <a:lnTo>
                  <a:pt x="48" y="47"/>
                </a:lnTo>
                <a:lnTo>
                  <a:pt x="82" y="81"/>
                </a:lnTo>
                <a:cubicBezTo>
                  <a:pt x="91" y="72"/>
                  <a:pt x="96" y="60"/>
                  <a:pt x="96" y="47"/>
                </a:cubicBezTo>
                <a:cubicBezTo>
                  <a:pt x="96" y="35"/>
                  <a:pt x="91" y="23"/>
                  <a:pt x="82" y="14"/>
                </a:cubicBezTo>
                <a:lnTo>
                  <a:pt x="48" y="47"/>
                </a:lnTo>
                <a:lnTo>
                  <a:pt x="82" y="14"/>
                </a:lnTo>
                <a:cubicBezTo>
                  <a:pt x="73" y="5"/>
                  <a:pt x="61" y="0"/>
                  <a:pt x="48" y="0"/>
                </a:cubicBezTo>
                <a:cubicBezTo>
                  <a:pt x="35" y="0"/>
                  <a:pt x="23" y="5"/>
                  <a:pt x="14" y="14"/>
                </a:cubicBezTo>
                <a:lnTo>
                  <a:pt x="48" y="47"/>
                </a:lnTo>
                <a:close/>
              </a:path>
            </a:pathLst>
          </a:custGeom>
          <a:solidFill>
            <a:srgbClr val="FFFFFF"/>
          </a:solidFill>
          <a:ln w="1905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40">
            <a:extLst>
              <a:ext uri="{FF2B5EF4-FFF2-40B4-BE49-F238E27FC236}">
                <a16:creationId xmlns:a16="http://schemas.microsoft.com/office/drawing/2014/main" id="{798B6E23-0C21-4B24-B498-E13B6C8CE0AE}"/>
              </a:ext>
            </a:extLst>
          </p:cNvPr>
          <p:cNvSpPr>
            <a:spLocks/>
          </p:cNvSpPr>
          <p:nvPr/>
        </p:nvSpPr>
        <p:spPr bwMode="auto">
          <a:xfrm>
            <a:off x="6346825" y="2058988"/>
            <a:ext cx="130175" cy="131763"/>
          </a:xfrm>
          <a:custGeom>
            <a:avLst/>
            <a:gdLst>
              <a:gd name="T0" fmla="*/ 48 w 96"/>
              <a:gd name="T1" fmla="*/ 47 h 95"/>
              <a:gd name="T2" fmla="*/ 48 w 96"/>
              <a:gd name="T3" fmla="*/ 47 h 95"/>
              <a:gd name="T4" fmla="*/ 14 w 96"/>
              <a:gd name="T5" fmla="*/ 14 h 95"/>
              <a:gd name="T6" fmla="*/ 0 w 96"/>
              <a:gd name="T7" fmla="*/ 47 h 95"/>
              <a:gd name="T8" fmla="*/ 14 w 96"/>
              <a:gd name="T9" fmla="*/ 81 h 95"/>
              <a:gd name="T10" fmla="*/ 48 w 96"/>
              <a:gd name="T11" fmla="*/ 47 h 95"/>
              <a:gd name="T12" fmla="*/ 14 w 96"/>
              <a:gd name="T13" fmla="*/ 81 h 95"/>
              <a:gd name="T14" fmla="*/ 48 w 96"/>
              <a:gd name="T15" fmla="*/ 95 h 95"/>
              <a:gd name="T16" fmla="*/ 82 w 96"/>
              <a:gd name="T17" fmla="*/ 81 h 95"/>
              <a:gd name="T18" fmla="*/ 48 w 96"/>
              <a:gd name="T19" fmla="*/ 47 h 95"/>
              <a:gd name="T20" fmla="*/ 82 w 96"/>
              <a:gd name="T21" fmla="*/ 81 h 95"/>
              <a:gd name="T22" fmla="*/ 96 w 96"/>
              <a:gd name="T23" fmla="*/ 47 h 95"/>
              <a:gd name="T24" fmla="*/ 82 w 96"/>
              <a:gd name="T25" fmla="*/ 14 h 95"/>
              <a:gd name="T26" fmla="*/ 48 w 96"/>
              <a:gd name="T27" fmla="*/ 47 h 95"/>
              <a:gd name="T28" fmla="*/ 82 w 96"/>
              <a:gd name="T29" fmla="*/ 14 h 95"/>
              <a:gd name="T30" fmla="*/ 48 w 96"/>
              <a:gd name="T31" fmla="*/ 0 h 95"/>
              <a:gd name="T32" fmla="*/ 14 w 96"/>
              <a:gd name="T33" fmla="*/ 14 h 95"/>
              <a:gd name="T34" fmla="*/ 48 w 96"/>
              <a:gd name="T35" fmla="*/ 47 h 95"/>
              <a:gd name="T36" fmla="*/ 48 w 96"/>
              <a:gd name="T37" fmla="*/ 4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 h="95">
                <a:moveTo>
                  <a:pt x="48" y="47"/>
                </a:moveTo>
                <a:lnTo>
                  <a:pt x="48" y="47"/>
                </a:lnTo>
                <a:lnTo>
                  <a:pt x="14" y="14"/>
                </a:lnTo>
                <a:cubicBezTo>
                  <a:pt x="5" y="23"/>
                  <a:pt x="0" y="35"/>
                  <a:pt x="0" y="47"/>
                </a:cubicBezTo>
                <a:cubicBezTo>
                  <a:pt x="0" y="60"/>
                  <a:pt x="5" y="72"/>
                  <a:pt x="14" y="81"/>
                </a:cubicBezTo>
                <a:lnTo>
                  <a:pt x="48" y="47"/>
                </a:lnTo>
                <a:lnTo>
                  <a:pt x="14" y="81"/>
                </a:lnTo>
                <a:cubicBezTo>
                  <a:pt x="23" y="90"/>
                  <a:pt x="35" y="95"/>
                  <a:pt x="48" y="95"/>
                </a:cubicBezTo>
                <a:cubicBezTo>
                  <a:pt x="61" y="95"/>
                  <a:pt x="73" y="90"/>
                  <a:pt x="82" y="81"/>
                </a:cubicBezTo>
                <a:lnTo>
                  <a:pt x="48" y="47"/>
                </a:lnTo>
                <a:lnTo>
                  <a:pt x="82" y="81"/>
                </a:lnTo>
                <a:cubicBezTo>
                  <a:pt x="91" y="72"/>
                  <a:pt x="96" y="60"/>
                  <a:pt x="96" y="47"/>
                </a:cubicBezTo>
                <a:cubicBezTo>
                  <a:pt x="96" y="35"/>
                  <a:pt x="91" y="23"/>
                  <a:pt x="82" y="14"/>
                </a:cubicBezTo>
                <a:lnTo>
                  <a:pt x="48" y="47"/>
                </a:lnTo>
                <a:lnTo>
                  <a:pt x="82" y="14"/>
                </a:lnTo>
                <a:cubicBezTo>
                  <a:pt x="73" y="5"/>
                  <a:pt x="61" y="0"/>
                  <a:pt x="48" y="0"/>
                </a:cubicBezTo>
                <a:cubicBezTo>
                  <a:pt x="35" y="0"/>
                  <a:pt x="23" y="5"/>
                  <a:pt x="14" y="14"/>
                </a:cubicBezTo>
                <a:lnTo>
                  <a:pt x="48" y="47"/>
                </a:lnTo>
                <a:lnTo>
                  <a:pt x="48" y="47"/>
                </a:lnTo>
                <a:close/>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41">
            <a:extLst>
              <a:ext uri="{FF2B5EF4-FFF2-40B4-BE49-F238E27FC236}">
                <a16:creationId xmlns:a16="http://schemas.microsoft.com/office/drawing/2014/main" id="{8CFEED55-C915-4CC8-8176-8CC733565025}"/>
              </a:ext>
            </a:extLst>
          </p:cNvPr>
          <p:cNvSpPr>
            <a:spLocks/>
          </p:cNvSpPr>
          <p:nvPr/>
        </p:nvSpPr>
        <p:spPr bwMode="auto">
          <a:xfrm>
            <a:off x="6780213" y="1766888"/>
            <a:ext cx="28575" cy="30163"/>
          </a:xfrm>
          <a:custGeom>
            <a:avLst/>
            <a:gdLst>
              <a:gd name="T0" fmla="*/ 21 w 21"/>
              <a:gd name="T1" fmla="*/ 11 h 21"/>
              <a:gd name="T2" fmla="*/ 21 w 21"/>
              <a:gd name="T3" fmla="*/ 11 h 21"/>
              <a:gd name="T4" fmla="*/ 18 w 21"/>
              <a:gd name="T5" fmla="*/ 3 h 21"/>
              <a:gd name="T6" fmla="*/ 10 w 21"/>
              <a:gd name="T7" fmla="*/ 0 h 21"/>
              <a:gd name="T8" fmla="*/ 3 w 21"/>
              <a:gd name="T9" fmla="*/ 3 h 21"/>
              <a:gd name="T10" fmla="*/ 0 w 21"/>
              <a:gd name="T11" fmla="*/ 11 h 21"/>
              <a:gd name="T12" fmla="*/ 3 w 21"/>
              <a:gd name="T13" fmla="*/ 18 h 21"/>
              <a:gd name="T14" fmla="*/ 10 w 21"/>
              <a:gd name="T15" fmla="*/ 21 h 21"/>
              <a:gd name="T16" fmla="*/ 18 w 21"/>
              <a:gd name="T17" fmla="*/ 18 h 21"/>
              <a:gd name="T18" fmla="*/ 21 w 21"/>
              <a:gd name="T19"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21" y="11"/>
                </a:moveTo>
                <a:lnTo>
                  <a:pt x="21" y="11"/>
                </a:lnTo>
                <a:cubicBezTo>
                  <a:pt x="21" y="8"/>
                  <a:pt x="20" y="5"/>
                  <a:pt x="18" y="3"/>
                </a:cubicBezTo>
                <a:cubicBezTo>
                  <a:pt x="16" y="1"/>
                  <a:pt x="13" y="0"/>
                  <a:pt x="10" y="0"/>
                </a:cubicBezTo>
                <a:cubicBezTo>
                  <a:pt x="8" y="0"/>
                  <a:pt x="5" y="1"/>
                  <a:pt x="3" y="3"/>
                </a:cubicBezTo>
                <a:cubicBezTo>
                  <a:pt x="1" y="5"/>
                  <a:pt x="0" y="8"/>
                  <a:pt x="0" y="11"/>
                </a:cubicBezTo>
                <a:cubicBezTo>
                  <a:pt x="0" y="14"/>
                  <a:pt x="1" y="16"/>
                  <a:pt x="3" y="18"/>
                </a:cubicBezTo>
                <a:cubicBezTo>
                  <a:pt x="5" y="20"/>
                  <a:pt x="8" y="21"/>
                  <a:pt x="10" y="21"/>
                </a:cubicBezTo>
                <a:cubicBezTo>
                  <a:pt x="13" y="21"/>
                  <a:pt x="16" y="20"/>
                  <a:pt x="18" y="18"/>
                </a:cubicBezTo>
                <a:cubicBezTo>
                  <a:pt x="20" y="16"/>
                  <a:pt x="21" y="14"/>
                  <a:pt x="21" y="11"/>
                </a:cubicBezTo>
                <a:close/>
              </a:path>
            </a:pathLst>
          </a:custGeom>
          <a:solidFill>
            <a:srgbClr val="000000"/>
          </a:solidFill>
          <a:ln w="1905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42">
            <a:extLst>
              <a:ext uri="{FF2B5EF4-FFF2-40B4-BE49-F238E27FC236}">
                <a16:creationId xmlns:a16="http://schemas.microsoft.com/office/drawing/2014/main" id="{157DB732-2138-4EF4-973D-F43BC935329D}"/>
              </a:ext>
            </a:extLst>
          </p:cNvPr>
          <p:cNvSpPr>
            <a:spLocks/>
          </p:cNvSpPr>
          <p:nvPr/>
        </p:nvSpPr>
        <p:spPr bwMode="auto">
          <a:xfrm>
            <a:off x="6780213" y="1766888"/>
            <a:ext cx="28575" cy="30163"/>
          </a:xfrm>
          <a:custGeom>
            <a:avLst/>
            <a:gdLst>
              <a:gd name="T0" fmla="*/ 21 w 21"/>
              <a:gd name="T1" fmla="*/ 11 h 21"/>
              <a:gd name="T2" fmla="*/ 21 w 21"/>
              <a:gd name="T3" fmla="*/ 11 h 21"/>
              <a:gd name="T4" fmla="*/ 18 w 21"/>
              <a:gd name="T5" fmla="*/ 3 h 21"/>
              <a:gd name="T6" fmla="*/ 10 w 21"/>
              <a:gd name="T7" fmla="*/ 0 h 21"/>
              <a:gd name="T8" fmla="*/ 3 w 21"/>
              <a:gd name="T9" fmla="*/ 3 h 21"/>
              <a:gd name="T10" fmla="*/ 0 w 21"/>
              <a:gd name="T11" fmla="*/ 11 h 21"/>
              <a:gd name="T12" fmla="*/ 3 w 21"/>
              <a:gd name="T13" fmla="*/ 18 h 21"/>
              <a:gd name="T14" fmla="*/ 10 w 21"/>
              <a:gd name="T15" fmla="*/ 21 h 21"/>
              <a:gd name="T16" fmla="*/ 18 w 21"/>
              <a:gd name="T17" fmla="*/ 18 h 21"/>
              <a:gd name="T18" fmla="*/ 21 w 21"/>
              <a:gd name="T19" fmla="*/ 11 h 21"/>
              <a:gd name="T20" fmla="*/ 21 w 21"/>
              <a:gd name="T21"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1">
                <a:moveTo>
                  <a:pt x="21" y="11"/>
                </a:moveTo>
                <a:lnTo>
                  <a:pt x="21" y="11"/>
                </a:lnTo>
                <a:cubicBezTo>
                  <a:pt x="21" y="8"/>
                  <a:pt x="20" y="5"/>
                  <a:pt x="18" y="3"/>
                </a:cubicBezTo>
                <a:cubicBezTo>
                  <a:pt x="16" y="1"/>
                  <a:pt x="13" y="0"/>
                  <a:pt x="10" y="0"/>
                </a:cubicBezTo>
                <a:cubicBezTo>
                  <a:pt x="8" y="0"/>
                  <a:pt x="5" y="1"/>
                  <a:pt x="3" y="3"/>
                </a:cubicBezTo>
                <a:cubicBezTo>
                  <a:pt x="1" y="5"/>
                  <a:pt x="0" y="8"/>
                  <a:pt x="0" y="11"/>
                </a:cubicBezTo>
                <a:cubicBezTo>
                  <a:pt x="0" y="14"/>
                  <a:pt x="1" y="16"/>
                  <a:pt x="3" y="18"/>
                </a:cubicBezTo>
                <a:cubicBezTo>
                  <a:pt x="5" y="20"/>
                  <a:pt x="8" y="21"/>
                  <a:pt x="10" y="21"/>
                </a:cubicBezTo>
                <a:cubicBezTo>
                  <a:pt x="13" y="21"/>
                  <a:pt x="16" y="20"/>
                  <a:pt x="18" y="18"/>
                </a:cubicBezTo>
                <a:cubicBezTo>
                  <a:pt x="20" y="16"/>
                  <a:pt x="21" y="14"/>
                  <a:pt x="21" y="11"/>
                </a:cubicBezTo>
                <a:lnTo>
                  <a:pt x="21" y="11"/>
                </a:lnTo>
                <a:close/>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43">
            <a:extLst>
              <a:ext uri="{FF2B5EF4-FFF2-40B4-BE49-F238E27FC236}">
                <a16:creationId xmlns:a16="http://schemas.microsoft.com/office/drawing/2014/main" id="{AC310E68-F4EB-4886-A6E7-E86043DA056D}"/>
              </a:ext>
            </a:extLst>
          </p:cNvPr>
          <p:cNvSpPr>
            <a:spLocks/>
          </p:cNvSpPr>
          <p:nvPr/>
        </p:nvSpPr>
        <p:spPr bwMode="auto">
          <a:xfrm>
            <a:off x="6731000" y="2058988"/>
            <a:ext cx="128588" cy="131763"/>
          </a:xfrm>
          <a:custGeom>
            <a:avLst/>
            <a:gdLst>
              <a:gd name="T0" fmla="*/ 47 w 95"/>
              <a:gd name="T1" fmla="*/ 47 h 95"/>
              <a:gd name="T2" fmla="*/ 47 w 95"/>
              <a:gd name="T3" fmla="*/ 47 h 95"/>
              <a:gd name="T4" fmla="*/ 14 w 95"/>
              <a:gd name="T5" fmla="*/ 14 h 95"/>
              <a:gd name="T6" fmla="*/ 0 w 95"/>
              <a:gd name="T7" fmla="*/ 47 h 95"/>
              <a:gd name="T8" fmla="*/ 14 w 95"/>
              <a:gd name="T9" fmla="*/ 81 h 95"/>
              <a:gd name="T10" fmla="*/ 47 w 95"/>
              <a:gd name="T11" fmla="*/ 47 h 95"/>
              <a:gd name="T12" fmla="*/ 14 w 95"/>
              <a:gd name="T13" fmla="*/ 81 h 95"/>
              <a:gd name="T14" fmla="*/ 47 w 95"/>
              <a:gd name="T15" fmla="*/ 95 h 95"/>
              <a:gd name="T16" fmla="*/ 81 w 95"/>
              <a:gd name="T17" fmla="*/ 81 h 95"/>
              <a:gd name="T18" fmla="*/ 47 w 95"/>
              <a:gd name="T19" fmla="*/ 47 h 95"/>
              <a:gd name="T20" fmla="*/ 81 w 95"/>
              <a:gd name="T21" fmla="*/ 81 h 95"/>
              <a:gd name="T22" fmla="*/ 95 w 95"/>
              <a:gd name="T23" fmla="*/ 47 h 95"/>
              <a:gd name="T24" fmla="*/ 81 w 95"/>
              <a:gd name="T25" fmla="*/ 14 h 95"/>
              <a:gd name="T26" fmla="*/ 47 w 95"/>
              <a:gd name="T27" fmla="*/ 47 h 95"/>
              <a:gd name="T28" fmla="*/ 81 w 95"/>
              <a:gd name="T29" fmla="*/ 14 h 95"/>
              <a:gd name="T30" fmla="*/ 47 w 95"/>
              <a:gd name="T31" fmla="*/ 0 h 95"/>
              <a:gd name="T32" fmla="*/ 14 w 95"/>
              <a:gd name="T33" fmla="*/ 14 h 95"/>
              <a:gd name="T34" fmla="*/ 47 w 95"/>
              <a:gd name="T35" fmla="*/ 4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95">
                <a:moveTo>
                  <a:pt x="47" y="47"/>
                </a:moveTo>
                <a:lnTo>
                  <a:pt x="47" y="47"/>
                </a:lnTo>
                <a:lnTo>
                  <a:pt x="14" y="14"/>
                </a:lnTo>
                <a:cubicBezTo>
                  <a:pt x="5" y="23"/>
                  <a:pt x="0" y="35"/>
                  <a:pt x="0" y="47"/>
                </a:cubicBezTo>
                <a:cubicBezTo>
                  <a:pt x="0" y="60"/>
                  <a:pt x="5" y="72"/>
                  <a:pt x="14" y="81"/>
                </a:cubicBezTo>
                <a:lnTo>
                  <a:pt x="47" y="47"/>
                </a:lnTo>
                <a:lnTo>
                  <a:pt x="14" y="81"/>
                </a:lnTo>
                <a:cubicBezTo>
                  <a:pt x="22" y="90"/>
                  <a:pt x="35" y="95"/>
                  <a:pt x="47" y="95"/>
                </a:cubicBezTo>
                <a:cubicBezTo>
                  <a:pt x="60" y="95"/>
                  <a:pt x="72" y="90"/>
                  <a:pt x="81" y="81"/>
                </a:cubicBezTo>
                <a:lnTo>
                  <a:pt x="47" y="47"/>
                </a:lnTo>
                <a:lnTo>
                  <a:pt x="81" y="81"/>
                </a:lnTo>
                <a:cubicBezTo>
                  <a:pt x="90" y="72"/>
                  <a:pt x="95" y="60"/>
                  <a:pt x="95" y="47"/>
                </a:cubicBezTo>
                <a:cubicBezTo>
                  <a:pt x="95" y="35"/>
                  <a:pt x="90" y="23"/>
                  <a:pt x="81" y="14"/>
                </a:cubicBezTo>
                <a:lnTo>
                  <a:pt x="47" y="47"/>
                </a:lnTo>
                <a:lnTo>
                  <a:pt x="81" y="14"/>
                </a:lnTo>
                <a:cubicBezTo>
                  <a:pt x="72" y="5"/>
                  <a:pt x="60" y="0"/>
                  <a:pt x="47" y="0"/>
                </a:cubicBezTo>
                <a:cubicBezTo>
                  <a:pt x="35" y="0"/>
                  <a:pt x="22" y="5"/>
                  <a:pt x="14" y="14"/>
                </a:cubicBezTo>
                <a:lnTo>
                  <a:pt x="47" y="47"/>
                </a:lnTo>
                <a:close/>
              </a:path>
            </a:pathLst>
          </a:custGeom>
          <a:solidFill>
            <a:srgbClr val="FFFFFF"/>
          </a:solidFill>
          <a:ln w="1905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44">
            <a:extLst>
              <a:ext uri="{FF2B5EF4-FFF2-40B4-BE49-F238E27FC236}">
                <a16:creationId xmlns:a16="http://schemas.microsoft.com/office/drawing/2014/main" id="{70C96F1B-F279-4506-97BE-8E4F43AE1B91}"/>
              </a:ext>
            </a:extLst>
          </p:cNvPr>
          <p:cNvSpPr>
            <a:spLocks/>
          </p:cNvSpPr>
          <p:nvPr/>
        </p:nvSpPr>
        <p:spPr bwMode="auto">
          <a:xfrm>
            <a:off x="6731000" y="2058988"/>
            <a:ext cx="128588" cy="131763"/>
          </a:xfrm>
          <a:custGeom>
            <a:avLst/>
            <a:gdLst>
              <a:gd name="T0" fmla="*/ 47 w 95"/>
              <a:gd name="T1" fmla="*/ 47 h 95"/>
              <a:gd name="T2" fmla="*/ 47 w 95"/>
              <a:gd name="T3" fmla="*/ 47 h 95"/>
              <a:gd name="T4" fmla="*/ 14 w 95"/>
              <a:gd name="T5" fmla="*/ 14 h 95"/>
              <a:gd name="T6" fmla="*/ 0 w 95"/>
              <a:gd name="T7" fmla="*/ 47 h 95"/>
              <a:gd name="T8" fmla="*/ 14 w 95"/>
              <a:gd name="T9" fmla="*/ 81 h 95"/>
              <a:gd name="T10" fmla="*/ 47 w 95"/>
              <a:gd name="T11" fmla="*/ 47 h 95"/>
              <a:gd name="T12" fmla="*/ 14 w 95"/>
              <a:gd name="T13" fmla="*/ 81 h 95"/>
              <a:gd name="T14" fmla="*/ 47 w 95"/>
              <a:gd name="T15" fmla="*/ 95 h 95"/>
              <a:gd name="T16" fmla="*/ 81 w 95"/>
              <a:gd name="T17" fmla="*/ 81 h 95"/>
              <a:gd name="T18" fmla="*/ 47 w 95"/>
              <a:gd name="T19" fmla="*/ 47 h 95"/>
              <a:gd name="T20" fmla="*/ 81 w 95"/>
              <a:gd name="T21" fmla="*/ 81 h 95"/>
              <a:gd name="T22" fmla="*/ 95 w 95"/>
              <a:gd name="T23" fmla="*/ 47 h 95"/>
              <a:gd name="T24" fmla="*/ 81 w 95"/>
              <a:gd name="T25" fmla="*/ 14 h 95"/>
              <a:gd name="T26" fmla="*/ 47 w 95"/>
              <a:gd name="T27" fmla="*/ 47 h 95"/>
              <a:gd name="T28" fmla="*/ 81 w 95"/>
              <a:gd name="T29" fmla="*/ 14 h 95"/>
              <a:gd name="T30" fmla="*/ 47 w 95"/>
              <a:gd name="T31" fmla="*/ 0 h 95"/>
              <a:gd name="T32" fmla="*/ 14 w 95"/>
              <a:gd name="T33" fmla="*/ 14 h 95"/>
              <a:gd name="T34" fmla="*/ 47 w 95"/>
              <a:gd name="T35" fmla="*/ 47 h 95"/>
              <a:gd name="T36" fmla="*/ 47 w 95"/>
              <a:gd name="T37" fmla="*/ 4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5" h="95">
                <a:moveTo>
                  <a:pt x="47" y="47"/>
                </a:moveTo>
                <a:lnTo>
                  <a:pt x="47" y="47"/>
                </a:lnTo>
                <a:lnTo>
                  <a:pt x="14" y="14"/>
                </a:lnTo>
                <a:cubicBezTo>
                  <a:pt x="5" y="23"/>
                  <a:pt x="0" y="35"/>
                  <a:pt x="0" y="47"/>
                </a:cubicBezTo>
                <a:cubicBezTo>
                  <a:pt x="0" y="60"/>
                  <a:pt x="5" y="72"/>
                  <a:pt x="14" y="81"/>
                </a:cubicBezTo>
                <a:lnTo>
                  <a:pt x="47" y="47"/>
                </a:lnTo>
                <a:lnTo>
                  <a:pt x="14" y="81"/>
                </a:lnTo>
                <a:cubicBezTo>
                  <a:pt x="22" y="90"/>
                  <a:pt x="35" y="95"/>
                  <a:pt x="47" y="95"/>
                </a:cubicBezTo>
                <a:cubicBezTo>
                  <a:pt x="60" y="95"/>
                  <a:pt x="72" y="90"/>
                  <a:pt x="81" y="81"/>
                </a:cubicBezTo>
                <a:lnTo>
                  <a:pt x="47" y="47"/>
                </a:lnTo>
                <a:lnTo>
                  <a:pt x="81" y="81"/>
                </a:lnTo>
                <a:cubicBezTo>
                  <a:pt x="90" y="72"/>
                  <a:pt x="95" y="60"/>
                  <a:pt x="95" y="47"/>
                </a:cubicBezTo>
                <a:cubicBezTo>
                  <a:pt x="95" y="35"/>
                  <a:pt x="90" y="23"/>
                  <a:pt x="81" y="14"/>
                </a:cubicBezTo>
                <a:lnTo>
                  <a:pt x="47" y="47"/>
                </a:lnTo>
                <a:lnTo>
                  <a:pt x="81" y="14"/>
                </a:lnTo>
                <a:cubicBezTo>
                  <a:pt x="72" y="5"/>
                  <a:pt x="60" y="0"/>
                  <a:pt x="47" y="0"/>
                </a:cubicBezTo>
                <a:cubicBezTo>
                  <a:pt x="35" y="0"/>
                  <a:pt x="22" y="5"/>
                  <a:pt x="14" y="14"/>
                </a:cubicBezTo>
                <a:lnTo>
                  <a:pt x="47" y="47"/>
                </a:lnTo>
                <a:lnTo>
                  <a:pt x="47" y="47"/>
                </a:lnTo>
                <a:close/>
              </a:path>
            </a:pathLst>
          </a:custGeom>
          <a:noFill/>
          <a:ln w="1905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45">
            <a:extLst>
              <a:ext uri="{FF2B5EF4-FFF2-40B4-BE49-F238E27FC236}">
                <a16:creationId xmlns:a16="http://schemas.microsoft.com/office/drawing/2014/main" id="{80C2D8D6-CA35-423D-922C-18B755FF31CF}"/>
              </a:ext>
            </a:extLst>
          </p:cNvPr>
          <p:cNvSpPr>
            <a:spLocks/>
          </p:cNvSpPr>
          <p:nvPr/>
        </p:nvSpPr>
        <p:spPr bwMode="auto">
          <a:xfrm>
            <a:off x="7229475" y="1720851"/>
            <a:ext cx="119063" cy="122238"/>
          </a:xfrm>
          <a:custGeom>
            <a:avLst/>
            <a:gdLst>
              <a:gd name="T0" fmla="*/ 47 w 88"/>
              <a:gd name="T1" fmla="*/ 46 h 87"/>
              <a:gd name="T2" fmla="*/ 47 w 88"/>
              <a:gd name="T3" fmla="*/ 46 h 87"/>
              <a:gd name="T4" fmla="*/ 84 w 88"/>
              <a:gd name="T5" fmla="*/ 46 h 87"/>
              <a:gd name="T6" fmla="*/ 88 w 88"/>
              <a:gd name="T7" fmla="*/ 43 h 87"/>
              <a:gd name="T8" fmla="*/ 84 w 88"/>
              <a:gd name="T9" fmla="*/ 40 h 87"/>
              <a:gd name="T10" fmla="*/ 47 w 88"/>
              <a:gd name="T11" fmla="*/ 40 h 87"/>
              <a:gd name="T12" fmla="*/ 47 w 88"/>
              <a:gd name="T13" fmla="*/ 4 h 87"/>
              <a:gd name="T14" fmla="*/ 44 w 88"/>
              <a:gd name="T15" fmla="*/ 0 h 87"/>
              <a:gd name="T16" fmla="*/ 41 w 88"/>
              <a:gd name="T17" fmla="*/ 4 h 87"/>
              <a:gd name="T18" fmla="*/ 41 w 88"/>
              <a:gd name="T19" fmla="*/ 40 h 87"/>
              <a:gd name="T20" fmla="*/ 5 w 88"/>
              <a:gd name="T21" fmla="*/ 40 h 87"/>
              <a:gd name="T22" fmla="*/ 0 w 88"/>
              <a:gd name="T23" fmla="*/ 43 h 87"/>
              <a:gd name="T24" fmla="*/ 5 w 88"/>
              <a:gd name="T25" fmla="*/ 46 h 87"/>
              <a:gd name="T26" fmla="*/ 41 w 88"/>
              <a:gd name="T27" fmla="*/ 46 h 87"/>
              <a:gd name="T28" fmla="*/ 41 w 88"/>
              <a:gd name="T29" fmla="*/ 83 h 87"/>
              <a:gd name="T30" fmla="*/ 44 w 88"/>
              <a:gd name="T31" fmla="*/ 87 h 87"/>
              <a:gd name="T32" fmla="*/ 47 w 88"/>
              <a:gd name="T33" fmla="*/ 83 h 87"/>
              <a:gd name="T34" fmla="*/ 47 w 88"/>
              <a:gd name="T35" fmla="*/ 4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87">
                <a:moveTo>
                  <a:pt x="47" y="46"/>
                </a:moveTo>
                <a:lnTo>
                  <a:pt x="47" y="46"/>
                </a:lnTo>
                <a:lnTo>
                  <a:pt x="84" y="46"/>
                </a:lnTo>
                <a:cubicBezTo>
                  <a:pt x="85" y="46"/>
                  <a:pt x="88" y="46"/>
                  <a:pt x="88" y="43"/>
                </a:cubicBezTo>
                <a:cubicBezTo>
                  <a:pt x="88" y="40"/>
                  <a:pt x="85" y="40"/>
                  <a:pt x="84" y="40"/>
                </a:cubicBezTo>
                <a:lnTo>
                  <a:pt x="47" y="40"/>
                </a:lnTo>
                <a:lnTo>
                  <a:pt x="47" y="4"/>
                </a:lnTo>
                <a:cubicBezTo>
                  <a:pt x="47" y="3"/>
                  <a:pt x="47" y="0"/>
                  <a:pt x="44" y="0"/>
                </a:cubicBezTo>
                <a:cubicBezTo>
                  <a:pt x="41" y="0"/>
                  <a:pt x="41" y="3"/>
                  <a:pt x="41" y="4"/>
                </a:cubicBezTo>
                <a:lnTo>
                  <a:pt x="41" y="40"/>
                </a:lnTo>
                <a:lnTo>
                  <a:pt x="5" y="40"/>
                </a:lnTo>
                <a:cubicBezTo>
                  <a:pt x="3" y="40"/>
                  <a:pt x="0" y="40"/>
                  <a:pt x="0" y="43"/>
                </a:cubicBezTo>
                <a:cubicBezTo>
                  <a:pt x="0" y="46"/>
                  <a:pt x="3" y="46"/>
                  <a:pt x="5" y="46"/>
                </a:cubicBezTo>
                <a:lnTo>
                  <a:pt x="41" y="46"/>
                </a:lnTo>
                <a:lnTo>
                  <a:pt x="41" y="83"/>
                </a:lnTo>
                <a:cubicBezTo>
                  <a:pt x="41" y="84"/>
                  <a:pt x="41" y="87"/>
                  <a:pt x="44" y="87"/>
                </a:cubicBezTo>
                <a:cubicBezTo>
                  <a:pt x="47" y="87"/>
                  <a:pt x="47" y="84"/>
                  <a:pt x="47" y="83"/>
                </a:cubicBezTo>
                <a:lnTo>
                  <a:pt x="47" y="46"/>
                </a:lnTo>
                <a:close/>
              </a:path>
            </a:pathLst>
          </a:custGeom>
          <a:solidFill>
            <a:srgbClr val="000000"/>
          </a:solidFill>
          <a:ln w="1905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46">
            <a:extLst>
              <a:ext uri="{FF2B5EF4-FFF2-40B4-BE49-F238E27FC236}">
                <a16:creationId xmlns:a16="http://schemas.microsoft.com/office/drawing/2014/main" id="{69152D9E-D930-4DED-9C71-2C732BA6AF74}"/>
              </a:ext>
            </a:extLst>
          </p:cNvPr>
          <p:cNvSpPr>
            <a:spLocks/>
          </p:cNvSpPr>
          <p:nvPr/>
        </p:nvSpPr>
        <p:spPr bwMode="auto">
          <a:xfrm>
            <a:off x="7415213" y="1771651"/>
            <a:ext cx="19050" cy="19050"/>
          </a:xfrm>
          <a:custGeom>
            <a:avLst/>
            <a:gdLst>
              <a:gd name="T0" fmla="*/ 14 w 14"/>
              <a:gd name="T1" fmla="*/ 7 h 14"/>
              <a:gd name="T2" fmla="*/ 14 w 14"/>
              <a:gd name="T3" fmla="*/ 7 h 14"/>
              <a:gd name="T4" fmla="*/ 7 w 14"/>
              <a:gd name="T5" fmla="*/ 0 h 14"/>
              <a:gd name="T6" fmla="*/ 0 w 14"/>
              <a:gd name="T7" fmla="*/ 7 h 14"/>
              <a:gd name="T8" fmla="*/ 7 w 14"/>
              <a:gd name="T9" fmla="*/ 14 h 14"/>
              <a:gd name="T10" fmla="*/ 14 w 14"/>
              <a:gd name="T11" fmla="*/ 7 h 14"/>
            </a:gdLst>
            <a:ahLst/>
            <a:cxnLst>
              <a:cxn ang="0">
                <a:pos x="T0" y="T1"/>
              </a:cxn>
              <a:cxn ang="0">
                <a:pos x="T2" y="T3"/>
              </a:cxn>
              <a:cxn ang="0">
                <a:pos x="T4" y="T5"/>
              </a:cxn>
              <a:cxn ang="0">
                <a:pos x="T6" y="T7"/>
              </a:cxn>
              <a:cxn ang="0">
                <a:pos x="T8" y="T9"/>
              </a:cxn>
              <a:cxn ang="0">
                <a:pos x="T10" y="T11"/>
              </a:cxn>
            </a:cxnLst>
            <a:rect l="0" t="0" r="r" b="b"/>
            <a:pathLst>
              <a:path w="14" h="14">
                <a:moveTo>
                  <a:pt x="14" y="7"/>
                </a:moveTo>
                <a:lnTo>
                  <a:pt x="14" y="7"/>
                </a:lnTo>
                <a:cubicBezTo>
                  <a:pt x="14" y="3"/>
                  <a:pt x="11" y="0"/>
                  <a:pt x="7" y="0"/>
                </a:cubicBezTo>
                <a:cubicBezTo>
                  <a:pt x="3" y="0"/>
                  <a:pt x="0" y="3"/>
                  <a:pt x="0" y="7"/>
                </a:cubicBezTo>
                <a:cubicBezTo>
                  <a:pt x="0" y="11"/>
                  <a:pt x="3" y="14"/>
                  <a:pt x="7" y="14"/>
                </a:cubicBezTo>
                <a:cubicBezTo>
                  <a:pt x="11" y="14"/>
                  <a:pt x="14" y="11"/>
                  <a:pt x="14" y="7"/>
                </a:cubicBezTo>
                <a:close/>
              </a:path>
            </a:pathLst>
          </a:custGeom>
          <a:solidFill>
            <a:srgbClr val="000000"/>
          </a:solidFill>
          <a:ln w="1905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47">
            <a:extLst>
              <a:ext uri="{FF2B5EF4-FFF2-40B4-BE49-F238E27FC236}">
                <a16:creationId xmlns:a16="http://schemas.microsoft.com/office/drawing/2014/main" id="{813F67A7-E1DC-4B46-AF16-A2AA7E849598}"/>
              </a:ext>
            </a:extLst>
          </p:cNvPr>
          <p:cNvSpPr>
            <a:spLocks/>
          </p:cNvSpPr>
          <p:nvPr/>
        </p:nvSpPr>
        <p:spPr bwMode="auto">
          <a:xfrm>
            <a:off x="7494588" y="1771651"/>
            <a:ext cx="19050" cy="19050"/>
          </a:xfrm>
          <a:custGeom>
            <a:avLst/>
            <a:gdLst>
              <a:gd name="T0" fmla="*/ 14 w 14"/>
              <a:gd name="T1" fmla="*/ 7 h 14"/>
              <a:gd name="T2" fmla="*/ 14 w 14"/>
              <a:gd name="T3" fmla="*/ 7 h 14"/>
              <a:gd name="T4" fmla="*/ 7 w 14"/>
              <a:gd name="T5" fmla="*/ 0 h 14"/>
              <a:gd name="T6" fmla="*/ 0 w 14"/>
              <a:gd name="T7" fmla="*/ 7 h 14"/>
              <a:gd name="T8" fmla="*/ 7 w 14"/>
              <a:gd name="T9" fmla="*/ 14 h 14"/>
              <a:gd name="T10" fmla="*/ 14 w 14"/>
              <a:gd name="T11" fmla="*/ 7 h 14"/>
            </a:gdLst>
            <a:ahLst/>
            <a:cxnLst>
              <a:cxn ang="0">
                <a:pos x="T0" y="T1"/>
              </a:cxn>
              <a:cxn ang="0">
                <a:pos x="T2" y="T3"/>
              </a:cxn>
              <a:cxn ang="0">
                <a:pos x="T4" y="T5"/>
              </a:cxn>
              <a:cxn ang="0">
                <a:pos x="T6" y="T7"/>
              </a:cxn>
              <a:cxn ang="0">
                <a:pos x="T8" y="T9"/>
              </a:cxn>
              <a:cxn ang="0">
                <a:pos x="T10" y="T11"/>
              </a:cxn>
            </a:cxnLst>
            <a:rect l="0" t="0" r="r" b="b"/>
            <a:pathLst>
              <a:path w="14" h="14">
                <a:moveTo>
                  <a:pt x="14" y="7"/>
                </a:moveTo>
                <a:lnTo>
                  <a:pt x="14" y="7"/>
                </a:lnTo>
                <a:cubicBezTo>
                  <a:pt x="14" y="3"/>
                  <a:pt x="11" y="0"/>
                  <a:pt x="7" y="0"/>
                </a:cubicBezTo>
                <a:cubicBezTo>
                  <a:pt x="3" y="0"/>
                  <a:pt x="0" y="3"/>
                  <a:pt x="0" y="7"/>
                </a:cubicBezTo>
                <a:cubicBezTo>
                  <a:pt x="0" y="11"/>
                  <a:pt x="3" y="14"/>
                  <a:pt x="7" y="14"/>
                </a:cubicBezTo>
                <a:cubicBezTo>
                  <a:pt x="11" y="14"/>
                  <a:pt x="14" y="11"/>
                  <a:pt x="14" y="7"/>
                </a:cubicBezTo>
                <a:close/>
              </a:path>
            </a:pathLst>
          </a:custGeom>
          <a:solidFill>
            <a:srgbClr val="000000"/>
          </a:solidFill>
          <a:ln w="1905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48">
            <a:extLst>
              <a:ext uri="{FF2B5EF4-FFF2-40B4-BE49-F238E27FC236}">
                <a16:creationId xmlns:a16="http://schemas.microsoft.com/office/drawing/2014/main" id="{D5B6C3EB-680E-41FF-987F-AB73EA9B7020}"/>
              </a:ext>
            </a:extLst>
          </p:cNvPr>
          <p:cNvSpPr>
            <a:spLocks/>
          </p:cNvSpPr>
          <p:nvPr/>
        </p:nvSpPr>
        <p:spPr bwMode="auto">
          <a:xfrm>
            <a:off x="7573963" y="1771651"/>
            <a:ext cx="19050" cy="19050"/>
          </a:xfrm>
          <a:custGeom>
            <a:avLst/>
            <a:gdLst>
              <a:gd name="T0" fmla="*/ 14 w 14"/>
              <a:gd name="T1" fmla="*/ 7 h 14"/>
              <a:gd name="T2" fmla="*/ 14 w 14"/>
              <a:gd name="T3" fmla="*/ 7 h 14"/>
              <a:gd name="T4" fmla="*/ 7 w 14"/>
              <a:gd name="T5" fmla="*/ 0 h 14"/>
              <a:gd name="T6" fmla="*/ 0 w 14"/>
              <a:gd name="T7" fmla="*/ 7 h 14"/>
              <a:gd name="T8" fmla="*/ 7 w 14"/>
              <a:gd name="T9" fmla="*/ 14 h 14"/>
              <a:gd name="T10" fmla="*/ 14 w 14"/>
              <a:gd name="T11" fmla="*/ 7 h 14"/>
            </a:gdLst>
            <a:ahLst/>
            <a:cxnLst>
              <a:cxn ang="0">
                <a:pos x="T0" y="T1"/>
              </a:cxn>
              <a:cxn ang="0">
                <a:pos x="T2" y="T3"/>
              </a:cxn>
              <a:cxn ang="0">
                <a:pos x="T4" y="T5"/>
              </a:cxn>
              <a:cxn ang="0">
                <a:pos x="T6" y="T7"/>
              </a:cxn>
              <a:cxn ang="0">
                <a:pos x="T8" y="T9"/>
              </a:cxn>
              <a:cxn ang="0">
                <a:pos x="T10" y="T11"/>
              </a:cxn>
            </a:cxnLst>
            <a:rect l="0" t="0" r="r" b="b"/>
            <a:pathLst>
              <a:path w="14" h="14">
                <a:moveTo>
                  <a:pt x="14" y="7"/>
                </a:moveTo>
                <a:lnTo>
                  <a:pt x="14" y="7"/>
                </a:lnTo>
                <a:cubicBezTo>
                  <a:pt x="14" y="3"/>
                  <a:pt x="11" y="0"/>
                  <a:pt x="7" y="0"/>
                </a:cubicBezTo>
                <a:cubicBezTo>
                  <a:pt x="3" y="0"/>
                  <a:pt x="0" y="3"/>
                  <a:pt x="0" y="7"/>
                </a:cubicBezTo>
                <a:cubicBezTo>
                  <a:pt x="0" y="11"/>
                  <a:pt x="3" y="14"/>
                  <a:pt x="7" y="14"/>
                </a:cubicBezTo>
                <a:cubicBezTo>
                  <a:pt x="11" y="14"/>
                  <a:pt x="14" y="11"/>
                  <a:pt x="14" y="7"/>
                </a:cubicBezTo>
                <a:close/>
              </a:path>
            </a:pathLst>
          </a:custGeom>
          <a:solidFill>
            <a:srgbClr val="000000"/>
          </a:solidFill>
          <a:ln w="1905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6">
            <a:extLst>
              <a:ext uri="{FF2B5EF4-FFF2-40B4-BE49-F238E27FC236}">
                <a16:creationId xmlns:a16="http://schemas.microsoft.com/office/drawing/2014/main" id="{17EBFEDE-DB81-46EE-A840-654880497A62}"/>
              </a:ext>
            </a:extLst>
          </p:cNvPr>
          <p:cNvSpPr>
            <a:spLocks/>
          </p:cNvSpPr>
          <p:nvPr/>
        </p:nvSpPr>
        <p:spPr bwMode="auto">
          <a:xfrm>
            <a:off x="1132385" y="1789586"/>
            <a:ext cx="735013" cy="0"/>
          </a:xfrm>
          <a:custGeom>
            <a:avLst/>
            <a:gdLst>
              <a:gd name="T0" fmla="*/ 544 w 544"/>
              <a:gd name="T1" fmla="*/ 544 w 544"/>
              <a:gd name="T2" fmla="*/ 0 w 544"/>
            </a:gdLst>
            <a:ahLst/>
            <a:cxnLst>
              <a:cxn ang="0">
                <a:pos x="T0" y="0"/>
              </a:cxn>
              <a:cxn ang="0">
                <a:pos x="T1" y="0"/>
              </a:cxn>
              <a:cxn ang="0">
                <a:pos x="T2" y="0"/>
              </a:cxn>
            </a:cxnLst>
            <a:rect l="0" t="0" r="r" b="b"/>
            <a:pathLst>
              <a:path w="544">
                <a:moveTo>
                  <a:pt x="544" y="0"/>
                </a:moveTo>
                <a:lnTo>
                  <a:pt x="544" y="0"/>
                </a:lnTo>
                <a:lnTo>
                  <a:pt x="0" y="0"/>
                </a:lnTo>
              </a:path>
            </a:pathLst>
          </a:custGeom>
          <a:noFill/>
          <a:ln w="82550" cap="flat" cmpd="dbl">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ooter Placeholder 57">
            <a:extLst>
              <a:ext uri="{FF2B5EF4-FFF2-40B4-BE49-F238E27FC236}">
                <a16:creationId xmlns:a16="http://schemas.microsoft.com/office/drawing/2014/main" id="{F2767E7A-5D21-4A2F-923E-FC96BC6FC5F3}"/>
              </a:ext>
            </a:extLst>
          </p:cNvPr>
          <p:cNvSpPr>
            <a:spLocks noGrp="1"/>
          </p:cNvSpPr>
          <p:nvPr>
            <p:ph type="ftr" sz="quarter" idx="12"/>
          </p:nvPr>
        </p:nvSpPr>
        <p:spPr/>
        <p:txBody>
          <a:bodyPr/>
          <a:lstStyle/>
          <a:p>
            <a:r>
              <a:rPr lang="en-US" altLang="en-US"/>
              <a:t>MIPSE December 2019</a:t>
            </a:r>
          </a:p>
        </p:txBody>
      </p:sp>
      <p:sp>
        <p:nvSpPr>
          <p:cNvPr id="59" name="Slide Number Placeholder 58">
            <a:extLst>
              <a:ext uri="{FF2B5EF4-FFF2-40B4-BE49-F238E27FC236}">
                <a16:creationId xmlns:a16="http://schemas.microsoft.com/office/drawing/2014/main" id="{FD477292-9240-4DE1-8ED1-6737BBE22D37}"/>
              </a:ext>
            </a:extLst>
          </p:cNvPr>
          <p:cNvSpPr>
            <a:spLocks noGrp="1"/>
          </p:cNvSpPr>
          <p:nvPr>
            <p:ph type="sldNum" sz="quarter" idx="11"/>
          </p:nvPr>
        </p:nvSpPr>
        <p:spPr/>
        <p:txBody>
          <a:bodyPr/>
          <a:lstStyle/>
          <a:p>
            <a:fld id="{0A39405F-0C13-4685-A36C-9BF7895977AB}" type="slidenum">
              <a:rPr lang="en-US" altLang="en-US" smtClean="0"/>
              <a:pPr/>
              <a:t>11</a:t>
            </a:fld>
            <a:endParaRPr lang="en-US" altLang="en-US"/>
          </a:p>
        </p:txBody>
      </p:sp>
    </p:spTree>
    <p:extLst>
      <p:ext uri="{BB962C8B-B14F-4D97-AF65-F5344CB8AC3E}">
        <p14:creationId xmlns:p14="http://schemas.microsoft.com/office/powerpoint/2010/main" val="815645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4E953-943E-4EBC-A1C9-920EC8FD6249}"/>
              </a:ext>
            </a:extLst>
          </p:cNvPr>
          <p:cNvSpPr>
            <a:spLocks noGrp="1"/>
          </p:cNvSpPr>
          <p:nvPr>
            <p:ph type="title"/>
          </p:nvPr>
        </p:nvSpPr>
        <p:spPr>
          <a:xfrm>
            <a:off x="148604" y="50924"/>
            <a:ext cx="7069777" cy="890588"/>
          </a:xfrm>
        </p:spPr>
        <p:txBody>
          <a:bodyPr/>
          <a:lstStyle/>
          <a:p>
            <a:r>
              <a:rPr lang="en-US" sz="2400" dirty="0"/>
              <a:t>Magnetars are spinning neutron stars that contain B fields above the Schwinger critical value</a:t>
            </a:r>
          </a:p>
        </p:txBody>
      </p:sp>
      <p:sp>
        <p:nvSpPr>
          <p:cNvPr id="4" name="Slide Number Placeholder 3">
            <a:extLst>
              <a:ext uri="{FF2B5EF4-FFF2-40B4-BE49-F238E27FC236}">
                <a16:creationId xmlns:a16="http://schemas.microsoft.com/office/drawing/2014/main" id="{5DADD8C7-3C97-4FE2-BAC0-387C5F315E45}"/>
              </a:ext>
            </a:extLst>
          </p:cNvPr>
          <p:cNvSpPr>
            <a:spLocks noGrp="1"/>
          </p:cNvSpPr>
          <p:nvPr>
            <p:ph type="sldNum" sz="quarter" idx="11"/>
          </p:nvPr>
        </p:nvSpPr>
        <p:spPr/>
        <p:txBody>
          <a:bodyPr/>
          <a:lstStyle/>
          <a:p>
            <a:fld id="{0A39405F-0C13-4685-A36C-9BF7895977AB}" type="slidenum">
              <a:rPr lang="en-US" altLang="en-US" smtClean="0"/>
              <a:pPr/>
              <a:t>12</a:t>
            </a:fld>
            <a:endParaRPr lang="en-US" altLang="en-US"/>
          </a:p>
        </p:txBody>
      </p:sp>
      <p:sp>
        <p:nvSpPr>
          <p:cNvPr id="5" name="Footer Placeholder 4">
            <a:extLst>
              <a:ext uri="{FF2B5EF4-FFF2-40B4-BE49-F238E27FC236}">
                <a16:creationId xmlns:a16="http://schemas.microsoft.com/office/drawing/2014/main" id="{B212E159-64CA-4DE7-8CF9-CB33A064339C}"/>
              </a:ext>
            </a:extLst>
          </p:cNvPr>
          <p:cNvSpPr>
            <a:spLocks noGrp="1"/>
          </p:cNvSpPr>
          <p:nvPr>
            <p:ph type="ftr" sz="quarter" idx="12"/>
          </p:nvPr>
        </p:nvSpPr>
        <p:spPr/>
        <p:txBody>
          <a:bodyPr/>
          <a:lstStyle/>
          <a:p>
            <a:r>
              <a:rPr lang="en-US" altLang="en-US"/>
              <a:t>MIPSE December 2019</a:t>
            </a:r>
          </a:p>
        </p:txBody>
      </p:sp>
      <p:pic>
        <p:nvPicPr>
          <p:cNvPr id="6" name="Picture 5">
            <a:extLst>
              <a:ext uri="{FF2B5EF4-FFF2-40B4-BE49-F238E27FC236}">
                <a16:creationId xmlns:a16="http://schemas.microsoft.com/office/drawing/2014/main" id="{A53BE42E-B6AE-4BCF-8525-BC987ED88F76}"/>
              </a:ext>
            </a:extLst>
          </p:cNvPr>
          <p:cNvPicPr>
            <a:picLocks noChangeAspect="1"/>
          </p:cNvPicPr>
          <p:nvPr/>
        </p:nvPicPr>
        <p:blipFill>
          <a:blip r:embed="rId2"/>
          <a:stretch>
            <a:fillRect/>
          </a:stretch>
        </p:blipFill>
        <p:spPr>
          <a:xfrm>
            <a:off x="293832" y="1043817"/>
            <a:ext cx="4508394" cy="4580897"/>
          </a:xfrm>
          <a:prstGeom prst="rect">
            <a:avLst/>
          </a:prstGeom>
        </p:spPr>
      </p:pic>
      <p:pic>
        <p:nvPicPr>
          <p:cNvPr id="7" name="Picture 6">
            <a:extLst>
              <a:ext uri="{FF2B5EF4-FFF2-40B4-BE49-F238E27FC236}">
                <a16:creationId xmlns:a16="http://schemas.microsoft.com/office/drawing/2014/main" id="{9E440029-29B0-4D87-8F15-E44F038C514B}"/>
              </a:ext>
            </a:extLst>
          </p:cNvPr>
          <p:cNvPicPr>
            <a:picLocks noChangeAspect="1"/>
          </p:cNvPicPr>
          <p:nvPr/>
        </p:nvPicPr>
        <p:blipFill>
          <a:blip r:embed="rId3"/>
          <a:stretch>
            <a:fillRect/>
          </a:stretch>
        </p:blipFill>
        <p:spPr>
          <a:xfrm>
            <a:off x="4802225" y="1155253"/>
            <a:ext cx="3898823" cy="3797291"/>
          </a:xfrm>
          <a:prstGeom prst="rect">
            <a:avLst/>
          </a:prstGeom>
        </p:spPr>
      </p:pic>
      <p:cxnSp>
        <p:nvCxnSpPr>
          <p:cNvPr id="9" name="Straight Connector 8">
            <a:extLst>
              <a:ext uri="{FF2B5EF4-FFF2-40B4-BE49-F238E27FC236}">
                <a16:creationId xmlns:a16="http://schemas.microsoft.com/office/drawing/2014/main" id="{362801E4-47DA-461E-B790-3CFABF44C464}"/>
              </a:ext>
            </a:extLst>
          </p:cNvPr>
          <p:cNvCxnSpPr/>
          <p:nvPr/>
        </p:nvCxnSpPr>
        <p:spPr bwMode="auto">
          <a:xfrm>
            <a:off x="6582586" y="1215411"/>
            <a:ext cx="0" cy="3311751"/>
          </a:xfrm>
          <a:prstGeom prst="line">
            <a:avLst/>
          </a:prstGeom>
          <a:solidFill>
            <a:schemeClr val="accent1"/>
          </a:solidFill>
          <a:ln w="28575" cap="flat" cmpd="sng" algn="ctr">
            <a:solidFill>
              <a:srgbClr val="C00000"/>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CB6BAAD-FBA6-4539-A9C9-531655C30C48}"/>
                  </a:ext>
                </a:extLst>
              </p:cNvPr>
              <p:cNvSpPr txBox="1"/>
              <p:nvPr/>
            </p:nvSpPr>
            <p:spPr>
              <a:xfrm>
                <a:off x="6204809" y="910271"/>
                <a:ext cx="73282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C00000"/>
                              </a:solidFill>
                              <a:latin typeface="Cambria Math" panose="02040503050406030204" pitchFamily="18" charset="0"/>
                            </a:rPr>
                          </m:ctrlPr>
                        </m:sSubPr>
                        <m:e>
                          <m:r>
                            <a:rPr lang="en-US" b="1" i="1" smtClean="0">
                              <a:solidFill>
                                <a:srgbClr val="C00000"/>
                              </a:solidFill>
                              <a:latin typeface="Cambria Math" panose="02040503050406030204" pitchFamily="18" charset="0"/>
                            </a:rPr>
                            <m:t>𝑩</m:t>
                          </m:r>
                        </m:e>
                        <m:sub>
                          <m:r>
                            <a:rPr lang="en-US" b="1" i="1" smtClean="0">
                              <a:solidFill>
                                <a:srgbClr val="C00000"/>
                              </a:solidFill>
                              <a:latin typeface="Cambria Math" panose="02040503050406030204" pitchFamily="18" charset="0"/>
                            </a:rPr>
                            <m:t>𝒄𝒓𝒊𝒕</m:t>
                          </m:r>
                        </m:sub>
                      </m:sSub>
                    </m:oMath>
                  </m:oMathPara>
                </a14:m>
                <a:endParaRPr lang="en-US" dirty="0">
                  <a:solidFill>
                    <a:srgbClr val="C00000"/>
                  </a:solidFill>
                </a:endParaRPr>
              </a:p>
            </p:txBody>
          </p:sp>
        </mc:Choice>
        <mc:Fallback xmlns="">
          <p:sp>
            <p:nvSpPr>
              <p:cNvPr id="12" name="TextBox 11">
                <a:extLst>
                  <a:ext uri="{FF2B5EF4-FFF2-40B4-BE49-F238E27FC236}">
                    <a16:creationId xmlns:a16="http://schemas.microsoft.com/office/drawing/2014/main" id="{0CB6BAAD-FBA6-4539-A9C9-531655C30C48}"/>
                  </a:ext>
                </a:extLst>
              </p:cNvPr>
              <p:cNvSpPr txBox="1">
                <a:spLocks noRot="1" noChangeAspect="1" noMove="1" noResize="1" noEditPoints="1" noAdjustHandles="1" noChangeArrowheads="1" noChangeShapeType="1" noTextEdit="1"/>
              </p:cNvSpPr>
              <p:nvPr/>
            </p:nvSpPr>
            <p:spPr>
              <a:xfrm>
                <a:off x="6204809" y="910271"/>
                <a:ext cx="732829" cy="369332"/>
              </a:xfrm>
              <a:prstGeom prst="rect">
                <a:avLst/>
              </a:prstGeom>
              <a:blipFill>
                <a:blip r:embed="rId4"/>
                <a:stretch>
                  <a:fillRect b="-1639"/>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9F77FF6A-764A-449B-A5AF-53ADC0C19268}"/>
              </a:ext>
            </a:extLst>
          </p:cNvPr>
          <p:cNvSpPr txBox="1"/>
          <p:nvPr/>
        </p:nvSpPr>
        <p:spPr>
          <a:xfrm>
            <a:off x="882128" y="5577842"/>
            <a:ext cx="3425938" cy="307777"/>
          </a:xfrm>
          <a:prstGeom prst="rect">
            <a:avLst/>
          </a:prstGeom>
          <a:noFill/>
        </p:spPr>
        <p:txBody>
          <a:bodyPr wrap="none" rtlCol="0">
            <a:spAutoFit/>
          </a:bodyPr>
          <a:lstStyle/>
          <a:p>
            <a:r>
              <a:rPr lang="en-US" sz="1400" b="0" dirty="0"/>
              <a:t>Map of magnetars detected in our galaxy</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785DCC3-E471-4E23-9DC8-72B15E6AEC5B}"/>
                  </a:ext>
                </a:extLst>
              </p:cNvPr>
              <p:cNvSpPr txBox="1"/>
              <p:nvPr/>
            </p:nvSpPr>
            <p:spPr>
              <a:xfrm>
                <a:off x="5005274" y="4952544"/>
                <a:ext cx="3898824" cy="314573"/>
              </a:xfrm>
              <a:prstGeom prst="rect">
                <a:avLst/>
              </a:prstGeom>
              <a:noFill/>
            </p:spPr>
            <p:txBody>
              <a:bodyPr wrap="none" rtlCol="0">
                <a:spAutoFit/>
              </a:bodyPr>
              <a:lstStyle/>
              <a:p>
                <a:r>
                  <a:rPr lang="en-US" sz="1400" b="0" dirty="0"/>
                  <a:t>Surface magnetic fields (inferred from </a:t>
                </a:r>
                <a14:m>
                  <m:oMath xmlns:m="http://schemas.openxmlformats.org/officeDocument/2006/math">
                    <m:r>
                      <a:rPr lang="en-US" sz="1400" b="0" i="1" smtClean="0">
                        <a:latin typeface="Cambria Math" panose="02040503050406030204" pitchFamily="18" charset="0"/>
                      </a:rPr>
                      <m:t>𝑃</m:t>
                    </m:r>
                    <m:r>
                      <a:rPr lang="en-US" sz="1400" b="0" i="1" smtClean="0">
                        <a:latin typeface="Cambria Math" panose="02040503050406030204" pitchFamily="18" charset="0"/>
                      </a:rPr>
                      <m:t> </m:t>
                    </m:r>
                    <m:r>
                      <m:rPr>
                        <m:sty m:val="p"/>
                      </m:rPr>
                      <a:rPr lang="en-US" sz="1400" b="0" i="0" smtClean="0">
                        <a:latin typeface="Cambria Math" panose="02040503050406030204" pitchFamily="18" charset="0"/>
                      </a:rPr>
                      <m:t>and</m:t>
                    </m:r>
                    <m:r>
                      <a:rPr lang="en-US" sz="1400" b="0" i="1" smtClean="0">
                        <a:latin typeface="Cambria Math" panose="02040503050406030204" pitchFamily="18" charset="0"/>
                      </a:rPr>
                      <m:t> </m:t>
                    </m:r>
                    <m:acc>
                      <m:accPr>
                        <m:chr m:val="̇"/>
                        <m:ctrlPr>
                          <a:rPr lang="en-US" sz="1400" b="0" i="1" smtClean="0">
                            <a:latin typeface="Cambria Math" panose="02040503050406030204" pitchFamily="18" charset="0"/>
                          </a:rPr>
                        </m:ctrlPr>
                      </m:accPr>
                      <m:e>
                        <m:r>
                          <a:rPr lang="en-US" sz="1400" b="0" i="1" smtClean="0">
                            <a:latin typeface="Cambria Math" panose="02040503050406030204" pitchFamily="18" charset="0"/>
                          </a:rPr>
                          <m:t>𝑃</m:t>
                        </m:r>
                      </m:e>
                    </m:acc>
                  </m:oMath>
                </a14:m>
                <a:r>
                  <a:rPr lang="en-US" sz="1400" b="0" dirty="0"/>
                  <a:t>)</a:t>
                </a:r>
              </a:p>
            </p:txBody>
          </p:sp>
        </mc:Choice>
        <mc:Fallback xmlns="">
          <p:sp>
            <p:nvSpPr>
              <p:cNvPr id="14" name="TextBox 13">
                <a:extLst>
                  <a:ext uri="{FF2B5EF4-FFF2-40B4-BE49-F238E27FC236}">
                    <a16:creationId xmlns:a16="http://schemas.microsoft.com/office/drawing/2014/main" id="{D785DCC3-E471-4E23-9DC8-72B15E6AEC5B}"/>
                  </a:ext>
                </a:extLst>
              </p:cNvPr>
              <p:cNvSpPr txBox="1">
                <a:spLocks noRot="1" noChangeAspect="1" noMove="1" noResize="1" noEditPoints="1" noAdjustHandles="1" noChangeArrowheads="1" noChangeShapeType="1" noTextEdit="1"/>
              </p:cNvSpPr>
              <p:nvPr/>
            </p:nvSpPr>
            <p:spPr>
              <a:xfrm>
                <a:off x="5005274" y="4952544"/>
                <a:ext cx="3898824" cy="314573"/>
              </a:xfrm>
              <a:prstGeom prst="rect">
                <a:avLst/>
              </a:prstGeom>
              <a:blipFill>
                <a:blip r:embed="rId5"/>
                <a:stretch>
                  <a:fillRect l="-469" b="-21154"/>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C44DAEC3-451A-4416-8BD1-6A48CCF53349}"/>
              </a:ext>
            </a:extLst>
          </p:cNvPr>
          <p:cNvSpPr txBox="1"/>
          <p:nvPr/>
        </p:nvSpPr>
        <p:spPr>
          <a:xfrm>
            <a:off x="5151309" y="5412566"/>
            <a:ext cx="3698859" cy="800219"/>
          </a:xfrm>
          <a:prstGeom prst="rect">
            <a:avLst/>
          </a:prstGeom>
          <a:noFill/>
        </p:spPr>
        <p:txBody>
          <a:bodyPr wrap="square" rtlCol="0">
            <a:spAutoFit/>
          </a:bodyPr>
          <a:lstStyle/>
          <a:p>
            <a:r>
              <a:rPr lang="en-US" sz="1400" b="0" dirty="0"/>
              <a:t>S. A. </a:t>
            </a:r>
            <a:r>
              <a:rPr lang="en-US" sz="1400" b="0" dirty="0" err="1"/>
              <a:t>Olausen</a:t>
            </a:r>
            <a:r>
              <a:rPr lang="en-US" sz="1400" b="0" dirty="0"/>
              <a:t> and V. M. </a:t>
            </a:r>
            <a:r>
              <a:rPr lang="en-US" sz="1400" b="0" dirty="0" err="1"/>
              <a:t>Kaspi</a:t>
            </a:r>
            <a:r>
              <a:rPr lang="en-US" sz="1400" b="0" dirty="0"/>
              <a:t>, </a:t>
            </a:r>
            <a:r>
              <a:rPr lang="en-US" sz="1400" b="0" dirty="0" err="1"/>
              <a:t>ApJS</a:t>
            </a:r>
            <a:r>
              <a:rPr lang="en-US" sz="1400" b="0" dirty="0"/>
              <a:t> 212, 6 (2014).</a:t>
            </a:r>
          </a:p>
          <a:p>
            <a:endParaRPr lang="en-US" dirty="0"/>
          </a:p>
        </p:txBody>
      </p:sp>
    </p:spTree>
    <p:extLst>
      <p:ext uri="{BB962C8B-B14F-4D97-AF65-F5344CB8AC3E}">
        <p14:creationId xmlns:p14="http://schemas.microsoft.com/office/powerpoint/2010/main" val="742566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E578A-43EB-44E0-8E57-0D9F9DFBC618}"/>
              </a:ext>
            </a:extLst>
          </p:cNvPr>
          <p:cNvSpPr>
            <a:spLocks noGrp="1"/>
          </p:cNvSpPr>
          <p:nvPr>
            <p:ph type="title"/>
          </p:nvPr>
        </p:nvSpPr>
        <p:spPr>
          <a:xfrm>
            <a:off x="379024" y="289463"/>
            <a:ext cx="6714375" cy="890588"/>
          </a:xfrm>
        </p:spPr>
        <p:txBody>
          <a:bodyPr/>
          <a:lstStyle/>
          <a:p>
            <a:r>
              <a:rPr lang="en-US" dirty="0"/>
              <a:t>Dense </a:t>
            </a:r>
            <a:r>
              <a:rPr lang="en-US" dirty="0" err="1"/>
              <a:t>e+e</a:t>
            </a:r>
            <a:r>
              <a:rPr lang="en-US" dirty="0"/>
              <a:t>- plasmas produced by </a:t>
            </a:r>
            <a:r>
              <a:rPr lang="en-US" dirty="0" err="1"/>
              <a:t>Breit</a:t>
            </a:r>
            <a:r>
              <a:rPr lang="en-US" dirty="0"/>
              <a:t>-Wheeler pair production at a surface create a dense beam of gamma rays</a:t>
            </a:r>
          </a:p>
        </p:txBody>
      </p:sp>
      <p:sp>
        <p:nvSpPr>
          <p:cNvPr id="4" name="Slide Number Placeholder 3">
            <a:extLst>
              <a:ext uri="{FF2B5EF4-FFF2-40B4-BE49-F238E27FC236}">
                <a16:creationId xmlns:a16="http://schemas.microsoft.com/office/drawing/2014/main" id="{1B2D18CD-167C-4ED4-B0C3-E5488E655AA8}"/>
              </a:ext>
            </a:extLst>
          </p:cNvPr>
          <p:cNvSpPr>
            <a:spLocks noGrp="1"/>
          </p:cNvSpPr>
          <p:nvPr>
            <p:ph type="sldNum" sz="quarter" idx="11"/>
          </p:nvPr>
        </p:nvSpPr>
        <p:spPr/>
        <p:txBody>
          <a:bodyPr/>
          <a:lstStyle/>
          <a:p>
            <a:fld id="{0A39405F-0C13-4685-A36C-9BF7895977AB}" type="slidenum">
              <a:rPr lang="en-US" altLang="en-US" smtClean="0"/>
              <a:pPr/>
              <a:t>13</a:t>
            </a:fld>
            <a:endParaRPr lang="en-US" altLang="en-US"/>
          </a:p>
        </p:txBody>
      </p:sp>
      <p:sp>
        <p:nvSpPr>
          <p:cNvPr id="5" name="Footer Placeholder 4">
            <a:extLst>
              <a:ext uri="{FF2B5EF4-FFF2-40B4-BE49-F238E27FC236}">
                <a16:creationId xmlns:a16="http://schemas.microsoft.com/office/drawing/2014/main" id="{8E9CBA5C-A861-49A3-B854-097EA2DB2C80}"/>
              </a:ext>
            </a:extLst>
          </p:cNvPr>
          <p:cNvSpPr>
            <a:spLocks noGrp="1"/>
          </p:cNvSpPr>
          <p:nvPr>
            <p:ph type="ftr" sz="quarter" idx="12"/>
          </p:nvPr>
        </p:nvSpPr>
        <p:spPr/>
        <p:txBody>
          <a:bodyPr/>
          <a:lstStyle/>
          <a:p>
            <a:r>
              <a:rPr lang="en-US" altLang="en-US"/>
              <a:t>MIPSE December 2019</a:t>
            </a:r>
          </a:p>
        </p:txBody>
      </p:sp>
      <p:pic>
        <p:nvPicPr>
          <p:cNvPr id="6" name="Picture 5">
            <a:extLst>
              <a:ext uri="{FF2B5EF4-FFF2-40B4-BE49-F238E27FC236}">
                <a16:creationId xmlns:a16="http://schemas.microsoft.com/office/drawing/2014/main" id="{CA39830A-1F52-4DE7-A2C3-78A6E4744ADF}"/>
              </a:ext>
            </a:extLst>
          </p:cNvPr>
          <p:cNvPicPr>
            <a:picLocks noChangeAspect="1"/>
          </p:cNvPicPr>
          <p:nvPr/>
        </p:nvPicPr>
        <p:blipFill>
          <a:blip r:embed="rId3"/>
          <a:stretch>
            <a:fillRect/>
          </a:stretch>
        </p:blipFill>
        <p:spPr>
          <a:xfrm>
            <a:off x="2141221" y="1709484"/>
            <a:ext cx="4861558" cy="3427672"/>
          </a:xfrm>
          <a:prstGeom prst="rect">
            <a:avLst/>
          </a:prstGeom>
        </p:spPr>
      </p:pic>
      <p:sp>
        <p:nvSpPr>
          <p:cNvPr id="7" name="TextBox 6">
            <a:extLst>
              <a:ext uri="{FF2B5EF4-FFF2-40B4-BE49-F238E27FC236}">
                <a16:creationId xmlns:a16="http://schemas.microsoft.com/office/drawing/2014/main" id="{075D634E-50DA-4097-95FD-119B6D088DF4}"/>
              </a:ext>
            </a:extLst>
          </p:cNvPr>
          <p:cNvSpPr txBox="1"/>
          <p:nvPr/>
        </p:nvSpPr>
        <p:spPr>
          <a:xfrm>
            <a:off x="1141580" y="5208104"/>
            <a:ext cx="4282345" cy="830997"/>
          </a:xfrm>
          <a:prstGeom prst="rect">
            <a:avLst/>
          </a:prstGeom>
          <a:noFill/>
        </p:spPr>
        <p:txBody>
          <a:bodyPr wrap="square" rtlCol="0">
            <a:spAutoFit/>
          </a:bodyPr>
          <a:lstStyle/>
          <a:p>
            <a:r>
              <a:rPr lang="en-US" sz="1200" b="0" dirty="0"/>
              <a:t>C. P. </a:t>
            </a:r>
            <a:r>
              <a:rPr lang="en-US" sz="1200" b="0" dirty="0" err="1"/>
              <a:t>Ridgers</a:t>
            </a:r>
            <a:r>
              <a:rPr lang="en-US" sz="1200" b="0" dirty="0"/>
              <a:t>, C. S. Brady, R. </a:t>
            </a:r>
            <a:r>
              <a:rPr lang="en-US" sz="1200" b="0" dirty="0" err="1"/>
              <a:t>Duclous</a:t>
            </a:r>
            <a:r>
              <a:rPr lang="en-US" sz="1200" b="0" dirty="0"/>
              <a:t>, J. G. Kirk, K. Bennett, T. D. Arber, A. P. L. Robinson, and A. R. Bell, Phys. Rev. Lett. 108, 165006 (2012).</a:t>
            </a:r>
          </a:p>
          <a:p>
            <a:endParaRPr lang="en-US" sz="1200" b="0" dirty="0"/>
          </a:p>
        </p:txBody>
      </p:sp>
    </p:spTree>
    <p:extLst>
      <p:ext uri="{BB962C8B-B14F-4D97-AF65-F5344CB8AC3E}">
        <p14:creationId xmlns:p14="http://schemas.microsoft.com/office/powerpoint/2010/main" val="488475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255D0-3E30-4BC2-A896-FF8B5FC14C46}"/>
              </a:ext>
            </a:extLst>
          </p:cNvPr>
          <p:cNvSpPr>
            <a:spLocks noGrp="1"/>
          </p:cNvSpPr>
          <p:nvPr>
            <p:ph type="title"/>
          </p:nvPr>
        </p:nvSpPr>
        <p:spPr>
          <a:xfrm>
            <a:off x="361986" y="181552"/>
            <a:ext cx="6714375" cy="890588"/>
          </a:xfrm>
        </p:spPr>
        <p:txBody>
          <a:bodyPr/>
          <a:lstStyle/>
          <a:p>
            <a:r>
              <a:rPr lang="en-US" sz="2400" dirty="0"/>
              <a:t>Above the Schwinger threshold colliding  laser beams decay into a cloud of </a:t>
            </a:r>
            <a:r>
              <a:rPr lang="en-US" sz="2400" dirty="0" err="1"/>
              <a:t>e+e</a:t>
            </a:r>
            <a:r>
              <a:rPr lang="en-US" sz="2400" dirty="0"/>
              <a:t>- plasma, a "QED Cascade."</a:t>
            </a:r>
          </a:p>
        </p:txBody>
      </p:sp>
      <p:sp>
        <p:nvSpPr>
          <p:cNvPr id="4" name="Slide Number Placeholder 3">
            <a:extLst>
              <a:ext uri="{FF2B5EF4-FFF2-40B4-BE49-F238E27FC236}">
                <a16:creationId xmlns:a16="http://schemas.microsoft.com/office/drawing/2014/main" id="{D1A39200-0D4F-4FC1-8DD4-7DED02335206}"/>
              </a:ext>
            </a:extLst>
          </p:cNvPr>
          <p:cNvSpPr>
            <a:spLocks noGrp="1"/>
          </p:cNvSpPr>
          <p:nvPr>
            <p:ph type="sldNum" sz="quarter" idx="11"/>
          </p:nvPr>
        </p:nvSpPr>
        <p:spPr/>
        <p:txBody>
          <a:bodyPr/>
          <a:lstStyle/>
          <a:p>
            <a:fld id="{0A39405F-0C13-4685-A36C-9BF7895977AB}" type="slidenum">
              <a:rPr lang="en-US" altLang="en-US" smtClean="0"/>
              <a:pPr/>
              <a:t>14</a:t>
            </a:fld>
            <a:endParaRPr lang="en-US" altLang="en-US"/>
          </a:p>
        </p:txBody>
      </p:sp>
      <p:sp>
        <p:nvSpPr>
          <p:cNvPr id="5" name="Footer Placeholder 4">
            <a:extLst>
              <a:ext uri="{FF2B5EF4-FFF2-40B4-BE49-F238E27FC236}">
                <a16:creationId xmlns:a16="http://schemas.microsoft.com/office/drawing/2014/main" id="{566AB1B5-F004-4E90-9BC7-F0BDFD933423}"/>
              </a:ext>
            </a:extLst>
          </p:cNvPr>
          <p:cNvSpPr>
            <a:spLocks noGrp="1"/>
          </p:cNvSpPr>
          <p:nvPr>
            <p:ph type="ftr" sz="quarter" idx="12"/>
          </p:nvPr>
        </p:nvSpPr>
        <p:spPr/>
        <p:txBody>
          <a:bodyPr/>
          <a:lstStyle/>
          <a:p>
            <a:r>
              <a:rPr lang="en-US" altLang="en-US"/>
              <a:t>MIPSE December 2019</a:t>
            </a:r>
          </a:p>
        </p:txBody>
      </p:sp>
      <p:pic>
        <p:nvPicPr>
          <p:cNvPr id="9" name="Picture 8">
            <a:extLst>
              <a:ext uri="{FF2B5EF4-FFF2-40B4-BE49-F238E27FC236}">
                <a16:creationId xmlns:a16="http://schemas.microsoft.com/office/drawing/2014/main" id="{5F7A1651-6589-4E49-8C0F-1C726FB2EBB2}"/>
              </a:ext>
            </a:extLst>
          </p:cNvPr>
          <p:cNvPicPr>
            <a:picLocks noChangeAspect="1"/>
          </p:cNvPicPr>
          <p:nvPr/>
        </p:nvPicPr>
        <p:blipFill>
          <a:blip r:embed="rId3"/>
          <a:stretch>
            <a:fillRect/>
          </a:stretch>
        </p:blipFill>
        <p:spPr>
          <a:xfrm>
            <a:off x="1846852" y="1502497"/>
            <a:ext cx="5450296" cy="3853006"/>
          </a:xfrm>
          <a:prstGeom prst="rect">
            <a:avLst/>
          </a:prstGeom>
        </p:spPr>
      </p:pic>
      <p:sp>
        <p:nvSpPr>
          <p:cNvPr id="10" name="TextBox 9">
            <a:extLst>
              <a:ext uri="{FF2B5EF4-FFF2-40B4-BE49-F238E27FC236}">
                <a16:creationId xmlns:a16="http://schemas.microsoft.com/office/drawing/2014/main" id="{649F022E-4DAC-4994-9317-E7D41F22B187}"/>
              </a:ext>
            </a:extLst>
          </p:cNvPr>
          <p:cNvSpPr txBox="1"/>
          <p:nvPr/>
        </p:nvSpPr>
        <p:spPr>
          <a:xfrm>
            <a:off x="5077476" y="5179707"/>
            <a:ext cx="3663279" cy="984885"/>
          </a:xfrm>
          <a:prstGeom prst="rect">
            <a:avLst/>
          </a:prstGeom>
          <a:noFill/>
        </p:spPr>
        <p:txBody>
          <a:bodyPr wrap="square" rtlCol="0">
            <a:spAutoFit/>
          </a:bodyPr>
          <a:lstStyle/>
          <a:p>
            <a:r>
              <a:rPr lang="en-US" sz="1400" b="0" dirty="0"/>
              <a:t>T. </a:t>
            </a:r>
            <a:r>
              <a:rPr lang="en-US" sz="1400" b="0" dirty="0" err="1"/>
              <a:t>Grismayer</a:t>
            </a:r>
            <a:r>
              <a:rPr lang="en-US" sz="1400" b="0" dirty="0"/>
              <a:t>, M. </a:t>
            </a:r>
            <a:r>
              <a:rPr lang="en-US" sz="1400" b="0" dirty="0" err="1"/>
              <a:t>Vranic</a:t>
            </a:r>
            <a:r>
              <a:rPr lang="en-US" sz="1400" b="0" dirty="0"/>
              <a:t>, J. L. Martins, R. A. Fonseca, and L. O. Silva, Physical Review E 95, (2017).</a:t>
            </a:r>
          </a:p>
          <a:p>
            <a:endParaRPr lang="en-US" sz="1600" b="0" dirty="0"/>
          </a:p>
        </p:txBody>
      </p:sp>
    </p:spTree>
    <p:extLst>
      <p:ext uri="{BB962C8B-B14F-4D97-AF65-F5344CB8AC3E}">
        <p14:creationId xmlns:p14="http://schemas.microsoft.com/office/powerpoint/2010/main" val="2037672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9F856-6D21-499D-AFC2-5165D68AEF5B}"/>
              </a:ext>
            </a:extLst>
          </p:cNvPr>
          <p:cNvSpPr>
            <a:spLocks noGrp="1"/>
          </p:cNvSpPr>
          <p:nvPr>
            <p:ph type="title"/>
          </p:nvPr>
        </p:nvSpPr>
        <p:spPr>
          <a:xfrm>
            <a:off x="293832" y="315053"/>
            <a:ext cx="6714375" cy="890588"/>
          </a:xfrm>
        </p:spPr>
        <p:txBody>
          <a:bodyPr/>
          <a:lstStyle/>
          <a:p>
            <a:r>
              <a:rPr lang="en-US" sz="2400" dirty="0"/>
              <a:t>Breaking the vacuum in the lab: First breakthrough: CPA, circa 1985, started with the "Table-top Terawatt" laser</a:t>
            </a:r>
          </a:p>
        </p:txBody>
      </p:sp>
      <p:sp>
        <p:nvSpPr>
          <p:cNvPr id="4" name="Slide Number Placeholder 3">
            <a:extLst>
              <a:ext uri="{FF2B5EF4-FFF2-40B4-BE49-F238E27FC236}">
                <a16:creationId xmlns:a16="http://schemas.microsoft.com/office/drawing/2014/main" id="{A06612FC-B057-42D7-AE66-C4A1D61E71B3}"/>
              </a:ext>
            </a:extLst>
          </p:cNvPr>
          <p:cNvSpPr>
            <a:spLocks noGrp="1"/>
          </p:cNvSpPr>
          <p:nvPr>
            <p:ph type="sldNum" sz="quarter" idx="11"/>
          </p:nvPr>
        </p:nvSpPr>
        <p:spPr/>
        <p:txBody>
          <a:bodyPr/>
          <a:lstStyle/>
          <a:p>
            <a:fld id="{0A39405F-0C13-4685-A36C-9BF7895977AB}" type="slidenum">
              <a:rPr lang="en-US" altLang="en-US" smtClean="0"/>
              <a:pPr/>
              <a:t>15</a:t>
            </a:fld>
            <a:endParaRPr lang="en-US" altLang="en-US"/>
          </a:p>
        </p:txBody>
      </p:sp>
      <p:sp>
        <p:nvSpPr>
          <p:cNvPr id="5" name="Footer Placeholder 4">
            <a:extLst>
              <a:ext uri="{FF2B5EF4-FFF2-40B4-BE49-F238E27FC236}">
                <a16:creationId xmlns:a16="http://schemas.microsoft.com/office/drawing/2014/main" id="{DE45A07B-F38D-4C33-8237-1E491D0DC8CD}"/>
              </a:ext>
            </a:extLst>
          </p:cNvPr>
          <p:cNvSpPr>
            <a:spLocks noGrp="1"/>
          </p:cNvSpPr>
          <p:nvPr>
            <p:ph type="ftr" sz="quarter" idx="12"/>
          </p:nvPr>
        </p:nvSpPr>
        <p:spPr/>
        <p:txBody>
          <a:bodyPr/>
          <a:lstStyle/>
          <a:p>
            <a:r>
              <a:rPr lang="en-US" altLang="en-US"/>
              <a:t>MIPSE December 2019</a:t>
            </a:r>
          </a:p>
        </p:txBody>
      </p:sp>
      <p:grpSp>
        <p:nvGrpSpPr>
          <p:cNvPr id="6" name="Group 5">
            <a:extLst>
              <a:ext uri="{FF2B5EF4-FFF2-40B4-BE49-F238E27FC236}">
                <a16:creationId xmlns:a16="http://schemas.microsoft.com/office/drawing/2014/main" id="{958D2D2A-B232-44E5-9ECE-0823B6595698}"/>
              </a:ext>
            </a:extLst>
          </p:cNvPr>
          <p:cNvGrpSpPr/>
          <p:nvPr/>
        </p:nvGrpSpPr>
        <p:grpSpPr>
          <a:xfrm>
            <a:off x="474582" y="1630237"/>
            <a:ext cx="8437160" cy="2190015"/>
            <a:chOff x="474582" y="871822"/>
            <a:chExt cx="8437160" cy="2190015"/>
          </a:xfrm>
        </p:grpSpPr>
        <p:pic>
          <p:nvPicPr>
            <p:cNvPr id="48" name="Picture 47">
              <a:extLst>
                <a:ext uri="{FF2B5EF4-FFF2-40B4-BE49-F238E27FC236}">
                  <a16:creationId xmlns:a16="http://schemas.microsoft.com/office/drawing/2014/main" id="{3F15975E-2495-4C8C-AFC1-124FE446690A}"/>
                </a:ext>
              </a:extLst>
            </p:cNvPr>
            <p:cNvPicPr>
              <a:picLocks noChangeAspect="1"/>
            </p:cNvPicPr>
            <p:nvPr/>
          </p:nvPicPr>
          <p:blipFill rotWithShape="1">
            <a:blip r:embed="rId2"/>
            <a:srcRect l="22194" t="38737" r="41171"/>
            <a:stretch/>
          </p:blipFill>
          <p:spPr>
            <a:xfrm>
              <a:off x="2618241" y="1721015"/>
              <a:ext cx="2965998" cy="1340822"/>
            </a:xfrm>
            <a:prstGeom prst="rect">
              <a:avLst/>
            </a:prstGeom>
          </p:spPr>
        </p:pic>
        <p:pic>
          <p:nvPicPr>
            <p:cNvPr id="49" name="Picture 48">
              <a:extLst>
                <a:ext uri="{FF2B5EF4-FFF2-40B4-BE49-F238E27FC236}">
                  <a16:creationId xmlns:a16="http://schemas.microsoft.com/office/drawing/2014/main" id="{A3445569-C301-4443-A965-4DFFCBA92F1E}"/>
                </a:ext>
              </a:extLst>
            </p:cNvPr>
            <p:cNvPicPr>
              <a:picLocks noChangeAspect="1"/>
            </p:cNvPicPr>
            <p:nvPr/>
          </p:nvPicPr>
          <p:blipFill rotWithShape="1">
            <a:blip r:embed="rId2"/>
            <a:srcRect r="82382"/>
            <a:stretch/>
          </p:blipFill>
          <p:spPr>
            <a:xfrm>
              <a:off x="474582" y="871822"/>
              <a:ext cx="1426351" cy="2188654"/>
            </a:xfrm>
            <a:prstGeom prst="rect">
              <a:avLst/>
            </a:prstGeom>
          </p:spPr>
        </p:pic>
        <p:pic>
          <p:nvPicPr>
            <p:cNvPr id="50" name="Picture 49">
              <a:extLst>
                <a:ext uri="{FF2B5EF4-FFF2-40B4-BE49-F238E27FC236}">
                  <a16:creationId xmlns:a16="http://schemas.microsoft.com/office/drawing/2014/main" id="{6E24B021-D14C-437A-B47F-6D28F06EE6C8}"/>
                </a:ext>
              </a:extLst>
            </p:cNvPr>
            <p:cNvPicPr>
              <a:picLocks noChangeAspect="1"/>
            </p:cNvPicPr>
            <p:nvPr/>
          </p:nvPicPr>
          <p:blipFill rotWithShape="1">
            <a:blip r:embed="rId2"/>
            <a:srcRect l="58900"/>
            <a:stretch/>
          </p:blipFill>
          <p:spPr>
            <a:xfrm>
              <a:off x="5584239" y="871822"/>
              <a:ext cx="3327503" cy="2188654"/>
            </a:xfrm>
            <a:prstGeom prst="rect">
              <a:avLst/>
            </a:prstGeom>
          </p:spPr>
        </p:pic>
        <p:grpSp>
          <p:nvGrpSpPr>
            <p:cNvPr id="52" name="Group 51">
              <a:extLst>
                <a:ext uri="{FF2B5EF4-FFF2-40B4-BE49-F238E27FC236}">
                  <a16:creationId xmlns:a16="http://schemas.microsoft.com/office/drawing/2014/main" id="{996FFFA9-8C65-45EF-9659-5E4269FE9704}"/>
                </a:ext>
              </a:extLst>
            </p:cNvPr>
            <p:cNvGrpSpPr/>
            <p:nvPr/>
          </p:nvGrpSpPr>
          <p:grpSpPr>
            <a:xfrm>
              <a:off x="1894040" y="2175434"/>
              <a:ext cx="728850" cy="394917"/>
              <a:chOff x="1637275" y="3377556"/>
              <a:chExt cx="728850" cy="394917"/>
            </a:xfrm>
          </p:grpSpPr>
          <p:cxnSp>
            <p:nvCxnSpPr>
              <p:cNvPr id="19" name="Straight Connector 18">
                <a:extLst>
                  <a:ext uri="{FF2B5EF4-FFF2-40B4-BE49-F238E27FC236}">
                    <a16:creationId xmlns:a16="http://schemas.microsoft.com/office/drawing/2014/main" id="{186763F3-E67E-4854-B5B0-4D3DBE719A98}"/>
                  </a:ext>
                </a:extLst>
              </p:cNvPr>
              <p:cNvCxnSpPr/>
              <p:nvPr/>
            </p:nvCxnSpPr>
            <p:spPr bwMode="auto">
              <a:xfrm>
                <a:off x="1637275" y="3377556"/>
                <a:ext cx="72885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 name="Oval 50">
                <a:extLst>
                  <a:ext uri="{FF2B5EF4-FFF2-40B4-BE49-F238E27FC236}">
                    <a16:creationId xmlns:a16="http://schemas.microsoft.com/office/drawing/2014/main" id="{43E57AD9-302E-4942-A029-32358C880A95}"/>
                  </a:ext>
                </a:extLst>
              </p:cNvPr>
              <p:cNvSpPr/>
              <p:nvPr/>
            </p:nvSpPr>
            <p:spPr bwMode="auto">
              <a:xfrm>
                <a:off x="1788321" y="3377556"/>
                <a:ext cx="426757" cy="394917"/>
              </a:xfrm>
              <a:prstGeom prst="ellipse">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anose="020B0604020202020204" pitchFamily="34" charset="0"/>
                </a:endParaRPr>
              </a:p>
            </p:txBody>
          </p:sp>
        </p:grpSp>
        <p:sp>
          <p:nvSpPr>
            <p:cNvPr id="3" name="TextBox 2">
              <a:extLst>
                <a:ext uri="{FF2B5EF4-FFF2-40B4-BE49-F238E27FC236}">
                  <a16:creationId xmlns:a16="http://schemas.microsoft.com/office/drawing/2014/main" id="{8C9EAA8A-DFC3-4BC2-B639-5F4DDE3F8991}"/>
                </a:ext>
              </a:extLst>
            </p:cNvPr>
            <p:cNvSpPr txBox="1"/>
            <p:nvPr/>
          </p:nvSpPr>
          <p:spPr>
            <a:xfrm>
              <a:off x="1819544" y="1618773"/>
              <a:ext cx="899541" cy="523220"/>
            </a:xfrm>
            <a:prstGeom prst="rect">
              <a:avLst/>
            </a:prstGeom>
            <a:noFill/>
          </p:spPr>
          <p:txBody>
            <a:bodyPr wrap="none" rtlCol="0">
              <a:spAutoFit/>
            </a:bodyPr>
            <a:lstStyle/>
            <a:p>
              <a:pPr algn="ctr"/>
              <a:r>
                <a:rPr lang="en-US" sz="1400" dirty="0">
                  <a:latin typeface="Times New Roman" panose="02020603050405020304" pitchFamily="18" charset="0"/>
                  <a:cs typeface="Times New Roman" panose="02020603050405020304" pitchFamily="18" charset="0"/>
                </a:rPr>
                <a:t>Fiber</a:t>
              </a:r>
            </a:p>
            <a:p>
              <a:pPr algn="ctr"/>
              <a:r>
                <a:rPr lang="en-US" sz="1400" dirty="0">
                  <a:latin typeface="Times New Roman" panose="02020603050405020304" pitchFamily="18" charset="0"/>
                  <a:cs typeface="Times New Roman" panose="02020603050405020304" pitchFamily="18" charset="0"/>
                </a:rPr>
                <a:t>Stretcher</a:t>
              </a:r>
            </a:p>
          </p:txBody>
        </p:sp>
      </p:grpSp>
      <p:sp>
        <p:nvSpPr>
          <p:cNvPr id="21" name="Rectangle 20">
            <a:extLst>
              <a:ext uri="{FF2B5EF4-FFF2-40B4-BE49-F238E27FC236}">
                <a16:creationId xmlns:a16="http://schemas.microsoft.com/office/drawing/2014/main" id="{21BF3947-AB6C-455A-A1D8-0B9AFC304883}"/>
              </a:ext>
            </a:extLst>
          </p:cNvPr>
          <p:cNvSpPr/>
          <p:nvPr/>
        </p:nvSpPr>
        <p:spPr>
          <a:xfrm>
            <a:off x="187855" y="4567776"/>
            <a:ext cx="1581423" cy="1223412"/>
          </a:xfrm>
          <a:prstGeom prst="rect">
            <a:avLst/>
          </a:prstGeom>
        </p:spPr>
        <p:txBody>
          <a:bodyPr wrap="square">
            <a:spAutoFit/>
          </a:bodyPr>
          <a:lstStyle/>
          <a:p>
            <a:pPr eaLnBrk="0" fontAlgn="base" hangingPunct="0">
              <a:spcBef>
                <a:spcPct val="0"/>
              </a:spcBef>
              <a:spcAft>
                <a:spcPct val="0"/>
              </a:spcAft>
            </a:pPr>
            <a:r>
              <a:rPr lang="en-US" sz="1050" b="1" dirty="0">
                <a:solidFill>
                  <a:srgbClr val="000000"/>
                </a:solidFill>
                <a:latin typeface="Arial" pitchFamily="-110" charset="0"/>
              </a:rPr>
              <a:t>D. Strickland and G. </a:t>
            </a:r>
            <a:r>
              <a:rPr lang="en-US" sz="1050" b="1" dirty="0" err="1">
                <a:solidFill>
                  <a:srgbClr val="000000"/>
                </a:solidFill>
                <a:latin typeface="Arial" pitchFamily="-110" charset="0"/>
              </a:rPr>
              <a:t>Mourou</a:t>
            </a:r>
            <a:r>
              <a:rPr lang="en-US" sz="1050" b="1" dirty="0">
                <a:solidFill>
                  <a:srgbClr val="000000"/>
                </a:solidFill>
                <a:latin typeface="Arial" pitchFamily="-110" charset="0"/>
              </a:rPr>
              <a:t>, “Compression of amplified chirped optical pulses”, Opt. </a:t>
            </a:r>
            <a:r>
              <a:rPr lang="en-US" sz="1050" b="1" dirty="0" err="1">
                <a:solidFill>
                  <a:srgbClr val="000000"/>
                </a:solidFill>
                <a:latin typeface="Arial" pitchFamily="-110" charset="0"/>
              </a:rPr>
              <a:t>Commun</a:t>
            </a:r>
            <a:r>
              <a:rPr lang="en-US" sz="1050" b="1" dirty="0">
                <a:solidFill>
                  <a:srgbClr val="000000"/>
                </a:solidFill>
                <a:latin typeface="Arial" pitchFamily="-110" charset="0"/>
              </a:rPr>
              <a:t>. 56, 219 (1985)</a:t>
            </a:r>
          </a:p>
        </p:txBody>
      </p:sp>
      <p:pic>
        <p:nvPicPr>
          <p:cNvPr id="12" name="Picture 11">
            <a:extLst>
              <a:ext uri="{FF2B5EF4-FFF2-40B4-BE49-F238E27FC236}">
                <a16:creationId xmlns:a16="http://schemas.microsoft.com/office/drawing/2014/main" id="{B0F0B593-0B10-40FC-9B83-02E6E7D815E1}"/>
              </a:ext>
            </a:extLst>
          </p:cNvPr>
          <p:cNvPicPr>
            <a:picLocks noChangeAspect="1"/>
          </p:cNvPicPr>
          <p:nvPr/>
        </p:nvPicPr>
        <p:blipFill>
          <a:blip r:embed="rId3"/>
          <a:stretch>
            <a:fillRect/>
          </a:stretch>
        </p:blipFill>
        <p:spPr>
          <a:xfrm>
            <a:off x="2126126" y="4145329"/>
            <a:ext cx="2871855" cy="1989358"/>
          </a:xfrm>
          <a:prstGeom prst="rect">
            <a:avLst/>
          </a:prstGeom>
        </p:spPr>
      </p:pic>
      <p:pic>
        <p:nvPicPr>
          <p:cNvPr id="9" name="Picture 8">
            <a:extLst>
              <a:ext uri="{FF2B5EF4-FFF2-40B4-BE49-F238E27FC236}">
                <a16:creationId xmlns:a16="http://schemas.microsoft.com/office/drawing/2014/main" id="{596AB9F1-3D40-48F0-BD1B-7434534CC4D2}"/>
              </a:ext>
            </a:extLst>
          </p:cNvPr>
          <p:cNvPicPr>
            <a:picLocks noChangeAspect="1"/>
          </p:cNvPicPr>
          <p:nvPr/>
        </p:nvPicPr>
        <p:blipFill>
          <a:blip r:embed="rId4"/>
          <a:stretch>
            <a:fillRect/>
          </a:stretch>
        </p:blipFill>
        <p:spPr>
          <a:xfrm>
            <a:off x="5244181" y="4102110"/>
            <a:ext cx="1764026" cy="2074435"/>
          </a:xfrm>
          <a:prstGeom prst="rect">
            <a:avLst/>
          </a:prstGeom>
        </p:spPr>
      </p:pic>
    </p:spTree>
    <p:extLst>
      <p:ext uri="{BB962C8B-B14F-4D97-AF65-F5344CB8AC3E}">
        <p14:creationId xmlns:p14="http://schemas.microsoft.com/office/powerpoint/2010/main" val="3664560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9F856-6D21-499D-AFC2-5165D68AEF5B}"/>
              </a:ext>
            </a:extLst>
          </p:cNvPr>
          <p:cNvSpPr>
            <a:spLocks noGrp="1"/>
          </p:cNvSpPr>
          <p:nvPr>
            <p:ph type="title"/>
          </p:nvPr>
        </p:nvSpPr>
        <p:spPr/>
        <p:txBody>
          <a:bodyPr/>
          <a:lstStyle/>
          <a:p>
            <a:r>
              <a:rPr lang="en-US" sz="2400" dirty="0"/>
              <a:t>First breakthrough: CPA, circa 1985, started with the "Table-top Terawatt" laser</a:t>
            </a:r>
          </a:p>
        </p:txBody>
      </p:sp>
      <p:sp>
        <p:nvSpPr>
          <p:cNvPr id="4" name="Slide Number Placeholder 3">
            <a:extLst>
              <a:ext uri="{FF2B5EF4-FFF2-40B4-BE49-F238E27FC236}">
                <a16:creationId xmlns:a16="http://schemas.microsoft.com/office/drawing/2014/main" id="{A06612FC-B057-42D7-AE66-C4A1D61E71B3}"/>
              </a:ext>
            </a:extLst>
          </p:cNvPr>
          <p:cNvSpPr>
            <a:spLocks noGrp="1"/>
          </p:cNvSpPr>
          <p:nvPr>
            <p:ph type="sldNum" sz="quarter" idx="11"/>
          </p:nvPr>
        </p:nvSpPr>
        <p:spPr/>
        <p:txBody>
          <a:bodyPr/>
          <a:lstStyle/>
          <a:p>
            <a:fld id="{0A39405F-0C13-4685-A36C-9BF7895977AB}" type="slidenum">
              <a:rPr lang="en-US" altLang="en-US" smtClean="0"/>
              <a:pPr/>
              <a:t>16</a:t>
            </a:fld>
            <a:endParaRPr lang="en-US" altLang="en-US"/>
          </a:p>
        </p:txBody>
      </p:sp>
      <p:sp>
        <p:nvSpPr>
          <p:cNvPr id="5" name="Footer Placeholder 4">
            <a:extLst>
              <a:ext uri="{FF2B5EF4-FFF2-40B4-BE49-F238E27FC236}">
                <a16:creationId xmlns:a16="http://schemas.microsoft.com/office/drawing/2014/main" id="{DE45A07B-F38D-4C33-8237-1E491D0DC8CD}"/>
              </a:ext>
            </a:extLst>
          </p:cNvPr>
          <p:cNvSpPr>
            <a:spLocks noGrp="1"/>
          </p:cNvSpPr>
          <p:nvPr>
            <p:ph type="ftr" sz="quarter" idx="12"/>
          </p:nvPr>
        </p:nvSpPr>
        <p:spPr/>
        <p:txBody>
          <a:bodyPr/>
          <a:lstStyle/>
          <a:p>
            <a:r>
              <a:rPr lang="en-US" altLang="en-US"/>
              <a:t>MIPSE December 2019</a:t>
            </a:r>
          </a:p>
        </p:txBody>
      </p:sp>
      <p:grpSp>
        <p:nvGrpSpPr>
          <p:cNvPr id="6" name="Group 5">
            <a:extLst>
              <a:ext uri="{FF2B5EF4-FFF2-40B4-BE49-F238E27FC236}">
                <a16:creationId xmlns:a16="http://schemas.microsoft.com/office/drawing/2014/main" id="{958D2D2A-B232-44E5-9ECE-0823B6595698}"/>
              </a:ext>
            </a:extLst>
          </p:cNvPr>
          <p:cNvGrpSpPr/>
          <p:nvPr/>
        </p:nvGrpSpPr>
        <p:grpSpPr>
          <a:xfrm>
            <a:off x="474582" y="1630237"/>
            <a:ext cx="8437160" cy="2190015"/>
            <a:chOff x="474582" y="871822"/>
            <a:chExt cx="8437160" cy="2190015"/>
          </a:xfrm>
        </p:grpSpPr>
        <p:pic>
          <p:nvPicPr>
            <p:cNvPr id="48" name="Picture 47">
              <a:extLst>
                <a:ext uri="{FF2B5EF4-FFF2-40B4-BE49-F238E27FC236}">
                  <a16:creationId xmlns:a16="http://schemas.microsoft.com/office/drawing/2014/main" id="{3F15975E-2495-4C8C-AFC1-124FE446690A}"/>
                </a:ext>
              </a:extLst>
            </p:cNvPr>
            <p:cNvPicPr>
              <a:picLocks noChangeAspect="1"/>
            </p:cNvPicPr>
            <p:nvPr/>
          </p:nvPicPr>
          <p:blipFill rotWithShape="1">
            <a:blip r:embed="rId2"/>
            <a:srcRect l="22194" t="38737" r="41171"/>
            <a:stretch/>
          </p:blipFill>
          <p:spPr>
            <a:xfrm>
              <a:off x="2618241" y="1721015"/>
              <a:ext cx="2965998" cy="1340822"/>
            </a:xfrm>
            <a:prstGeom prst="rect">
              <a:avLst/>
            </a:prstGeom>
          </p:spPr>
        </p:pic>
        <p:pic>
          <p:nvPicPr>
            <p:cNvPr id="49" name="Picture 48">
              <a:extLst>
                <a:ext uri="{FF2B5EF4-FFF2-40B4-BE49-F238E27FC236}">
                  <a16:creationId xmlns:a16="http://schemas.microsoft.com/office/drawing/2014/main" id="{A3445569-C301-4443-A965-4DFFCBA92F1E}"/>
                </a:ext>
              </a:extLst>
            </p:cNvPr>
            <p:cNvPicPr>
              <a:picLocks noChangeAspect="1"/>
            </p:cNvPicPr>
            <p:nvPr/>
          </p:nvPicPr>
          <p:blipFill rotWithShape="1">
            <a:blip r:embed="rId2"/>
            <a:srcRect r="82382"/>
            <a:stretch/>
          </p:blipFill>
          <p:spPr>
            <a:xfrm>
              <a:off x="474582" y="871822"/>
              <a:ext cx="1426351" cy="2188654"/>
            </a:xfrm>
            <a:prstGeom prst="rect">
              <a:avLst/>
            </a:prstGeom>
          </p:spPr>
        </p:pic>
        <p:pic>
          <p:nvPicPr>
            <p:cNvPr id="50" name="Picture 49">
              <a:extLst>
                <a:ext uri="{FF2B5EF4-FFF2-40B4-BE49-F238E27FC236}">
                  <a16:creationId xmlns:a16="http://schemas.microsoft.com/office/drawing/2014/main" id="{6E24B021-D14C-437A-B47F-6D28F06EE6C8}"/>
                </a:ext>
              </a:extLst>
            </p:cNvPr>
            <p:cNvPicPr>
              <a:picLocks noChangeAspect="1"/>
            </p:cNvPicPr>
            <p:nvPr/>
          </p:nvPicPr>
          <p:blipFill rotWithShape="1">
            <a:blip r:embed="rId2"/>
            <a:srcRect l="58900"/>
            <a:stretch/>
          </p:blipFill>
          <p:spPr>
            <a:xfrm>
              <a:off x="5584239" y="871822"/>
              <a:ext cx="3327503" cy="2188654"/>
            </a:xfrm>
            <a:prstGeom prst="rect">
              <a:avLst/>
            </a:prstGeom>
          </p:spPr>
        </p:pic>
        <p:grpSp>
          <p:nvGrpSpPr>
            <p:cNvPr id="52" name="Group 51">
              <a:extLst>
                <a:ext uri="{FF2B5EF4-FFF2-40B4-BE49-F238E27FC236}">
                  <a16:creationId xmlns:a16="http://schemas.microsoft.com/office/drawing/2014/main" id="{996FFFA9-8C65-45EF-9659-5E4269FE9704}"/>
                </a:ext>
              </a:extLst>
            </p:cNvPr>
            <p:cNvGrpSpPr/>
            <p:nvPr/>
          </p:nvGrpSpPr>
          <p:grpSpPr>
            <a:xfrm>
              <a:off x="1894040" y="2175434"/>
              <a:ext cx="728850" cy="394917"/>
              <a:chOff x="1637275" y="3377556"/>
              <a:chExt cx="728850" cy="394917"/>
            </a:xfrm>
          </p:grpSpPr>
          <p:cxnSp>
            <p:nvCxnSpPr>
              <p:cNvPr id="19" name="Straight Connector 18">
                <a:extLst>
                  <a:ext uri="{FF2B5EF4-FFF2-40B4-BE49-F238E27FC236}">
                    <a16:creationId xmlns:a16="http://schemas.microsoft.com/office/drawing/2014/main" id="{186763F3-E67E-4854-B5B0-4D3DBE719A98}"/>
                  </a:ext>
                </a:extLst>
              </p:cNvPr>
              <p:cNvCxnSpPr/>
              <p:nvPr/>
            </p:nvCxnSpPr>
            <p:spPr bwMode="auto">
              <a:xfrm>
                <a:off x="1637275" y="3377556"/>
                <a:ext cx="728850"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 name="Oval 50">
                <a:extLst>
                  <a:ext uri="{FF2B5EF4-FFF2-40B4-BE49-F238E27FC236}">
                    <a16:creationId xmlns:a16="http://schemas.microsoft.com/office/drawing/2014/main" id="{43E57AD9-302E-4942-A029-32358C880A95}"/>
                  </a:ext>
                </a:extLst>
              </p:cNvPr>
              <p:cNvSpPr/>
              <p:nvPr/>
            </p:nvSpPr>
            <p:spPr bwMode="auto">
              <a:xfrm>
                <a:off x="1788321" y="3377556"/>
                <a:ext cx="426757" cy="394917"/>
              </a:xfrm>
              <a:prstGeom prst="ellipse">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anose="020B0604020202020204" pitchFamily="34" charset="0"/>
                </a:endParaRPr>
              </a:p>
            </p:txBody>
          </p:sp>
        </p:grpSp>
        <p:sp>
          <p:nvSpPr>
            <p:cNvPr id="3" name="TextBox 2">
              <a:extLst>
                <a:ext uri="{FF2B5EF4-FFF2-40B4-BE49-F238E27FC236}">
                  <a16:creationId xmlns:a16="http://schemas.microsoft.com/office/drawing/2014/main" id="{8C9EAA8A-DFC3-4BC2-B639-5F4DDE3F8991}"/>
                </a:ext>
              </a:extLst>
            </p:cNvPr>
            <p:cNvSpPr txBox="1"/>
            <p:nvPr/>
          </p:nvSpPr>
          <p:spPr>
            <a:xfrm>
              <a:off x="1819544" y="1618773"/>
              <a:ext cx="899541" cy="523220"/>
            </a:xfrm>
            <a:prstGeom prst="rect">
              <a:avLst/>
            </a:prstGeom>
            <a:noFill/>
          </p:spPr>
          <p:txBody>
            <a:bodyPr wrap="none" rtlCol="0">
              <a:spAutoFit/>
            </a:bodyPr>
            <a:lstStyle/>
            <a:p>
              <a:pPr algn="ctr"/>
              <a:r>
                <a:rPr lang="en-US" sz="1400" dirty="0">
                  <a:latin typeface="Times New Roman" panose="02020603050405020304" pitchFamily="18" charset="0"/>
                  <a:cs typeface="Times New Roman" panose="02020603050405020304" pitchFamily="18" charset="0"/>
                </a:rPr>
                <a:t>Fiber</a:t>
              </a:r>
            </a:p>
            <a:p>
              <a:pPr algn="ctr"/>
              <a:r>
                <a:rPr lang="en-US" sz="1400" dirty="0">
                  <a:latin typeface="Times New Roman" panose="02020603050405020304" pitchFamily="18" charset="0"/>
                  <a:cs typeface="Times New Roman" panose="02020603050405020304" pitchFamily="18" charset="0"/>
                </a:rPr>
                <a:t>Stretcher</a:t>
              </a:r>
            </a:p>
          </p:txBody>
        </p:sp>
      </p:grpSp>
      <p:sp>
        <p:nvSpPr>
          <p:cNvPr id="20" name="TextBox 19">
            <a:extLst>
              <a:ext uri="{FF2B5EF4-FFF2-40B4-BE49-F238E27FC236}">
                <a16:creationId xmlns:a16="http://schemas.microsoft.com/office/drawing/2014/main" id="{85F449AC-1291-4F9B-A340-6CA8851BF761}"/>
              </a:ext>
            </a:extLst>
          </p:cNvPr>
          <p:cNvSpPr txBox="1"/>
          <p:nvPr/>
        </p:nvSpPr>
        <p:spPr>
          <a:xfrm>
            <a:off x="3049564" y="4263923"/>
            <a:ext cx="2864887" cy="253916"/>
          </a:xfrm>
          <a:prstGeom prst="rect">
            <a:avLst/>
          </a:prstGeom>
          <a:noFill/>
        </p:spPr>
        <p:txBody>
          <a:bodyPr wrap="none" rtlCol="0">
            <a:spAutoFit/>
          </a:bodyPr>
          <a:lstStyle/>
          <a:p>
            <a:pPr algn="ctr" eaLnBrk="0" fontAlgn="base" hangingPunct="0">
              <a:spcBef>
                <a:spcPct val="0"/>
              </a:spcBef>
              <a:spcAft>
                <a:spcPct val="0"/>
              </a:spcAft>
            </a:pPr>
            <a:r>
              <a:rPr lang="en-US" sz="1050" b="1" dirty="0">
                <a:solidFill>
                  <a:srgbClr val="000000"/>
                </a:solidFill>
                <a:latin typeface="Arial" pitchFamily="-110" charset="0"/>
              </a:rPr>
              <a:t>Two happy people in Stockholm last year:</a:t>
            </a:r>
          </a:p>
        </p:txBody>
      </p:sp>
      <p:sp>
        <p:nvSpPr>
          <p:cNvPr id="21" name="Rectangle 20">
            <a:extLst>
              <a:ext uri="{FF2B5EF4-FFF2-40B4-BE49-F238E27FC236}">
                <a16:creationId xmlns:a16="http://schemas.microsoft.com/office/drawing/2014/main" id="{21BF3947-AB6C-455A-A1D8-0B9AFC304883}"/>
              </a:ext>
            </a:extLst>
          </p:cNvPr>
          <p:cNvSpPr/>
          <p:nvPr/>
        </p:nvSpPr>
        <p:spPr>
          <a:xfrm>
            <a:off x="187855" y="4567776"/>
            <a:ext cx="1581423" cy="1223412"/>
          </a:xfrm>
          <a:prstGeom prst="rect">
            <a:avLst/>
          </a:prstGeom>
        </p:spPr>
        <p:txBody>
          <a:bodyPr wrap="square">
            <a:spAutoFit/>
          </a:bodyPr>
          <a:lstStyle/>
          <a:p>
            <a:pPr eaLnBrk="0" fontAlgn="base" hangingPunct="0">
              <a:spcBef>
                <a:spcPct val="0"/>
              </a:spcBef>
              <a:spcAft>
                <a:spcPct val="0"/>
              </a:spcAft>
            </a:pPr>
            <a:r>
              <a:rPr lang="en-US" sz="1050" b="1" dirty="0">
                <a:solidFill>
                  <a:srgbClr val="000000"/>
                </a:solidFill>
                <a:latin typeface="Arial" pitchFamily="-110" charset="0"/>
              </a:rPr>
              <a:t>D. Strickland and G. </a:t>
            </a:r>
            <a:r>
              <a:rPr lang="en-US" sz="1050" b="1" dirty="0" err="1">
                <a:solidFill>
                  <a:srgbClr val="000000"/>
                </a:solidFill>
                <a:latin typeface="Arial" pitchFamily="-110" charset="0"/>
              </a:rPr>
              <a:t>Mourou</a:t>
            </a:r>
            <a:r>
              <a:rPr lang="en-US" sz="1050" b="1" dirty="0">
                <a:solidFill>
                  <a:srgbClr val="000000"/>
                </a:solidFill>
                <a:latin typeface="Arial" pitchFamily="-110" charset="0"/>
              </a:rPr>
              <a:t>, “Compression of amplified chirped optical pulses”, Opt. </a:t>
            </a:r>
            <a:r>
              <a:rPr lang="en-US" sz="1050" b="1" dirty="0" err="1">
                <a:solidFill>
                  <a:srgbClr val="000000"/>
                </a:solidFill>
                <a:latin typeface="Arial" pitchFamily="-110" charset="0"/>
              </a:rPr>
              <a:t>Commun</a:t>
            </a:r>
            <a:r>
              <a:rPr lang="en-US" sz="1050" b="1" dirty="0">
                <a:solidFill>
                  <a:srgbClr val="000000"/>
                </a:solidFill>
                <a:latin typeface="Arial" pitchFamily="-110" charset="0"/>
              </a:rPr>
              <a:t>. 56, 219 (1985)</a:t>
            </a:r>
          </a:p>
        </p:txBody>
      </p:sp>
      <p:pic>
        <p:nvPicPr>
          <p:cNvPr id="22" name="Picture 21">
            <a:extLst>
              <a:ext uri="{FF2B5EF4-FFF2-40B4-BE49-F238E27FC236}">
                <a16:creationId xmlns:a16="http://schemas.microsoft.com/office/drawing/2014/main" id="{77F9BFD4-D41A-4C23-B898-928C47A762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861" r="11080"/>
          <a:stretch/>
        </p:blipFill>
        <p:spPr>
          <a:xfrm>
            <a:off x="2299466" y="4648840"/>
            <a:ext cx="2058720" cy="1465583"/>
          </a:xfrm>
          <a:prstGeom prst="rect">
            <a:avLst/>
          </a:prstGeom>
        </p:spPr>
      </p:pic>
      <p:pic>
        <p:nvPicPr>
          <p:cNvPr id="23" name="Picture 22">
            <a:extLst>
              <a:ext uri="{FF2B5EF4-FFF2-40B4-BE49-F238E27FC236}">
                <a16:creationId xmlns:a16="http://schemas.microsoft.com/office/drawing/2014/main" id="{135B2EF7-299B-4775-BC28-DCF2E626F7C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700" t="5928" r="11248" b="16999"/>
          <a:stretch/>
        </p:blipFill>
        <p:spPr>
          <a:xfrm>
            <a:off x="4575585" y="4653839"/>
            <a:ext cx="1962839" cy="1460584"/>
          </a:xfrm>
          <a:prstGeom prst="rect">
            <a:avLst/>
          </a:prstGeom>
        </p:spPr>
      </p:pic>
    </p:spTree>
    <p:extLst>
      <p:ext uri="{BB962C8B-B14F-4D97-AF65-F5344CB8AC3E}">
        <p14:creationId xmlns:p14="http://schemas.microsoft.com/office/powerpoint/2010/main" val="4063098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C6C88-A92A-4048-B316-5209488E981F}"/>
              </a:ext>
            </a:extLst>
          </p:cNvPr>
          <p:cNvSpPr>
            <a:spLocks noGrp="1"/>
          </p:cNvSpPr>
          <p:nvPr>
            <p:ph type="title"/>
          </p:nvPr>
        </p:nvSpPr>
        <p:spPr/>
        <p:txBody>
          <a:bodyPr/>
          <a:lstStyle/>
          <a:p>
            <a:r>
              <a:rPr lang="en-US" sz="2000" dirty="0"/>
              <a:t>That T</a:t>
            </a:r>
            <a:r>
              <a:rPr lang="en-US" sz="2000" baseline="30000" dirty="0"/>
              <a:t>3</a:t>
            </a:r>
            <a:r>
              <a:rPr lang="en-US" sz="2000" dirty="0"/>
              <a:t> laser (in Rochester, not Michigan) was used to pull electrons out of atoms.  It was a start…</a:t>
            </a:r>
          </a:p>
        </p:txBody>
      </p:sp>
      <p:sp>
        <p:nvSpPr>
          <p:cNvPr id="4" name="Slide Number Placeholder 3">
            <a:extLst>
              <a:ext uri="{FF2B5EF4-FFF2-40B4-BE49-F238E27FC236}">
                <a16:creationId xmlns:a16="http://schemas.microsoft.com/office/drawing/2014/main" id="{DE7DA312-C9BA-4976-A258-9EE9C867259C}"/>
              </a:ext>
            </a:extLst>
          </p:cNvPr>
          <p:cNvSpPr>
            <a:spLocks noGrp="1"/>
          </p:cNvSpPr>
          <p:nvPr>
            <p:ph type="sldNum" sz="quarter" idx="11"/>
          </p:nvPr>
        </p:nvSpPr>
        <p:spPr/>
        <p:txBody>
          <a:bodyPr/>
          <a:lstStyle/>
          <a:p>
            <a:fld id="{0A39405F-0C13-4685-A36C-9BF7895977AB}" type="slidenum">
              <a:rPr lang="en-US" altLang="en-US" smtClean="0"/>
              <a:pPr/>
              <a:t>17</a:t>
            </a:fld>
            <a:endParaRPr lang="en-US" altLang="en-US"/>
          </a:p>
        </p:txBody>
      </p:sp>
      <p:sp>
        <p:nvSpPr>
          <p:cNvPr id="5" name="Footer Placeholder 4">
            <a:extLst>
              <a:ext uri="{FF2B5EF4-FFF2-40B4-BE49-F238E27FC236}">
                <a16:creationId xmlns:a16="http://schemas.microsoft.com/office/drawing/2014/main" id="{BC0B0818-3098-417B-889D-3B2918058667}"/>
              </a:ext>
            </a:extLst>
          </p:cNvPr>
          <p:cNvSpPr>
            <a:spLocks noGrp="1"/>
          </p:cNvSpPr>
          <p:nvPr>
            <p:ph type="ftr" sz="quarter" idx="12"/>
          </p:nvPr>
        </p:nvSpPr>
        <p:spPr/>
        <p:txBody>
          <a:bodyPr/>
          <a:lstStyle/>
          <a:p>
            <a:r>
              <a:rPr lang="en-US" altLang="en-US"/>
              <a:t>MIPSE December 2019</a:t>
            </a:r>
          </a:p>
        </p:txBody>
      </p:sp>
      <p:pic>
        <p:nvPicPr>
          <p:cNvPr id="6" name="Picture 5">
            <a:extLst>
              <a:ext uri="{FF2B5EF4-FFF2-40B4-BE49-F238E27FC236}">
                <a16:creationId xmlns:a16="http://schemas.microsoft.com/office/drawing/2014/main" id="{8ED9A8DA-30D9-497D-B122-5B9D83F2C737}"/>
              </a:ext>
            </a:extLst>
          </p:cNvPr>
          <p:cNvPicPr>
            <a:picLocks noChangeAspect="1"/>
          </p:cNvPicPr>
          <p:nvPr/>
        </p:nvPicPr>
        <p:blipFill>
          <a:blip r:embed="rId2"/>
          <a:stretch>
            <a:fillRect/>
          </a:stretch>
        </p:blipFill>
        <p:spPr>
          <a:xfrm>
            <a:off x="4040321" y="1415609"/>
            <a:ext cx="4244094" cy="3675256"/>
          </a:xfrm>
          <a:prstGeom prst="rect">
            <a:avLst/>
          </a:prstGeom>
        </p:spPr>
      </p:pic>
      <p:sp>
        <p:nvSpPr>
          <p:cNvPr id="7" name="TextBox 6">
            <a:extLst>
              <a:ext uri="{FF2B5EF4-FFF2-40B4-BE49-F238E27FC236}">
                <a16:creationId xmlns:a16="http://schemas.microsoft.com/office/drawing/2014/main" id="{009F3FE1-130A-4825-8073-DDC9550B969D}"/>
              </a:ext>
            </a:extLst>
          </p:cNvPr>
          <p:cNvSpPr txBox="1"/>
          <p:nvPr/>
        </p:nvSpPr>
        <p:spPr>
          <a:xfrm>
            <a:off x="1570625" y="5260287"/>
            <a:ext cx="4171660" cy="1077218"/>
          </a:xfrm>
          <a:prstGeom prst="rect">
            <a:avLst/>
          </a:prstGeom>
          <a:noFill/>
        </p:spPr>
        <p:txBody>
          <a:bodyPr wrap="square" rtlCol="0">
            <a:spAutoFit/>
          </a:bodyPr>
          <a:lstStyle/>
          <a:p>
            <a:r>
              <a:rPr lang="en-US" sz="1600" dirty="0"/>
              <a:t>S. </a:t>
            </a:r>
            <a:r>
              <a:rPr lang="en-US" sz="1600" dirty="0" err="1"/>
              <a:t>Augst</a:t>
            </a:r>
            <a:r>
              <a:rPr lang="en-US" sz="1600" dirty="0"/>
              <a:t>, </a:t>
            </a:r>
            <a:r>
              <a:rPr lang="en-US" sz="1600" dirty="0">
                <a:highlight>
                  <a:srgbClr val="FFFF00"/>
                </a:highlight>
              </a:rPr>
              <a:t>D. Strickland</a:t>
            </a:r>
            <a:r>
              <a:rPr lang="en-US" sz="1600" dirty="0"/>
              <a:t>, D. D. </a:t>
            </a:r>
            <a:r>
              <a:rPr lang="en-US" sz="1600" dirty="0" err="1"/>
              <a:t>Meyerhofer</a:t>
            </a:r>
            <a:r>
              <a:rPr lang="en-US" sz="1600" dirty="0"/>
              <a:t>, S. L. Chin, and J. H. Eberly, Phys. Rev. Lett. </a:t>
            </a:r>
            <a:r>
              <a:rPr lang="en-US" sz="1600" b="1" dirty="0"/>
              <a:t>63</a:t>
            </a:r>
            <a:r>
              <a:rPr lang="en-US" sz="1600" dirty="0"/>
              <a:t>, 2212 (1989).</a:t>
            </a:r>
          </a:p>
          <a:p>
            <a:endParaRPr lang="en-US" sz="1600" dirty="0"/>
          </a:p>
        </p:txBody>
      </p:sp>
      <p:grpSp>
        <p:nvGrpSpPr>
          <p:cNvPr id="11" name="Group 443">
            <a:extLst>
              <a:ext uri="{FF2B5EF4-FFF2-40B4-BE49-F238E27FC236}">
                <a16:creationId xmlns:a16="http://schemas.microsoft.com/office/drawing/2014/main" id="{84BF3052-992A-4023-B893-41CB16B89CB4}"/>
              </a:ext>
            </a:extLst>
          </p:cNvPr>
          <p:cNvGrpSpPr/>
          <p:nvPr/>
        </p:nvGrpSpPr>
        <p:grpSpPr>
          <a:xfrm>
            <a:off x="987492" y="1342331"/>
            <a:ext cx="2433643" cy="2370142"/>
            <a:chOff x="0" y="0"/>
            <a:chExt cx="2433639" cy="2370139"/>
          </a:xfrm>
        </p:grpSpPr>
        <p:grpSp>
          <p:nvGrpSpPr>
            <p:cNvPr id="13" name="Group 441">
              <a:extLst>
                <a:ext uri="{FF2B5EF4-FFF2-40B4-BE49-F238E27FC236}">
                  <a16:creationId xmlns:a16="http://schemas.microsoft.com/office/drawing/2014/main" id="{B826F538-713C-44A2-861D-B173F8827221}"/>
                </a:ext>
              </a:extLst>
            </p:cNvPr>
            <p:cNvGrpSpPr/>
            <p:nvPr/>
          </p:nvGrpSpPr>
          <p:grpSpPr>
            <a:xfrm>
              <a:off x="0" y="0"/>
              <a:ext cx="2244453" cy="2370139"/>
              <a:chOff x="0" y="0"/>
              <a:chExt cx="2244452" cy="2370138"/>
            </a:xfrm>
          </p:grpSpPr>
          <p:pic>
            <p:nvPicPr>
              <p:cNvPr id="15" name="image14.pdf">
                <a:extLst>
                  <a:ext uri="{FF2B5EF4-FFF2-40B4-BE49-F238E27FC236}">
                    <a16:creationId xmlns:a16="http://schemas.microsoft.com/office/drawing/2014/main" id="{87ADB74F-0B5B-4E66-99D0-1FDD5FA4050A}"/>
                  </a:ext>
                </a:extLst>
              </p:cNvPr>
              <p:cNvPicPr/>
              <p:nvPr/>
            </p:nvPicPr>
            <p:blipFill>
              <a:blip r:embed="rId3">
                <a:extLst/>
              </a:blip>
              <a:stretch>
                <a:fillRect/>
              </a:stretch>
            </p:blipFill>
            <p:spPr>
              <a:xfrm>
                <a:off x="0" y="0"/>
                <a:ext cx="2244452" cy="2370138"/>
              </a:xfrm>
              <a:prstGeom prst="rect">
                <a:avLst/>
              </a:prstGeom>
              <a:ln w="12700" cap="flat">
                <a:noFill/>
                <a:miter lim="400000"/>
              </a:ln>
              <a:effectLst/>
            </p:spPr>
          </p:pic>
          <p:sp>
            <p:nvSpPr>
              <p:cNvPr id="16" name="Shape 438">
                <a:extLst>
                  <a:ext uri="{FF2B5EF4-FFF2-40B4-BE49-F238E27FC236}">
                    <a16:creationId xmlns:a16="http://schemas.microsoft.com/office/drawing/2014/main" id="{027B79DD-E589-4592-98C8-7758F7612F86}"/>
                  </a:ext>
                </a:extLst>
              </p:cNvPr>
              <p:cNvSpPr/>
              <p:nvPr/>
            </p:nvSpPr>
            <p:spPr>
              <a:xfrm flipH="1">
                <a:off x="1093373" y="1166438"/>
                <a:ext cx="235379" cy="1"/>
              </a:xfrm>
              <a:prstGeom prst="line">
                <a:avLst/>
              </a:prstGeom>
              <a:noFill/>
              <a:ln w="22225" cap="flat">
                <a:solidFill>
                  <a:srgbClr val="000000"/>
                </a:solidFill>
                <a:prstDash val="solid"/>
                <a:round/>
              </a:ln>
              <a:effectLst/>
            </p:spPr>
            <p:txBody>
              <a:bodyPr wrap="square" lIns="0" tIns="0" rIns="0" bIns="0" numCol="1" anchor="t">
                <a:noAutofit/>
              </a:bodyPr>
              <a:lstStyle/>
              <a:p>
                <a:pPr defTabSz="457200">
                  <a:defRPr sz="1200">
                    <a:latin typeface="+mn-lt"/>
                    <a:ea typeface="+mn-ea"/>
                    <a:cs typeface="+mn-cs"/>
                    <a:sym typeface="Helvetica"/>
                  </a:defRPr>
                </a:pPr>
                <a:endParaRPr sz="1050">
                  <a:solidFill>
                    <a:srgbClr val="000000"/>
                  </a:solidFill>
                  <a:sym typeface="Helvetica"/>
                </a:endParaRPr>
              </a:p>
            </p:txBody>
          </p:sp>
          <p:sp>
            <p:nvSpPr>
              <p:cNvPr id="17" name="Shape 439">
                <a:extLst>
                  <a:ext uri="{FF2B5EF4-FFF2-40B4-BE49-F238E27FC236}">
                    <a16:creationId xmlns:a16="http://schemas.microsoft.com/office/drawing/2014/main" id="{CACA0910-0CBE-411E-B750-1AD769D5933B}"/>
                  </a:ext>
                </a:extLst>
              </p:cNvPr>
              <p:cNvSpPr/>
              <p:nvPr/>
            </p:nvSpPr>
            <p:spPr>
              <a:xfrm>
                <a:off x="583132" y="933150"/>
                <a:ext cx="334384" cy="3077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pPr defTabSz="457200"/>
                <a:r>
                  <a:rPr sz="1400">
                    <a:solidFill>
                      <a:srgbClr val="000000"/>
                    </a:solidFill>
                    <a:latin typeface="Times New Roman"/>
                    <a:ea typeface="Times New Roman"/>
                    <a:cs typeface="Times New Roman"/>
                    <a:sym typeface="Times New Roman"/>
                  </a:rPr>
                  <a:t>- I</a:t>
                </a:r>
                <a:r>
                  <a:rPr sz="1400" baseline="-25000">
                    <a:solidFill>
                      <a:srgbClr val="000000"/>
                    </a:solidFill>
                    <a:latin typeface="Times New Roman"/>
                    <a:ea typeface="Times New Roman"/>
                    <a:cs typeface="Times New Roman"/>
                    <a:sym typeface="Times New Roman"/>
                  </a:rPr>
                  <a:t>p</a:t>
                </a:r>
              </a:p>
            </p:txBody>
          </p:sp>
          <p:sp>
            <p:nvSpPr>
              <p:cNvPr id="18" name="Shape 440">
                <a:extLst>
                  <a:ext uri="{FF2B5EF4-FFF2-40B4-BE49-F238E27FC236}">
                    <a16:creationId xmlns:a16="http://schemas.microsoft.com/office/drawing/2014/main" id="{D28B237B-25CD-4B19-8DE8-AFD7DC9FE2B0}"/>
                  </a:ext>
                </a:extLst>
              </p:cNvPr>
              <p:cNvSpPr/>
              <p:nvPr/>
            </p:nvSpPr>
            <p:spPr>
              <a:xfrm>
                <a:off x="1384938" y="1138897"/>
                <a:ext cx="476833" cy="42122"/>
              </a:xfrm>
              <a:prstGeom prst="rightArrow">
                <a:avLst>
                  <a:gd name="adj1" fmla="val 50000"/>
                  <a:gd name="adj2" fmla="val 301923"/>
                </a:avLst>
              </a:prstGeom>
              <a:solidFill>
                <a:srgbClr val="A4001D"/>
              </a:solidFill>
              <a:ln w="9525" cap="flat">
                <a:solidFill>
                  <a:srgbClr val="000000"/>
                </a:solidFill>
                <a:prstDash val="solid"/>
                <a:miter lim="800000"/>
              </a:ln>
              <a:effectLst/>
            </p:spPr>
            <p:txBody>
              <a:bodyPr wrap="square" lIns="0" tIns="0" rIns="0" bIns="0" numCol="1" anchor="ctr">
                <a:noAutofit/>
              </a:bodyPr>
              <a:lstStyle/>
              <a:p>
                <a:pPr defTabSz="457200"/>
                <a:endParaRPr sz="1400">
                  <a:solidFill>
                    <a:srgbClr val="000000"/>
                  </a:solidFill>
                </a:endParaRPr>
              </a:p>
            </p:txBody>
          </p:sp>
        </p:grpSp>
        <p:pic>
          <p:nvPicPr>
            <p:cNvPr id="14" name="image15.pdf">
              <a:extLst>
                <a:ext uri="{FF2B5EF4-FFF2-40B4-BE49-F238E27FC236}">
                  <a16:creationId xmlns:a16="http://schemas.microsoft.com/office/drawing/2014/main" id="{6C3A21D7-6C3E-4426-9AF2-74791B6F8A1F}"/>
                </a:ext>
              </a:extLst>
            </p:cNvPr>
            <p:cNvPicPr/>
            <p:nvPr/>
          </p:nvPicPr>
          <p:blipFill>
            <a:blip r:embed="rId4">
              <a:extLst/>
            </a:blip>
            <a:stretch>
              <a:fillRect/>
            </a:stretch>
          </p:blipFill>
          <p:spPr>
            <a:xfrm>
              <a:off x="1534138" y="1547812"/>
              <a:ext cx="899501" cy="517526"/>
            </a:xfrm>
            <a:prstGeom prst="rect">
              <a:avLst/>
            </a:prstGeom>
            <a:ln w="12700" cap="flat">
              <a:noFill/>
              <a:miter lim="400000"/>
            </a:ln>
            <a:effectLst/>
          </p:spPr>
        </p:pic>
      </p:grpSp>
      <p:pic>
        <p:nvPicPr>
          <p:cNvPr id="19" name="image17.pdf" descr="latex-image-1.pdf">
            <a:extLst>
              <a:ext uri="{FF2B5EF4-FFF2-40B4-BE49-F238E27FC236}">
                <a16:creationId xmlns:a16="http://schemas.microsoft.com/office/drawing/2014/main" id="{CF5CBC51-3051-441B-A935-67C1DBA2E97E}"/>
              </a:ext>
            </a:extLst>
          </p:cNvPr>
          <p:cNvPicPr/>
          <p:nvPr/>
        </p:nvPicPr>
        <p:blipFill rotWithShape="1">
          <a:blip r:embed="rId5">
            <a:extLst/>
          </a:blip>
          <a:srcRect b="45923"/>
          <a:stretch/>
        </p:blipFill>
        <p:spPr>
          <a:xfrm>
            <a:off x="531302" y="3758178"/>
            <a:ext cx="3561353" cy="613244"/>
          </a:xfrm>
          <a:prstGeom prst="rect">
            <a:avLst/>
          </a:prstGeom>
          <a:ln w="12700">
            <a:miter lim="400000"/>
          </a:ln>
        </p:spPr>
      </p:pic>
    </p:spTree>
    <p:extLst>
      <p:ext uri="{BB962C8B-B14F-4D97-AF65-F5344CB8AC3E}">
        <p14:creationId xmlns:p14="http://schemas.microsoft.com/office/powerpoint/2010/main" val="143686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C6C88-A92A-4048-B316-5209488E981F}"/>
              </a:ext>
            </a:extLst>
          </p:cNvPr>
          <p:cNvSpPr>
            <a:spLocks noGrp="1"/>
          </p:cNvSpPr>
          <p:nvPr>
            <p:ph type="title"/>
          </p:nvPr>
        </p:nvSpPr>
        <p:spPr/>
        <p:txBody>
          <a:bodyPr/>
          <a:lstStyle/>
          <a:p>
            <a:r>
              <a:rPr lang="en-US" sz="2000" dirty="0"/>
              <a:t>Where is high intensity physics going?</a:t>
            </a:r>
          </a:p>
        </p:txBody>
      </p:sp>
      <p:sp>
        <p:nvSpPr>
          <p:cNvPr id="4" name="Slide Number Placeholder 3">
            <a:extLst>
              <a:ext uri="{FF2B5EF4-FFF2-40B4-BE49-F238E27FC236}">
                <a16:creationId xmlns:a16="http://schemas.microsoft.com/office/drawing/2014/main" id="{DE7DA312-C9BA-4976-A258-9EE9C867259C}"/>
              </a:ext>
            </a:extLst>
          </p:cNvPr>
          <p:cNvSpPr>
            <a:spLocks noGrp="1"/>
          </p:cNvSpPr>
          <p:nvPr>
            <p:ph type="sldNum" sz="quarter" idx="11"/>
          </p:nvPr>
        </p:nvSpPr>
        <p:spPr/>
        <p:txBody>
          <a:bodyPr/>
          <a:lstStyle/>
          <a:p>
            <a:fld id="{0A39405F-0C13-4685-A36C-9BF7895977AB}" type="slidenum">
              <a:rPr lang="en-US" altLang="en-US" smtClean="0"/>
              <a:pPr/>
              <a:t>18</a:t>
            </a:fld>
            <a:endParaRPr lang="en-US" altLang="en-US"/>
          </a:p>
        </p:txBody>
      </p:sp>
      <p:sp>
        <p:nvSpPr>
          <p:cNvPr id="5" name="Footer Placeholder 4">
            <a:extLst>
              <a:ext uri="{FF2B5EF4-FFF2-40B4-BE49-F238E27FC236}">
                <a16:creationId xmlns:a16="http://schemas.microsoft.com/office/drawing/2014/main" id="{BC0B0818-3098-417B-889D-3B2918058667}"/>
              </a:ext>
            </a:extLst>
          </p:cNvPr>
          <p:cNvSpPr>
            <a:spLocks noGrp="1"/>
          </p:cNvSpPr>
          <p:nvPr>
            <p:ph type="ftr" sz="quarter" idx="12"/>
          </p:nvPr>
        </p:nvSpPr>
        <p:spPr/>
        <p:txBody>
          <a:bodyPr/>
          <a:lstStyle/>
          <a:p>
            <a:r>
              <a:rPr lang="en-US" altLang="en-US"/>
              <a:t>MIPSE December 2019</a:t>
            </a:r>
          </a:p>
        </p:txBody>
      </p:sp>
      <p:pic>
        <p:nvPicPr>
          <p:cNvPr id="6" name="Picture 5">
            <a:extLst>
              <a:ext uri="{FF2B5EF4-FFF2-40B4-BE49-F238E27FC236}">
                <a16:creationId xmlns:a16="http://schemas.microsoft.com/office/drawing/2014/main" id="{8ED9A8DA-30D9-497D-B122-5B9D83F2C737}"/>
              </a:ext>
            </a:extLst>
          </p:cNvPr>
          <p:cNvPicPr>
            <a:picLocks noChangeAspect="1"/>
          </p:cNvPicPr>
          <p:nvPr/>
        </p:nvPicPr>
        <p:blipFill>
          <a:blip r:embed="rId2"/>
          <a:stretch>
            <a:fillRect/>
          </a:stretch>
        </p:blipFill>
        <p:spPr>
          <a:xfrm>
            <a:off x="717832" y="4515420"/>
            <a:ext cx="1555282" cy="1346827"/>
          </a:xfrm>
          <a:prstGeom prst="rect">
            <a:avLst/>
          </a:prstGeom>
        </p:spPr>
      </p:pic>
      <p:grpSp>
        <p:nvGrpSpPr>
          <p:cNvPr id="11" name="Group 443">
            <a:extLst>
              <a:ext uri="{FF2B5EF4-FFF2-40B4-BE49-F238E27FC236}">
                <a16:creationId xmlns:a16="http://schemas.microsoft.com/office/drawing/2014/main" id="{84BF3052-992A-4023-B893-41CB16B89CB4}"/>
              </a:ext>
            </a:extLst>
          </p:cNvPr>
          <p:cNvGrpSpPr/>
          <p:nvPr/>
        </p:nvGrpSpPr>
        <p:grpSpPr>
          <a:xfrm>
            <a:off x="627334" y="791245"/>
            <a:ext cx="2433643" cy="2370142"/>
            <a:chOff x="0" y="0"/>
            <a:chExt cx="2433639" cy="2370139"/>
          </a:xfrm>
        </p:grpSpPr>
        <p:grpSp>
          <p:nvGrpSpPr>
            <p:cNvPr id="13" name="Group 441">
              <a:extLst>
                <a:ext uri="{FF2B5EF4-FFF2-40B4-BE49-F238E27FC236}">
                  <a16:creationId xmlns:a16="http://schemas.microsoft.com/office/drawing/2014/main" id="{B826F538-713C-44A2-861D-B173F8827221}"/>
                </a:ext>
              </a:extLst>
            </p:cNvPr>
            <p:cNvGrpSpPr/>
            <p:nvPr/>
          </p:nvGrpSpPr>
          <p:grpSpPr>
            <a:xfrm>
              <a:off x="0" y="0"/>
              <a:ext cx="2244453" cy="2370139"/>
              <a:chOff x="0" y="0"/>
              <a:chExt cx="2244452" cy="2370138"/>
            </a:xfrm>
          </p:grpSpPr>
          <p:pic>
            <p:nvPicPr>
              <p:cNvPr id="15" name="image14.pdf">
                <a:extLst>
                  <a:ext uri="{FF2B5EF4-FFF2-40B4-BE49-F238E27FC236}">
                    <a16:creationId xmlns:a16="http://schemas.microsoft.com/office/drawing/2014/main" id="{87ADB74F-0B5B-4E66-99D0-1FDD5FA4050A}"/>
                  </a:ext>
                </a:extLst>
              </p:cNvPr>
              <p:cNvPicPr/>
              <p:nvPr/>
            </p:nvPicPr>
            <p:blipFill>
              <a:blip r:embed="rId3">
                <a:extLst/>
              </a:blip>
              <a:stretch>
                <a:fillRect/>
              </a:stretch>
            </p:blipFill>
            <p:spPr>
              <a:xfrm>
                <a:off x="0" y="0"/>
                <a:ext cx="2244452" cy="2370138"/>
              </a:xfrm>
              <a:prstGeom prst="rect">
                <a:avLst/>
              </a:prstGeom>
              <a:ln w="12700" cap="flat">
                <a:noFill/>
                <a:miter lim="400000"/>
              </a:ln>
              <a:effectLst/>
            </p:spPr>
          </p:pic>
          <p:sp>
            <p:nvSpPr>
              <p:cNvPr id="16" name="Shape 438">
                <a:extLst>
                  <a:ext uri="{FF2B5EF4-FFF2-40B4-BE49-F238E27FC236}">
                    <a16:creationId xmlns:a16="http://schemas.microsoft.com/office/drawing/2014/main" id="{027B79DD-E589-4592-98C8-7758F7612F86}"/>
                  </a:ext>
                </a:extLst>
              </p:cNvPr>
              <p:cNvSpPr/>
              <p:nvPr/>
            </p:nvSpPr>
            <p:spPr>
              <a:xfrm flipH="1">
                <a:off x="1093373" y="1166438"/>
                <a:ext cx="235379" cy="1"/>
              </a:xfrm>
              <a:prstGeom prst="line">
                <a:avLst/>
              </a:prstGeom>
              <a:noFill/>
              <a:ln w="22225" cap="flat">
                <a:solidFill>
                  <a:srgbClr val="000000"/>
                </a:solidFill>
                <a:prstDash val="solid"/>
                <a:round/>
              </a:ln>
              <a:effectLst/>
            </p:spPr>
            <p:txBody>
              <a:bodyPr wrap="square" lIns="0" tIns="0" rIns="0" bIns="0" numCol="1" anchor="t">
                <a:noAutofit/>
              </a:bodyPr>
              <a:lstStyle/>
              <a:p>
                <a:pPr defTabSz="457200">
                  <a:defRPr sz="1200">
                    <a:latin typeface="+mn-lt"/>
                    <a:ea typeface="+mn-ea"/>
                    <a:cs typeface="+mn-cs"/>
                    <a:sym typeface="Helvetica"/>
                  </a:defRPr>
                </a:pPr>
                <a:endParaRPr sz="1050">
                  <a:solidFill>
                    <a:srgbClr val="000000"/>
                  </a:solidFill>
                  <a:sym typeface="Helvetica"/>
                </a:endParaRPr>
              </a:p>
            </p:txBody>
          </p:sp>
          <p:sp>
            <p:nvSpPr>
              <p:cNvPr id="17" name="Shape 439">
                <a:extLst>
                  <a:ext uri="{FF2B5EF4-FFF2-40B4-BE49-F238E27FC236}">
                    <a16:creationId xmlns:a16="http://schemas.microsoft.com/office/drawing/2014/main" id="{CACA0910-0CBE-411E-B750-1AD769D5933B}"/>
                  </a:ext>
                </a:extLst>
              </p:cNvPr>
              <p:cNvSpPr/>
              <p:nvPr/>
            </p:nvSpPr>
            <p:spPr>
              <a:xfrm>
                <a:off x="583132" y="933150"/>
                <a:ext cx="334384" cy="3077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pPr defTabSz="457200"/>
                <a:r>
                  <a:rPr sz="1400">
                    <a:solidFill>
                      <a:srgbClr val="000000"/>
                    </a:solidFill>
                    <a:latin typeface="Times New Roman"/>
                    <a:ea typeface="Times New Roman"/>
                    <a:cs typeface="Times New Roman"/>
                    <a:sym typeface="Times New Roman"/>
                  </a:rPr>
                  <a:t>- I</a:t>
                </a:r>
                <a:r>
                  <a:rPr sz="1400" baseline="-25000">
                    <a:solidFill>
                      <a:srgbClr val="000000"/>
                    </a:solidFill>
                    <a:latin typeface="Times New Roman"/>
                    <a:ea typeface="Times New Roman"/>
                    <a:cs typeface="Times New Roman"/>
                    <a:sym typeface="Times New Roman"/>
                  </a:rPr>
                  <a:t>p</a:t>
                </a:r>
              </a:p>
            </p:txBody>
          </p:sp>
          <p:sp>
            <p:nvSpPr>
              <p:cNvPr id="18" name="Shape 440">
                <a:extLst>
                  <a:ext uri="{FF2B5EF4-FFF2-40B4-BE49-F238E27FC236}">
                    <a16:creationId xmlns:a16="http://schemas.microsoft.com/office/drawing/2014/main" id="{D28B237B-25CD-4B19-8DE8-AFD7DC9FE2B0}"/>
                  </a:ext>
                </a:extLst>
              </p:cNvPr>
              <p:cNvSpPr/>
              <p:nvPr/>
            </p:nvSpPr>
            <p:spPr>
              <a:xfrm>
                <a:off x="1384938" y="1138897"/>
                <a:ext cx="476833" cy="42122"/>
              </a:xfrm>
              <a:prstGeom prst="rightArrow">
                <a:avLst>
                  <a:gd name="adj1" fmla="val 50000"/>
                  <a:gd name="adj2" fmla="val 301923"/>
                </a:avLst>
              </a:prstGeom>
              <a:solidFill>
                <a:srgbClr val="A4001D"/>
              </a:solidFill>
              <a:ln w="9525" cap="flat">
                <a:solidFill>
                  <a:srgbClr val="000000"/>
                </a:solidFill>
                <a:prstDash val="solid"/>
                <a:miter lim="800000"/>
              </a:ln>
              <a:effectLst/>
            </p:spPr>
            <p:txBody>
              <a:bodyPr wrap="square" lIns="0" tIns="0" rIns="0" bIns="0" numCol="1" anchor="ctr">
                <a:noAutofit/>
              </a:bodyPr>
              <a:lstStyle/>
              <a:p>
                <a:pPr defTabSz="457200"/>
                <a:endParaRPr sz="1400">
                  <a:solidFill>
                    <a:srgbClr val="000000"/>
                  </a:solidFill>
                </a:endParaRPr>
              </a:p>
            </p:txBody>
          </p:sp>
        </p:grpSp>
        <p:pic>
          <p:nvPicPr>
            <p:cNvPr id="14" name="image15.pdf">
              <a:extLst>
                <a:ext uri="{FF2B5EF4-FFF2-40B4-BE49-F238E27FC236}">
                  <a16:creationId xmlns:a16="http://schemas.microsoft.com/office/drawing/2014/main" id="{6C3A21D7-6C3E-4426-9AF2-74791B6F8A1F}"/>
                </a:ext>
              </a:extLst>
            </p:cNvPr>
            <p:cNvPicPr/>
            <p:nvPr/>
          </p:nvPicPr>
          <p:blipFill>
            <a:blip r:embed="rId4">
              <a:extLst/>
            </a:blip>
            <a:stretch>
              <a:fillRect/>
            </a:stretch>
          </p:blipFill>
          <p:spPr>
            <a:xfrm>
              <a:off x="1534138" y="1547812"/>
              <a:ext cx="899501" cy="517526"/>
            </a:xfrm>
            <a:prstGeom prst="rect">
              <a:avLst/>
            </a:prstGeom>
            <a:ln w="12700" cap="flat">
              <a:noFill/>
              <a:miter lim="400000"/>
            </a:ln>
            <a:effectLst/>
          </p:spPr>
        </p:pic>
      </p:grpSp>
      <p:pic>
        <p:nvPicPr>
          <p:cNvPr id="19" name="image17.pdf" descr="latex-image-1.pdf">
            <a:extLst>
              <a:ext uri="{FF2B5EF4-FFF2-40B4-BE49-F238E27FC236}">
                <a16:creationId xmlns:a16="http://schemas.microsoft.com/office/drawing/2014/main" id="{CF5CBC51-3051-441B-A935-67C1DBA2E97E}"/>
              </a:ext>
            </a:extLst>
          </p:cNvPr>
          <p:cNvPicPr/>
          <p:nvPr/>
        </p:nvPicPr>
        <p:blipFill>
          <a:blip r:embed="rId5">
            <a:extLst/>
          </a:blip>
          <a:stretch>
            <a:fillRect/>
          </a:stretch>
        </p:blipFill>
        <p:spPr>
          <a:xfrm>
            <a:off x="5050208" y="5182788"/>
            <a:ext cx="3561353" cy="1134026"/>
          </a:xfrm>
          <a:prstGeom prst="rect">
            <a:avLst/>
          </a:prstGeom>
          <a:ln w="12700">
            <a:miter lim="400000"/>
          </a:ln>
        </p:spPr>
      </p:pic>
      <p:cxnSp>
        <p:nvCxnSpPr>
          <p:cNvPr id="21" name="Straight Connector 20">
            <a:extLst>
              <a:ext uri="{FF2B5EF4-FFF2-40B4-BE49-F238E27FC236}">
                <a16:creationId xmlns:a16="http://schemas.microsoft.com/office/drawing/2014/main" id="{F2C3B0FD-DCE7-49D3-AEDD-A998F30B791A}"/>
              </a:ext>
            </a:extLst>
          </p:cNvPr>
          <p:cNvCxnSpPr/>
          <p:nvPr/>
        </p:nvCxnSpPr>
        <p:spPr bwMode="auto">
          <a:xfrm flipV="1">
            <a:off x="2187673" y="3480616"/>
            <a:ext cx="1151352" cy="1084495"/>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a:extLst>
              <a:ext uri="{FF2B5EF4-FFF2-40B4-BE49-F238E27FC236}">
                <a16:creationId xmlns:a16="http://schemas.microsoft.com/office/drawing/2014/main" id="{23208D64-9376-49E8-A2E8-8E3AB83CF661}"/>
              </a:ext>
            </a:extLst>
          </p:cNvPr>
          <p:cNvCxnSpPr/>
          <p:nvPr/>
        </p:nvCxnSpPr>
        <p:spPr bwMode="auto">
          <a:xfrm flipV="1">
            <a:off x="3337067" y="2400055"/>
            <a:ext cx="1151352" cy="1084495"/>
          </a:xfrm>
          <a:prstGeom prst="line">
            <a:avLst/>
          </a:prstGeom>
          <a:solidFill>
            <a:schemeClr val="accent1"/>
          </a:solidFill>
          <a:ln w="38100" cap="flat" cmpd="sng" algn="ctr">
            <a:solidFill>
              <a:srgbClr val="0070C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a:extLst>
              <a:ext uri="{FF2B5EF4-FFF2-40B4-BE49-F238E27FC236}">
                <a16:creationId xmlns:a16="http://schemas.microsoft.com/office/drawing/2014/main" id="{BF9795F8-751E-4F52-AB68-C2B0B10A075C}"/>
              </a:ext>
            </a:extLst>
          </p:cNvPr>
          <p:cNvCxnSpPr/>
          <p:nvPr/>
        </p:nvCxnSpPr>
        <p:spPr bwMode="auto">
          <a:xfrm flipV="1">
            <a:off x="4492354" y="1319502"/>
            <a:ext cx="1151352" cy="1084495"/>
          </a:xfrm>
          <a:prstGeom prst="line">
            <a:avLst/>
          </a:prstGeom>
          <a:solidFill>
            <a:schemeClr val="accent1"/>
          </a:solidFill>
          <a:ln w="38100" cap="flat" cmpd="sng" algn="ctr">
            <a:solidFill>
              <a:srgbClr val="BC59F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CC682757-8A6B-4D9F-949B-4EB3938E76DA}"/>
              </a:ext>
            </a:extLst>
          </p:cNvPr>
          <p:cNvCxnSpPr/>
          <p:nvPr/>
        </p:nvCxnSpPr>
        <p:spPr bwMode="auto">
          <a:xfrm flipV="1">
            <a:off x="3025582" y="3881776"/>
            <a:ext cx="0" cy="387965"/>
          </a:xfrm>
          <a:prstGeom prst="straightConnector1">
            <a:avLst/>
          </a:prstGeom>
          <a:solidFill>
            <a:schemeClr val="accent1"/>
          </a:solidFill>
          <a:ln w="2857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TextBox 30">
            <a:extLst>
              <a:ext uri="{FF2B5EF4-FFF2-40B4-BE49-F238E27FC236}">
                <a16:creationId xmlns:a16="http://schemas.microsoft.com/office/drawing/2014/main" id="{D4D9CA07-7483-4F06-A7A1-35B194374E3D}"/>
              </a:ext>
            </a:extLst>
          </p:cNvPr>
          <p:cNvSpPr txBox="1"/>
          <p:nvPr/>
        </p:nvSpPr>
        <p:spPr>
          <a:xfrm>
            <a:off x="3123717" y="3946172"/>
            <a:ext cx="3454792" cy="369332"/>
          </a:xfrm>
          <a:prstGeom prst="rect">
            <a:avLst/>
          </a:prstGeom>
          <a:noFill/>
        </p:spPr>
        <p:txBody>
          <a:bodyPr wrap="none" rtlCol="0">
            <a:spAutoFit/>
          </a:bodyPr>
          <a:lstStyle/>
          <a:p>
            <a:r>
              <a:rPr lang="en-US" sz="1800" dirty="0"/>
              <a:t>10</a:t>
            </a:r>
            <a:r>
              <a:rPr lang="en-US" sz="1800" baseline="30000" dirty="0"/>
              <a:t>20</a:t>
            </a:r>
            <a:r>
              <a:rPr lang="en-US" sz="1800" dirty="0"/>
              <a:t> W/cm</a:t>
            </a:r>
            <a:r>
              <a:rPr lang="en-US" sz="1800" baseline="30000" dirty="0"/>
              <a:t>2</a:t>
            </a:r>
            <a:r>
              <a:rPr lang="en-US" sz="1800" dirty="0"/>
              <a:t>, Fully stripped </a:t>
            </a:r>
            <a:r>
              <a:rPr lang="en-US" sz="1800" dirty="0" err="1"/>
              <a:t>Ar</a:t>
            </a:r>
            <a:endParaRPr lang="en-US" sz="1800" dirty="0"/>
          </a:p>
        </p:txBody>
      </p:sp>
      <p:cxnSp>
        <p:nvCxnSpPr>
          <p:cNvPr id="32" name="Straight Arrow Connector 31">
            <a:extLst>
              <a:ext uri="{FF2B5EF4-FFF2-40B4-BE49-F238E27FC236}">
                <a16:creationId xmlns:a16="http://schemas.microsoft.com/office/drawing/2014/main" id="{73BBAEF0-391C-49D8-8A2D-6214AAFDF2D3}"/>
              </a:ext>
            </a:extLst>
          </p:cNvPr>
          <p:cNvCxnSpPr/>
          <p:nvPr/>
        </p:nvCxnSpPr>
        <p:spPr bwMode="auto">
          <a:xfrm flipV="1">
            <a:off x="4381448" y="2571144"/>
            <a:ext cx="0" cy="387965"/>
          </a:xfrm>
          <a:prstGeom prst="straightConnector1">
            <a:avLst/>
          </a:prstGeom>
          <a:solidFill>
            <a:schemeClr val="accent1"/>
          </a:solidFill>
          <a:ln w="2857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TextBox 32">
            <a:extLst>
              <a:ext uri="{FF2B5EF4-FFF2-40B4-BE49-F238E27FC236}">
                <a16:creationId xmlns:a16="http://schemas.microsoft.com/office/drawing/2014/main" id="{40E9944B-BBB9-4B00-85EF-20051309F517}"/>
              </a:ext>
            </a:extLst>
          </p:cNvPr>
          <p:cNvSpPr txBox="1"/>
          <p:nvPr/>
        </p:nvSpPr>
        <p:spPr>
          <a:xfrm>
            <a:off x="4479583" y="2635540"/>
            <a:ext cx="3387466" cy="369332"/>
          </a:xfrm>
          <a:prstGeom prst="rect">
            <a:avLst/>
          </a:prstGeom>
          <a:noFill/>
        </p:spPr>
        <p:txBody>
          <a:bodyPr wrap="none" rtlCol="0">
            <a:spAutoFit/>
          </a:bodyPr>
          <a:lstStyle/>
          <a:p>
            <a:r>
              <a:rPr lang="en-US" sz="1800" dirty="0"/>
              <a:t>10</a:t>
            </a:r>
            <a:r>
              <a:rPr lang="en-US" sz="1800" baseline="30000" dirty="0"/>
              <a:t>25</a:t>
            </a:r>
            <a:r>
              <a:rPr lang="en-US" sz="1800" dirty="0"/>
              <a:t> W/cm</a:t>
            </a:r>
            <a:r>
              <a:rPr lang="en-US" sz="1800" baseline="30000" dirty="0"/>
              <a:t>2</a:t>
            </a:r>
            <a:r>
              <a:rPr lang="en-US" sz="1800" dirty="0"/>
              <a:t>, Fully stripped U</a:t>
            </a:r>
          </a:p>
        </p:txBody>
      </p:sp>
      <p:sp>
        <p:nvSpPr>
          <p:cNvPr id="34" name="Star: 5 Points 33">
            <a:extLst>
              <a:ext uri="{FF2B5EF4-FFF2-40B4-BE49-F238E27FC236}">
                <a16:creationId xmlns:a16="http://schemas.microsoft.com/office/drawing/2014/main" id="{4197891E-9D86-47A9-9DC8-8977CC067CB8}"/>
              </a:ext>
            </a:extLst>
          </p:cNvPr>
          <p:cNvSpPr/>
          <p:nvPr/>
        </p:nvSpPr>
        <p:spPr bwMode="auto">
          <a:xfrm>
            <a:off x="5398101" y="978696"/>
            <a:ext cx="624548" cy="567771"/>
          </a:xfrm>
          <a:prstGeom prst="star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anose="020B0604020202020204" pitchFamily="34" charset="0"/>
            </a:endParaRPr>
          </a:p>
        </p:txBody>
      </p:sp>
      <p:sp>
        <p:nvSpPr>
          <p:cNvPr id="35" name="TextBox 34">
            <a:extLst>
              <a:ext uri="{FF2B5EF4-FFF2-40B4-BE49-F238E27FC236}">
                <a16:creationId xmlns:a16="http://schemas.microsoft.com/office/drawing/2014/main" id="{42DA6198-0461-468A-A183-38215CE717FC}"/>
              </a:ext>
            </a:extLst>
          </p:cNvPr>
          <p:cNvSpPr txBox="1"/>
          <p:nvPr/>
        </p:nvSpPr>
        <p:spPr>
          <a:xfrm>
            <a:off x="5959338" y="1116716"/>
            <a:ext cx="1873783" cy="369332"/>
          </a:xfrm>
          <a:prstGeom prst="rect">
            <a:avLst/>
          </a:prstGeom>
          <a:noFill/>
        </p:spPr>
        <p:txBody>
          <a:bodyPr wrap="none" rtlCol="0">
            <a:spAutoFit/>
          </a:bodyPr>
          <a:lstStyle/>
          <a:p>
            <a:r>
              <a:rPr lang="en-US" sz="1800" dirty="0"/>
              <a:t>Schwinger limit</a:t>
            </a:r>
          </a:p>
        </p:txBody>
      </p:sp>
    </p:spTree>
    <p:extLst>
      <p:ext uri="{BB962C8B-B14F-4D97-AF65-F5344CB8AC3E}">
        <p14:creationId xmlns:p14="http://schemas.microsoft.com/office/powerpoint/2010/main" val="375417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4" grpId="0" animBg="1"/>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166" y="190606"/>
            <a:ext cx="7118430" cy="754063"/>
          </a:xfrm>
        </p:spPr>
        <p:txBody>
          <a:bodyPr/>
          <a:lstStyle/>
          <a:p>
            <a:r>
              <a:rPr lang="en-US" sz="2400" dirty="0"/>
              <a:t>Later refinements have brought us to the petawatt frontier illustrated by the </a:t>
            </a:r>
            <a:r>
              <a:rPr lang="en-US" sz="2400" dirty="0" err="1"/>
              <a:t>Mourou</a:t>
            </a:r>
            <a:r>
              <a:rPr lang="en-US" sz="2400" dirty="0"/>
              <a:t> plot</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166" y="1114957"/>
            <a:ext cx="4927615" cy="3025864"/>
          </a:xfrm>
          <a:prstGeom prst="rect">
            <a:avLst/>
          </a:prstGeom>
        </p:spPr>
      </p:pic>
      <p:pic>
        <p:nvPicPr>
          <p:cNvPr id="3" name="Picture 2"/>
          <p:cNvPicPr>
            <a:picLocks noChangeAspect="1"/>
          </p:cNvPicPr>
          <p:nvPr/>
        </p:nvPicPr>
        <p:blipFill>
          <a:blip r:embed="rId3"/>
          <a:stretch>
            <a:fillRect/>
          </a:stretch>
        </p:blipFill>
        <p:spPr>
          <a:xfrm>
            <a:off x="281290" y="1246591"/>
            <a:ext cx="902371" cy="675489"/>
          </a:xfrm>
          <a:prstGeom prst="rect">
            <a:avLst/>
          </a:prstGeom>
        </p:spPr>
      </p:pic>
      <p:pic>
        <p:nvPicPr>
          <p:cNvPr id="9" name="Picture 8"/>
          <p:cNvPicPr>
            <a:picLocks noChangeAspect="1"/>
          </p:cNvPicPr>
          <p:nvPr/>
        </p:nvPicPr>
        <p:blipFill>
          <a:blip r:embed="rId4"/>
          <a:stretch>
            <a:fillRect/>
          </a:stretch>
        </p:blipFill>
        <p:spPr>
          <a:xfrm>
            <a:off x="4802317" y="1016559"/>
            <a:ext cx="4222409" cy="3222659"/>
          </a:xfrm>
          <a:prstGeom prst="rect">
            <a:avLst/>
          </a:prstGeom>
        </p:spPr>
      </p:pic>
      <p:sp>
        <p:nvSpPr>
          <p:cNvPr id="8" name="Footer Placeholder 7"/>
          <p:cNvSpPr>
            <a:spLocks noGrp="1"/>
          </p:cNvSpPr>
          <p:nvPr>
            <p:ph type="ftr" sz="quarter" idx="12"/>
          </p:nvPr>
        </p:nvSpPr>
        <p:spPr/>
        <p:txBody>
          <a:bodyPr/>
          <a:lstStyle/>
          <a:p>
            <a:r>
              <a:rPr lang="en-US" altLang="en-US"/>
              <a:t>MIPSE December 2019</a:t>
            </a:r>
          </a:p>
        </p:txBody>
      </p:sp>
      <p:sp>
        <p:nvSpPr>
          <p:cNvPr id="11" name="Slide Number Placeholder 10"/>
          <p:cNvSpPr>
            <a:spLocks noGrp="1"/>
          </p:cNvSpPr>
          <p:nvPr>
            <p:ph type="sldNum" sz="quarter" idx="11"/>
          </p:nvPr>
        </p:nvSpPr>
        <p:spPr/>
        <p:txBody>
          <a:bodyPr/>
          <a:lstStyle/>
          <a:p>
            <a:fld id="{0A39405F-0C13-4685-A36C-9BF7895977AB}" type="slidenum">
              <a:rPr lang="en-US" altLang="en-US" smtClean="0"/>
              <a:pPr/>
              <a:t>19</a:t>
            </a:fld>
            <a:endParaRPr lang="en-US" altLang="en-US"/>
          </a:p>
        </p:txBody>
      </p:sp>
      <p:sp>
        <p:nvSpPr>
          <p:cNvPr id="5" name="Rectangle 4">
            <a:extLst>
              <a:ext uri="{FF2B5EF4-FFF2-40B4-BE49-F238E27FC236}">
                <a16:creationId xmlns:a16="http://schemas.microsoft.com/office/drawing/2014/main" id="{903E04D8-BD22-411C-ABE4-0DB30B55E506}"/>
              </a:ext>
            </a:extLst>
          </p:cNvPr>
          <p:cNvSpPr/>
          <p:nvPr/>
        </p:nvSpPr>
        <p:spPr bwMode="auto">
          <a:xfrm>
            <a:off x="6666139" y="1583871"/>
            <a:ext cx="1592036" cy="33820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anose="020B0604020202020204" pitchFamily="34" charset="0"/>
            </a:endParaRPr>
          </a:p>
        </p:txBody>
      </p:sp>
      <p:pic>
        <p:nvPicPr>
          <p:cNvPr id="13" name="Picture 12">
            <a:extLst>
              <a:ext uri="{FF2B5EF4-FFF2-40B4-BE49-F238E27FC236}">
                <a16:creationId xmlns:a16="http://schemas.microsoft.com/office/drawing/2014/main" id="{5E30F1E9-9096-4C0C-BC49-D1B0525F42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6147"/>
          <a:stretch/>
        </p:blipFill>
        <p:spPr>
          <a:xfrm>
            <a:off x="152585" y="4562118"/>
            <a:ext cx="2380303" cy="1339245"/>
          </a:xfrm>
          <a:prstGeom prst="rect">
            <a:avLst/>
          </a:prstGeom>
        </p:spPr>
      </p:pic>
      <p:pic>
        <p:nvPicPr>
          <p:cNvPr id="15" name="Picture 14">
            <a:extLst>
              <a:ext uri="{FF2B5EF4-FFF2-40B4-BE49-F238E27FC236}">
                <a16:creationId xmlns:a16="http://schemas.microsoft.com/office/drawing/2014/main" id="{4675957C-A9FA-4FF4-A4F6-FC0558C73E0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4252" y="5629366"/>
            <a:ext cx="1911068" cy="1214347"/>
          </a:xfrm>
          <a:prstGeom prst="rect">
            <a:avLst/>
          </a:prstGeom>
        </p:spPr>
      </p:pic>
      <p:pic>
        <p:nvPicPr>
          <p:cNvPr id="16" name="Picture 15">
            <a:extLst>
              <a:ext uri="{FF2B5EF4-FFF2-40B4-BE49-F238E27FC236}">
                <a16:creationId xmlns:a16="http://schemas.microsoft.com/office/drawing/2014/main" id="{2ED70B06-7E00-4F9D-AB1A-1BD7D818D47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56093" y="4634258"/>
            <a:ext cx="1831814" cy="1108785"/>
          </a:xfrm>
          <a:prstGeom prst="rect">
            <a:avLst/>
          </a:prstGeom>
        </p:spPr>
      </p:pic>
      <p:grpSp>
        <p:nvGrpSpPr>
          <p:cNvPr id="17" name="Group 16">
            <a:extLst>
              <a:ext uri="{FF2B5EF4-FFF2-40B4-BE49-F238E27FC236}">
                <a16:creationId xmlns:a16="http://schemas.microsoft.com/office/drawing/2014/main" id="{7743882C-D8BF-4BAB-974C-96B8DAEAA0E2}"/>
              </a:ext>
            </a:extLst>
          </p:cNvPr>
          <p:cNvGrpSpPr/>
          <p:nvPr/>
        </p:nvGrpSpPr>
        <p:grpSpPr>
          <a:xfrm>
            <a:off x="3272373" y="5831123"/>
            <a:ext cx="2612480" cy="939680"/>
            <a:chOff x="790702" y="5063518"/>
            <a:chExt cx="3483306" cy="1252907"/>
          </a:xfrm>
        </p:grpSpPr>
        <p:pic>
          <p:nvPicPr>
            <p:cNvPr id="18" name="Picture 17">
              <a:extLst>
                <a:ext uri="{FF2B5EF4-FFF2-40B4-BE49-F238E27FC236}">
                  <a16:creationId xmlns:a16="http://schemas.microsoft.com/office/drawing/2014/main" id="{72E69153-8150-428D-BDB1-E722DB6812A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32272"/>
            <a:stretch/>
          </p:blipFill>
          <p:spPr>
            <a:xfrm>
              <a:off x="846012" y="5063518"/>
              <a:ext cx="3427996" cy="1252907"/>
            </a:xfrm>
            <a:prstGeom prst="rect">
              <a:avLst/>
            </a:prstGeom>
          </p:spPr>
        </p:pic>
        <p:sp>
          <p:nvSpPr>
            <p:cNvPr id="19" name="Snip Diagonal Corner Rectangle 9">
              <a:extLst>
                <a:ext uri="{FF2B5EF4-FFF2-40B4-BE49-F238E27FC236}">
                  <a16:creationId xmlns:a16="http://schemas.microsoft.com/office/drawing/2014/main" id="{742CB1FD-1A95-49D3-A687-A895EF4E734A}"/>
                </a:ext>
              </a:extLst>
            </p:cNvPr>
            <p:cNvSpPr/>
            <p:nvPr/>
          </p:nvSpPr>
          <p:spPr bwMode="auto">
            <a:xfrm>
              <a:off x="790702" y="5676523"/>
              <a:ext cx="1041357" cy="533909"/>
            </a:xfrm>
            <a:prstGeom prst="snip2DiagRect">
              <a:avLst/>
            </a:prstGeom>
            <a:solidFill>
              <a:schemeClr val="bg1"/>
            </a:solidFill>
            <a:ln w="12700" cap="flat" cmpd="sng" algn="ctr">
              <a:noFill/>
              <a:prstDash val="solid"/>
              <a:round/>
              <a:headEnd type="none" w="sm" len="sm"/>
              <a:tailEnd type="none" w="sm" len="sm"/>
            </a:ln>
            <a:effectLst/>
          </p:spPr>
          <p:txBody>
            <a:bodyPr vert="horz" wrap="square" lIns="68580" tIns="34290" rIns="68580" bIns="34290" numCol="1" rtlCol="0" anchor="ctr" anchorCtr="0" compatLnSpc="1">
              <a:prstTxWarp prst="textNoShape">
                <a:avLst/>
              </a:prstTxWarp>
            </a:bodyPr>
            <a:lstStyle/>
            <a:p>
              <a:pPr algn="ctr" eaLnBrk="0" fontAlgn="base" hangingPunct="0">
                <a:spcBef>
                  <a:spcPct val="0"/>
                </a:spcBef>
                <a:spcAft>
                  <a:spcPct val="0"/>
                </a:spcAft>
              </a:pPr>
              <a:endParaRPr lang="en-US" sz="1050" b="1" dirty="0">
                <a:solidFill>
                  <a:srgbClr val="000000"/>
                </a:solidFill>
                <a:latin typeface="Arial" pitchFamily="-110" charset="0"/>
              </a:endParaRPr>
            </a:p>
          </p:txBody>
        </p:sp>
      </p:grpSp>
      <p:pic>
        <p:nvPicPr>
          <p:cNvPr id="20" name="Picture 19">
            <a:extLst>
              <a:ext uri="{FF2B5EF4-FFF2-40B4-BE49-F238E27FC236}">
                <a16:creationId xmlns:a16="http://schemas.microsoft.com/office/drawing/2014/main" id="{3BBFB4DC-C47F-4C1A-8036-0757CA73BB19}"/>
              </a:ext>
            </a:extLst>
          </p:cNvPr>
          <p:cNvPicPr>
            <a:picLocks noChangeAspect="1"/>
          </p:cNvPicPr>
          <p:nvPr/>
        </p:nvPicPr>
        <p:blipFill>
          <a:blip r:embed="rId9"/>
          <a:stretch>
            <a:fillRect/>
          </a:stretch>
        </p:blipFill>
        <p:spPr>
          <a:xfrm>
            <a:off x="6388099" y="4806530"/>
            <a:ext cx="2280209" cy="1926465"/>
          </a:xfrm>
          <a:prstGeom prst="rect">
            <a:avLst/>
          </a:prstGeom>
        </p:spPr>
      </p:pic>
      <p:sp>
        <p:nvSpPr>
          <p:cNvPr id="10" name="TextBox 9">
            <a:extLst>
              <a:ext uri="{FF2B5EF4-FFF2-40B4-BE49-F238E27FC236}">
                <a16:creationId xmlns:a16="http://schemas.microsoft.com/office/drawing/2014/main" id="{94A1F2B2-DAD7-4623-B727-4BA0EBF8271E}"/>
              </a:ext>
            </a:extLst>
          </p:cNvPr>
          <p:cNvSpPr txBox="1"/>
          <p:nvPr/>
        </p:nvSpPr>
        <p:spPr>
          <a:xfrm>
            <a:off x="3656093" y="4239218"/>
            <a:ext cx="1424429" cy="738664"/>
          </a:xfrm>
          <a:prstGeom prst="rect">
            <a:avLst/>
          </a:prstGeom>
          <a:noFill/>
        </p:spPr>
        <p:txBody>
          <a:bodyPr wrap="none" rtlCol="0">
            <a:spAutoFit/>
          </a:bodyPr>
          <a:lstStyle/>
          <a:p>
            <a:r>
              <a:rPr lang="en-US" dirty="0" err="1"/>
              <a:t>Ti:sapphire</a:t>
            </a:r>
            <a:endParaRPr lang="en-US" sz="2400" dirty="0"/>
          </a:p>
          <a:p>
            <a:endParaRPr lang="en-US" dirty="0"/>
          </a:p>
        </p:txBody>
      </p:sp>
      <p:sp>
        <p:nvSpPr>
          <p:cNvPr id="21" name="TextBox 20">
            <a:extLst>
              <a:ext uri="{FF2B5EF4-FFF2-40B4-BE49-F238E27FC236}">
                <a16:creationId xmlns:a16="http://schemas.microsoft.com/office/drawing/2014/main" id="{FEF6449C-21A5-4AB6-8803-51FA6441F363}"/>
              </a:ext>
            </a:extLst>
          </p:cNvPr>
          <p:cNvSpPr txBox="1"/>
          <p:nvPr/>
        </p:nvSpPr>
        <p:spPr>
          <a:xfrm>
            <a:off x="6437194" y="4512860"/>
            <a:ext cx="988284" cy="369332"/>
          </a:xfrm>
          <a:prstGeom prst="rect">
            <a:avLst/>
          </a:prstGeom>
          <a:noFill/>
        </p:spPr>
        <p:txBody>
          <a:bodyPr wrap="none" rtlCol="0">
            <a:spAutoFit/>
          </a:bodyPr>
          <a:lstStyle/>
          <a:p>
            <a:r>
              <a:rPr lang="en-US" dirty="0"/>
              <a:t>OPCPA</a:t>
            </a:r>
          </a:p>
        </p:txBody>
      </p:sp>
      <p:sp>
        <p:nvSpPr>
          <p:cNvPr id="22" name="TextBox 21">
            <a:extLst>
              <a:ext uri="{FF2B5EF4-FFF2-40B4-BE49-F238E27FC236}">
                <a16:creationId xmlns:a16="http://schemas.microsoft.com/office/drawing/2014/main" id="{C05C69D0-8362-4D7D-943C-9CDF57EF88F5}"/>
              </a:ext>
            </a:extLst>
          </p:cNvPr>
          <p:cNvSpPr txBox="1"/>
          <p:nvPr/>
        </p:nvSpPr>
        <p:spPr>
          <a:xfrm>
            <a:off x="329762" y="4251275"/>
            <a:ext cx="1197764" cy="369332"/>
          </a:xfrm>
          <a:prstGeom prst="rect">
            <a:avLst/>
          </a:prstGeom>
          <a:noFill/>
        </p:spPr>
        <p:txBody>
          <a:bodyPr wrap="none" rtlCol="0">
            <a:spAutoFit/>
          </a:bodyPr>
          <a:lstStyle/>
          <a:p>
            <a:r>
              <a:rPr lang="en-US" dirty="0" err="1"/>
              <a:t>Nd:Glass</a:t>
            </a:r>
            <a:endParaRPr lang="en-US" dirty="0"/>
          </a:p>
        </p:txBody>
      </p:sp>
    </p:spTree>
    <p:extLst>
      <p:ext uri="{BB962C8B-B14F-4D97-AF65-F5344CB8AC3E}">
        <p14:creationId xmlns:p14="http://schemas.microsoft.com/office/powerpoint/2010/main" val="2332238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D61CBD2-23E5-447B-BDBD-B1DD680CD2CD}"/>
              </a:ext>
            </a:extLst>
          </p:cNvPr>
          <p:cNvSpPr>
            <a:spLocks noGrp="1"/>
          </p:cNvSpPr>
          <p:nvPr>
            <p:ph type="ftr" sz="quarter" idx="12"/>
          </p:nvPr>
        </p:nvSpPr>
        <p:spPr/>
        <p:txBody>
          <a:bodyPr/>
          <a:lstStyle/>
          <a:p>
            <a:r>
              <a:rPr lang="en-US"/>
              <a:t>Physics 290, F19</a:t>
            </a:r>
            <a:endParaRPr lang="en-US" dirty="0"/>
          </a:p>
        </p:txBody>
      </p:sp>
      <p:sp>
        <p:nvSpPr>
          <p:cNvPr id="6" name="Title 5"/>
          <p:cNvSpPr>
            <a:spLocks noGrp="1"/>
          </p:cNvSpPr>
          <p:nvPr>
            <p:ph type="title" idx="4294967295"/>
          </p:nvPr>
        </p:nvSpPr>
        <p:spPr>
          <a:xfrm>
            <a:off x="473752" y="27667"/>
            <a:ext cx="6443790" cy="890588"/>
          </a:xfrm>
        </p:spPr>
        <p:txBody>
          <a:bodyPr/>
          <a:lstStyle/>
          <a:p>
            <a:r>
              <a:rPr lang="en-US" sz="2000" dirty="0"/>
              <a:t>The Bucksbaum Group studies motion on the quantum-scale induced and controlled by strong fields</a:t>
            </a:r>
          </a:p>
        </p:txBody>
      </p:sp>
      <p:sp>
        <p:nvSpPr>
          <p:cNvPr id="7" name="Content Placeholder 6"/>
          <p:cNvSpPr>
            <a:spLocks noGrp="1"/>
          </p:cNvSpPr>
          <p:nvPr>
            <p:ph idx="4294967295"/>
          </p:nvPr>
        </p:nvSpPr>
        <p:spPr>
          <a:xfrm>
            <a:off x="1" y="941388"/>
            <a:ext cx="4354986" cy="4525962"/>
          </a:xfrm>
        </p:spPr>
        <p:txBody>
          <a:bodyPr/>
          <a:lstStyle/>
          <a:p>
            <a:r>
              <a:rPr lang="en-US" sz="1800" dirty="0"/>
              <a:t>Attosecond electron motion across molecules induced by x rays or strong fields</a:t>
            </a:r>
          </a:p>
          <a:p>
            <a:pPr lvl="1"/>
            <a:r>
              <a:rPr lang="en-US" sz="1200" b="0" dirty="0"/>
              <a:t>James Cryan, </a:t>
            </a:r>
            <a:r>
              <a:rPr lang="en-US" sz="1200" b="0" dirty="0" err="1"/>
              <a:t>Ruaridh</a:t>
            </a:r>
            <a:r>
              <a:rPr lang="en-US" sz="1200" b="0" dirty="0"/>
              <a:t> Forbes, Andrei </a:t>
            </a:r>
            <a:r>
              <a:rPr lang="en-US" sz="1200" b="0" dirty="0" err="1"/>
              <a:t>Kamalov</a:t>
            </a:r>
            <a:r>
              <a:rPr lang="en-US" sz="1200" b="0" dirty="0"/>
              <a:t>, Jordan </a:t>
            </a:r>
            <a:r>
              <a:rPr lang="en-US" sz="1200" b="0" dirty="0" err="1"/>
              <a:t>O'Neal,Nick</a:t>
            </a:r>
            <a:r>
              <a:rPr lang="en-US" sz="1200" b="0" dirty="0"/>
              <a:t> </a:t>
            </a:r>
            <a:r>
              <a:rPr lang="en-US" sz="1200" b="0" dirty="0" err="1"/>
              <a:t>Werby</a:t>
            </a:r>
            <a:r>
              <a:rPr lang="en-US" sz="1200" b="0" dirty="0"/>
              <a:t>, Anna Wang: </a:t>
            </a:r>
            <a:r>
              <a:rPr lang="en-US" sz="1200" dirty="0"/>
              <a:t>Supported by DOE-BES-CSGB</a:t>
            </a:r>
          </a:p>
          <a:p>
            <a:pPr lvl="1"/>
            <a:endParaRPr lang="en-US" sz="1200" b="0" dirty="0"/>
          </a:p>
          <a:p>
            <a:r>
              <a:rPr lang="en-US" sz="1800" dirty="0"/>
              <a:t>Strong-field femtosecond laser-molecule quantum control</a:t>
            </a:r>
          </a:p>
          <a:p>
            <a:pPr lvl="1"/>
            <a:r>
              <a:rPr lang="en-US" sz="1200" b="0" dirty="0" err="1"/>
              <a:t>Ruaridh</a:t>
            </a:r>
            <a:r>
              <a:rPr lang="en-US" sz="1200" b="0" dirty="0"/>
              <a:t> Forbes, Andy Howard, Greg McCracken, Chelsea </a:t>
            </a:r>
            <a:r>
              <a:rPr lang="en-US" sz="1200" b="0" dirty="0" err="1"/>
              <a:t>Liekhus</a:t>
            </a:r>
            <a:r>
              <a:rPr lang="en-US" sz="1200" b="0" dirty="0"/>
              <a:t>-Schmaltz; </a:t>
            </a:r>
            <a:r>
              <a:rPr lang="en-US" sz="1200" dirty="0"/>
              <a:t>Supported by NSF</a:t>
            </a:r>
          </a:p>
          <a:p>
            <a:endParaRPr lang="en-US" sz="1800" dirty="0"/>
          </a:p>
          <a:p>
            <a:r>
              <a:rPr lang="en-US" sz="1800" dirty="0"/>
              <a:t>Ultrafast X-ray diffraction for molecular movies</a:t>
            </a:r>
          </a:p>
          <a:p>
            <a:pPr lvl="1"/>
            <a:r>
              <a:rPr lang="en-US" sz="1200" b="0" dirty="0"/>
              <a:t>Adi Natan, Matt Ware, Mike Glownia, James Cryan, Ian </a:t>
            </a:r>
            <a:r>
              <a:rPr lang="en-US" sz="1200" b="0" dirty="0" err="1"/>
              <a:t>Gabalski</a:t>
            </a:r>
            <a:r>
              <a:rPr lang="en-US" sz="1200" b="0" dirty="0"/>
              <a:t>; </a:t>
            </a:r>
            <a:r>
              <a:rPr lang="en-US" sz="1200" dirty="0"/>
              <a:t>Supported by DOE-BES-CSGB</a:t>
            </a:r>
          </a:p>
          <a:p>
            <a:pPr lvl="1"/>
            <a:endParaRPr lang="en-US" sz="1200" b="0" dirty="0"/>
          </a:p>
          <a:p>
            <a:r>
              <a:rPr lang="en-US" sz="1800" dirty="0"/>
              <a:t>Strong-fields beyond the Schwinger limit</a:t>
            </a:r>
          </a:p>
          <a:p>
            <a:pPr lvl="1"/>
            <a:r>
              <a:rPr lang="en-US" sz="1200" b="0" dirty="0"/>
              <a:t>Sebastian </a:t>
            </a:r>
            <a:r>
              <a:rPr lang="en-US" sz="1200" b="0" dirty="0" err="1"/>
              <a:t>Meuren</a:t>
            </a:r>
            <a:r>
              <a:rPr lang="en-US" sz="1200" b="0" dirty="0"/>
              <a:t>, David Reis; </a:t>
            </a:r>
            <a:r>
              <a:rPr lang="en-US" sz="1200" dirty="0"/>
              <a:t>Supported by DOE-FES</a:t>
            </a:r>
            <a:br>
              <a:rPr lang="en-US" sz="1200" b="0" dirty="0"/>
            </a:br>
            <a:endParaRPr lang="en-US" sz="1200" b="0" dirty="0"/>
          </a:p>
          <a:p>
            <a:pPr lvl="2"/>
            <a:endParaRPr lang="en-US" sz="1400" dirty="0"/>
          </a:p>
          <a:p>
            <a:pPr marL="0" indent="0">
              <a:buNone/>
            </a:pPr>
            <a:endParaRPr lang="en-US" sz="1800" dirty="0"/>
          </a:p>
        </p:txBody>
      </p:sp>
      <p:sp>
        <p:nvSpPr>
          <p:cNvPr id="3" name="Slide Number Placeholder 2">
            <a:extLst>
              <a:ext uri="{FF2B5EF4-FFF2-40B4-BE49-F238E27FC236}">
                <a16:creationId xmlns:a16="http://schemas.microsoft.com/office/drawing/2014/main" id="{5B103202-2A34-48D8-BF7D-8E47914B9BC1}"/>
              </a:ext>
            </a:extLst>
          </p:cNvPr>
          <p:cNvSpPr>
            <a:spLocks noGrp="1"/>
          </p:cNvSpPr>
          <p:nvPr>
            <p:ph type="sldNum" sz="quarter" idx="11"/>
          </p:nvPr>
        </p:nvSpPr>
        <p:spPr/>
        <p:txBody>
          <a:bodyPr/>
          <a:lstStyle/>
          <a:p>
            <a:fld id="{73D81258-EB54-440E-8BAD-010380746FCA}" type="slidenum">
              <a:rPr lang="en-US" altLang="en-US" smtClean="0"/>
              <a:pPr/>
              <a:t>2</a:t>
            </a:fld>
            <a:endParaRPr lang="en-US" altLang="en-US"/>
          </a:p>
        </p:txBody>
      </p:sp>
      <p:pic>
        <p:nvPicPr>
          <p:cNvPr id="5" name="Iodine2015">
            <a:hlinkClick r:id="" action="ppaction://media"/>
            <a:extLst>
              <a:ext uri="{FF2B5EF4-FFF2-40B4-BE49-F238E27FC236}">
                <a16:creationId xmlns:a16="http://schemas.microsoft.com/office/drawing/2014/main" id="{558B6962-E5C6-4696-848A-50522098A0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299786" y="4062337"/>
            <a:ext cx="1558636" cy="1168977"/>
          </a:xfrm>
          <a:prstGeom prst="rect">
            <a:avLst/>
          </a:prstGeom>
        </p:spPr>
      </p:pic>
      <p:pic>
        <p:nvPicPr>
          <p:cNvPr id="17" name="Picture 16" descr="Screen Shot 2019-05-02 at 3.09.54 PM.png">
            <a:extLst>
              <a:ext uri="{FF2B5EF4-FFF2-40B4-BE49-F238E27FC236}">
                <a16:creationId xmlns:a16="http://schemas.microsoft.com/office/drawing/2014/main" id="{AE7CF9E2-E2C1-441A-8FB4-23F4B0E0BB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4243" y="812097"/>
            <a:ext cx="1368531" cy="1371545"/>
          </a:xfrm>
          <a:prstGeom prst="rect">
            <a:avLst/>
          </a:prstGeom>
        </p:spPr>
      </p:pic>
      <p:sp>
        <p:nvSpPr>
          <p:cNvPr id="18" name="Arc 17">
            <a:extLst>
              <a:ext uri="{FF2B5EF4-FFF2-40B4-BE49-F238E27FC236}">
                <a16:creationId xmlns:a16="http://schemas.microsoft.com/office/drawing/2014/main" id="{9ACC8149-2A14-407B-B946-0F60314A7CC9}"/>
              </a:ext>
            </a:extLst>
          </p:cNvPr>
          <p:cNvSpPr/>
          <p:nvPr/>
        </p:nvSpPr>
        <p:spPr bwMode="auto">
          <a:xfrm>
            <a:off x="6290115" y="833296"/>
            <a:ext cx="1237518" cy="1229545"/>
          </a:xfrm>
          <a:prstGeom prst="arc">
            <a:avLst>
              <a:gd name="adj1" fmla="val 16200000"/>
              <a:gd name="adj2" fmla="val 2996412"/>
            </a:avLst>
          </a:prstGeom>
          <a:noFill/>
          <a:ln w="12700" cap="flat" cmpd="sng" algn="ctr">
            <a:solidFill>
              <a:schemeClr val="bg1"/>
            </a:solidFill>
            <a:prstDash val="solid"/>
            <a:round/>
            <a:headEnd type="none" w="med" len="med"/>
            <a:tailEnd type="arrow"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anose="020B0604020202020204" pitchFamily="34" charset="0"/>
            </a:endParaRPr>
          </a:p>
        </p:txBody>
      </p:sp>
      <p:sp>
        <p:nvSpPr>
          <p:cNvPr id="19" name="TextBox 18">
            <a:extLst>
              <a:ext uri="{FF2B5EF4-FFF2-40B4-BE49-F238E27FC236}">
                <a16:creationId xmlns:a16="http://schemas.microsoft.com/office/drawing/2014/main" id="{651D5D53-0002-499C-B357-9CB05FFBEB53}"/>
              </a:ext>
            </a:extLst>
          </p:cNvPr>
          <p:cNvSpPr txBox="1"/>
          <p:nvPr/>
        </p:nvSpPr>
        <p:spPr>
          <a:xfrm>
            <a:off x="7330898" y="863776"/>
            <a:ext cx="293670" cy="230832"/>
          </a:xfrm>
          <a:prstGeom prst="rect">
            <a:avLst/>
          </a:prstGeom>
          <a:noFill/>
        </p:spPr>
        <p:txBody>
          <a:bodyPr wrap="none" rtlCol="0">
            <a:spAutoFit/>
          </a:bodyPr>
          <a:lstStyle/>
          <a:p>
            <a:r>
              <a:rPr lang="en-US" sz="900" dirty="0">
                <a:solidFill>
                  <a:schemeClr val="bg1"/>
                </a:solidFill>
                <a:sym typeface="Symbol" panose="05050102010706020507" pitchFamily="18" charset="2"/>
              </a:rPr>
              <a:t></a:t>
            </a:r>
            <a:r>
              <a:rPr lang="en-US" sz="900" dirty="0">
                <a:solidFill>
                  <a:schemeClr val="bg1"/>
                </a:solidFill>
              </a:rPr>
              <a:t>t</a:t>
            </a:r>
            <a:endParaRPr lang="en-US" sz="1200" dirty="0">
              <a:solidFill>
                <a:schemeClr val="bg1"/>
              </a:solidFill>
            </a:endParaRPr>
          </a:p>
        </p:txBody>
      </p:sp>
      <p:pic>
        <p:nvPicPr>
          <p:cNvPr id="21" name="Picture 20">
            <a:extLst>
              <a:ext uri="{FF2B5EF4-FFF2-40B4-BE49-F238E27FC236}">
                <a16:creationId xmlns:a16="http://schemas.microsoft.com/office/drawing/2014/main" id="{6E7AD71B-A65B-4E36-A0E4-41E08BF775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0446" y="851319"/>
            <a:ext cx="394772" cy="410922"/>
          </a:xfrm>
          <a:prstGeom prst="rect">
            <a:avLst/>
          </a:prstGeom>
        </p:spPr>
      </p:pic>
      <p:pic>
        <p:nvPicPr>
          <p:cNvPr id="24" name="Picture 4">
            <a:extLst>
              <a:ext uri="{FF2B5EF4-FFF2-40B4-BE49-F238E27FC236}">
                <a16:creationId xmlns:a16="http://schemas.microsoft.com/office/drawing/2014/main" id="{F0DD79D2-845B-49EC-9030-3C5E67E43C1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6434545">
            <a:off x="4614705" y="4234369"/>
            <a:ext cx="447105" cy="325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46">
            <a:extLst>
              <a:ext uri="{FF2B5EF4-FFF2-40B4-BE49-F238E27FC236}">
                <a16:creationId xmlns:a16="http://schemas.microsoft.com/office/drawing/2014/main" id="{4E7A0724-EA91-4004-B8C8-B999D773C691}"/>
              </a:ext>
            </a:extLst>
          </p:cNvPr>
          <p:cNvPicPr>
            <a:picLocks noChangeAspect="1"/>
          </p:cNvPicPr>
          <p:nvPr/>
        </p:nvPicPr>
        <p:blipFill>
          <a:blip r:embed="rId8"/>
          <a:stretch>
            <a:fillRect/>
          </a:stretch>
        </p:blipFill>
        <p:spPr>
          <a:xfrm>
            <a:off x="5618897" y="5055812"/>
            <a:ext cx="1336648" cy="1698916"/>
          </a:xfrm>
          <a:prstGeom prst="rect">
            <a:avLst/>
          </a:prstGeom>
        </p:spPr>
      </p:pic>
      <p:pic>
        <p:nvPicPr>
          <p:cNvPr id="49" name="Picture 48">
            <a:extLst>
              <a:ext uri="{FF2B5EF4-FFF2-40B4-BE49-F238E27FC236}">
                <a16:creationId xmlns:a16="http://schemas.microsoft.com/office/drawing/2014/main" id="{D8272BE9-B445-45A7-A0E3-3BFAAE75F1EC}"/>
              </a:ext>
            </a:extLst>
          </p:cNvPr>
          <p:cNvPicPr>
            <a:picLocks noChangeAspect="1"/>
          </p:cNvPicPr>
          <p:nvPr/>
        </p:nvPicPr>
        <p:blipFill>
          <a:blip r:embed="rId9"/>
          <a:stretch>
            <a:fillRect/>
          </a:stretch>
        </p:blipFill>
        <p:spPr>
          <a:xfrm>
            <a:off x="7090580" y="5563314"/>
            <a:ext cx="1685591" cy="1048914"/>
          </a:xfrm>
          <a:prstGeom prst="rect">
            <a:avLst/>
          </a:prstGeom>
        </p:spPr>
      </p:pic>
      <p:sp>
        <p:nvSpPr>
          <p:cNvPr id="16" name="TextBox 15">
            <a:extLst>
              <a:ext uri="{FF2B5EF4-FFF2-40B4-BE49-F238E27FC236}">
                <a16:creationId xmlns:a16="http://schemas.microsoft.com/office/drawing/2014/main" id="{F17C4F3B-74AC-4CC6-80C8-37ED2E7DD0C8}"/>
              </a:ext>
            </a:extLst>
          </p:cNvPr>
          <p:cNvSpPr txBox="1"/>
          <p:nvPr/>
        </p:nvSpPr>
        <p:spPr>
          <a:xfrm>
            <a:off x="6933286" y="903035"/>
            <a:ext cx="2052686" cy="1015663"/>
          </a:xfrm>
          <a:prstGeom prst="rect">
            <a:avLst/>
          </a:prstGeom>
          <a:noFill/>
        </p:spPr>
        <p:txBody>
          <a:bodyPr wrap="square" rtlCol="0">
            <a:spAutoFit/>
          </a:bodyPr>
          <a:lstStyle/>
          <a:p>
            <a:r>
              <a:rPr lang="en-US" sz="1200" b="1" dirty="0"/>
              <a:t>Work supported by DOE Office of Basic Energy Science, Chemical Sciences, Geosciences, and Biosciences Division</a:t>
            </a:r>
          </a:p>
        </p:txBody>
      </p:sp>
      <p:pic>
        <p:nvPicPr>
          <p:cNvPr id="20" name="Picture 19">
            <a:extLst>
              <a:ext uri="{FF2B5EF4-FFF2-40B4-BE49-F238E27FC236}">
                <a16:creationId xmlns:a16="http://schemas.microsoft.com/office/drawing/2014/main" id="{3575C72E-9B16-4DCF-B3A0-841B541E740D}"/>
              </a:ext>
            </a:extLst>
          </p:cNvPr>
          <p:cNvPicPr>
            <a:picLocks noChangeAspect="1"/>
          </p:cNvPicPr>
          <p:nvPr/>
        </p:nvPicPr>
        <p:blipFill>
          <a:blip r:embed="rId10"/>
          <a:stretch>
            <a:fillRect/>
          </a:stretch>
        </p:blipFill>
        <p:spPr>
          <a:xfrm>
            <a:off x="4747835" y="2441713"/>
            <a:ext cx="1863456" cy="1050398"/>
          </a:xfrm>
          <a:prstGeom prst="rect">
            <a:avLst/>
          </a:prstGeom>
        </p:spPr>
      </p:pic>
      <p:pic>
        <p:nvPicPr>
          <p:cNvPr id="25" name="Picture 24">
            <a:extLst>
              <a:ext uri="{FF2B5EF4-FFF2-40B4-BE49-F238E27FC236}">
                <a16:creationId xmlns:a16="http://schemas.microsoft.com/office/drawing/2014/main" id="{CCFAAFF1-BA87-447E-AB06-3B1BCD43C44D}"/>
              </a:ext>
            </a:extLst>
          </p:cNvPr>
          <p:cNvPicPr>
            <a:picLocks noChangeAspect="1"/>
          </p:cNvPicPr>
          <p:nvPr/>
        </p:nvPicPr>
        <p:blipFill>
          <a:blip r:embed="rId11"/>
          <a:stretch>
            <a:fillRect/>
          </a:stretch>
        </p:blipFill>
        <p:spPr>
          <a:xfrm>
            <a:off x="6710427" y="2463240"/>
            <a:ext cx="1841604" cy="1222388"/>
          </a:xfrm>
          <a:prstGeom prst="rect">
            <a:avLst/>
          </a:prstGeom>
        </p:spPr>
      </p:pic>
      <p:sp>
        <p:nvSpPr>
          <p:cNvPr id="27" name="TextBox 26">
            <a:extLst>
              <a:ext uri="{FF2B5EF4-FFF2-40B4-BE49-F238E27FC236}">
                <a16:creationId xmlns:a16="http://schemas.microsoft.com/office/drawing/2014/main" id="{99A1819B-1E97-4E30-9F5E-74E008C5DC7A}"/>
              </a:ext>
            </a:extLst>
          </p:cNvPr>
          <p:cNvSpPr txBox="1"/>
          <p:nvPr/>
        </p:nvSpPr>
        <p:spPr>
          <a:xfrm>
            <a:off x="6783944" y="3889093"/>
            <a:ext cx="2052686" cy="1015663"/>
          </a:xfrm>
          <a:prstGeom prst="rect">
            <a:avLst/>
          </a:prstGeom>
          <a:noFill/>
        </p:spPr>
        <p:txBody>
          <a:bodyPr wrap="square" rtlCol="0">
            <a:spAutoFit/>
          </a:bodyPr>
          <a:lstStyle/>
          <a:p>
            <a:r>
              <a:rPr lang="en-US" sz="1200" b="1" dirty="0"/>
              <a:t>Come to the Ford Distinguished Lecture in UM Physics on February 12, 2020 to hear about this.</a:t>
            </a:r>
          </a:p>
        </p:txBody>
      </p:sp>
    </p:spTree>
    <p:extLst>
      <p:ext uri="{BB962C8B-B14F-4D97-AF65-F5344CB8AC3E}">
        <p14:creationId xmlns:p14="http://schemas.microsoft.com/office/powerpoint/2010/main" val="204721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5"/>
                </p:tgtEl>
              </p:cMediaNode>
            </p:video>
          </p:childTnLst>
        </p:cTn>
      </p:par>
    </p:tnLst>
    <p:bldLst>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28663C-D136-4F18-9C98-391EAAB4F5C2}"/>
              </a:ext>
            </a:extLst>
          </p:cNvPr>
          <p:cNvSpPr>
            <a:spLocks noGrp="1"/>
          </p:cNvSpPr>
          <p:nvPr>
            <p:ph type="title"/>
          </p:nvPr>
        </p:nvSpPr>
        <p:spPr/>
        <p:txBody>
          <a:bodyPr/>
          <a:lstStyle/>
          <a:p>
            <a:r>
              <a:rPr lang="en-US" dirty="0"/>
              <a:t>Most of these lasers are being built for high field discovery science</a:t>
            </a:r>
          </a:p>
        </p:txBody>
      </p:sp>
      <p:pic>
        <p:nvPicPr>
          <p:cNvPr id="7" name="Content Placeholder 6">
            <a:extLst>
              <a:ext uri="{FF2B5EF4-FFF2-40B4-BE49-F238E27FC236}">
                <a16:creationId xmlns:a16="http://schemas.microsoft.com/office/drawing/2014/main" id="{FC2FD537-DA21-4903-A617-784EA3606B76}"/>
              </a:ext>
            </a:extLst>
          </p:cNvPr>
          <p:cNvPicPr>
            <a:picLocks noGrp="1" noChangeAspect="1"/>
          </p:cNvPicPr>
          <p:nvPr>
            <p:ph sz="half" idx="1"/>
          </p:nvPr>
        </p:nvPicPr>
        <p:blipFill rotWithShape="1">
          <a:blip r:embed="rId3"/>
          <a:srcRect b="14760"/>
          <a:stretch/>
        </p:blipFill>
        <p:spPr>
          <a:xfrm>
            <a:off x="1453431" y="1365671"/>
            <a:ext cx="5507600" cy="3627998"/>
          </a:xfrm>
          <a:prstGeom prst="rect">
            <a:avLst/>
          </a:prstGeom>
        </p:spPr>
      </p:pic>
      <p:sp>
        <p:nvSpPr>
          <p:cNvPr id="2" name="Slide Number Placeholder 1">
            <a:extLst>
              <a:ext uri="{FF2B5EF4-FFF2-40B4-BE49-F238E27FC236}">
                <a16:creationId xmlns:a16="http://schemas.microsoft.com/office/drawing/2014/main" id="{62F43EA3-1041-4B40-A88F-4163101583B0}"/>
              </a:ext>
            </a:extLst>
          </p:cNvPr>
          <p:cNvSpPr>
            <a:spLocks noGrp="1"/>
          </p:cNvSpPr>
          <p:nvPr>
            <p:ph type="sldNum" sz="quarter" idx="11"/>
          </p:nvPr>
        </p:nvSpPr>
        <p:spPr/>
        <p:txBody>
          <a:bodyPr/>
          <a:lstStyle/>
          <a:p>
            <a:fld id="{73D81258-EB54-440E-8BAD-010380746FCA}" type="slidenum">
              <a:rPr lang="en-US" altLang="en-US" smtClean="0"/>
              <a:pPr/>
              <a:t>20</a:t>
            </a:fld>
            <a:endParaRPr lang="en-US" altLang="en-US"/>
          </a:p>
        </p:txBody>
      </p:sp>
      <p:sp>
        <p:nvSpPr>
          <p:cNvPr id="3" name="Footer Placeholder 2">
            <a:extLst>
              <a:ext uri="{FF2B5EF4-FFF2-40B4-BE49-F238E27FC236}">
                <a16:creationId xmlns:a16="http://schemas.microsoft.com/office/drawing/2014/main" id="{3A607DE9-C951-468A-B13F-074EC1C6961B}"/>
              </a:ext>
            </a:extLst>
          </p:cNvPr>
          <p:cNvSpPr>
            <a:spLocks noGrp="1"/>
          </p:cNvSpPr>
          <p:nvPr>
            <p:ph type="ftr" sz="quarter" idx="12"/>
          </p:nvPr>
        </p:nvSpPr>
        <p:spPr/>
        <p:txBody>
          <a:bodyPr/>
          <a:lstStyle/>
          <a:p>
            <a:r>
              <a:rPr lang="en-US" altLang="en-US"/>
              <a:t>MIPSE December 2019</a:t>
            </a:r>
          </a:p>
        </p:txBody>
      </p:sp>
      <p:sp>
        <p:nvSpPr>
          <p:cNvPr id="8" name="Oval 7">
            <a:extLst>
              <a:ext uri="{FF2B5EF4-FFF2-40B4-BE49-F238E27FC236}">
                <a16:creationId xmlns:a16="http://schemas.microsoft.com/office/drawing/2014/main" id="{E4A13731-0DAF-42D9-B69B-0D94BD6150DA}"/>
              </a:ext>
            </a:extLst>
          </p:cNvPr>
          <p:cNvSpPr/>
          <p:nvPr/>
        </p:nvSpPr>
        <p:spPr bwMode="auto">
          <a:xfrm>
            <a:off x="1482702" y="5439206"/>
            <a:ext cx="222208" cy="237936"/>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anose="020B0604020202020204" pitchFamily="34" charset="0"/>
            </a:endParaRPr>
          </a:p>
        </p:txBody>
      </p:sp>
      <p:sp>
        <p:nvSpPr>
          <p:cNvPr id="9" name="Oval 8">
            <a:extLst>
              <a:ext uri="{FF2B5EF4-FFF2-40B4-BE49-F238E27FC236}">
                <a16:creationId xmlns:a16="http://schemas.microsoft.com/office/drawing/2014/main" id="{E55D56DD-EE0F-403D-8E6D-1EE3184813E8}"/>
              </a:ext>
            </a:extLst>
          </p:cNvPr>
          <p:cNvSpPr/>
          <p:nvPr/>
        </p:nvSpPr>
        <p:spPr bwMode="auto">
          <a:xfrm>
            <a:off x="1481722" y="5774484"/>
            <a:ext cx="222208" cy="237936"/>
          </a:xfrm>
          <a:prstGeom prst="ellipse">
            <a:avLst/>
          </a:prstGeom>
          <a:solidFill>
            <a:schemeClr val="bg1">
              <a:lumMod val="6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anose="020B0604020202020204" pitchFamily="34" charset="0"/>
            </a:endParaRPr>
          </a:p>
        </p:txBody>
      </p:sp>
      <p:sp>
        <p:nvSpPr>
          <p:cNvPr id="10" name="Oval 9">
            <a:extLst>
              <a:ext uri="{FF2B5EF4-FFF2-40B4-BE49-F238E27FC236}">
                <a16:creationId xmlns:a16="http://schemas.microsoft.com/office/drawing/2014/main" id="{44834434-2D82-42C0-804B-4859B36A5A05}"/>
              </a:ext>
            </a:extLst>
          </p:cNvPr>
          <p:cNvSpPr/>
          <p:nvPr/>
        </p:nvSpPr>
        <p:spPr bwMode="auto">
          <a:xfrm>
            <a:off x="1463040" y="6109770"/>
            <a:ext cx="222208" cy="237936"/>
          </a:xfrm>
          <a:prstGeom prst="ellipse">
            <a:avLst/>
          </a:prstGeom>
          <a:solidFill>
            <a:srgbClr val="BC59F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anose="020B0604020202020204" pitchFamily="34" charset="0"/>
            </a:endParaRPr>
          </a:p>
        </p:txBody>
      </p:sp>
      <p:sp>
        <p:nvSpPr>
          <p:cNvPr id="11" name="Oval 10">
            <a:extLst>
              <a:ext uri="{FF2B5EF4-FFF2-40B4-BE49-F238E27FC236}">
                <a16:creationId xmlns:a16="http://schemas.microsoft.com/office/drawing/2014/main" id="{49668237-86FD-4665-80C7-C83C21314947}"/>
              </a:ext>
            </a:extLst>
          </p:cNvPr>
          <p:cNvSpPr/>
          <p:nvPr/>
        </p:nvSpPr>
        <p:spPr bwMode="auto">
          <a:xfrm>
            <a:off x="4073520" y="5459862"/>
            <a:ext cx="269388" cy="251699"/>
          </a:xfrm>
          <a:prstGeom prst="ellipse">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anose="020B0604020202020204" pitchFamily="34" charset="0"/>
            </a:endParaRPr>
          </a:p>
        </p:txBody>
      </p:sp>
      <p:sp>
        <p:nvSpPr>
          <p:cNvPr id="12" name="Oval 11">
            <a:extLst>
              <a:ext uri="{FF2B5EF4-FFF2-40B4-BE49-F238E27FC236}">
                <a16:creationId xmlns:a16="http://schemas.microsoft.com/office/drawing/2014/main" id="{AAA3EE24-A56A-4ADC-96DC-6FD38076AC5D}"/>
              </a:ext>
            </a:extLst>
          </p:cNvPr>
          <p:cNvSpPr/>
          <p:nvPr/>
        </p:nvSpPr>
        <p:spPr bwMode="auto">
          <a:xfrm>
            <a:off x="4072537" y="5848234"/>
            <a:ext cx="269388" cy="251699"/>
          </a:xfrm>
          <a:prstGeom prst="ellipse">
            <a:avLst/>
          </a:prstGeom>
          <a:noFill/>
          <a:ln w="12700" cap="flat" cmpd="sng" algn="ctr">
            <a:solidFill>
              <a:schemeClr val="tx1"/>
            </a:solidFill>
            <a:prstDash val="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anose="020B0604020202020204" pitchFamily="34" charset="0"/>
            </a:endParaRPr>
          </a:p>
        </p:txBody>
      </p:sp>
      <p:sp>
        <p:nvSpPr>
          <p:cNvPr id="13" name="TextBox 12">
            <a:extLst>
              <a:ext uri="{FF2B5EF4-FFF2-40B4-BE49-F238E27FC236}">
                <a16:creationId xmlns:a16="http://schemas.microsoft.com/office/drawing/2014/main" id="{45306958-E5F0-4A1F-8226-ACC52724E082}"/>
              </a:ext>
            </a:extLst>
          </p:cNvPr>
          <p:cNvSpPr txBox="1"/>
          <p:nvPr/>
        </p:nvSpPr>
        <p:spPr>
          <a:xfrm>
            <a:off x="1710813" y="5276984"/>
            <a:ext cx="1346138" cy="1153842"/>
          </a:xfrm>
          <a:prstGeom prst="rect">
            <a:avLst/>
          </a:prstGeom>
          <a:noFill/>
        </p:spPr>
        <p:txBody>
          <a:bodyPr wrap="none" rtlCol="0">
            <a:spAutoFit/>
          </a:bodyPr>
          <a:lstStyle/>
          <a:p>
            <a:pPr>
              <a:lnSpc>
                <a:spcPct val="150000"/>
              </a:lnSpc>
            </a:pPr>
            <a:r>
              <a:rPr lang="en-US" sz="1600" b="1" i="1" dirty="0" err="1"/>
              <a:t>Ti:Sapphire</a:t>
            </a:r>
            <a:endParaRPr lang="en-US" sz="1600" b="1" i="1" dirty="0"/>
          </a:p>
          <a:p>
            <a:pPr>
              <a:lnSpc>
                <a:spcPct val="150000"/>
              </a:lnSpc>
            </a:pPr>
            <a:r>
              <a:rPr lang="en-US" sz="1600" b="1" i="1" dirty="0" err="1"/>
              <a:t>Nd:X</a:t>
            </a:r>
            <a:endParaRPr lang="en-US" sz="1600" b="1" i="1" dirty="0"/>
          </a:p>
          <a:p>
            <a:pPr>
              <a:lnSpc>
                <a:spcPct val="150000"/>
              </a:lnSpc>
            </a:pPr>
            <a:r>
              <a:rPr lang="en-US" sz="1600" b="1" i="1" dirty="0"/>
              <a:t>OPCPA</a:t>
            </a:r>
          </a:p>
        </p:txBody>
      </p:sp>
      <p:sp>
        <p:nvSpPr>
          <p:cNvPr id="14" name="TextBox 13">
            <a:extLst>
              <a:ext uri="{FF2B5EF4-FFF2-40B4-BE49-F238E27FC236}">
                <a16:creationId xmlns:a16="http://schemas.microsoft.com/office/drawing/2014/main" id="{676B4781-626C-496E-9214-9949FC3EBF67}"/>
              </a:ext>
            </a:extLst>
          </p:cNvPr>
          <p:cNvSpPr txBox="1"/>
          <p:nvPr/>
        </p:nvSpPr>
        <p:spPr>
          <a:xfrm>
            <a:off x="4323253" y="5323194"/>
            <a:ext cx="2519536" cy="784510"/>
          </a:xfrm>
          <a:prstGeom prst="rect">
            <a:avLst/>
          </a:prstGeom>
          <a:noFill/>
        </p:spPr>
        <p:txBody>
          <a:bodyPr wrap="none" rtlCol="0">
            <a:spAutoFit/>
          </a:bodyPr>
          <a:lstStyle/>
          <a:p>
            <a:pPr>
              <a:lnSpc>
                <a:spcPct val="150000"/>
              </a:lnSpc>
            </a:pPr>
            <a:r>
              <a:rPr lang="en-US" sz="1600" b="1" i="1" dirty="0"/>
              <a:t>In operation (solid line)</a:t>
            </a:r>
          </a:p>
          <a:p>
            <a:pPr>
              <a:lnSpc>
                <a:spcPct val="150000"/>
              </a:lnSpc>
            </a:pPr>
            <a:r>
              <a:rPr lang="en-US" sz="1600" b="1" i="1" dirty="0"/>
              <a:t>Planned (dashed line)</a:t>
            </a:r>
          </a:p>
        </p:txBody>
      </p:sp>
      <p:sp>
        <p:nvSpPr>
          <p:cNvPr id="15" name="Rectangle 14">
            <a:extLst>
              <a:ext uri="{FF2B5EF4-FFF2-40B4-BE49-F238E27FC236}">
                <a16:creationId xmlns:a16="http://schemas.microsoft.com/office/drawing/2014/main" id="{B22E957B-F7B2-45AC-9FAC-80671B7040E9}"/>
              </a:ext>
            </a:extLst>
          </p:cNvPr>
          <p:cNvSpPr/>
          <p:nvPr/>
        </p:nvSpPr>
        <p:spPr>
          <a:xfrm>
            <a:off x="392304" y="980535"/>
            <a:ext cx="4572000" cy="261610"/>
          </a:xfrm>
          <a:prstGeom prst="rect">
            <a:avLst/>
          </a:prstGeom>
        </p:spPr>
        <p:txBody>
          <a:bodyPr>
            <a:spAutoFit/>
          </a:bodyPr>
          <a:lstStyle/>
          <a:p>
            <a:r>
              <a:rPr lang="en-US" sz="1100" dirty="0"/>
              <a:t>C. N. Danson, et al., High Pow Laser Sci </a:t>
            </a:r>
            <a:r>
              <a:rPr lang="en-US" sz="1100" dirty="0" err="1"/>
              <a:t>Eng</a:t>
            </a:r>
            <a:r>
              <a:rPr lang="en-US" sz="1100" dirty="0"/>
              <a:t> </a:t>
            </a:r>
            <a:r>
              <a:rPr lang="en-US" sz="1100" b="1" dirty="0"/>
              <a:t>7</a:t>
            </a:r>
            <a:r>
              <a:rPr lang="en-US" sz="1100" dirty="0"/>
              <a:t>, e54 (2019).</a:t>
            </a:r>
          </a:p>
        </p:txBody>
      </p:sp>
    </p:spTree>
    <p:extLst>
      <p:ext uri="{BB962C8B-B14F-4D97-AF65-F5344CB8AC3E}">
        <p14:creationId xmlns:p14="http://schemas.microsoft.com/office/powerpoint/2010/main" val="4174243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DC4F17-ECDA-43CC-BBD8-FEA72D55164E}"/>
              </a:ext>
            </a:extLst>
          </p:cNvPr>
          <p:cNvSpPr>
            <a:spLocks noGrp="1"/>
          </p:cNvSpPr>
          <p:nvPr>
            <p:ph type="sldNum" sz="quarter" idx="11"/>
          </p:nvPr>
        </p:nvSpPr>
        <p:spPr/>
        <p:txBody>
          <a:bodyPr/>
          <a:lstStyle/>
          <a:p>
            <a:fld id="{0A39405F-0C13-4685-A36C-9BF7895977AB}" type="slidenum">
              <a:rPr lang="en-US" altLang="en-US" smtClean="0"/>
              <a:pPr/>
              <a:t>21</a:t>
            </a:fld>
            <a:endParaRPr lang="en-US" altLang="en-US"/>
          </a:p>
        </p:txBody>
      </p:sp>
      <p:sp>
        <p:nvSpPr>
          <p:cNvPr id="5" name="Footer Placeholder 4">
            <a:extLst>
              <a:ext uri="{FF2B5EF4-FFF2-40B4-BE49-F238E27FC236}">
                <a16:creationId xmlns:a16="http://schemas.microsoft.com/office/drawing/2014/main" id="{4AE832F4-1DF3-49EE-B2A4-A79CF136792C}"/>
              </a:ext>
            </a:extLst>
          </p:cNvPr>
          <p:cNvSpPr>
            <a:spLocks noGrp="1"/>
          </p:cNvSpPr>
          <p:nvPr>
            <p:ph type="ftr" sz="quarter" idx="12"/>
          </p:nvPr>
        </p:nvSpPr>
        <p:spPr/>
        <p:txBody>
          <a:bodyPr/>
          <a:lstStyle/>
          <a:p>
            <a:r>
              <a:rPr lang="en-US" altLang="en-US"/>
              <a:t>MIPSE December 2019</a:t>
            </a:r>
          </a:p>
        </p:txBody>
      </p:sp>
      <p:pic>
        <p:nvPicPr>
          <p:cNvPr id="6" name="Picture 5">
            <a:extLst>
              <a:ext uri="{FF2B5EF4-FFF2-40B4-BE49-F238E27FC236}">
                <a16:creationId xmlns:a16="http://schemas.microsoft.com/office/drawing/2014/main" id="{6D10221D-BC58-41A4-BAD2-4C45A179D0F9}"/>
              </a:ext>
            </a:extLst>
          </p:cNvPr>
          <p:cNvPicPr>
            <a:picLocks noChangeAspect="1"/>
          </p:cNvPicPr>
          <p:nvPr/>
        </p:nvPicPr>
        <p:blipFill>
          <a:blip r:embed="rId3"/>
          <a:stretch>
            <a:fillRect/>
          </a:stretch>
        </p:blipFill>
        <p:spPr>
          <a:xfrm>
            <a:off x="1350305" y="1722280"/>
            <a:ext cx="5594216" cy="3700210"/>
          </a:xfrm>
          <a:prstGeom prst="rect">
            <a:avLst/>
          </a:prstGeom>
        </p:spPr>
      </p:pic>
      <p:sp>
        <p:nvSpPr>
          <p:cNvPr id="7" name="Rectangle 6">
            <a:extLst>
              <a:ext uri="{FF2B5EF4-FFF2-40B4-BE49-F238E27FC236}">
                <a16:creationId xmlns:a16="http://schemas.microsoft.com/office/drawing/2014/main" id="{F8302044-6DEB-4D35-BA37-3353199B07BD}"/>
              </a:ext>
            </a:extLst>
          </p:cNvPr>
          <p:cNvSpPr/>
          <p:nvPr/>
        </p:nvSpPr>
        <p:spPr bwMode="auto">
          <a:xfrm>
            <a:off x="2766803" y="3067666"/>
            <a:ext cx="4241636" cy="2424631"/>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anose="020B0604020202020204" pitchFamily="34" charset="0"/>
            </a:endParaRPr>
          </a:p>
        </p:txBody>
      </p:sp>
      <p:sp>
        <p:nvSpPr>
          <p:cNvPr id="9" name="Title 1">
            <a:extLst>
              <a:ext uri="{FF2B5EF4-FFF2-40B4-BE49-F238E27FC236}">
                <a16:creationId xmlns:a16="http://schemas.microsoft.com/office/drawing/2014/main" id="{36ECD165-8BFD-4B66-AF0E-0467BB6A11DA}"/>
              </a:ext>
            </a:extLst>
          </p:cNvPr>
          <p:cNvSpPr txBox="1">
            <a:spLocks/>
          </p:cNvSpPr>
          <p:nvPr/>
        </p:nvSpPr>
        <p:spPr>
          <a:xfrm>
            <a:off x="293832" y="186608"/>
            <a:ext cx="6714375" cy="890588"/>
          </a:xfrm>
          <a:prstGeom prst="rect">
            <a:avLst/>
          </a:prstGeom>
        </p:spPr>
        <p:txBody>
          <a:bodyPr/>
          <a:lstStyle>
            <a:lvl1pPr algn="l" rtl="0" eaLnBrk="1" fontAlgn="base" hangingPunct="1">
              <a:spcBef>
                <a:spcPct val="0"/>
              </a:spcBef>
              <a:spcAft>
                <a:spcPct val="0"/>
              </a:spcAft>
              <a:defRPr sz="2800" kern="1200">
                <a:solidFill>
                  <a:srgbClr val="B40000"/>
                </a:solidFill>
                <a:latin typeface="+mj-lt"/>
                <a:ea typeface="+mj-ea"/>
                <a:cs typeface="+mj-cs"/>
              </a:defRPr>
            </a:lvl1pPr>
            <a:lvl2pPr algn="l" rtl="0" eaLnBrk="1" fontAlgn="base" hangingPunct="1">
              <a:spcBef>
                <a:spcPct val="0"/>
              </a:spcBef>
              <a:spcAft>
                <a:spcPct val="0"/>
              </a:spcAft>
              <a:defRPr sz="3200">
                <a:solidFill>
                  <a:srgbClr val="CC0000"/>
                </a:solidFill>
                <a:latin typeface="Arial" panose="020B0604020202020204" pitchFamily="34" charset="0"/>
              </a:defRPr>
            </a:lvl2pPr>
            <a:lvl3pPr algn="l" rtl="0" eaLnBrk="1" fontAlgn="base" hangingPunct="1">
              <a:spcBef>
                <a:spcPct val="0"/>
              </a:spcBef>
              <a:spcAft>
                <a:spcPct val="0"/>
              </a:spcAft>
              <a:defRPr sz="3200">
                <a:solidFill>
                  <a:srgbClr val="CC0000"/>
                </a:solidFill>
                <a:latin typeface="Arial" panose="020B0604020202020204" pitchFamily="34" charset="0"/>
              </a:defRPr>
            </a:lvl3pPr>
            <a:lvl4pPr algn="l" rtl="0" eaLnBrk="1" fontAlgn="base" hangingPunct="1">
              <a:spcBef>
                <a:spcPct val="0"/>
              </a:spcBef>
              <a:spcAft>
                <a:spcPct val="0"/>
              </a:spcAft>
              <a:defRPr sz="3200">
                <a:solidFill>
                  <a:srgbClr val="CC0000"/>
                </a:solidFill>
                <a:latin typeface="Arial" panose="020B0604020202020204" pitchFamily="34" charset="0"/>
              </a:defRPr>
            </a:lvl4pPr>
            <a:lvl5pPr algn="l" rtl="0" eaLnBrk="1" fontAlgn="base" hangingPunct="1">
              <a:spcBef>
                <a:spcPct val="0"/>
              </a:spcBef>
              <a:spcAft>
                <a:spcPct val="0"/>
              </a:spcAft>
              <a:defRPr sz="3200">
                <a:solidFill>
                  <a:srgbClr val="CC0000"/>
                </a:solidFill>
                <a:latin typeface="Arial" panose="020B0604020202020204" pitchFamily="34" charset="0"/>
              </a:defRPr>
            </a:lvl5pPr>
            <a:lvl6pPr marL="457200" algn="l" rtl="0" eaLnBrk="1" fontAlgn="base" hangingPunct="1">
              <a:spcBef>
                <a:spcPct val="0"/>
              </a:spcBef>
              <a:spcAft>
                <a:spcPct val="0"/>
              </a:spcAft>
              <a:defRPr sz="3200">
                <a:solidFill>
                  <a:srgbClr val="CC0000"/>
                </a:solidFill>
                <a:latin typeface="Arial" panose="020B0604020202020204" pitchFamily="34" charset="0"/>
              </a:defRPr>
            </a:lvl6pPr>
            <a:lvl7pPr marL="914400" algn="l" rtl="0" eaLnBrk="1" fontAlgn="base" hangingPunct="1">
              <a:spcBef>
                <a:spcPct val="0"/>
              </a:spcBef>
              <a:spcAft>
                <a:spcPct val="0"/>
              </a:spcAft>
              <a:defRPr sz="3200">
                <a:solidFill>
                  <a:srgbClr val="CC0000"/>
                </a:solidFill>
                <a:latin typeface="Arial" panose="020B0604020202020204" pitchFamily="34" charset="0"/>
              </a:defRPr>
            </a:lvl7pPr>
            <a:lvl8pPr marL="1371600" algn="l" rtl="0" eaLnBrk="1" fontAlgn="base" hangingPunct="1">
              <a:spcBef>
                <a:spcPct val="0"/>
              </a:spcBef>
              <a:spcAft>
                <a:spcPct val="0"/>
              </a:spcAft>
              <a:defRPr sz="3200">
                <a:solidFill>
                  <a:srgbClr val="CC0000"/>
                </a:solidFill>
                <a:latin typeface="Arial" panose="020B0604020202020204" pitchFamily="34" charset="0"/>
              </a:defRPr>
            </a:lvl8pPr>
            <a:lvl9pPr marL="1828800" algn="l" rtl="0" eaLnBrk="1" fontAlgn="base" hangingPunct="1">
              <a:spcBef>
                <a:spcPct val="0"/>
              </a:spcBef>
              <a:spcAft>
                <a:spcPct val="0"/>
              </a:spcAft>
              <a:defRPr sz="3200">
                <a:solidFill>
                  <a:srgbClr val="CC0000"/>
                </a:solidFill>
                <a:latin typeface="Arial" panose="020B0604020202020204" pitchFamily="34" charset="0"/>
              </a:defRPr>
            </a:lvl9pPr>
          </a:lstStyle>
          <a:p>
            <a:r>
              <a:rPr lang="en-US" b="0" dirty="0"/>
              <a:t>The comprehensive </a:t>
            </a:r>
            <a:r>
              <a:rPr lang="en-US" b="0" dirty="0" err="1"/>
              <a:t>Mourou</a:t>
            </a:r>
            <a:r>
              <a:rPr lang="en-US" b="0" dirty="0"/>
              <a:t> plot:</a:t>
            </a:r>
          </a:p>
        </p:txBody>
      </p:sp>
      <p:sp>
        <p:nvSpPr>
          <p:cNvPr id="10" name="Rectangle 9">
            <a:extLst>
              <a:ext uri="{FF2B5EF4-FFF2-40B4-BE49-F238E27FC236}">
                <a16:creationId xmlns:a16="http://schemas.microsoft.com/office/drawing/2014/main" id="{FA4D59DC-CE1D-46DF-AC06-61E339B3C603}"/>
              </a:ext>
            </a:extLst>
          </p:cNvPr>
          <p:cNvSpPr/>
          <p:nvPr/>
        </p:nvSpPr>
        <p:spPr>
          <a:xfrm>
            <a:off x="392304" y="638374"/>
            <a:ext cx="4572000" cy="261610"/>
          </a:xfrm>
          <a:prstGeom prst="rect">
            <a:avLst/>
          </a:prstGeom>
        </p:spPr>
        <p:txBody>
          <a:bodyPr>
            <a:spAutoFit/>
          </a:bodyPr>
          <a:lstStyle/>
          <a:p>
            <a:r>
              <a:rPr lang="en-US" sz="1100" dirty="0"/>
              <a:t>C. N. Danson, et al., High Pow Laser Sci </a:t>
            </a:r>
            <a:r>
              <a:rPr lang="en-US" sz="1100" dirty="0" err="1"/>
              <a:t>Eng</a:t>
            </a:r>
            <a:r>
              <a:rPr lang="en-US" sz="1100" dirty="0"/>
              <a:t> </a:t>
            </a:r>
            <a:r>
              <a:rPr lang="en-US" sz="1100" b="1" dirty="0"/>
              <a:t>7</a:t>
            </a:r>
            <a:r>
              <a:rPr lang="en-US" sz="1100" dirty="0"/>
              <a:t>, e54 (2019).</a:t>
            </a:r>
          </a:p>
        </p:txBody>
      </p:sp>
    </p:spTree>
    <p:extLst>
      <p:ext uri="{BB962C8B-B14F-4D97-AF65-F5344CB8AC3E}">
        <p14:creationId xmlns:p14="http://schemas.microsoft.com/office/powerpoint/2010/main" val="30668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5575" y="280143"/>
            <a:ext cx="5915025" cy="414137"/>
          </a:xfrm>
          <a:prstGeom prst="rect">
            <a:avLst/>
          </a:prstGeom>
        </p:spPr>
        <p:txBody>
          <a:bodyPr vert="horz" wrap="square" lIns="0" tIns="13447" rIns="0" bIns="0" numCol="1" rtlCol="0" anchor="ctr" anchorCtr="0" compatLnSpc="1">
            <a:prstTxWarp prst="textNoShape">
              <a:avLst/>
            </a:prstTxWarp>
            <a:spAutoFit/>
          </a:bodyPr>
          <a:lstStyle/>
          <a:p>
            <a:pPr marL="11206">
              <a:spcBef>
                <a:spcPts val="106"/>
              </a:spcBef>
            </a:pPr>
            <a:r>
              <a:rPr sz="2603" spc="4" dirty="0">
                <a:solidFill>
                  <a:srgbClr val="000065"/>
                </a:solidFill>
                <a:latin typeface="Tahoma"/>
                <a:cs typeface="Tahoma"/>
              </a:rPr>
              <a:t>PW-class lasers: concentrated in</a:t>
            </a:r>
            <a:r>
              <a:rPr sz="2603" spc="-9" dirty="0">
                <a:solidFill>
                  <a:srgbClr val="000065"/>
                </a:solidFill>
                <a:latin typeface="Tahoma"/>
                <a:cs typeface="Tahoma"/>
              </a:rPr>
              <a:t> </a:t>
            </a:r>
            <a:r>
              <a:rPr sz="2603" spc="9" dirty="0">
                <a:solidFill>
                  <a:srgbClr val="000065"/>
                </a:solidFill>
                <a:latin typeface="Tahoma"/>
                <a:cs typeface="Tahoma"/>
              </a:rPr>
              <a:t>Europe</a:t>
            </a:r>
            <a:endParaRPr sz="2603" dirty="0">
              <a:latin typeface="Tahoma"/>
              <a:cs typeface="Tahoma"/>
            </a:endParaRPr>
          </a:p>
        </p:txBody>
      </p:sp>
      <p:sp>
        <p:nvSpPr>
          <p:cNvPr id="3" name="object 3"/>
          <p:cNvSpPr/>
          <p:nvPr/>
        </p:nvSpPr>
        <p:spPr>
          <a:xfrm>
            <a:off x="457200" y="1369732"/>
            <a:ext cx="8036560" cy="4081108"/>
          </a:xfrm>
          <a:prstGeom prst="rect">
            <a:avLst/>
          </a:prstGeom>
          <a:blipFill>
            <a:blip r:embed="rId2" cstate="print"/>
            <a:stretch>
              <a:fillRect/>
            </a:stretch>
          </a:blipFill>
        </p:spPr>
        <p:txBody>
          <a:bodyPr wrap="square" lIns="0" tIns="0" rIns="0" bIns="0" rtlCol="0"/>
          <a:lstStyle/>
          <a:p>
            <a:endParaRPr sz="2824"/>
          </a:p>
        </p:txBody>
      </p:sp>
      <p:sp>
        <p:nvSpPr>
          <p:cNvPr id="4" name="object 4"/>
          <p:cNvSpPr txBox="1">
            <a:spLocks noGrp="1"/>
          </p:cNvSpPr>
          <p:nvPr>
            <p:ph type="sldNum" sz="quarter" idx="7"/>
          </p:nvPr>
        </p:nvSpPr>
        <p:spPr>
          <a:xfrm>
            <a:off x="9366250" y="6418072"/>
            <a:ext cx="171450" cy="141604"/>
          </a:xfrm>
          <a:prstGeom prst="rect">
            <a:avLst/>
          </a:prstGeom>
        </p:spPr>
        <p:txBody>
          <a:bodyPr vert="horz" wrap="square" lIns="0" tIns="0" rIns="0" bIns="0" rtlCol="0">
            <a:spAutoFit/>
          </a:bodyPr>
          <a:lstStyle>
            <a:defPPr>
              <a:defRPr lang="en-US"/>
            </a:defPPr>
            <a:lvl1pPr marL="0" algn="l" defTabSz="914400" rtl="0" eaLnBrk="1" latinLnBrk="0" hangingPunct="1">
              <a:defRPr sz="750" b="0" i="0" kern="1200">
                <a:solidFill>
                  <a:schemeClr val="tx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spcBef>
                <a:spcPts val="95"/>
              </a:spcBef>
            </a:pPr>
            <a:fld id="{81D60167-4931-47E6-BA6A-407CBD079E47}" type="slidenum">
              <a:rPr lang="en-US" spc="-5" smtClean="0"/>
              <a:pPr marL="25400">
                <a:spcBef>
                  <a:spcPts val="95"/>
                </a:spcBef>
              </a:pPr>
              <a:t>22</a:t>
            </a:fld>
            <a:endParaRPr spc="-4" dirty="0"/>
          </a:p>
        </p:txBody>
      </p:sp>
      <p:sp>
        <p:nvSpPr>
          <p:cNvPr id="5" name="Footer Placeholder 4">
            <a:extLst>
              <a:ext uri="{FF2B5EF4-FFF2-40B4-BE49-F238E27FC236}">
                <a16:creationId xmlns:a16="http://schemas.microsoft.com/office/drawing/2014/main" id="{36A54694-82B4-41C8-BC11-ED4825E43584}"/>
              </a:ext>
            </a:extLst>
          </p:cNvPr>
          <p:cNvSpPr>
            <a:spLocks noGrp="1"/>
          </p:cNvSpPr>
          <p:nvPr>
            <p:ph type="ftr" sz="quarter" idx="12"/>
          </p:nvPr>
        </p:nvSpPr>
        <p:spPr/>
        <p:txBody>
          <a:bodyPr/>
          <a:lstStyle/>
          <a:p>
            <a:r>
              <a:rPr lang="en-US" altLang="en-US"/>
              <a:t>MIPSE December 2019</a:t>
            </a:r>
          </a:p>
        </p:txBody>
      </p:sp>
    </p:spTree>
    <p:extLst>
      <p:ext uri="{BB962C8B-B14F-4D97-AF65-F5344CB8AC3E}">
        <p14:creationId xmlns:p14="http://schemas.microsoft.com/office/powerpoint/2010/main" val="53880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European ELI project (~$1B)</a:t>
            </a:r>
          </a:p>
        </p:txBody>
      </p:sp>
      <p:sp>
        <p:nvSpPr>
          <p:cNvPr id="4" name="Slide Number Placeholder 3"/>
          <p:cNvSpPr>
            <a:spLocks noGrp="1"/>
          </p:cNvSpPr>
          <p:nvPr>
            <p:ph type="sldNum" sz="quarter" idx="11"/>
          </p:nvPr>
        </p:nvSpPr>
        <p:spPr/>
        <p:txBody>
          <a:bodyPr/>
          <a:lstStyle/>
          <a:p>
            <a:pPr>
              <a:defRPr/>
            </a:pPr>
            <a:fld id="{D982F9A8-1194-4F51-B684-BE050099EA0D}" type="slidenum">
              <a:rPr lang="en-US" altLang="en-US" smtClean="0"/>
              <a:pPr>
                <a:defRPr/>
              </a:pPr>
              <a:t>23</a:t>
            </a:fld>
            <a:endParaRPr lang="en-US" altLang="en-US"/>
          </a:p>
        </p:txBody>
      </p:sp>
      <p:sp>
        <p:nvSpPr>
          <p:cNvPr id="5" name="Rectangle 4"/>
          <p:cNvSpPr/>
          <p:nvPr/>
        </p:nvSpPr>
        <p:spPr>
          <a:xfrm>
            <a:off x="360450" y="3265347"/>
            <a:ext cx="2845598" cy="1908215"/>
          </a:xfrm>
          <a:prstGeom prst="rect">
            <a:avLst/>
          </a:prstGeom>
        </p:spPr>
        <p:txBody>
          <a:bodyPr wrap="square">
            <a:spAutoFit/>
          </a:bodyPr>
          <a:lstStyle/>
          <a:p>
            <a:r>
              <a:rPr lang="en-US" sz="1600" dirty="0" err="1"/>
              <a:t>Attosecond</a:t>
            </a:r>
            <a:r>
              <a:rPr lang="en-US" sz="1600" dirty="0"/>
              <a:t> Light Pulse Source (Szeged, Hungary)</a:t>
            </a:r>
          </a:p>
          <a:p>
            <a:endParaRPr lang="en-US" sz="1600" dirty="0"/>
          </a:p>
          <a:p>
            <a:r>
              <a:rPr lang="en-US" sz="1400" dirty="0"/>
              <a:t>-Ultrafast light sources, and coherent x-ray sources</a:t>
            </a:r>
          </a:p>
          <a:p>
            <a:r>
              <a:rPr lang="en-US" sz="1400" dirty="0"/>
              <a:t>-PW drive laser</a:t>
            </a:r>
          </a:p>
          <a:p>
            <a:r>
              <a:rPr lang="en-US" sz="1400" dirty="0"/>
              <a:t>-Several beam lines, from 10KHz 100 </a:t>
            </a:r>
            <a:r>
              <a:rPr lang="en-US" sz="1400" dirty="0" err="1"/>
              <a:t>mJ</a:t>
            </a:r>
            <a:r>
              <a:rPr lang="en-US" sz="1400" dirty="0"/>
              <a:t> to 0.1 Hz 300J</a:t>
            </a:r>
            <a:endParaRPr lang="en-US" sz="1600" dirty="0"/>
          </a:p>
        </p:txBody>
      </p:sp>
      <p:pic>
        <p:nvPicPr>
          <p:cNvPr id="6" name="Picture 5"/>
          <p:cNvPicPr>
            <a:picLocks noChangeAspect="1"/>
          </p:cNvPicPr>
          <p:nvPr/>
        </p:nvPicPr>
        <p:blipFill>
          <a:blip r:embed="rId2"/>
          <a:stretch>
            <a:fillRect/>
          </a:stretch>
        </p:blipFill>
        <p:spPr>
          <a:xfrm>
            <a:off x="169719" y="1520162"/>
            <a:ext cx="3036329" cy="1722663"/>
          </a:xfrm>
          <a:prstGeom prst="rect">
            <a:avLst/>
          </a:prstGeom>
        </p:spPr>
      </p:pic>
      <p:sp>
        <p:nvSpPr>
          <p:cNvPr id="7" name="Rectangle 6"/>
          <p:cNvSpPr/>
          <p:nvPr/>
        </p:nvSpPr>
        <p:spPr>
          <a:xfrm>
            <a:off x="3395916" y="3295183"/>
            <a:ext cx="2562594" cy="2616101"/>
          </a:xfrm>
          <a:prstGeom prst="rect">
            <a:avLst/>
          </a:prstGeom>
        </p:spPr>
        <p:txBody>
          <a:bodyPr wrap="square">
            <a:spAutoFit/>
          </a:bodyPr>
          <a:lstStyle/>
          <a:p>
            <a:r>
              <a:rPr lang="en-US" sz="1600" dirty="0"/>
              <a:t>High Energy Beam-Line </a:t>
            </a:r>
            <a:r>
              <a:rPr lang="en-US" sz="1600" dirty="0" err="1"/>
              <a:t>Facilitiy</a:t>
            </a:r>
            <a:r>
              <a:rPr lang="en-US" sz="1600" dirty="0"/>
              <a:t> (Prague, Czech Republic)</a:t>
            </a:r>
          </a:p>
          <a:p>
            <a:endParaRPr lang="en-US" sz="1600" dirty="0"/>
          </a:p>
          <a:p>
            <a:r>
              <a:rPr lang="en-US" sz="1400" dirty="0"/>
              <a:t>Beam lines from -200mJ to 1.3kJ lasers, including 2 10PW lasers;</a:t>
            </a:r>
          </a:p>
          <a:p>
            <a:r>
              <a:rPr lang="en-US" sz="1400" dirty="0"/>
              <a:t>Six experimental areas, including exotic physics, acceleration, x-rays, materials science.</a:t>
            </a:r>
          </a:p>
        </p:txBody>
      </p:sp>
      <p:pic>
        <p:nvPicPr>
          <p:cNvPr id="8" name="Picture 7"/>
          <p:cNvPicPr>
            <a:picLocks noChangeAspect="1"/>
          </p:cNvPicPr>
          <p:nvPr/>
        </p:nvPicPr>
        <p:blipFill>
          <a:blip r:embed="rId3"/>
          <a:stretch>
            <a:fillRect/>
          </a:stretch>
        </p:blipFill>
        <p:spPr>
          <a:xfrm>
            <a:off x="3335957" y="1545558"/>
            <a:ext cx="2720567" cy="1679655"/>
          </a:xfrm>
          <a:prstGeom prst="rect">
            <a:avLst/>
          </a:prstGeom>
        </p:spPr>
      </p:pic>
      <p:sp>
        <p:nvSpPr>
          <p:cNvPr id="9" name="Rectangle 8"/>
          <p:cNvSpPr/>
          <p:nvPr/>
        </p:nvSpPr>
        <p:spPr>
          <a:xfrm>
            <a:off x="6303296" y="3292927"/>
            <a:ext cx="2627013" cy="2123658"/>
          </a:xfrm>
          <a:prstGeom prst="rect">
            <a:avLst/>
          </a:prstGeom>
        </p:spPr>
        <p:txBody>
          <a:bodyPr wrap="square">
            <a:spAutoFit/>
          </a:bodyPr>
          <a:lstStyle/>
          <a:p>
            <a:r>
              <a:rPr lang="en-US" sz="1600" dirty="0"/>
              <a:t>Nuclear Physics Facility (</a:t>
            </a:r>
            <a:r>
              <a:rPr lang="en-US" sz="1600" dirty="0" err="1"/>
              <a:t>Magurele</a:t>
            </a:r>
            <a:r>
              <a:rPr lang="en-US" sz="1600" dirty="0"/>
              <a:t>, Romania)</a:t>
            </a:r>
          </a:p>
          <a:p>
            <a:endParaRPr lang="en-US" sz="1600" dirty="0"/>
          </a:p>
          <a:p>
            <a:r>
              <a:rPr lang="en-US" sz="1400" dirty="0"/>
              <a:t>2 multi-</a:t>
            </a:r>
            <a:r>
              <a:rPr lang="en-US" sz="1400" dirty="0" err="1"/>
              <a:t>petawatt</a:t>
            </a:r>
            <a:r>
              <a:rPr lang="en-US" sz="1400" dirty="0"/>
              <a:t>, 200J, 0.1Hz, &lt;30fs lasers</a:t>
            </a:r>
          </a:p>
          <a:p>
            <a:r>
              <a:rPr lang="en-US" sz="1400" dirty="0"/>
              <a:t>Compton backscatter gamma ray source</a:t>
            </a:r>
          </a:p>
          <a:p>
            <a:r>
              <a:rPr lang="en-US" sz="1400" dirty="0"/>
              <a:t>Experiments aimed at nuclear physics.</a:t>
            </a:r>
          </a:p>
        </p:txBody>
      </p:sp>
      <p:pic>
        <p:nvPicPr>
          <p:cNvPr id="10" name="Picture 9"/>
          <p:cNvPicPr>
            <a:picLocks noChangeAspect="1"/>
          </p:cNvPicPr>
          <p:nvPr/>
        </p:nvPicPr>
        <p:blipFill>
          <a:blip r:embed="rId4"/>
          <a:stretch>
            <a:fillRect/>
          </a:stretch>
        </p:blipFill>
        <p:spPr>
          <a:xfrm>
            <a:off x="6222478" y="1563301"/>
            <a:ext cx="2761966" cy="1644168"/>
          </a:xfrm>
          <a:prstGeom prst="rect">
            <a:avLst/>
          </a:prstGeom>
        </p:spPr>
      </p:pic>
      <p:pic>
        <p:nvPicPr>
          <p:cNvPr id="11" name="Picture 10">
            <a:extLst>
              <a:ext uri="{FF2B5EF4-FFF2-40B4-BE49-F238E27FC236}">
                <a16:creationId xmlns:a16="http://schemas.microsoft.com/office/drawing/2014/main" id="{AA66AE12-47F8-4853-8770-0DACC06C0F80}"/>
              </a:ext>
            </a:extLst>
          </p:cNvPr>
          <p:cNvPicPr>
            <a:picLocks noChangeAspect="1"/>
          </p:cNvPicPr>
          <p:nvPr/>
        </p:nvPicPr>
        <p:blipFill>
          <a:blip r:embed="rId5"/>
          <a:stretch>
            <a:fillRect/>
          </a:stretch>
        </p:blipFill>
        <p:spPr>
          <a:xfrm>
            <a:off x="6460460" y="5535299"/>
            <a:ext cx="2286000" cy="1270000"/>
          </a:xfrm>
          <a:prstGeom prst="rect">
            <a:avLst/>
          </a:prstGeom>
        </p:spPr>
      </p:pic>
      <p:sp>
        <p:nvSpPr>
          <p:cNvPr id="12" name="Rectangle 11">
            <a:extLst>
              <a:ext uri="{FF2B5EF4-FFF2-40B4-BE49-F238E27FC236}">
                <a16:creationId xmlns:a16="http://schemas.microsoft.com/office/drawing/2014/main" id="{0D3EC51A-C409-490C-8606-C161B92D4863}"/>
              </a:ext>
            </a:extLst>
          </p:cNvPr>
          <p:cNvSpPr/>
          <p:nvPr/>
        </p:nvSpPr>
        <p:spPr>
          <a:xfrm>
            <a:off x="3333520" y="5881969"/>
            <a:ext cx="2476960" cy="923330"/>
          </a:xfrm>
          <a:prstGeom prst="rect">
            <a:avLst/>
          </a:prstGeom>
        </p:spPr>
        <p:txBody>
          <a:bodyPr wrap="none">
            <a:spAutoFit/>
          </a:bodyPr>
          <a:lstStyle/>
          <a:p>
            <a:r>
              <a:rPr lang="fi-FI" b="1" dirty="0"/>
              <a:t>10</a:t>
            </a:r>
            <a:r>
              <a:rPr lang="fi-FI" b="1" baseline="30000" dirty="0"/>
              <a:t>23 - 24 </a:t>
            </a:r>
            <a:r>
              <a:rPr lang="fi-FI" b="1" dirty="0"/>
              <a:t>W/cm</a:t>
            </a:r>
            <a:r>
              <a:rPr lang="fi-FI" b="1" baseline="30000" dirty="0"/>
              <a:t>2 </a:t>
            </a:r>
          </a:p>
          <a:p>
            <a:r>
              <a:rPr lang="fi-FI" b="1" dirty="0">
                <a:solidFill>
                  <a:srgbClr val="000000"/>
                </a:solidFill>
                <a:latin typeface="News Gothic MT" charset="0"/>
              </a:rPr>
              <a:t>@</a:t>
            </a:r>
            <a:r>
              <a:rPr lang="fi-FI" b="1" dirty="0" err="1">
                <a:solidFill>
                  <a:srgbClr val="000000"/>
                </a:solidFill>
                <a:latin typeface="News Gothic MT" charset="0"/>
              </a:rPr>
              <a:t>Beamlines</a:t>
            </a:r>
            <a:r>
              <a:rPr lang="fi-FI" b="1" dirty="0">
                <a:solidFill>
                  <a:srgbClr val="000000"/>
                </a:solidFill>
                <a:latin typeface="News Gothic MT" charset="0"/>
              </a:rPr>
              <a:t> and NP</a:t>
            </a:r>
            <a:endParaRPr lang="en-US" b="1" dirty="0">
              <a:solidFill>
                <a:srgbClr val="000000"/>
              </a:solidFill>
              <a:latin typeface="News Gothic MT" charset="0"/>
            </a:endParaRPr>
          </a:p>
          <a:p>
            <a:endParaRPr lang="en-US" dirty="0"/>
          </a:p>
        </p:txBody>
      </p:sp>
      <p:pic>
        <p:nvPicPr>
          <p:cNvPr id="13" name="Picture 12">
            <a:extLst>
              <a:ext uri="{FF2B5EF4-FFF2-40B4-BE49-F238E27FC236}">
                <a16:creationId xmlns:a16="http://schemas.microsoft.com/office/drawing/2014/main" id="{1BAC84D4-C79A-4C76-935E-01BDBFA9B9C8}"/>
              </a:ext>
            </a:extLst>
          </p:cNvPr>
          <p:cNvPicPr>
            <a:picLocks noChangeAspect="1"/>
          </p:cNvPicPr>
          <p:nvPr/>
        </p:nvPicPr>
        <p:blipFill>
          <a:blip r:embed="rId6"/>
          <a:stretch>
            <a:fillRect/>
          </a:stretch>
        </p:blipFill>
        <p:spPr>
          <a:xfrm>
            <a:off x="1978260" y="5418841"/>
            <a:ext cx="1386458" cy="1386458"/>
          </a:xfrm>
          <a:prstGeom prst="rect">
            <a:avLst/>
          </a:prstGeom>
        </p:spPr>
      </p:pic>
      <p:sp>
        <p:nvSpPr>
          <p:cNvPr id="3" name="Footer Placeholder 2">
            <a:extLst>
              <a:ext uri="{FF2B5EF4-FFF2-40B4-BE49-F238E27FC236}">
                <a16:creationId xmlns:a16="http://schemas.microsoft.com/office/drawing/2014/main" id="{F6ED6C16-08D3-42A3-800A-63B7C2F90037}"/>
              </a:ext>
            </a:extLst>
          </p:cNvPr>
          <p:cNvSpPr>
            <a:spLocks noGrp="1"/>
          </p:cNvSpPr>
          <p:nvPr>
            <p:ph type="ftr" sz="quarter" idx="12"/>
          </p:nvPr>
        </p:nvSpPr>
        <p:spPr/>
        <p:txBody>
          <a:bodyPr/>
          <a:lstStyle/>
          <a:p>
            <a:r>
              <a:rPr lang="en-US" altLang="en-US"/>
              <a:t>MIPSE December 2019</a:t>
            </a:r>
          </a:p>
        </p:txBody>
      </p:sp>
    </p:spTree>
    <p:extLst>
      <p:ext uri="{BB962C8B-B14F-4D97-AF65-F5344CB8AC3E}">
        <p14:creationId xmlns:p14="http://schemas.microsoft.com/office/powerpoint/2010/main" val="629050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9FFA9CB-DA8E-42F8-A540-6ADE5CF51E1A}"/>
              </a:ext>
            </a:extLst>
          </p:cNvPr>
          <p:cNvSpPr>
            <a:spLocks noGrp="1"/>
          </p:cNvSpPr>
          <p:nvPr>
            <p:ph type="sldNum" sz="quarter" idx="11"/>
          </p:nvPr>
        </p:nvSpPr>
        <p:spPr/>
        <p:txBody>
          <a:bodyPr/>
          <a:lstStyle/>
          <a:p>
            <a:fld id="{6D694807-53E9-44D9-98E6-9514831C84FF}" type="slidenum">
              <a:rPr lang="en-US" altLang="en-US" smtClean="0"/>
              <a:pPr/>
              <a:t>24</a:t>
            </a:fld>
            <a:endParaRPr lang="en-US" altLang="en-US"/>
          </a:p>
        </p:txBody>
      </p:sp>
      <p:sp>
        <p:nvSpPr>
          <p:cNvPr id="6" name="Footer Placeholder 5">
            <a:extLst>
              <a:ext uri="{FF2B5EF4-FFF2-40B4-BE49-F238E27FC236}">
                <a16:creationId xmlns:a16="http://schemas.microsoft.com/office/drawing/2014/main" id="{1CE8B591-00CF-4A65-BC14-936A4568A832}"/>
              </a:ext>
            </a:extLst>
          </p:cNvPr>
          <p:cNvSpPr>
            <a:spLocks noGrp="1"/>
          </p:cNvSpPr>
          <p:nvPr>
            <p:ph type="ftr" sz="quarter" idx="12"/>
          </p:nvPr>
        </p:nvSpPr>
        <p:spPr/>
        <p:txBody>
          <a:bodyPr/>
          <a:lstStyle/>
          <a:p>
            <a:r>
              <a:rPr lang="en-US" altLang="en-US"/>
              <a:t>MIPSE December 2019</a:t>
            </a:r>
          </a:p>
        </p:txBody>
      </p:sp>
      <p:pic>
        <p:nvPicPr>
          <p:cNvPr id="9" name="Picture 8">
            <a:extLst>
              <a:ext uri="{FF2B5EF4-FFF2-40B4-BE49-F238E27FC236}">
                <a16:creationId xmlns:a16="http://schemas.microsoft.com/office/drawing/2014/main" id="{374F8DC6-EE97-45CD-B798-31EF6E67F9A1}"/>
              </a:ext>
            </a:extLst>
          </p:cNvPr>
          <p:cNvPicPr>
            <a:picLocks noChangeAspect="1"/>
          </p:cNvPicPr>
          <p:nvPr/>
        </p:nvPicPr>
        <p:blipFill rotWithShape="1">
          <a:blip r:embed="rId2"/>
          <a:srcRect t="17713"/>
          <a:stretch/>
        </p:blipFill>
        <p:spPr>
          <a:xfrm>
            <a:off x="28049" y="1217325"/>
            <a:ext cx="9115952" cy="5637864"/>
          </a:xfrm>
          <a:prstGeom prst="rect">
            <a:avLst/>
          </a:prstGeom>
        </p:spPr>
      </p:pic>
      <p:sp>
        <p:nvSpPr>
          <p:cNvPr id="10" name="Title 1">
            <a:extLst>
              <a:ext uri="{FF2B5EF4-FFF2-40B4-BE49-F238E27FC236}">
                <a16:creationId xmlns:a16="http://schemas.microsoft.com/office/drawing/2014/main" id="{2350706F-2C72-4DF7-84D8-321384FF6E74}"/>
              </a:ext>
            </a:extLst>
          </p:cNvPr>
          <p:cNvSpPr txBox="1">
            <a:spLocks/>
          </p:cNvSpPr>
          <p:nvPr/>
        </p:nvSpPr>
        <p:spPr>
          <a:xfrm>
            <a:off x="293832" y="186608"/>
            <a:ext cx="6714375" cy="890588"/>
          </a:xfrm>
          <a:prstGeom prst="rect">
            <a:avLst/>
          </a:prstGeom>
        </p:spPr>
        <p:txBody>
          <a:bodyPr/>
          <a:lstStyle>
            <a:lvl1pPr algn="l" rtl="0" eaLnBrk="1" fontAlgn="base" hangingPunct="1">
              <a:spcBef>
                <a:spcPct val="0"/>
              </a:spcBef>
              <a:spcAft>
                <a:spcPct val="0"/>
              </a:spcAft>
              <a:defRPr sz="2800" kern="1200">
                <a:solidFill>
                  <a:srgbClr val="B40000"/>
                </a:solidFill>
                <a:latin typeface="+mj-lt"/>
                <a:ea typeface="+mj-ea"/>
                <a:cs typeface="+mj-cs"/>
              </a:defRPr>
            </a:lvl1pPr>
            <a:lvl2pPr algn="l" rtl="0" eaLnBrk="1" fontAlgn="base" hangingPunct="1">
              <a:spcBef>
                <a:spcPct val="0"/>
              </a:spcBef>
              <a:spcAft>
                <a:spcPct val="0"/>
              </a:spcAft>
              <a:defRPr sz="3200">
                <a:solidFill>
                  <a:srgbClr val="CC0000"/>
                </a:solidFill>
                <a:latin typeface="Arial" panose="020B0604020202020204" pitchFamily="34" charset="0"/>
              </a:defRPr>
            </a:lvl2pPr>
            <a:lvl3pPr algn="l" rtl="0" eaLnBrk="1" fontAlgn="base" hangingPunct="1">
              <a:spcBef>
                <a:spcPct val="0"/>
              </a:spcBef>
              <a:spcAft>
                <a:spcPct val="0"/>
              </a:spcAft>
              <a:defRPr sz="3200">
                <a:solidFill>
                  <a:srgbClr val="CC0000"/>
                </a:solidFill>
                <a:latin typeface="Arial" panose="020B0604020202020204" pitchFamily="34" charset="0"/>
              </a:defRPr>
            </a:lvl3pPr>
            <a:lvl4pPr algn="l" rtl="0" eaLnBrk="1" fontAlgn="base" hangingPunct="1">
              <a:spcBef>
                <a:spcPct val="0"/>
              </a:spcBef>
              <a:spcAft>
                <a:spcPct val="0"/>
              </a:spcAft>
              <a:defRPr sz="3200">
                <a:solidFill>
                  <a:srgbClr val="CC0000"/>
                </a:solidFill>
                <a:latin typeface="Arial" panose="020B0604020202020204" pitchFamily="34" charset="0"/>
              </a:defRPr>
            </a:lvl4pPr>
            <a:lvl5pPr algn="l" rtl="0" eaLnBrk="1" fontAlgn="base" hangingPunct="1">
              <a:spcBef>
                <a:spcPct val="0"/>
              </a:spcBef>
              <a:spcAft>
                <a:spcPct val="0"/>
              </a:spcAft>
              <a:defRPr sz="3200">
                <a:solidFill>
                  <a:srgbClr val="CC0000"/>
                </a:solidFill>
                <a:latin typeface="Arial" panose="020B0604020202020204" pitchFamily="34" charset="0"/>
              </a:defRPr>
            </a:lvl5pPr>
            <a:lvl6pPr marL="457200" algn="l" rtl="0" eaLnBrk="1" fontAlgn="base" hangingPunct="1">
              <a:spcBef>
                <a:spcPct val="0"/>
              </a:spcBef>
              <a:spcAft>
                <a:spcPct val="0"/>
              </a:spcAft>
              <a:defRPr sz="3200">
                <a:solidFill>
                  <a:srgbClr val="CC0000"/>
                </a:solidFill>
                <a:latin typeface="Arial" panose="020B0604020202020204" pitchFamily="34" charset="0"/>
              </a:defRPr>
            </a:lvl6pPr>
            <a:lvl7pPr marL="914400" algn="l" rtl="0" eaLnBrk="1" fontAlgn="base" hangingPunct="1">
              <a:spcBef>
                <a:spcPct val="0"/>
              </a:spcBef>
              <a:spcAft>
                <a:spcPct val="0"/>
              </a:spcAft>
              <a:defRPr sz="3200">
                <a:solidFill>
                  <a:srgbClr val="CC0000"/>
                </a:solidFill>
                <a:latin typeface="Arial" panose="020B0604020202020204" pitchFamily="34" charset="0"/>
              </a:defRPr>
            </a:lvl7pPr>
            <a:lvl8pPr marL="1371600" algn="l" rtl="0" eaLnBrk="1" fontAlgn="base" hangingPunct="1">
              <a:spcBef>
                <a:spcPct val="0"/>
              </a:spcBef>
              <a:spcAft>
                <a:spcPct val="0"/>
              </a:spcAft>
              <a:defRPr sz="3200">
                <a:solidFill>
                  <a:srgbClr val="CC0000"/>
                </a:solidFill>
                <a:latin typeface="Arial" panose="020B0604020202020204" pitchFamily="34" charset="0"/>
              </a:defRPr>
            </a:lvl8pPr>
            <a:lvl9pPr marL="1828800" algn="l" rtl="0" eaLnBrk="1" fontAlgn="base" hangingPunct="1">
              <a:spcBef>
                <a:spcPct val="0"/>
              </a:spcBef>
              <a:spcAft>
                <a:spcPct val="0"/>
              </a:spcAft>
              <a:defRPr sz="3200">
                <a:solidFill>
                  <a:srgbClr val="CC0000"/>
                </a:solidFill>
                <a:latin typeface="Arial" panose="020B0604020202020204" pitchFamily="34" charset="0"/>
              </a:defRPr>
            </a:lvl9pPr>
          </a:lstStyle>
          <a:p>
            <a:r>
              <a:rPr lang="en-US" sz="2400" b="0" dirty="0"/>
              <a:t>China plans to dominate this technology, and probably will, with plans for a 100 PW system based on Optical Parametric CPA:</a:t>
            </a:r>
          </a:p>
        </p:txBody>
      </p:sp>
      <p:sp>
        <p:nvSpPr>
          <p:cNvPr id="11" name="Rectangle 10">
            <a:extLst>
              <a:ext uri="{FF2B5EF4-FFF2-40B4-BE49-F238E27FC236}">
                <a16:creationId xmlns:a16="http://schemas.microsoft.com/office/drawing/2014/main" id="{8D276DB9-948B-416D-80D3-5DC801EAC667}"/>
              </a:ext>
            </a:extLst>
          </p:cNvPr>
          <p:cNvSpPr/>
          <p:nvPr/>
        </p:nvSpPr>
        <p:spPr>
          <a:xfrm>
            <a:off x="1886733" y="6513513"/>
            <a:ext cx="4572000" cy="261610"/>
          </a:xfrm>
          <a:prstGeom prst="rect">
            <a:avLst/>
          </a:prstGeom>
        </p:spPr>
        <p:txBody>
          <a:bodyPr>
            <a:spAutoFit/>
          </a:bodyPr>
          <a:lstStyle/>
          <a:p>
            <a:r>
              <a:rPr lang="en-US" sz="1100" dirty="0" err="1"/>
              <a:t>Ruxin</a:t>
            </a:r>
            <a:r>
              <a:rPr lang="en-US" sz="1100" dirty="0"/>
              <a:t> Li, SIOM</a:t>
            </a:r>
          </a:p>
        </p:txBody>
      </p:sp>
    </p:spTree>
    <p:extLst>
      <p:ext uri="{BB962C8B-B14F-4D97-AF65-F5344CB8AC3E}">
        <p14:creationId xmlns:p14="http://schemas.microsoft.com/office/powerpoint/2010/main" val="1349849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406623" y="4335133"/>
            <a:ext cx="2566414" cy="1890893"/>
          </a:xfrm>
          <a:prstGeom prst="rect">
            <a:avLst/>
          </a:prstGeom>
        </p:spPr>
      </p:pic>
      <p:sp>
        <p:nvSpPr>
          <p:cNvPr id="2" name="Title 1"/>
          <p:cNvSpPr>
            <a:spLocks noGrp="1"/>
          </p:cNvSpPr>
          <p:nvPr>
            <p:ph type="title"/>
          </p:nvPr>
        </p:nvSpPr>
        <p:spPr/>
        <p:txBody>
          <a:bodyPr/>
          <a:lstStyle/>
          <a:p>
            <a:r>
              <a:rPr lang="en-US" dirty="0"/>
              <a:t>What's one Petawatt after all? Not enough for our needs.</a:t>
            </a:r>
          </a:p>
        </p:txBody>
      </p:sp>
      <mc:AlternateContent xmlns:mc="http://schemas.openxmlformats.org/markup-compatibility/2006" xmlns:a14="http://schemas.microsoft.com/office/drawing/2010/main">
        <mc:Choice Requires="a14">
          <p:sp>
            <p:nvSpPr>
              <p:cNvPr id="5" name="Content Placeholder 4"/>
              <p:cNvSpPr>
                <a:spLocks noGrp="1"/>
              </p:cNvSpPr>
              <p:nvPr>
                <p:ph sz="half" idx="1"/>
              </p:nvPr>
            </p:nvSpPr>
            <p:spPr>
              <a:xfrm>
                <a:off x="318304" y="1370013"/>
                <a:ext cx="3799602" cy="4725987"/>
              </a:xfrm>
            </p:spPr>
            <p:txBody>
              <a:bodyPr/>
              <a:lstStyle/>
              <a:p>
                <a:r>
                  <a:rPr lang="en-US" sz="1800" b="0" dirty="0"/>
                  <a:t>100 J in 100 fs, at </a:t>
                </a:r>
                <a:r>
                  <a:rPr lang="el-GR" sz="1800" b="0" dirty="0"/>
                  <a:t>λ</a:t>
                </a:r>
                <a:r>
                  <a:rPr lang="en-US" sz="1800" b="0" dirty="0"/>
                  <a:t>=800 nm, focused to 10µm </a:t>
                </a:r>
                <a14:m>
                  <m:oMath xmlns:m="http://schemas.openxmlformats.org/officeDocument/2006/math">
                    <m:r>
                      <a:rPr lang="en-US" sz="1800" b="0" i="1" smtClean="0">
                        <a:latin typeface="Cambria Math" panose="02040503050406030204" pitchFamily="18" charset="0"/>
                        <a:ea typeface="Cambria Math" panose="02040503050406030204" pitchFamily="18" charset="0"/>
                      </a:rPr>
                      <m:t>⟹</m:t>
                    </m:r>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10</m:t>
                        </m:r>
                      </m:e>
                      <m:sup>
                        <m:r>
                          <a:rPr lang="en-US" sz="1800" b="0" i="1" smtClean="0">
                            <a:latin typeface="Cambria Math" panose="02040503050406030204" pitchFamily="18" charset="0"/>
                            <a:ea typeface="Cambria Math" panose="02040503050406030204" pitchFamily="18" charset="0"/>
                          </a:rPr>
                          <m:t>21</m:t>
                        </m:r>
                      </m:sup>
                    </m:sSup>
                    <m:f>
                      <m:fPr>
                        <m:type m:val="lin"/>
                        <m:ctrlPr>
                          <a:rPr lang="en-US" sz="1800" b="0" i="1" smtClean="0">
                            <a:latin typeface="Cambria Math" panose="02040503050406030204" pitchFamily="18" charset="0"/>
                            <a:ea typeface="Cambria Math" panose="02040503050406030204" pitchFamily="18" charset="0"/>
                          </a:rPr>
                        </m:ctrlPr>
                      </m:fPr>
                      <m:num>
                        <m:r>
                          <a:rPr lang="en-US" sz="1800" b="0" i="1" smtClean="0">
                            <a:latin typeface="Cambria Math" panose="02040503050406030204" pitchFamily="18" charset="0"/>
                            <a:ea typeface="Cambria Math" panose="02040503050406030204" pitchFamily="18" charset="0"/>
                          </a:rPr>
                          <m:t>𝑊</m:t>
                        </m:r>
                      </m:num>
                      <m:den>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𝑐𝑚</m:t>
                            </m:r>
                          </m:e>
                          <m:sup>
                            <m:r>
                              <a:rPr lang="en-US" sz="1800" b="0" i="1" smtClean="0">
                                <a:latin typeface="Cambria Math" panose="02040503050406030204" pitchFamily="18" charset="0"/>
                                <a:ea typeface="Cambria Math" panose="02040503050406030204" pitchFamily="18" charset="0"/>
                              </a:rPr>
                              <m:t>2</m:t>
                            </m:r>
                          </m:sup>
                        </m:sSup>
                      </m:den>
                    </m:f>
                  </m:oMath>
                </a14:m>
                <a:r>
                  <a:rPr lang="en-US" sz="1800" b="0" dirty="0"/>
                  <a:t>.</a:t>
                </a:r>
              </a:p>
              <a:p>
                <a:r>
                  <a:rPr lang="en-US" sz="1800" b="0" dirty="0"/>
                  <a:t>The total energy, 100 Joules, is about the </a:t>
                </a:r>
                <a:r>
                  <a:rPr lang="en-US" sz="1800" b="0" dirty="0" err="1"/>
                  <a:t>the</a:t>
                </a:r>
                <a:r>
                  <a:rPr lang="en-US" sz="1800" b="0" dirty="0"/>
                  <a:t> kinetic energy of a pitched baseball</a:t>
                </a:r>
                <a:r>
                  <a:rPr lang="en-US" sz="1800" b="0"/>
                  <a:t>, calories in a potato, 10x </a:t>
                </a:r>
                <a:r>
                  <a:rPr lang="en-US" sz="1800" b="0" dirty="0"/>
                  <a:t>the energy in a SLAC electron bunch. </a:t>
                </a:r>
              </a:p>
              <a:p>
                <a:r>
                  <a:rPr lang="en-US" sz="1800" b="0" dirty="0"/>
                  <a:t>The peak power, 1 PW, is nearly 100x the world’s power </a:t>
                </a:r>
                <a:r>
                  <a:rPr lang="en-US" sz="1800" b="0" dirty="0" err="1"/>
                  <a:t>comsumption</a:t>
                </a:r>
                <a:r>
                  <a:rPr lang="en-US" sz="1800" b="0" dirty="0"/>
                  <a:t> rate.</a:t>
                </a:r>
              </a:p>
              <a:p>
                <a:r>
                  <a:rPr lang="en-US" sz="1800" b="0" dirty="0"/>
                  <a:t>The focused intensity is greater than the center of the sun.  The </a:t>
                </a:r>
                <a:r>
                  <a:rPr lang="en-US" sz="1800" b="0" dirty="0" err="1"/>
                  <a:t>rms</a:t>
                </a:r>
                <a:r>
                  <a:rPr lang="en-US" sz="1800" b="0" dirty="0"/>
                  <a:t> electric field is 100 trillion V/m.</a:t>
                </a:r>
              </a:p>
              <a:p>
                <a14:m>
                  <m:oMath xmlns:m="http://schemas.openxmlformats.org/officeDocument/2006/math">
                    <m:sSub>
                      <m:sSubPr>
                        <m:ctrlPr>
                          <a:rPr lang="en-US" sz="1800" i="1" smtClean="0">
                            <a:latin typeface="Cambria Math" panose="02040503050406030204" pitchFamily="18" charset="0"/>
                          </a:rPr>
                        </m:ctrlPr>
                      </m:sSubPr>
                      <m:e>
                        <m:r>
                          <a:rPr lang="en-US" sz="1800" b="1" i="1" smtClean="0">
                            <a:latin typeface="Cambria Math" panose="02040503050406030204" pitchFamily="18" charset="0"/>
                          </a:rPr>
                          <m:t>𝑭</m:t>
                        </m:r>
                      </m:e>
                      <m:sub>
                        <m:r>
                          <a:rPr lang="en-US" sz="1800" b="1" i="1" smtClean="0">
                            <a:latin typeface="Cambria Math" panose="02040503050406030204" pitchFamily="18" charset="0"/>
                          </a:rPr>
                          <m:t>𝑳</m:t>
                        </m:r>
                      </m:sub>
                    </m:sSub>
                    <m:r>
                      <a:rPr lang="en-US" sz="1800" b="1" i="1" smtClean="0">
                        <a:latin typeface="Cambria Math" panose="02040503050406030204" pitchFamily="18" charset="0"/>
                      </a:rPr>
                      <m:t>=</m:t>
                    </m:r>
                    <m:sSup>
                      <m:sSupPr>
                        <m:ctrlPr>
                          <a:rPr lang="en-US" sz="1800" i="1" smtClean="0">
                            <a:latin typeface="Cambria Math" panose="02040503050406030204" pitchFamily="18" charset="0"/>
                          </a:rPr>
                        </m:ctrlPr>
                      </m:sSupPr>
                      <m:e>
                        <m:r>
                          <a:rPr lang="en-US" sz="1800" b="1" i="1" smtClean="0">
                            <a:latin typeface="Cambria Math" panose="02040503050406030204" pitchFamily="18" charset="0"/>
                          </a:rPr>
                          <m:t>𝟏𝟎</m:t>
                        </m:r>
                      </m:e>
                      <m:sup>
                        <m:r>
                          <a:rPr lang="en-US" sz="1800" b="1" i="1" smtClean="0">
                            <a:latin typeface="Cambria Math" panose="02040503050406030204" pitchFamily="18" charset="0"/>
                          </a:rPr>
                          <m:t>𝟏𝟐</m:t>
                        </m:r>
                      </m:sup>
                    </m:sSup>
                    <m:f>
                      <m:fPr>
                        <m:type m:val="lin"/>
                        <m:ctrlPr>
                          <a:rPr lang="en-US" sz="1800" i="1" smtClean="0">
                            <a:latin typeface="Cambria Math" panose="02040503050406030204" pitchFamily="18" charset="0"/>
                          </a:rPr>
                        </m:ctrlPr>
                      </m:fPr>
                      <m:num>
                        <m:r>
                          <a:rPr lang="en-US" sz="1800" b="1" i="1" smtClean="0">
                            <a:latin typeface="Cambria Math" panose="02040503050406030204" pitchFamily="18" charset="0"/>
                          </a:rPr>
                          <m:t>𝑽</m:t>
                        </m:r>
                      </m:num>
                      <m:den>
                        <m:r>
                          <a:rPr lang="en-US" sz="1800" b="1" i="1" smtClean="0">
                            <a:latin typeface="Cambria Math" panose="02040503050406030204" pitchFamily="18" charset="0"/>
                          </a:rPr>
                          <m:t>𝒄𝒎</m:t>
                        </m:r>
                        <m:r>
                          <a:rPr lang="en-US" sz="1800" b="1" i="1" smtClean="0">
                            <a:latin typeface="Cambria Math" panose="02040503050406030204" pitchFamily="18" charset="0"/>
                          </a:rPr>
                          <m:t>,</m:t>
                        </m:r>
                      </m:den>
                    </m:f>
                    <m:r>
                      <a:rPr lang="en-US" sz="1800" b="1" i="1" smtClean="0">
                        <a:latin typeface="Cambria Math" panose="02040503050406030204" pitchFamily="18" charset="0"/>
                      </a:rPr>
                      <m:t> </m:t>
                    </m:r>
                    <m:r>
                      <a:rPr lang="en-US" sz="1800" b="1" i="1" smtClean="0">
                        <a:latin typeface="Cambria Math" panose="02040503050406030204" pitchFamily="18" charset="0"/>
                      </a:rPr>
                      <m:t>𝒐𝒏𝒍𝒚</m:t>
                    </m:r>
                    <m:r>
                      <a:rPr lang="en-US" sz="1800" b="1" i="1" smtClean="0">
                        <a:latin typeface="Cambria Math" panose="02040503050406030204" pitchFamily="18" charset="0"/>
                      </a:rPr>
                      <m:t> </m:t>
                    </m:r>
                    <m:sSup>
                      <m:sSupPr>
                        <m:ctrlPr>
                          <a:rPr lang="en-US" sz="1800" i="1" smtClean="0">
                            <a:latin typeface="Cambria Math" panose="02040503050406030204" pitchFamily="18" charset="0"/>
                          </a:rPr>
                        </m:ctrlPr>
                      </m:sSupPr>
                      <m:e>
                        <m:r>
                          <a:rPr lang="en-US" sz="1800" b="1" i="1" smtClean="0">
                            <a:latin typeface="Cambria Math" panose="02040503050406030204" pitchFamily="18" charset="0"/>
                          </a:rPr>
                          <m:t>𝟏𝟎</m:t>
                        </m:r>
                      </m:e>
                      <m:sup>
                        <m:r>
                          <a:rPr lang="en-US" sz="1800" b="1" i="1" smtClean="0">
                            <a:latin typeface="Cambria Math" panose="02040503050406030204" pitchFamily="18" charset="0"/>
                          </a:rPr>
                          <m:t>−</m:t>
                        </m:r>
                        <m:r>
                          <a:rPr lang="en-US" sz="1800" b="1" i="1" smtClean="0">
                            <a:latin typeface="Cambria Math" panose="02040503050406030204" pitchFamily="18" charset="0"/>
                          </a:rPr>
                          <m:t>𝟒</m:t>
                        </m:r>
                      </m:sup>
                    </m:sSup>
                    <m:sSub>
                      <m:sSubPr>
                        <m:ctrlPr>
                          <a:rPr lang="en-US" sz="1800" i="1" smtClean="0">
                            <a:latin typeface="Cambria Math" panose="02040503050406030204" pitchFamily="18" charset="0"/>
                          </a:rPr>
                        </m:ctrlPr>
                      </m:sSubPr>
                      <m:e>
                        <m:r>
                          <a:rPr lang="en-US" sz="1800" b="1" i="1" smtClean="0">
                            <a:latin typeface="Cambria Math" panose="02040503050406030204" pitchFamily="18" charset="0"/>
                          </a:rPr>
                          <m:t>𝑭</m:t>
                        </m:r>
                      </m:e>
                      <m:sub>
                        <m:r>
                          <a:rPr lang="en-US" sz="1800" b="1" i="1" smtClean="0">
                            <a:latin typeface="Cambria Math" panose="02040503050406030204" pitchFamily="18" charset="0"/>
                          </a:rPr>
                          <m:t>𝒄𝒓</m:t>
                        </m:r>
                      </m:sub>
                    </m:sSub>
                  </m:oMath>
                </a14:m>
                <a:endParaRPr lang="en-US" sz="1800" dirty="0"/>
              </a:p>
            </p:txBody>
          </p:sp>
        </mc:Choice>
        <mc:Fallback xmlns="">
          <p:sp>
            <p:nvSpPr>
              <p:cNvPr id="5" name="Content Placeholder 4"/>
              <p:cNvSpPr>
                <a:spLocks noGrp="1" noRot="1" noChangeAspect="1" noMove="1" noResize="1" noEditPoints="1" noAdjustHandles="1" noChangeArrowheads="1" noChangeShapeType="1" noTextEdit="1"/>
              </p:cNvSpPr>
              <p:nvPr>
                <p:ph sz="half" idx="1"/>
              </p:nvPr>
            </p:nvSpPr>
            <p:spPr>
              <a:xfrm>
                <a:off x="318304" y="1370013"/>
                <a:ext cx="3799602" cy="4725987"/>
              </a:xfrm>
              <a:blipFill>
                <a:blip r:embed="rId4"/>
                <a:stretch>
                  <a:fillRect l="-1122" t="-774" r="-2404" b="-13806"/>
                </a:stretch>
              </a:blipFill>
            </p:spPr>
            <p:txBody>
              <a:bodyPr/>
              <a:lstStyle/>
              <a:p>
                <a:r>
                  <a:rPr lang="en-US">
                    <a:noFill/>
                  </a:rPr>
                  <a:t> </a:t>
                </a:r>
              </a:p>
            </p:txBody>
          </p:sp>
        </mc:Fallback>
      </mc:AlternateContent>
      <p:sp>
        <p:nvSpPr>
          <p:cNvPr id="4" name="Slide Number Placeholder 3"/>
          <p:cNvSpPr>
            <a:spLocks noGrp="1"/>
          </p:cNvSpPr>
          <p:nvPr>
            <p:ph type="sldNum" sz="quarter" idx="11"/>
          </p:nvPr>
        </p:nvSpPr>
        <p:spPr/>
        <p:txBody>
          <a:bodyPr/>
          <a:lstStyle/>
          <a:p>
            <a:pPr>
              <a:defRPr/>
            </a:pPr>
            <a:fld id="{D982F9A8-1194-4F51-B684-BE050099EA0D}" type="slidenum">
              <a:rPr lang="en-US" altLang="en-US" smtClean="0"/>
              <a:pPr>
                <a:defRPr/>
              </a:pPr>
              <a:t>25</a:t>
            </a:fld>
            <a:endParaRPr lang="en-US" altLang="en-US"/>
          </a:p>
        </p:txBody>
      </p:sp>
      <p:pic>
        <p:nvPicPr>
          <p:cNvPr id="7" name="Content Placeholder 6"/>
          <p:cNvPicPr>
            <a:picLocks noGrp="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4377511" y="1370014"/>
            <a:ext cx="2393680" cy="2258650"/>
          </a:xfrm>
          <a:prstGeom prst="rect">
            <a:avLst/>
          </a:prstGeom>
        </p:spPr>
      </p:pic>
      <p:pic>
        <p:nvPicPr>
          <p:cNvPr id="8" name="Picture 7" descr="** ADVANCE FOR WEEKEND EDITIONS, OCT. 7-8 ** A OCT. 8, 1956 B&amp;W FILE PHOTO"/>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96844" y="2590482"/>
            <a:ext cx="2095500" cy="1677035"/>
          </a:xfrm>
          <a:prstGeom prst="rect">
            <a:avLst/>
          </a:prstGeom>
          <a:noFill/>
          <a:ln>
            <a:noFill/>
          </a:ln>
        </p:spPr>
      </p:pic>
      <p:pic>
        <p:nvPicPr>
          <p:cNvPr id="9" name="Picture 8" descr="https://62e528761d0685343e1c-f3d1b99a743ffa4142d9d7f1978d9686.ssl.cf2.rackcdn.com/files/28070/width754/tgf6dg8z-1374734815.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57031" y="3873818"/>
            <a:ext cx="2834640" cy="1481455"/>
          </a:xfrm>
          <a:prstGeom prst="rect">
            <a:avLst/>
          </a:prstGeom>
          <a:noFill/>
          <a:ln>
            <a:noFill/>
          </a:ln>
        </p:spPr>
      </p:pic>
      <p:sp>
        <p:nvSpPr>
          <p:cNvPr id="11" name="TextBox 10"/>
          <p:cNvSpPr txBox="1"/>
          <p:nvPr/>
        </p:nvSpPr>
        <p:spPr>
          <a:xfrm>
            <a:off x="6991671" y="1313727"/>
            <a:ext cx="1649722" cy="1015663"/>
          </a:xfrm>
          <a:prstGeom prst="rect">
            <a:avLst/>
          </a:prstGeom>
          <a:noFill/>
        </p:spPr>
        <p:txBody>
          <a:bodyPr wrap="square" rtlCol="0">
            <a:spAutoFit/>
          </a:bodyPr>
          <a:lstStyle/>
          <a:p>
            <a:r>
              <a:rPr lang="en-US" sz="2000" dirty="0"/>
              <a:t>What is a </a:t>
            </a:r>
            <a:r>
              <a:rPr lang="en-US" sz="2000" dirty="0" err="1"/>
              <a:t>petawatt</a:t>
            </a:r>
            <a:r>
              <a:rPr lang="en-US" sz="2000" dirty="0"/>
              <a:t> laser pulse?</a:t>
            </a:r>
          </a:p>
        </p:txBody>
      </p:sp>
      <p:sp>
        <p:nvSpPr>
          <p:cNvPr id="12" name="TextBox 11"/>
          <p:cNvSpPr txBox="1"/>
          <p:nvPr/>
        </p:nvSpPr>
        <p:spPr>
          <a:xfrm>
            <a:off x="7544594" y="2679539"/>
            <a:ext cx="944489" cy="307777"/>
          </a:xfrm>
          <a:prstGeom prst="rect">
            <a:avLst/>
          </a:prstGeom>
          <a:noFill/>
        </p:spPr>
        <p:txBody>
          <a:bodyPr wrap="none" rtlCol="0">
            <a:spAutoFit/>
          </a:bodyPr>
          <a:lstStyle/>
          <a:p>
            <a:r>
              <a:rPr lang="en-US" sz="1400" dirty="0">
                <a:solidFill>
                  <a:schemeClr val="bg1"/>
                </a:solidFill>
              </a:rPr>
              <a:t>ENERGY</a:t>
            </a:r>
          </a:p>
        </p:txBody>
      </p:sp>
      <p:sp>
        <p:nvSpPr>
          <p:cNvPr id="13" name="TextBox 12"/>
          <p:cNvSpPr txBox="1"/>
          <p:nvPr/>
        </p:nvSpPr>
        <p:spPr>
          <a:xfrm>
            <a:off x="4305632" y="3873657"/>
            <a:ext cx="864339" cy="307777"/>
          </a:xfrm>
          <a:prstGeom prst="rect">
            <a:avLst/>
          </a:prstGeom>
          <a:noFill/>
        </p:spPr>
        <p:txBody>
          <a:bodyPr wrap="none" rtlCol="0">
            <a:spAutoFit/>
          </a:bodyPr>
          <a:lstStyle/>
          <a:p>
            <a:r>
              <a:rPr lang="en-US" sz="1400" dirty="0">
                <a:solidFill>
                  <a:schemeClr val="bg1"/>
                </a:solidFill>
              </a:rPr>
              <a:t>POWER</a:t>
            </a:r>
          </a:p>
        </p:txBody>
      </p:sp>
      <p:sp>
        <p:nvSpPr>
          <p:cNvPr id="14" name="TextBox 13"/>
          <p:cNvSpPr txBox="1"/>
          <p:nvPr/>
        </p:nvSpPr>
        <p:spPr>
          <a:xfrm>
            <a:off x="7558095" y="4388729"/>
            <a:ext cx="1122423" cy="307777"/>
          </a:xfrm>
          <a:prstGeom prst="rect">
            <a:avLst/>
          </a:prstGeom>
          <a:noFill/>
        </p:spPr>
        <p:txBody>
          <a:bodyPr wrap="none" rtlCol="0">
            <a:spAutoFit/>
          </a:bodyPr>
          <a:lstStyle/>
          <a:p>
            <a:r>
              <a:rPr lang="en-US" sz="1400" dirty="0">
                <a:solidFill>
                  <a:schemeClr val="bg1"/>
                </a:solidFill>
              </a:rPr>
              <a:t>INTENSITY</a:t>
            </a:r>
          </a:p>
        </p:txBody>
      </p:sp>
      <p:sp>
        <p:nvSpPr>
          <p:cNvPr id="3" name="TextBox 2"/>
          <p:cNvSpPr txBox="1"/>
          <p:nvPr/>
        </p:nvSpPr>
        <p:spPr>
          <a:xfrm>
            <a:off x="5356470" y="5486400"/>
            <a:ext cx="1140374" cy="261610"/>
          </a:xfrm>
          <a:prstGeom prst="rect">
            <a:avLst/>
          </a:prstGeom>
          <a:noFill/>
        </p:spPr>
        <p:txBody>
          <a:bodyPr wrap="square" rtlCol="0">
            <a:spAutoFit/>
          </a:bodyPr>
          <a:lstStyle/>
          <a:p>
            <a:r>
              <a:rPr lang="en-US" sz="1100" dirty="0"/>
              <a:t>Report Box 1.1</a:t>
            </a:r>
          </a:p>
        </p:txBody>
      </p:sp>
      <p:sp>
        <p:nvSpPr>
          <p:cNvPr id="10" name="Footer Placeholder 9"/>
          <p:cNvSpPr>
            <a:spLocks noGrp="1"/>
          </p:cNvSpPr>
          <p:nvPr>
            <p:ph type="ftr" sz="quarter" idx="12"/>
          </p:nvPr>
        </p:nvSpPr>
        <p:spPr/>
        <p:txBody>
          <a:bodyPr/>
          <a:lstStyle/>
          <a:p>
            <a:r>
              <a:rPr lang="en-US" altLang="en-US"/>
              <a:t>MIPSE December 2019</a:t>
            </a:r>
          </a:p>
        </p:txBody>
      </p:sp>
    </p:spTree>
    <p:extLst>
      <p:ext uri="{BB962C8B-B14F-4D97-AF65-F5344CB8AC3E}">
        <p14:creationId xmlns:p14="http://schemas.microsoft.com/office/powerpoint/2010/main" val="1941259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6AD10-E3D1-4F58-8DF9-FE8C80191107}"/>
              </a:ext>
            </a:extLst>
          </p:cNvPr>
          <p:cNvSpPr>
            <a:spLocks noGrp="1"/>
          </p:cNvSpPr>
          <p:nvPr>
            <p:ph type="title"/>
          </p:nvPr>
        </p:nvSpPr>
        <p:spPr/>
        <p:txBody>
          <a:bodyPr/>
          <a:lstStyle/>
          <a:p>
            <a:r>
              <a:rPr lang="en-US" sz="2000" dirty="0"/>
              <a:t>SFQED is featured prominently in the recent NAS "Reaching for the Brightest Light" PW laser report.</a:t>
            </a:r>
          </a:p>
        </p:txBody>
      </p:sp>
      <p:pic>
        <p:nvPicPr>
          <p:cNvPr id="8" name="Content Placeholder 7">
            <a:extLst>
              <a:ext uri="{FF2B5EF4-FFF2-40B4-BE49-F238E27FC236}">
                <a16:creationId xmlns:a16="http://schemas.microsoft.com/office/drawing/2014/main" id="{889590E1-7FBB-4A39-8B5C-1E931B3DE1B9}"/>
              </a:ext>
            </a:extLst>
          </p:cNvPr>
          <p:cNvPicPr>
            <a:picLocks noGrp="1" noChangeAspect="1"/>
          </p:cNvPicPr>
          <p:nvPr>
            <p:ph sz="half" idx="1"/>
          </p:nvPr>
        </p:nvPicPr>
        <p:blipFill>
          <a:blip r:embed="rId2"/>
          <a:stretch>
            <a:fillRect/>
          </a:stretch>
        </p:blipFill>
        <p:spPr>
          <a:xfrm>
            <a:off x="231272" y="1425991"/>
            <a:ext cx="2361405" cy="3400423"/>
          </a:xfrm>
          <a:prstGeom prst="rect">
            <a:avLst/>
          </a:prstGeom>
        </p:spPr>
      </p:pic>
      <p:pic>
        <p:nvPicPr>
          <p:cNvPr id="7" name="Content Placeholder 6">
            <a:extLst>
              <a:ext uri="{FF2B5EF4-FFF2-40B4-BE49-F238E27FC236}">
                <a16:creationId xmlns:a16="http://schemas.microsoft.com/office/drawing/2014/main" id="{C0454B61-D987-4C5E-8907-653DA4D8C150}"/>
              </a:ext>
            </a:extLst>
          </p:cNvPr>
          <p:cNvPicPr>
            <a:picLocks noGrp="1" noChangeAspect="1"/>
          </p:cNvPicPr>
          <p:nvPr>
            <p:ph sz="half" idx="2"/>
          </p:nvPr>
        </p:nvPicPr>
        <p:blipFill>
          <a:blip r:embed="rId3"/>
          <a:stretch>
            <a:fillRect/>
          </a:stretch>
        </p:blipFill>
        <p:spPr>
          <a:xfrm>
            <a:off x="2819598" y="1357955"/>
            <a:ext cx="5780766" cy="2014873"/>
          </a:xfrm>
          <a:prstGeom prst="rect">
            <a:avLst/>
          </a:prstGeom>
        </p:spPr>
      </p:pic>
      <p:sp>
        <p:nvSpPr>
          <p:cNvPr id="5" name="Slide Number Placeholder 4">
            <a:extLst>
              <a:ext uri="{FF2B5EF4-FFF2-40B4-BE49-F238E27FC236}">
                <a16:creationId xmlns:a16="http://schemas.microsoft.com/office/drawing/2014/main" id="{BB7DCB09-CCC9-4D25-96EC-883F37D915C6}"/>
              </a:ext>
            </a:extLst>
          </p:cNvPr>
          <p:cNvSpPr>
            <a:spLocks noGrp="1"/>
          </p:cNvSpPr>
          <p:nvPr>
            <p:ph type="sldNum" sz="quarter" idx="11"/>
          </p:nvPr>
        </p:nvSpPr>
        <p:spPr/>
        <p:txBody>
          <a:bodyPr/>
          <a:lstStyle/>
          <a:p>
            <a:fld id="{6D694807-53E9-44D9-98E6-9514831C84FF}" type="slidenum">
              <a:rPr lang="en-US" altLang="en-US" smtClean="0"/>
              <a:pPr/>
              <a:t>26</a:t>
            </a:fld>
            <a:endParaRPr lang="en-US" altLang="en-US"/>
          </a:p>
        </p:txBody>
      </p:sp>
      <p:sp>
        <p:nvSpPr>
          <p:cNvPr id="6" name="Footer Placeholder 5">
            <a:extLst>
              <a:ext uri="{FF2B5EF4-FFF2-40B4-BE49-F238E27FC236}">
                <a16:creationId xmlns:a16="http://schemas.microsoft.com/office/drawing/2014/main" id="{7B968B24-E071-4DE5-9B0A-6614DFF61D44}"/>
              </a:ext>
            </a:extLst>
          </p:cNvPr>
          <p:cNvSpPr>
            <a:spLocks noGrp="1"/>
          </p:cNvSpPr>
          <p:nvPr>
            <p:ph type="ftr" sz="quarter" idx="12"/>
          </p:nvPr>
        </p:nvSpPr>
        <p:spPr/>
        <p:txBody>
          <a:bodyPr/>
          <a:lstStyle/>
          <a:p>
            <a:r>
              <a:rPr lang="en-US" altLang="en-US"/>
              <a:t>MIPSE December 2019</a:t>
            </a:r>
          </a:p>
        </p:txBody>
      </p:sp>
      <p:sp>
        <p:nvSpPr>
          <p:cNvPr id="3" name="Rectangle 2">
            <a:extLst>
              <a:ext uri="{FF2B5EF4-FFF2-40B4-BE49-F238E27FC236}">
                <a16:creationId xmlns:a16="http://schemas.microsoft.com/office/drawing/2014/main" id="{98FE0099-DE94-4A34-A7A8-5FC809ECA1A1}"/>
              </a:ext>
            </a:extLst>
          </p:cNvPr>
          <p:cNvSpPr/>
          <p:nvPr/>
        </p:nvSpPr>
        <p:spPr>
          <a:xfrm>
            <a:off x="231272" y="4863150"/>
            <a:ext cx="4572000" cy="677108"/>
          </a:xfrm>
          <a:prstGeom prst="rect">
            <a:avLst/>
          </a:prstGeom>
        </p:spPr>
        <p:txBody>
          <a:bodyPr>
            <a:spAutoFit/>
          </a:bodyPr>
          <a:lstStyle/>
          <a:p>
            <a:r>
              <a:rPr lang="en-US" sz="2000" dirty="0"/>
              <a:t>Full report </a:t>
            </a:r>
          </a:p>
          <a:p>
            <a:pPr marL="0" indent="0">
              <a:buNone/>
            </a:pPr>
            <a:r>
              <a:rPr lang="en-US" dirty="0"/>
              <a:t>http://nap.edu/24939</a:t>
            </a:r>
          </a:p>
        </p:txBody>
      </p:sp>
      <p:pic>
        <p:nvPicPr>
          <p:cNvPr id="9" name="Picture 8">
            <a:extLst>
              <a:ext uri="{FF2B5EF4-FFF2-40B4-BE49-F238E27FC236}">
                <a16:creationId xmlns:a16="http://schemas.microsoft.com/office/drawing/2014/main" id="{0F9EFA33-4055-43DD-82B3-D0969225AC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5275" y="3889973"/>
            <a:ext cx="1905000" cy="1905000"/>
          </a:xfrm>
          <a:prstGeom prst="rect">
            <a:avLst/>
          </a:prstGeom>
        </p:spPr>
      </p:pic>
    </p:spTree>
    <p:extLst>
      <p:ext uri="{BB962C8B-B14F-4D97-AF65-F5344CB8AC3E}">
        <p14:creationId xmlns:p14="http://schemas.microsoft.com/office/powerpoint/2010/main" val="422607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18920" y="274363"/>
            <a:ext cx="3000151" cy="385173"/>
          </a:xfrm>
          <a:prstGeom prst="rect">
            <a:avLst/>
          </a:prstGeom>
        </p:spPr>
        <p:txBody>
          <a:bodyPr vert="horz" wrap="square" lIns="0" tIns="15688" rIns="0" bIns="0" numCol="1" rtlCol="0" anchor="ctr" anchorCtr="0" compatLnSpc="1">
            <a:prstTxWarp prst="textNoShape">
              <a:avLst/>
            </a:prstTxWarp>
            <a:spAutoFit/>
          </a:bodyPr>
          <a:lstStyle/>
          <a:p>
            <a:pPr marL="11206">
              <a:spcBef>
                <a:spcPts val="124"/>
              </a:spcBef>
            </a:pPr>
            <a:r>
              <a:rPr sz="2400" spc="13" dirty="0">
                <a:solidFill>
                  <a:srgbClr val="C00000"/>
                </a:solidFill>
                <a:latin typeface="Tahoma"/>
                <a:cs typeface="Tahoma"/>
              </a:rPr>
              <a:t>Study</a:t>
            </a:r>
            <a:r>
              <a:rPr sz="2400" spc="-13" dirty="0">
                <a:solidFill>
                  <a:srgbClr val="C00000"/>
                </a:solidFill>
                <a:latin typeface="Tahoma"/>
                <a:cs typeface="Tahoma"/>
              </a:rPr>
              <a:t> </a:t>
            </a:r>
            <a:r>
              <a:rPr sz="2400" spc="9" dirty="0">
                <a:solidFill>
                  <a:srgbClr val="C00000"/>
                </a:solidFill>
                <a:latin typeface="Tahoma"/>
                <a:cs typeface="Tahoma"/>
              </a:rPr>
              <a:t>conclusions</a:t>
            </a:r>
            <a:endParaRPr sz="2400" dirty="0">
              <a:solidFill>
                <a:srgbClr val="C00000"/>
              </a:solidFill>
              <a:latin typeface="Tahoma"/>
              <a:cs typeface="Tahoma"/>
            </a:endParaRPr>
          </a:p>
        </p:txBody>
      </p:sp>
      <p:sp>
        <p:nvSpPr>
          <p:cNvPr id="4" name="object 4"/>
          <p:cNvSpPr txBox="1">
            <a:spLocks noGrp="1"/>
          </p:cNvSpPr>
          <p:nvPr>
            <p:ph type="sldNum" sz="quarter" idx="7"/>
          </p:nvPr>
        </p:nvSpPr>
        <p:spPr>
          <a:xfrm>
            <a:off x="9366250" y="6418072"/>
            <a:ext cx="171450" cy="141604"/>
          </a:xfrm>
          <a:prstGeom prst="rect">
            <a:avLst/>
          </a:prstGeom>
        </p:spPr>
        <p:txBody>
          <a:bodyPr vert="horz" wrap="square" lIns="0" tIns="0" rIns="0" bIns="0" rtlCol="0">
            <a:spAutoFit/>
          </a:bodyPr>
          <a:lstStyle>
            <a:defPPr>
              <a:defRPr lang="en-US"/>
            </a:defPPr>
            <a:lvl1pPr marL="0" algn="l" defTabSz="914400" rtl="0" eaLnBrk="1" latinLnBrk="0" hangingPunct="1">
              <a:defRPr sz="750" b="0" i="0" kern="1200">
                <a:solidFill>
                  <a:schemeClr val="tx1"/>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0">
              <a:spcBef>
                <a:spcPts val="95"/>
              </a:spcBef>
            </a:pPr>
            <a:fld id="{81D60167-4931-47E6-BA6A-407CBD079E47}" type="slidenum">
              <a:rPr lang="en-US" spc="-5" smtClean="0"/>
              <a:pPr marL="25400">
                <a:spcBef>
                  <a:spcPts val="95"/>
                </a:spcBef>
              </a:pPr>
              <a:t>27</a:t>
            </a:fld>
            <a:endParaRPr spc="-4" dirty="0"/>
          </a:p>
        </p:txBody>
      </p:sp>
      <p:sp>
        <p:nvSpPr>
          <p:cNvPr id="3" name="object 3"/>
          <p:cNvSpPr txBox="1"/>
          <p:nvPr/>
        </p:nvSpPr>
        <p:spPr>
          <a:xfrm>
            <a:off x="647526" y="1381517"/>
            <a:ext cx="7820834" cy="4539426"/>
          </a:xfrm>
          <a:prstGeom prst="rect">
            <a:avLst/>
          </a:prstGeom>
        </p:spPr>
        <p:txBody>
          <a:bodyPr vert="horz" wrap="square" lIns="0" tIns="67796" rIns="0" bIns="0" rtlCol="0">
            <a:spAutoFit/>
          </a:bodyPr>
          <a:lstStyle/>
          <a:p>
            <a:pPr marL="343479" indent="-332272">
              <a:spcBef>
                <a:spcPts val="534"/>
              </a:spcBef>
              <a:spcAft>
                <a:spcPts val="600"/>
              </a:spcAft>
              <a:buAutoNum type="arabicParenR"/>
              <a:tabLst>
                <a:tab pos="343479" algn="l"/>
                <a:tab pos="344039" algn="l"/>
              </a:tabLst>
            </a:pPr>
            <a:r>
              <a:rPr sz="2400" spc="13" dirty="0">
                <a:solidFill>
                  <a:srgbClr val="800000"/>
                </a:solidFill>
                <a:latin typeface="Arial"/>
                <a:cs typeface="Arial"/>
              </a:rPr>
              <a:t>The </a:t>
            </a:r>
            <a:r>
              <a:rPr sz="2400" spc="9" dirty="0">
                <a:solidFill>
                  <a:srgbClr val="800000"/>
                </a:solidFill>
                <a:latin typeface="Arial"/>
                <a:cs typeface="Arial"/>
              </a:rPr>
              <a:t>science is</a:t>
            </a:r>
            <a:r>
              <a:rPr sz="2400" spc="-9" dirty="0">
                <a:solidFill>
                  <a:srgbClr val="800000"/>
                </a:solidFill>
                <a:latin typeface="Arial"/>
                <a:cs typeface="Arial"/>
              </a:rPr>
              <a:t> </a:t>
            </a:r>
            <a:r>
              <a:rPr sz="2400" spc="9" dirty="0">
                <a:solidFill>
                  <a:srgbClr val="800000"/>
                </a:solidFill>
                <a:latin typeface="Arial"/>
                <a:cs typeface="Arial"/>
              </a:rPr>
              <a:t>important.</a:t>
            </a:r>
            <a:endParaRPr sz="2400" dirty="0">
              <a:latin typeface="Arial"/>
              <a:cs typeface="Arial"/>
            </a:endParaRPr>
          </a:p>
          <a:p>
            <a:pPr marL="343479" indent="-332272">
              <a:spcBef>
                <a:spcPts val="449"/>
              </a:spcBef>
              <a:spcAft>
                <a:spcPts val="600"/>
              </a:spcAft>
              <a:buAutoNum type="arabicParenR"/>
              <a:tabLst>
                <a:tab pos="343479" algn="l"/>
                <a:tab pos="344039" algn="l"/>
              </a:tabLst>
            </a:pPr>
            <a:r>
              <a:rPr sz="2400" spc="9" dirty="0">
                <a:solidFill>
                  <a:srgbClr val="800000"/>
                </a:solidFill>
                <a:latin typeface="Arial"/>
                <a:cs typeface="Arial"/>
              </a:rPr>
              <a:t>Applications exist in several areas.</a:t>
            </a:r>
            <a:endParaRPr sz="2400" dirty="0">
              <a:latin typeface="Arial"/>
              <a:cs typeface="Arial"/>
            </a:endParaRPr>
          </a:p>
          <a:p>
            <a:pPr marL="343479" indent="-332272">
              <a:spcBef>
                <a:spcPts val="449"/>
              </a:spcBef>
              <a:spcAft>
                <a:spcPts val="600"/>
              </a:spcAft>
              <a:buAutoNum type="arabicParenR"/>
              <a:tabLst>
                <a:tab pos="343479" algn="l"/>
                <a:tab pos="344039" algn="l"/>
              </a:tabLst>
            </a:pPr>
            <a:r>
              <a:rPr sz="2400" spc="13" dirty="0">
                <a:solidFill>
                  <a:srgbClr val="800000"/>
                </a:solidFill>
                <a:latin typeface="Arial"/>
                <a:cs typeface="Arial"/>
              </a:rPr>
              <a:t>The community </a:t>
            </a:r>
            <a:r>
              <a:rPr sz="2400" spc="9" dirty="0">
                <a:solidFill>
                  <a:srgbClr val="800000"/>
                </a:solidFill>
                <a:latin typeface="Arial"/>
                <a:cs typeface="Arial"/>
              </a:rPr>
              <a:t>is large but</a:t>
            </a:r>
            <a:r>
              <a:rPr sz="2400" spc="-26" dirty="0">
                <a:solidFill>
                  <a:srgbClr val="800000"/>
                </a:solidFill>
                <a:latin typeface="Arial"/>
                <a:cs typeface="Arial"/>
              </a:rPr>
              <a:t> </a:t>
            </a:r>
            <a:r>
              <a:rPr sz="2400" spc="9" dirty="0">
                <a:solidFill>
                  <a:srgbClr val="800000"/>
                </a:solidFill>
                <a:latin typeface="Arial"/>
                <a:cs typeface="Arial"/>
              </a:rPr>
              <a:t>fragmented.</a:t>
            </a:r>
            <a:endParaRPr sz="2400" dirty="0">
              <a:latin typeface="Arial"/>
              <a:cs typeface="Arial"/>
            </a:endParaRPr>
          </a:p>
          <a:p>
            <a:pPr marL="343479" indent="-332272">
              <a:spcBef>
                <a:spcPts val="454"/>
              </a:spcBef>
              <a:spcAft>
                <a:spcPts val="600"/>
              </a:spcAft>
              <a:buAutoNum type="arabicParenR"/>
              <a:tabLst>
                <a:tab pos="343479" algn="l"/>
                <a:tab pos="344039" algn="l"/>
              </a:tabLst>
            </a:pPr>
            <a:r>
              <a:rPr sz="2400" spc="13" dirty="0">
                <a:solidFill>
                  <a:srgbClr val="800000"/>
                </a:solidFill>
                <a:latin typeface="Arial"/>
                <a:cs typeface="Arial"/>
              </a:rPr>
              <a:t>No </a:t>
            </a:r>
            <a:r>
              <a:rPr sz="2400" spc="9" dirty="0">
                <a:solidFill>
                  <a:srgbClr val="800000"/>
                </a:solidFill>
                <a:latin typeface="Arial"/>
                <a:cs typeface="Arial"/>
              </a:rPr>
              <a:t>cross-agency stewardship</a:t>
            </a:r>
            <a:r>
              <a:rPr sz="2400" dirty="0">
                <a:solidFill>
                  <a:srgbClr val="800000"/>
                </a:solidFill>
                <a:latin typeface="Arial"/>
                <a:cs typeface="Arial"/>
              </a:rPr>
              <a:t> </a:t>
            </a:r>
            <a:r>
              <a:rPr sz="2400" spc="9" dirty="0">
                <a:solidFill>
                  <a:srgbClr val="800000"/>
                </a:solidFill>
                <a:latin typeface="Arial"/>
                <a:cs typeface="Arial"/>
              </a:rPr>
              <a:t>exists.</a:t>
            </a:r>
            <a:endParaRPr sz="2400" dirty="0">
              <a:latin typeface="Arial"/>
              <a:cs typeface="Arial"/>
            </a:endParaRPr>
          </a:p>
          <a:p>
            <a:pPr marL="343479" indent="-332272">
              <a:spcBef>
                <a:spcPts val="449"/>
              </a:spcBef>
              <a:spcAft>
                <a:spcPts val="600"/>
              </a:spcAft>
              <a:buAutoNum type="arabicParenR"/>
              <a:tabLst>
                <a:tab pos="343479" algn="l"/>
                <a:tab pos="344039" algn="l"/>
              </a:tabLst>
            </a:pPr>
            <a:r>
              <a:rPr sz="2400" spc="13" dirty="0">
                <a:solidFill>
                  <a:srgbClr val="800000"/>
                </a:solidFill>
                <a:latin typeface="Arial"/>
                <a:cs typeface="Arial"/>
              </a:rPr>
              <a:t>The </a:t>
            </a:r>
            <a:r>
              <a:rPr sz="2400" spc="18" dirty="0">
                <a:solidFill>
                  <a:srgbClr val="800000"/>
                </a:solidFill>
                <a:latin typeface="Arial"/>
                <a:cs typeface="Arial"/>
              </a:rPr>
              <a:t>US </a:t>
            </a:r>
            <a:r>
              <a:rPr sz="2400" spc="13" dirty="0">
                <a:solidFill>
                  <a:srgbClr val="800000"/>
                </a:solidFill>
                <a:latin typeface="Arial"/>
                <a:cs typeface="Arial"/>
              </a:rPr>
              <a:t>has </a:t>
            </a:r>
            <a:r>
              <a:rPr sz="2400" spc="9" dirty="0">
                <a:solidFill>
                  <a:srgbClr val="800000"/>
                </a:solidFill>
                <a:latin typeface="Arial"/>
                <a:cs typeface="Arial"/>
              </a:rPr>
              <a:t>lost its previous</a:t>
            </a:r>
            <a:r>
              <a:rPr sz="2400" spc="-31" dirty="0">
                <a:solidFill>
                  <a:srgbClr val="800000"/>
                </a:solidFill>
                <a:latin typeface="Arial"/>
                <a:cs typeface="Arial"/>
              </a:rPr>
              <a:t> </a:t>
            </a:r>
            <a:r>
              <a:rPr sz="2400" spc="13" dirty="0">
                <a:solidFill>
                  <a:srgbClr val="800000"/>
                </a:solidFill>
                <a:latin typeface="Arial"/>
                <a:cs typeface="Arial"/>
              </a:rPr>
              <a:t>dominance.</a:t>
            </a:r>
            <a:endParaRPr sz="2400" dirty="0">
              <a:latin typeface="Arial"/>
              <a:cs typeface="Arial"/>
            </a:endParaRPr>
          </a:p>
          <a:p>
            <a:pPr marL="344039" marR="4483" indent="-332832">
              <a:lnSpc>
                <a:spcPct val="101499"/>
              </a:lnSpc>
              <a:spcBef>
                <a:spcPts val="419"/>
              </a:spcBef>
              <a:spcAft>
                <a:spcPts val="600"/>
              </a:spcAft>
              <a:buAutoNum type="arabicParenR"/>
              <a:tabLst>
                <a:tab pos="343479" algn="l"/>
                <a:tab pos="344039" algn="l"/>
              </a:tabLst>
            </a:pPr>
            <a:r>
              <a:rPr sz="2400" spc="9" dirty="0">
                <a:solidFill>
                  <a:srgbClr val="800000"/>
                </a:solidFill>
                <a:highlight>
                  <a:srgbClr val="FFFF00"/>
                </a:highlight>
                <a:latin typeface="Arial"/>
                <a:cs typeface="Arial"/>
              </a:rPr>
              <a:t>Co-location of intense lasers with existing  infrastructure </a:t>
            </a:r>
            <a:r>
              <a:rPr sz="2400" spc="4" dirty="0">
                <a:solidFill>
                  <a:srgbClr val="800000"/>
                </a:solidFill>
                <a:highlight>
                  <a:srgbClr val="FFFF00"/>
                </a:highlight>
                <a:latin typeface="Arial"/>
                <a:cs typeface="Arial"/>
              </a:rPr>
              <a:t>is </a:t>
            </a:r>
            <a:r>
              <a:rPr sz="2400" spc="9" dirty="0">
                <a:solidFill>
                  <a:srgbClr val="800000"/>
                </a:solidFill>
                <a:highlight>
                  <a:srgbClr val="FFFF00"/>
                </a:highlight>
                <a:latin typeface="Arial"/>
                <a:cs typeface="Arial"/>
              </a:rPr>
              <a:t>essential; </a:t>
            </a:r>
            <a:r>
              <a:rPr sz="2400" spc="13" dirty="0">
                <a:solidFill>
                  <a:srgbClr val="800000"/>
                </a:solidFill>
                <a:highlight>
                  <a:srgbClr val="FFFF00"/>
                </a:highlight>
                <a:latin typeface="Arial"/>
                <a:cs typeface="Arial"/>
              </a:rPr>
              <a:t>key </a:t>
            </a:r>
            <a:r>
              <a:rPr sz="2400" spc="18" dirty="0">
                <a:solidFill>
                  <a:srgbClr val="800000"/>
                </a:solidFill>
                <a:highlight>
                  <a:srgbClr val="FFFF00"/>
                </a:highlight>
                <a:latin typeface="Arial"/>
                <a:cs typeface="Arial"/>
              </a:rPr>
              <a:t>US </a:t>
            </a:r>
            <a:r>
              <a:rPr sz="2400" spc="13" dirty="0">
                <a:solidFill>
                  <a:srgbClr val="800000"/>
                </a:solidFill>
                <a:highlight>
                  <a:srgbClr val="FFFF00"/>
                </a:highlight>
                <a:latin typeface="Arial"/>
                <a:cs typeface="Arial"/>
              </a:rPr>
              <a:t>advantage</a:t>
            </a:r>
            <a:r>
              <a:rPr sz="2400" spc="-40" dirty="0">
                <a:solidFill>
                  <a:srgbClr val="800000"/>
                </a:solidFill>
                <a:highlight>
                  <a:srgbClr val="FFFF00"/>
                </a:highlight>
                <a:latin typeface="Arial"/>
                <a:cs typeface="Arial"/>
              </a:rPr>
              <a:t> </a:t>
            </a:r>
            <a:r>
              <a:rPr sz="2400" spc="9" dirty="0">
                <a:solidFill>
                  <a:srgbClr val="800000"/>
                </a:solidFill>
                <a:highlight>
                  <a:srgbClr val="FFFF00"/>
                </a:highlight>
                <a:latin typeface="Arial"/>
                <a:cs typeface="Arial"/>
              </a:rPr>
              <a:t>over  </a:t>
            </a:r>
            <a:r>
              <a:rPr sz="2400" spc="13" dirty="0">
                <a:solidFill>
                  <a:srgbClr val="800000"/>
                </a:solidFill>
                <a:highlight>
                  <a:srgbClr val="FFFF00"/>
                </a:highlight>
                <a:latin typeface="Arial"/>
                <a:cs typeface="Arial"/>
              </a:rPr>
              <a:t>ELI</a:t>
            </a:r>
            <a:endParaRPr sz="2400" dirty="0">
              <a:highlight>
                <a:srgbClr val="FFFF00"/>
              </a:highlight>
              <a:latin typeface="Arial"/>
              <a:cs typeface="Arial"/>
            </a:endParaRPr>
          </a:p>
          <a:p>
            <a:pPr marL="344039" marR="333393" indent="-332832">
              <a:lnSpc>
                <a:spcPct val="101499"/>
              </a:lnSpc>
              <a:spcBef>
                <a:spcPts val="419"/>
              </a:spcBef>
              <a:spcAft>
                <a:spcPts val="600"/>
              </a:spcAft>
              <a:buAutoNum type="arabicParenR"/>
              <a:tabLst>
                <a:tab pos="343479" algn="l"/>
                <a:tab pos="344039" algn="l"/>
              </a:tabLst>
            </a:pPr>
            <a:r>
              <a:rPr sz="2400" spc="9" dirty="0">
                <a:solidFill>
                  <a:srgbClr val="800000"/>
                </a:solidFill>
                <a:latin typeface="Arial"/>
                <a:cs typeface="Arial"/>
              </a:rPr>
              <a:t>University/Laboratory/Industry cooperation is  </a:t>
            </a:r>
            <a:r>
              <a:rPr sz="2400" spc="13" dirty="0">
                <a:solidFill>
                  <a:srgbClr val="800000"/>
                </a:solidFill>
                <a:latin typeface="Arial"/>
                <a:cs typeface="Arial"/>
              </a:rPr>
              <a:t>necessary </a:t>
            </a:r>
            <a:r>
              <a:rPr sz="2400" spc="9" dirty="0">
                <a:solidFill>
                  <a:srgbClr val="800000"/>
                </a:solidFill>
                <a:latin typeface="Arial"/>
                <a:cs typeface="Arial"/>
              </a:rPr>
              <a:t>to retain </a:t>
            </a:r>
            <a:r>
              <a:rPr sz="2400" spc="13" dirty="0">
                <a:solidFill>
                  <a:srgbClr val="800000"/>
                </a:solidFill>
                <a:latin typeface="Arial"/>
                <a:cs typeface="Arial"/>
              </a:rPr>
              <a:t>and renew </a:t>
            </a:r>
            <a:r>
              <a:rPr sz="2400" spc="9" dirty="0">
                <a:solidFill>
                  <a:srgbClr val="800000"/>
                </a:solidFill>
                <a:latin typeface="Arial"/>
                <a:cs typeface="Arial"/>
              </a:rPr>
              <a:t>the talent</a:t>
            </a:r>
            <a:r>
              <a:rPr sz="2400" spc="-62" dirty="0">
                <a:solidFill>
                  <a:srgbClr val="800000"/>
                </a:solidFill>
                <a:latin typeface="Arial"/>
                <a:cs typeface="Arial"/>
              </a:rPr>
              <a:t> </a:t>
            </a:r>
            <a:r>
              <a:rPr sz="2400" spc="9" dirty="0">
                <a:solidFill>
                  <a:srgbClr val="800000"/>
                </a:solidFill>
                <a:latin typeface="Arial"/>
                <a:cs typeface="Arial"/>
              </a:rPr>
              <a:t>base.</a:t>
            </a:r>
            <a:endParaRPr sz="2400" dirty="0">
              <a:latin typeface="Arial"/>
              <a:cs typeface="Arial"/>
            </a:endParaRPr>
          </a:p>
        </p:txBody>
      </p:sp>
      <p:sp>
        <p:nvSpPr>
          <p:cNvPr id="5" name="Footer Placeholder 4">
            <a:extLst>
              <a:ext uri="{FF2B5EF4-FFF2-40B4-BE49-F238E27FC236}">
                <a16:creationId xmlns:a16="http://schemas.microsoft.com/office/drawing/2014/main" id="{874DD613-D59C-4B01-9D13-2F250E747E61}"/>
              </a:ext>
            </a:extLst>
          </p:cNvPr>
          <p:cNvSpPr>
            <a:spLocks noGrp="1"/>
          </p:cNvSpPr>
          <p:nvPr>
            <p:ph type="ftr" sz="quarter" idx="12"/>
          </p:nvPr>
        </p:nvSpPr>
        <p:spPr/>
        <p:txBody>
          <a:bodyPr/>
          <a:lstStyle/>
          <a:p>
            <a:r>
              <a:rPr lang="en-US" altLang="en-US" dirty="0"/>
              <a:t>MIPSE December 2019</a:t>
            </a:r>
          </a:p>
        </p:txBody>
      </p:sp>
    </p:spTree>
    <p:extLst>
      <p:ext uri="{BB962C8B-B14F-4D97-AF65-F5344CB8AC3E}">
        <p14:creationId xmlns:p14="http://schemas.microsoft.com/office/powerpoint/2010/main" val="4521363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591" y="107678"/>
            <a:ext cx="6523258" cy="754063"/>
          </a:xfrm>
        </p:spPr>
        <p:txBody>
          <a:bodyPr/>
          <a:lstStyle/>
          <a:p>
            <a:r>
              <a:rPr lang="en-US" sz="2400" dirty="0"/>
              <a:t>Here's what makes collocation essential:</a:t>
            </a:r>
          </a:p>
        </p:txBody>
      </p:sp>
      <p:sp>
        <p:nvSpPr>
          <p:cNvPr id="4" name="Slide Number Placeholder 3"/>
          <p:cNvSpPr>
            <a:spLocks noGrp="1"/>
          </p:cNvSpPr>
          <p:nvPr>
            <p:ph type="sldNum" sz="quarter" idx="11"/>
          </p:nvPr>
        </p:nvSpPr>
        <p:spPr/>
        <p:txBody>
          <a:bodyPr/>
          <a:lstStyle/>
          <a:p>
            <a:pPr>
              <a:defRPr/>
            </a:pPr>
            <a:fld id="{D982F9A8-1194-4F51-B684-BE050099EA0D}" type="slidenum">
              <a:rPr lang="en-US" altLang="en-US" smtClean="0"/>
              <a:pPr>
                <a:defRPr/>
              </a:pPr>
              <a:t>28</a:t>
            </a:fld>
            <a:endParaRPr lang="en-US" altLang="en-US"/>
          </a:p>
        </p:txBody>
      </p:sp>
      <mc:AlternateContent xmlns:mc="http://schemas.openxmlformats.org/markup-compatibility/2006" xmlns:a14="http://schemas.microsoft.com/office/drawing/2010/main">
        <mc:Choice Requires="a14">
          <p:sp>
            <p:nvSpPr>
              <p:cNvPr id="37" name="Content Placeholder 4"/>
              <p:cNvSpPr>
                <a:spLocks noGrp="1"/>
              </p:cNvSpPr>
              <p:nvPr>
                <p:ph idx="1"/>
              </p:nvPr>
            </p:nvSpPr>
            <p:spPr>
              <a:xfrm>
                <a:off x="309355" y="3460412"/>
                <a:ext cx="4409969" cy="2194910"/>
              </a:xfrm>
            </p:spPr>
            <p:txBody>
              <a:bodyPr/>
              <a:lstStyle/>
              <a:p>
                <a:pPr defTabSz="584200"/>
                <a:r>
                  <a:rPr lang="en-US" sz="1800" dirty="0">
                    <a:solidFill>
                      <a:srgbClr val="000000"/>
                    </a:solidFill>
                    <a:latin typeface="Helvetica" charset="0"/>
                    <a:ea typeface="Helvetica" charset="0"/>
                    <a:cs typeface="Helvetica" charset="0"/>
                    <a:sym typeface="Helvetica Light"/>
                  </a:rPr>
                  <a:t>Intensity of the laser in the CM frame of a relativistic electron scales as 4</a:t>
                </a:r>
                <a14:m>
                  <m:oMath xmlns:m="http://schemas.openxmlformats.org/officeDocument/2006/math">
                    <m:sSup>
                      <m:sSupPr>
                        <m:ctrlPr>
                          <a:rPr lang="en-US" sz="1800" i="1" smtClean="0">
                            <a:solidFill>
                              <a:srgbClr val="000000"/>
                            </a:solidFill>
                            <a:latin typeface="Cambria Math" panose="02040503050406030204" pitchFamily="18" charset="0"/>
                            <a:cs typeface="Helvetica" charset="0"/>
                            <a:sym typeface="Helvetica Light"/>
                          </a:rPr>
                        </m:ctrlPr>
                      </m:sSupPr>
                      <m:e>
                        <m:r>
                          <a:rPr lang="en-US" sz="1800" i="1" smtClean="0">
                            <a:solidFill>
                              <a:srgbClr val="000000"/>
                            </a:solidFill>
                            <a:latin typeface="Cambria Math" panose="02040503050406030204" pitchFamily="18" charset="0"/>
                            <a:ea typeface="Cambria Math" panose="02040503050406030204" pitchFamily="18" charset="0"/>
                            <a:cs typeface="Helvetica" charset="0"/>
                            <a:sym typeface="Helvetica Light"/>
                          </a:rPr>
                          <m:t>𝛾</m:t>
                        </m:r>
                      </m:e>
                      <m:sup>
                        <m:r>
                          <a:rPr lang="en-US" sz="1800" b="0" i="1" smtClean="0">
                            <a:solidFill>
                              <a:srgbClr val="000000"/>
                            </a:solidFill>
                            <a:latin typeface="Cambria Math" panose="02040503050406030204" pitchFamily="18" charset="0"/>
                            <a:cs typeface="Helvetica" charset="0"/>
                            <a:sym typeface="Helvetica Light"/>
                          </a:rPr>
                          <m:t>2</m:t>
                        </m:r>
                      </m:sup>
                    </m:sSup>
                  </m:oMath>
                </a14:m>
                <a:endParaRPr lang="en-US" sz="1800" dirty="0">
                  <a:solidFill>
                    <a:srgbClr val="000000"/>
                  </a:solidFill>
                  <a:latin typeface="Helvetica" charset="0"/>
                  <a:ea typeface="Helvetica" charset="0"/>
                  <a:cs typeface="Helvetica" charset="0"/>
                  <a:sym typeface="Helvetica Light"/>
                </a:endParaRPr>
              </a:p>
              <a:p>
                <a:pPr defTabSz="584200"/>
                <a:r>
                  <a:rPr lang="en-US" sz="1800" dirty="0">
                    <a:solidFill>
                      <a:srgbClr val="000000"/>
                    </a:solidFill>
                    <a:latin typeface="Helvetica" charset="0"/>
                    <a:ea typeface="Helvetica" charset="0"/>
                    <a:cs typeface="Helvetica" charset="0"/>
                    <a:sym typeface="Helvetica Light"/>
                  </a:rPr>
                  <a:t>Fundamental physics in a new </a:t>
                </a:r>
                <a:r>
                  <a:rPr lang="en-US" sz="1800" dirty="0" err="1">
                    <a:solidFill>
                      <a:srgbClr val="000000"/>
                    </a:solidFill>
                    <a:latin typeface="Helvetica" charset="0"/>
                    <a:ea typeface="Helvetica" charset="0"/>
                    <a:cs typeface="Helvetica" charset="0"/>
                    <a:sym typeface="Helvetica Light"/>
                  </a:rPr>
                  <a:t>nonperturbative</a:t>
                </a:r>
                <a:r>
                  <a:rPr lang="en-US" sz="1800" dirty="0">
                    <a:solidFill>
                      <a:srgbClr val="000000"/>
                    </a:solidFill>
                    <a:latin typeface="Helvetica" charset="0"/>
                    <a:ea typeface="Helvetica" charset="0"/>
                    <a:cs typeface="Helvetica" charset="0"/>
                    <a:sym typeface="Helvetica Light"/>
                  </a:rPr>
                  <a:t> regime</a:t>
                </a:r>
              </a:p>
              <a:p>
                <a:pPr lvl="1" defTabSz="584200">
                  <a:buFont typeface="Courier New" charset="0"/>
                  <a:buChar char="o"/>
                </a:pPr>
                <a:r>
                  <a:rPr lang="en-US" sz="1600" dirty="0">
                    <a:solidFill>
                      <a:srgbClr val="000000"/>
                    </a:solidFill>
                    <a:latin typeface="Helvetica" charset="0"/>
                    <a:ea typeface="Helvetica" charset="0"/>
                    <a:cs typeface="Helvetica" charset="0"/>
                    <a:sym typeface="Helvetica Light"/>
                  </a:rPr>
                  <a:t>Transition from multiphoton to tunneling. </a:t>
                </a:r>
              </a:p>
              <a:p>
                <a:pPr lvl="1" defTabSz="584200">
                  <a:buFont typeface="Courier New" charset="0"/>
                  <a:buChar char="o"/>
                </a:pPr>
                <a:endParaRPr lang="en-US" sz="1600" dirty="0">
                  <a:solidFill>
                    <a:srgbClr val="000000"/>
                  </a:solidFill>
                  <a:latin typeface="Helvetica" charset="0"/>
                  <a:ea typeface="Helvetica" charset="0"/>
                  <a:cs typeface="Helvetica" charset="0"/>
                  <a:sym typeface="Helvetica Light"/>
                </a:endParaRPr>
              </a:p>
              <a:p>
                <a:pPr marL="0" indent="0">
                  <a:buNone/>
                </a:pPr>
                <a:endParaRPr lang="en-US" sz="1800" dirty="0"/>
              </a:p>
            </p:txBody>
          </p:sp>
        </mc:Choice>
        <mc:Fallback xmlns="">
          <p:sp>
            <p:nvSpPr>
              <p:cNvPr id="37" name="Content Placeholder 4"/>
              <p:cNvSpPr>
                <a:spLocks noGrp="1" noRot="1" noChangeAspect="1" noMove="1" noResize="1" noEditPoints="1" noAdjustHandles="1" noChangeArrowheads="1" noChangeShapeType="1" noTextEdit="1"/>
              </p:cNvSpPr>
              <p:nvPr>
                <p:ph idx="1"/>
              </p:nvPr>
            </p:nvSpPr>
            <p:spPr>
              <a:xfrm>
                <a:off x="309355" y="3460412"/>
                <a:ext cx="4409969" cy="2194910"/>
              </a:xfrm>
              <a:blipFill>
                <a:blip r:embed="rId2"/>
                <a:stretch>
                  <a:fillRect l="-968" t="-1667"/>
                </a:stretch>
              </a:blipFill>
            </p:spPr>
            <p:txBody>
              <a:bodyPr/>
              <a:lstStyle/>
              <a:p>
                <a:r>
                  <a:rPr lang="en-US">
                    <a:noFill/>
                  </a:rPr>
                  <a:t> </a:t>
                </a:r>
              </a:p>
            </p:txBody>
          </p:sp>
        </mc:Fallback>
      </mc:AlternateContent>
      <p:sp>
        <p:nvSpPr>
          <p:cNvPr id="6" name="Footer Placeholder 5">
            <a:extLst>
              <a:ext uri="{FF2B5EF4-FFF2-40B4-BE49-F238E27FC236}">
                <a16:creationId xmlns:a16="http://schemas.microsoft.com/office/drawing/2014/main" id="{87058489-0DFE-4DAD-9F7C-48CCB62464AD}"/>
              </a:ext>
            </a:extLst>
          </p:cNvPr>
          <p:cNvSpPr>
            <a:spLocks noGrp="1"/>
          </p:cNvSpPr>
          <p:nvPr>
            <p:ph type="ftr" sz="quarter" idx="12"/>
          </p:nvPr>
        </p:nvSpPr>
        <p:spPr>
          <a:xfrm>
            <a:off x="2987723" y="6495257"/>
            <a:ext cx="2895600" cy="374650"/>
          </a:xfrm>
        </p:spPr>
        <p:txBody>
          <a:bodyPr/>
          <a:lstStyle/>
          <a:p>
            <a:r>
              <a:rPr lang="en-US" altLang="en-US"/>
              <a:t>MIPSE December 2019</a:t>
            </a:r>
          </a:p>
        </p:txBody>
      </p:sp>
      <p:grpSp>
        <p:nvGrpSpPr>
          <p:cNvPr id="7" name="Group 6">
            <a:extLst>
              <a:ext uri="{FF2B5EF4-FFF2-40B4-BE49-F238E27FC236}">
                <a16:creationId xmlns:a16="http://schemas.microsoft.com/office/drawing/2014/main" id="{D5A0526A-866B-44B1-993C-1C79AED88D5F}"/>
              </a:ext>
            </a:extLst>
          </p:cNvPr>
          <p:cNvGrpSpPr/>
          <p:nvPr/>
        </p:nvGrpSpPr>
        <p:grpSpPr>
          <a:xfrm>
            <a:off x="4921591" y="1995850"/>
            <a:ext cx="4222409" cy="3222659"/>
            <a:chOff x="4921591" y="1016559"/>
            <a:chExt cx="4222409" cy="3222659"/>
          </a:xfrm>
        </p:grpSpPr>
        <p:pic>
          <p:nvPicPr>
            <p:cNvPr id="35" name="Picture 34">
              <a:extLst>
                <a:ext uri="{FF2B5EF4-FFF2-40B4-BE49-F238E27FC236}">
                  <a16:creationId xmlns:a16="http://schemas.microsoft.com/office/drawing/2014/main" id="{E38FE382-1911-4DD4-9790-2B6B579A4376}"/>
                </a:ext>
              </a:extLst>
            </p:cNvPr>
            <p:cNvPicPr>
              <a:picLocks noChangeAspect="1"/>
            </p:cNvPicPr>
            <p:nvPr/>
          </p:nvPicPr>
          <p:blipFill>
            <a:blip r:embed="rId3"/>
            <a:stretch>
              <a:fillRect/>
            </a:stretch>
          </p:blipFill>
          <p:spPr>
            <a:xfrm>
              <a:off x="4921591" y="1016559"/>
              <a:ext cx="4222409" cy="3222659"/>
            </a:xfrm>
            <a:prstGeom prst="rect">
              <a:avLst/>
            </a:prstGeom>
          </p:spPr>
        </p:pic>
        <p:sp>
          <p:nvSpPr>
            <p:cNvPr id="36" name="Rectangle 35">
              <a:extLst>
                <a:ext uri="{FF2B5EF4-FFF2-40B4-BE49-F238E27FC236}">
                  <a16:creationId xmlns:a16="http://schemas.microsoft.com/office/drawing/2014/main" id="{C171A8CB-912B-4DD8-B03E-92384F2568BF}"/>
                </a:ext>
              </a:extLst>
            </p:cNvPr>
            <p:cNvSpPr/>
            <p:nvPr/>
          </p:nvSpPr>
          <p:spPr bwMode="auto">
            <a:xfrm>
              <a:off x="6666139" y="1583871"/>
              <a:ext cx="1592036" cy="33820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anose="020B0604020202020204" pitchFamily="34" charset="0"/>
              </a:endParaRPr>
            </a:p>
          </p:txBody>
        </p:sp>
      </p:grpSp>
      <p:grpSp>
        <p:nvGrpSpPr>
          <p:cNvPr id="10" name="Group 9">
            <a:extLst>
              <a:ext uri="{FF2B5EF4-FFF2-40B4-BE49-F238E27FC236}">
                <a16:creationId xmlns:a16="http://schemas.microsoft.com/office/drawing/2014/main" id="{B2A8A08B-FEEA-4F38-95D7-4FBD38C2DA4F}"/>
              </a:ext>
            </a:extLst>
          </p:cNvPr>
          <p:cNvGrpSpPr/>
          <p:nvPr/>
        </p:nvGrpSpPr>
        <p:grpSpPr>
          <a:xfrm>
            <a:off x="844669" y="1125971"/>
            <a:ext cx="2982716" cy="1855181"/>
            <a:chOff x="5671809" y="4346538"/>
            <a:chExt cx="2982716" cy="1855181"/>
          </a:xfrm>
        </p:grpSpPr>
        <p:pic>
          <p:nvPicPr>
            <p:cNvPr id="39" name="image21.png" descr="AM 3a"/>
            <p:cNvPicPr/>
            <p:nvPr/>
          </p:nvPicPr>
          <p:blipFill>
            <a:blip r:embed="rId4">
              <a:extLst/>
            </a:blip>
            <a:srcRect r="40347" b="41839"/>
            <a:stretch>
              <a:fillRect/>
            </a:stretch>
          </p:blipFill>
          <p:spPr>
            <a:xfrm>
              <a:off x="5671809" y="4346538"/>
              <a:ext cx="2982716" cy="1855181"/>
            </a:xfrm>
            <a:prstGeom prst="rect">
              <a:avLst/>
            </a:prstGeom>
            <a:ln w="12700">
              <a:miter lim="400000"/>
            </a:ln>
          </p:spPr>
        </p:pic>
        <p:sp>
          <p:nvSpPr>
            <p:cNvPr id="8" name="Rectangle 7">
              <a:extLst>
                <a:ext uri="{FF2B5EF4-FFF2-40B4-BE49-F238E27FC236}">
                  <a16:creationId xmlns:a16="http://schemas.microsoft.com/office/drawing/2014/main" id="{D1501D56-7C92-4CC6-B6B8-7DC97FC6A949}"/>
                </a:ext>
              </a:extLst>
            </p:cNvPr>
            <p:cNvSpPr/>
            <p:nvPr/>
          </p:nvSpPr>
          <p:spPr bwMode="auto">
            <a:xfrm>
              <a:off x="7718425" y="4753970"/>
              <a:ext cx="847820" cy="200167"/>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anose="020B0604020202020204" pitchFamily="34" charset="0"/>
              </a:endParaRPr>
            </a:p>
          </p:txBody>
        </p:sp>
      </p:grpSp>
      <p:sp>
        <p:nvSpPr>
          <p:cNvPr id="40" name="Shape 490">
            <a:extLst>
              <a:ext uri="{FF2B5EF4-FFF2-40B4-BE49-F238E27FC236}">
                <a16:creationId xmlns:a16="http://schemas.microsoft.com/office/drawing/2014/main" id="{58DACD89-B397-4A79-A1D7-F718CDF299B2}"/>
              </a:ext>
            </a:extLst>
          </p:cNvPr>
          <p:cNvSpPr/>
          <p:nvPr/>
        </p:nvSpPr>
        <p:spPr>
          <a:xfrm flipV="1">
            <a:off x="8096830" y="2168454"/>
            <a:ext cx="221382" cy="208643"/>
          </a:xfrm>
          <a:prstGeom prst="pentagon">
            <a:avLst/>
          </a:prstGeom>
          <a:solidFill>
            <a:srgbClr val="0070C0"/>
          </a:solidFill>
          <a:ln>
            <a:solidFill>
              <a:srgbClr val="0070C0"/>
            </a:solidFill>
            <a:prstDash val="sysDash"/>
          </a:ln>
          <a:effectLst>
            <a:glow rad="228600">
              <a:schemeClr val="accent6">
                <a:satMod val="175000"/>
                <a:alpha val="40000"/>
              </a:schemeClr>
            </a:glow>
            <a:outerShdw blurRad="38100" dist="23000" dir="5400000" rotWithShape="0">
              <a:srgbClr val="000000">
                <a:alpha val="35000"/>
              </a:srgbClr>
            </a:outerShdw>
          </a:effectLst>
        </p:spPr>
        <p:txBody>
          <a:bodyPr lIns="0" tIns="0" rIns="0" bIns="0" anchor="ctr"/>
          <a:lstStyle/>
          <a:p>
            <a:pPr lvl="0" algn="ctr">
              <a:defRPr>
                <a:solidFill>
                  <a:srgbClr val="FFFFFF"/>
                </a:solidFill>
              </a:defRPr>
            </a:pPr>
            <a:endParaRPr sz="1800" dirty="0"/>
          </a:p>
        </p:txBody>
      </p:sp>
      <p:sp>
        <p:nvSpPr>
          <p:cNvPr id="41" name="Shape 490">
            <a:extLst>
              <a:ext uri="{FF2B5EF4-FFF2-40B4-BE49-F238E27FC236}">
                <a16:creationId xmlns:a16="http://schemas.microsoft.com/office/drawing/2014/main" id="{CB7E6C4D-4C74-400D-89AD-D48BF8A14E9C}"/>
              </a:ext>
            </a:extLst>
          </p:cNvPr>
          <p:cNvSpPr/>
          <p:nvPr/>
        </p:nvSpPr>
        <p:spPr>
          <a:xfrm flipV="1">
            <a:off x="8108301" y="3182770"/>
            <a:ext cx="221382" cy="208643"/>
          </a:xfrm>
          <a:prstGeom prst="pentagon">
            <a:avLst/>
          </a:prstGeom>
          <a:solidFill>
            <a:srgbClr val="0070C0"/>
          </a:solidFill>
          <a:ln>
            <a:solidFill>
              <a:srgbClr val="0070C0"/>
            </a:solidFill>
            <a:prstDash val="sysDash"/>
          </a:ln>
          <a:effectLst>
            <a:glow rad="228600">
              <a:schemeClr val="accent6">
                <a:satMod val="175000"/>
                <a:alpha val="40000"/>
              </a:schemeClr>
            </a:glow>
            <a:outerShdw blurRad="38100" dist="23000" dir="5400000" rotWithShape="0">
              <a:srgbClr val="000000">
                <a:alpha val="35000"/>
              </a:srgbClr>
            </a:outerShdw>
          </a:effectLst>
        </p:spPr>
        <p:txBody>
          <a:bodyPr lIns="0" tIns="0" rIns="0" bIns="0" anchor="ctr"/>
          <a:lstStyle/>
          <a:p>
            <a:pPr lvl="0" algn="ctr">
              <a:defRPr>
                <a:solidFill>
                  <a:srgbClr val="FFFFFF"/>
                </a:solidFill>
              </a:defRPr>
            </a:pPr>
            <a:endParaRPr sz="1800" dirty="0"/>
          </a:p>
        </p:txBody>
      </p:sp>
      <p:sp>
        <p:nvSpPr>
          <p:cNvPr id="44" name="TextBox 43">
            <a:extLst>
              <a:ext uri="{FF2B5EF4-FFF2-40B4-BE49-F238E27FC236}">
                <a16:creationId xmlns:a16="http://schemas.microsoft.com/office/drawing/2014/main" id="{5E39D4B1-0CFA-4F4D-AABE-705AB5526203}"/>
              </a:ext>
            </a:extLst>
          </p:cNvPr>
          <p:cNvSpPr txBox="1"/>
          <p:nvPr/>
        </p:nvSpPr>
        <p:spPr>
          <a:xfrm>
            <a:off x="7062237" y="3008691"/>
            <a:ext cx="902811" cy="261610"/>
          </a:xfrm>
          <a:prstGeom prst="rect">
            <a:avLst/>
          </a:prstGeom>
          <a:noFill/>
        </p:spPr>
        <p:txBody>
          <a:bodyPr wrap="none" rtlCol="0">
            <a:spAutoFit/>
          </a:bodyPr>
          <a:lstStyle/>
          <a:p>
            <a:r>
              <a:rPr lang="en-US" sz="1100" b="1" dirty="0"/>
              <a:t>(lab frame)</a:t>
            </a:r>
            <a:endParaRPr lang="en-US" sz="2400" b="1" dirty="0"/>
          </a:p>
        </p:txBody>
      </p:sp>
      <p:sp>
        <p:nvSpPr>
          <p:cNvPr id="45" name="TextBox 44">
            <a:extLst>
              <a:ext uri="{FF2B5EF4-FFF2-40B4-BE49-F238E27FC236}">
                <a16:creationId xmlns:a16="http://schemas.microsoft.com/office/drawing/2014/main" id="{75FA6653-E8E0-405C-9F0A-E1BAE48A63C1}"/>
              </a:ext>
            </a:extLst>
          </p:cNvPr>
          <p:cNvSpPr txBox="1"/>
          <p:nvPr/>
        </p:nvSpPr>
        <p:spPr>
          <a:xfrm>
            <a:off x="7110003" y="2087461"/>
            <a:ext cx="872355" cy="430887"/>
          </a:xfrm>
          <a:prstGeom prst="rect">
            <a:avLst/>
          </a:prstGeom>
          <a:noFill/>
        </p:spPr>
        <p:txBody>
          <a:bodyPr wrap="none" rtlCol="0">
            <a:spAutoFit/>
          </a:bodyPr>
          <a:lstStyle/>
          <a:p>
            <a:r>
              <a:rPr lang="en-US" sz="1100" b="1" dirty="0"/>
              <a:t>(CM frame</a:t>
            </a:r>
            <a:br>
              <a:rPr lang="en-US" sz="1100" b="1" dirty="0"/>
            </a:br>
            <a:r>
              <a:rPr lang="en-US" sz="1100" b="1" dirty="0"/>
              <a:t>15 </a:t>
            </a:r>
            <a:r>
              <a:rPr lang="en-US" sz="1100" b="1" dirty="0" err="1"/>
              <a:t>Gev</a:t>
            </a:r>
            <a:r>
              <a:rPr lang="en-US" sz="1100" b="1" dirty="0"/>
              <a:t> e-)</a:t>
            </a:r>
            <a:endParaRPr lang="en-US" sz="2400" b="1" dirty="0"/>
          </a:p>
        </p:txBody>
      </p:sp>
    </p:spTree>
    <p:extLst>
      <p:ext uri="{BB962C8B-B14F-4D97-AF65-F5344CB8AC3E}">
        <p14:creationId xmlns:p14="http://schemas.microsoft.com/office/powerpoint/2010/main" val="1198101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Shape 494"/>
          <p:cNvSpPr>
            <a:spLocks noGrp="1"/>
          </p:cNvSpPr>
          <p:nvPr>
            <p:ph type="sldNum" sz="quarter" idx="4294967295"/>
          </p:nvPr>
        </p:nvSpPr>
        <p:spPr>
          <a:xfrm>
            <a:off x="8824913" y="6199188"/>
            <a:ext cx="319087" cy="238125"/>
          </a:xfrm>
          <a:prstGeom prst="rect">
            <a:avLst/>
          </a:prstGeom>
          <a:extLst>
            <a:ext uri="{C572A759-6A51-4108-AA02-DFA0A04FC94B}">
              <ma14:wrappingTextBoxFlag xmlns="" xmlns:ma14="http://schemas.microsoft.com/office/mac/drawingml/2011/main" val="1"/>
            </a:ext>
          </a:extLst>
        </p:spPr>
        <p:txBody>
          <a:bodyPr lIns="0" tIns="0" rIns="0" bIns="0">
            <a:normAutofit/>
          </a:bodyPr>
          <a:lstStyle/>
          <a:p>
            <a:pPr marL="0" marR="0" lvl="0" indent="0" algn="r" defTabSz="457200" rtl="0" eaLnBrk="1" fontAlgn="base" latinLnBrk="0" hangingPunct="1">
              <a:lnSpc>
                <a:spcPct val="100000"/>
              </a:lnSpc>
              <a:spcBef>
                <a:spcPct val="0"/>
              </a:spcBef>
              <a:spcAft>
                <a:spcPct val="0"/>
              </a:spcAft>
              <a:buClrTx/>
              <a:buSzTx/>
              <a:buFontTx/>
              <a:buNone/>
              <a:tabLst/>
              <a:defRPr sz="1800"/>
            </a:pPr>
            <a:fld id="{86CB4B4D-7CA3-9044-876B-883B54F8677D}" type="slidenum">
              <a:rPr kumimoji="0" sz="11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sz="1800"/>
              </a:pPr>
              <a:t>29</a:t>
            </a:fld>
            <a:endParaRPr kumimoji="0" sz="11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497" name="image22.png" descr="t2"/>
          <p:cNvPicPr/>
          <p:nvPr/>
        </p:nvPicPr>
        <p:blipFill>
          <a:blip r:embed="rId2">
            <a:extLst/>
          </a:blip>
          <a:srcRect b="52486"/>
          <a:stretch>
            <a:fillRect/>
          </a:stretch>
        </p:blipFill>
        <p:spPr>
          <a:xfrm>
            <a:off x="-66675" y="2555795"/>
            <a:ext cx="5867400" cy="1971676"/>
          </a:xfrm>
          <a:prstGeom prst="rect">
            <a:avLst/>
          </a:prstGeom>
          <a:ln w="12700">
            <a:miter lim="400000"/>
          </a:ln>
        </p:spPr>
      </p:pic>
      <p:pic>
        <p:nvPicPr>
          <p:cNvPr id="499" name="image23.jpg" descr="E144_fftb"/>
          <p:cNvPicPr/>
          <p:nvPr/>
        </p:nvPicPr>
        <p:blipFill>
          <a:blip r:embed="rId3">
            <a:extLst/>
          </a:blip>
          <a:stretch>
            <a:fillRect/>
          </a:stretch>
        </p:blipFill>
        <p:spPr>
          <a:xfrm>
            <a:off x="6216247" y="3546767"/>
            <a:ext cx="2666791" cy="2841041"/>
          </a:xfrm>
          <a:prstGeom prst="rect">
            <a:avLst/>
          </a:prstGeom>
          <a:ln w="12700">
            <a:miter lim="400000"/>
          </a:ln>
        </p:spPr>
      </p:pic>
      <p:sp>
        <p:nvSpPr>
          <p:cNvPr id="500" name="Shape 500"/>
          <p:cNvSpPr/>
          <p:nvPr/>
        </p:nvSpPr>
        <p:spPr>
          <a:xfrm>
            <a:off x="5980047" y="3205048"/>
            <a:ext cx="2290048" cy="307777"/>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a:solidFill>
                  <a:srgbClr val="FFFFFF"/>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solidFill>
                  <a:srgbClr val="000000"/>
                </a:solidFill>
              </a:defRPr>
            </a:pPr>
            <a:r>
              <a:rPr kumimoji="0"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FFTB (now LCLS transport)</a:t>
            </a:r>
          </a:p>
        </p:txBody>
      </p:sp>
      <p:sp>
        <p:nvSpPr>
          <p:cNvPr id="501" name="Shape 501"/>
          <p:cNvSpPr/>
          <p:nvPr/>
        </p:nvSpPr>
        <p:spPr>
          <a:xfrm>
            <a:off x="978061" y="4527470"/>
            <a:ext cx="5001987" cy="1600438"/>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342900" marR="0" lvl="0" indent="-342900" algn="l" defTabSz="457200" rtl="0" eaLnBrk="1" fontAlgn="base" latinLnBrk="0" hangingPunct="1">
              <a:lnSpc>
                <a:spcPct val="100000"/>
              </a:lnSpc>
              <a:spcBef>
                <a:spcPct val="0"/>
              </a:spcBef>
              <a:spcAft>
                <a:spcPct val="0"/>
              </a:spcAft>
              <a:buClr>
                <a:srgbClr val="800000"/>
              </a:buClr>
              <a:buSzPct val="100000"/>
              <a:buFont typeface="Arial"/>
              <a:buChar char="•"/>
              <a:tabLst/>
              <a:defRPr/>
            </a:pPr>
            <a:r>
              <a:rPr kumimoji="0" sz="1400" b="1" i="0" u="none" strike="noStrike" kern="1200" cap="none" spc="0" normalizeH="0" baseline="0" noProof="0" dirty="0">
                <a:ln>
                  <a:noFill/>
                </a:ln>
                <a:solidFill>
                  <a:srgbClr val="800000"/>
                </a:solidFill>
                <a:effectLst/>
                <a:uLnTx/>
                <a:uFillTx/>
                <a:latin typeface="Arial" panose="020B0604020202020204" pitchFamily="34" charset="0"/>
                <a:ea typeface="+mn-ea"/>
                <a:cs typeface="+mn-cs"/>
              </a:rPr>
              <a:t>Near head-on collisions of TW laser (ħω = 2.34 eV) with backscattered photons,  ħω ~ 28 GeV, from 46.6 GeV SLAC beam.</a:t>
            </a:r>
          </a:p>
          <a:p>
            <a:pPr marL="342900" marR="0" lvl="0" indent="-342900" algn="l" defTabSz="457200" rtl="0" eaLnBrk="1" fontAlgn="base" latinLnBrk="0" hangingPunct="1">
              <a:lnSpc>
                <a:spcPct val="100000"/>
              </a:lnSpc>
              <a:spcBef>
                <a:spcPct val="0"/>
              </a:spcBef>
              <a:spcAft>
                <a:spcPct val="0"/>
              </a:spcAft>
              <a:buClr>
                <a:srgbClr val="800000"/>
              </a:buClr>
              <a:buSzPct val="100000"/>
              <a:buFont typeface="Arial"/>
              <a:buChar char="•"/>
              <a:tabLst/>
              <a:defRPr/>
            </a:pPr>
            <a:r>
              <a:rPr kumimoji="0" sz="1400" b="1" i="0" u="none" strike="noStrike" kern="1200" cap="none" spc="0" normalizeH="0" baseline="0" noProof="0" dirty="0">
                <a:ln>
                  <a:noFill/>
                </a:ln>
                <a:solidFill>
                  <a:srgbClr val="800000"/>
                </a:solidFill>
                <a:effectLst/>
                <a:uLnTx/>
                <a:uFillTx/>
                <a:latin typeface="Arial" panose="020B0604020202020204" pitchFamily="34" charset="0"/>
                <a:ea typeface="+mn-ea"/>
                <a:cs typeface="+mn-cs"/>
              </a:rPr>
              <a:t>Need ≥ 4 photons to produce a pair (1.</a:t>
            </a:r>
            <a:r>
              <a:rPr kumimoji="0" lang="en-US" sz="1400" b="1" i="0" u="none" strike="noStrike" kern="1200" cap="none" spc="0" normalizeH="0" baseline="0" noProof="0" dirty="0">
                <a:ln>
                  <a:noFill/>
                </a:ln>
                <a:solidFill>
                  <a:srgbClr val="800000"/>
                </a:solidFill>
                <a:effectLst/>
                <a:uLnTx/>
                <a:uFillTx/>
                <a:latin typeface="Arial" panose="020B0604020202020204" pitchFamily="34" charset="0"/>
                <a:ea typeface="+mn-ea"/>
                <a:cs typeface="+mn-cs"/>
              </a:rPr>
              <a:t>0</a:t>
            </a:r>
            <a:r>
              <a:rPr kumimoji="0" sz="1400" b="1" i="0" u="none" strike="noStrike" kern="1200" cap="none" spc="0" normalizeH="0" baseline="0" noProof="0" dirty="0">
                <a:ln>
                  <a:noFill/>
                </a:ln>
                <a:solidFill>
                  <a:srgbClr val="800000"/>
                </a:solidFill>
                <a:effectLst/>
                <a:uLnTx/>
                <a:uFillTx/>
                <a:latin typeface="Arial" panose="020B0604020202020204" pitchFamily="34" charset="0"/>
                <a:ea typeface="+mn-ea"/>
                <a:cs typeface="+mn-cs"/>
              </a:rPr>
              <a:t>2 MeV in COM)</a:t>
            </a:r>
          </a:p>
          <a:p>
            <a:pPr marL="342900" marR="0" lvl="0" indent="-342900" algn="l" defTabSz="457200" rtl="0" eaLnBrk="1" fontAlgn="base" latinLnBrk="0" hangingPunct="1">
              <a:lnSpc>
                <a:spcPct val="100000"/>
              </a:lnSpc>
              <a:spcBef>
                <a:spcPct val="0"/>
              </a:spcBef>
              <a:spcAft>
                <a:spcPct val="0"/>
              </a:spcAft>
              <a:buClr>
                <a:srgbClr val="800000"/>
              </a:buClr>
              <a:buSzPct val="100000"/>
              <a:buFont typeface="Arial"/>
              <a:buChar char="•"/>
              <a:tabLst/>
              <a:defRPr/>
            </a:pPr>
            <a:r>
              <a:rPr kumimoji="0" sz="1400" b="1" i="0" u="none" strike="noStrike" kern="1200" cap="none" spc="0" normalizeH="0" baseline="0" noProof="0" dirty="0">
                <a:ln>
                  <a:noFill/>
                </a:ln>
                <a:solidFill>
                  <a:srgbClr val="800000"/>
                </a:solidFill>
                <a:effectLst/>
                <a:uLnTx/>
                <a:uFillTx/>
                <a:latin typeface="Arial" panose="020B0604020202020204" pitchFamily="34" charset="0"/>
                <a:ea typeface="+mn-ea"/>
                <a:cs typeface="+mn-cs"/>
              </a:rPr>
              <a:t>Intensity in COM frame approaching Schwinger limit (~10</a:t>
            </a:r>
            <a:r>
              <a:rPr kumimoji="0" sz="1400" b="1" i="0" u="none" strike="noStrike" kern="1200" cap="none" spc="0" normalizeH="0" baseline="30000" noProof="0" dirty="0">
                <a:ln>
                  <a:noFill/>
                </a:ln>
                <a:solidFill>
                  <a:srgbClr val="800000"/>
                </a:solidFill>
                <a:effectLst/>
                <a:uLnTx/>
                <a:uFillTx/>
                <a:latin typeface="Arial" panose="020B0604020202020204" pitchFamily="34" charset="0"/>
                <a:ea typeface="+mn-ea"/>
                <a:cs typeface="+mn-cs"/>
              </a:rPr>
              <a:t>29</a:t>
            </a:r>
            <a:r>
              <a:rPr kumimoji="0" sz="1400" b="1" i="0" u="none" strike="noStrike" kern="1200" cap="none" spc="0" normalizeH="0" baseline="0" noProof="0" dirty="0">
                <a:ln>
                  <a:noFill/>
                </a:ln>
                <a:solidFill>
                  <a:srgbClr val="800000"/>
                </a:solidFill>
                <a:effectLst/>
                <a:uLnTx/>
                <a:uFillTx/>
                <a:latin typeface="Arial" panose="020B0604020202020204" pitchFamily="34" charset="0"/>
                <a:ea typeface="+mn-ea"/>
                <a:cs typeface="+mn-cs"/>
              </a:rPr>
              <a:t> W/cm</a:t>
            </a:r>
            <a:r>
              <a:rPr kumimoji="0" sz="1400" b="1" i="0" u="none" strike="noStrike" kern="1200" cap="none" spc="0" normalizeH="0" baseline="30000" noProof="0" dirty="0">
                <a:ln>
                  <a:noFill/>
                </a:ln>
                <a:solidFill>
                  <a:srgbClr val="800000"/>
                </a:solidFill>
                <a:effectLst/>
                <a:uLnTx/>
                <a:uFillTx/>
                <a:latin typeface="Arial" panose="020B0604020202020204" pitchFamily="34" charset="0"/>
                <a:ea typeface="+mn-ea"/>
                <a:cs typeface="+mn-cs"/>
              </a:rPr>
              <a:t>2</a:t>
            </a:r>
            <a:r>
              <a:rPr kumimoji="0" sz="1400" b="1" i="0" u="none" strike="noStrike" kern="1200" cap="none" spc="0" normalizeH="0" baseline="0" noProof="0" dirty="0">
                <a:ln>
                  <a:noFill/>
                </a:ln>
                <a:solidFill>
                  <a:srgbClr val="800000"/>
                </a:solidFill>
                <a:effectLst/>
                <a:uLnTx/>
                <a:uFillTx/>
                <a:latin typeface="Arial" panose="020B0604020202020204" pitchFamily="34" charset="0"/>
                <a:ea typeface="+mn-ea"/>
                <a:cs typeface="+mn-cs"/>
              </a:rPr>
              <a:t>)</a:t>
            </a:r>
            <a:r>
              <a:rPr kumimoji="0" sz="1400" b="1" i="0" u="none" strike="noStrike" kern="1200" cap="none" spc="0" normalizeH="0" baseline="30000" noProof="0" dirty="0">
                <a:ln>
                  <a:noFill/>
                </a:ln>
                <a:solidFill>
                  <a:srgbClr val="800000"/>
                </a:solidFill>
                <a:effectLst/>
                <a:uLnTx/>
                <a:uFillTx/>
                <a:latin typeface="Arial" panose="020B0604020202020204" pitchFamily="34" charset="0"/>
                <a:ea typeface="+mn-ea"/>
                <a:cs typeface="+mn-cs"/>
              </a:rPr>
              <a:t> </a:t>
            </a:r>
            <a:r>
              <a:rPr kumimoji="0" sz="1400" b="1" i="0" u="none" strike="noStrike" kern="1200" cap="none" spc="0" normalizeH="0" baseline="0" noProof="0" dirty="0">
                <a:ln>
                  <a:noFill/>
                </a:ln>
                <a:solidFill>
                  <a:srgbClr val="800000"/>
                </a:solidFill>
                <a:effectLst/>
                <a:uLnTx/>
                <a:uFillTx/>
                <a:latin typeface="Arial" panose="020B0604020202020204" pitchFamily="34" charset="0"/>
                <a:ea typeface="+mn-ea"/>
                <a:cs typeface="+mn-cs"/>
              </a:rPr>
              <a:t>and QED critical field.</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sz="1400" b="1" i="0" u="none" strike="noStrike" kern="1200" cap="none" spc="0" normalizeH="0" baseline="0" noProof="0" dirty="0">
              <a:ln>
                <a:noFill/>
              </a:ln>
              <a:solidFill>
                <a:srgbClr val="800000"/>
              </a:solidFill>
              <a:effectLst/>
              <a:uLnTx/>
              <a:uFillTx/>
              <a:latin typeface="Arial" panose="020B0604020202020204" pitchFamily="34" charset="0"/>
              <a:ea typeface="+mn-ea"/>
              <a:cs typeface="+mn-cs"/>
            </a:endParaRPr>
          </a:p>
        </p:txBody>
      </p:sp>
      <p:pic>
        <p:nvPicPr>
          <p:cNvPr id="502" name="image21.png" descr="AM 3a"/>
          <p:cNvPicPr/>
          <p:nvPr/>
        </p:nvPicPr>
        <p:blipFill>
          <a:blip r:embed="rId4">
            <a:extLst/>
          </a:blip>
          <a:srcRect r="40347" b="41839"/>
          <a:stretch>
            <a:fillRect/>
          </a:stretch>
        </p:blipFill>
        <p:spPr>
          <a:xfrm>
            <a:off x="446284" y="1218219"/>
            <a:ext cx="2982716" cy="1855181"/>
          </a:xfrm>
          <a:prstGeom prst="rect">
            <a:avLst/>
          </a:prstGeom>
          <a:ln w="12700">
            <a:miter lim="400000"/>
          </a:ln>
        </p:spPr>
      </p:pic>
      <p:sp>
        <p:nvSpPr>
          <p:cNvPr id="13" name="Title 1"/>
          <p:cNvSpPr>
            <a:spLocks noGrp="1"/>
          </p:cNvSpPr>
          <p:nvPr>
            <p:ph type="title"/>
          </p:nvPr>
        </p:nvSpPr>
        <p:spPr>
          <a:xfrm>
            <a:off x="417038" y="201295"/>
            <a:ext cx="6004367" cy="754063"/>
          </a:xfrm>
        </p:spPr>
        <p:txBody>
          <a:bodyPr/>
          <a:lstStyle/>
          <a:p>
            <a:r>
              <a:rPr lang="en-US" sz="2400" dirty="0"/>
              <a:t>The highest intensity experiment to date is  SLAC E144, which pushed lasers off the </a:t>
            </a:r>
            <a:r>
              <a:rPr lang="en-US" sz="2400" dirty="0" err="1"/>
              <a:t>Mourou</a:t>
            </a:r>
            <a:r>
              <a:rPr lang="en-US" sz="2400" dirty="0"/>
              <a:t> plot trend line:</a:t>
            </a:r>
          </a:p>
        </p:txBody>
      </p:sp>
      <p:pic>
        <p:nvPicPr>
          <p:cNvPr id="496" name="image21.png" descr="AM 3a"/>
          <p:cNvPicPr/>
          <p:nvPr/>
        </p:nvPicPr>
        <p:blipFill>
          <a:blip r:embed="rId4">
            <a:clrChange>
              <a:clrFrom>
                <a:srgbClr val="FFFFFF"/>
              </a:clrFrom>
              <a:clrTo>
                <a:srgbClr val="FFFFFF">
                  <a:alpha val="0"/>
                </a:srgbClr>
              </a:clrTo>
            </a:clrChange>
            <a:extLst/>
          </a:blip>
          <a:srcRect l="39713" t="58549"/>
          <a:stretch>
            <a:fillRect/>
          </a:stretch>
        </p:blipFill>
        <p:spPr>
          <a:xfrm>
            <a:off x="2555587" y="1573784"/>
            <a:ext cx="3245138" cy="1423416"/>
          </a:xfrm>
          <a:prstGeom prst="rect">
            <a:avLst/>
          </a:prstGeom>
          <a:ln w="12700">
            <a:miter lim="400000"/>
          </a:ln>
        </p:spPr>
      </p:pic>
      <p:pic>
        <p:nvPicPr>
          <p:cNvPr id="14" name="Picture 13"/>
          <p:cNvPicPr>
            <a:picLocks noChangeAspect="1"/>
          </p:cNvPicPr>
          <p:nvPr/>
        </p:nvPicPr>
        <p:blipFill>
          <a:blip r:embed="rId5"/>
          <a:stretch>
            <a:fillRect/>
          </a:stretch>
        </p:blipFill>
        <p:spPr>
          <a:xfrm>
            <a:off x="6422499" y="930576"/>
            <a:ext cx="2861811" cy="2184213"/>
          </a:xfrm>
          <a:prstGeom prst="rect">
            <a:avLst/>
          </a:prstGeom>
        </p:spPr>
      </p:pic>
      <p:sp>
        <p:nvSpPr>
          <p:cNvPr id="15" name="Up Arrow 14"/>
          <p:cNvSpPr/>
          <p:nvPr/>
        </p:nvSpPr>
        <p:spPr bwMode="auto">
          <a:xfrm>
            <a:off x="7809251" y="1547984"/>
            <a:ext cx="258304" cy="1600747"/>
          </a:xfrm>
          <a:prstGeom prs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News Gothic MT" charset="0"/>
              <a:ea typeface="+mn-ea"/>
              <a:cs typeface="+mn-cs"/>
            </a:endParaRPr>
          </a:p>
        </p:txBody>
      </p:sp>
      <p:sp>
        <p:nvSpPr>
          <p:cNvPr id="2" name="Footer Placeholder 1"/>
          <p:cNvSpPr>
            <a:spLocks noGrp="1"/>
          </p:cNvSpPr>
          <p:nvPr>
            <p:ph type="ftr"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mn-cs"/>
              </a:rPr>
              <a:t>MIPSE December 2019</a:t>
            </a:r>
          </a:p>
        </p:txBody>
      </p:sp>
    </p:spTree>
    <p:extLst>
      <p:ext uri="{BB962C8B-B14F-4D97-AF65-F5344CB8AC3E}">
        <p14:creationId xmlns:p14="http://schemas.microsoft.com/office/powerpoint/2010/main" val="2879614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269295-5C1B-4A23-B49B-3C287B5E1FC6}"/>
              </a:ext>
            </a:extLst>
          </p:cNvPr>
          <p:cNvSpPr txBox="1"/>
          <p:nvPr/>
        </p:nvSpPr>
        <p:spPr>
          <a:xfrm>
            <a:off x="1286485" y="1178257"/>
            <a:ext cx="6571030" cy="4262705"/>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dirty="0"/>
              <a:t>Occupies all space</a:t>
            </a:r>
          </a:p>
          <a:p>
            <a:pPr marL="285750" indent="-285750">
              <a:spcAft>
                <a:spcPts val="600"/>
              </a:spcAft>
              <a:buFont typeface="Arial" panose="020B0604020202020204" pitchFamily="34" charset="0"/>
              <a:buChar char="•"/>
            </a:pPr>
            <a:r>
              <a:rPr lang="en-US" dirty="0"/>
              <a:t>Has no charge</a:t>
            </a:r>
          </a:p>
          <a:p>
            <a:pPr marL="285750" indent="-285750">
              <a:spcAft>
                <a:spcPts val="600"/>
              </a:spcAft>
              <a:buFont typeface="Arial" panose="020B0604020202020204" pitchFamily="34" charset="0"/>
              <a:buChar char="•"/>
            </a:pPr>
            <a:r>
              <a:rPr lang="en-US" dirty="0"/>
              <a:t>Has no angular momentum (isotropic)</a:t>
            </a:r>
          </a:p>
          <a:p>
            <a:pPr marL="285750" indent="-285750">
              <a:spcAft>
                <a:spcPts val="600"/>
              </a:spcAft>
              <a:buFont typeface="Arial" panose="020B0604020202020204" pitchFamily="34" charset="0"/>
              <a:buChar char="•"/>
            </a:pPr>
            <a:r>
              <a:rPr lang="en-US" dirty="0"/>
              <a:t>Has no preferred origin (homogeneous)</a:t>
            </a:r>
          </a:p>
          <a:p>
            <a:pPr marL="285750" indent="-285750">
              <a:spcAft>
                <a:spcPts val="600"/>
              </a:spcAft>
              <a:buFont typeface="Arial" panose="020B0604020202020204" pitchFamily="34" charset="0"/>
              <a:buChar char="•"/>
            </a:pPr>
            <a:r>
              <a:rPr lang="en-US" dirty="0"/>
              <a:t>Non-dispersive (c(λ)=constant)</a:t>
            </a:r>
          </a:p>
          <a:p>
            <a:pPr marL="285750" indent="-285750">
              <a:spcAft>
                <a:spcPts val="600"/>
              </a:spcAft>
              <a:buFont typeface="Arial" panose="020B0604020202020204" pitchFamily="34" charset="0"/>
              <a:buChar char="•"/>
            </a:pPr>
            <a:r>
              <a:rPr lang="en-US" dirty="0"/>
              <a:t>Maxwell's Equations for fields in the vacuum:</a:t>
            </a:r>
          </a:p>
          <a:p>
            <a:pPr>
              <a:spcAft>
                <a:spcPts val="600"/>
              </a:spcAft>
            </a:pPr>
            <a:r>
              <a:rPr lang="en-US" dirty="0"/>
              <a:t>                                                                      Both Lorentz and</a:t>
            </a:r>
          </a:p>
          <a:p>
            <a:pPr>
              <a:spcAft>
                <a:spcPts val="600"/>
              </a:spcAft>
            </a:pPr>
            <a:r>
              <a:rPr lang="en-US" dirty="0"/>
              <a:t>                                                                      gauge invariant</a:t>
            </a:r>
          </a:p>
          <a:p>
            <a:pPr marL="285750" indent="-285750">
              <a:spcAft>
                <a:spcPts val="600"/>
              </a:spcAft>
              <a:buFont typeface="Arial" panose="020B0604020202020204" pitchFamily="34" charset="0"/>
              <a:buChar char="•"/>
            </a:pPr>
            <a:endParaRPr lang="en-US" dirty="0"/>
          </a:p>
          <a:p>
            <a:pPr marL="285750" indent="-285750">
              <a:spcAft>
                <a:spcPts val="600"/>
              </a:spcAft>
              <a:buFont typeface="Arial" panose="020B0604020202020204" pitchFamily="34" charset="0"/>
              <a:buChar char="•"/>
            </a:pPr>
            <a:endParaRPr lang="en-US" dirty="0"/>
          </a:p>
          <a:p>
            <a:pPr marL="285750" indent="-285750">
              <a:spcAft>
                <a:spcPts val="600"/>
              </a:spcAft>
              <a:buFont typeface="Arial" panose="020B0604020202020204" pitchFamily="34" charset="0"/>
              <a:buChar char="•"/>
            </a:pPr>
            <a:r>
              <a:rPr lang="en-US" dirty="0"/>
              <a:t>Energy density = ?Zero?? Maybe not…</a:t>
            </a:r>
          </a:p>
          <a:p>
            <a:pPr marL="285750" indent="-285750">
              <a:spcAft>
                <a:spcPts val="600"/>
              </a:spcAft>
              <a:buFont typeface="Arial" panose="020B0604020202020204" pitchFamily="34" charset="0"/>
              <a:buChar char="•"/>
            </a:pPr>
            <a:endParaRPr lang="en-US" dirty="0"/>
          </a:p>
        </p:txBody>
      </p:sp>
      <p:sp>
        <p:nvSpPr>
          <p:cNvPr id="2" name="Title 1"/>
          <p:cNvSpPr>
            <a:spLocks noGrp="1"/>
          </p:cNvSpPr>
          <p:nvPr>
            <p:ph type="title"/>
          </p:nvPr>
        </p:nvSpPr>
        <p:spPr/>
        <p:txBody>
          <a:bodyPr/>
          <a:lstStyle/>
          <a:p>
            <a:r>
              <a:rPr lang="en-US" dirty="0"/>
              <a:t>What is the vacuum?  Not exactly nothing…</a:t>
            </a:r>
          </a:p>
        </p:txBody>
      </p:sp>
      <p:sp>
        <p:nvSpPr>
          <p:cNvPr id="5" name="Slide Number Placeholder 4"/>
          <p:cNvSpPr>
            <a:spLocks noGrp="1"/>
          </p:cNvSpPr>
          <p:nvPr>
            <p:ph type="sldNum" sz="quarter" idx="11"/>
          </p:nvPr>
        </p:nvSpPr>
        <p:spPr/>
        <p:txBody>
          <a:bodyPr/>
          <a:lstStyle/>
          <a:p>
            <a:fld id="{6D694807-53E9-44D9-98E6-9514831C84FF}" type="slidenum">
              <a:rPr lang="en-US" altLang="en-US" smtClean="0"/>
              <a:pPr/>
              <a:t>3</a:t>
            </a:fld>
            <a:endParaRPr lang="en-US" altLang="en-US" dirty="0"/>
          </a:p>
        </p:txBody>
      </p:sp>
      <p:sp>
        <p:nvSpPr>
          <p:cNvPr id="6" name="Footer Placeholder 5"/>
          <p:cNvSpPr>
            <a:spLocks noGrp="1"/>
          </p:cNvSpPr>
          <p:nvPr>
            <p:ph type="ftr" sz="quarter" idx="12"/>
          </p:nvPr>
        </p:nvSpPr>
        <p:spPr/>
        <p:txBody>
          <a:bodyPr/>
          <a:lstStyle/>
          <a:p>
            <a:r>
              <a:rPr lang="en-US" altLang="en-US" dirty="0"/>
              <a:t>MIPSE December 2019</a:t>
            </a:r>
          </a:p>
        </p:txBody>
      </p:sp>
      <p:pic>
        <p:nvPicPr>
          <p:cNvPr id="8" name="Picture 7">
            <a:extLst>
              <a:ext uri="{FF2B5EF4-FFF2-40B4-BE49-F238E27FC236}">
                <a16:creationId xmlns:a16="http://schemas.microsoft.com/office/drawing/2014/main" id="{26E323DB-D0D8-4908-AF29-A5C10845CF72}"/>
              </a:ext>
            </a:extLst>
          </p:cNvPr>
          <p:cNvPicPr/>
          <p:nvPr/>
        </p:nvPicPr>
        <p:blipFill rotWithShape="1">
          <a:blip r:embed="rId2" cstate="print">
            <a:extLst>
              <a:ext uri="{28A0092B-C50C-407E-A947-70E740481C1C}">
                <a14:useLocalDpi xmlns:a14="http://schemas.microsoft.com/office/drawing/2010/main" val="0"/>
              </a:ext>
            </a:extLst>
          </a:blip>
          <a:srcRect l="29487" r="30181"/>
          <a:stretch/>
        </p:blipFill>
        <p:spPr bwMode="auto">
          <a:xfrm>
            <a:off x="1425005" y="3198754"/>
            <a:ext cx="4246653" cy="151867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626497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785" y="1091392"/>
            <a:ext cx="3921298" cy="5063835"/>
          </a:xfrm>
          <a:prstGeom prst="rect">
            <a:avLst/>
          </a:prstGeom>
        </p:spPr>
      </p:pic>
      <p:sp>
        <p:nvSpPr>
          <p:cNvPr id="3" name="TextBox 2"/>
          <p:cNvSpPr txBox="1"/>
          <p:nvPr/>
        </p:nvSpPr>
        <p:spPr>
          <a:xfrm>
            <a:off x="426720" y="0"/>
            <a:ext cx="4959435" cy="646331"/>
          </a:xfrm>
          <a:prstGeom prst="rect">
            <a:avLst/>
          </a:prstGeom>
          <a:noFill/>
        </p:spPr>
        <p:txBody>
          <a:bodyPr wrap="none" rtlCol="0">
            <a:spAutoFit/>
          </a:bodyPr>
          <a:lstStyle/>
          <a:p>
            <a:r>
              <a:rPr lang="en-US" dirty="0">
                <a:solidFill>
                  <a:srgbClr val="C00000"/>
                </a:solidFill>
              </a:rPr>
              <a:t>The laser: T</a:t>
            </a:r>
            <a:r>
              <a:rPr lang="en-US" baseline="30000" dirty="0">
                <a:solidFill>
                  <a:srgbClr val="C00000"/>
                </a:solidFill>
              </a:rPr>
              <a:t>3</a:t>
            </a:r>
            <a:r>
              <a:rPr lang="en-US" dirty="0">
                <a:solidFill>
                  <a:srgbClr val="C00000"/>
                </a:solidFill>
              </a:rPr>
              <a:t>:table-top-TW, </a:t>
            </a:r>
          </a:p>
          <a:p>
            <a:r>
              <a:rPr lang="en-US" dirty="0">
                <a:solidFill>
                  <a:srgbClr val="C00000"/>
                </a:solidFill>
              </a:rPr>
              <a:t>Chirped Pulse Amplification </a:t>
            </a:r>
            <a:r>
              <a:rPr lang="en-US" dirty="0" err="1">
                <a:solidFill>
                  <a:srgbClr val="C00000"/>
                </a:solidFill>
              </a:rPr>
              <a:t>Nd</a:t>
            </a:r>
            <a:r>
              <a:rPr lang="en-US" dirty="0">
                <a:solidFill>
                  <a:srgbClr val="C00000"/>
                </a:solidFill>
              </a:rPr>
              <a:t>: glass laser</a:t>
            </a:r>
          </a:p>
        </p:txBody>
      </p:sp>
      <p:pic>
        <p:nvPicPr>
          <p:cNvPr id="6" name="Picture 5"/>
          <p:cNvPicPr>
            <a:picLocks noChangeAspect="1"/>
          </p:cNvPicPr>
          <p:nvPr/>
        </p:nvPicPr>
        <p:blipFill>
          <a:blip r:embed="rId3"/>
          <a:stretch>
            <a:fillRect/>
          </a:stretch>
        </p:blipFill>
        <p:spPr>
          <a:xfrm>
            <a:off x="5223927" y="4431083"/>
            <a:ext cx="3506459" cy="2009503"/>
          </a:xfrm>
          <a:prstGeom prst="rect">
            <a:avLst/>
          </a:prstGeom>
        </p:spPr>
      </p:pic>
      <p:sp>
        <p:nvSpPr>
          <p:cNvPr id="5" name="TextBox 4"/>
          <p:cNvSpPr txBox="1"/>
          <p:nvPr/>
        </p:nvSpPr>
        <p:spPr>
          <a:xfrm>
            <a:off x="5015947" y="661270"/>
            <a:ext cx="3502882" cy="3754874"/>
          </a:xfrm>
          <a:prstGeom prst="rect">
            <a:avLst/>
          </a:prstGeom>
          <a:noFill/>
        </p:spPr>
        <p:txBody>
          <a:bodyPr wrap="none" rtlCol="0">
            <a:spAutoFit/>
          </a:bodyPr>
          <a:lstStyle/>
          <a:p>
            <a:endParaRPr lang="en-US" sz="1400" dirty="0"/>
          </a:p>
          <a:p>
            <a:pPr marL="285750" indent="-285750">
              <a:buFont typeface="Arial" charset="0"/>
              <a:buChar char="•"/>
            </a:pPr>
            <a:r>
              <a:rPr lang="en-US" sz="1400" dirty="0"/>
              <a:t>Mode-locked </a:t>
            </a:r>
            <a:r>
              <a:rPr lang="en-US" sz="1400" dirty="0" err="1"/>
              <a:t>Nd:YLF</a:t>
            </a:r>
            <a:r>
              <a:rPr lang="en-US" sz="1400" dirty="0"/>
              <a:t> </a:t>
            </a:r>
            <a:r>
              <a:rPr lang="en-US" sz="1400" dirty="0" err="1"/>
              <a:t>syncrhonized</a:t>
            </a:r>
            <a:r>
              <a:rPr lang="en-US" sz="1400" dirty="0"/>
              <a:t> </a:t>
            </a:r>
          </a:p>
          <a:p>
            <a:pPr marL="285750" indent="-285750">
              <a:buFont typeface="Arial" charset="0"/>
              <a:buChar char="•"/>
            </a:pPr>
            <a:r>
              <a:rPr lang="en-US" sz="1400" dirty="0"/>
              <a:t>to </a:t>
            </a:r>
            <a:r>
              <a:rPr lang="en-US" sz="1400" dirty="0" err="1"/>
              <a:t>rf</a:t>
            </a:r>
            <a:r>
              <a:rPr lang="en-US" sz="1400" dirty="0"/>
              <a:t> cavities to few </a:t>
            </a:r>
            <a:r>
              <a:rPr lang="en-US" sz="1400" dirty="0" err="1"/>
              <a:t>ps</a:t>
            </a:r>
            <a:endParaRPr lang="en-US" sz="1400" dirty="0"/>
          </a:p>
          <a:p>
            <a:pPr marL="285750" indent="-285750">
              <a:buFont typeface="Arial" charset="0"/>
              <a:buChar char="•"/>
            </a:pPr>
            <a:endParaRPr lang="en-US" sz="1400" dirty="0"/>
          </a:p>
          <a:p>
            <a:pPr marL="285750" indent="-285750">
              <a:buFont typeface="Arial" charset="0"/>
              <a:buChar char="•"/>
            </a:pPr>
            <a:r>
              <a:rPr lang="en-US" sz="1400" dirty="0"/>
              <a:t>Fiber and grating stretcher</a:t>
            </a:r>
          </a:p>
          <a:p>
            <a:pPr marL="285750" indent="-285750">
              <a:buFont typeface="Arial" charset="0"/>
              <a:buChar char="•"/>
            </a:pPr>
            <a:r>
              <a:rPr lang="en-US" sz="1400" dirty="0"/>
              <a:t>Multi-stage amplification</a:t>
            </a:r>
          </a:p>
          <a:p>
            <a:pPr marL="285750" indent="-285750">
              <a:buFont typeface="Arial" charset="0"/>
              <a:buChar char="•"/>
            </a:pPr>
            <a:endParaRPr lang="en-US" sz="1400" dirty="0"/>
          </a:p>
          <a:p>
            <a:pPr marL="285750" indent="-285750">
              <a:buFont typeface="Arial" charset="0"/>
              <a:buChar char="•"/>
            </a:pPr>
            <a:r>
              <a:rPr lang="en-US" sz="1400" dirty="0"/>
              <a:t>Zig-zag SLAB amplifier</a:t>
            </a:r>
          </a:p>
          <a:p>
            <a:pPr marL="285750" indent="-285750">
              <a:buFont typeface="Arial" charset="0"/>
              <a:buChar char="•"/>
            </a:pPr>
            <a:r>
              <a:rPr lang="en-US" sz="1400" dirty="0"/>
              <a:t>~1J, 1.5ps, 0.5 Hz</a:t>
            </a:r>
          </a:p>
          <a:p>
            <a:pPr marL="285750" indent="-285750">
              <a:buFont typeface="Arial" charset="0"/>
              <a:buChar char="•"/>
            </a:pPr>
            <a:endParaRPr lang="en-US" sz="1400" dirty="0"/>
          </a:p>
          <a:p>
            <a:pPr marL="285750" indent="-285750">
              <a:buFont typeface="Arial" charset="0"/>
              <a:buChar char="•"/>
            </a:pPr>
            <a:r>
              <a:rPr lang="en-US" sz="1400" dirty="0"/>
              <a:t>1054 nm fundamental</a:t>
            </a:r>
          </a:p>
          <a:p>
            <a:pPr marL="285750" indent="-285750">
              <a:buFont typeface="Arial" charset="0"/>
              <a:buChar char="•"/>
            </a:pPr>
            <a:r>
              <a:rPr lang="en-US" sz="1400" dirty="0"/>
              <a:t> 527 nm (KDP) </a:t>
            </a:r>
          </a:p>
          <a:p>
            <a:pPr marL="285750" indent="-285750">
              <a:buFont typeface="Arial" charset="0"/>
              <a:buChar char="•"/>
            </a:pPr>
            <a:endParaRPr lang="en-US" sz="1400" dirty="0"/>
          </a:p>
          <a:p>
            <a:pPr marL="285750" indent="-285750">
              <a:buFont typeface="Arial" charset="0"/>
              <a:buChar char="•"/>
            </a:pPr>
            <a:r>
              <a:rPr lang="en-US" sz="1400" dirty="0"/>
              <a:t>f/# 6 focusing 2X diffraction limit</a:t>
            </a:r>
          </a:p>
          <a:p>
            <a:pPr marL="285750" indent="-285750">
              <a:buFont typeface="Arial" charset="0"/>
              <a:buChar char="•"/>
            </a:pPr>
            <a:endParaRPr lang="en-US" sz="1400" dirty="0"/>
          </a:p>
          <a:p>
            <a:pPr marL="285750" indent="-285750">
              <a:buFont typeface="Arial" charset="0"/>
              <a:buChar char="•"/>
            </a:pPr>
            <a:r>
              <a:rPr lang="en-US" sz="1400" dirty="0"/>
              <a:t>~10</a:t>
            </a:r>
            <a:r>
              <a:rPr lang="en-US" sz="1400" baseline="30000" dirty="0"/>
              <a:t>18</a:t>
            </a:r>
            <a:r>
              <a:rPr lang="en-US" sz="1400" dirty="0"/>
              <a:t> W/cm</a:t>
            </a:r>
            <a:r>
              <a:rPr lang="en-US" sz="1400" baseline="30000" dirty="0"/>
              <a:t>2</a:t>
            </a:r>
          </a:p>
          <a:p>
            <a:endParaRPr lang="en-US" sz="1400" dirty="0"/>
          </a:p>
        </p:txBody>
      </p:sp>
      <p:sp>
        <p:nvSpPr>
          <p:cNvPr id="4" name="Footer Placeholder 3">
            <a:extLst>
              <a:ext uri="{FF2B5EF4-FFF2-40B4-BE49-F238E27FC236}">
                <a16:creationId xmlns:a16="http://schemas.microsoft.com/office/drawing/2014/main" id="{873CAFEC-6E98-496F-B652-F19C776C9C91}"/>
              </a:ext>
            </a:extLst>
          </p:cNvPr>
          <p:cNvSpPr>
            <a:spLocks noGrp="1"/>
          </p:cNvSpPr>
          <p:nvPr>
            <p:ph type="ftr" sz="quarter" idx="12"/>
          </p:nvPr>
        </p:nvSpPr>
        <p:spPr/>
        <p:txBody>
          <a:bodyPr/>
          <a:lstStyle/>
          <a:p>
            <a:r>
              <a:rPr lang="en-US" altLang="en-US"/>
              <a:t>MIPSE December 2019</a:t>
            </a:r>
          </a:p>
        </p:txBody>
      </p:sp>
      <p:sp>
        <p:nvSpPr>
          <p:cNvPr id="7" name="Slide Number Placeholder 6">
            <a:extLst>
              <a:ext uri="{FF2B5EF4-FFF2-40B4-BE49-F238E27FC236}">
                <a16:creationId xmlns:a16="http://schemas.microsoft.com/office/drawing/2014/main" id="{0B9C77DC-66A3-459E-9210-C1AC27377417}"/>
              </a:ext>
            </a:extLst>
          </p:cNvPr>
          <p:cNvSpPr>
            <a:spLocks noGrp="1"/>
          </p:cNvSpPr>
          <p:nvPr>
            <p:ph type="sldNum" sz="quarter" idx="11"/>
          </p:nvPr>
        </p:nvSpPr>
        <p:spPr/>
        <p:txBody>
          <a:bodyPr/>
          <a:lstStyle/>
          <a:p>
            <a:fld id="{73D81258-EB54-440E-8BAD-010380746FCA}" type="slidenum">
              <a:rPr lang="en-US" altLang="en-US" smtClean="0"/>
              <a:pPr/>
              <a:t>30</a:t>
            </a:fld>
            <a:endParaRPr lang="en-US" altLang="en-US"/>
          </a:p>
        </p:txBody>
      </p:sp>
    </p:spTree>
    <p:extLst>
      <p:ext uri="{BB962C8B-B14F-4D97-AF65-F5344CB8AC3E}">
        <p14:creationId xmlns:p14="http://schemas.microsoft.com/office/powerpoint/2010/main" val="17790903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E144 Measured in transition regime</a:t>
            </a:r>
          </a:p>
        </p:txBody>
      </p:sp>
      <p:sp>
        <p:nvSpPr>
          <p:cNvPr id="504" name="Shape 504"/>
          <p:cNvSpPr>
            <a:spLocks noGrp="1"/>
          </p:cNvSpPr>
          <p:nvPr>
            <p:ph type="sldNum" sz="quarter" idx="4294967295"/>
          </p:nvPr>
        </p:nvSpPr>
        <p:spPr>
          <a:xfrm>
            <a:off x="8824913" y="6199188"/>
            <a:ext cx="319087" cy="238125"/>
          </a:xfrm>
          <a:prstGeom prst="rect">
            <a:avLst/>
          </a:prstGeom>
          <a:extLst>
            <a:ext uri="{C572A759-6A51-4108-AA02-DFA0A04FC94B}">
              <ma14:wrappingTextBoxFlag xmlns="" xmlns:ma14="http://schemas.microsoft.com/office/mac/drawingml/2011/main" val="1"/>
            </a:ext>
          </a:extLst>
        </p:spPr>
        <p:txBody>
          <a:bodyPr lIns="0" tIns="0" rIns="0" bIns="0">
            <a:normAutofit/>
          </a:bodyPr>
          <a:lstStyle/>
          <a:p>
            <a:pPr lvl="0">
              <a:defRPr sz="1800"/>
            </a:pPr>
            <a:fld id="{86CB4B4D-7CA3-9044-876B-883B54F8677D}" type="slidenum">
              <a:rPr sz="1100"/>
              <a:t>31</a:t>
            </a:fld>
            <a:endParaRPr sz="1100"/>
          </a:p>
        </p:txBody>
      </p:sp>
      <p:grpSp>
        <p:nvGrpSpPr>
          <p:cNvPr id="508" name="Group 508"/>
          <p:cNvGrpSpPr/>
          <p:nvPr/>
        </p:nvGrpSpPr>
        <p:grpSpPr>
          <a:xfrm>
            <a:off x="-2" y="1600200"/>
            <a:ext cx="4502471" cy="4864678"/>
            <a:chOff x="0" y="0"/>
            <a:chExt cx="4502469" cy="4864677"/>
          </a:xfrm>
        </p:grpSpPr>
        <p:pic>
          <p:nvPicPr>
            <p:cNvPr id="506" name="image24.png" descr="AM 9a"/>
            <p:cNvPicPr/>
            <p:nvPr/>
          </p:nvPicPr>
          <p:blipFill>
            <a:blip r:embed="rId2">
              <a:extLst/>
            </a:blip>
            <a:stretch>
              <a:fillRect/>
            </a:stretch>
          </p:blipFill>
          <p:spPr>
            <a:xfrm>
              <a:off x="0" y="0"/>
              <a:ext cx="4502469" cy="4343400"/>
            </a:xfrm>
            <a:prstGeom prst="rect">
              <a:avLst/>
            </a:prstGeom>
            <a:ln w="12700" cap="flat">
              <a:noFill/>
              <a:miter lim="400000"/>
            </a:ln>
            <a:effectLst/>
          </p:spPr>
        </p:pic>
        <p:sp>
          <p:nvSpPr>
            <p:cNvPr id="507" name="Shape 507"/>
            <p:cNvSpPr/>
            <p:nvPr/>
          </p:nvSpPr>
          <p:spPr>
            <a:xfrm>
              <a:off x="613480" y="4427607"/>
              <a:ext cx="3200401" cy="43707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2400">
                  <a:solidFill>
                    <a:srgbClr val="A4001D"/>
                  </a:solidFill>
                  <a:latin typeface="Arial Bold"/>
                  <a:ea typeface="Arial Bold"/>
                  <a:cs typeface="Arial Bold"/>
                  <a:sym typeface="Arial Bold"/>
                </a:defRPr>
              </a:lvl1pPr>
            </a:lstStyle>
            <a:p>
              <a:pPr lvl="0">
                <a:defRPr sz="1800">
                  <a:solidFill>
                    <a:srgbClr val="000000"/>
                  </a:solidFill>
                </a:defRPr>
              </a:pPr>
              <a:r>
                <a:rPr sz="2400">
                  <a:solidFill>
                    <a:srgbClr val="A4001D"/>
                  </a:solidFill>
                </a:rPr>
                <a:t>Multi-photon picture</a:t>
              </a:r>
            </a:p>
          </p:txBody>
        </p:sp>
      </p:grpSp>
      <p:grpSp>
        <p:nvGrpSpPr>
          <p:cNvPr id="513" name="Group 513"/>
          <p:cNvGrpSpPr/>
          <p:nvPr/>
        </p:nvGrpSpPr>
        <p:grpSpPr>
          <a:xfrm>
            <a:off x="4305845" y="1447799"/>
            <a:ext cx="4838158" cy="5101286"/>
            <a:chOff x="0" y="-1"/>
            <a:chExt cx="4838157" cy="5101285"/>
          </a:xfrm>
        </p:grpSpPr>
        <p:grpSp>
          <p:nvGrpSpPr>
            <p:cNvPr id="511" name="Group 511"/>
            <p:cNvGrpSpPr/>
            <p:nvPr/>
          </p:nvGrpSpPr>
          <p:grpSpPr>
            <a:xfrm>
              <a:off x="0" y="-1"/>
              <a:ext cx="4838157" cy="5101285"/>
              <a:chOff x="0" y="-1"/>
              <a:chExt cx="4838156" cy="5101284"/>
            </a:xfrm>
          </p:grpSpPr>
          <p:pic>
            <p:nvPicPr>
              <p:cNvPr id="509" name="image25.png" descr="AM 8a"/>
              <p:cNvPicPr/>
              <p:nvPr/>
            </p:nvPicPr>
            <p:blipFill>
              <a:blip r:embed="rId3">
                <a:extLst/>
              </a:blip>
              <a:srcRect b="19695"/>
              <a:stretch>
                <a:fillRect/>
              </a:stretch>
            </p:blipFill>
            <p:spPr>
              <a:xfrm>
                <a:off x="0" y="612774"/>
                <a:ext cx="4838156" cy="4488509"/>
              </a:xfrm>
              <a:prstGeom prst="rect">
                <a:avLst/>
              </a:prstGeom>
              <a:ln w="12700" cap="flat">
                <a:noFill/>
                <a:miter lim="400000"/>
              </a:ln>
              <a:effectLst/>
            </p:spPr>
          </p:pic>
          <p:sp>
            <p:nvSpPr>
              <p:cNvPr id="510" name="Shape 510"/>
              <p:cNvSpPr/>
              <p:nvPr/>
            </p:nvSpPr>
            <p:spPr>
              <a:xfrm>
                <a:off x="248811" y="-1"/>
                <a:ext cx="4572001" cy="43707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defRPr sz="2400">
                    <a:solidFill>
                      <a:srgbClr val="A4001D"/>
                    </a:solidFill>
                    <a:latin typeface="Arial Bold"/>
                    <a:ea typeface="Arial Bold"/>
                    <a:cs typeface="Arial Bold"/>
                    <a:sym typeface="Arial Bold"/>
                  </a:defRPr>
                </a:lvl1pPr>
              </a:lstStyle>
              <a:p>
                <a:pPr lvl="0">
                  <a:defRPr sz="1800">
                    <a:solidFill>
                      <a:srgbClr val="000000"/>
                    </a:solidFill>
                  </a:defRPr>
                </a:pPr>
                <a:r>
                  <a:rPr sz="2400">
                    <a:solidFill>
                      <a:srgbClr val="A4001D"/>
                    </a:solidFill>
                  </a:rPr>
                  <a:t>Tunneling Picture (Schwinger)</a:t>
                </a:r>
              </a:p>
            </p:txBody>
          </p:sp>
        </p:grpSp>
        <p:sp>
          <p:nvSpPr>
            <p:cNvPr id="512" name="Shape 512"/>
            <p:cNvSpPr/>
            <p:nvPr/>
          </p:nvSpPr>
          <p:spPr>
            <a:xfrm>
              <a:off x="1180554" y="4270285"/>
              <a:ext cx="967047" cy="40643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pPr lvl="0"/>
              <a:r>
                <a:rPr>
                  <a:latin typeface="Symbol"/>
                  <a:ea typeface="Symbol"/>
                  <a:cs typeface="Symbol"/>
                  <a:sym typeface="Symbol"/>
                </a:rPr>
                <a:t>Υ</a:t>
              </a:r>
              <a:r>
                <a:t> = E/E</a:t>
              </a:r>
              <a:r>
                <a:rPr baseline="-25000"/>
                <a:t>c</a:t>
              </a:r>
            </a:p>
          </p:txBody>
        </p:sp>
      </p:grpSp>
      <p:sp>
        <p:nvSpPr>
          <p:cNvPr id="3" name="Footer Placeholder 2">
            <a:extLst>
              <a:ext uri="{FF2B5EF4-FFF2-40B4-BE49-F238E27FC236}">
                <a16:creationId xmlns:a16="http://schemas.microsoft.com/office/drawing/2014/main" id="{5D166ABC-0FA1-4428-BDED-AA4ECFA601DA}"/>
              </a:ext>
            </a:extLst>
          </p:cNvPr>
          <p:cNvSpPr>
            <a:spLocks noGrp="1"/>
          </p:cNvSpPr>
          <p:nvPr>
            <p:ph type="ftr" sz="quarter" idx="12"/>
          </p:nvPr>
        </p:nvSpPr>
        <p:spPr/>
        <p:txBody>
          <a:bodyPr/>
          <a:lstStyle/>
          <a:p>
            <a:r>
              <a:rPr lang="en-US" altLang="en-US"/>
              <a:t>MIPSE December 2019</a:t>
            </a:r>
          </a:p>
        </p:txBody>
      </p:sp>
    </p:spTree>
    <p:extLst>
      <p:ext uri="{BB962C8B-B14F-4D97-AF65-F5344CB8AC3E}">
        <p14:creationId xmlns:p14="http://schemas.microsoft.com/office/powerpoint/2010/main" val="20884860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Reaching strong-field regime @FACET-II</a:t>
            </a:r>
          </a:p>
        </p:txBody>
      </p:sp>
      <p:pic>
        <p:nvPicPr>
          <p:cNvPr id="5" name="Picture 4"/>
          <p:cNvPicPr>
            <a:picLocks noChangeAspect="1"/>
          </p:cNvPicPr>
          <p:nvPr/>
        </p:nvPicPr>
        <p:blipFill>
          <a:blip r:embed="rId2"/>
          <a:stretch>
            <a:fillRect/>
          </a:stretch>
        </p:blipFill>
        <p:spPr>
          <a:xfrm>
            <a:off x="1423910" y="4554541"/>
            <a:ext cx="6444463" cy="1889256"/>
          </a:xfrm>
          <a:prstGeom prst="rect">
            <a:avLst/>
          </a:prstGeom>
        </p:spPr>
      </p:pic>
      <p:pic>
        <p:nvPicPr>
          <p:cNvPr id="9" name="Picture 8"/>
          <p:cNvPicPr>
            <a:picLocks noChangeAspect="1"/>
          </p:cNvPicPr>
          <p:nvPr/>
        </p:nvPicPr>
        <p:blipFill>
          <a:blip r:embed="rId3"/>
          <a:stretch>
            <a:fillRect/>
          </a:stretch>
        </p:blipFill>
        <p:spPr>
          <a:xfrm>
            <a:off x="5384800" y="1223643"/>
            <a:ext cx="3589134" cy="2368828"/>
          </a:xfrm>
          <a:prstGeom prst="rect">
            <a:avLst/>
          </a:prstGeom>
        </p:spPr>
      </p:pic>
      <p:sp>
        <p:nvSpPr>
          <p:cNvPr id="11" name="TextBox 10"/>
          <p:cNvSpPr txBox="1"/>
          <p:nvPr/>
        </p:nvSpPr>
        <p:spPr>
          <a:xfrm>
            <a:off x="2424727" y="724653"/>
            <a:ext cx="2852127" cy="369332"/>
          </a:xfrm>
          <a:prstGeom prst="rect">
            <a:avLst/>
          </a:prstGeom>
          <a:noFill/>
        </p:spPr>
        <p:txBody>
          <a:bodyPr wrap="none" rtlCol="0">
            <a:spAutoFit/>
          </a:bodyPr>
          <a:lstStyle/>
          <a:p>
            <a:r>
              <a:rPr lang="en-US" dirty="0"/>
              <a:t>Baseline: 20 TW, 13 GeV</a:t>
            </a:r>
          </a:p>
        </p:txBody>
      </p:sp>
      <p:pic>
        <p:nvPicPr>
          <p:cNvPr id="14" name="Picture 13"/>
          <p:cNvPicPr>
            <a:picLocks noChangeAspect="1"/>
          </p:cNvPicPr>
          <p:nvPr/>
        </p:nvPicPr>
        <p:blipFill>
          <a:blip r:embed="rId4"/>
          <a:stretch>
            <a:fillRect/>
          </a:stretch>
        </p:blipFill>
        <p:spPr>
          <a:xfrm>
            <a:off x="319464" y="1154548"/>
            <a:ext cx="4876343" cy="3164205"/>
          </a:xfrm>
          <a:prstGeom prst="rect">
            <a:avLst/>
          </a:prstGeom>
        </p:spPr>
      </p:pic>
      <p:pic>
        <p:nvPicPr>
          <p:cNvPr id="15" name="Picture 14"/>
          <p:cNvPicPr>
            <a:picLocks noChangeAspect="1"/>
          </p:cNvPicPr>
          <p:nvPr/>
        </p:nvPicPr>
        <p:blipFill>
          <a:blip r:embed="rId5"/>
          <a:stretch>
            <a:fillRect/>
          </a:stretch>
        </p:blipFill>
        <p:spPr>
          <a:xfrm>
            <a:off x="0" y="4572000"/>
            <a:ext cx="9144000" cy="1887473"/>
          </a:xfrm>
          <a:prstGeom prst="rect">
            <a:avLst/>
          </a:prstGeom>
        </p:spPr>
      </p:pic>
      <p:sp>
        <p:nvSpPr>
          <p:cNvPr id="2" name="Footer Placeholder 1">
            <a:extLst>
              <a:ext uri="{FF2B5EF4-FFF2-40B4-BE49-F238E27FC236}">
                <a16:creationId xmlns:a16="http://schemas.microsoft.com/office/drawing/2014/main" id="{CD2A0DA9-FE6C-42CB-BA89-C8AE3BA36A87}"/>
              </a:ext>
            </a:extLst>
          </p:cNvPr>
          <p:cNvSpPr>
            <a:spLocks noGrp="1"/>
          </p:cNvSpPr>
          <p:nvPr>
            <p:ph type="ftr" sz="quarter" idx="12"/>
          </p:nvPr>
        </p:nvSpPr>
        <p:spPr/>
        <p:txBody>
          <a:bodyPr/>
          <a:lstStyle/>
          <a:p>
            <a:r>
              <a:rPr lang="en-US" altLang="en-US"/>
              <a:t>MIPSE December 2019</a:t>
            </a:r>
          </a:p>
        </p:txBody>
      </p:sp>
      <p:sp>
        <p:nvSpPr>
          <p:cNvPr id="4" name="Slide Number Placeholder 3">
            <a:extLst>
              <a:ext uri="{FF2B5EF4-FFF2-40B4-BE49-F238E27FC236}">
                <a16:creationId xmlns:a16="http://schemas.microsoft.com/office/drawing/2014/main" id="{47EA6072-DA09-49B0-BF75-251E15DBE734}"/>
              </a:ext>
            </a:extLst>
          </p:cNvPr>
          <p:cNvSpPr>
            <a:spLocks noGrp="1"/>
          </p:cNvSpPr>
          <p:nvPr>
            <p:ph type="sldNum" sz="quarter" idx="11"/>
          </p:nvPr>
        </p:nvSpPr>
        <p:spPr/>
        <p:txBody>
          <a:bodyPr/>
          <a:lstStyle/>
          <a:p>
            <a:fld id="{993DF2D4-1962-4DC0-B0A1-615E14F3D2F2}" type="slidenum">
              <a:rPr lang="en-US" altLang="en-US" smtClean="0"/>
              <a:pPr/>
              <a:t>32</a:t>
            </a:fld>
            <a:endParaRPr lang="en-US" altLang="en-US"/>
          </a:p>
        </p:txBody>
      </p:sp>
    </p:spTree>
    <p:extLst>
      <p:ext uri="{BB962C8B-B14F-4D97-AF65-F5344CB8AC3E}">
        <p14:creationId xmlns:p14="http://schemas.microsoft.com/office/powerpoint/2010/main" val="54173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Focused Intensity Frontier</a:t>
            </a:r>
          </a:p>
        </p:txBody>
      </p:sp>
      <p:sp>
        <p:nvSpPr>
          <p:cNvPr id="6" name="TextBox 5"/>
          <p:cNvSpPr txBox="1"/>
          <p:nvPr/>
        </p:nvSpPr>
        <p:spPr>
          <a:xfrm>
            <a:off x="4000500" y="3171825"/>
            <a:ext cx="184731" cy="369332"/>
          </a:xfrm>
          <a:prstGeom prst="rect">
            <a:avLst/>
          </a:prstGeom>
          <a:noFill/>
        </p:spPr>
        <p:txBody>
          <a:bodyPr wrap="none" rtlCol="0">
            <a:spAutoFit/>
          </a:bodyPr>
          <a:lstStyle/>
          <a:p>
            <a:endParaRPr lang="en-US" dirty="0"/>
          </a:p>
        </p:txBody>
      </p:sp>
      <p:pic>
        <p:nvPicPr>
          <p:cNvPr id="19" name="Content Placeholder 6"/>
          <p:cNvPicPr>
            <a:picLocks/>
          </p:cNvPicPr>
          <p:nvPr/>
        </p:nvPicPr>
        <p:blipFill>
          <a:blip r:embed="rId2"/>
          <a:stretch>
            <a:fillRect/>
          </a:stretch>
        </p:blipFill>
        <p:spPr>
          <a:xfrm>
            <a:off x="-28576" y="1527641"/>
            <a:ext cx="6206641" cy="4729758"/>
          </a:xfrm>
          <a:prstGeom prst="rect">
            <a:avLst/>
          </a:prstGeom>
        </p:spPr>
      </p:pic>
      <p:grpSp>
        <p:nvGrpSpPr>
          <p:cNvPr id="20" name="Group 19"/>
          <p:cNvGrpSpPr/>
          <p:nvPr/>
        </p:nvGrpSpPr>
        <p:grpSpPr>
          <a:xfrm>
            <a:off x="3868070" y="1472155"/>
            <a:ext cx="2173092" cy="2836575"/>
            <a:chOff x="3693460" y="1316383"/>
            <a:chExt cx="2173092" cy="2836575"/>
          </a:xfrm>
        </p:grpSpPr>
        <p:sp>
          <p:nvSpPr>
            <p:cNvPr id="21" name="Shape 490"/>
            <p:cNvSpPr/>
            <p:nvPr/>
          </p:nvSpPr>
          <p:spPr>
            <a:xfrm flipV="1">
              <a:off x="4548823" y="1950684"/>
              <a:ext cx="207172" cy="209479"/>
            </a:xfrm>
            <a:prstGeom prst="pentagon">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path path="circle">
                <a:fillToRect l="50000" t="50000" r="50000" b="50000"/>
              </a:path>
              <a:tileRect/>
            </a:gradFill>
            <a:ln>
              <a:solidFill>
                <a:srgbClr val="A0001C"/>
              </a:solidFill>
              <a:prstDash val="sysDash"/>
            </a:ln>
            <a:effectLst>
              <a:glow rad="228600">
                <a:srgbClr val="FFFF00">
                  <a:alpha val="40000"/>
                </a:srgbClr>
              </a:glow>
              <a:outerShdw blurRad="38100" dist="23000" dir="5400000" rotWithShape="0">
                <a:srgbClr val="000000">
                  <a:alpha val="35000"/>
                </a:srgbClr>
              </a:outerShdw>
            </a:effectLst>
          </p:spPr>
          <p:txBody>
            <a:bodyPr lIns="0" tIns="0" rIns="0" bIns="0" anchor="ctr"/>
            <a:lstStyle/>
            <a:p>
              <a:pPr lvl="0" algn="ctr">
                <a:defRPr>
                  <a:solidFill>
                    <a:srgbClr val="FFFFFF"/>
                  </a:solidFill>
                </a:defRPr>
              </a:pPr>
              <a:endParaRPr dirty="0"/>
            </a:p>
          </p:txBody>
        </p:sp>
        <p:sp>
          <p:nvSpPr>
            <p:cNvPr id="22" name="TextBox 21"/>
            <p:cNvSpPr txBox="1"/>
            <p:nvPr/>
          </p:nvSpPr>
          <p:spPr>
            <a:xfrm>
              <a:off x="3693460" y="1316383"/>
              <a:ext cx="1877694" cy="646331"/>
            </a:xfrm>
            <a:prstGeom prst="rect">
              <a:avLst/>
            </a:prstGeom>
            <a:noFill/>
          </p:spPr>
          <p:txBody>
            <a:bodyPr wrap="none" rtlCol="0">
              <a:spAutoFit/>
            </a:bodyPr>
            <a:lstStyle/>
            <a:p>
              <a:r>
                <a:rPr lang="en-US" dirty="0"/>
                <a:t>20TW/13GeV</a:t>
              </a:r>
            </a:p>
            <a:p>
              <a:r>
                <a:rPr lang="en-US" dirty="0"/>
                <a:t>FACET-II (E320)</a:t>
              </a:r>
            </a:p>
          </p:txBody>
        </p:sp>
        <p:sp>
          <p:nvSpPr>
            <p:cNvPr id="23" name="Shape 490"/>
            <p:cNvSpPr/>
            <p:nvPr/>
          </p:nvSpPr>
          <p:spPr>
            <a:xfrm flipV="1">
              <a:off x="4563111" y="3681869"/>
              <a:ext cx="207172" cy="209479"/>
            </a:xfrm>
            <a:prstGeom prst="pentagon">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path path="circle">
                <a:fillToRect l="50000" t="50000" r="50000" b="50000"/>
              </a:path>
              <a:tileRect/>
            </a:gradFill>
            <a:ln>
              <a:solidFill>
                <a:srgbClr val="A0001C"/>
              </a:solidFill>
              <a:prstDash val="sysDash"/>
            </a:ln>
            <a:effectLst>
              <a:glow rad="228600">
                <a:srgbClr val="FFFF00">
                  <a:alpha val="40000"/>
                </a:srgbClr>
              </a:glow>
              <a:outerShdw blurRad="38100" dist="23000" dir="5400000" rotWithShape="0">
                <a:srgbClr val="000000">
                  <a:alpha val="35000"/>
                </a:srgbClr>
              </a:outerShdw>
            </a:effectLst>
          </p:spPr>
          <p:txBody>
            <a:bodyPr lIns="0" tIns="0" rIns="0" bIns="0" anchor="ctr"/>
            <a:lstStyle/>
            <a:p>
              <a:pPr lvl="0" algn="ctr">
                <a:defRPr>
                  <a:solidFill>
                    <a:srgbClr val="FFFFFF"/>
                  </a:solidFill>
                </a:defRPr>
              </a:pPr>
              <a:endParaRPr dirty="0"/>
            </a:p>
          </p:txBody>
        </p:sp>
        <p:sp>
          <p:nvSpPr>
            <p:cNvPr id="24" name="TextBox 23"/>
            <p:cNvSpPr txBox="1"/>
            <p:nvPr/>
          </p:nvSpPr>
          <p:spPr>
            <a:xfrm>
              <a:off x="4817867" y="3629738"/>
              <a:ext cx="1048685" cy="523220"/>
            </a:xfrm>
            <a:prstGeom prst="rect">
              <a:avLst/>
            </a:prstGeom>
            <a:noFill/>
          </p:spPr>
          <p:txBody>
            <a:bodyPr wrap="none" rtlCol="0">
              <a:spAutoFit/>
            </a:bodyPr>
            <a:lstStyle/>
            <a:p>
              <a:r>
                <a:rPr lang="en-US" sz="1400" dirty="0"/>
                <a:t>20TW</a:t>
              </a:r>
            </a:p>
            <a:p>
              <a:r>
                <a:rPr lang="en-US" sz="1400" dirty="0"/>
                <a:t>(lab frame)</a:t>
              </a:r>
              <a:endParaRPr lang="en-US" dirty="0"/>
            </a:p>
          </p:txBody>
        </p:sp>
      </p:grpSp>
      <p:sp>
        <p:nvSpPr>
          <p:cNvPr id="7" name="TextBox 6"/>
          <p:cNvSpPr txBox="1"/>
          <p:nvPr/>
        </p:nvSpPr>
        <p:spPr>
          <a:xfrm>
            <a:off x="4214812" y="2371727"/>
            <a:ext cx="705642" cy="276999"/>
          </a:xfrm>
          <a:prstGeom prst="rect">
            <a:avLst/>
          </a:prstGeom>
          <a:noFill/>
        </p:spPr>
        <p:txBody>
          <a:bodyPr wrap="none" rtlCol="0">
            <a:spAutoFit/>
          </a:bodyPr>
          <a:lstStyle/>
          <a:p>
            <a:r>
              <a:rPr lang="en-US" sz="1200" b="1" dirty="0"/>
              <a:t>50 GeV</a:t>
            </a:r>
          </a:p>
        </p:txBody>
      </p:sp>
      <p:sp>
        <p:nvSpPr>
          <p:cNvPr id="15" name="Rectangle 14"/>
          <p:cNvSpPr/>
          <p:nvPr/>
        </p:nvSpPr>
        <p:spPr>
          <a:xfrm>
            <a:off x="6041162" y="2371727"/>
            <a:ext cx="3325684" cy="2031325"/>
          </a:xfrm>
          <a:prstGeom prst="rect">
            <a:avLst/>
          </a:prstGeom>
        </p:spPr>
        <p:txBody>
          <a:bodyPr wrap="square">
            <a:spAutoFit/>
          </a:bodyPr>
          <a:lstStyle/>
          <a:p>
            <a:pPr marL="285750" indent="-285750" defTabSz="584200" hangingPunct="0">
              <a:buClr>
                <a:srgbClr val="00997C"/>
              </a:buClr>
              <a:buFont typeface="Arial" charset="0"/>
              <a:buChar char="•"/>
            </a:pPr>
            <a:endParaRPr lang="en-US" dirty="0">
              <a:solidFill>
                <a:srgbClr val="000000"/>
              </a:solidFill>
              <a:latin typeface="Helvetica" charset="0"/>
              <a:ea typeface="Helvetica" charset="0"/>
              <a:cs typeface="Helvetica" charset="0"/>
              <a:sym typeface="Helvetica Light"/>
            </a:endParaRPr>
          </a:p>
          <a:p>
            <a:pPr defTabSz="584200" hangingPunct="0">
              <a:buClr>
                <a:srgbClr val="00997C"/>
              </a:buClr>
            </a:pPr>
            <a:endParaRPr lang="en-US" dirty="0">
              <a:solidFill>
                <a:srgbClr val="000000"/>
              </a:solidFill>
              <a:latin typeface="Helvetica" charset="0"/>
              <a:ea typeface="Helvetica" charset="0"/>
              <a:cs typeface="Helvetica" charset="0"/>
              <a:sym typeface="Helvetica Light"/>
            </a:endParaRPr>
          </a:p>
          <a:p>
            <a:pPr defTabSz="584200" hangingPunct="0">
              <a:buClr>
                <a:srgbClr val="00997C"/>
              </a:buClr>
            </a:pPr>
            <a:r>
              <a:rPr lang="en-US" dirty="0">
                <a:solidFill>
                  <a:srgbClr val="000000"/>
                </a:solidFill>
                <a:latin typeface="Helvetica" charset="0"/>
                <a:ea typeface="Helvetica" charset="0"/>
                <a:cs typeface="Helvetica" charset="0"/>
                <a:sym typeface="Helvetica Light"/>
              </a:rPr>
              <a:t>Y &gt;1 possible now</a:t>
            </a:r>
            <a:br>
              <a:rPr lang="en-US" dirty="0">
                <a:solidFill>
                  <a:srgbClr val="000000"/>
                </a:solidFill>
                <a:latin typeface="Helvetica" charset="0"/>
                <a:ea typeface="Helvetica" charset="0"/>
                <a:cs typeface="Helvetica" charset="0"/>
                <a:sym typeface="Helvetica Light"/>
              </a:rPr>
            </a:br>
            <a:r>
              <a:rPr lang="en-US" dirty="0">
                <a:solidFill>
                  <a:srgbClr val="000000"/>
                </a:solidFill>
                <a:latin typeface="Helvetica" charset="0"/>
                <a:ea typeface="Helvetica" charset="0"/>
                <a:cs typeface="Helvetica" charset="0"/>
                <a:sym typeface="Helvetica Light"/>
              </a:rPr>
              <a:t> with current facilities (SLAC/DESY</a:t>
            </a:r>
            <a:r>
              <a:rPr lang="mr-IN" dirty="0">
                <a:solidFill>
                  <a:srgbClr val="000000"/>
                </a:solidFill>
                <a:latin typeface="Helvetica" charset="0"/>
                <a:ea typeface="Helvetica" charset="0"/>
                <a:cs typeface="Helvetica" charset="0"/>
                <a:sym typeface="Helvetica Light"/>
              </a:rPr>
              <a:t>…</a:t>
            </a:r>
            <a:r>
              <a:rPr lang="en-US" dirty="0">
                <a:solidFill>
                  <a:srgbClr val="000000"/>
                </a:solidFill>
                <a:latin typeface="Helvetica" charset="0"/>
                <a:ea typeface="Helvetica" charset="0"/>
                <a:cs typeface="Helvetica" charset="0"/>
                <a:sym typeface="Helvetica Light"/>
              </a:rPr>
              <a:t>)</a:t>
            </a:r>
          </a:p>
          <a:p>
            <a:pPr defTabSz="584200" hangingPunct="0">
              <a:buClr>
                <a:srgbClr val="00997C"/>
              </a:buClr>
            </a:pPr>
            <a:r>
              <a:rPr lang="mr-IN" dirty="0">
                <a:solidFill>
                  <a:srgbClr val="000000"/>
                </a:solidFill>
                <a:latin typeface="Helvetica" charset="0"/>
                <a:ea typeface="Helvetica" charset="0"/>
                <a:cs typeface="Helvetica" charset="0"/>
                <a:sym typeface="Helvetica Light"/>
              </a:rPr>
              <a:t>…</a:t>
            </a:r>
            <a:r>
              <a:rPr lang="en-US" dirty="0">
                <a:solidFill>
                  <a:srgbClr val="000000"/>
                </a:solidFill>
                <a:latin typeface="Helvetica" charset="0"/>
                <a:ea typeface="Helvetica" charset="0"/>
                <a:cs typeface="Helvetica" charset="0"/>
                <a:sym typeface="Helvetica Light"/>
              </a:rPr>
              <a:t>and modest laser</a:t>
            </a:r>
          </a:p>
          <a:p>
            <a:pPr defTabSz="584200" hangingPunct="0">
              <a:buClr>
                <a:srgbClr val="00997C"/>
              </a:buClr>
            </a:pPr>
            <a:endParaRPr lang="en-US" dirty="0">
              <a:solidFill>
                <a:srgbClr val="000000"/>
              </a:solidFill>
              <a:latin typeface="Helvetica" charset="0"/>
              <a:ea typeface="Helvetica" charset="0"/>
              <a:cs typeface="Helvetica" charset="0"/>
              <a:sym typeface="Helvetica Light"/>
            </a:endParaRPr>
          </a:p>
        </p:txBody>
      </p:sp>
      <p:sp>
        <p:nvSpPr>
          <p:cNvPr id="3" name="Footer Placeholder 2">
            <a:extLst>
              <a:ext uri="{FF2B5EF4-FFF2-40B4-BE49-F238E27FC236}">
                <a16:creationId xmlns:a16="http://schemas.microsoft.com/office/drawing/2014/main" id="{A30FB721-2A47-4A97-B1C5-2C062274562C}"/>
              </a:ext>
            </a:extLst>
          </p:cNvPr>
          <p:cNvSpPr>
            <a:spLocks noGrp="1"/>
          </p:cNvSpPr>
          <p:nvPr>
            <p:ph type="ftr" sz="quarter" idx="12"/>
          </p:nvPr>
        </p:nvSpPr>
        <p:spPr/>
        <p:txBody>
          <a:bodyPr/>
          <a:lstStyle/>
          <a:p>
            <a:r>
              <a:rPr lang="en-US" altLang="en-US"/>
              <a:t>MIPSE December 2019</a:t>
            </a:r>
          </a:p>
        </p:txBody>
      </p:sp>
      <p:sp>
        <p:nvSpPr>
          <p:cNvPr id="4" name="Slide Number Placeholder 3">
            <a:extLst>
              <a:ext uri="{FF2B5EF4-FFF2-40B4-BE49-F238E27FC236}">
                <a16:creationId xmlns:a16="http://schemas.microsoft.com/office/drawing/2014/main" id="{8489379B-84B2-475D-8103-60E97BDB83BE}"/>
              </a:ext>
            </a:extLst>
          </p:cNvPr>
          <p:cNvSpPr>
            <a:spLocks noGrp="1"/>
          </p:cNvSpPr>
          <p:nvPr>
            <p:ph type="sldNum" sz="quarter" idx="11"/>
          </p:nvPr>
        </p:nvSpPr>
        <p:spPr/>
        <p:txBody>
          <a:bodyPr/>
          <a:lstStyle/>
          <a:p>
            <a:fld id="{993DF2D4-1962-4DC0-B0A1-615E14F3D2F2}" type="slidenum">
              <a:rPr lang="en-US" altLang="en-US" smtClean="0"/>
              <a:pPr/>
              <a:t>33</a:t>
            </a:fld>
            <a:endParaRPr lang="en-US" altLang="en-US"/>
          </a:p>
        </p:txBody>
      </p:sp>
    </p:spTree>
    <p:extLst>
      <p:ext uri="{BB962C8B-B14F-4D97-AF65-F5344CB8AC3E}">
        <p14:creationId xmlns:p14="http://schemas.microsoft.com/office/powerpoint/2010/main" val="9333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FACET-II E-320 collaboration</a:t>
            </a:r>
          </a:p>
        </p:txBody>
      </p:sp>
      <p:sp>
        <p:nvSpPr>
          <p:cNvPr id="3" name="TextBox 2"/>
          <p:cNvSpPr txBox="1"/>
          <p:nvPr/>
        </p:nvSpPr>
        <p:spPr>
          <a:xfrm>
            <a:off x="150314" y="5143534"/>
            <a:ext cx="8993686" cy="1384995"/>
          </a:xfrm>
          <a:prstGeom prst="rect">
            <a:avLst/>
          </a:prstGeom>
          <a:noFill/>
        </p:spPr>
        <p:txBody>
          <a:bodyPr wrap="square" rtlCol="0">
            <a:spAutoFit/>
          </a:bodyPr>
          <a:lstStyle/>
          <a:p>
            <a:r>
              <a:rPr lang="en-US" sz="1400" dirty="0"/>
              <a:t>Collaborating Institutions: Carleton University (Canada), Aarhus University (Denmark). </a:t>
            </a:r>
            <a:r>
              <a:rPr lang="en-US" sz="1400" dirty="0" err="1"/>
              <a:t>Ecole</a:t>
            </a:r>
            <a:r>
              <a:rPr lang="en-US" sz="1400" dirty="0"/>
              <a:t> </a:t>
            </a:r>
            <a:r>
              <a:rPr lang="en-US" sz="1400" dirty="0" err="1"/>
              <a:t>Polytechnique</a:t>
            </a:r>
            <a:r>
              <a:rPr lang="en-US" sz="1400" dirty="0"/>
              <a:t> (France) Max-Planck-</a:t>
            </a:r>
            <a:r>
              <a:rPr lang="en-US" sz="1400" dirty="0" err="1"/>
              <a:t>Institut</a:t>
            </a:r>
            <a:r>
              <a:rPr lang="en-US" sz="1400" dirty="0"/>
              <a:t> </a:t>
            </a:r>
            <a:r>
              <a:rPr lang="en-US" sz="1400" dirty="0" err="1"/>
              <a:t>für</a:t>
            </a:r>
            <a:r>
              <a:rPr lang="en-US" sz="1400" dirty="0"/>
              <a:t> </a:t>
            </a:r>
            <a:r>
              <a:rPr lang="en-US" sz="1400" dirty="0" err="1"/>
              <a:t>Kernphysik</a:t>
            </a:r>
            <a:r>
              <a:rPr lang="en-US" sz="1400" dirty="0"/>
              <a:t> (Germany), Helmholtz-</a:t>
            </a:r>
            <a:r>
              <a:rPr lang="en-US" sz="1400" dirty="0" err="1"/>
              <a:t>Institut</a:t>
            </a:r>
            <a:r>
              <a:rPr lang="en-US" sz="1400" dirty="0"/>
              <a:t> Jena (Germany), Friedrich-Schiller-</a:t>
            </a:r>
            <a:r>
              <a:rPr lang="en-US" sz="1400" dirty="0" err="1"/>
              <a:t>Universität</a:t>
            </a:r>
            <a:r>
              <a:rPr lang="en-US" sz="1400" dirty="0"/>
              <a:t> Jena (Germany), </a:t>
            </a:r>
            <a:r>
              <a:rPr lang="en-US" sz="1400" dirty="0" err="1"/>
              <a:t>Universidade</a:t>
            </a:r>
            <a:r>
              <a:rPr lang="en-US" sz="1400" dirty="0"/>
              <a:t> de </a:t>
            </a:r>
            <a:r>
              <a:rPr lang="en-US" sz="1400" dirty="0" err="1"/>
              <a:t>Lisboa</a:t>
            </a:r>
            <a:r>
              <a:rPr lang="en-US" sz="1400" dirty="0"/>
              <a:t> (Portugal), Queen's University Belfast (UK), California Polytechnic State University (CA USA), Lawrence Livermore National Laboratory (CA USA), Princeton University (NJ USA), SLAC National Accelerator Laboratory (CA USA), University of California Los Angeles (CA USA), University of Colorado Boulder (CO USA), University of Nebraska - Lincoln (NE USA)</a:t>
            </a:r>
          </a:p>
        </p:txBody>
      </p:sp>
      <p:graphicFrame>
        <p:nvGraphicFramePr>
          <p:cNvPr id="5" name="Table 4"/>
          <p:cNvGraphicFramePr>
            <a:graphicFrameLocks noGrp="1"/>
          </p:cNvGraphicFramePr>
          <p:nvPr>
            <p:extLst>
              <p:ext uri="{D42A27DB-BD31-4B8C-83A1-F6EECF244321}">
                <p14:modId xmlns:p14="http://schemas.microsoft.com/office/powerpoint/2010/main" val="237870477"/>
              </p:ext>
            </p:extLst>
          </p:nvPr>
        </p:nvGraphicFramePr>
        <p:xfrm>
          <a:off x="233286" y="1215023"/>
          <a:ext cx="7065085" cy="3882586"/>
        </p:xfrm>
        <a:graphic>
          <a:graphicData uri="http://schemas.openxmlformats.org/drawingml/2006/table">
            <a:tbl>
              <a:tblPr firstRow="1" bandRow="1">
                <a:tableStyleId>{F5AB1C69-6EDB-4FF4-983F-18BD219EF322}</a:tableStyleId>
              </a:tblPr>
              <a:tblGrid>
                <a:gridCol w="2540416">
                  <a:extLst>
                    <a:ext uri="{9D8B030D-6E8A-4147-A177-3AD203B41FA5}">
                      <a16:colId xmlns:a16="http://schemas.microsoft.com/office/drawing/2014/main" val="20000"/>
                    </a:ext>
                  </a:extLst>
                </a:gridCol>
                <a:gridCol w="4524669">
                  <a:extLst>
                    <a:ext uri="{9D8B030D-6E8A-4147-A177-3AD203B41FA5}">
                      <a16:colId xmlns:a16="http://schemas.microsoft.com/office/drawing/2014/main" val="20001"/>
                    </a:ext>
                  </a:extLst>
                </a:gridCol>
              </a:tblGrid>
              <a:tr h="526114">
                <a:tc>
                  <a:txBody>
                    <a:bodyPr/>
                    <a:lstStyle/>
                    <a:p>
                      <a:r>
                        <a:rPr lang="en-US" sz="1200" b="0" dirty="0">
                          <a:solidFill>
                            <a:schemeClr val="tx1"/>
                          </a:solidFill>
                          <a:latin typeface="+mn-lt"/>
                        </a:rPr>
                        <a:t>SFQED theory &amp; simulation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dirty="0">
                          <a:solidFill>
                            <a:schemeClr val="tx1"/>
                          </a:solidFill>
                        </a:rPr>
                        <a:t>A.</a:t>
                      </a:r>
                      <a:r>
                        <a:rPr lang="en-US" sz="1200" b="0" baseline="0" dirty="0">
                          <a:solidFill>
                            <a:schemeClr val="tx1"/>
                          </a:solidFill>
                        </a:rPr>
                        <a:t> </a:t>
                      </a:r>
                      <a:r>
                        <a:rPr lang="en-US" sz="1200" b="0" dirty="0" err="1">
                          <a:solidFill>
                            <a:schemeClr val="tx1"/>
                          </a:solidFill>
                        </a:rPr>
                        <a:t>DiPiazza</a:t>
                      </a:r>
                      <a:r>
                        <a:rPr lang="en-US" sz="1200" b="0" dirty="0">
                          <a:solidFill>
                            <a:schemeClr val="tx1"/>
                          </a:solidFill>
                        </a:rPr>
                        <a:t>, F.</a:t>
                      </a:r>
                      <a:r>
                        <a:rPr lang="en-US" sz="1200" b="0" baseline="0" dirty="0">
                          <a:solidFill>
                            <a:schemeClr val="tx1"/>
                          </a:solidFill>
                        </a:rPr>
                        <a:t> </a:t>
                      </a:r>
                      <a:r>
                        <a:rPr lang="en-US" sz="1200" b="0" dirty="0" err="1">
                          <a:solidFill>
                            <a:schemeClr val="tx1"/>
                          </a:solidFill>
                        </a:rPr>
                        <a:t>Fiuza</a:t>
                      </a:r>
                      <a:r>
                        <a:rPr lang="en-US" sz="1200" b="0" dirty="0">
                          <a:solidFill>
                            <a:schemeClr val="tx1"/>
                          </a:solidFill>
                        </a:rPr>
                        <a:t>, T.</a:t>
                      </a:r>
                      <a:r>
                        <a:rPr lang="en-US" sz="1200" b="0" baseline="0" dirty="0">
                          <a:solidFill>
                            <a:schemeClr val="tx1"/>
                          </a:solidFill>
                        </a:rPr>
                        <a:t> </a:t>
                      </a:r>
                      <a:r>
                        <a:rPr lang="en-US" sz="1200" b="0" dirty="0" err="1">
                          <a:solidFill>
                            <a:schemeClr val="tx1"/>
                          </a:solidFill>
                        </a:rPr>
                        <a:t>Grismayer</a:t>
                      </a:r>
                      <a:r>
                        <a:rPr lang="en-US" sz="1200" b="0" dirty="0">
                          <a:solidFill>
                            <a:schemeClr val="tx1"/>
                          </a:solidFill>
                        </a:rPr>
                        <a:t>, C.H.</a:t>
                      </a:r>
                      <a:r>
                        <a:rPr lang="en-US" sz="1200" b="0" baseline="0" dirty="0">
                          <a:solidFill>
                            <a:schemeClr val="tx1"/>
                          </a:solidFill>
                        </a:rPr>
                        <a:t> </a:t>
                      </a:r>
                      <a:r>
                        <a:rPr lang="en-US" sz="1200" b="0" dirty="0">
                          <a:solidFill>
                            <a:schemeClr val="tx1"/>
                          </a:solidFill>
                        </a:rPr>
                        <a:t>Keitel,</a:t>
                      </a:r>
                      <a:r>
                        <a:rPr lang="en-US" sz="1200" b="0" baseline="0" dirty="0">
                          <a:solidFill>
                            <a:schemeClr val="tx1"/>
                          </a:solidFill>
                        </a:rPr>
                        <a:t> </a:t>
                      </a:r>
                      <a:r>
                        <a:rPr lang="en-US" sz="1200" b="1" u="sng" baseline="0" dirty="0">
                          <a:solidFill>
                            <a:schemeClr val="tx1"/>
                          </a:solidFill>
                        </a:rPr>
                        <a:t>S. </a:t>
                      </a:r>
                      <a:r>
                        <a:rPr lang="en-US" sz="1200" b="1" u="sng" baseline="0" dirty="0" err="1">
                          <a:solidFill>
                            <a:schemeClr val="tx1"/>
                          </a:solidFill>
                        </a:rPr>
                        <a:t>Meuren</a:t>
                      </a:r>
                      <a:r>
                        <a:rPr lang="en-US" sz="1200" b="0" dirty="0">
                          <a:solidFill>
                            <a:schemeClr val="tx1"/>
                          </a:solidFill>
                        </a:rPr>
                        <a:t>, </a:t>
                      </a:r>
                      <a:br>
                        <a:rPr lang="en-US" sz="1200" b="0" dirty="0">
                          <a:solidFill>
                            <a:schemeClr val="tx1"/>
                          </a:solidFill>
                        </a:rPr>
                      </a:br>
                      <a:r>
                        <a:rPr lang="en-US" sz="1200" b="0" dirty="0">
                          <a:solidFill>
                            <a:schemeClr val="tx1"/>
                          </a:solidFill>
                        </a:rPr>
                        <a:t>L.O. Silva, D. Del </a:t>
                      </a:r>
                      <a:r>
                        <a:rPr lang="en-US" sz="1200" b="0" dirty="0" err="1">
                          <a:solidFill>
                            <a:schemeClr val="tx1"/>
                          </a:solidFill>
                        </a:rPr>
                        <a:t>Sorbo</a:t>
                      </a:r>
                      <a:r>
                        <a:rPr lang="en-US" sz="1200" b="0" dirty="0">
                          <a:solidFill>
                            <a:schemeClr val="tx1"/>
                          </a:solidFill>
                        </a:rPr>
                        <a:t>, M. </a:t>
                      </a:r>
                      <a:r>
                        <a:rPr lang="en-US" sz="1200" b="0" dirty="0" err="1">
                          <a:solidFill>
                            <a:schemeClr val="tx1"/>
                          </a:solidFill>
                        </a:rPr>
                        <a:t>Tamburini</a:t>
                      </a:r>
                      <a:r>
                        <a:rPr lang="en-US" sz="1200" b="0" dirty="0">
                          <a:solidFill>
                            <a:schemeClr val="tx1"/>
                          </a:solidFill>
                        </a:rPr>
                        <a:t>, M. </a:t>
                      </a:r>
                      <a:r>
                        <a:rPr lang="en-US" sz="1200" b="0" dirty="0" err="1">
                          <a:solidFill>
                            <a:schemeClr val="tx1"/>
                          </a:solidFill>
                        </a:rPr>
                        <a:t>Vranic</a:t>
                      </a:r>
                      <a:r>
                        <a:rPr lang="en-US" sz="1200" b="0" dirty="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6532">
                <a:tc>
                  <a:txBody>
                    <a:bodyPr/>
                    <a:lstStyle/>
                    <a:p>
                      <a:r>
                        <a:rPr lang="en-US" sz="1200" b="0" dirty="0">
                          <a:solidFill>
                            <a:schemeClr val="tx1"/>
                          </a:solidFill>
                        </a:rPr>
                        <a:t>SLAC E144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solidFill>
                            <a:schemeClr val="tx1"/>
                          </a:solidFill>
                        </a:rPr>
                        <a:t>D.A. Reis </a:t>
                      </a:r>
                      <a:r>
                        <a:rPr lang="en-US" sz="1200" b="0" dirty="0">
                          <a:solidFill>
                            <a:schemeClr val="tx1"/>
                          </a:solidFill>
                        </a:rPr>
                        <a:t>(SF AMO/</a:t>
                      </a:r>
                      <a:r>
                        <a:rPr lang="en-US" sz="1200" b="0" dirty="0" err="1">
                          <a:solidFill>
                            <a:schemeClr val="tx1"/>
                          </a:solidFill>
                        </a:rPr>
                        <a:t>xray</a:t>
                      </a:r>
                      <a:r>
                        <a:rPr lang="en-US" sz="1200" b="0" dirty="0">
                          <a:solidFill>
                            <a:schemeClr val="tx1"/>
                          </a:solidFill>
                        </a:rPr>
                        <a:t>), T. </a:t>
                      </a:r>
                      <a:r>
                        <a:rPr lang="en-US" sz="1200" b="0" dirty="0" err="1">
                          <a:solidFill>
                            <a:schemeClr val="tx1"/>
                          </a:solidFill>
                        </a:rPr>
                        <a:t>Koffas</a:t>
                      </a:r>
                      <a:r>
                        <a:rPr lang="en-US" sz="1200" b="0" dirty="0">
                          <a:solidFill>
                            <a:schemeClr val="tx1"/>
                          </a:solidFill>
                        </a:rPr>
                        <a:t> (HEP)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6532">
                <a:tc>
                  <a:txBody>
                    <a:bodyPr/>
                    <a:lstStyle/>
                    <a:p>
                      <a:r>
                        <a:rPr lang="en-US" sz="1200" b="0" dirty="0">
                          <a:solidFill>
                            <a:schemeClr val="tx1"/>
                          </a:solidFill>
                        </a:rPr>
                        <a:t>LWFA SFQED experiments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dirty="0">
                          <a:solidFill>
                            <a:schemeClr val="tx1"/>
                          </a:solidFill>
                        </a:rPr>
                        <a:t> G. </a:t>
                      </a:r>
                      <a:r>
                        <a:rPr lang="en-US" sz="1200" b="0" dirty="0" err="1">
                          <a:solidFill>
                            <a:schemeClr val="tx1"/>
                          </a:solidFill>
                        </a:rPr>
                        <a:t>Sarri</a:t>
                      </a:r>
                      <a:r>
                        <a:rPr lang="en-US" sz="1200" b="0" dirty="0">
                          <a:solidFill>
                            <a:schemeClr val="tx1"/>
                          </a:solidFill>
                        </a:rPr>
                        <a:t>, M. </a:t>
                      </a:r>
                      <a:r>
                        <a:rPr lang="en-US" sz="1200" b="0" dirty="0" err="1">
                          <a:solidFill>
                            <a:schemeClr val="tx1"/>
                          </a:solidFill>
                        </a:rPr>
                        <a:t>Zepf</a:t>
                      </a:r>
                      <a:endParaRPr lang="en-US" sz="1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6532">
                <a:tc>
                  <a:txBody>
                    <a:bodyPr/>
                    <a:lstStyle/>
                    <a:p>
                      <a:r>
                        <a:rPr lang="en-US" sz="1200" b="0" dirty="0">
                          <a:solidFill>
                            <a:schemeClr val="tx1"/>
                          </a:solidFill>
                        </a:rPr>
                        <a:t>Crystal SFQED experiments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dirty="0">
                          <a:solidFill>
                            <a:schemeClr val="tx1"/>
                          </a:solidFill>
                        </a:rPr>
                        <a:t>R. </a:t>
                      </a:r>
                      <a:r>
                        <a:rPr lang="en-US" sz="1200" b="0" dirty="0" err="1">
                          <a:solidFill>
                            <a:schemeClr val="tx1"/>
                          </a:solidFill>
                        </a:rPr>
                        <a:t>Holtzapple</a:t>
                      </a:r>
                      <a:r>
                        <a:rPr lang="en-US" sz="1200" b="0" dirty="0">
                          <a:solidFill>
                            <a:schemeClr val="tx1"/>
                          </a:solidFill>
                        </a:rPr>
                        <a:t>, U. I. </a:t>
                      </a:r>
                      <a:r>
                        <a:rPr lang="en-US" sz="1200" b="0" dirty="0" err="1">
                          <a:solidFill>
                            <a:schemeClr val="tx1"/>
                          </a:solidFill>
                        </a:rPr>
                        <a:t>Uggerhoj</a:t>
                      </a:r>
                      <a:endParaRPr lang="en-US" sz="1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6532">
                <a:tc>
                  <a:txBody>
                    <a:bodyPr/>
                    <a:lstStyle/>
                    <a:p>
                      <a:r>
                        <a:rPr lang="en-US" sz="1200" b="0" dirty="0">
                          <a:solidFill>
                            <a:schemeClr val="tx1"/>
                          </a:solidFill>
                        </a:rPr>
                        <a:t>Strong-field AMO/x-ray science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solidFill>
                            <a:schemeClr val="tx1"/>
                          </a:solidFill>
                        </a:rPr>
                        <a:t>P.H. </a:t>
                      </a:r>
                      <a:r>
                        <a:rPr lang="en-US" sz="1200" b="1" dirty="0" err="1">
                          <a:solidFill>
                            <a:schemeClr val="tx1"/>
                          </a:solidFill>
                        </a:rPr>
                        <a:t>Bucksbaum</a:t>
                      </a:r>
                      <a:r>
                        <a:rPr lang="en-US" sz="1200" b="0" dirty="0">
                          <a:solidFill>
                            <a:schemeClr val="tx1"/>
                          </a:solidFill>
                        </a:rPr>
                        <a:t>, M. Fuchs, C. </a:t>
                      </a:r>
                      <a:r>
                        <a:rPr lang="en-US" sz="1200" b="0" dirty="0" err="1">
                          <a:solidFill>
                            <a:schemeClr val="tx1"/>
                          </a:solidFill>
                        </a:rPr>
                        <a:t>Rödel</a:t>
                      </a:r>
                      <a:endParaRPr lang="en-US" sz="1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76532">
                <a:tc>
                  <a:txBody>
                    <a:bodyPr/>
                    <a:lstStyle/>
                    <a:p>
                      <a:r>
                        <a:rPr lang="en-US" sz="1200" b="0" dirty="0">
                          <a:solidFill>
                            <a:schemeClr val="tx1"/>
                          </a:solidFill>
                        </a:rPr>
                        <a:t>Laser-plasma interaction, HEDP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dirty="0">
                          <a:solidFill>
                            <a:schemeClr val="tx1"/>
                          </a:solidFill>
                        </a:rPr>
                        <a:t>F. Albert, S. </a:t>
                      </a:r>
                      <a:r>
                        <a:rPr lang="en-US" sz="1200" b="0" dirty="0" err="1">
                          <a:solidFill>
                            <a:schemeClr val="tx1"/>
                          </a:solidFill>
                        </a:rPr>
                        <a:t>Corde</a:t>
                      </a:r>
                      <a:r>
                        <a:rPr lang="en-US" sz="1200" b="0" dirty="0">
                          <a:solidFill>
                            <a:schemeClr val="tx1"/>
                          </a:solidFill>
                        </a:rPr>
                        <a:t>, S. </a:t>
                      </a:r>
                      <a:r>
                        <a:rPr lang="en-US" sz="1200" b="0" dirty="0" err="1">
                          <a:solidFill>
                            <a:schemeClr val="tx1"/>
                          </a:solidFill>
                        </a:rPr>
                        <a:t>Glenzer</a:t>
                      </a:r>
                      <a:r>
                        <a:rPr lang="en-US" sz="1200" b="0" dirty="0">
                          <a:solidFill>
                            <a:schemeClr val="tx1"/>
                          </a:solidFill>
                        </a:rPr>
                        <a:t>, C. Joshi, M. </a:t>
                      </a:r>
                      <a:r>
                        <a:rPr lang="en-US" sz="1200" b="0" dirty="0" err="1">
                          <a:solidFill>
                            <a:schemeClr val="tx1"/>
                          </a:solidFill>
                        </a:rPr>
                        <a:t>Litos</a:t>
                      </a:r>
                      <a:r>
                        <a:rPr lang="en-US" sz="1200" b="0" dirty="0">
                          <a:solidFill>
                            <a:schemeClr val="tx1"/>
                          </a:solidFill>
                        </a:rPr>
                        <a:t>, W. Mori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26114">
                <a:tc>
                  <a:txBody>
                    <a:bodyPr/>
                    <a:lstStyle/>
                    <a:p>
                      <a:r>
                        <a:rPr lang="en-US" sz="1200" b="0" dirty="0">
                          <a:solidFill>
                            <a:schemeClr val="tx1"/>
                          </a:solidFill>
                        </a:rPr>
                        <a:t>Accelerator physics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51435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G. White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76532">
                <a:tc>
                  <a:txBody>
                    <a:bodyPr/>
                    <a:lstStyle/>
                    <a:p>
                      <a:r>
                        <a:rPr lang="en-US" sz="1200" b="0" dirty="0">
                          <a:solidFill>
                            <a:schemeClr val="tx1"/>
                          </a:solidFill>
                        </a:rPr>
                        <a:t>Detectors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51435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A. </a:t>
                      </a:r>
                      <a:r>
                        <a:rPr lang="en-US" sz="1200" b="0" dirty="0" err="1">
                          <a:solidFill>
                            <a:schemeClr val="tx1"/>
                          </a:solidFill>
                        </a:rPr>
                        <a:t>Dragone</a:t>
                      </a:r>
                      <a:r>
                        <a:rPr lang="en-US" sz="1200" b="0" dirty="0">
                          <a:solidFill>
                            <a:schemeClr val="tx1"/>
                          </a:solidFill>
                        </a:rPr>
                        <a:t>, C. J. Kenney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76532">
                <a:tc>
                  <a:txBody>
                    <a:bodyPr/>
                    <a:lstStyle/>
                    <a:p>
                      <a:r>
                        <a:rPr lang="en-US" sz="1200" b="0" dirty="0">
                          <a:solidFill>
                            <a:schemeClr val="tx1"/>
                          </a:solidFill>
                        </a:rPr>
                        <a:t>High intensity lasers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51435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 A. Fry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4" name="Footer Placeholder 3">
            <a:extLst>
              <a:ext uri="{FF2B5EF4-FFF2-40B4-BE49-F238E27FC236}">
                <a16:creationId xmlns:a16="http://schemas.microsoft.com/office/drawing/2014/main" id="{CE8DB2CE-E02C-4FF4-AED8-9C4555258EF9}"/>
              </a:ext>
            </a:extLst>
          </p:cNvPr>
          <p:cNvSpPr>
            <a:spLocks noGrp="1"/>
          </p:cNvSpPr>
          <p:nvPr>
            <p:ph type="ftr" sz="quarter" idx="12"/>
          </p:nvPr>
        </p:nvSpPr>
        <p:spPr/>
        <p:txBody>
          <a:bodyPr/>
          <a:lstStyle/>
          <a:p>
            <a:r>
              <a:rPr lang="en-US" altLang="en-US"/>
              <a:t>MIPSE December 2019</a:t>
            </a:r>
          </a:p>
        </p:txBody>
      </p:sp>
      <p:sp>
        <p:nvSpPr>
          <p:cNvPr id="6" name="Slide Number Placeholder 5">
            <a:extLst>
              <a:ext uri="{FF2B5EF4-FFF2-40B4-BE49-F238E27FC236}">
                <a16:creationId xmlns:a16="http://schemas.microsoft.com/office/drawing/2014/main" id="{3BDA29F2-B69F-45CD-984E-45BDB51F7471}"/>
              </a:ext>
            </a:extLst>
          </p:cNvPr>
          <p:cNvSpPr>
            <a:spLocks noGrp="1"/>
          </p:cNvSpPr>
          <p:nvPr>
            <p:ph type="sldNum" sz="quarter" idx="11"/>
          </p:nvPr>
        </p:nvSpPr>
        <p:spPr/>
        <p:txBody>
          <a:bodyPr/>
          <a:lstStyle/>
          <a:p>
            <a:fld id="{993DF2D4-1962-4DC0-B0A1-615E14F3D2F2}" type="slidenum">
              <a:rPr lang="en-US" altLang="en-US" smtClean="0"/>
              <a:pPr/>
              <a:t>34</a:t>
            </a:fld>
            <a:endParaRPr lang="en-US" altLang="en-US"/>
          </a:p>
        </p:txBody>
      </p:sp>
      <p:pic>
        <p:nvPicPr>
          <p:cNvPr id="8" name="Picture 7">
            <a:extLst>
              <a:ext uri="{FF2B5EF4-FFF2-40B4-BE49-F238E27FC236}">
                <a16:creationId xmlns:a16="http://schemas.microsoft.com/office/drawing/2014/main" id="{83BB8F89-FFAC-47F3-B3CD-8B1E9AD23245}"/>
              </a:ext>
            </a:extLst>
          </p:cNvPr>
          <p:cNvPicPr>
            <a:picLocks noChangeAspect="1"/>
          </p:cNvPicPr>
          <p:nvPr/>
        </p:nvPicPr>
        <p:blipFill rotWithShape="1">
          <a:blip r:embed="rId2">
            <a:extLst>
              <a:ext uri="{28A0092B-C50C-407E-A947-70E740481C1C}">
                <a14:useLocalDpi xmlns:a14="http://schemas.microsoft.com/office/drawing/2010/main" val="0"/>
              </a:ext>
            </a:extLst>
          </a:blip>
          <a:srcRect l="6533" r="6533"/>
          <a:stretch/>
        </p:blipFill>
        <p:spPr>
          <a:xfrm>
            <a:off x="7059622" y="1169098"/>
            <a:ext cx="1552575" cy="1785924"/>
          </a:xfrm>
          <a:prstGeom prst="rect">
            <a:avLst/>
          </a:prstGeom>
        </p:spPr>
      </p:pic>
      <p:pic>
        <p:nvPicPr>
          <p:cNvPr id="9" name="Picture 8">
            <a:extLst>
              <a:ext uri="{FF2B5EF4-FFF2-40B4-BE49-F238E27FC236}">
                <a16:creationId xmlns:a16="http://schemas.microsoft.com/office/drawing/2014/main" id="{3195BC05-DD25-4FF9-898E-C3DAC5734053}"/>
              </a:ext>
            </a:extLst>
          </p:cNvPr>
          <p:cNvPicPr>
            <a:picLocks noChangeAspect="1"/>
          </p:cNvPicPr>
          <p:nvPr/>
        </p:nvPicPr>
        <p:blipFill>
          <a:blip r:embed="rId3"/>
          <a:stretch>
            <a:fillRect/>
          </a:stretch>
        </p:blipFill>
        <p:spPr>
          <a:xfrm>
            <a:off x="7059622" y="2971598"/>
            <a:ext cx="1552575" cy="2047875"/>
          </a:xfrm>
          <a:prstGeom prst="rect">
            <a:avLst/>
          </a:prstGeom>
        </p:spPr>
      </p:pic>
    </p:spTree>
    <p:extLst>
      <p:ext uri="{BB962C8B-B14F-4D97-AF65-F5344CB8AC3E}">
        <p14:creationId xmlns:p14="http://schemas.microsoft.com/office/powerpoint/2010/main" val="2560764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832" y="50924"/>
            <a:ext cx="6947534" cy="890588"/>
          </a:xfrm>
        </p:spPr>
        <p:txBody>
          <a:bodyPr/>
          <a:lstStyle/>
          <a:p>
            <a:r>
              <a:rPr lang="en-US" dirty="0"/>
              <a:t>E-320 can test various aspects of SFQED</a:t>
            </a:r>
          </a:p>
        </p:txBody>
      </p:sp>
      <p:sp>
        <p:nvSpPr>
          <p:cNvPr id="5" name="Footer Placeholder 4">
            <a:extLst>
              <a:ext uri="{FF2B5EF4-FFF2-40B4-BE49-F238E27FC236}">
                <a16:creationId xmlns:a16="http://schemas.microsoft.com/office/drawing/2014/main" id="{12DF2C60-C00B-4673-8512-ADA07D79A86B}"/>
              </a:ext>
            </a:extLst>
          </p:cNvPr>
          <p:cNvSpPr>
            <a:spLocks noGrp="1"/>
          </p:cNvSpPr>
          <p:nvPr>
            <p:ph type="ftr" sz="quarter" idx="12"/>
          </p:nvPr>
        </p:nvSpPr>
        <p:spPr/>
        <p:txBody>
          <a:bodyPr/>
          <a:lstStyle/>
          <a:p>
            <a:r>
              <a:rPr lang="en-US" altLang="en-US"/>
              <a:t>MIPSE December 2019</a:t>
            </a:r>
          </a:p>
        </p:txBody>
      </p:sp>
      <p:sp>
        <p:nvSpPr>
          <p:cNvPr id="6" name="Slide Number Placeholder 5">
            <a:extLst>
              <a:ext uri="{FF2B5EF4-FFF2-40B4-BE49-F238E27FC236}">
                <a16:creationId xmlns:a16="http://schemas.microsoft.com/office/drawing/2014/main" id="{21FE086C-9E71-4EB8-8717-7870163A6405}"/>
              </a:ext>
            </a:extLst>
          </p:cNvPr>
          <p:cNvSpPr>
            <a:spLocks noGrp="1"/>
          </p:cNvSpPr>
          <p:nvPr>
            <p:ph type="sldNum" sz="quarter" idx="11"/>
          </p:nvPr>
        </p:nvSpPr>
        <p:spPr/>
        <p:txBody>
          <a:bodyPr/>
          <a:lstStyle/>
          <a:p>
            <a:fld id="{0A39405F-0C13-4685-A36C-9BF7895977AB}" type="slidenum">
              <a:rPr lang="en-US" altLang="en-US" smtClean="0"/>
              <a:pPr/>
              <a:t>35</a:t>
            </a:fld>
            <a:endParaRPr lang="en-US" altLang="en-US"/>
          </a:p>
        </p:txBody>
      </p:sp>
      <p:sp>
        <p:nvSpPr>
          <p:cNvPr id="7" name="TextBox 6">
            <a:extLst>
              <a:ext uri="{FF2B5EF4-FFF2-40B4-BE49-F238E27FC236}">
                <a16:creationId xmlns:a16="http://schemas.microsoft.com/office/drawing/2014/main" id="{3B1CA281-5C1E-4637-AA7C-2E993D3D9518}"/>
              </a:ext>
            </a:extLst>
          </p:cNvPr>
          <p:cNvSpPr txBox="1"/>
          <p:nvPr/>
        </p:nvSpPr>
        <p:spPr>
          <a:xfrm>
            <a:off x="3946651" y="1394660"/>
            <a:ext cx="5141159" cy="1077218"/>
          </a:xfrm>
          <a:prstGeom prst="rect">
            <a:avLst/>
          </a:prstGeom>
          <a:noFill/>
        </p:spPr>
        <p:txBody>
          <a:bodyPr wrap="square" rtlCol="0">
            <a:spAutoFit/>
          </a:bodyPr>
          <a:lstStyle/>
          <a:p>
            <a:r>
              <a:rPr lang="en-US" sz="1600" dirty="0"/>
              <a:t>Tunneling pair production/vacuum breakdown</a:t>
            </a:r>
          </a:p>
          <a:p>
            <a:pPr marL="285750" indent="-285750">
              <a:buFont typeface="Arial" panose="020B0604020202020204" pitchFamily="34" charset="0"/>
              <a:buChar char="•"/>
            </a:pPr>
            <a:r>
              <a:rPr lang="en-US" sz="1600" b="0" dirty="0"/>
              <a:t>Pair production inside quasi-static field</a:t>
            </a:r>
          </a:p>
          <a:p>
            <a:pPr marL="285750" indent="-285750">
              <a:buFont typeface="Arial" panose="020B0604020202020204" pitchFamily="34" charset="0"/>
              <a:buChar char="•"/>
            </a:pPr>
            <a:r>
              <a:rPr lang="en-US" sz="1600" b="0" dirty="0"/>
              <a:t>Nonperturbative tunneling exponent</a:t>
            </a:r>
          </a:p>
          <a:p>
            <a:pPr marL="285750" indent="-285750">
              <a:buFont typeface="Arial" panose="020B0604020202020204" pitchFamily="34" charset="0"/>
              <a:buChar char="•"/>
            </a:pPr>
            <a:r>
              <a:rPr lang="en-US" sz="1600" b="0" dirty="0"/>
              <a:t>Much higher statistics: &gt;10</a:t>
            </a:r>
            <a:r>
              <a:rPr lang="en-US" sz="1600" b="0" baseline="30000" dirty="0"/>
              <a:t>3</a:t>
            </a:r>
            <a:r>
              <a:rPr lang="en-US" sz="1600" b="0" dirty="0"/>
              <a:t> positrons/shot</a:t>
            </a:r>
          </a:p>
        </p:txBody>
      </p:sp>
      <p:sp>
        <p:nvSpPr>
          <p:cNvPr id="8" name="TextBox 7">
            <a:extLst>
              <a:ext uri="{FF2B5EF4-FFF2-40B4-BE49-F238E27FC236}">
                <a16:creationId xmlns:a16="http://schemas.microsoft.com/office/drawing/2014/main" id="{F2CF2AD9-5CF5-4BEC-80BE-F811748B42BD}"/>
              </a:ext>
            </a:extLst>
          </p:cNvPr>
          <p:cNvSpPr txBox="1"/>
          <p:nvPr/>
        </p:nvSpPr>
        <p:spPr>
          <a:xfrm>
            <a:off x="3866533" y="4086534"/>
            <a:ext cx="5044002" cy="1077218"/>
          </a:xfrm>
          <a:prstGeom prst="rect">
            <a:avLst/>
          </a:prstGeom>
          <a:noFill/>
        </p:spPr>
        <p:txBody>
          <a:bodyPr wrap="square" rtlCol="0">
            <a:spAutoFit/>
          </a:bodyPr>
          <a:lstStyle/>
          <a:p>
            <a:r>
              <a:rPr lang="en-US" sz="1600" dirty="0"/>
              <a:t>Strong-field synchrotron radiation</a:t>
            </a:r>
          </a:p>
          <a:p>
            <a:pPr marL="285750" indent="-285750">
              <a:buFont typeface="Arial" panose="020B0604020202020204" pitchFamily="34" charset="0"/>
              <a:buChar char="•"/>
            </a:pPr>
            <a:r>
              <a:rPr lang="en-US" sz="1600" b="0" dirty="0"/>
              <a:t>Reduced radiation probability, spectrum: redshift</a:t>
            </a:r>
          </a:p>
          <a:p>
            <a:pPr marL="285750" indent="-285750">
              <a:buFont typeface="Arial" panose="020B0604020202020204" pitchFamily="34" charset="0"/>
              <a:buChar char="•"/>
            </a:pPr>
            <a:r>
              <a:rPr lang="en-US" sz="1600" b="0" dirty="0"/>
              <a:t>Coherent interaction with ~10</a:t>
            </a:r>
            <a:r>
              <a:rPr lang="en-US" sz="1600" b="0" baseline="30000" dirty="0"/>
              <a:t>2</a:t>
            </a:r>
            <a:r>
              <a:rPr lang="en-US" sz="1600" b="0" dirty="0"/>
              <a:t> laser photons</a:t>
            </a:r>
          </a:p>
          <a:p>
            <a:pPr marL="285750" indent="-285750">
              <a:buFont typeface="Arial" panose="020B0604020202020204" pitchFamily="34" charset="0"/>
              <a:buChar char="•"/>
            </a:pPr>
            <a:r>
              <a:rPr lang="en-US" sz="1600" b="0" dirty="0"/>
              <a:t>Emission of high harmonics (up to 8Gev photons</a:t>
            </a:r>
          </a:p>
        </p:txBody>
      </p:sp>
      <p:pic>
        <p:nvPicPr>
          <p:cNvPr id="9" name="Picture 8">
            <a:extLst>
              <a:ext uri="{FF2B5EF4-FFF2-40B4-BE49-F238E27FC236}">
                <a16:creationId xmlns:a16="http://schemas.microsoft.com/office/drawing/2014/main" id="{E53C01BB-81C3-4F52-8A06-436EAAD96423}"/>
              </a:ext>
            </a:extLst>
          </p:cNvPr>
          <p:cNvPicPr>
            <a:picLocks noChangeAspect="1"/>
          </p:cNvPicPr>
          <p:nvPr/>
        </p:nvPicPr>
        <p:blipFill>
          <a:blip r:embed="rId2"/>
          <a:stretch>
            <a:fillRect/>
          </a:stretch>
        </p:blipFill>
        <p:spPr>
          <a:xfrm>
            <a:off x="153347" y="1249289"/>
            <a:ext cx="3713186" cy="5150261"/>
          </a:xfrm>
          <a:prstGeom prst="rect">
            <a:avLst/>
          </a:prstGeom>
        </p:spPr>
      </p:pic>
      <p:sp>
        <p:nvSpPr>
          <p:cNvPr id="10" name="TextBox 9">
            <a:extLst>
              <a:ext uri="{FF2B5EF4-FFF2-40B4-BE49-F238E27FC236}">
                <a16:creationId xmlns:a16="http://schemas.microsoft.com/office/drawing/2014/main" id="{7D83B3C0-D593-4C5D-A9BF-B1D0B2F7B7B8}"/>
              </a:ext>
            </a:extLst>
          </p:cNvPr>
          <p:cNvSpPr txBox="1"/>
          <p:nvPr/>
        </p:nvSpPr>
        <p:spPr>
          <a:xfrm>
            <a:off x="4043808" y="6091773"/>
            <a:ext cx="5044002" cy="307777"/>
          </a:xfrm>
          <a:prstGeom prst="rect">
            <a:avLst/>
          </a:prstGeom>
          <a:noFill/>
        </p:spPr>
        <p:txBody>
          <a:bodyPr wrap="square" rtlCol="0">
            <a:spAutoFit/>
          </a:bodyPr>
          <a:lstStyle/>
          <a:p>
            <a:r>
              <a:rPr lang="en-US" sz="1400" b="0" dirty="0"/>
              <a:t>Simulations: </a:t>
            </a:r>
            <a:r>
              <a:rPr lang="en-US" sz="1400" b="0" dirty="0" err="1"/>
              <a:t>Tamburini</a:t>
            </a:r>
            <a:r>
              <a:rPr lang="en-US" sz="1400" b="0" dirty="0"/>
              <a:t>, </a:t>
            </a:r>
            <a:r>
              <a:rPr lang="en-US" sz="1400" b="0" dirty="0" err="1"/>
              <a:t>Vranic</a:t>
            </a:r>
            <a:r>
              <a:rPr lang="en-US" sz="1400" b="0" dirty="0"/>
              <a:t>, E-320 collaboration</a:t>
            </a:r>
          </a:p>
        </p:txBody>
      </p:sp>
      <p:pic>
        <p:nvPicPr>
          <p:cNvPr id="12" name="Picture 11">
            <a:extLst>
              <a:ext uri="{FF2B5EF4-FFF2-40B4-BE49-F238E27FC236}">
                <a16:creationId xmlns:a16="http://schemas.microsoft.com/office/drawing/2014/main" id="{0D91D65C-1CC7-4527-935A-0823B3EB3227}"/>
              </a:ext>
            </a:extLst>
          </p:cNvPr>
          <p:cNvPicPr>
            <a:picLocks noChangeAspect="1"/>
          </p:cNvPicPr>
          <p:nvPr/>
        </p:nvPicPr>
        <p:blipFill rotWithShape="1">
          <a:blip r:embed="rId3"/>
          <a:srcRect l="39982" t="26853" r="26014" b="18227"/>
          <a:stretch/>
        </p:blipFill>
        <p:spPr>
          <a:xfrm>
            <a:off x="1283118" y="5372294"/>
            <a:ext cx="100067" cy="192062"/>
          </a:xfrm>
          <a:prstGeom prst="rect">
            <a:avLst/>
          </a:prstGeom>
        </p:spPr>
      </p:pic>
      <p:pic>
        <p:nvPicPr>
          <p:cNvPr id="13" name="Picture 12">
            <a:extLst>
              <a:ext uri="{FF2B5EF4-FFF2-40B4-BE49-F238E27FC236}">
                <a16:creationId xmlns:a16="http://schemas.microsoft.com/office/drawing/2014/main" id="{F63B0FA1-51E6-43D7-AB31-0A2C51C6135B}"/>
              </a:ext>
            </a:extLst>
          </p:cNvPr>
          <p:cNvPicPr>
            <a:picLocks noChangeAspect="1"/>
          </p:cNvPicPr>
          <p:nvPr/>
        </p:nvPicPr>
        <p:blipFill rotWithShape="1">
          <a:blip r:embed="rId3"/>
          <a:srcRect l="39982" t="26853" r="26014" b="18227"/>
          <a:stretch/>
        </p:blipFill>
        <p:spPr>
          <a:xfrm>
            <a:off x="1266591" y="5546731"/>
            <a:ext cx="100067" cy="192062"/>
          </a:xfrm>
          <a:prstGeom prst="rect">
            <a:avLst/>
          </a:prstGeom>
        </p:spPr>
      </p:pic>
    </p:spTree>
    <p:extLst>
      <p:ext uri="{BB962C8B-B14F-4D97-AF65-F5344CB8AC3E}">
        <p14:creationId xmlns:p14="http://schemas.microsoft.com/office/powerpoint/2010/main" val="15914110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832" y="50924"/>
            <a:ext cx="6947534" cy="890588"/>
          </a:xfrm>
        </p:spPr>
        <p:txBody>
          <a:bodyPr/>
          <a:lstStyle/>
          <a:p>
            <a:r>
              <a:rPr lang="en-US" dirty="0"/>
              <a:t>E-320 can test various aspects of SFQED</a:t>
            </a:r>
          </a:p>
        </p:txBody>
      </p:sp>
      <p:sp>
        <p:nvSpPr>
          <p:cNvPr id="5" name="Footer Placeholder 4">
            <a:extLst>
              <a:ext uri="{FF2B5EF4-FFF2-40B4-BE49-F238E27FC236}">
                <a16:creationId xmlns:a16="http://schemas.microsoft.com/office/drawing/2014/main" id="{12DF2C60-C00B-4673-8512-ADA07D79A86B}"/>
              </a:ext>
            </a:extLst>
          </p:cNvPr>
          <p:cNvSpPr>
            <a:spLocks noGrp="1"/>
          </p:cNvSpPr>
          <p:nvPr>
            <p:ph type="ftr" sz="quarter" idx="12"/>
          </p:nvPr>
        </p:nvSpPr>
        <p:spPr/>
        <p:txBody>
          <a:bodyPr/>
          <a:lstStyle/>
          <a:p>
            <a:r>
              <a:rPr lang="en-US" altLang="en-US"/>
              <a:t>MIPSE December 2019</a:t>
            </a:r>
          </a:p>
        </p:txBody>
      </p:sp>
      <p:sp>
        <p:nvSpPr>
          <p:cNvPr id="6" name="Slide Number Placeholder 5">
            <a:extLst>
              <a:ext uri="{FF2B5EF4-FFF2-40B4-BE49-F238E27FC236}">
                <a16:creationId xmlns:a16="http://schemas.microsoft.com/office/drawing/2014/main" id="{21FE086C-9E71-4EB8-8717-7870163A6405}"/>
              </a:ext>
            </a:extLst>
          </p:cNvPr>
          <p:cNvSpPr>
            <a:spLocks noGrp="1"/>
          </p:cNvSpPr>
          <p:nvPr>
            <p:ph type="sldNum" sz="quarter" idx="11"/>
          </p:nvPr>
        </p:nvSpPr>
        <p:spPr/>
        <p:txBody>
          <a:bodyPr/>
          <a:lstStyle/>
          <a:p>
            <a:fld id="{0A39405F-0C13-4685-A36C-9BF7895977AB}" type="slidenum">
              <a:rPr lang="en-US" altLang="en-US" smtClean="0"/>
              <a:pPr/>
              <a:t>36</a:t>
            </a:fld>
            <a:endParaRPr lang="en-US" altLang="en-US"/>
          </a:p>
        </p:txBody>
      </p:sp>
      <p:sp>
        <p:nvSpPr>
          <p:cNvPr id="7" name="TextBox 6">
            <a:extLst>
              <a:ext uri="{FF2B5EF4-FFF2-40B4-BE49-F238E27FC236}">
                <a16:creationId xmlns:a16="http://schemas.microsoft.com/office/drawing/2014/main" id="{3B1CA281-5C1E-4637-AA7C-2E993D3D9518}"/>
              </a:ext>
            </a:extLst>
          </p:cNvPr>
          <p:cNvSpPr txBox="1"/>
          <p:nvPr/>
        </p:nvSpPr>
        <p:spPr>
          <a:xfrm>
            <a:off x="3946651" y="1394660"/>
            <a:ext cx="5141159" cy="1323439"/>
          </a:xfrm>
          <a:prstGeom prst="rect">
            <a:avLst/>
          </a:prstGeom>
          <a:noFill/>
        </p:spPr>
        <p:txBody>
          <a:bodyPr wrap="square" rtlCol="0">
            <a:spAutoFit/>
          </a:bodyPr>
          <a:lstStyle/>
          <a:p>
            <a:r>
              <a:rPr lang="en-US" sz="1600" dirty="0"/>
              <a:t>Breakdown of the Local Constant Field Approximation (LCFA)</a:t>
            </a:r>
          </a:p>
          <a:p>
            <a:pPr marL="285750" indent="-285750">
              <a:buFont typeface="Arial" panose="020B0604020202020204" pitchFamily="34" charset="0"/>
              <a:buChar char="•"/>
            </a:pPr>
            <a:r>
              <a:rPr lang="en-US" sz="1600" b="0" dirty="0"/>
              <a:t>Applicability of the LCFA: vital for numerical codes</a:t>
            </a:r>
          </a:p>
          <a:p>
            <a:pPr marL="285750" indent="-285750">
              <a:buFont typeface="Arial" panose="020B0604020202020204" pitchFamily="34" charset="0"/>
              <a:buChar char="•"/>
            </a:pPr>
            <a:r>
              <a:rPr lang="en-US" sz="1600" b="0" dirty="0"/>
              <a:t>Formation region depends on photon frequency</a:t>
            </a:r>
          </a:p>
          <a:p>
            <a:pPr marL="285750" indent="-285750">
              <a:buFont typeface="Arial" panose="020B0604020202020204" pitchFamily="34" charset="0"/>
              <a:buChar char="•"/>
            </a:pPr>
            <a:r>
              <a:rPr lang="en-US" sz="1600" b="0" dirty="0"/>
              <a:t>LCFA </a:t>
            </a:r>
            <a:r>
              <a:rPr lang="en-US" sz="1600" b="0" dirty="0" err="1"/>
              <a:t>faild</a:t>
            </a:r>
            <a:r>
              <a:rPr lang="en-US" sz="1600" b="0" dirty="0"/>
              <a:t>: suppression of low-frequency radiation</a:t>
            </a:r>
          </a:p>
        </p:txBody>
      </p:sp>
      <p:sp>
        <p:nvSpPr>
          <p:cNvPr id="8" name="TextBox 7">
            <a:extLst>
              <a:ext uri="{FF2B5EF4-FFF2-40B4-BE49-F238E27FC236}">
                <a16:creationId xmlns:a16="http://schemas.microsoft.com/office/drawing/2014/main" id="{F2CF2AD9-5CF5-4BEC-80BE-F811748B42BD}"/>
              </a:ext>
            </a:extLst>
          </p:cNvPr>
          <p:cNvSpPr txBox="1"/>
          <p:nvPr/>
        </p:nvSpPr>
        <p:spPr>
          <a:xfrm>
            <a:off x="3866533" y="4086534"/>
            <a:ext cx="5044002" cy="1077218"/>
          </a:xfrm>
          <a:prstGeom prst="rect">
            <a:avLst/>
          </a:prstGeom>
          <a:noFill/>
        </p:spPr>
        <p:txBody>
          <a:bodyPr wrap="square" rtlCol="0">
            <a:spAutoFit/>
          </a:bodyPr>
          <a:lstStyle/>
          <a:p>
            <a:r>
              <a:rPr lang="en-US" sz="1600" dirty="0"/>
              <a:t>Quantum radiation reaction (QRR) -energy</a:t>
            </a:r>
          </a:p>
          <a:p>
            <a:pPr marL="285750" indent="-285750">
              <a:buFont typeface="Arial" panose="020B0604020202020204" pitchFamily="34" charset="0"/>
              <a:buChar char="•"/>
            </a:pPr>
            <a:r>
              <a:rPr lang="en-US" sz="1600" b="0" dirty="0"/>
              <a:t>Stochasticity: broadening of the energy distribution</a:t>
            </a:r>
          </a:p>
          <a:p>
            <a:pPr marL="285750" indent="-285750">
              <a:buFont typeface="Arial" panose="020B0604020202020204" pitchFamily="34" charset="0"/>
              <a:buChar char="•"/>
            </a:pPr>
            <a:r>
              <a:rPr lang="en-US" sz="1600" b="0" dirty="0"/>
              <a:t>Quenching: some electrons don't radiate at all</a:t>
            </a:r>
          </a:p>
          <a:p>
            <a:pPr marL="285750" indent="-285750">
              <a:buFont typeface="Arial" panose="020B0604020202020204" pitchFamily="34" charset="0"/>
              <a:buChar char="•"/>
            </a:pPr>
            <a:r>
              <a:rPr lang="en-US" sz="1600" b="0" dirty="0"/>
              <a:t>Quantum corrections to Landau-</a:t>
            </a:r>
            <a:r>
              <a:rPr lang="en-US" sz="1600" b="0" dirty="0" err="1"/>
              <a:t>Lifshitz</a:t>
            </a:r>
            <a:endParaRPr lang="en-US" sz="1600" b="0" dirty="0"/>
          </a:p>
        </p:txBody>
      </p:sp>
      <p:sp>
        <p:nvSpPr>
          <p:cNvPr id="10" name="TextBox 9">
            <a:extLst>
              <a:ext uri="{FF2B5EF4-FFF2-40B4-BE49-F238E27FC236}">
                <a16:creationId xmlns:a16="http://schemas.microsoft.com/office/drawing/2014/main" id="{7D83B3C0-D593-4C5D-A9BF-B1D0B2F7B7B8}"/>
              </a:ext>
            </a:extLst>
          </p:cNvPr>
          <p:cNvSpPr txBox="1"/>
          <p:nvPr/>
        </p:nvSpPr>
        <p:spPr>
          <a:xfrm>
            <a:off x="4043808" y="6091773"/>
            <a:ext cx="5044002" cy="307777"/>
          </a:xfrm>
          <a:prstGeom prst="rect">
            <a:avLst/>
          </a:prstGeom>
          <a:noFill/>
        </p:spPr>
        <p:txBody>
          <a:bodyPr wrap="square" rtlCol="0">
            <a:spAutoFit/>
          </a:bodyPr>
          <a:lstStyle/>
          <a:p>
            <a:r>
              <a:rPr lang="en-US" sz="1400" b="0" dirty="0"/>
              <a:t>Simulations: </a:t>
            </a:r>
            <a:r>
              <a:rPr lang="en-US" sz="1400" b="0" dirty="0" err="1"/>
              <a:t>Tamburini</a:t>
            </a:r>
            <a:r>
              <a:rPr lang="en-US" sz="1400" b="0" dirty="0"/>
              <a:t>, </a:t>
            </a:r>
            <a:r>
              <a:rPr lang="en-US" sz="1400" b="0" dirty="0" err="1"/>
              <a:t>Vranic</a:t>
            </a:r>
            <a:r>
              <a:rPr lang="en-US" sz="1400" b="0" dirty="0"/>
              <a:t>, E-320 collaboration</a:t>
            </a:r>
          </a:p>
        </p:txBody>
      </p:sp>
      <p:pic>
        <p:nvPicPr>
          <p:cNvPr id="11" name="Picture 10">
            <a:extLst>
              <a:ext uri="{FF2B5EF4-FFF2-40B4-BE49-F238E27FC236}">
                <a16:creationId xmlns:a16="http://schemas.microsoft.com/office/drawing/2014/main" id="{17ECFA53-5D47-40B1-9215-DDD43D5A6D5A}"/>
              </a:ext>
            </a:extLst>
          </p:cNvPr>
          <p:cNvPicPr>
            <a:picLocks noChangeAspect="1"/>
          </p:cNvPicPr>
          <p:nvPr/>
        </p:nvPicPr>
        <p:blipFill>
          <a:blip r:embed="rId2"/>
          <a:stretch>
            <a:fillRect/>
          </a:stretch>
        </p:blipFill>
        <p:spPr>
          <a:xfrm>
            <a:off x="377055" y="1090370"/>
            <a:ext cx="3390544" cy="4677260"/>
          </a:xfrm>
          <a:prstGeom prst="rect">
            <a:avLst/>
          </a:prstGeom>
        </p:spPr>
      </p:pic>
      <p:pic>
        <p:nvPicPr>
          <p:cNvPr id="14" name="Picture 13">
            <a:extLst>
              <a:ext uri="{FF2B5EF4-FFF2-40B4-BE49-F238E27FC236}">
                <a16:creationId xmlns:a16="http://schemas.microsoft.com/office/drawing/2014/main" id="{737DD2BD-6978-419F-ABA2-49AEFC70050A}"/>
              </a:ext>
            </a:extLst>
          </p:cNvPr>
          <p:cNvPicPr>
            <a:picLocks noChangeAspect="1"/>
          </p:cNvPicPr>
          <p:nvPr/>
        </p:nvPicPr>
        <p:blipFill rotWithShape="1">
          <a:blip r:embed="rId3"/>
          <a:srcRect l="39982" t="26853" r="26014" b="18227"/>
          <a:stretch/>
        </p:blipFill>
        <p:spPr>
          <a:xfrm>
            <a:off x="1430008" y="2427107"/>
            <a:ext cx="100067" cy="192062"/>
          </a:xfrm>
          <a:prstGeom prst="rect">
            <a:avLst/>
          </a:prstGeom>
        </p:spPr>
      </p:pic>
      <p:pic>
        <p:nvPicPr>
          <p:cNvPr id="15" name="Picture 14">
            <a:extLst>
              <a:ext uri="{FF2B5EF4-FFF2-40B4-BE49-F238E27FC236}">
                <a16:creationId xmlns:a16="http://schemas.microsoft.com/office/drawing/2014/main" id="{A2113C64-3937-4D55-8B61-4A0701E4BC8C}"/>
              </a:ext>
            </a:extLst>
          </p:cNvPr>
          <p:cNvPicPr>
            <a:picLocks noChangeAspect="1"/>
          </p:cNvPicPr>
          <p:nvPr/>
        </p:nvPicPr>
        <p:blipFill rotWithShape="1">
          <a:blip r:embed="rId3"/>
          <a:srcRect l="39982" t="26853" r="26014" b="18227"/>
          <a:stretch/>
        </p:blipFill>
        <p:spPr>
          <a:xfrm>
            <a:off x="1413481" y="2594200"/>
            <a:ext cx="100067" cy="192062"/>
          </a:xfrm>
          <a:prstGeom prst="rect">
            <a:avLst/>
          </a:prstGeom>
        </p:spPr>
      </p:pic>
      <p:pic>
        <p:nvPicPr>
          <p:cNvPr id="16" name="Picture 15">
            <a:extLst>
              <a:ext uri="{FF2B5EF4-FFF2-40B4-BE49-F238E27FC236}">
                <a16:creationId xmlns:a16="http://schemas.microsoft.com/office/drawing/2014/main" id="{56E773A0-ADF6-4556-B8C1-7FCAB5565952}"/>
              </a:ext>
            </a:extLst>
          </p:cNvPr>
          <p:cNvPicPr>
            <a:picLocks noChangeAspect="1"/>
          </p:cNvPicPr>
          <p:nvPr/>
        </p:nvPicPr>
        <p:blipFill rotWithShape="1">
          <a:blip r:embed="rId3"/>
          <a:srcRect l="39982" t="26853" r="26014" b="18227"/>
          <a:stretch/>
        </p:blipFill>
        <p:spPr>
          <a:xfrm>
            <a:off x="1444697" y="3829926"/>
            <a:ext cx="100067" cy="192062"/>
          </a:xfrm>
          <a:prstGeom prst="rect">
            <a:avLst/>
          </a:prstGeom>
        </p:spPr>
      </p:pic>
      <p:pic>
        <p:nvPicPr>
          <p:cNvPr id="17" name="Picture 16">
            <a:extLst>
              <a:ext uri="{FF2B5EF4-FFF2-40B4-BE49-F238E27FC236}">
                <a16:creationId xmlns:a16="http://schemas.microsoft.com/office/drawing/2014/main" id="{E1BD3643-CB67-4613-AFF8-CF022E4FC0CB}"/>
              </a:ext>
            </a:extLst>
          </p:cNvPr>
          <p:cNvPicPr>
            <a:picLocks noChangeAspect="1"/>
          </p:cNvPicPr>
          <p:nvPr/>
        </p:nvPicPr>
        <p:blipFill rotWithShape="1">
          <a:blip r:embed="rId3"/>
          <a:srcRect l="39982" t="26853" r="26014" b="18227"/>
          <a:stretch/>
        </p:blipFill>
        <p:spPr>
          <a:xfrm>
            <a:off x="1428170" y="3993347"/>
            <a:ext cx="100067" cy="192062"/>
          </a:xfrm>
          <a:prstGeom prst="rect">
            <a:avLst/>
          </a:prstGeom>
        </p:spPr>
      </p:pic>
      <p:pic>
        <p:nvPicPr>
          <p:cNvPr id="18" name="Picture 17">
            <a:extLst>
              <a:ext uri="{FF2B5EF4-FFF2-40B4-BE49-F238E27FC236}">
                <a16:creationId xmlns:a16="http://schemas.microsoft.com/office/drawing/2014/main" id="{9E76FB96-ED9C-4DF3-A8DE-D903195D284F}"/>
              </a:ext>
            </a:extLst>
          </p:cNvPr>
          <p:cNvPicPr>
            <a:picLocks noChangeAspect="1"/>
          </p:cNvPicPr>
          <p:nvPr/>
        </p:nvPicPr>
        <p:blipFill rotWithShape="1">
          <a:blip r:embed="rId3"/>
          <a:srcRect l="39982" t="26853" r="26014" b="18227"/>
          <a:stretch/>
        </p:blipFill>
        <p:spPr>
          <a:xfrm>
            <a:off x="2583105" y="3840945"/>
            <a:ext cx="100067" cy="192062"/>
          </a:xfrm>
          <a:prstGeom prst="rect">
            <a:avLst/>
          </a:prstGeom>
        </p:spPr>
      </p:pic>
    </p:spTree>
    <p:extLst>
      <p:ext uri="{BB962C8B-B14F-4D97-AF65-F5344CB8AC3E}">
        <p14:creationId xmlns:p14="http://schemas.microsoft.com/office/powerpoint/2010/main" val="2012149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physics: re-collisions.</a:t>
            </a:r>
          </a:p>
        </p:txBody>
      </p:sp>
      <mc:AlternateContent xmlns:mc="http://schemas.openxmlformats.org/markup-compatibility/2006" xmlns:a14="http://schemas.microsoft.com/office/drawing/2010/main">
        <mc:Choice Requires="a14">
          <p:sp>
            <p:nvSpPr>
              <p:cNvPr id="4" name="TextBox 3"/>
              <p:cNvSpPr txBox="1"/>
              <p:nvPr/>
            </p:nvSpPr>
            <p:spPr>
              <a:xfrm>
                <a:off x="341315" y="989481"/>
                <a:ext cx="1739772"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charset="0"/>
                        </a:rPr>
                        <m:t>𝜂</m:t>
                      </m:r>
                      <m:r>
                        <a:rPr lang="en-US" sz="2000" b="0" i="1" smtClean="0">
                          <a:latin typeface="Cambria Math" charset="0"/>
                        </a:rPr>
                        <m:t>≫1, </m:t>
                      </m:r>
                      <m:r>
                        <m:rPr>
                          <m:sty m:val="p"/>
                        </m:rPr>
                        <a:rPr lang="en-US" sz="2000" b="0" i="0" smtClean="0">
                          <a:latin typeface="Cambria Math" charset="0"/>
                        </a:rPr>
                        <m:t>Υ</m:t>
                      </m:r>
                      <m:r>
                        <a:rPr lang="en-US" sz="2000" b="0" i="1" smtClean="0">
                          <a:latin typeface="Cambria Math" charset="0"/>
                        </a:rPr>
                        <m:t>∼1, </m:t>
                      </m:r>
                    </m:oMath>
                  </m:oMathPara>
                </a14:m>
                <a:endParaRPr lang="en-US" sz="1600" dirty="0"/>
              </a:p>
            </p:txBody>
          </p:sp>
        </mc:Choice>
        <mc:Fallback xmlns="">
          <p:sp>
            <p:nvSpPr>
              <p:cNvPr id="4" name="TextBox 3"/>
              <p:cNvSpPr txBox="1">
                <a:spLocks noRot="1" noChangeAspect="1" noMove="1" noResize="1" noEditPoints="1" noAdjustHandles="1" noChangeArrowheads="1" noChangeShapeType="1" noTextEdit="1"/>
              </p:cNvSpPr>
              <p:nvPr/>
            </p:nvSpPr>
            <p:spPr>
              <a:xfrm>
                <a:off x="341315" y="989481"/>
                <a:ext cx="1739772" cy="400110"/>
              </a:xfrm>
              <a:prstGeom prst="rect">
                <a:avLst/>
              </a:prstGeom>
              <a:blipFill>
                <a:blip r:embed="rId2"/>
                <a:stretch>
                  <a:fillRect b="-10606"/>
                </a:stretch>
              </a:blipFill>
            </p:spPr>
            <p:txBody>
              <a:bodyPr/>
              <a:lstStyle/>
              <a:p>
                <a:r>
                  <a:rPr lang="en-US">
                    <a:noFill/>
                  </a:rPr>
                  <a:t> </a:t>
                </a:r>
              </a:p>
            </p:txBody>
          </p:sp>
        </mc:Fallback>
      </mc:AlternateContent>
      <p:sp>
        <p:nvSpPr>
          <p:cNvPr id="5" name="TextBox 4"/>
          <p:cNvSpPr txBox="1"/>
          <p:nvPr/>
        </p:nvSpPr>
        <p:spPr>
          <a:xfrm>
            <a:off x="2466082" y="989481"/>
            <a:ext cx="6451574" cy="584775"/>
          </a:xfrm>
          <a:prstGeom prst="rect">
            <a:avLst/>
          </a:prstGeom>
          <a:noFill/>
        </p:spPr>
        <p:txBody>
          <a:bodyPr wrap="none" rtlCol="0">
            <a:spAutoFit/>
          </a:bodyPr>
          <a:lstStyle/>
          <a:p>
            <a:r>
              <a:rPr lang="en-US" sz="1600" dirty="0"/>
              <a:t>Stationary phase approximation, </a:t>
            </a:r>
          </a:p>
          <a:p>
            <a:r>
              <a:rPr lang="en-US" sz="1600" dirty="0"/>
              <a:t>Tunneling, classical trajectories, re-collisions similar to SF-AMO</a:t>
            </a:r>
          </a:p>
        </p:txBody>
      </p:sp>
      <mc:AlternateContent xmlns:mc="http://schemas.openxmlformats.org/markup-compatibility/2006" xmlns:a14="http://schemas.microsoft.com/office/drawing/2010/main">
        <mc:Choice Requires="a14">
          <p:sp>
            <p:nvSpPr>
              <p:cNvPr id="6" name="TextBox 5"/>
              <p:cNvSpPr txBox="1"/>
              <p:nvPr/>
            </p:nvSpPr>
            <p:spPr>
              <a:xfrm>
                <a:off x="698269" y="2061556"/>
                <a:ext cx="7928261" cy="369332"/>
              </a:xfrm>
              <a:prstGeom prst="rect">
                <a:avLst/>
              </a:prstGeom>
              <a:noFill/>
            </p:spPr>
            <p:txBody>
              <a:bodyPr wrap="none" rtlCol="0">
                <a:spAutoFit/>
              </a:bodyPr>
              <a:lstStyle/>
              <a:p>
                <a:r>
                  <a:rPr lang="en-US" dirty="0"/>
                  <a:t>Possiblity for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charset="0"/>
                          </a:rPr>
                          <m:t>𝜇</m:t>
                        </m:r>
                      </m:e>
                      <m:sup>
                        <m:r>
                          <a:rPr lang="en-US" b="0" i="1" smtClean="0">
                            <a:latin typeface="Cambria Math" charset="0"/>
                          </a:rPr>
                          <m:t>+</m:t>
                        </m:r>
                      </m:sup>
                    </m:sSup>
                    <m:r>
                      <a:rPr lang="en-US" b="0" i="1" smtClean="0">
                        <a:latin typeface="Cambria Math" charset="0"/>
                      </a:rPr>
                      <m:t>+</m:t>
                    </m:r>
                    <m:sSup>
                      <m:sSupPr>
                        <m:ctrlPr>
                          <a:rPr lang="en-US" b="0" i="1" smtClean="0">
                            <a:latin typeface="Cambria Math" panose="02040503050406030204" pitchFamily="18" charset="0"/>
                          </a:rPr>
                        </m:ctrlPr>
                      </m:sSupPr>
                      <m:e>
                        <m:r>
                          <a:rPr lang="en-US" b="0" i="1" smtClean="0">
                            <a:latin typeface="Cambria Math" charset="0"/>
                          </a:rPr>
                          <m:t>µ</m:t>
                        </m:r>
                      </m:e>
                      <m:sup>
                        <m:r>
                          <a:rPr lang="en-US" b="0" i="1" smtClean="0">
                            <a:latin typeface="Cambria Math" charset="0"/>
                          </a:rPr>
                          <m:t>−</m:t>
                        </m:r>
                      </m:sup>
                    </m:sSup>
                    <m:r>
                      <a:rPr lang="en-US" b="0" i="1" smtClean="0">
                        <a:latin typeface="Cambria Math" charset="0"/>
                      </a:rPr>
                      <m:t>,  </m:t>
                    </m:r>
                    <m:sSup>
                      <m:sSupPr>
                        <m:ctrlPr>
                          <a:rPr lang="en-US" b="0" i="1" smtClean="0">
                            <a:latin typeface="Cambria Math" panose="02040503050406030204" pitchFamily="18" charset="0"/>
                          </a:rPr>
                        </m:ctrlPr>
                      </m:sSupPr>
                      <m:e>
                        <m:r>
                          <a:rPr lang="en-US" b="0" i="1" smtClean="0">
                            <a:latin typeface="Cambria Math" charset="0"/>
                          </a:rPr>
                          <m:t>𝜋</m:t>
                        </m:r>
                      </m:e>
                      <m:sup>
                        <m:r>
                          <a:rPr lang="en-US" b="0" i="1" smtClean="0">
                            <a:latin typeface="Cambria Math" charset="0"/>
                          </a:rPr>
                          <m:t>+</m:t>
                        </m:r>
                      </m:sup>
                    </m:sSup>
                    <m:r>
                      <a:rPr lang="en-US" b="0" i="1" smtClean="0">
                        <a:latin typeface="Cambria Math" charset="0"/>
                      </a:rPr>
                      <m:t>+</m:t>
                    </m:r>
                    <m:sSup>
                      <m:sSupPr>
                        <m:ctrlPr>
                          <a:rPr lang="en-US" b="0" i="1" smtClean="0">
                            <a:latin typeface="Cambria Math" panose="02040503050406030204" pitchFamily="18" charset="0"/>
                          </a:rPr>
                        </m:ctrlPr>
                      </m:sSupPr>
                      <m:e>
                        <m:r>
                          <a:rPr lang="en-US" b="0" i="1" smtClean="0">
                            <a:latin typeface="Cambria Math" charset="0"/>
                          </a:rPr>
                          <m:t>𝜋</m:t>
                        </m:r>
                      </m:e>
                      <m:sup>
                        <m:r>
                          <a:rPr lang="en-US" b="0" i="1" smtClean="0">
                            <a:latin typeface="Cambria Math" charset="0"/>
                          </a:rPr>
                          <m:t>−</m:t>
                        </m:r>
                      </m:sup>
                    </m:sSup>
                    <m:r>
                      <a:rPr lang="en-US" b="0" i="1" smtClean="0">
                        <a:latin typeface="Cambria Math" charset="0"/>
                      </a:rPr>
                      <m:t>;  </m:t>
                    </m:r>
                    <m:sSup>
                      <m:sSupPr>
                        <m:ctrlPr>
                          <a:rPr lang="en-US" b="0" i="1" smtClean="0">
                            <a:latin typeface="Cambria Math" panose="02040503050406030204" pitchFamily="18" charset="0"/>
                          </a:rPr>
                        </m:ctrlPr>
                      </m:sSupPr>
                      <m:e>
                        <m:r>
                          <a:rPr lang="en-US" b="0" i="1" smtClean="0">
                            <a:latin typeface="Cambria Math" charset="0"/>
                          </a:rPr>
                          <m:t>𝜋</m:t>
                        </m:r>
                      </m:e>
                      <m:sup>
                        <m:r>
                          <a:rPr lang="en-US" b="0" i="1" smtClean="0">
                            <a:latin typeface="Cambria Math" charset="0"/>
                          </a:rPr>
                          <m:t>0</m:t>
                        </m:r>
                      </m:sup>
                    </m:sSup>
                  </m:oMath>
                </a14:m>
                <a:r>
                  <a:rPr lang="mr-IN" dirty="0"/>
                  <a:t>…</a:t>
                </a:r>
                <a:r>
                  <a:rPr lang="en-US" dirty="0"/>
                  <a:t> productions well below threshold</a:t>
                </a:r>
              </a:p>
            </p:txBody>
          </p:sp>
        </mc:Choice>
        <mc:Fallback xmlns="">
          <p:sp>
            <p:nvSpPr>
              <p:cNvPr id="6" name="TextBox 5"/>
              <p:cNvSpPr txBox="1">
                <a:spLocks noRot="1" noChangeAspect="1" noMove="1" noResize="1" noEditPoints="1" noAdjustHandles="1" noChangeArrowheads="1" noChangeShapeType="1" noTextEdit="1"/>
              </p:cNvSpPr>
              <p:nvPr/>
            </p:nvSpPr>
            <p:spPr>
              <a:xfrm>
                <a:off x="698269" y="2061556"/>
                <a:ext cx="7928261" cy="369332"/>
              </a:xfrm>
              <a:prstGeom prst="rect">
                <a:avLst/>
              </a:prstGeom>
              <a:blipFill>
                <a:blip r:embed="rId3"/>
                <a:stretch>
                  <a:fillRect l="-692" t="-8197" b="-24590"/>
                </a:stretch>
              </a:blipFill>
            </p:spPr>
            <p:txBody>
              <a:bodyPr/>
              <a:lstStyle/>
              <a:p>
                <a:r>
                  <a:rPr lang="en-US">
                    <a:noFill/>
                  </a:rPr>
                  <a:t> </a:t>
                </a:r>
              </a:p>
            </p:txBody>
          </p:sp>
        </mc:Fallback>
      </mc:AlternateContent>
      <p:pic>
        <p:nvPicPr>
          <p:cNvPr id="8" name="Picture 7"/>
          <p:cNvPicPr>
            <a:picLocks noChangeAspect="1"/>
          </p:cNvPicPr>
          <p:nvPr/>
        </p:nvPicPr>
        <p:blipFill>
          <a:blip r:embed="rId4"/>
          <a:stretch>
            <a:fillRect/>
          </a:stretch>
        </p:blipFill>
        <p:spPr>
          <a:xfrm>
            <a:off x="4825488" y="2924233"/>
            <a:ext cx="3873500" cy="2413000"/>
          </a:xfrm>
          <a:prstGeom prst="rect">
            <a:avLst/>
          </a:prstGeom>
        </p:spPr>
      </p:pic>
      <p:sp>
        <p:nvSpPr>
          <p:cNvPr id="9" name="TextBox 8"/>
          <p:cNvSpPr txBox="1"/>
          <p:nvPr/>
        </p:nvSpPr>
        <p:spPr>
          <a:xfrm>
            <a:off x="529332" y="5799800"/>
            <a:ext cx="1760418" cy="338554"/>
          </a:xfrm>
          <a:prstGeom prst="rect">
            <a:avLst/>
          </a:prstGeom>
          <a:noFill/>
        </p:spPr>
        <p:txBody>
          <a:bodyPr wrap="none" rtlCol="0">
            <a:spAutoFit/>
          </a:bodyPr>
          <a:lstStyle/>
          <a:p>
            <a:r>
              <a:rPr lang="en-US" sz="1600" b="0" dirty="0"/>
              <a:t>S. </a:t>
            </a:r>
            <a:r>
              <a:rPr lang="en-US" sz="1600" b="0" dirty="0" err="1"/>
              <a:t>Meuren</a:t>
            </a:r>
            <a:r>
              <a:rPr lang="en-US" sz="1600" b="0" dirty="0"/>
              <a:t>, 2015 </a:t>
            </a:r>
          </a:p>
        </p:txBody>
      </p:sp>
      <p:pic>
        <p:nvPicPr>
          <p:cNvPr id="11" name="Picture 10"/>
          <p:cNvPicPr>
            <a:picLocks noChangeAspect="1"/>
          </p:cNvPicPr>
          <p:nvPr/>
        </p:nvPicPr>
        <p:blipFill>
          <a:blip r:embed="rId5"/>
          <a:stretch>
            <a:fillRect/>
          </a:stretch>
        </p:blipFill>
        <p:spPr>
          <a:xfrm>
            <a:off x="148361" y="2766871"/>
            <a:ext cx="4198138" cy="2727724"/>
          </a:xfrm>
          <a:prstGeom prst="rect">
            <a:avLst/>
          </a:prstGeom>
        </p:spPr>
      </p:pic>
      <p:sp>
        <p:nvSpPr>
          <p:cNvPr id="3" name="Footer Placeholder 2">
            <a:extLst>
              <a:ext uri="{FF2B5EF4-FFF2-40B4-BE49-F238E27FC236}">
                <a16:creationId xmlns:a16="http://schemas.microsoft.com/office/drawing/2014/main" id="{19B7445F-3564-443C-BD65-3C208BA7D6E7}"/>
              </a:ext>
            </a:extLst>
          </p:cNvPr>
          <p:cNvSpPr>
            <a:spLocks noGrp="1"/>
          </p:cNvSpPr>
          <p:nvPr>
            <p:ph type="ftr" sz="quarter" idx="12"/>
          </p:nvPr>
        </p:nvSpPr>
        <p:spPr/>
        <p:txBody>
          <a:bodyPr/>
          <a:lstStyle/>
          <a:p>
            <a:r>
              <a:rPr lang="en-US" altLang="en-US"/>
              <a:t>MIPSE December 2019</a:t>
            </a:r>
          </a:p>
        </p:txBody>
      </p:sp>
      <p:sp>
        <p:nvSpPr>
          <p:cNvPr id="7" name="Slide Number Placeholder 6">
            <a:extLst>
              <a:ext uri="{FF2B5EF4-FFF2-40B4-BE49-F238E27FC236}">
                <a16:creationId xmlns:a16="http://schemas.microsoft.com/office/drawing/2014/main" id="{17C39B71-EC69-4F15-A4B7-3D4E71647AE3}"/>
              </a:ext>
            </a:extLst>
          </p:cNvPr>
          <p:cNvSpPr>
            <a:spLocks noGrp="1"/>
          </p:cNvSpPr>
          <p:nvPr>
            <p:ph type="sldNum" sz="quarter" idx="11"/>
          </p:nvPr>
        </p:nvSpPr>
        <p:spPr/>
        <p:txBody>
          <a:bodyPr/>
          <a:lstStyle/>
          <a:p>
            <a:fld id="{0A39405F-0C13-4685-A36C-9BF7895977AB}" type="slidenum">
              <a:rPr lang="en-US" altLang="en-US" smtClean="0"/>
              <a:pPr/>
              <a:t>37</a:t>
            </a:fld>
            <a:endParaRPr lang="en-US" altLang="en-US"/>
          </a:p>
        </p:txBody>
      </p:sp>
    </p:spTree>
    <p:extLst>
      <p:ext uri="{BB962C8B-B14F-4D97-AF65-F5344CB8AC3E}">
        <p14:creationId xmlns:p14="http://schemas.microsoft.com/office/powerpoint/2010/main" val="6785045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343D3-ED55-4617-B2ED-39A8DD413FC0}"/>
              </a:ext>
            </a:extLst>
          </p:cNvPr>
          <p:cNvSpPr>
            <a:spLocks noGrp="1"/>
          </p:cNvSpPr>
          <p:nvPr>
            <p:ph type="title"/>
          </p:nvPr>
        </p:nvSpPr>
        <p:spPr/>
        <p:txBody>
          <a:bodyPr/>
          <a:lstStyle/>
          <a:p>
            <a:r>
              <a:rPr lang="en-US" dirty="0"/>
              <a:t>Summary: Plasmas inside the vacuum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10F5AF2-E125-4604-8757-55718D79EC71}"/>
                  </a:ext>
                </a:extLst>
              </p:cNvPr>
              <p:cNvSpPr>
                <a:spLocks noGrp="1"/>
              </p:cNvSpPr>
              <p:nvPr>
                <p:ph idx="1"/>
              </p:nvPr>
            </p:nvSpPr>
            <p:spPr>
              <a:xfrm>
                <a:off x="482859" y="998422"/>
                <a:ext cx="8229600" cy="4525963"/>
              </a:xfrm>
            </p:spPr>
            <p:txBody>
              <a:bodyPr/>
              <a:lstStyle/>
              <a:p>
                <a:r>
                  <a:rPr lang="en-US" dirty="0"/>
                  <a:t>The vacuum is filled with quantum fluctuations of radiation and particles</a:t>
                </a:r>
              </a:p>
              <a:p>
                <a:r>
                  <a:rPr lang="en-US" dirty="0"/>
                  <a:t>The quantum vacuum is a fundamental plasma frontier</a:t>
                </a:r>
              </a:p>
              <a:p>
                <a:r>
                  <a:rPr lang="en-US" dirty="0"/>
                  <a:t>The entry point for study is fields that exceed the Schwinger threshold of </a:t>
                </a:r>
                <a14:m>
                  <m:oMath xmlns:m="http://schemas.openxmlformats.org/officeDocument/2006/math">
                    <m:f>
                      <m:fPr>
                        <m:type m:val="lin"/>
                        <m:ctrlPr>
                          <a:rPr lang="en-US" i="1" smtClean="0">
                            <a:latin typeface="Cambria Math" panose="02040503050406030204" pitchFamily="18" charset="0"/>
                          </a:rPr>
                        </m:ctrlPr>
                      </m:fPr>
                      <m:num>
                        <m:r>
                          <a:rPr lang="en-US" b="1" i="1" smtClean="0">
                            <a:latin typeface="Cambria Math" panose="02040503050406030204" pitchFamily="18" charset="0"/>
                          </a:rPr>
                          <m:t>𝒎</m:t>
                        </m:r>
                        <m:sSup>
                          <m:sSupPr>
                            <m:ctrlPr>
                              <a:rPr lang="en-US" b="1" i="1" smtClean="0">
                                <a:latin typeface="Cambria Math" panose="02040503050406030204" pitchFamily="18" charset="0"/>
                              </a:rPr>
                            </m:ctrlPr>
                          </m:sSupPr>
                          <m:e>
                            <m:r>
                              <a:rPr lang="en-US" b="1" i="1" smtClean="0">
                                <a:latin typeface="Cambria Math" panose="02040503050406030204" pitchFamily="18" charset="0"/>
                              </a:rPr>
                              <m:t>𝒄</m:t>
                            </m:r>
                          </m:e>
                          <m:sup>
                            <m:r>
                              <a:rPr lang="en-US" b="1" i="1" smtClean="0">
                                <a:latin typeface="Cambria Math" panose="02040503050406030204" pitchFamily="18" charset="0"/>
                              </a:rPr>
                              <m:t>𝟐</m:t>
                            </m:r>
                          </m:sup>
                        </m:sSup>
                      </m:num>
                      <m:den>
                        <m:r>
                          <a:rPr lang="en-US" b="1" i="1" smtClean="0">
                            <a:latin typeface="Cambria Math" panose="02040503050406030204" pitchFamily="18" charset="0"/>
                          </a:rPr>
                          <m:t>𝒆</m:t>
                        </m:r>
                        <m:sSub>
                          <m:sSubPr>
                            <m:ctrlPr>
                              <a:rPr lang="en-US" b="1" i="1" smtClean="0">
                                <a:latin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𝝀</m:t>
                            </m:r>
                          </m:e>
                          <m:sub>
                            <m:r>
                              <a:rPr lang="en-US" b="1" i="1" smtClean="0">
                                <a:latin typeface="Cambria Math" panose="02040503050406030204" pitchFamily="18" charset="0"/>
                              </a:rPr>
                              <m:t>𝒄</m:t>
                            </m:r>
                          </m:sub>
                        </m:sSub>
                      </m:den>
                    </m:f>
                  </m:oMath>
                </a14:m>
                <a:endParaRPr lang="en-US" dirty="0"/>
              </a:p>
              <a:p>
                <a:r>
                  <a:rPr lang="en-US" dirty="0"/>
                  <a:t>Experimental studies are enabled by locating petawatt-class lasers together with relativistic particle accelerators</a:t>
                </a:r>
              </a:p>
            </p:txBody>
          </p:sp>
        </mc:Choice>
        <mc:Fallback xmlns="">
          <p:sp>
            <p:nvSpPr>
              <p:cNvPr id="3" name="Content Placeholder 2">
                <a:extLst>
                  <a:ext uri="{FF2B5EF4-FFF2-40B4-BE49-F238E27FC236}">
                    <a16:creationId xmlns:a16="http://schemas.microsoft.com/office/drawing/2014/main" id="{610F5AF2-E125-4604-8757-55718D79EC71}"/>
                  </a:ext>
                </a:extLst>
              </p:cNvPr>
              <p:cNvSpPr>
                <a:spLocks noGrp="1" noRot="1" noChangeAspect="1" noMove="1" noResize="1" noEditPoints="1" noAdjustHandles="1" noChangeArrowheads="1" noChangeShapeType="1" noTextEdit="1"/>
              </p:cNvSpPr>
              <p:nvPr>
                <p:ph idx="1"/>
              </p:nvPr>
            </p:nvSpPr>
            <p:spPr>
              <a:xfrm>
                <a:off x="482859" y="998422"/>
                <a:ext cx="8229600" cy="4525963"/>
              </a:xfrm>
              <a:blipFill>
                <a:blip r:embed="rId2"/>
                <a:stretch>
                  <a:fillRect l="-667" t="-674" r="-66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BB634A8-57BA-43CD-9A89-4555C0E9BDBA}"/>
              </a:ext>
            </a:extLst>
          </p:cNvPr>
          <p:cNvSpPr>
            <a:spLocks noGrp="1"/>
          </p:cNvSpPr>
          <p:nvPr>
            <p:ph type="sldNum" sz="quarter" idx="11"/>
          </p:nvPr>
        </p:nvSpPr>
        <p:spPr/>
        <p:txBody>
          <a:bodyPr/>
          <a:lstStyle/>
          <a:p>
            <a:fld id="{0A39405F-0C13-4685-A36C-9BF7895977AB}" type="slidenum">
              <a:rPr lang="en-US" altLang="en-US" smtClean="0"/>
              <a:pPr/>
              <a:t>38</a:t>
            </a:fld>
            <a:endParaRPr lang="en-US" altLang="en-US"/>
          </a:p>
        </p:txBody>
      </p:sp>
      <p:sp>
        <p:nvSpPr>
          <p:cNvPr id="5" name="Footer Placeholder 4">
            <a:extLst>
              <a:ext uri="{FF2B5EF4-FFF2-40B4-BE49-F238E27FC236}">
                <a16:creationId xmlns:a16="http://schemas.microsoft.com/office/drawing/2014/main" id="{7E33919D-7CF5-4CE9-9B8D-5B058E86B2C1}"/>
              </a:ext>
            </a:extLst>
          </p:cNvPr>
          <p:cNvSpPr>
            <a:spLocks noGrp="1"/>
          </p:cNvSpPr>
          <p:nvPr>
            <p:ph type="ftr" sz="quarter" idx="12"/>
          </p:nvPr>
        </p:nvSpPr>
        <p:spPr/>
        <p:txBody>
          <a:bodyPr/>
          <a:lstStyle/>
          <a:p>
            <a:r>
              <a:rPr lang="en-US" altLang="en-US"/>
              <a:t>MIPSE December 2019</a:t>
            </a:r>
          </a:p>
        </p:txBody>
      </p:sp>
      <p:pic>
        <p:nvPicPr>
          <p:cNvPr id="6" name="Content Placeholder 6">
            <a:extLst>
              <a:ext uri="{FF2B5EF4-FFF2-40B4-BE49-F238E27FC236}">
                <a16:creationId xmlns:a16="http://schemas.microsoft.com/office/drawing/2014/main" id="{619648A5-5A6F-4B71-9E0B-3F5517F6D5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95632" y="3593948"/>
            <a:ext cx="4683777" cy="2810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a:extLst>
              <a:ext uri="{FF2B5EF4-FFF2-40B4-BE49-F238E27FC236}">
                <a16:creationId xmlns:a16="http://schemas.microsoft.com/office/drawing/2014/main" id="{F9468A6C-606C-47C6-A865-3AAF8582D0A7}"/>
              </a:ext>
            </a:extLst>
          </p:cNvPr>
          <p:cNvSpPr txBox="1">
            <a:spLocks/>
          </p:cNvSpPr>
          <p:nvPr/>
        </p:nvSpPr>
        <p:spPr bwMode="auto">
          <a:xfrm>
            <a:off x="5303955" y="4443939"/>
            <a:ext cx="3408504" cy="89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kern="1200">
                <a:solidFill>
                  <a:srgbClr val="B40000"/>
                </a:solidFill>
                <a:latin typeface="+mj-lt"/>
                <a:ea typeface="+mj-ea"/>
                <a:cs typeface="+mj-cs"/>
              </a:defRPr>
            </a:lvl1pPr>
            <a:lvl2pPr algn="l" rtl="0" eaLnBrk="1" fontAlgn="base" hangingPunct="1">
              <a:spcBef>
                <a:spcPct val="0"/>
              </a:spcBef>
              <a:spcAft>
                <a:spcPct val="0"/>
              </a:spcAft>
              <a:defRPr sz="3200">
                <a:solidFill>
                  <a:srgbClr val="CC0000"/>
                </a:solidFill>
                <a:latin typeface="Arial" panose="020B0604020202020204" pitchFamily="34" charset="0"/>
              </a:defRPr>
            </a:lvl2pPr>
            <a:lvl3pPr algn="l" rtl="0" eaLnBrk="1" fontAlgn="base" hangingPunct="1">
              <a:spcBef>
                <a:spcPct val="0"/>
              </a:spcBef>
              <a:spcAft>
                <a:spcPct val="0"/>
              </a:spcAft>
              <a:defRPr sz="3200">
                <a:solidFill>
                  <a:srgbClr val="CC0000"/>
                </a:solidFill>
                <a:latin typeface="Arial" panose="020B0604020202020204" pitchFamily="34" charset="0"/>
              </a:defRPr>
            </a:lvl3pPr>
            <a:lvl4pPr algn="l" rtl="0" eaLnBrk="1" fontAlgn="base" hangingPunct="1">
              <a:spcBef>
                <a:spcPct val="0"/>
              </a:spcBef>
              <a:spcAft>
                <a:spcPct val="0"/>
              </a:spcAft>
              <a:defRPr sz="3200">
                <a:solidFill>
                  <a:srgbClr val="CC0000"/>
                </a:solidFill>
                <a:latin typeface="Arial" panose="020B0604020202020204" pitchFamily="34" charset="0"/>
              </a:defRPr>
            </a:lvl4pPr>
            <a:lvl5pPr algn="l" rtl="0" eaLnBrk="1" fontAlgn="base" hangingPunct="1">
              <a:spcBef>
                <a:spcPct val="0"/>
              </a:spcBef>
              <a:spcAft>
                <a:spcPct val="0"/>
              </a:spcAft>
              <a:defRPr sz="3200">
                <a:solidFill>
                  <a:srgbClr val="CC0000"/>
                </a:solidFill>
                <a:latin typeface="Arial" panose="020B0604020202020204" pitchFamily="34" charset="0"/>
              </a:defRPr>
            </a:lvl5pPr>
            <a:lvl6pPr marL="457200" algn="l" rtl="0" eaLnBrk="1" fontAlgn="base" hangingPunct="1">
              <a:spcBef>
                <a:spcPct val="0"/>
              </a:spcBef>
              <a:spcAft>
                <a:spcPct val="0"/>
              </a:spcAft>
              <a:defRPr sz="3200">
                <a:solidFill>
                  <a:srgbClr val="CC0000"/>
                </a:solidFill>
                <a:latin typeface="Arial" panose="020B0604020202020204" pitchFamily="34" charset="0"/>
              </a:defRPr>
            </a:lvl6pPr>
            <a:lvl7pPr marL="914400" algn="l" rtl="0" eaLnBrk="1" fontAlgn="base" hangingPunct="1">
              <a:spcBef>
                <a:spcPct val="0"/>
              </a:spcBef>
              <a:spcAft>
                <a:spcPct val="0"/>
              </a:spcAft>
              <a:defRPr sz="3200">
                <a:solidFill>
                  <a:srgbClr val="CC0000"/>
                </a:solidFill>
                <a:latin typeface="Arial" panose="020B0604020202020204" pitchFamily="34" charset="0"/>
              </a:defRPr>
            </a:lvl7pPr>
            <a:lvl8pPr marL="1371600" algn="l" rtl="0" eaLnBrk="1" fontAlgn="base" hangingPunct="1">
              <a:spcBef>
                <a:spcPct val="0"/>
              </a:spcBef>
              <a:spcAft>
                <a:spcPct val="0"/>
              </a:spcAft>
              <a:defRPr sz="3200">
                <a:solidFill>
                  <a:srgbClr val="CC0000"/>
                </a:solidFill>
                <a:latin typeface="Arial" panose="020B0604020202020204" pitchFamily="34" charset="0"/>
              </a:defRPr>
            </a:lvl8pPr>
            <a:lvl9pPr marL="1828800" algn="l" rtl="0" eaLnBrk="1" fontAlgn="base" hangingPunct="1">
              <a:spcBef>
                <a:spcPct val="0"/>
              </a:spcBef>
              <a:spcAft>
                <a:spcPct val="0"/>
              </a:spcAft>
              <a:defRPr sz="3200">
                <a:solidFill>
                  <a:srgbClr val="CC0000"/>
                </a:solidFill>
                <a:latin typeface="Arial" panose="020B0604020202020204" pitchFamily="34" charset="0"/>
              </a:defRPr>
            </a:lvl9pPr>
          </a:lstStyle>
          <a:p>
            <a:r>
              <a:rPr lang="en-US" sz="1800" dirty="0"/>
              <a:t>Above the Schwinger threshold, CPA lasers can generate copious quantities of electron-positron pairs emulating conditions in the most energetic parts of the universe.</a:t>
            </a:r>
          </a:p>
        </p:txBody>
      </p:sp>
    </p:spTree>
    <p:extLst>
      <p:ext uri="{BB962C8B-B14F-4D97-AF65-F5344CB8AC3E}">
        <p14:creationId xmlns:p14="http://schemas.microsoft.com/office/powerpoint/2010/main" val="3039006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p:cNvSpPr>
            <a:spLocks noGrp="1"/>
          </p:cNvSpPr>
          <p:nvPr>
            <p:ph type="ctrTitle"/>
          </p:nvPr>
        </p:nvSpPr>
        <p:spPr>
          <a:xfrm>
            <a:off x="685800" y="3346383"/>
            <a:ext cx="7772400" cy="1470025"/>
          </a:xfrm>
        </p:spPr>
        <p:txBody>
          <a:bodyPr/>
          <a:lstStyle/>
          <a:p>
            <a:r>
              <a:rPr lang="en-US" sz="4000" b="1" dirty="0"/>
              <a:t>Thanks!</a:t>
            </a:r>
          </a:p>
        </p:txBody>
      </p:sp>
      <p:pic>
        <p:nvPicPr>
          <p:cNvPr id="6" name="Picture 2"/>
          <p:cNvPicPr>
            <a:picLocks noGrp="1" noChangeAspect="1" noChangeArrowheads="1"/>
          </p:cNvPicPr>
          <p:nvPr>
            <p:ph idx="4294967295"/>
          </p:nvPr>
        </p:nvPicPr>
        <p:blipFill>
          <a:blip r:embed="rId3" cstate="print"/>
          <a:srcRect/>
          <a:stretch>
            <a:fillRect/>
          </a:stretch>
        </p:blipFill>
        <p:spPr bwMode="auto">
          <a:xfrm>
            <a:off x="-166743" y="4654550"/>
            <a:ext cx="2738438" cy="1855788"/>
          </a:xfrm>
          <a:prstGeom prst="rect">
            <a:avLst/>
          </a:prstGeom>
          <a:noFill/>
          <a:ln w="9525">
            <a:noFill/>
            <a:miter lim="800000"/>
            <a:headEnd/>
            <a:tailEnd/>
          </a:ln>
        </p:spPr>
      </p:pic>
      <p:pic>
        <p:nvPicPr>
          <p:cNvPr id="9" name="Picture 2"/>
          <p:cNvPicPr>
            <a:picLocks noChangeAspect="1" noChangeArrowheads="1"/>
          </p:cNvPicPr>
          <p:nvPr/>
        </p:nvPicPr>
        <p:blipFill>
          <a:blip r:embed="rId4" cstate="print"/>
          <a:srcRect/>
          <a:stretch>
            <a:fillRect/>
          </a:stretch>
        </p:blipFill>
        <p:spPr bwMode="auto">
          <a:xfrm>
            <a:off x="2497537" y="1265998"/>
            <a:ext cx="3275462" cy="2099655"/>
          </a:xfrm>
          <a:prstGeom prst="rect">
            <a:avLst/>
          </a:prstGeom>
          <a:noFill/>
          <a:ln w="9525">
            <a:noFill/>
            <a:miter lim="800000"/>
            <a:headEnd/>
            <a:tailEnd/>
          </a:ln>
          <a:effectLst/>
        </p:spPr>
      </p:pic>
      <p:pic>
        <p:nvPicPr>
          <p:cNvPr id="10" name="Content Placeholder 6" descr="IMG_0942.jpg"/>
          <p:cNvPicPr>
            <a:picLocks noChangeAspect="1"/>
          </p:cNvPicPr>
          <p:nvPr/>
        </p:nvPicPr>
        <p:blipFill>
          <a:blip r:embed="rId5" cstate="print"/>
          <a:stretch>
            <a:fillRect/>
          </a:stretch>
        </p:blipFill>
        <p:spPr bwMode="auto">
          <a:xfrm>
            <a:off x="6343903" y="4757927"/>
            <a:ext cx="2800097" cy="2100073"/>
          </a:xfrm>
          <a:prstGeom prst="rect">
            <a:avLst/>
          </a:prstGeom>
          <a:noFill/>
          <a:ln w="9525">
            <a:noFill/>
            <a:miter lim="800000"/>
            <a:headEnd/>
            <a:tailEnd/>
          </a:ln>
          <a:effectLst/>
        </p:spPr>
      </p:pic>
      <p:pic>
        <p:nvPicPr>
          <p:cNvPr id="11" name="Picture 4"/>
          <p:cNvPicPr>
            <a:picLocks noChangeAspect="1" noChangeArrowheads="1"/>
          </p:cNvPicPr>
          <p:nvPr/>
        </p:nvPicPr>
        <p:blipFill>
          <a:blip r:embed="rId6" cstate="print"/>
          <a:srcRect/>
          <a:stretch>
            <a:fillRect/>
          </a:stretch>
        </p:blipFill>
        <p:spPr bwMode="auto">
          <a:xfrm>
            <a:off x="545909" y="2436723"/>
            <a:ext cx="2552207" cy="1914155"/>
          </a:xfrm>
          <a:prstGeom prst="rect">
            <a:avLst/>
          </a:prstGeom>
          <a:noFill/>
          <a:ln w="9525">
            <a:noFill/>
            <a:miter lim="800000"/>
            <a:headEnd/>
            <a:tailEnd/>
          </a:ln>
          <a:effectLst/>
        </p:spPr>
      </p:pic>
      <p:pic>
        <p:nvPicPr>
          <p:cNvPr id="12" name="Picture 10" descr="C:\Documents and Settings\guehr\Desktop\IMG_0026.jpg"/>
          <p:cNvPicPr>
            <a:picLocks noChangeAspect="1" noChangeArrowheads="1"/>
          </p:cNvPicPr>
          <p:nvPr/>
        </p:nvPicPr>
        <p:blipFill>
          <a:blip r:embed="rId7" cstate="print"/>
          <a:srcRect t="32877"/>
          <a:stretch>
            <a:fillRect/>
          </a:stretch>
        </p:blipFill>
        <p:spPr bwMode="auto">
          <a:xfrm>
            <a:off x="5609230" y="788300"/>
            <a:ext cx="3534770" cy="1779492"/>
          </a:xfrm>
          <a:prstGeom prst="rect">
            <a:avLst/>
          </a:prstGeom>
          <a:noFill/>
        </p:spPr>
      </p:pic>
      <p:sp>
        <p:nvSpPr>
          <p:cNvPr id="13" name="TextBox 12">
            <a:extLst>
              <a:ext uri="{FF2B5EF4-FFF2-40B4-BE49-F238E27FC236}">
                <a16:creationId xmlns:a16="http://schemas.microsoft.com/office/drawing/2014/main" id="{D8C54982-A4CB-41F8-81EE-DB4B13C1F5A5}"/>
              </a:ext>
            </a:extLst>
          </p:cNvPr>
          <p:cNvSpPr txBox="1"/>
          <p:nvPr/>
        </p:nvSpPr>
        <p:spPr>
          <a:xfrm>
            <a:off x="6516449" y="3240423"/>
            <a:ext cx="2433573" cy="1200329"/>
          </a:xfrm>
          <a:prstGeom prst="rect">
            <a:avLst/>
          </a:prstGeom>
          <a:noFill/>
        </p:spPr>
        <p:txBody>
          <a:bodyPr wrap="square" rtlCol="0">
            <a:spAutoFit/>
          </a:bodyPr>
          <a:lstStyle/>
          <a:p>
            <a:r>
              <a:rPr lang="en-US" sz="1200" b="1" dirty="0"/>
              <a:t>Parts of this work were supported by the U.S. Department of Energy, Office of Science, Chemical Sciences, Geosciences, and Biosciences Division</a:t>
            </a:r>
          </a:p>
        </p:txBody>
      </p:sp>
    </p:spTree>
    <p:extLst>
      <p:ext uri="{BB962C8B-B14F-4D97-AF65-F5344CB8AC3E}">
        <p14:creationId xmlns:p14="http://schemas.microsoft.com/office/powerpoint/2010/main" val="4100124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D02C5-27B0-462C-BBB9-F124366A1573}"/>
              </a:ext>
            </a:extLst>
          </p:cNvPr>
          <p:cNvSpPr>
            <a:spLocks noGrp="1"/>
          </p:cNvSpPr>
          <p:nvPr>
            <p:ph type="title"/>
          </p:nvPr>
        </p:nvSpPr>
        <p:spPr/>
        <p:txBody>
          <a:bodyPr/>
          <a:lstStyle/>
          <a:p>
            <a:r>
              <a:rPr lang="en-US" dirty="0"/>
              <a:t>All particles and fields in quantum mechanics have "Zero Point Energy"</a:t>
            </a:r>
          </a:p>
        </p:txBody>
      </p:sp>
      <p:sp>
        <p:nvSpPr>
          <p:cNvPr id="5" name="Slide Number Placeholder 4">
            <a:extLst>
              <a:ext uri="{FF2B5EF4-FFF2-40B4-BE49-F238E27FC236}">
                <a16:creationId xmlns:a16="http://schemas.microsoft.com/office/drawing/2014/main" id="{B9526C5C-6253-40B4-A3DE-9EC083134371}"/>
              </a:ext>
            </a:extLst>
          </p:cNvPr>
          <p:cNvSpPr>
            <a:spLocks noGrp="1"/>
          </p:cNvSpPr>
          <p:nvPr>
            <p:ph type="sldNum" sz="quarter" idx="11"/>
          </p:nvPr>
        </p:nvSpPr>
        <p:spPr/>
        <p:txBody>
          <a:bodyPr/>
          <a:lstStyle/>
          <a:p>
            <a:fld id="{6D694807-53E9-44D9-98E6-9514831C84FF}" type="slidenum">
              <a:rPr lang="en-US" altLang="en-US" smtClean="0"/>
              <a:pPr/>
              <a:t>4</a:t>
            </a:fld>
            <a:endParaRPr lang="en-US" altLang="en-US" dirty="0"/>
          </a:p>
        </p:txBody>
      </p:sp>
      <p:sp>
        <p:nvSpPr>
          <p:cNvPr id="6" name="Footer Placeholder 5">
            <a:extLst>
              <a:ext uri="{FF2B5EF4-FFF2-40B4-BE49-F238E27FC236}">
                <a16:creationId xmlns:a16="http://schemas.microsoft.com/office/drawing/2014/main" id="{8F00E0DD-DD1C-4B96-A458-8CEC524C1CBC}"/>
              </a:ext>
            </a:extLst>
          </p:cNvPr>
          <p:cNvSpPr>
            <a:spLocks noGrp="1"/>
          </p:cNvSpPr>
          <p:nvPr>
            <p:ph type="ftr" sz="quarter" idx="12"/>
          </p:nvPr>
        </p:nvSpPr>
        <p:spPr/>
        <p:txBody>
          <a:bodyPr/>
          <a:lstStyle/>
          <a:p>
            <a:r>
              <a:rPr lang="en-US" altLang="en-US" dirty="0"/>
              <a:t>MIPSE December 2019</a:t>
            </a:r>
          </a:p>
        </p:txBody>
      </p:sp>
      <p:pic>
        <p:nvPicPr>
          <p:cNvPr id="8" name="Picture 7">
            <a:extLst>
              <a:ext uri="{FF2B5EF4-FFF2-40B4-BE49-F238E27FC236}">
                <a16:creationId xmlns:a16="http://schemas.microsoft.com/office/drawing/2014/main" id="{9281AE83-4B37-45E0-8210-7A26FD24CFEB}"/>
              </a:ext>
            </a:extLst>
          </p:cNvPr>
          <p:cNvPicPr>
            <a:picLocks noChangeAspect="1"/>
          </p:cNvPicPr>
          <p:nvPr/>
        </p:nvPicPr>
        <p:blipFill>
          <a:blip r:embed="rId2"/>
          <a:stretch>
            <a:fillRect/>
          </a:stretch>
        </p:blipFill>
        <p:spPr>
          <a:xfrm>
            <a:off x="611655" y="1444308"/>
            <a:ext cx="1072242" cy="1172052"/>
          </a:xfrm>
          <a:prstGeom prst="rect">
            <a:avLst/>
          </a:prstGeom>
        </p:spPr>
      </p:pic>
      <p:pic>
        <p:nvPicPr>
          <p:cNvPr id="9" name="Picture 8">
            <a:extLst>
              <a:ext uri="{FF2B5EF4-FFF2-40B4-BE49-F238E27FC236}">
                <a16:creationId xmlns:a16="http://schemas.microsoft.com/office/drawing/2014/main" id="{12FDBF47-91CB-4687-A47E-EB73F0BDC083}"/>
              </a:ext>
            </a:extLst>
          </p:cNvPr>
          <p:cNvPicPr>
            <a:picLocks noChangeAspect="1"/>
          </p:cNvPicPr>
          <p:nvPr/>
        </p:nvPicPr>
        <p:blipFill>
          <a:blip r:embed="rId3"/>
          <a:stretch>
            <a:fillRect/>
          </a:stretch>
        </p:blipFill>
        <p:spPr>
          <a:xfrm>
            <a:off x="2124906" y="1708509"/>
            <a:ext cx="1998589" cy="548908"/>
          </a:xfrm>
          <a:prstGeom prst="rect">
            <a:avLst/>
          </a:prstGeom>
        </p:spPr>
      </p:pic>
      <p:pic>
        <p:nvPicPr>
          <p:cNvPr id="10" name="Picture 9">
            <a:extLst>
              <a:ext uri="{FF2B5EF4-FFF2-40B4-BE49-F238E27FC236}">
                <a16:creationId xmlns:a16="http://schemas.microsoft.com/office/drawing/2014/main" id="{EBE5F195-ABDD-464F-A1A7-4463F73B774E}"/>
              </a:ext>
            </a:extLst>
          </p:cNvPr>
          <p:cNvPicPr>
            <a:picLocks noChangeAspect="1"/>
          </p:cNvPicPr>
          <p:nvPr/>
        </p:nvPicPr>
        <p:blipFill>
          <a:blip r:embed="rId4"/>
          <a:stretch>
            <a:fillRect/>
          </a:stretch>
        </p:blipFill>
        <p:spPr>
          <a:xfrm>
            <a:off x="1099245" y="2664537"/>
            <a:ext cx="2508313" cy="987968"/>
          </a:xfrm>
          <a:prstGeom prst="rect">
            <a:avLst/>
          </a:prstGeom>
        </p:spPr>
      </p:pic>
      <p:grpSp>
        <p:nvGrpSpPr>
          <p:cNvPr id="16" name="Group 15">
            <a:extLst>
              <a:ext uri="{FF2B5EF4-FFF2-40B4-BE49-F238E27FC236}">
                <a16:creationId xmlns:a16="http://schemas.microsoft.com/office/drawing/2014/main" id="{D77C05E1-7214-4C40-8287-BFADDE159690}"/>
              </a:ext>
            </a:extLst>
          </p:cNvPr>
          <p:cNvGrpSpPr/>
          <p:nvPr/>
        </p:nvGrpSpPr>
        <p:grpSpPr>
          <a:xfrm>
            <a:off x="1274836" y="3775149"/>
            <a:ext cx="2157131" cy="1117428"/>
            <a:chOff x="3977402" y="3149207"/>
            <a:chExt cx="2372844" cy="1229171"/>
          </a:xfrm>
        </p:grpSpPr>
        <p:pic>
          <p:nvPicPr>
            <p:cNvPr id="11" name="Picture 10">
              <a:extLst>
                <a:ext uri="{FF2B5EF4-FFF2-40B4-BE49-F238E27FC236}">
                  <a16:creationId xmlns:a16="http://schemas.microsoft.com/office/drawing/2014/main" id="{D57D5E48-A9CD-42B5-A4EF-D82195CC9FCF}"/>
                </a:ext>
              </a:extLst>
            </p:cNvPr>
            <p:cNvPicPr>
              <a:picLocks noChangeAspect="1"/>
            </p:cNvPicPr>
            <p:nvPr/>
          </p:nvPicPr>
          <p:blipFill>
            <a:blip r:embed="rId5"/>
            <a:stretch>
              <a:fillRect/>
            </a:stretch>
          </p:blipFill>
          <p:spPr>
            <a:xfrm>
              <a:off x="4271040" y="3186180"/>
              <a:ext cx="601920" cy="485640"/>
            </a:xfrm>
            <a:prstGeom prst="rect">
              <a:avLst/>
            </a:prstGeom>
          </p:spPr>
        </p:pic>
        <p:pic>
          <p:nvPicPr>
            <p:cNvPr id="13" name="Picture 12">
              <a:extLst>
                <a:ext uri="{FF2B5EF4-FFF2-40B4-BE49-F238E27FC236}">
                  <a16:creationId xmlns:a16="http://schemas.microsoft.com/office/drawing/2014/main" id="{6EF262A1-6F4F-495F-857B-9F7227EC5F6E}"/>
                </a:ext>
              </a:extLst>
            </p:cNvPr>
            <p:cNvPicPr>
              <a:picLocks noChangeAspect="1"/>
            </p:cNvPicPr>
            <p:nvPr/>
          </p:nvPicPr>
          <p:blipFill>
            <a:blip r:embed="rId6"/>
            <a:stretch>
              <a:fillRect/>
            </a:stretch>
          </p:blipFill>
          <p:spPr>
            <a:xfrm>
              <a:off x="4859126" y="3149207"/>
              <a:ext cx="1491120" cy="495900"/>
            </a:xfrm>
            <a:prstGeom prst="rect">
              <a:avLst/>
            </a:prstGeom>
          </p:spPr>
        </p:pic>
        <p:pic>
          <p:nvPicPr>
            <p:cNvPr id="14" name="Picture 13">
              <a:extLst>
                <a:ext uri="{FF2B5EF4-FFF2-40B4-BE49-F238E27FC236}">
                  <a16:creationId xmlns:a16="http://schemas.microsoft.com/office/drawing/2014/main" id="{A0177B89-6060-47EB-BEE8-89F645AD9C63}"/>
                </a:ext>
              </a:extLst>
            </p:cNvPr>
            <p:cNvPicPr>
              <a:picLocks noChangeAspect="1"/>
            </p:cNvPicPr>
            <p:nvPr/>
          </p:nvPicPr>
          <p:blipFill>
            <a:blip r:embed="rId7"/>
            <a:stretch>
              <a:fillRect/>
            </a:stretch>
          </p:blipFill>
          <p:spPr>
            <a:xfrm>
              <a:off x="3977402" y="3999536"/>
              <a:ext cx="779760" cy="342000"/>
            </a:xfrm>
            <a:prstGeom prst="rect">
              <a:avLst/>
            </a:prstGeom>
          </p:spPr>
        </p:pic>
        <p:pic>
          <p:nvPicPr>
            <p:cNvPr id="15" name="Picture 14">
              <a:extLst>
                <a:ext uri="{FF2B5EF4-FFF2-40B4-BE49-F238E27FC236}">
                  <a16:creationId xmlns:a16="http://schemas.microsoft.com/office/drawing/2014/main" id="{8AE4B984-5090-48EF-8875-031976C85DCD}"/>
                </a:ext>
              </a:extLst>
            </p:cNvPr>
            <p:cNvPicPr>
              <a:picLocks noChangeAspect="1"/>
            </p:cNvPicPr>
            <p:nvPr/>
          </p:nvPicPr>
          <p:blipFill>
            <a:blip r:embed="rId8"/>
            <a:stretch>
              <a:fillRect/>
            </a:stretch>
          </p:blipFill>
          <p:spPr>
            <a:xfrm>
              <a:off x="4756945" y="3653338"/>
              <a:ext cx="1340640" cy="725040"/>
            </a:xfrm>
            <a:prstGeom prst="rect">
              <a:avLst/>
            </a:prstGeom>
          </p:spPr>
        </p:pic>
      </p:grpSp>
      <p:pic>
        <p:nvPicPr>
          <p:cNvPr id="18" name="Picture 17">
            <a:extLst>
              <a:ext uri="{FF2B5EF4-FFF2-40B4-BE49-F238E27FC236}">
                <a16:creationId xmlns:a16="http://schemas.microsoft.com/office/drawing/2014/main" id="{0DF62592-84BF-4E8C-BCEC-065A9EEE390B}"/>
              </a:ext>
            </a:extLst>
          </p:cNvPr>
          <p:cNvPicPr>
            <a:picLocks noChangeAspect="1"/>
          </p:cNvPicPr>
          <p:nvPr/>
        </p:nvPicPr>
        <p:blipFill>
          <a:blip r:embed="rId9"/>
          <a:stretch>
            <a:fillRect/>
          </a:stretch>
        </p:blipFill>
        <p:spPr>
          <a:xfrm>
            <a:off x="5142046" y="1833053"/>
            <a:ext cx="2681280" cy="735300"/>
          </a:xfrm>
          <a:prstGeom prst="rect">
            <a:avLst/>
          </a:prstGeom>
        </p:spPr>
      </p:pic>
      <p:pic>
        <p:nvPicPr>
          <p:cNvPr id="19" name="Picture 18">
            <a:extLst>
              <a:ext uri="{FF2B5EF4-FFF2-40B4-BE49-F238E27FC236}">
                <a16:creationId xmlns:a16="http://schemas.microsoft.com/office/drawing/2014/main" id="{4326A220-8A02-4C3A-B789-A56D81DEFA02}"/>
              </a:ext>
            </a:extLst>
          </p:cNvPr>
          <p:cNvPicPr>
            <a:picLocks noChangeAspect="1"/>
          </p:cNvPicPr>
          <p:nvPr/>
        </p:nvPicPr>
        <p:blipFill>
          <a:blip r:embed="rId10"/>
          <a:stretch>
            <a:fillRect/>
          </a:stretch>
        </p:blipFill>
        <p:spPr>
          <a:xfrm>
            <a:off x="4727161" y="2590133"/>
            <a:ext cx="3265416" cy="613206"/>
          </a:xfrm>
          <a:prstGeom prst="rect">
            <a:avLst/>
          </a:prstGeom>
        </p:spPr>
      </p:pic>
      <p:pic>
        <p:nvPicPr>
          <p:cNvPr id="20" name="Picture 19">
            <a:extLst>
              <a:ext uri="{FF2B5EF4-FFF2-40B4-BE49-F238E27FC236}">
                <a16:creationId xmlns:a16="http://schemas.microsoft.com/office/drawing/2014/main" id="{4FB01431-BEBD-4E52-8F86-2B2F3AE69174}"/>
              </a:ext>
            </a:extLst>
          </p:cNvPr>
          <p:cNvPicPr>
            <a:picLocks noChangeAspect="1"/>
          </p:cNvPicPr>
          <p:nvPr/>
        </p:nvPicPr>
        <p:blipFill>
          <a:blip r:embed="rId11"/>
          <a:stretch>
            <a:fillRect/>
          </a:stretch>
        </p:blipFill>
        <p:spPr>
          <a:xfrm>
            <a:off x="4643170" y="3289452"/>
            <a:ext cx="3506184" cy="579348"/>
          </a:xfrm>
          <a:prstGeom prst="rect">
            <a:avLst/>
          </a:prstGeom>
        </p:spPr>
      </p:pic>
      <p:pic>
        <p:nvPicPr>
          <p:cNvPr id="21" name="Picture 20">
            <a:extLst>
              <a:ext uri="{FF2B5EF4-FFF2-40B4-BE49-F238E27FC236}">
                <a16:creationId xmlns:a16="http://schemas.microsoft.com/office/drawing/2014/main" id="{0E9B1293-106C-4AF1-AA2F-2578097011DB}"/>
              </a:ext>
            </a:extLst>
          </p:cNvPr>
          <p:cNvPicPr>
            <a:picLocks noChangeAspect="1"/>
          </p:cNvPicPr>
          <p:nvPr/>
        </p:nvPicPr>
        <p:blipFill>
          <a:blip r:embed="rId12"/>
          <a:stretch>
            <a:fillRect/>
          </a:stretch>
        </p:blipFill>
        <p:spPr>
          <a:xfrm>
            <a:off x="4434777" y="3966982"/>
            <a:ext cx="3731904" cy="989406"/>
          </a:xfrm>
          <a:prstGeom prst="rect">
            <a:avLst/>
          </a:prstGeom>
        </p:spPr>
      </p:pic>
      <p:sp>
        <p:nvSpPr>
          <p:cNvPr id="24" name="TextBox 23">
            <a:extLst>
              <a:ext uri="{FF2B5EF4-FFF2-40B4-BE49-F238E27FC236}">
                <a16:creationId xmlns:a16="http://schemas.microsoft.com/office/drawing/2014/main" id="{FAE8C0EF-F914-49B4-927A-A3BBC61F6D6D}"/>
              </a:ext>
            </a:extLst>
          </p:cNvPr>
          <p:cNvSpPr txBox="1"/>
          <p:nvPr/>
        </p:nvSpPr>
        <p:spPr>
          <a:xfrm>
            <a:off x="655879" y="1024010"/>
            <a:ext cx="3467616" cy="369332"/>
          </a:xfrm>
          <a:prstGeom prst="rect">
            <a:avLst/>
          </a:prstGeom>
          <a:noFill/>
        </p:spPr>
        <p:txBody>
          <a:bodyPr wrap="none" rtlCol="0">
            <a:spAutoFit/>
          </a:bodyPr>
          <a:lstStyle/>
          <a:p>
            <a:r>
              <a:rPr lang="en-US" dirty="0"/>
              <a:t>Example: Harmonic Oscillator</a:t>
            </a:r>
          </a:p>
        </p:txBody>
      </p:sp>
      <p:sp>
        <p:nvSpPr>
          <p:cNvPr id="25" name="TextBox 24">
            <a:extLst>
              <a:ext uri="{FF2B5EF4-FFF2-40B4-BE49-F238E27FC236}">
                <a16:creationId xmlns:a16="http://schemas.microsoft.com/office/drawing/2014/main" id="{E1536D57-C35C-4E96-AD91-631598456653}"/>
              </a:ext>
            </a:extLst>
          </p:cNvPr>
          <p:cNvSpPr txBox="1"/>
          <p:nvPr/>
        </p:nvSpPr>
        <p:spPr>
          <a:xfrm>
            <a:off x="5039122" y="1012636"/>
            <a:ext cx="1903085" cy="369332"/>
          </a:xfrm>
          <a:prstGeom prst="rect">
            <a:avLst/>
          </a:prstGeom>
          <a:noFill/>
        </p:spPr>
        <p:txBody>
          <a:bodyPr wrap="none" rtlCol="0">
            <a:spAutoFit/>
          </a:bodyPr>
          <a:lstStyle/>
          <a:p>
            <a:r>
              <a:rPr lang="en-US" dirty="0"/>
              <a:t>Light has it, too</a:t>
            </a:r>
          </a:p>
        </p:txBody>
      </p:sp>
      <p:sp>
        <p:nvSpPr>
          <p:cNvPr id="26" name="TextBox 25">
            <a:extLst>
              <a:ext uri="{FF2B5EF4-FFF2-40B4-BE49-F238E27FC236}">
                <a16:creationId xmlns:a16="http://schemas.microsoft.com/office/drawing/2014/main" id="{BC4F0AA9-6B75-40C5-BEF1-CE42E91F362B}"/>
              </a:ext>
            </a:extLst>
          </p:cNvPr>
          <p:cNvSpPr txBox="1"/>
          <p:nvPr/>
        </p:nvSpPr>
        <p:spPr>
          <a:xfrm>
            <a:off x="963545" y="5175985"/>
            <a:ext cx="7160935" cy="1384995"/>
          </a:xfrm>
          <a:prstGeom prst="rect">
            <a:avLst/>
          </a:prstGeom>
          <a:noFill/>
        </p:spPr>
        <p:txBody>
          <a:bodyPr wrap="none" rtlCol="0">
            <a:spAutoFit/>
          </a:bodyPr>
          <a:lstStyle/>
          <a:p>
            <a:r>
              <a:rPr lang="en-US" dirty="0"/>
              <a:t>How much?  I did the math:  50 visible-wavelength photons / </a:t>
            </a:r>
            <a:r>
              <a:rPr lang="el-GR" dirty="0"/>
              <a:t>μ</a:t>
            </a:r>
            <a:r>
              <a:rPr lang="en-US" baseline="30000" dirty="0"/>
              <a:t>3</a:t>
            </a:r>
            <a:r>
              <a:rPr lang="en-US" dirty="0"/>
              <a:t>;</a:t>
            </a:r>
            <a:endParaRPr lang="en-US" baseline="30000" dirty="0"/>
          </a:p>
          <a:p>
            <a:endParaRPr lang="en-US" dirty="0"/>
          </a:p>
          <a:p>
            <a:r>
              <a:rPr lang="en-US" dirty="0"/>
              <a:t>Or about 100 kW of visible ZPE entering and leaving  your eyes </a:t>
            </a:r>
          </a:p>
          <a:p>
            <a:r>
              <a:rPr lang="en-US" dirty="0"/>
              <a:t>-- </a:t>
            </a:r>
            <a:r>
              <a:rPr lang="en-US" u="sng" dirty="0"/>
              <a:t>in the dark.</a:t>
            </a:r>
          </a:p>
          <a:p>
            <a:endParaRPr lang="en-US" baseline="30000" dirty="0"/>
          </a:p>
        </p:txBody>
      </p:sp>
    </p:spTree>
    <p:extLst>
      <p:ext uri="{BB962C8B-B14F-4D97-AF65-F5344CB8AC3E}">
        <p14:creationId xmlns:p14="http://schemas.microsoft.com/office/powerpoint/2010/main" val="215826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28DAAFD-FD55-4A0C-8EC3-C3C0508825EA}"/>
              </a:ext>
            </a:extLst>
          </p:cNvPr>
          <p:cNvPicPr>
            <a:picLocks noChangeAspect="1"/>
          </p:cNvPicPr>
          <p:nvPr/>
        </p:nvPicPr>
        <p:blipFill rotWithShape="1">
          <a:blip r:embed="rId2">
            <a:extLst>
              <a:ext uri="{28A0092B-C50C-407E-A947-70E740481C1C}">
                <a14:useLocalDpi xmlns:a14="http://schemas.microsoft.com/office/drawing/2010/main" val="0"/>
              </a:ext>
            </a:extLst>
          </a:blip>
          <a:srcRect l="1238" r="2381" b="4186"/>
          <a:stretch/>
        </p:blipFill>
        <p:spPr>
          <a:xfrm>
            <a:off x="1746716" y="4990334"/>
            <a:ext cx="2788890" cy="1161442"/>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a:xfrm>
                <a:off x="239241" y="197564"/>
                <a:ext cx="6714375" cy="890588"/>
              </a:xfrm>
            </p:spPr>
            <p:txBody>
              <a:bodyPr/>
              <a:lstStyle/>
              <a:p>
                <a:r>
                  <a:rPr lang="en-US" sz="2400" dirty="0"/>
                  <a:t>If the vacuum contains radiation, then it also contains matter from pair-production by vacuum modes with </a:t>
                </a:r>
                <a14:m>
                  <m:oMath xmlns:m="http://schemas.openxmlformats.org/officeDocument/2006/math">
                    <m:r>
                      <a:rPr lang="en-US" sz="2400" i="1" smtClean="0">
                        <a:latin typeface="Cambria Math" panose="02040503050406030204" pitchFamily="18" charset="0"/>
                        <a:ea typeface="Cambria Math" panose="02040503050406030204" pitchFamily="18" charset="0"/>
                      </a:rPr>
                      <m:t>ℏ</m:t>
                    </m:r>
                    <m:r>
                      <a:rPr lang="en-US" sz="2400" i="1" smtClean="0">
                        <a:latin typeface="Cambria Math" panose="02040503050406030204" pitchFamily="18" charset="0"/>
                        <a:ea typeface="Cambria Math" panose="02040503050406030204" pitchFamily="18" charset="0"/>
                      </a:rPr>
                      <m:t>𝜔</m:t>
                    </m:r>
                    <m:r>
                      <a:rPr lang="en-US" sz="2400" i="1" smtClean="0">
                        <a:latin typeface="Cambria Math" panose="02040503050406030204" pitchFamily="18" charset="0"/>
                        <a:ea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𝑚</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𝑐</m:t>
                        </m:r>
                      </m:e>
                      <m:sup>
                        <m:r>
                          <a:rPr lang="en-US" sz="2400" b="0" i="1" smtClean="0">
                            <a:latin typeface="Cambria Math" panose="02040503050406030204" pitchFamily="18" charset="0"/>
                            <a:ea typeface="Cambria Math" panose="02040503050406030204" pitchFamily="18" charset="0"/>
                          </a:rPr>
                          <m:t>2</m:t>
                        </m:r>
                      </m:sup>
                    </m:sSup>
                  </m:oMath>
                </a14:m>
                <a:r>
                  <a:rPr lang="en-US" sz="2400" dirty="0"/>
                  <a:t>:</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239241" y="197564"/>
                <a:ext cx="6714375" cy="890588"/>
              </a:xfrm>
              <a:blipFill>
                <a:blip r:embed="rId3"/>
                <a:stretch>
                  <a:fillRect l="-1361" t="-21088" r="-1543" b="-32653"/>
                </a:stretch>
              </a:blipFill>
            </p:spPr>
            <p:txBody>
              <a:bodyPr/>
              <a:lstStyle/>
              <a:p>
                <a:r>
                  <a:rPr lang="en-US">
                    <a:noFill/>
                  </a:rPr>
                  <a:t> </a:t>
                </a:r>
              </a:p>
            </p:txBody>
          </p:sp>
        </mc:Fallback>
      </mc:AlternateContent>
      <p:sp>
        <p:nvSpPr>
          <p:cNvPr id="5" name="Slide Number Placeholder 4"/>
          <p:cNvSpPr>
            <a:spLocks noGrp="1"/>
          </p:cNvSpPr>
          <p:nvPr>
            <p:ph type="sldNum" sz="quarter" idx="11"/>
          </p:nvPr>
        </p:nvSpPr>
        <p:spPr/>
        <p:txBody>
          <a:bodyPr/>
          <a:lstStyle/>
          <a:p>
            <a:fld id="{6D694807-53E9-44D9-98E6-9514831C84FF}" type="slidenum">
              <a:rPr lang="en-US" altLang="en-US" smtClean="0"/>
              <a:pPr/>
              <a:t>5</a:t>
            </a:fld>
            <a:endParaRPr lang="en-US" altLang="en-US" dirty="0"/>
          </a:p>
        </p:txBody>
      </p:sp>
      <p:sp>
        <p:nvSpPr>
          <p:cNvPr id="6" name="Footer Placeholder 5"/>
          <p:cNvSpPr>
            <a:spLocks noGrp="1"/>
          </p:cNvSpPr>
          <p:nvPr>
            <p:ph type="ftr" sz="quarter" idx="12"/>
          </p:nvPr>
        </p:nvSpPr>
        <p:spPr/>
        <p:txBody>
          <a:bodyPr/>
          <a:lstStyle/>
          <a:p>
            <a:r>
              <a:rPr lang="en-US" altLang="en-US" dirty="0"/>
              <a:t>MIPSE December 2019</a:t>
            </a:r>
          </a:p>
        </p:txBody>
      </p:sp>
      <mc:AlternateContent xmlns:mc="http://schemas.openxmlformats.org/markup-compatibility/2006" xmlns:a14="http://schemas.microsoft.com/office/drawing/2010/main">
        <mc:Choice Requires="a14">
          <p:sp>
            <p:nvSpPr>
              <p:cNvPr id="34" name="TextBox 33"/>
              <p:cNvSpPr txBox="1"/>
              <p:nvPr/>
            </p:nvSpPr>
            <p:spPr>
              <a:xfrm>
                <a:off x="3748008" y="1254745"/>
                <a:ext cx="4951997" cy="2062103"/>
              </a:xfrm>
              <a:prstGeom prst="rect">
                <a:avLst/>
              </a:prstGeom>
              <a:noFill/>
            </p:spPr>
            <p:txBody>
              <a:bodyPr wrap="none" rtlCol="0">
                <a:spAutoFit/>
              </a:bodyPr>
              <a:lstStyle/>
              <a:p>
                <a:r>
                  <a:rPr lang="en-US" sz="1600" b="0" dirty="0"/>
                  <a:t>Heisenberg Uncertainty relation sets the scale:</a:t>
                </a:r>
              </a:p>
              <a:p>
                <a14:m>
                  <m:oMath xmlns:m="http://schemas.openxmlformats.org/officeDocument/2006/math">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𝐸</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𝑡</m:t>
                    </m:r>
                    <m:r>
                      <a:rPr lang="en-US" sz="1600" b="0" i="1" smtClean="0">
                        <a:latin typeface="Cambria Math" panose="02040503050406030204" pitchFamily="18" charset="0"/>
                        <a:ea typeface="Cambria Math" panose="02040503050406030204" pitchFamily="18" charset="0"/>
                      </a:rPr>
                      <m:t>≥ℏ</m:t>
                    </m:r>
                  </m:oMath>
                </a14:m>
                <a:r>
                  <a:rPr lang="en-US" sz="1600" b="0" dirty="0"/>
                  <a:t>, with </a:t>
                </a:r>
                <a14:m>
                  <m:oMath xmlns:m="http://schemas.openxmlformats.org/officeDocument/2006/math">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𝐸</m:t>
                    </m:r>
                    <m:r>
                      <a:rPr lang="en-US" sz="1600" b="0" i="1" smtClean="0">
                        <a:latin typeface="Cambria Math" panose="02040503050406030204" pitchFamily="18" charset="0"/>
                        <a:ea typeface="Cambria Math" panose="02040503050406030204" pitchFamily="18" charset="0"/>
                      </a:rPr>
                      <m:t>=2</m:t>
                    </m:r>
                    <m:r>
                      <a:rPr lang="en-US" sz="1600" b="0" i="1" smtClean="0">
                        <a:latin typeface="Cambria Math" panose="02040503050406030204" pitchFamily="18" charset="0"/>
                        <a:ea typeface="Cambria Math" panose="02040503050406030204" pitchFamily="18" charset="0"/>
                      </a:rPr>
                      <m:t>𝑚</m:t>
                    </m:r>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𝑐</m:t>
                        </m:r>
                      </m:e>
                      <m:sup>
                        <m:r>
                          <a:rPr lang="en-US" sz="1600" b="0" i="1" smtClean="0">
                            <a:latin typeface="Cambria Math" panose="02040503050406030204" pitchFamily="18" charset="0"/>
                            <a:ea typeface="Cambria Math" panose="02040503050406030204" pitchFamily="18" charset="0"/>
                          </a:rPr>
                          <m:t>2</m:t>
                        </m:r>
                      </m:sup>
                    </m:sSup>
                  </m:oMath>
                </a14:m>
                <a:endParaRPr lang="en-US" sz="1600" b="0" dirty="0"/>
              </a:p>
              <a:p>
                <a:endParaRPr lang="en-US" sz="1600" b="0" dirty="0"/>
              </a:p>
              <a:p>
                <a:r>
                  <a:rPr lang="en-US" sz="1600" b="0" dirty="0"/>
                  <a:t>Virtual pair "lifetime" </a:t>
                </a:r>
                <a14:m>
                  <m:oMath xmlns:m="http://schemas.openxmlformats.org/officeDocument/2006/math">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𝑡</m:t>
                    </m:r>
                    <m:r>
                      <a:rPr lang="en-US" sz="1600" b="0" i="1" smtClean="0">
                        <a:latin typeface="Cambria Math" panose="02040503050406030204" pitchFamily="18" charset="0"/>
                        <a:ea typeface="Cambria Math" panose="02040503050406030204" pitchFamily="18" charset="0"/>
                      </a:rPr>
                      <m:t>=ℏ/2</m:t>
                    </m:r>
                    <m:r>
                      <a:rPr lang="en-US" sz="1600" b="0" i="1" smtClean="0">
                        <a:latin typeface="Cambria Math" panose="02040503050406030204" pitchFamily="18" charset="0"/>
                        <a:ea typeface="Cambria Math" panose="02040503050406030204" pitchFamily="18" charset="0"/>
                      </a:rPr>
                      <m:t>𝑚</m:t>
                    </m:r>
                    <m:sSup>
                      <m:sSupPr>
                        <m:ctrlPr>
                          <a:rPr lang="en-US" sz="1600" b="0" i="1" smtClean="0">
                            <a:latin typeface="Cambria Math" panose="02040503050406030204" pitchFamily="18" charset="0"/>
                            <a:ea typeface="Cambria Math" panose="02040503050406030204" pitchFamily="18" charset="0"/>
                          </a:rPr>
                        </m:ctrlPr>
                      </m:sSupPr>
                      <m:e>
                        <m:r>
                          <a:rPr lang="en-US" sz="1600" b="0" i="1" smtClean="0">
                            <a:latin typeface="Cambria Math" panose="02040503050406030204" pitchFamily="18" charset="0"/>
                            <a:ea typeface="Cambria Math" panose="02040503050406030204" pitchFamily="18" charset="0"/>
                          </a:rPr>
                          <m:t>𝑐</m:t>
                        </m:r>
                      </m:e>
                      <m:sup>
                        <m:r>
                          <a:rPr lang="en-US" sz="1600" b="0" i="1" smtClean="0">
                            <a:latin typeface="Cambria Math" panose="02040503050406030204" pitchFamily="18" charset="0"/>
                            <a:ea typeface="Cambria Math" panose="02040503050406030204" pitchFamily="18" charset="0"/>
                          </a:rPr>
                          <m:t>2</m:t>
                        </m:r>
                      </m:sup>
                    </m:sSup>
                  </m:oMath>
                </a14:m>
                <a:endParaRPr lang="en-US" sz="1600" b="0" dirty="0"/>
              </a:p>
              <a:p>
                <a:r>
                  <a:rPr lang="en-US" sz="1600" b="0" dirty="0"/>
                  <a:t>= </a:t>
                </a:r>
                <a14:m>
                  <m:oMath xmlns:m="http://schemas.openxmlformats.org/officeDocument/2006/math">
                    <m:r>
                      <a:rPr lang="en-US" sz="1600" b="0" i="1">
                        <a:latin typeface="Cambria Math" panose="02040503050406030204" pitchFamily="18" charset="0"/>
                      </a:rPr>
                      <m:t>0.6</m:t>
                    </m:r>
                  </m:oMath>
                </a14:m>
                <a:r>
                  <a:rPr lang="en-US" sz="1600" b="0" dirty="0"/>
                  <a:t> billionths of a femtosecond (</a:t>
                </a:r>
                <a14:m>
                  <m:oMath xmlns:m="http://schemas.openxmlformats.org/officeDocument/2006/math">
                    <m:r>
                      <a:rPr lang="en-US" sz="1600" b="0" i="1">
                        <a:latin typeface="Cambria Math" panose="02040503050406030204" pitchFamily="18" charset="0"/>
                      </a:rPr>
                      <m:t>0.6</m:t>
                    </m:r>
                  </m:oMath>
                </a14:m>
                <a:r>
                  <a:rPr lang="en-US" sz="1600" b="0" dirty="0"/>
                  <a:t>  yoctoseconds)</a:t>
                </a:r>
              </a:p>
              <a:p>
                <a:endParaRPr lang="en-US" sz="1600" b="0" dirty="0"/>
              </a:p>
              <a:p>
                <a:r>
                  <a:rPr lang="en-US" sz="1600" b="0" dirty="0"/>
                  <a:t>Virtual pair "size" = </a:t>
                </a:r>
                <a14:m>
                  <m:oMath xmlns:m="http://schemas.openxmlformats.org/officeDocument/2006/math">
                    <m:r>
                      <a:rPr lang="en-US" sz="1600" b="0" i="0" smtClean="0">
                        <a:latin typeface="Cambria Math" panose="02040503050406030204" pitchFamily="18" charset="0"/>
                        <a:ea typeface="Cambria Math" panose="02040503050406030204" pitchFamily="18" charset="0"/>
                      </a:rPr>
                      <m:t>2</m:t>
                    </m:r>
                    <m:r>
                      <a:rPr lang="en-US" sz="1600" b="0" i="1" smtClean="0">
                        <a:latin typeface="Cambria Math" panose="02040503050406030204" pitchFamily="18" charset="0"/>
                        <a:ea typeface="Cambria Math" panose="02040503050406030204" pitchFamily="18" charset="0"/>
                      </a:rPr>
                      <m:t>ℏ/</m:t>
                    </m:r>
                    <m:r>
                      <a:rPr lang="en-US" sz="1600" b="0" i="1" smtClean="0">
                        <a:latin typeface="Cambria Math" panose="02040503050406030204" pitchFamily="18" charset="0"/>
                        <a:ea typeface="Cambria Math" panose="02040503050406030204" pitchFamily="18" charset="0"/>
                      </a:rPr>
                      <m:t>𝑚𝑐</m:t>
                    </m:r>
                  </m:oMath>
                </a14:m>
                <a:r>
                  <a:rPr lang="en-US" sz="1600" b="0" dirty="0"/>
                  <a:t> = </a:t>
                </a:r>
                <a14:m>
                  <m:oMath xmlns:m="http://schemas.openxmlformats.org/officeDocument/2006/math">
                    <m:r>
                      <a:rPr lang="en-US" sz="1600" b="0" i="1" smtClean="0">
                        <a:latin typeface="Cambria Math" panose="02040503050406030204" pitchFamily="18" charset="0"/>
                      </a:rPr>
                      <m:t>2</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𝜆</m:t>
                        </m:r>
                      </m:e>
                      <m:sub>
                        <m:r>
                          <a:rPr lang="en-US" sz="1600" b="0" i="1" smtClean="0">
                            <a:latin typeface="Cambria Math" panose="02040503050406030204" pitchFamily="18" charset="0"/>
                          </a:rPr>
                          <m:t>𝑐</m:t>
                        </m:r>
                      </m:sub>
                    </m:sSub>
                  </m:oMath>
                </a14:m>
                <a:endParaRPr lang="en-US" sz="1600" b="0" dirty="0"/>
              </a:p>
              <a:p>
                <a14:m>
                  <m:oMath xmlns:m="http://schemas.openxmlformats.org/officeDocument/2006/math">
                    <m:r>
                      <a:rPr lang="en-US" sz="1600" b="0" i="1" smtClean="0">
                        <a:latin typeface="Cambria Math" panose="02040503050406030204" pitchFamily="18" charset="0"/>
                      </a:rPr>
                      <m:t>=0.39</m:t>
                    </m:r>
                  </m:oMath>
                </a14:m>
                <a:r>
                  <a:rPr lang="en-US" sz="1600" b="0" dirty="0"/>
                  <a:t> femtometers</a:t>
                </a:r>
              </a:p>
            </p:txBody>
          </p:sp>
        </mc:Choice>
        <mc:Fallback xmlns="">
          <p:sp>
            <p:nvSpPr>
              <p:cNvPr id="34" name="TextBox 33"/>
              <p:cNvSpPr txBox="1">
                <a:spLocks noRot="1" noChangeAspect="1" noMove="1" noResize="1" noEditPoints="1" noAdjustHandles="1" noChangeArrowheads="1" noChangeShapeType="1" noTextEdit="1"/>
              </p:cNvSpPr>
              <p:nvPr/>
            </p:nvSpPr>
            <p:spPr>
              <a:xfrm>
                <a:off x="3748008" y="1254745"/>
                <a:ext cx="4951997" cy="2062103"/>
              </a:xfrm>
              <a:prstGeom prst="rect">
                <a:avLst/>
              </a:prstGeom>
              <a:blipFill>
                <a:blip r:embed="rId4"/>
                <a:stretch>
                  <a:fillRect l="-739" t="-888" b="-2959"/>
                </a:stretch>
              </a:blipFill>
            </p:spPr>
            <p:txBody>
              <a:bodyPr/>
              <a:lstStyle/>
              <a:p>
                <a:r>
                  <a:rPr lang="en-US">
                    <a:noFill/>
                  </a:rPr>
                  <a:t> </a:t>
                </a:r>
              </a:p>
            </p:txBody>
          </p:sp>
        </mc:Fallback>
      </mc:AlternateContent>
      <p:pic>
        <p:nvPicPr>
          <p:cNvPr id="37" name="Picture 36">
            <a:extLst>
              <a:ext uri="{FF2B5EF4-FFF2-40B4-BE49-F238E27FC236}">
                <a16:creationId xmlns:a16="http://schemas.microsoft.com/office/drawing/2014/main" id="{E2B46AA8-2F6E-4502-8783-D7B72AD8B883}"/>
              </a:ext>
            </a:extLst>
          </p:cNvPr>
          <p:cNvPicPr>
            <a:picLocks noChangeAspect="1"/>
          </p:cNvPicPr>
          <p:nvPr/>
        </p:nvPicPr>
        <p:blipFill>
          <a:blip r:embed="rId5"/>
          <a:stretch>
            <a:fillRect/>
          </a:stretch>
        </p:blipFill>
        <p:spPr>
          <a:xfrm rot="19811314">
            <a:off x="1199620" y="1357117"/>
            <a:ext cx="1328697" cy="829018"/>
          </a:xfrm>
          <a:prstGeom prst="rect">
            <a:avLst/>
          </a:prstGeom>
        </p:spPr>
      </p:pic>
      <p:pic>
        <p:nvPicPr>
          <p:cNvPr id="38" name="Picture 37">
            <a:extLst>
              <a:ext uri="{FF2B5EF4-FFF2-40B4-BE49-F238E27FC236}">
                <a16:creationId xmlns:a16="http://schemas.microsoft.com/office/drawing/2014/main" id="{3E28DF4C-3811-4F69-8DB6-DC0E28CEC48A}"/>
              </a:ext>
            </a:extLst>
          </p:cNvPr>
          <p:cNvPicPr>
            <a:picLocks noChangeAspect="1"/>
          </p:cNvPicPr>
          <p:nvPr/>
        </p:nvPicPr>
        <p:blipFill>
          <a:blip r:embed="rId5"/>
          <a:stretch>
            <a:fillRect/>
          </a:stretch>
        </p:blipFill>
        <p:spPr>
          <a:xfrm rot="1884285">
            <a:off x="2240704" y="1661336"/>
            <a:ext cx="1328697" cy="829018"/>
          </a:xfrm>
          <a:prstGeom prst="rect">
            <a:avLst/>
          </a:prstGeom>
        </p:spPr>
      </p:pic>
      <p:cxnSp>
        <p:nvCxnSpPr>
          <p:cNvPr id="17" name="Straight Connector 16">
            <a:extLst>
              <a:ext uri="{FF2B5EF4-FFF2-40B4-BE49-F238E27FC236}">
                <a16:creationId xmlns:a16="http://schemas.microsoft.com/office/drawing/2014/main" id="{E60FF7F9-17E8-439A-9BCB-7B756A9D0545}"/>
              </a:ext>
            </a:extLst>
          </p:cNvPr>
          <p:cNvCxnSpPr/>
          <p:nvPr/>
        </p:nvCxnSpPr>
        <p:spPr bwMode="auto">
          <a:xfrm flipV="1">
            <a:off x="1716909" y="4981433"/>
            <a:ext cx="2857776" cy="13649"/>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a:extLst>
              <a:ext uri="{FF2B5EF4-FFF2-40B4-BE49-F238E27FC236}">
                <a16:creationId xmlns:a16="http://schemas.microsoft.com/office/drawing/2014/main" id="{3A2B14E5-BA5C-464F-B8FB-B3FFEA259CE1}"/>
              </a:ext>
            </a:extLst>
          </p:cNvPr>
          <p:cNvSpPr txBox="1"/>
          <p:nvPr/>
        </p:nvSpPr>
        <p:spPr>
          <a:xfrm>
            <a:off x="805218" y="4249003"/>
            <a:ext cx="570990" cy="892552"/>
          </a:xfrm>
          <a:prstGeom prst="rect">
            <a:avLst/>
          </a:prstGeom>
          <a:noFill/>
        </p:spPr>
        <p:txBody>
          <a:bodyPr wrap="none" rtlCol="0">
            <a:spAutoFit/>
          </a:bodyPr>
          <a:lstStyle/>
          <a:p>
            <a:pPr algn="r">
              <a:spcAft>
                <a:spcPts val="600"/>
              </a:spcAft>
            </a:pPr>
            <a:r>
              <a:rPr lang="en-US" sz="1400" dirty="0"/>
              <a:t>mc</a:t>
            </a:r>
            <a:r>
              <a:rPr lang="en-US" sz="1400" baseline="30000" dirty="0"/>
              <a:t>2</a:t>
            </a:r>
          </a:p>
          <a:p>
            <a:pPr algn="r">
              <a:spcAft>
                <a:spcPts val="600"/>
              </a:spcAft>
            </a:pPr>
            <a:r>
              <a:rPr lang="en-US" sz="1400" dirty="0"/>
              <a:t>E=0</a:t>
            </a:r>
          </a:p>
          <a:p>
            <a:pPr algn="r">
              <a:spcAft>
                <a:spcPts val="600"/>
              </a:spcAft>
            </a:pPr>
            <a:r>
              <a:rPr lang="en-US" sz="1400" dirty="0"/>
              <a:t>-mc</a:t>
            </a:r>
            <a:r>
              <a:rPr lang="en-US" sz="1400" baseline="30000" dirty="0"/>
              <a:t>2</a:t>
            </a:r>
          </a:p>
        </p:txBody>
      </p:sp>
      <p:cxnSp>
        <p:nvCxnSpPr>
          <p:cNvPr id="23" name="Straight Connector 22">
            <a:extLst>
              <a:ext uri="{FF2B5EF4-FFF2-40B4-BE49-F238E27FC236}">
                <a16:creationId xmlns:a16="http://schemas.microsoft.com/office/drawing/2014/main" id="{AE3B6718-E253-41FD-A2F4-9E0F6FE44D95}"/>
              </a:ext>
            </a:extLst>
          </p:cNvPr>
          <p:cNvCxnSpPr/>
          <p:nvPr/>
        </p:nvCxnSpPr>
        <p:spPr bwMode="auto">
          <a:xfrm flipV="1">
            <a:off x="1719187" y="4396853"/>
            <a:ext cx="2857776" cy="13649"/>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a:extLst>
              <a:ext uri="{FF2B5EF4-FFF2-40B4-BE49-F238E27FC236}">
                <a16:creationId xmlns:a16="http://schemas.microsoft.com/office/drawing/2014/main" id="{7FA038F5-2D56-4FCC-9698-BEF69AB51AE3}"/>
              </a:ext>
            </a:extLst>
          </p:cNvPr>
          <p:cNvCxnSpPr/>
          <p:nvPr/>
        </p:nvCxnSpPr>
        <p:spPr bwMode="auto">
          <a:xfrm flipV="1">
            <a:off x="1723732" y="4692554"/>
            <a:ext cx="2857776" cy="13649"/>
          </a:xfrm>
          <a:prstGeom prst="line">
            <a:avLst/>
          </a:prstGeom>
          <a:solidFill>
            <a:schemeClr val="accent1"/>
          </a:solidFill>
          <a:ln w="28575"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Oval 12">
            <a:extLst>
              <a:ext uri="{FF2B5EF4-FFF2-40B4-BE49-F238E27FC236}">
                <a16:creationId xmlns:a16="http://schemas.microsoft.com/office/drawing/2014/main" id="{8649E36F-D896-4937-81C9-725BD82DCAFF}"/>
              </a:ext>
            </a:extLst>
          </p:cNvPr>
          <p:cNvSpPr/>
          <p:nvPr/>
        </p:nvSpPr>
        <p:spPr bwMode="auto">
          <a:xfrm>
            <a:off x="2670391" y="4999632"/>
            <a:ext cx="177421" cy="159025"/>
          </a:xfrm>
          <a:prstGeom prst="ellips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anose="020B0604020202020204" pitchFamily="34" charset="0"/>
            </a:endParaRPr>
          </a:p>
        </p:txBody>
      </p:sp>
      <p:sp>
        <p:nvSpPr>
          <p:cNvPr id="26" name="Oval 25">
            <a:extLst>
              <a:ext uri="{FF2B5EF4-FFF2-40B4-BE49-F238E27FC236}">
                <a16:creationId xmlns:a16="http://schemas.microsoft.com/office/drawing/2014/main" id="{65E5BD32-11CE-4B25-8968-45D22394B034}"/>
              </a:ext>
            </a:extLst>
          </p:cNvPr>
          <p:cNvSpPr/>
          <p:nvPr/>
        </p:nvSpPr>
        <p:spPr bwMode="auto">
          <a:xfrm>
            <a:off x="2663566" y="4242180"/>
            <a:ext cx="177421" cy="159025"/>
          </a:xfrm>
          <a:prstGeom prst="ellipse">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anose="020B0604020202020204" pitchFamily="34" charset="0"/>
            </a:endParaRPr>
          </a:p>
        </p:txBody>
      </p:sp>
      <p:sp>
        <p:nvSpPr>
          <p:cNvPr id="14" name="TextBox 13">
            <a:extLst>
              <a:ext uri="{FF2B5EF4-FFF2-40B4-BE49-F238E27FC236}">
                <a16:creationId xmlns:a16="http://schemas.microsoft.com/office/drawing/2014/main" id="{E26BE6ED-871D-43DD-8EA9-B42F5E7B4C1E}"/>
              </a:ext>
            </a:extLst>
          </p:cNvPr>
          <p:cNvSpPr txBox="1"/>
          <p:nvPr/>
        </p:nvSpPr>
        <p:spPr>
          <a:xfrm>
            <a:off x="4815620" y="3708623"/>
            <a:ext cx="3800663" cy="2369880"/>
          </a:xfrm>
          <a:prstGeom prst="rect">
            <a:avLst/>
          </a:prstGeom>
          <a:noFill/>
        </p:spPr>
        <p:txBody>
          <a:bodyPr wrap="square" rtlCol="0">
            <a:spAutoFit/>
          </a:bodyPr>
          <a:lstStyle/>
          <a:p>
            <a:r>
              <a:rPr lang="en-US" sz="1600" b="0" dirty="0"/>
              <a:t>Dirac's View:  Vacuum is like an insulator with a negative energy "sea" filled with electrons.</a:t>
            </a:r>
          </a:p>
          <a:p>
            <a:endParaRPr lang="en-US" sz="1600" b="0" dirty="0"/>
          </a:p>
          <a:p>
            <a:r>
              <a:rPr lang="en-US" sz="1600" b="0" dirty="0"/>
              <a:t>Quantum fluctuations create virtual electron-"hole" pairs --</a:t>
            </a:r>
          </a:p>
          <a:p>
            <a:endParaRPr lang="en-US" sz="1600" b="0" dirty="0"/>
          </a:p>
          <a:p>
            <a:r>
              <a:rPr lang="en-US" dirty="0">
                <a:solidFill>
                  <a:srgbClr val="C00000"/>
                </a:solidFill>
              </a:rPr>
              <a:t>A PLASMA </a:t>
            </a:r>
          </a:p>
          <a:p>
            <a:r>
              <a:rPr lang="en-US" dirty="0">
                <a:solidFill>
                  <a:srgbClr val="C00000"/>
                </a:solidFill>
              </a:rPr>
              <a:t>IN THE QUANTUM VACUUM</a:t>
            </a:r>
            <a:endParaRPr lang="en-US" sz="1600" dirty="0">
              <a:solidFill>
                <a:srgbClr val="C00000"/>
              </a:solidFill>
            </a:endParaRPr>
          </a:p>
        </p:txBody>
      </p:sp>
      <p:sp>
        <p:nvSpPr>
          <p:cNvPr id="19" name="Arc 18">
            <a:extLst>
              <a:ext uri="{FF2B5EF4-FFF2-40B4-BE49-F238E27FC236}">
                <a16:creationId xmlns:a16="http://schemas.microsoft.com/office/drawing/2014/main" id="{086599D7-5E14-4586-A79B-1A64544883F7}"/>
              </a:ext>
            </a:extLst>
          </p:cNvPr>
          <p:cNvSpPr/>
          <p:nvPr/>
        </p:nvSpPr>
        <p:spPr bwMode="auto">
          <a:xfrm rot="2620498">
            <a:off x="2069913" y="4235356"/>
            <a:ext cx="914400" cy="914400"/>
          </a:xfrm>
          <a:prstGeom prst="arc">
            <a:avLst/>
          </a:prstGeom>
          <a:noFill/>
          <a:ln w="28575" cap="flat" cmpd="sng" algn="ctr">
            <a:solidFill>
              <a:srgbClr val="FF0000"/>
            </a:solidFill>
            <a:prstDash val="solid"/>
            <a:round/>
            <a:headEnd type="arrow" w="med" len="med"/>
            <a:tailEnd type="arrow"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anose="020B0604020202020204" pitchFamily="34" charset="0"/>
            </a:endParaRPr>
          </a:p>
        </p:txBody>
      </p:sp>
      <p:cxnSp>
        <p:nvCxnSpPr>
          <p:cNvPr id="33" name="Straight Connector 32">
            <a:extLst>
              <a:ext uri="{FF2B5EF4-FFF2-40B4-BE49-F238E27FC236}">
                <a16:creationId xmlns:a16="http://schemas.microsoft.com/office/drawing/2014/main" id="{CDE558D3-A515-4E6F-9839-853EEDF7DC99}"/>
              </a:ext>
            </a:extLst>
          </p:cNvPr>
          <p:cNvCxnSpPr/>
          <p:nvPr/>
        </p:nvCxnSpPr>
        <p:spPr bwMode="auto">
          <a:xfrm flipV="1">
            <a:off x="1716909" y="4112525"/>
            <a:ext cx="0" cy="2039251"/>
          </a:xfrm>
          <a:prstGeom prst="line">
            <a:avLst/>
          </a:prstGeom>
          <a:solidFill>
            <a:schemeClr val="accent1"/>
          </a:solidFill>
          <a:ln w="2857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TextBox 35">
            <a:extLst>
              <a:ext uri="{FF2B5EF4-FFF2-40B4-BE49-F238E27FC236}">
                <a16:creationId xmlns:a16="http://schemas.microsoft.com/office/drawing/2014/main" id="{AA1F22B0-998E-4900-9FB3-24110D622C0A}"/>
              </a:ext>
            </a:extLst>
          </p:cNvPr>
          <p:cNvSpPr txBox="1"/>
          <p:nvPr/>
        </p:nvSpPr>
        <p:spPr>
          <a:xfrm>
            <a:off x="1441824" y="3857851"/>
            <a:ext cx="304892" cy="307777"/>
          </a:xfrm>
          <a:prstGeom prst="rect">
            <a:avLst/>
          </a:prstGeom>
          <a:noFill/>
        </p:spPr>
        <p:txBody>
          <a:bodyPr wrap="none" rtlCol="0">
            <a:spAutoFit/>
          </a:bodyPr>
          <a:lstStyle/>
          <a:p>
            <a:pPr algn="r">
              <a:spcAft>
                <a:spcPts val="600"/>
              </a:spcAft>
            </a:pPr>
            <a:r>
              <a:rPr lang="en-US" sz="1400" dirty="0"/>
              <a:t>E</a:t>
            </a:r>
          </a:p>
        </p:txBody>
      </p:sp>
      <p:cxnSp>
        <p:nvCxnSpPr>
          <p:cNvPr id="39" name="Straight Connector 38">
            <a:extLst>
              <a:ext uri="{FF2B5EF4-FFF2-40B4-BE49-F238E27FC236}">
                <a16:creationId xmlns:a16="http://schemas.microsoft.com/office/drawing/2014/main" id="{95F024DD-DF65-494F-8EC1-ACD849EB4598}"/>
              </a:ext>
            </a:extLst>
          </p:cNvPr>
          <p:cNvCxnSpPr/>
          <p:nvPr/>
        </p:nvCxnSpPr>
        <p:spPr bwMode="auto">
          <a:xfrm>
            <a:off x="1716909" y="6151776"/>
            <a:ext cx="3068906" cy="0"/>
          </a:xfrm>
          <a:prstGeom prst="line">
            <a:avLst/>
          </a:prstGeom>
          <a:solidFill>
            <a:schemeClr val="accent1"/>
          </a:solidFill>
          <a:ln w="2857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TextBox 39">
            <a:extLst>
              <a:ext uri="{FF2B5EF4-FFF2-40B4-BE49-F238E27FC236}">
                <a16:creationId xmlns:a16="http://schemas.microsoft.com/office/drawing/2014/main" id="{426DD68D-BDEE-491F-80CB-64290902B71C}"/>
              </a:ext>
            </a:extLst>
          </p:cNvPr>
          <p:cNvSpPr txBox="1"/>
          <p:nvPr/>
        </p:nvSpPr>
        <p:spPr>
          <a:xfrm>
            <a:off x="4586252" y="5807896"/>
            <a:ext cx="284052" cy="307777"/>
          </a:xfrm>
          <a:prstGeom prst="rect">
            <a:avLst/>
          </a:prstGeom>
          <a:noFill/>
        </p:spPr>
        <p:txBody>
          <a:bodyPr wrap="none" rtlCol="0">
            <a:spAutoFit/>
          </a:bodyPr>
          <a:lstStyle/>
          <a:p>
            <a:pPr algn="r">
              <a:spcAft>
                <a:spcPts val="600"/>
              </a:spcAft>
            </a:pPr>
            <a:r>
              <a:rPr lang="en-US" sz="1400" dirty="0"/>
              <a:t>x</a:t>
            </a:r>
          </a:p>
        </p:txBody>
      </p:sp>
    </p:spTree>
    <p:extLst>
      <p:ext uri="{BB962C8B-B14F-4D97-AF65-F5344CB8AC3E}">
        <p14:creationId xmlns:p14="http://schemas.microsoft.com/office/powerpoint/2010/main" val="1374301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BA033D5-3D6C-4F5E-A9D9-D7545C4A339F}"/>
              </a:ext>
            </a:extLst>
          </p:cNvPr>
          <p:cNvSpPr>
            <a:spLocks noGrp="1"/>
          </p:cNvSpPr>
          <p:nvPr>
            <p:ph type="title"/>
          </p:nvPr>
        </p:nvSpPr>
        <p:spPr/>
        <p:txBody>
          <a:bodyPr/>
          <a:lstStyle/>
          <a:p>
            <a:r>
              <a:rPr lang="en-US" dirty="0"/>
              <a:t>Interrogating the quantum vacuum plasma with an external field </a:t>
            </a:r>
            <a:r>
              <a:rPr lang="en-US" b="1" dirty="0"/>
              <a:t>F</a:t>
            </a:r>
          </a:p>
        </p:txBody>
      </p:sp>
      <p:sp>
        <p:nvSpPr>
          <p:cNvPr id="5" name="Slide Number Placeholder 4">
            <a:extLst>
              <a:ext uri="{FF2B5EF4-FFF2-40B4-BE49-F238E27FC236}">
                <a16:creationId xmlns:a16="http://schemas.microsoft.com/office/drawing/2014/main" id="{1A42B999-467C-4308-A2E4-DD7D35C45B5E}"/>
              </a:ext>
            </a:extLst>
          </p:cNvPr>
          <p:cNvSpPr>
            <a:spLocks noGrp="1"/>
          </p:cNvSpPr>
          <p:nvPr>
            <p:ph type="sldNum" sz="quarter" idx="11"/>
          </p:nvPr>
        </p:nvSpPr>
        <p:spPr/>
        <p:txBody>
          <a:bodyPr/>
          <a:lstStyle/>
          <a:p>
            <a:fld id="{6D694807-53E9-44D9-98E6-9514831C84FF}" type="slidenum">
              <a:rPr lang="en-US" altLang="en-US" smtClean="0"/>
              <a:pPr/>
              <a:t>6</a:t>
            </a:fld>
            <a:endParaRPr lang="en-US" altLang="en-US" dirty="0"/>
          </a:p>
        </p:txBody>
      </p:sp>
      <p:sp>
        <p:nvSpPr>
          <p:cNvPr id="6" name="Footer Placeholder 5">
            <a:extLst>
              <a:ext uri="{FF2B5EF4-FFF2-40B4-BE49-F238E27FC236}">
                <a16:creationId xmlns:a16="http://schemas.microsoft.com/office/drawing/2014/main" id="{93FC8CD9-3964-470F-9362-99C346336248}"/>
              </a:ext>
            </a:extLst>
          </p:cNvPr>
          <p:cNvSpPr>
            <a:spLocks noGrp="1"/>
          </p:cNvSpPr>
          <p:nvPr>
            <p:ph type="ftr" sz="quarter" idx="12"/>
          </p:nvPr>
        </p:nvSpPr>
        <p:spPr/>
        <p:txBody>
          <a:bodyPr/>
          <a:lstStyle/>
          <a:p>
            <a:r>
              <a:rPr lang="en-US" altLang="en-US" dirty="0"/>
              <a:t>MIPSE December 2019</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0ED870F-F78E-4DE1-843A-9EF52C4607B4}"/>
                  </a:ext>
                </a:extLst>
              </p:cNvPr>
              <p:cNvSpPr txBox="1"/>
              <p:nvPr/>
            </p:nvSpPr>
            <p:spPr>
              <a:xfrm>
                <a:off x="5163403" y="1355653"/>
                <a:ext cx="3288657" cy="1264449"/>
              </a:xfrm>
              <a:prstGeom prst="rect">
                <a:avLst/>
              </a:prstGeom>
              <a:noFill/>
            </p:spPr>
            <p:txBody>
              <a:bodyPr wrap="none" rtlCol="0">
                <a:spAutoFit/>
              </a:bodyPr>
              <a:lstStyle/>
              <a:p>
                <a:r>
                  <a:rPr lang="en-US" b="0" dirty="0"/>
                  <a:t>Fowler-</a:t>
                </a:r>
                <a:r>
                  <a:rPr lang="en-US" b="0" dirty="0" err="1"/>
                  <a:t>Nordheim</a:t>
                </a:r>
                <a:r>
                  <a:rPr lang="en-US" b="0" dirty="0"/>
                  <a:t> tunneling</a:t>
                </a:r>
              </a:p>
              <a:p>
                <a:endParaRPr lang="en-US" b="0" dirty="0"/>
              </a:p>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𝑒</m:t>
                          </m:r>
                        </m:e>
                        <m:sup>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4</m:t>
                              </m:r>
                            </m:num>
                            <m:den>
                              <m:r>
                                <a:rPr lang="en-US" sz="2400" b="0" i="1" smtClean="0">
                                  <a:latin typeface="Cambria Math" panose="02040503050406030204" pitchFamily="18" charset="0"/>
                                </a:rPr>
                                <m:t>3</m:t>
                              </m:r>
                            </m:den>
                          </m:f>
                          <m:r>
                            <a:rPr lang="en-US" sz="2400" b="0" i="1" smtClean="0">
                              <a:latin typeface="Cambria Math" panose="02040503050406030204" pitchFamily="18" charset="0"/>
                            </a:rPr>
                            <m:t> </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4</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𝑚</m:t>
                                  </m:r>
                                </m:e>
                                <m:sup>
                                  <m:r>
                                    <a:rPr lang="en-US" sz="2400" b="0" i="1" smtClean="0">
                                      <a:latin typeface="Cambria Math" panose="02040503050406030204" pitchFamily="18" charset="0"/>
                                    </a:rPr>
                                    <m:t>2</m:t>
                                  </m:r>
                                </m:sup>
                              </m:sSup>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𝑐</m:t>
                                  </m:r>
                                </m:e>
                                <m:sup>
                                  <m:r>
                                    <a:rPr lang="en-US" sz="2400" b="0" i="1" smtClean="0">
                                      <a:latin typeface="Cambria Math" panose="02040503050406030204" pitchFamily="18" charset="0"/>
                                    </a:rPr>
                                    <m:t>3</m:t>
                                  </m:r>
                                </m:sup>
                              </m:sSup>
                            </m:num>
                            <m:den>
                              <m:r>
                                <a:rPr lang="en-US" sz="2400" b="0" i="1" smtClean="0">
                                  <a:latin typeface="Cambria Math" panose="02040503050406030204" pitchFamily="18" charset="0"/>
                                </a:rPr>
                                <m:t>𝑒</m:t>
                              </m:r>
                              <m:r>
                                <a:rPr lang="en-US" sz="2400" b="0" i="1" smtClean="0">
                                  <a:latin typeface="Cambria Math" panose="02040503050406030204" pitchFamily="18" charset="0"/>
                                  <a:ea typeface="Cambria Math" panose="02040503050406030204" pitchFamily="18" charset="0"/>
                                </a:rPr>
                                <m:t>ℏ</m:t>
                              </m:r>
                              <m:r>
                                <a:rPr lang="en-US" sz="2400" b="0" i="1" smtClean="0">
                                  <a:latin typeface="Cambria Math" panose="02040503050406030204" pitchFamily="18" charset="0"/>
                                  <a:ea typeface="Cambria Math" panose="02040503050406030204" pitchFamily="18" charset="0"/>
                                </a:rPr>
                                <m:t>𝐹</m:t>
                              </m:r>
                            </m:den>
                          </m:f>
                        </m:sup>
                      </m:sSup>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𝑒</m:t>
                          </m:r>
                        </m:e>
                        <m:sup>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16</m:t>
                              </m:r>
                            </m:num>
                            <m:den>
                              <m:r>
                                <a:rPr lang="en-US" sz="2400" b="0" i="1" smtClean="0">
                                  <a:latin typeface="Cambria Math" panose="02040503050406030204" pitchFamily="18" charset="0"/>
                                </a:rPr>
                                <m:t>3</m:t>
                              </m:r>
                            </m:den>
                          </m:f>
                          <m:r>
                            <a:rPr lang="en-US" sz="2400" b="0" i="1" smtClean="0">
                              <a:latin typeface="Cambria Math" panose="02040503050406030204" pitchFamily="18" charset="0"/>
                            </a:rPr>
                            <m:t> </m:t>
                          </m:r>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𝐹</m:t>
                                  </m:r>
                                </m:e>
                                <m:sub>
                                  <m:r>
                                    <a:rPr lang="en-US" sz="2400" b="0" i="1" smtClean="0">
                                      <a:latin typeface="Cambria Math" panose="02040503050406030204" pitchFamily="18" charset="0"/>
                                    </a:rPr>
                                    <m:t>𝑐𝑟</m:t>
                                  </m:r>
                                </m:sub>
                              </m:sSub>
                            </m:num>
                            <m:den>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𝐹</m:t>
                                  </m:r>
                                </m:e>
                                <m:sub>
                                  <m:r>
                                    <a:rPr lang="en-US" sz="2400" b="0" i="1" smtClean="0">
                                      <a:latin typeface="Cambria Math" panose="02040503050406030204" pitchFamily="18" charset="0"/>
                                    </a:rPr>
                                    <m:t>𝐿</m:t>
                                  </m:r>
                                </m:sub>
                              </m:sSub>
                            </m:den>
                          </m:f>
                        </m:sup>
                      </m:sSup>
                    </m:oMath>
                  </m:oMathPara>
                </a14:m>
                <a:endParaRPr lang="en-US" sz="1600" b="0" dirty="0"/>
              </a:p>
            </p:txBody>
          </p:sp>
        </mc:Choice>
        <mc:Fallback xmlns="">
          <p:sp>
            <p:nvSpPr>
              <p:cNvPr id="2" name="TextBox 1">
                <a:extLst>
                  <a:ext uri="{FF2B5EF4-FFF2-40B4-BE49-F238E27FC236}">
                    <a16:creationId xmlns:a16="http://schemas.microsoft.com/office/drawing/2014/main" id="{90ED870F-F78E-4DE1-843A-9EF52C4607B4}"/>
                  </a:ext>
                </a:extLst>
              </p:cNvPr>
              <p:cNvSpPr txBox="1">
                <a:spLocks noRot="1" noChangeAspect="1" noMove="1" noResize="1" noEditPoints="1" noAdjustHandles="1" noChangeArrowheads="1" noChangeShapeType="1" noTextEdit="1"/>
              </p:cNvSpPr>
              <p:nvPr/>
            </p:nvSpPr>
            <p:spPr>
              <a:xfrm>
                <a:off x="5163403" y="1355653"/>
                <a:ext cx="3288657" cy="1264449"/>
              </a:xfrm>
              <a:prstGeom prst="rect">
                <a:avLst/>
              </a:prstGeom>
              <a:blipFill>
                <a:blip r:embed="rId2"/>
                <a:stretch>
                  <a:fillRect l="-1484" t="-2404"/>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F7991B7E-45A7-47EB-9D68-B46D2F47B766}"/>
              </a:ext>
            </a:extLst>
          </p:cNvPr>
          <p:cNvPicPr>
            <a:picLocks noChangeAspect="1"/>
          </p:cNvPicPr>
          <p:nvPr/>
        </p:nvPicPr>
        <p:blipFill>
          <a:blip r:embed="rId3"/>
          <a:stretch>
            <a:fillRect/>
          </a:stretch>
        </p:blipFill>
        <p:spPr>
          <a:xfrm>
            <a:off x="1025942" y="1355653"/>
            <a:ext cx="3375764" cy="1827585"/>
          </a:xfrm>
          <a:prstGeom prst="rect">
            <a:avLst/>
          </a:prstGeom>
        </p:spPr>
      </p:pic>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CBA38E0C-8852-4F0E-B0B7-D4A8A7D03BDE}"/>
                  </a:ext>
                </a:extLst>
              </p:cNvPr>
              <p:cNvSpPr/>
              <p:nvPr/>
            </p:nvSpPr>
            <p:spPr>
              <a:xfrm>
                <a:off x="2516214" y="3824504"/>
                <a:ext cx="1254126" cy="6952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𝐹</m:t>
                          </m:r>
                        </m:e>
                        <m:sub>
                          <m:r>
                            <a:rPr lang="en-US" b="0" i="1" smtClean="0">
                              <a:latin typeface="Cambria Math" panose="02040503050406030204" pitchFamily="18" charset="0"/>
                              <a:ea typeface="Cambria Math" panose="02040503050406030204" pitchFamily="18" charset="0"/>
                            </a:rPr>
                            <m:t>𝑐𝑟</m:t>
                          </m:r>
                        </m:sub>
                      </m:sSub>
                      <m:r>
                        <a:rPr lang="en-US" b="0" i="1">
                          <a:latin typeface="Cambria Math" panose="02040503050406030204" pitchFamily="18" charset="0"/>
                          <a:ea typeface="Cambria Math" panose="02040503050406030204" pitchFamily="18" charset="0"/>
                        </a:rPr>
                        <m:t>=</m:t>
                      </m:r>
                      <m:f>
                        <m:fPr>
                          <m:ctrlPr>
                            <a:rPr lang="en-US" b="0" i="1">
                              <a:latin typeface="Cambria Math" panose="02040503050406030204" pitchFamily="18" charset="0"/>
                              <a:ea typeface="Cambria Math" panose="02040503050406030204" pitchFamily="18" charset="0"/>
                            </a:rPr>
                          </m:ctrlPr>
                        </m:fPr>
                        <m:num>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𝑚𝑐</m:t>
                              </m:r>
                            </m:e>
                            <m:sup>
                              <m:r>
                                <a:rPr lang="en-US" b="0" i="1" smtClean="0">
                                  <a:latin typeface="Cambria Math" panose="02040503050406030204" pitchFamily="18" charset="0"/>
                                  <a:ea typeface="Cambria Math" panose="02040503050406030204" pitchFamily="18" charset="0"/>
                                </a:rPr>
                                <m:t>2</m:t>
                              </m:r>
                            </m:sup>
                          </m:sSup>
                        </m:num>
                        <m:den>
                          <m:r>
                            <a:rPr lang="en-US" b="0" i="1" smtClean="0">
                              <a:latin typeface="Cambria Math" panose="02040503050406030204" pitchFamily="18" charset="0"/>
                              <a:ea typeface="Cambria Math" panose="02040503050406030204" pitchFamily="18" charset="0"/>
                            </a:rPr>
                            <m:t>𝑒</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𝜆</m:t>
                              </m:r>
                            </m:e>
                            <m:sub>
                              <m:r>
                                <a:rPr lang="en-US" b="0" i="1" smtClean="0">
                                  <a:latin typeface="Cambria Math" panose="02040503050406030204" pitchFamily="18" charset="0"/>
                                  <a:ea typeface="Cambria Math" panose="02040503050406030204" pitchFamily="18" charset="0"/>
                                </a:rPr>
                                <m:t>𝐶</m:t>
                              </m:r>
                            </m:sub>
                          </m:sSub>
                        </m:den>
                      </m:f>
                    </m:oMath>
                  </m:oMathPara>
                </a14:m>
                <a:endParaRPr lang="en-US" dirty="0"/>
              </a:p>
            </p:txBody>
          </p:sp>
        </mc:Choice>
        <mc:Fallback xmlns="">
          <p:sp>
            <p:nvSpPr>
              <p:cNvPr id="4" name="Rectangle 3">
                <a:extLst>
                  <a:ext uri="{FF2B5EF4-FFF2-40B4-BE49-F238E27FC236}">
                    <a16:creationId xmlns:a16="http://schemas.microsoft.com/office/drawing/2014/main" id="{CBA38E0C-8852-4F0E-B0B7-D4A8A7D03BDE}"/>
                  </a:ext>
                </a:extLst>
              </p:cNvPr>
              <p:cNvSpPr>
                <a:spLocks noRot="1" noChangeAspect="1" noMove="1" noResize="1" noEditPoints="1" noAdjustHandles="1" noChangeArrowheads="1" noChangeShapeType="1" noTextEdit="1"/>
              </p:cNvSpPr>
              <p:nvPr/>
            </p:nvSpPr>
            <p:spPr>
              <a:xfrm>
                <a:off x="2516214" y="3824504"/>
                <a:ext cx="1254126" cy="695255"/>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09434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BA033D5-3D6C-4F5E-A9D9-D7545C4A339F}"/>
              </a:ext>
            </a:extLst>
          </p:cNvPr>
          <p:cNvSpPr>
            <a:spLocks noGrp="1"/>
          </p:cNvSpPr>
          <p:nvPr>
            <p:ph type="title"/>
          </p:nvPr>
        </p:nvSpPr>
        <p:spPr/>
        <p:txBody>
          <a:bodyPr/>
          <a:lstStyle/>
          <a:p>
            <a:r>
              <a:rPr lang="en-US" dirty="0"/>
              <a:t>Interrogating the quantum vacuum plasma with an external field </a:t>
            </a:r>
            <a:r>
              <a:rPr lang="en-US" b="1" dirty="0"/>
              <a:t>F</a:t>
            </a:r>
          </a:p>
        </p:txBody>
      </p:sp>
      <p:sp>
        <p:nvSpPr>
          <p:cNvPr id="5" name="Slide Number Placeholder 4">
            <a:extLst>
              <a:ext uri="{FF2B5EF4-FFF2-40B4-BE49-F238E27FC236}">
                <a16:creationId xmlns:a16="http://schemas.microsoft.com/office/drawing/2014/main" id="{1A42B999-467C-4308-A2E4-DD7D35C45B5E}"/>
              </a:ext>
            </a:extLst>
          </p:cNvPr>
          <p:cNvSpPr>
            <a:spLocks noGrp="1"/>
          </p:cNvSpPr>
          <p:nvPr>
            <p:ph type="sldNum" sz="quarter" idx="11"/>
          </p:nvPr>
        </p:nvSpPr>
        <p:spPr/>
        <p:txBody>
          <a:bodyPr/>
          <a:lstStyle/>
          <a:p>
            <a:fld id="{6D694807-53E9-44D9-98E6-9514831C84FF}" type="slidenum">
              <a:rPr lang="en-US" altLang="en-US" smtClean="0"/>
              <a:pPr/>
              <a:t>7</a:t>
            </a:fld>
            <a:endParaRPr lang="en-US" altLang="en-US"/>
          </a:p>
        </p:txBody>
      </p:sp>
      <p:sp>
        <p:nvSpPr>
          <p:cNvPr id="6" name="Footer Placeholder 5">
            <a:extLst>
              <a:ext uri="{FF2B5EF4-FFF2-40B4-BE49-F238E27FC236}">
                <a16:creationId xmlns:a16="http://schemas.microsoft.com/office/drawing/2014/main" id="{93FC8CD9-3964-470F-9362-99C346336248}"/>
              </a:ext>
            </a:extLst>
          </p:cNvPr>
          <p:cNvSpPr>
            <a:spLocks noGrp="1"/>
          </p:cNvSpPr>
          <p:nvPr>
            <p:ph type="ftr" sz="quarter" idx="12"/>
          </p:nvPr>
        </p:nvSpPr>
        <p:spPr/>
        <p:txBody>
          <a:bodyPr/>
          <a:lstStyle/>
          <a:p>
            <a:r>
              <a:rPr lang="en-US" altLang="en-US"/>
              <a:t>MIPSE December 2019</a:t>
            </a:r>
          </a:p>
        </p:txBody>
      </p:sp>
      <p:pic>
        <p:nvPicPr>
          <p:cNvPr id="8" name="Picture 7">
            <a:extLst>
              <a:ext uri="{FF2B5EF4-FFF2-40B4-BE49-F238E27FC236}">
                <a16:creationId xmlns:a16="http://schemas.microsoft.com/office/drawing/2014/main" id="{A371113B-58CB-4EC5-8C9E-57B8DD3D2DC4}"/>
              </a:ext>
            </a:extLst>
          </p:cNvPr>
          <p:cNvPicPr>
            <a:picLocks noChangeAspect="1"/>
          </p:cNvPicPr>
          <p:nvPr/>
        </p:nvPicPr>
        <p:blipFill>
          <a:blip r:embed="rId2"/>
          <a:stretch>
            <a:fillRect/>
          </a:stretch>
        </p:blipFill>
        <p:spPr>
          <a:xfrm>
            <a:off x="839328" y="1319259"/>
            <a:ext cx="2414225" cy="1938696"/>
          </a:xfrm>
          <a:prstGeom prst="rect">
            <a:avLst/>
          </a:prstGeom>
        </p:spPr>
      </p:pic>
      <p:cxnSp>
        <p:nvCxnSpPr>
          <p:cNvPr id="9" name="Straight Connector 8">
            <a:extLst>
              <a:ext uri="{FF2B5EF4-FFF2-40B4-BE49-F238E27FC236}">
                <a16:creationId xmlns:a16="http://schemas.microsoft.com/office/drawing/2014/main" id="{E188C07B-4B97-4D91-B176-001D13E1B2CC}"/>
              </a:ext>
            </a:extLst>
          </p:cNvPr>
          <p:cNvCxnSpPr/>
          <p:nvPr/>
        </p:nvCxnSpPr>
        <p:spPr bwMode="auto">
          <a:xfrm flipV="1">
            <a:off x="847279" y="1237374"/>
            <a:ext cx="0" cy="2039251"/>
          </a:xfrm>
          <a:prstGeom prst="line">
            <a:avLst/>
          </a:prstGeom>
          <a:solidFill>
            <a:schemeClr val="accent1"/>
          </a:solidFill>
          <a:ln w="2857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a:extLst>
              <a:ext uri="{FF2B5EF4-FFF2-40B4-BE49-F238E27FC236}">
                <a16:creationId xmlns:a16="http://schemas.microsoft.com/office/drawing/2014/main" id="{764D7191-AA0D-4550-A02D-C952D04ABCDB}"/>
              </a:ext>
            </a:extLst>
          </p:cNvPr>
          <p:cNvCxnSpPr/>
          <p:nvPr/>
        </p:nvCxnSpPr>
        <p:spPr bwMode="auto">
          <a:xfrm>
            <a:off x="847279" y="3276625"/>
            <a:ext cx="3068906" cy="0"/>
          </a:xfrm>
          <a:prstGeom prst="line">
            <a:avLst/>
          </a:prstGeom>
          <a:solidFill>
            <a:schemeClr val="accent1"/>
          </a:solidFill>
          <a:ln w="2857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9DF5C098-8B21-4CCE-B60F-11911F4422B6}"/>
                  </a:ext>
                </a:extLst>
              </p:cNvPr>
              <p:cNvSpPr/>
              <p:nvPr/>
            </p:nvSpPr>
            <p:spPr>
              <a:xfrm>
                <a:off x="1476379" y="1355653"/>
                <a:ext cx="151438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V</m:t>
                      </m:r>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x</m:t>
                          </m:r>
                        </m:e>
                      </m:d>
                      <m:r>
                        <a:rPr lang="en-US" b="0" i="0" smtClean="0">
                          <a:latin typeface="Cambria Math" panose="02040503050406030204" pitchFamily="18" charset="0"/>
                        </a:rPr>
                        <m:t>=−</m:t>
                      </m:r>
                      <m:r>
                        <m:rPr>
                          <m:sty m:val="p"/>
                        </m:rPr>
                        <a:rPr lang="en-US" b="0" i="0" smtClean="0">
                          <a:latin typeface="Cambria Math" panose="02040503050406030204" pitchFamily="18" charset="0"/>
                        </a:rPr>
                        <m:t>eFx</m:t>
                      </m:r>
                    </m:oMath>
                  </m:oMathPara>
                </a14:m>
                <a:endParaRPr lang="en-US" b="0" dirty="0"/>
              </a:p>
            </p:txBody>
          </p:sp>
        </mc:Choice>
        <mc:Fallback xmlns="">
          <p:sp>
            <p:nvSpPr>
              <p:cNvPr id="13" name="Rectangle 12">
                <a:extLst>
                  <a:ext uri="{FF2B5EF4-FFF2-40B4-BE49-F238E27FC236}">
                    <a16:creationId xmlns:a16="http://schemas.microsoft.com/office/drawing/2014/main" id="{9DF5C098-8B21-4CCE-B60F-11911F4422B6}"/>
                  </a:ext>
                </a:extLst>
              </p:cNvPr>
              <p:cNvSpPr>
                <a:spLocks noRot="1" noChangeAspect="1" noMove="1" noResize="1" noEditPoints="1" noAdjustHandles="1" noChangeArrowheads="1" noChangeShapeType="1" noTextEdit="1"/>
              </p:cNvSpPr>
              <p:nvPr/>
            </p:nvSpPr>
            <p:spPr>
              <a:xfrm>
                <a:off x="1476379" y="1355653"/>
                <a:ext cx="1514389" cy="369332"/>
              </a:xfrm>
              <a:prstGeom prst="rect">
                <a:avLst/>
              </a:prstGeom>
              <a:blipFill>
                <a:blip r:embed="rId3"/>
                <a:stretch>
                  <a:fillRect/>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67584FC8-97C4-4DE7-B11E-E68D8C340DFB}"/>
              </a:ext>
            </a:extLst>
          </p:cNvPr>
          <p:cNvSpPr txBox="1"/>
          <p:nvPr/>
        </p:nvSpPr>
        <p:spPr>
          <a:xfrm>
            <a:off x="431161" y="1014543"/>
            <a:ext cx="304892" cy="307777"/>
          </a:xfrm>
          <a:prstGeom prst="rect">
            <a:avLst/>
          </a:prstGeom>
          <a:noFill/>
        </p:spPr>
        <p:txBody>
          <a:bodyPr wrap="none" rtlCol="0">
            <a:spAutoFit/>
          </a:bodyPr>
          <a:lstStyle/>
          <a:p>
            <a:pPr algn="r">
              <a:spcAft>
                <a:spcPts val="600"/>
              </a:spcAft>
            </a:pPr>
            <a:r>
              <a:rPr lang="en-US" sz="1400" dirty="0"/>
              <a:t>E</a:t>
            </a:r>
          </a:p>
        </p:txBody>
      </p:sp>
      <p:sp>
        <p:nvSpPr>
          <p:cNvPr id="15" name="TextBox 14">
            <a:extLst>
              <a:ext uri="{FF2B5EF4-FFF2-40B4-BE49-F238E27FC236}">
                <a16:creationId xmlns:a16="http://schemas.microsoft.com/office/drawing/2014/main" id="{32FB0FD8-FA8B-4FDF-8EC5-D6BDAE11A607}"/>
              </a:ext>
            </a:extLst>
          </p:cNvPr>
          <p:cNvSpPr txBox="1"/>
          <p:nvPr/>
        </p:nvSpPr>
        <p:spPr>
          <a:xfrm>
            <a:off x="3575589" y="2964588"/>
            <a:ext cx="284052" cy="307777"/>
          </a:xfrm>
          <a:prstGeom prst="rect">
            <a:avLst/>
          </a:prstGeom>
          <a:noFill/>
        </p:spPr>
        <p:txBody>
          <a:bodyPr wrap="none" rtlCol="0">
            <a:spAutoFit/>
          </a:bodyPr>
          <a:lstStyle/>
          <a:p>
            <a:pPr algn="r">
              <a:spcAft>
                <a:spcPts val="600"/>
              </a:spcAft>
            </a:pPr>
            <a:r>
              <a:rPr lang="en-US" sz="1400" dirty="0"/>
              <a:t>x</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F970EAE-F8C0-4193-A094-F5D05ED9A3F4}"/>
                  </a:ext>
                </a:extLst>
              </p:cNvPr>
              <p:cNvSpPr txBox="1"/>
              <p:nvPr/>
            </p:nvSpPr>
            <p:spPr>
              <a:xfrm>
                <a:off x="3749045" y="980432"/>
                <a:ext cx="5115256" cy="2393732"/>
              </a:xfrm>
              <a:prstGeom prst="rect">
                <a:avLst/>
              </a:prstGeom>
              <a:noFill/>
            </p:spPr>
            <p:txBody>
              <a:bodyPr wrap="square" rtlCol="0">
                <a:spAutoFit/>
              </a:bodyPr>
              <a:lstStyle/>
              <a:p>
                <a:r>
                  <a:rPr lang="en-US" b="0" dirty="0"/>
                  <a:t>Incorporate relativity (Dirac Equation)</a:t>
                </a:r>
              </a:p>
              <a:p>
                <a:endParaRPr lang="en-US" b="0" dirty="0"/>
              </a:p>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𝑗</m:t>
                              </m:r>
                            </m:e>
                            <m:sub>
                              <m:r>
                                <a:rPr lang="en-US" b="0" i="1" smtClean="0">
                                  <a:latin typeface="Cambria Math" panose="02040503050406030204" pitchFamily="18" charset="0"/>
                                </a:rPr>
                                <m:t>𝑡𝑟𝑎𝑛𝑠</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𝑗</m:t>
                              </m:r>
                            </m:e>
                            <m:sub>
                              <m:r>
                                <a:rPr lang="en-US" b="0" i="1" smtClean="0">
                                  <a:latin typeface="Cambria Math" panose="02040503050406030204" pitchFamily="18" charset="0"/>
                                </a:rPr>
                                <m:t>𝑖𝑛𝑐𝑖𝑑𝑒𝑛𝑡</m:t>
                              </m:r>
                            </m:sub>
                          </m:sSub>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f>
                                <m:fPr>
                                  <m:type m:val="lin"/>
                                  <m:ctrlPr>
                                    <a:rPr lang="en-US" b="0" i="1" smtClean="0">
                                      <a:latin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𝜋</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𝐹</m:t>
                                      </m:r>
                                    </m:e>
                                    <m:sub>
                                      <m:r>
                                        <a:rPr lang="en-US" b="0" i="1" smtClean="0">
                                          <a:latin typeface="Cambria Math" panose="02040503050406030204" pitchFamily="18" charset="0"/>
                                          <a:ea typeface="Cambria Math" panose="02040503050406030204" pitchFamily="18" charset="0"/>
                                        </a:rPr>
                                        <m:t>𝑐𝑟</m:t>
                                      </m:r>
                                    </m:sub>
                                  </m:sSub>
                                </m:num>
                                <m:den>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𝐹</m:t>
                                      </m:r>
                                    </m:e>
                                    <m:sub>
                                      <m:r>
                                        <a:rPr lang="en-US" b="0" i="1" smtClean="0">
                                          <a:latin typeface="Cambria Math" panose="02040503050406030204" pitchFamily="18" charset="0"/>
                                          <a:ea typeface="Cambria Math" panose="02040503050406030204" pitchFamily="18" charset="0"/>
                                        </a:rPr>
                                        <m:t>𝐿</m:t>
                                      </m:r>
                                    </m:sub>
                                  </m:sSub>
                                </m:den>
                              </m:f>
                            </m:sup>
                          </m:sSup>
                        </m:num>
                        <m:den>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f>
                                <m:fPr>
                                  <m:type m:val="lin"/>
                                  <m:ctrlPr>
                                    <a:rPr lang="en-US" b="0" i="1">
                                      <a:latin typeface="Cambria Math" panose="02040503050406030204" pitchFamily="18" charset="0"/>
                                    </a:rPr>
                                  </m:ctrlPr>
                                </m:fPr>
                                <m:num>
                                  <m:r>
                                    <a:rPr lang="en-US" b="0" i="1">
                                      <a:latin typeface="Cambria Math" panose="02040503050406030204" pitchFamily="18" charset="0"/>
                                      <a:ea typeface="Cambria Math" panose="02040503050406030204" pitchFamily="18" charset="0"/>
                                    </a:rPr>
                                    <m:t>𝜋</m:t>
                                  </m:r>
                                  <m:sSub>
                                    <m:sSubPr>
                                      <m:ctrlPr>
                                        <a:rPr lang="en-US" b="0" i="1">
                                          <a:latin typeface="Cambria Math" panose="02040503050406030204" pitchFamily="18" charset="0"/>
                                          <a:ea typeface="Cambria Math" panose="02040503050406030204" pitchFamily="18" charset="0"/>
                                        </a:rPr>
                                      </m:ctrlPr>
                                    </m:sSubPr>
                                    <m:e>
                                      <m:r>
                                        <a:rPr lang="en-US" b="0" i="1">
                                          <a:latin typeface="Cambria Math" panose="02040503050406030204" pitchFamily="18" charset="0"/>
                                          <a:ea typeface="Cambria Math" panose="02040503050406030204" pitchFamily="18" charset="0"/>
                                        </a:rPr>
                                        <m:t>𝐹</m:t>
                                      </m:r>
                                    </m:e>
                                    <m:sub>
                                      <m:r>
                                        <a:rPr lang="en-US" b="0" i="1" smtClean="0">
                                          <a:latin typeface="Cambria Math" panose="02040503050406030204" pitchFamily="18" charset="0"/>
                                          <a:ea typeface="Cambria Math" panose="02040503050406030204" pitchFamily="18" charset="0"/>
                                        </a:rPr>
                                        <m:t>𝑐𝑟</m:t>
                                      </m:r>
                                    </m:sub>
                                  </m:sSub>
                                </m:num>
                                <m:den>
                                  <m:sSub>
                                    <m:sSubPr>
                                      <m:ctrlPr>
                                        <a:rPr lang="en-US" b="0" i="1">
                                          <a:latin typeface="Cambria Math" panose="02040503050406030204" pitchFamily="18" charset="0"/>
                                          <a:ea typeface="Cambria Math" panose="02040503050406030204" pitchFamily="18" charset="0"/>
                                        </a:rPr>
                                      </m:ctrlPr>
                                    </m:sSubPr>
                                    <m:e>
                                      <m:r>
                                        <a:rPr lang="en-US" b="0" i="1">
                                          <a:latin typeface="Cambria Math" panose="02040503050406030204" pitchFamily="18" charset="0"/>
                                          <a:ea typeface="Cambria Math" panose="02040503050406030204" pitchFamily="18" charset="0"/>
                                        </a:rPr>
                                        <m:t>𝐹</m:t>
                                      </m:r>
                                    </m:e>
                                    <m:sub>
                                      <m:r>
                                        <a:rPr lang="en-US" b="0" i="1">
                                          <a:latin typeface="Cambria Math" panose="02040503050406030204" pitchFamily="18" charset="0"/>
                                          <a:ea typeface="Cambria Math" panose="02040503050406030204" pitchFamily="18" charset="0"/>
                                        </a:rPr>
                                        <m:t>𝐿</m:t>
                                      </m:r>
                                    </m:sub>
                                  </m:sSub>
                                </m:den>
                              </m:f>
                            </m:sup>
                          </m:sSup>
                        </m:den>
                      </m:f>
                    </m:oMath>
                  </m:oMathPara>
                </a14:m>
                <a:endParaRPr lang="en-US" b="0" dirty="0"/>
              </a:p>
              <a:p>
                <a:endParaRPr lang="en-US" b="0" dirty="0"/>
              </a:p>
              <a:p>
                <a:r>
                  <a:rPr lang="en-US" b="0" dirty="0"/>
                  <a:t>This is a Fermi-Dirac distribution where</a:t>
                </a:r>
                <a:br>
                  <a:rPr lang="en-US" b="0" dirty="0"/>
                </a:br>
                <a:r>
                  <a:rPr lang="en-US" b="0" dirty="0"/>
                  <a:t>each mode tunnels with probability</a:t>
                </a:r>
              </a:p>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𝑛</m:t>
                          </m:r>
                        </m:sub>
                      </m:sSub>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f>
                            <m:fPr>
                              <m:type m:val="lin"/>
                              <m:ctrlPr>
                                <a:rPr lang="en-US" b="0" i="1">
                                  <a:latin typeface="Cambria Math" panose="02040503050406030204" pitchFamily="18" charset="0"/>
                                </a:rPr>
                              </m:ctrlPr>
                            </m:fPr>
                            <m:num>
                              <m:r>
                                <a:rPr lang="en-US" b="0" i="1">
                                  <a:latin typeface="Cambria Math" panose="02040503050406030204" pitchFamily="18" charset="0"/>
                                  <a:ea typeface="Cambria Math" panose="02040503050406030204" pitchFamily="18" charset="0"/>
                                </a:rPr>
                                <m:t>𝜋</m:t>
                              </m:r>
                              <m:sSub>
                                <m:sSubPr>
                                  <m:ctrlPr>
                                    <a:rPr lang="en-US" b="0" i="1">
                                      <a:latin typeface="Cambria Math" panose="02040503050406030204" pitchFamily="18" charset="0"/>
                                      <a:ea typeface="Cambria Math" panose="02040503050406030204" pitchFamily="18" charset="0"/>
                                    </a:rPr>
                                  </m:ctrlPr>
                                </m:sSubPr>
                                <m:e>
                                  <m:r>
                                    <a:rPr lang="en-US" b="0" i="1">
                                      <a:latin typeface="Cambria Math" panose="02040503050406030204" pitchFamily="18" charset="0"/>
                                      <a:ea typeface="Cambria Math" panose="02040503050406030204" pitchFamily="18" charset="0"/>
                                    </a:rPr>
                                    <m:t>𝐹</m:t>
                                  </m:r>
                                </m:e>
                                <m:sub>
                                  <m:r>
                                    <a:rPr lang="en-US" b="0" i="1" smtClean="0">
                                      <a:latin typeface="Cambria Math" panose="02040503050406030204" pitchFamily="18" charset="0"/>
                                      <a:ea typeface="Cambria Math" panose="02040503050406030204" pitchFamily="18" charset="0"/>
                                    </a:rPr>
                                    <m:t>𝑐𝑟</m:t>
                                  </m:r>
                                </m:sub>
                              </m:sSub>
                            </m:num>
                            <m:den>
                              <m:sSub>
                                <m:sSubPr>
                                  <m:ctrlPr>
                                    <a:rPr lang="en-US" b="0" i="1">
                                      <a:latin typeface="Cambria Math" panose="02040503050406030204" pitchFamily="18" charset="0"/>
                                      <a:ea typeface="Cambria Math" panose="02040503050406030204" pitchFamily="18" charset="0"/>
                                    </a:rPr>
                                  </m:ctrlPr>
                                </m:sSubPr>
                                <m:e>
                                  <m:r>
                                    <a:rPr lang="en-US" b="0" i="1">
                                      <a:latin typeface="Cambria Math" panose="02040503050406030204" pitchFamily="18" charset="0"/>
                                      <a:ea typeface="Cambria Math" panose="02040503050406030204" pitchFamily="18" charset="0"/>
                                    </a:rPr>
                                    <m:t>𝐹</m:t>
                                  </m:r>
                                </m:e>
                                <m:sub>
                                  <m:r>
                                    <a:rPr lang="en-US" b="0" i="1">
                                      <a:latin typeface="Cambria Math" panose="02040503050406030204" pitchFamily="18" charset="0"/>
                                      <a:ea typeface="Cambria Math" panose="02040503050406030204" pitchFamily="18" charset="0"/>
                                    </a:rPr>
                                    <m:t>𝐿</m:t>
                                  </m:r>
                                </m:sub>
                              </m:sSub>
                            </m:den>
                          </m:f>
                        </m:sup>
                      </m:sSup>
                    </m:oMath>
                  </m:oMathPara>
                </a14:m>
                <a:endParaRPr lang="en-US" b="0" dirty="0"/>
              </a:p>
            </p:txBody>
          </p:sp>
        </mc:Choice>
        <mc:Fallback xmlns="">
          <p:sp>
            <p:nvSpPr>
              <p:cNvPr id="3" name="TextBox 2">
                <a:extLst>
                  <a:ext uri="{FF2B5EF4-FFF2-40B4-BE49-F238E27FC236}">
                    <a16:creationId xmlns:a16="http://schemas.microsoft.com/office/drawing/2014/main" id="{3F970EAE-F8C0-4193-A094-F5D05ED9A3F4}"/>
                  </a:ext>
                </a:extLst>
              </p:cNvPr>
              <p:cNvSpPr txBox="1">
                <a:spLocks noRot="1" noChangeAspect="1" noMove="1" noResize="1" noEditPoints="1" noAdjustHandles="1" noChangeArrowheads="1" noChangeShapeType="1" noTextEdit="1"/>
              </p:cNvSpPr>
              <p:nvPr/>
            </p:nvSpPr>
            <p:spPr>
              <a:xfrm>
                <a:off x="3749045" y="980432"/>
                <a:ext cx="5115256" cy="2393732"/>
              </a:xfrm>
              <a:prstGeom prst="rect">
                <a:avLst/>
              </a:prstGeom>
              <a:blipFill>
                <a:blip r:embed="rId4"/>
                <a:stretch>
                  <a:fillRect l="-954" t="-1527" b="-150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01A1F62B-73FC-4843-81B2-90618DE8F01D}"/>
                  </a:ext>
                </a:extLst>
              </p:cNvPr>
              <p:cNvSpPr/>
              <p:nvPr/>
            </p:nvSpPr>
            <p:spPr>
              <a:xfrm>
                <a:off x="2516214" y="3824504"/>
                <a:ext cx="3579762" cy="6651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ea typeface="Cambria Math" panose="02040503050406030204" pitchFamily="18" charset="0"/>
                            </a:rPr>
                          </m:ctrlPr>
                        </m:fPr>
                        <m:num>
                          <m:sSub>
                            <m:sSubPr>
                              <m:ctrlPr>
                                <a:rPr lang="en-US" b="0" i="1">
                                  <a:latin typeface="Cambria Math" panose="02040503050406030204" pitchFamily="18" charset="0"/>
                                  <a:ea typeface="Cambria Math" panose="02040503050406030204" pitchFamily="18" charset="0"/>
                                </a:rPr>
                              </m:ctrlPr>
                            </m:sSubPr>
                            <m:e>
                              <m:r>
                                <a:rPr lang="en-US" b="0" i="1">
                                  <a:latin typeface="Cambria Math" panose="02040503050406030204" pitchFamily="18" charset="0"/>
                                  <a:ea typeface="Cambria Math" panose="02040503050406030204" pitchFamily="18" charset="0"/>
                                </a:rPr>
                                <m:t>𝐹</m:t>
                              </m:r>
                            </m:e>
                            <m:sub>
                              <m:r>
                                <a:rPr lang="en-US" b="0" i="1">
                                  <a:latin typeface="Cambria Math" panose="02040503050406030204" pitchFamily="18" charset="0"/>
                                  <a:ea typeface="Cambria Math" panose="02040503050406030204" pitchFamily="18" charset="0"/>
                                </a:rPr>
                                <m:t>𝐿</m:t>
                              </m:r>
                            </m:sub>
                          </m:sSub>
                        </m:num>
                        <m:den>
                          <m:sSub>
                            <m:sSubPr>
                              <m:ctrlPr>
                                <a:rPr lang="en-US" b="0" i="1">
                                  <a:latin typeface="Cambria Math" panose="02040503050406030204" pitchFamily="18" charset="0"/>
                                  <a:ea typeface="Cambria Math" panose="02040503050406030204" pitchFamily="18" charset="0"/>
                                </a:rPr>
                              </m:ctrlPr>
                            </m:sSubPr>
                            <m:e>
                              <m:r>
                                <a:rPr lang="en-US" b="0" i="1">
                                  <a:latin typeface="Cambria Math" panose="02040503050406030204" pitchFamily="18" charset="0"/>
                                  <a:ea typeface="Cambria Math" panose="02040503050406030204" pitchFamily="18" charset="0"/>
                                </a:rPr>
                                <m:t>𝐹</m:t>
                              </m:r>
                            </m:e>
                            <m:sub>
                              <m:r>
                                <a:rPr lang="en-US" b="0" i="1" smtClean="0">
                                  <a:latin typeface="Cambria Math" panose="02040503050406030204" pitchFamily="18" charset="0"/>
                                  <a:ea typeface="Cambria Math" panose="02040503050406030204" pitchFamily="18" charset="0"/>
                                </a:rPr>
                                <m:t>𝑐𝑟</m:t>
                              </m:r>
                            </m:sub>
                          </m:sSub>
                        </m:den>
                      </m:f>
                      <m:r>
                        <a:rPr lang="en-US" b="0" i="1">
                          <a:latin typeface="Cambria Math" panose="02040503050406030204" pitchFamily="18" charset="0"/>
                          <a:ea typeface="Cambria Math" panose="02040503050406030204" pitchFamily="18" charset="0"/>
                        </a:rPr>
                        <m:t>=</m:t>
                      </m:r>
                      <m:f>
                        <m:fPr>
                          <m:ctrlPr>
                            <a:rPr lang="en-US" b="0" i="1">
                              <a:latin typeface="Cambria Math" panose="02040503050406030204" pitchFamily="18" charset="0"/>
                              <a:ea typeface="Cambria Math" panose="02040503050406030204" pitchFamily="18" charset="0"/>
                            </a:rPr>
                          </m:ctrlPr>
                        </m:fPr>
                        <m:num>
                          <m:r>
                            <a:rPr lang="en-US" b="0" i="1">
                              <a:latin typeface="Cambria Math" panose="02040503050406030204" pitchFamily="18" charset="0"/>
                              <a:ea typeface="Cambria Math" panose="02040503050406030204" pitchFamily="18" charset="0"/>
                            </a:rPr>
                            <m:t>𝑒</m:t>
                          </m:r>
                          <m:sSub>
                            <m:sSubPr>
                              <m:ctrlPr>
                                <a:rPr lang="en-US" b="0" i="1">
                                  <a:latin typeface="Cambria Math" panose="02040503050406030204" pitchFamily="18" charset="0"/>
                                  <a:ea typeface="Cambria Math" panose="02040503050406030204" pitchFamily="18" charset="0"/>
                                </a:rPr>
                              </m:ctrlPr>
                            </m:sSubPr>
                            <m:e>
                              <m:r>
                                <a:rPr lang="en-US" b="0" i="1">
                                  <a:latin typeface="Cambria Math" panose="02040503050406030204" pitchFamily="18" charset="0"/>
                                  <a:ea typeface="Cambria Math" panose="02040503050406030204" pitchFamily="18" charset="0"/>
                                </a:rPr>
                                <m:t>𝐹</m:t>
                              </m:r>
                            </m:e>
                            <m:sub>
                              <m:r>
                                <a:rPr lang="en-US" b="0" i="1">
                                  <a:latin typeface="Cambria Math" panose="02040503050406030204" pitchFamily="18" charset="0"/>
                                  <a:ea typeface="Cambria Math" panose="02040503050406030204" pitchFamily="18" charset="0"/>
                                </a:rPr>
                                <m:t>𝐿</m:t>
                              </m:r>
                            </m:sub>
                          </m:sSub>
                          <m:sSub>
                            <m:sSubPr>
                              <m:ctrlPr>
                                <a:rPr lang="en-US" b="0" i="1">
                                  <a:latin typeface="Cambria Math" panose="02040503050406030204" pitchFamily="18" charset="0"/>
                                  <a:ea typeface="Cambria Math" panose="02040503050406030204" pitchFamily="18" charset="0"/>
                                </a:rPr>
                              </m:ctrlPr>
                            </m:sSubPr>
                            <m:e>
                              <m:r>
                                <a:rPr lang="en-US" b="0" i="1">
                                  <a:latin typeface="Cambria Math" panose="02040503050406030204" pitchFamily="18" charset="0"/>
                                  <a:ea typeface="Cambria Math" panose="02040503050406030204" pitchFamily="18" charset="0"/>
                                </a:rPr>
                                <m:t>𝜆</m:t>
                              </m:r>
                            </m:e>
                            <m:sub>
                              <m:r>
                                <a:rPr lang="en-US" b="0" i="1">
                                  <a:latin typeface="Cambria Math" panose="02040503050406030204" pitchFamily="18" charset="0"/>
                                  <a:ea typeface="Cambria Math" panose="02040503050406030204" pitchFamily="18" charset="0"/>
                                </a:rPr>
                                <m:t>𝐶</m:t>
                              </m:r>
                            </m:sub>
                          </m:sSub>
                        </m:num>
                        <m:den>
                          <m:r>
                            <a:rPr lang="en-US" b="0" i="1">
                              <a:latin typeface="Cambria Math" panose="02040503050406030204" pitchFamily="18" charset="0"/>
                              <a:ea typeface="Cambria Math" panose="02040503050406030204" pitchFamily="18" charset="0"/>
                            </a:rPr>
                            <m:t>𝑚</m:t>
                          </m:r>
                          <m:sSup>
                            <m:sSupPr>
                              <m:ctrlPr>
                                <a:rPr lang="en-US" b="0" i="1">
                                  <a:latin typeface="Cambria Math" panose="02040503050406030204" pitchFamily="18" charset="0"/>
                                  <a:ea typeface="Cambria Math" panose="02040503050406030204" pitchFamily="18" charset="0"/>
                                </a:rPr>
                              </m:ctrlPr>
                            </m:sSupPr>
                            <m:e>
                              <m:r>
                                <a:rPr lang="en-US" b="0" i="1">
                                  <a:latin typeface="Cambria Math" panose="02040503050406030204" pitchFamily="18" charset="0"/>
                                  <a:ea typeface="Cambria Math" panose="02040503050406030204" pitchFamily="18" charset="0"/>
                                </a:rPr>
                                <m:t>𝑐</m:t>
                              </m:r>
                            </m:e>
                            <m:sup>
                              <m:r>
                                <a:rPr lang="en-US" b="0" i="1">
                                  <a:latin typeface="Cambria Math" panose="02040503050406030204" pitchFamily="18" charset="0"/>
                                  <a:ea typeface="Cambria Math" panose="02040503050406030204" pitchFamily="18" charset="0"/>
                                </a:rPr>
                                <m:t>2</m:t>
                              </m:r>
                            </m:sup>
                          </m:sSup>
                        </m:den>
                      </m:f>
                      <m:r>
                        <a:rPr lang="en-US" b="0" i="1">
                          <a:latin typeface="Cambria Math" panose="02040503050406030204" pitchFamily="18" charset="0"/>
                          <a:ea typeface="Cambria Math" panose="02040503050406030204" pitchFamily="18" charset="0"/>
                        </a:rPr>
                        <m:t>=</m:t>
                      </m:r>
                      <m:f>
                        <m:fPr>
                          <m:ctrlPr>
                            <a:rPr lang="en-US" b="0" i="1">
                              <a:latin typeface="Cambria Math" panose="02040503050406030204" pitchFamily="18" charset="0"/>
                              <a:ea typeface="Cambria Math" panose="02040503050406030204" pitchFamily="18" charset="0"/>
                            </a:rPr>
                          </m:ctrlPr>
                        </m:fPr>
                        <m:num>
                          <m:r>
                            <a:rPr lang="en-US" b="0" i="1">
                              <a:latin typeface="Cambria Math" panose="02040503050406030204" pitchFamily="18" charset="0"/>
                              <a:ea typeface="Cambria Math" panose="02040503050406030204" pitchFamily="18" charset="0"/>
                            </a:rPr>
                            <m:t>𝑤𝑜𝑟𝑘</m:t>
                          </m:r>
                          <m:r>
                            <a:rPr lang="en-US" b="0" i="1">
                              <a:latin typeface="Cambria Math" panose="02040503050406030204" pitchFamily="18" charset="0"/>
                              <a:ea typeface="Cambria Math" panose="02040503050406030204" pitchFamily="18" charset="0"/>
                            </a:rPr>
                            <m:t> </m:t>
                          </m:r>
                          <m:r>
                            <a:rPr lang="en-US" b="0" i="1">
                              <a:latin typeface="Cambria Math" panose="02040503050406030204" pitchFamily="18" charset="0"/>
                              <a:ea typeface="Cambria Math" panose="02040503050406030204" pitchFamily="18" charset="0"/>
                            </a:rPr>
                            <m:t>𝑑𝑜𝑛𝑒</m:t>
                          </m:r>
                          <m:r>
                            <a:rPr lang="en-US" b="0" i="1">
                              <a:latin typeface="Cambria Math" panose="02040503050406030204" pitchFamily="18" charset="0"/>
                              <a:ea typeface="Cambria Math" panose="02040503050406030204" pitchFamily="18" charset="0"/>
                            </a:rPr>
                            <m:t> </m:t>
                          </m:r>
                          <m:r>
                            <a:rPr lang="en-US" b="0" i="1">
                              <a:latin typeface="Cambria Math" panose="02040503050406030204" pitchFamily="18" charset="0"/>
                              <a:ea typeface="Cambria Math" panose="02040503050406030204" pitchFamily="18" charset="0"/>
                            </a:rPr>
                            <m:t>𝑜𝑣𝑒𝑟</m:t>
                          </m:r>
                          <m:sSub>
                            <m:sSubPr>
                              <m:ctrlPr>
                                <a:rPr lang="en-US" b="0" i="1">
                                  <a:latin typeface="Cambria Math" panose="02040503050406030204" pitchFamily="18" charset="0"/>
                                  <a:ea typeface="Cambria Math" panose="02040503050406030204" pitchFamily="18" charset="0"/>
                                </a:rPr>
                              </m:ctrlPr>
                            </m:sSubPr>
                            <m:e>
                              <m:r>
                                <a:rPr lang="en-US" b="0" i="1">
                                  <a:latin typeface="Cambria Math" panose="02040503050406030204" pitchFamily="18" charset="0"/>
                                  <a:ea typeface="Cambria Math" panose="02040503050406030204" pitchFamily="18" charset="0"/>
                                </a:rPr>
                                <m:t>𝜆</m:t>
                              </m:r>
                            </m:e>
                            <m:sub>
                              <m:r>
                                <a:rPr lang="en-US" b="0" i="1">
                                  <a:latin typeface="Cambria Math" panose="02040503050406030204" pitchFamily="18" charset="0"/>
                                  <a:ea typeface="Cambria Math" panose="02040503050406030204" pitchFamily="18" charset="0"/>
                                </a:rPr>
                                <m:t>𝐶</m:t>
                              </m:r>
                            </m:sub>
                          </m:sSub>
                        </m:num>
                        <m:den>
                          <m:r>
                            <a:rPr lang="en-US" b="0" i="1">
                              <a:latin typeface="Cambria Math" panose="02040503050406030204" pitchFamily="18" charset="0"/>
                              <a:ea typeface="Cambria Math" panose="02040503050406030204" pitchFamily="18" charset="0"/>
                            </a:rPr>
                            <m:t>𝑚</m:t>
                          </m:r>
                          <m:sSup>
                            <m:sSupPr>
                              <m:ctrlPr>
                                <a:rPr lang="en-US" b="0" i="1">
                                  <a:latin typeface="Cambria Math" panose="02040503050406030204" pitchFamily="18" charset="0"/>
                                  <a:ea typeface="Cambria Math" panose="02040503050406030204" pitchFamily="18" charset="0"/>
                                </a:rPr>
                              </m:ctrlPr>
                            </m:sSupPr>
                            <m:e>
                              <m:r>
                                <a:rPr lang="en-US" b="0" i="1">
                                  <a:latin typeface="Cambria Math" panose="02040503050406030204" pitchFamily="18" charset="0"/>
                                  <a:ea typeface="Cambria Math" panose="02040503050406030204" pitchFamily="18" charset="0"/>
                                </a:rPr>
                                <m:t>𝑐</m:t>
                              </m:r>
                            </m:e>
                            <m:sup>
                              <m:r>
                                <a:rPr lang="en-US" b="0" i="1">
                                  <a:latin typeface="Cambria Math" panose="02040503050406030204" pitchFamily="18" charset="0"/>
                                  <a:ea typeface="Cambria Math" panose="02040503050406030204" pitchFamily="18" charset="0"/>
                                </a:rPr>
                                <m:t>2</m:t>
                              </m:r>
                            </m:sup>
                          </m:sSup>
                        </m:den>
                      </m:f>
                    </m:oMath>
                  </m:oMathPara>
                </a14:m>
                <a:endParaRPr lang="en-US" dirty="0"/>
              </a:p>
            </p:txBody>
          </p:sp>
        </mc:Choice>
        <mc:Fallback xmlns="">
          <p:sp>
            <p:nvSpPr>
              <p:cNvPr id="21" name="Rectangle 20">
                <a:extLst>
                  <a:ext uri="{FF2B5EF4-FFF2-40B4-BE49-F238E27FC236}">
                    <a16:creationId xmlns:a16="http://schemas.microsoft.com/office/drawing/2014/main" id="{01A1F62B-73FC-4843-81B2-90618DE8F01D}"/>
                  </a:ext>
                </a:extLst>
              </p:cNvPr>
              <p:cNvSpPr>
                <a:spLocks noRot="1" noChangeAspect="1" noMove="1" noResize="1" noEditPoints="1" noAdjustHandles="1" noChangeArrowheads="1" noChangeShapeType="1" noTextEdit="1"/>
              </p:cNvSpPr>
              <p:nvPr/>
            </p:nvSpPr>
            <p:spPr>
              <a:xfrm>
                <a:off x="2516214" y="3824504"/>
                <a:ext cx="3579762" cy="66511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342CB5E9-1DDD-46D5-81D4-5A8E8B5CC0B9}"/>
                  </a:ext>
                </a:extLst>
              </p:cNvPr>
              <p:cNvSpPr/>
              <p:nvPr/>
            </p:nvSpPr>
            <p:spPr>
              <a:xfrm>
                <a:off x="1926153" y="4652437"/>
                <a:ext cx="5950988" cy="524182"/>
              </a:xfrm>
              <a:prstGeom prst="rect">
                <a:avLst/>
              </a:prstGeom>
            </p:spPr>
            <p:txBody>
              <a:bodyPr wrap="none">
                <a:spAutoFit/>
              </a:bodyPr>
              <a:lstStyle/>
              <a:p>
                <a14:m>
                  <m:oMath xmlns:m="http://schemas.openxmlformats.org/officeDocument/2006/math">
                    <m:sSub>
                      <m:sSubPr>
                        <m:ctrlPr>
                          <a:rPr lang="en-US" b="0" i="1" smtClean="0">
                            <a:latin typeface="Cambria Math" panose="02040503050406030204" pitchFamily="18" charset="0"/>
                          </a:rPr>
                        </m:ctrlPr>
                      </m:sSubPr>
                      <m:e>
                        <m:r>
                          <a:rPr lang="en-US" b="0" i="1">
                            <a:latin typeface="Cambria Math" panose="02040503050406030204" pitchFamily="18" charset="0"/>
                          </a:rPr>
                          <m:t>𝐹</m:t>
                        </m:r>
                      </m:e>
                      <m:sub>
                        <m:r>
                          <a:rPr lang="en-US" b="0" i="1" smtClean="0">
                            <a:latin typeface="Cambria Math" panose="02040503050406030204" pitchFamily="18" charset="0"/>
                          </a:rPr>
                          <m:t>𝑐𝑟</m:t>
                        </m:r>
                      </m:sub>
                    </m:sSub>
                    <m:r>
                      <a:rPr lang="en-US" b="0" i="1">
                        <a:latin typeface="Cambria Math" panose="02040503050406030204" pitchFamily="18" charset="0"/>
                      </a:rPr>
                      <m:t>=</m:t>
                    </m:r>
                    <m:f>
                      <m:fPr>
                        <m:ctrlPr>
                          <a:rPr lang="en-US" b="0" i="1">
                            <a:latin typeface="Cambria Math" panose="02040503050406030204" pitchFamily="18" charset="0"/>
                          </a:rPr>
                        </m:ctrlPr>
                      </m:fPr>
                      <m:num>
                        <m:sSup>
                          <m:sSupPr>
                            <m:ctrlPr>
                              <a:rPr lang="en-US" b="0" i="1">
                                <a:latin typeface="Cambria Math" panose="02040503050406030204" pitchFamily="18" charset="0"/>
                              </a:rPr>
                            </m:ctrlPr>
                          </m:sSupPr>
                          <m:e>
                            <m:r>
                              <a:rPr lang="en-US" b="0" i="1">
                                <a:latin typeface="Cambria Math" panose="02040503050406030204" pitchFamily="18" charset="0"/>
                              </a:rPr>
                              <m:t>𝑚</m:t>
                            </m:r>
                          </m:e>
                          <m:sup>
                            <m:r>
                              <a:rPr lang="en-US" b="0" i="1">
                                <a:latin typeface="Cambria Math" panose="02040503050406030204" pitchFamily="18" charset="0"/>
                              </a:rPr>
                              <m:t>2</m:t>
                            </m:r>
                          </m:sup>
                        </m:sSup>
                        <m:sSup>
                          <m:sSupPr>
                            <m:ctrlPr>
                              <a:rPr lang="en-US" b="0" i="1">
                                <a:latin typeface="Cambria Math" panose="02040503050406030204" pitchFamily="18" charset="0"/>
                              </a:rPr>
                            </m:ctrlPr>
                          </m:sSupPr>
                          <m:e>
                            <m:r>
                              <a:rPr lang="en-US" b="0" i="1">
                                <a:latin typeface="Cambria Math" panose="02040503050406030204" pitchFamily="18" charset="0"/>
                              </a:rPr>
                              <m:t>𝑐</m:t>
                            </m:r>
                          </m:e>
                          <m:sup>
                            <m:r>
                              <a:rPr lang="en-US" b="0" i="1">
                                <a:latin typeface="Cambria Math" panose="02040503050406030204" pitchFamily="18" charset="0"/>
                              </a:rPr>
                              <m:t>3</m:t>
                            </m:r>
                          </m:sup>
                        </m:sSup>
                      </m:num>
                      <m:den>
                        <m:r>
                          <a:rPr lang="en-US" b="0" i="1">
                            <a:latin typeface="Cambria Math" panose="02040503050406030204" pitchFamily="18" charset="0"/>
                          </a:rPr>
                          <m:t>𝑒</m:t>
                        </m:r>
                        <m:r>
                          <a:rPr lang="en-US" b="0" i="1">
                            <a:latin typeface="Cambria Math" panose="02040503050406030204" pitchFamily="18" charset="0"/>
                            <a:ea typeface="Cambria Math" panose="02040503050406030204" pitchFamily="18" charset="0"/>
                          </a:rPr>
                          <m:t>ℏ</m:t>
                        </m:r>
                      </m:den>
                    </m:f>
                    <m:r>
                      <a:rPr lang="en-US" b="0" i="1">
                        <a:latin typeface="Cambria Math" panose="02040503050406030204" pitchFamily="18" charset="0"/>
                      </a:rPr>
                      <m:t>=1.3</m:t>
                    </m:r>
                    <m:r>
                      <a:rPr lang="en-US" b="0" i="1">
                        <a:latin typeface="Cambria Math" panose="02040503050406030204" pitchFamily="18" charset="0"/>
                        <a:ea typeface="Cambria Math" panose="02040503050406030204" pitchFamily="18" charset="0"/>
                      </a:rPr>
                      <m:t>×</m:t>
                    </m:r>
                    <m:sSup>
                      <m:sSupPr>
                        <m:ctrlPr>
                          <a:rPr lang="en-US" b="0" i="1">
                            <a:latin typeface="Cambria Math" panose="02040503050406030204" pitchFamily="18" charset="0"/>
                            <a:ea typeface="Cambria Math" panose="02040503050406030204" pitchFamily="18" charset="0"/>
                          </a:rPr>
                        </m:ctrlPr>
                      </m:sSupPr>
                      <m:e>
                        <m:r>
                          <a:rPr lang="en-US" b="0" i="1">
                            <a:latin typeface="Cambria Math" panose="02040503050406030204" pitchFamily="18" charset="0"/>
                            <a:ea typeface="Cambria Math" panose="02040503050406030204" pitchFamily="18" charset="0"/>
                          </a:rPr>
                          <m:t>10</m:t>
                        </m:r>
                      </m:e>
                      <m:sup>
                        <m:r>
                          <a:rPr lang="en-US" b="0" i="1">
                            <a:latin typeface="Cambria Math" panose="02040503050406030204" pitchFamily="18" charset="0"/>
                            <a:ea typeface="Cambria Math" panose="02040503050406030204" pitchFamily="18" charset="0"/>
                          </a:rPr>
                          <m:t>16</m:t>
                        </m:r>
                      </m:sup>
                    </m:sSup>
                    <m:f>
                      <m:fPr>
                        <m:type m:val="lin"/>
                        <m:ctrlPr>
                          <a:rPr lang="en-US" b="0" i="1">
                            <a:latin typeface="Cambria Math" panose="02040503050406030204" pitchFamily="18" charset="0"/>
                            <a:ea typeface="Cambria Math" panose="02040503050406030204" pitchFamily="18" charset="0"/>
                          </a:rPr>
                        </m:ctrlPr>
                      </m:fPr>
                      <m:num>
                        <m:r>
                          <a:rPr lang="en-US" b="0" i="1">
                            <a:latin typeface="Cambria Math" panose="02040503050406030204" pitchFamily="18" charset="0"/>
                            <a:ea typeface="Cambria Math" panose="02040503050406030204" pitchFamily="18" charset="0"/>
                          </a:rPr>
                          <m:t>𝑉</m:t>
                        </m:r>
                      </m:num>
                      <m:den>
                        <m:r>
                          <a:rPr lang="en-US" b="0" i="1">
                            <a:latin typeface="Cambria Math" panose="02040503050406030204" pitchFamily="18" charset="0"/>
                            <a:ea typeface="Cambria Math" panose="02040503050406030204" pitchFamily="18" charset="0"/>
                          </a:rPr>
                          <m:t>𝑐𝑚</m:t>
                        </m:r>
                      </m:den>
                    </m:f>
                  </m:oMath>
                </a14:m>
                <a:r>
                  <a:rPr lang="en-US" b="0" dirty="0"/>
                  <a:t>, the Schwinger critical field</a:t>
                </a:r>
              </a:p>
            </p:txBody>
          </p:sp>
        </mc:Choice>
        <mc:Fallback xmlns="">
          <p:sp>
            <p:nvSpPr>
              <p:cNvPr id="4" name="Rectangle 3">
                <a:extLst>
                  <a:ext uri="{FF2B5EF4-FFF2-40B4-BE49-F238E27FC236}">
                    <a16:creationId xmlns:a16="http://schemas.microsoft.com/office/drawing/2014/main" id="{342CB5E9-1DDD-46D5-81D4-5A8E8B5CC0B9}"/>
                  </a:ext>
                </a:extLst>
              </p:cNvPr>
              <p:cNvSpPr>
                <a:spLocks noRot="1" noChangeAspect="1" noMove="1" noResize="1" noEditPoints="1" noAdjustHandles="1" noChangeArrowheads="1" noChangeShapeType="1" noTextEdit="1"/>
              </p:cNvSpPr>
              <p:nvPr/>
            </p:nvSpPr>
            <p:spPr>
              <a:xfrm>
                <a:off x="1926153" y="4652437"/>
                <a:ext cx="5950988" cy="524182"/>
              </a:xfrm>
              <a:prstGeom prst="rect">
                <a:avLst/>
              </a:prstGeom>
              <a:blipFill>
                <a:blip r:embed="rId6"/>
                <a:stretch>
                  <a:fillRect b="-58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8F93DFC9-6A10-474E-ACA8-D3955467D673}"/>
                  </a:ext>
                </a:extLst>
              </p:cNvPr>
              <p:cNvSpPr txBox="1"/>
              <p:nvPr/>
            </p:nvSpPr>
            <p:spPr>
              <a:xfrm>
                <a:off x="2372430" y="5485275"/>
                <a:ext cx="5097421" cy="431849"/>
              </a:xfrm>
              <a:prstGeom prst="rect">
                <a:avLst/>
              </a:prstGeom>
              <a:noFill/>
            </p:spPr>
            <p:txBody>
              <a:bodyPr wrap="none" lIns="0" tIns="0" rIns="0" bIns="0" rtlCol="0">
                <a:spAutoFit/>
              </a:bodyPr>
              <a:lstStyle/>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𝑐𝑟</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𝐹</m:t>
                            </m:r>
                          </m:e>
                          <m:sub>
                            <m:r>
                              <a:rPr lang="en-US" b="0" i="1" smtClean="0">
                                <a:latin typeface="Cambria Math" panose="02040503050406030204" pitchFamily="18" charset="0"/>
                              </a:rPr>
                              <m:t>𝑐𝑟</m:t>
                            </m:r>
                          </m:sub>
                          <m:sup>
                            <m:r>
                              <a:rPr lang="en-US" b="0" i="1" smtClean="0">
                                <a:latin typeface="Cambria Math" panose="02040503050406030204" pitchFamily="18" charset="0"/>
                              </a:rPr>
                              <m:t>2</m:t>
                            </m:r>
                          </m:sup>
                        </m:sSubSup>
                      </m:num>
                      <m:den>
                        <m:r>
                          <a:rPr lang="en-US" b="0" i="1" smtClean="0">
                            <a:latin typeface="Cambria Math" panose="02040503050406030204" pitchFamily="18" charset="0"/>
                          </a:rPr>
                          <m:t>4</m:t>
                        </m:r>
                        <m:r>
                          <a:rPr lang="en-US" b="0" i="1" smtClean="0">
                            <a:latin typeface="Cambria Math" panose="02040503050406030204" pitchFamily="18" charset="0"/>
                            <a:ea typeface="Cambria Math" panose="02040503050406030204" pitchFamily="18" charset="0"/>
                          </a:rPr>
                          <m:t>𝜋</m:t>
                        </m:r>
                      </m:den>
                    </m:f>
                    <m:r>
                      <a:rPr lang="en-US" b="0" i="0" smtClean="0">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.2×</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29</m:t>
                        </m:r>
                      </m:sup>
                    </m:sSup>
                    <m:r>
                      <a:rPr lang="en-US" b="0" i="1" smtClean="0">
                        <a:latin typeface="Cambria Math" panose="02040503050406030204" pitchFamily="18" charset="0"/>
                        <a:ea typeface="Cambria Math" panose="02040503050406030204" pitchFamily="18" charset="0"/>
                      </a:rPr>
                      <m:t>𝑊</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𝑐𝑚</m:t>
                        </m:r>
                      </m:e>
                      <m:sup>
                        <m:r>
                          <a:rPr lang="en-US" b="0" i="1" smtClean="0">
                            <a:latin typeface="Cambria Math" panose="02040503050406030204" pitchFamily="18" charset="0"/>
                            <a:ea typeface="Cambria Math" panose="02040503050406030204" pitchFamily="18" charset="0"/>
                          </a:rPr>
                          <m:t>2</m:t>
                        </m:r>
                      </m:sup>
                    </m:sSup>
                  </m:oMath>
                </a14:m>
                <a:r>
                  <a:rPr lang="en-US" dirty="0"/>
                  <a:t>.   </a:t>
                </a:r>
                <a:r>
                  <a:rPr lang="en-US" b="0" dirty="0"/>
                  <a:t>So how big is that?</a:t>
                </a:r>
                <a:endParaRPr lang="en-US" dirty="0"/>
              </a:p>
            </p:txBody>
          </p:sp>
        </mc:Choice>
        <mc:Fallback xmlns="">
          <p:sp>
            <p:nvSpPr>
              <p:cNvPr id="23" name="TextBox 22">
                <a:extLst>
                  <a:ext uri="{FF2B5EF4-FFF2-40B4-BE49-F238E27FC236}">
                    <a16:creationId xmlns:a16="http://schemas.microsoft.com/office/drawing/2014/main" id="{8F93DFC9-6A10-474E-ACA8-D3955467D673}"/>
                  </a:ext>
                </a:extLst>
              </p:cNvPr>
              <p:cNvSpPr txBox="1">
                <a:spLocks noRot="1" noChangeAspect="1" noMove="1" noResize="1" noEditPoints="1" noAdjustHandles="1" noChangeArrowheads="1" noChangeShapeType="1" noTextEdit="1"/>
              </p:cNvSpPr>
              <p:nvPr/>
            </p:nvSpPr>
            <p:spPr>
              <a:xfrm>
                <a:off x="2372430" y="5485275"/>
                <a:ext cx="5097421" cy="431849"/>
              </a:xfrm>
              <a:prstGeom prst="rect">
                <a:avLst/>
              </a:prstGeom>
              <a:blipFill>
                <a:blip r:embed="rId7"/>
                <a:stretch>
                  <a:fillRect r="-2153" b="-16901"/>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57757CA1-F7ED-44DB-828F-2A0C4525CEB9}"/>
              </a:ext>
            </a:extLst>
          </p:cNvPr>
          <p:cNvSpPr/>
          <p:nvPr/>
        </p:nvSpPr>
        <p:spPr>
          <a:xfrm>
            <a:off x="4608461" y="3292707"/>
            <a:ext cx="4572000" cy="276999"/>
          </a:xfrm>
          <a:prstGeom prst="rect">
            <a:avLst/>
          </a:prstGeom>
        </p:spPr>
        <p:txBody>
          <a:bodyPr>
            <a:spAutoFit/>
          </a:bodyPr>
          <a:lstStyle/>
          <a:p>
            <a:pPr>
              <a:spcBef>
                <a:spcPts val="0"/>
              </a:spcBef>
              <a:spcAft>
                <a:spcPts val="0"/>
              </a:spcAft>
            </a:pPr>
            <a:r>
              <a:rPr lang="en-US" sz="1200" b="0" dirty="0"/>
              <a:t>J. Schwinger, Physical Review 82, 664 (1951).</a:t>
            </a:r>
            <a:endParaRPr lang="en-US" sz="1200" b="0" dirty="0">
              <a:effectLst/>
            </a:endParaRPr>
          </a:p>
        </p:txBody>
      </p:sp>
    </p:spTree>
    <p:extLst>
      <p:ext uri="{BB962C8B-B14F-4D97-AF65-F5344CB8AC3E}">
        <p14:creationId xmlns:p14="http://schemas.microsoft.com/office/powerpoint/2010/main" val="206049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832" y="191952"/>
            <a:ext cx="6714375" cy="890588"/>
          </a:xfrm>
        </p:spPr>
        <p:txBody>
          <a:bodyPr/>
          <a:lstStyle/>
          <a:p>
            <a:r>
              <a:rPr lang="en-US" sz="2400" dirty="0"/>
              <a:t>Big enough to pull electrons out of the vacuum during quantum fluctuations:</a:t>
            </a:r>
          </a:p>
        </p:txBody>
      </p:sp>
      <p:sp>
        <p:nvSpPr>
          <p:cNvPr id="5" name="Slide Number Placeholder 4"/>
          <p:cNvSpPr>
            <a:spLocks noGrp="1"/>
          </p:cNvSpPr>
          <p:nvPr>
            <p:ph type="sldNum" sz="quarter" idx="11"/>
          </p:nvPr>
        </p:nvSpPr>
        <p:spPr/>
        <p:txBody>
          <a:bodyPr/>
          <a:lstStyle/>
          <a:p>
            <a:fld id="{6D694807-53E9-44D9-98E6-9514831C84FF}" type="slidenum">
              <a:rPr lang="en-US" altLang="en-US" smtClean="0"/>
              <a:pPr/>
              <a:t>8</a:t>
            </a:fld>
            <a:endParaRPr lang="en-US" altLang="en-US"/>
          </a:p>
        </p:txBody>
      </p:sp>
      <p:sp>
        <p:nvSpPr>
          <p:cNvPr id="6" name="Footer Placeholder 5"/>
          <p:cNvSpPr>
            <a:spLocks noGrp="1"/>
          </p:cNvSpPr>
          <p:nvPr>
            <p:ph type="ftr" sz="quarter" idx="12"/>
          </p:nvPr>
        </p:nvSpPr>
        <p:spPr/>
        <p:txBody>
          <a:bodyPr/>
          <a:lstStyle/>
          <a:p>
            <a:r>
              <a:rPr lang="en-US" altLang="en-US"/>
              <a:t>MIPSE December 2019</a:t>
            </a:r>
          </a:p>
        </p:txBody>
      </p:sp>
      <p:sp>
        <p:nvSpPr>
          <p:cNvPr id="31" name="TextBox 30"/>
          <p:cNvSpPr txBox="1"/>
          <p:nvPr/>
        </p:nvSpPr>
        <p:spPr>
          <a:xfrm>
            <a:off x="5200182" y="4787047"/>
            <a:ext cx="3763505" cy="646331"/>
          </a:xfrm>
          <a:prstGeom prst="rect">
            <a:avLst/>
          </a:prstGeom>
          <a:noFill/>
        </p:spPr>
        <p:txBody>
          <a:bodyPr wrap="square" rtlCol="0">
            <a:spAutoFit/>
          </a:bodyPr>
          <a:lstStyle/>
          <a:p>
            <a:r>
              <a:rPr lang="en-US" sz="1200" b="0" dirty="0"/>
              <a:t>A. Di Piazza, C. Müller, K. Z. </a:t>
            </a:r>
            <a:r>
              <a:rPr lang="en-US" sz="1200" b="0" dirty="0" err="1"/>
              <a:t>Hatsagortsyan</a:t>
            </a:r>
            <a:r>
              <a:rPr lang="en-US" sz="1200" b="0" dirty="0"/>
              <a:t>, and C. H. Keitel, Rev. Mod. Phys. 84, 1177 (2012).</a:t>
            </a:r>
          </a:p>
          <a:p>
            <a:endParaRPr lang="en-US" sz="1200" b="0" dirty="0"/>
          </a:p>
        </p:txBody>
      </p:sp>
      <mc:AlternateContent xmlns:mc="http://schemas.openxmlformats.org/markup-compatibility/2006" xmlns:a14="http://schemas.microsoft.com/office/drawing/2010/main">
        <mc:Choice Requires="a14">
          <p:sp>
            <p:nvSpPr>
              <p:cNvPr id="32" name="TextBox 31"/>
              <p:cNvSpPr txBox="1"/>
              <p:nvPr/>
            </p:nvSpPr>
            <p:spPr>
              <a:xfrm>
                <a:off x="4114800" y="3309390"/>
                <a:ext cx="3056991" cy="5558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𝐼</m:t>
                          </m:r>
                        </m:e>
                        <m:sub>
                          <m:r>
                            <a:rPr lang="en-US" b="0" i="1" smtClean="0">
                              <a:latin typeface="Cambria Math" panose="02040503050406030204" pitchFamily="18" charset="0"/>
                            </a:rPr>
                            <m:t>𝑐𝑟</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𝐹</m:t>
                              </m:r>
                            </m:e>
                            <m:sub>
                              <m:r>
                                <a:rPr lang="en-US" b="0" i="1" smtClean="0">
                                  <a:latin typeface="Cambria Math" panose="02040503050406030204" pitchFamily="18" charset="0"/>
                                </a:rPr>
                                <m:t>𝑐𝑟</m:t>
                              </m:r>
                            </m:sub>
                            <m:sup>
                              <m:r>
                                <a:rPr lang="en-US" b="0" i="1" smtClean="0">
                                  <a:latin typeface="Cambria Math" panose="02040503050406030204" pitchFamily="18" charset="0"/>
                                </a:rPr>
                                <m:t>2</m:t>
                              </m:r>
                            </m:sup>
                          </m:sSubSup>
                        </m:num>
                        <m:den>
                          <m:r>
                            <a:rPr lang="en-US" b="0" i="1" smtClean="0">
                              <a:latin typeface="Cambria Math" panose="02040503050406030204" pitchFamily="18" charset="0"/>
                            </a:rPr>
                            <m:t>4</m:t>
                          </m:r>
                          <m:r>
                            <a:rPr lang="en-US" b="0" i="1" smtClean="0">
                              <a:latin typeface="Cambria Math" panose="02040503050406030204" pitchFamily="18" charset="0"/>
                              <a:ea typeface="Cambria Math" panose="02040503050406030204" pitchFamily="18" charset="0"/>
                            </a:rPr>
                            <m:t>𝜋</m:t>
                          </m:r>
                        </m:den>
                      </m:f>
                      <m:r>
                        <a:rPr lang="en-US" b="0" i="0" smtClean="0">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.2×</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29</m:t>
                          </m:r>
                        </m:sup>
                      </m:sSup>
                      <m:r>
                        <a:rPr lang="en-US" b="0" i="1" smtClean="0">
                          <a:latin typeface="Cambria Math" panose="02040503050406030204" pitchFamily="18" charset="0"/>
                          <a:ea typeface="Cambria Math" panose="02040503050406030204" pitchFamily="18" charset="0"/>
                        </a:rPr>
                        <m:t>𝑊</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𝑐𝑚</m:t>
                          </m:r>
                        </m:e>
                        <m:sup>
                          <m:r>
                            <a:rPr lang="en-US" b="0" i="1" smtClean="0">
                              <a:latin typeface="Cambria Math" panose="02040503050406030204" pitchFamily="18" charset="0"/>
                              <a:ea typeface="Cambria Math" panose="02040503050406030204" pitchFamily="18" charset="0"/>
                            </a:rPr>
                            <m:t>2</m:t>
                          </m:r>
                        </m:sup>
                      </m:sSup>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4114800" y="3309390"/>
                <a:ext cx="3056991" cy="555858"/>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3651019" y="1223567"/>
                <a:ext cx="4540667" cy="2033121"/>
              </a:xfrm>
              <a:prstGeom prst="rect">
                <a:avLst/>
              </a:prstGeom>
              <a:noFill/>
            </p:spPr>
            <p:txBody>
              <a:bodyPr wrap="none" rtlCol="0">
                <a:spAutoFit/>
              </a:bodyPr>
              <a:lstStyle/>
              <a:p>
                <a:r>
                  <a:rPr lang="en-US" b="0" dirty="0"/>
                  <a:t>Virtual pair "lifetime" = </a:t>
                </a:r>
                <a14:m>
                  <m:oMath xmlns:m="http://schemas.openxmlformats.org/officeDocument/2006/math">
                    <m:r>
                      <a:rPr lang="en-US" b="0" i="1" smtClean="0">
                        <a:latin typeface="Cambria Math" panose="02040503050406030204" pitchFamily="18" charset="0"/>
                        <a:ea typeface="Cambria Math" panose="02040503050406030204" pitchFamily="18" charset="0"/>
                      </a:rPr>
                      <m:t>ℏ/2</m:t>
                    </m:r>
                    <m:r>
                      <a:rPr lang="en-US" b="0" i="1" smtClean="0">
                        <a:latin typeface="Cambria Math" panose="02040503050406030204" pitchFamily="18" charset="0"/>
                        <a:ea typeface="Cambria Math" panose="02040503050406030204" pitchFamily="18" charset="0"/>
                      </a:rPr>
                      <m:t>𝑚</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𝑐</m:t>
                        </m:r>
                      </m:e>
                      <m:sup>
                        <m:r>
                          <a:rPr lang="en-US" b="0" i="1" smtClean="0">
                            <a:latin typeface="Cambria Math" panose="02040503050406030204" pitchFamily="18" charset="0"/>
                            <a:ea typeface="Cambria Math" panose="02040503050406030204" pitchFamily="18" charset="0"/>
                          </a:rPr>
                          <m:t>2</m:t>
                        </m:r>
                      </m:sup>
                    </m:sSup>
                  </m:oMath>
                </a14:m>
                <a:endParaRPr lang="en-US" b="0" dirty="0"/>
              </a:p>
              <a:p>
                <a:r>
                  <a:rPr lang="en-US" b="0" dirty="0"/>
                  <a:t>Virtual pair "size" = </a:t>
                </a:r>
                <a14:m>
                  <m:oMath xmlns:m="http://schemas.openxmlformats.org/officeDocument/2006/math">
                    <m:r>
                      <a:rPr lang="en-US" b="0" i="0" smtClean="0">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ℏ/</m:t>
                    </m:r>
                    <m:r>
                      <a:rPr lang="en-US" b="0" i="1" smtClean="0">
                        <a:latin typeface="Cambria Math" panose="02040503050406030204" pitchFamily="18" charset="0"/>
                        <a:ea typeface="Cambria Math" panose="02040503050406030204" pitchFamily="18" charset="0"/>
                      </a:rPr>
                      <m:t>𝑚𝑐</m:t>
                    </m:r>
                  </m:oMath>
                </a14:m>
                <a:r>
                  <a:rPr lang="en-US" b="0" dirty="0"/>
                  <a:t> = </a:t>
                </a:r>
                <a14:m>
                  <m:oMath xmlns:m="http://schemas.openxmlformats.org/officeDocument/2006/math">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𝜆</m:t>
                        </m:r>
                      </m:e>
                      <m:sub>
                        <m:r>
                          <a:rPr lang="en-US" b="0" i="1" smtClean="0">
                            <a:latin typeface="Cambria Math" panose="02040503050406030204" pitchFamily="18" charset="0"/>
                          </a:rPr>
                          <m:t>𝑐</m:t>
                        </m:r>
                      </m:sub>
                    </m:sSub>
                  </m:oMath>
                </a14:m>
                <a:endParaRPr lang="en-US" b="0" dirty="0"/>
              </a:p>
              <a:p>
                <a:r>
                  <a:rPr lang="en-US" b="0" dirty="0"/>
                  <a:t>Work done on a virtual pair over its lifetime</a:t>
                </a:r>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m:t>
                          </m:r>
                          <m:r>
                            <a:rPr lang="en-US" b="0" i="1" smtClean="0">
                              <a:latin typeface="Cambria Math" panose="02040503050406030204" pitchFamily="18" charset="0"/>
                            </a:rPr>
                            <m:t>𝑒</m:t>
                          </m:r>
                          <m:r>
                            <a:rPr lang="en-US" b="0" i="1" smtClean="0">
                              <a:latin typeface="Cambria Math" panose="02040503050406030204" pitchFamily="18" charset="0"/>
                            </a:rPr>
                            <m:t>|</m:t>
                          </m:r>
                          <m:r>
                            <a:rPr lang="en-US" b="0" i="1" smtClean="0">
                              <a:latin typeface="Cambria Math" panose="02040503050406030204" pitchFamily="18" charset="0"/>
                            </a:rPr>
                            <m:t>𝐹</m:t>
                          </m:r>
                        </m:e>
                        <m:sub>
                          <m:r>
                            <a:rPr lang="en-US" b="0" i="1" smtClean="0">
                              <a:latin typeface="Cambria Math" panose="02040503050406030204" pitchFamily="18" charset="0"/>
                            </a:rPr>
                            <m:t>𝑐𝑟</m:t>
                          </m:r>
                        </m:sub>
                      </m:sSub>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𝜆</m:t>
                          </m:r>
                        </m:e>
                        <m:sub>
                          <m:r>
                            <a:rPr lang="en-US" b="0" i="1" smtClean="0">
                              <a:latin typeface="Cambria Math" panose="02040503050406030204" pitchFamily="18" charset="0"/>
                            </a:rPr>
                            <m:t>𝑐</m:t>
                          </m:r>
                        </m:sub>
                      </m:sSub>
                      <m:r>
                        <a:rPr lang="en-US" b="0" i="1" smtClean="0">
                          <a:latin typeface="Cambria Math" panose="02040503050406030204" pitchFamily="18" charset="0"/>
                        </a:rPr>
                        <m:t>=2</m:t>
                      </m:r>
                      <m:r>
                        <a:rPr lang="en-US" b="0" i="1" smtClean="0">
                          <a:latin typeface="Cambria Math" panose="02040503050406030204" pitchFamily="18" charset="0"/>
                        </a:rPr>
                        <m:t>𝑚</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𝑐</m:t>
                          </m:r>
                        </m:e>
                        <m:sup>
                          <m:r>
                            <a:rPr lang="en-US" b="0" i="1" smtClean="0">
                              <a:latin typeface="Cambria Math" panose="02040503050406030204" pitchFamily="18" charset="0"/>
                            </a:rPr>
                            <m:t>2</m:t>
                          </m:r>
                        </m:sup>
                      </m:sSup>
                    </m:oMath>
                  </m:oMathPara>
                </a14:m>
                <a:endParaRPr lang="en-US" b="0" dirty="0"/>
              </a:p>
              <a:p>
                <a:r>
                  <a:rPr lang="en-US" b="0" dirty="0"/>
                  <a:t>Or, in relativistic units:</a:t>
                </a:r>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𝑐𝑟</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2</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𝑐</m:t>
                              </m:r>
                            </m:e>
                            <m:sup>
                              <m:r>
                                <a:rPr lang="en-US" b="0" i="1" smtClean="0">
                                  <a:latin typeface="Cambria Math" panose="02040503050406030204" pitchFamily="18" charset="0"/>
                                </a:rPr>
                                <m:t>3</m:t>
                              </m:r>
                            </m:sup>
                          </m:sSup>
                        </m:num>
                        <m:den>
                          <m:r>
                            <a:rPr lang="en-US" b="0" i="1" smtClean="0">
                              <a:latin typeface="Cambria Math" panose="02040503050406030204" pitchFamily="18" charset="0"/>
                            </a:rPr>
                            <m:t>𝑒</m:t>
                          </m:r>
                          <m:r>
                            <a:rPr lang="en-US" b="0" i="1" smtClean="0">
                              <a:latin typeface="Cambria Math" panose="02040503050406030204" pitchFamily="18" charset="0"/>
                              <a:ea typeface="Cambria Math" panose="02040503050406030204" pitchFamily="18" charset="0"/>
                            </a:rPr>
                            <m:t>ℏ</m:t>
                          </m:r>
                        </m:den>
                      </m:f>
                      <m:r>
                        <a:rPr lang="en-US" b="0" i="1" smtClean="0">
                          <a:latin typeface="Cambria Math" panose="02040503050406030204" pitchFamily="18" charset="0"/>
                        </a:rPr>
                        <m:t>=1.3</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16</m:t>
                          </m:r>
                        </m:sup>
                      </m:sSup>
                      <m:f>
                        <m:fPr>
                          <m:type m:val="lin"/>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𝑉</m:t>
                          </m:r>
                        </m:num>
                        <m:den>
                          <m:r>
                            <a:rPr lang="en-US" b="0" i="1" smtClean="0">
                              <a:latin typeface="Cambria Math" panose="02040503050406030204" pitchFamily="18" charset="0"/>
                              <a:ea typeface="Cambria Math" panose="02040503050406030204" pitchFamily="18" charset="0"/>
                            </a:rPr>
                            <m:t>𝑐𝑚</m:t>
                          </m:r>
                        </m:den>
                      </m:f>
                    </m:oMath>
                  </m:oMathPara>
                </a14:m>
                <a:endParaRPr lang="en-US" b="0" dirty="0"/>
              </a:p>
            </p:txBody>
          </p:sp>
        </mc:Choice>
        <mc:Fallback xmlns="">
          <p:sp>
            <p:nvSpPr>
              <p:cNvPr id="34" name="TextBox 33"/>
              <p:cNvSpPr txBox="1">
                <a:spLocks noRot="1" noChangeAspect="1" noMove="1" noResize="1" noEditPoints="1" noAdjustHandles="1" noChangeArrowheads="1" noChangeShapeType="1" noTextEdit="1"/>
              </p:cNvSpPr>
              <p:nvPr/>
            </p:nvSpPr>
            <p:spPr>
              <a:xfrm>
                <a:off x="3651019" y="1223567"/>
                <a:ext cx="4540667" cy="2033121"/>
              </a:xfrm>
              <a:prstGeom prst="rect">
                <a:avLst/>
              </a:prstGeom>
              <a:blipFill>
                <a:blip r:embed="rId3"/>
                <a:stretch>
                  <a:fillRect l="-1208" t="-1802" r="-403"/>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72" name="Ink 71">
                <a:extLst>
                  <a:ext uri="{FF2B5EF4-FFF2-40B4-BE49-F238E27FC236}">
                    <a16:creationId xmlns:a16="http://schemas.microsoft.com/office/drawing/2014/main" id="{E96F90C9-FA62-4DA2-898A-F2091D6C1954}"/>
                  </a:ext>
                </a:extLst>
              </p14:cNvPr>
              <p14:cNvContentPartPr/>
              <p14:nvPr/>
            </p14:nvContentPartPr>
            <p14:xfrm>
              <a:off x="6785704" y="1372755"/>
              <a:ext cx="123840" cy="41400"/>
            </p14:xfrm>
          </p:contentPart>
        </mc:Choice>
        <mc:Fallback xmlns="">
          <p:pic>
            <p:nvPicPr>
              <p:cNvPr id="72" name="Ink 71">
                <a:extLst>
                  <a:ext uri="{FF2B5EF4-FFF2-40B4-BE49-F238E27FC236}">
                    <a16:creationId xmlns:a16="http://schemas.microsoft.com/office/drawing/2014/main" id="{E96F90C9-FA62-4DA2-898A-F2091D6C1954}"/>
                  </a:ext>
                </a:extLst>
              </p:cNvPr>
              <p:cNvPicPr/>
              <p:nvPr/>
            </p:nvPicPr>
            <p:blipFill>
              <a:blip r:embed="rId10"/>
              <a:stretch>
                <a:fillRect/>
              </a:stretch>
            </p:blipFill>
            <p:spPr>
              <a:xfrm>
                <a:off x="6777064" y="1364115"/>
                <a:ext cx="141480" cy="590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3" name="Ink 72">
                <a:extLst>
                  <a:ext uri="{FF2B5EF4-FFF2-40B4-BE49-F238E27FC236}">
                    <a16:creationId xmlns:a16="http://schemas.microsoft.com/office/drawing/2014/main" id="{FBDD955D-81BA-4E2F-A4E5-3F98BA03D567}"/>
                  </a:ext>
                </a:extLst>
              </p14:cNvPr>
              <p14:cNvContentPartPr/>
              <p14:nvPr/>
            </p14:nvContentPartPr>
            <p14:xfrm>
              <a:off x="5730184" y="1913835"/>
              <a:ext cx="150480" cy="50400"/>
            </p14:xfrm>
          </p:contentPart>
        </mc:Choice>
        <mc:Fallback xmlns="">
          <p:pic>
            <p:nvPicPr>
              <p:cNvPr id="73" name="Ink 72">
                <a:extLst>
                  <a:ext uri="{FF2B5EF4-FFF2-40B4-BE49-F238E27FC236}">
                    <a16:creationId xmlns:a16="http://schemas.microsoft.com/office/drawing/2014/main" id="{FBDD955D-81BA-4E2F-A4E5-3F98BA03D567}"/>
                  </a:ext>
                </a:extLst>
              </p:cNvPr>
              <p:cNvPicPr/>
              <p:nvPr/>
            </p:nvPicPr>
            <p:blipFill>
              <a:blip r:embed="rId12"/>
              <a:stretch>
                <a:fillRect/>
              </a:stretch>
            </p:blipFill>
            <p:spPr>
              <a:xfrm>
                <a:off x="5721544" y="1905195"/>
                <a:ext cx="168120" cy="68040"/>
              </a:xfrm>
              <a:prstGeom prst="rect">
                <a:avLst/>
              </a:prstGeom>
            </p:spPr>
          </p:pic>
        </mc:Fallback>
      </mc:AlternateContent>
      <p:pic>
        <p:nvPicPr>
          <p:cNvPr id="37" name="Picture 36">
            <a:extLst>
              <a:ext uri="{FF2B5EF4-FFF2-40B4-BE49-F238E27FC236}">
                <a16:creationId xmlns:a16="http://schemas.microsoft.com/office/drawing/2014/main" id="{E2B46AA8-2F6E-4502-8783-D7B72AD8B883}"/>
              </a:ext>
            </a:extLst>
          </p:cNvPr>
          <p:cNvPicPr>
            <a:picLocks noChangeAspect="1"/>
          </p:cNvPicPr>
          <p:nvPr/>
        </p:nvPicPr>
        <p:blipFill>
          <a:blip r:embed="rId13"/>
          <a:stretch>
            <a:fillRect/>
          </a:stretch>
        </p:blipFill>
        <p:spPr>
          <a:xfrm rot="19811314">
            <a:off x="1199620" y="1357117"/>
            <a:ext cx="1328697" cy="829018"/>
          </a:xfrm>
          <a:prstGeom prst="rect">
            <a:avLst/>
          </a:prstGeom>
        </p:spPr>
      </p:pic>
      <p:pic>
        <p:nvPicPr>
          <p:cNvPr id="38" name="Picture 37">
            <a:extLst>
              <a:ext uri="{FF2B5EF4-FFF2-40B4-BE49-F238E27FC236}">
                <a16:creationId xmlns:a16="http://schemas.microsoft.com/office/drawing/2014/main" id="{3E28DF4C-3811-4F69-8DB6-DC0E28CEC48A}"/>
              </a:ext>
            </a:extLst>
          </p:cNvPr>
          <p:cNvPicPr>
            <a:picLocks noChangeAspect="1"/>
          </p:cNvPicPr>
          <p:nvPr/>
        </p:nvPicPr>
        <p:blipFill>
          <a:blip r:embed="rId13"/>
          <a:stretch>
            <a:fillRect/>
          </a:stretch>
        </p:blipFill>
        <p:spPr>
          <a:xfrm rot="1884285">
            <a:off x="2240704" y="1661336"/>
            <a:ext cx="1328697" cy="829018"/>
          </a:xfrm>
          <a:prstGeom prst="rect">
            <a:avLst/>
          </a:prstGeom>
        </p:spPr>
      </p:pic>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94C081CF-D6CC-4A25-AE7F-BE38A8FF70B5}"/>
                  </a:ext>
                </a:extLst>
              </p:cNvPr>
              <p:cNvSpPr txBox="1"/>
              <p:nvPr/>
            </p:nvSpPr>
            <p:spPr>
              <a:xfrm>
                <a:off x="477878" y="3883368"/>
                <a:ext cx="7951346" cy="923330"/>
              </a:xfrm>
              <a:prstGeom prst="rect">
                <a:avLst/>
              </a:prstGeom>
              <a:noFill/>
            </p:spPr>
            <p:txBody>
              <a:bodyPr wrap="square" rtlCol="0">
                <a:spAutoFit/>
              </a:bodyPr>
              <a:lstStyle/>
              <a:p>
                <a:r>
                  <a:rPr lang="en-US" b="0" dirty="0"/>
                  <a:t>A uniform (or low frequency laser) field of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𝑐𝑟</m:t>
                        </m:r>
                      </m:sub>
                    </m:sSub>
                  </m:oMath>
                </a14:m>
                <a:r>
                  <a:rPr lang="en-US" b="0" dirty="0"/>
                  <a:t>  does work </a:t>
                </a:r>
                <a14:m>
                  <m:oMath xmlns:m="http://schemas.openxmlformats.org/officeDocument/2006/math">
                    <m:r>
                      <a:rPr lang="en-US" b="0" i="1" smtClean="0">
                        <a:latin typeface="Cambria Math" panose="02040503050406030204" pitchFamily="18" charset="0"/>
                      </a:rPr>
                      <m:t>2</m:t>
                    </m:r>
                    <m:r>
                      <a:rPr lang="en-US" b="0" i="1" smtClean="0">
                        <a:latin typeface="Cambria Math" panose="02040503050406030204" pitchFamily="18" charset="0"/>
                      </a:rPr>
                      <m:t>𝑚</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𝑐</m:t>
                        </m:r>
                      </m:e>
                      <m:sup>
                        <m:r>
                          <a:rPr lang="en-US" b="0" i="1" smtClean="0">
                            <a:latin typeface="Cambria Math" panose="02040503050406030204" pitchFamily="18" charset="0"/>
                          </a:rPr>
                          <m:t>2</m:t>
                        </m:r>
                      </m:sup>
                    </m:sSup>
                  </m:oMath>
                </a14:m>
                <a:r>
                  <a:rPr lang="en-US" b="0" dirty="0"/>
                  <a:t> on a virtual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sup>
                    </m:sSup>
                  </m:oMath>
                </a14:m>
                <a:r>
                  <a:rPr lang="en-US" b="0" dirty="0"/>
                  <a:t> pair in a distance on the order of the Compton wavelength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𝜆</m:t>
                        </m:r>
                      </m:e>
                      <m:sub>
                        <m:r>
                          <a:rPr lang="en-US" b="0" i="1" smtClean="0">
                            <a:latin typeface="Cambria Math" panose="02040503050406030204" pitchFamily="18" charset="0"/>
                          </a:rPr>
                          <m:t>𝑐</m:t>
                        </m:r>
                      </m:sub>
                    </m:sSub>
                    <m:r>
                      <a:rPr lang="en-US" b="0" i="1" smtClean="0">
                        <a:latin typeface="Cambria Math" panose="02040503050406030204" pitchFamily="18" charset="0"/>
                      </a:rPr>
                      <m:t>=</m:t>
                    </m:r>
                    <m:f>
                      <m:fPr>
                        <m:type m:val="lin"/>
                        <m:ctrlPr>
                          <a:rPr lang="en-US" b="0" i="1" smtClean="0">
                            <a:latin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ℏ</m:t>
                        </m:r>
                      </m:num>
                      <m:den>
                        <m:r>
                          <a:rPr lang="en-US" b="0" i="1" smtClean="0">
                            <a:latin typeface="Cambria Math" panose="02040503050406030204" pitchFamily="18" charset="0"/>
                          </a:rPr>
                          <m:t>𝑚𝑐</m:t>
                        </m:r>
                      </m:den>
                    </m:f>
                  </m:oMath>
                </a14:m>
                <a:r>
                  <a:rPr lang="en-US" b="0" dirty="0"/>
                  <a:t>, implying the instability of the vacuum under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sup>
                    </m:sSup>
                  </m:oMath>
                </a14:m>
                <a:r>
                  <a:rPr lang="en-US" b="0" dirty="0"/>
                  <a:t> pair creation.</a:t>
                </a:r>
              </a:p>
            </p:txBody>
          </p:sp>
        </mc:Choice>
        <mc:Fallback xmlns="">
          <p:sp>
            <p:nvSpPr>
              <p:cNvPr id="35" name="TextBox 34">
                <a:extLst>
                  <a:ext uri="{FF2B5EF4-FFF2-40B4-BE49-F238E27FC236}">
                    <a16:creationId xmlns:a16="http://schemas.microsoft.com/office/drawing/2014/main" id="{94C081CF-D6CC-4A25-AE7F-BE38A8FF70B5}"/>
                  </a:ext>
                </a:extLst>
              </p:cNvPr>
              <p:cNvSpPr txBox="1">
                <a:spLocks noRot="1" noChangeAspect="1" noMove="1" noResize="1" noEditPoints="1" noAdjustHandles="1" noChangeArrowheads="1" noChangeShapeType="1" noTextEdit="1"/>
              </p:cNvSpPr>
              <p:nvPr/>
            </p:nvSpPr>
            <p:spPr>
              <a:xfrm>
                <a:off x="477878" y="3883368"/>
                <a:ext cx="7951346" cy="923330"/>
              </a:xfrm>
              <a:prstGeom prst="rect">
                <a:avLst/>
              </a:prstGeom>
              <a:blipFill>
                <a:blip r:embed="rId42"/>
                <a:stretch>
                  <a:fillRect l="-613" t="-16447" r="-1916" b="-40789"/>
                </a:stretch>
              </a:blipFill>
            </p:spPr>
            <p:txBody>
              <a:bodyPr/>
              <a:lstStyle/>
              <a:p>
                <a:r>
                  <a:rPr lang="en-US">
                    <a:noFill/>
                  </a:rPr>
                  <a:t> </a:t>
                </a:r>
              </a:p>
            </p:txBody>
          </p:sp>
        </mc:Fallback>
      </mc:AlternateContent>
    </p:spTree>
    <p:extLst>
      <p:ext uri="{BB962C8B-B14F-4D97-AF65-F5344CB8AC3E}">
        <p14:creationId xmlns:p14="http://schemas.microsoft.com/office/powerpoint/2010/main" val="3094661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itle 7">
                <a:extLst>
                  <a:ext uri="{FF2B5EF4-FFF2-40B4-BE49-F238E27FC236}">
                    <a16:creationId xmlns:a16="http://schemas.microsoft.com/office/drawing/2014/main" id="{E2C42BE7-C8D3-46B8-9A8A-1C38696BABF9}"/>
                  </a:ext>
                </a:extLst>
              </p:cNvPr>
              <p:cNvSpPr>
                <a:spLocks noGrp="1"/>
              </p:cNvSpPr>
              <p:nvPr>
                <p:ph type="title"/>
              </p:nvPr>
            </p:nvSpPr>
            <p:spPr/>
            <p:txBody>
              <a:bodyPr/>
              <a:lstStyle/>
              <a:p>
                <a:r>
                  <a:rPr lang="en-US" dirty="0"/>
                  <a:t>What laser properties really matter for this application? Laser field amplitude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𝐿</m:t>
                        </m:r>
                      </m:sub>
                    </m:sSub>
                  </m:oMath>
                </a14:m>
                <a:endParaRPr lang="en-US" dirty="0"/>
              </a:p>
            </p:txBody>
          </p:sp>
        </mc:Choice>
        <mc:Fallback xmlns="">
          <p:sp>
            <p:nvSpPr>
              <p:cNvPr id="8" name="Title 7">
                <a:extLst>
                  <a:ext uri="{FF2B5EF4-FFF2-40B4-BE49-F238E27FC236}">
                    <a16:creationId xmlns:a16="http://schemas.microsoft.com/office/drawing/2014/main" id="{E2C42BE7-C8D3-46B8-9A8A-1C38696BABF9}"/>
                  </a:ext>
                </a:extLst>
              </p:cNvPr>
              <p:cNvSpPr>
                <a:spLocks noGrp="1" noRot="1" noChangeAspect="1" noMove="1" noResize="1" noEditPoints="1" noAdjustHandles="1" noChangeArrowheads="1" noChangeShapeType="1" noTextEdit="1"/>
              </p:cNvSpPr>
              <p:nvPr>
                <p:ph type="title"/>
              </p:nvPr>
            </p:nvSpPr>
            <p:spPr>
              <a:blipFill>
                <a:blip r:embed="rId2"/>
                <a:stretch>
                  <a:fillRect l="-1815" t="-10274" b="-22603"/>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001E9BCA-2A82-4C18-8CF3-94459BF8E63A}"/>
              </a:ext>
            </a:extLst>
          </p:cNvPr>
          <p:cNvSpPr>
            <a:spLocks noGrp="1"/>
          </p:cNvSpPr>
          <p:nvPr>
            <p:ph type="sldNum" sz="quarter" idx="11"/>
          </p:nvPr>
        </p:nvSpPr>
        <p:spPr/>
        <p:txBody>
          <a:bodyPr/>
          <a:lstStyle/>
          <a:p>
            <a:fld id="{6D694807-53E9-44D9-98E6-9514831C84FF}" type="slidenum">
              <a:rPr lang="en-US" altLang="en-US" smtClean="0"/>
              <a:pPr/>
              <a:t>9</a:t>
            </a:fld>
            <a:endParaRPr lang="en-US" altLang="en-US"/>
          </a:p>
        </p:txBody>
      </p:sp>
      <p:sp>
        <p:nvSpPr>
          <p:cNvPr id="6" name="Footer Placeholder 5">
            <a:extLst>
              <a:ext uri="{FF2B5EF4-FFF2-40B4-BE49-F238E27FC236}">
                <a16:creationId xmlns:a16="http://schemas.microsoft.com/office/drawing/2014/main" id="{CEDC77F3-6B3F-46D9-9024-C1F2C5C2F282}"/>
              </a:ext>
            </a:extLst>
          </p:cNvPr>
          <p:cNvSpPr>
            <a:spLocks noGrp="1"/>
          </p:cNvSpPr>
          <p:nvPr>
            <p:ph type="ftr" sz="quarter" idx="12"/>
          </p:nvPr>
        </p:nvSpPr>
        <p:spPr/>
        <p:txBody>
          <a:bodyPr/>
          <a:lstStyle/>
          <a:p>
            <a:r>
              <a:rPr lang="en-US" altLang="en-US"/>
              <a:t>MIPSE December 2019</a:t>
            </a:r>
            <a:endParaRPr lang="en-US" altLang="en-US"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6045211-DE6C-41C0-9183-C53FB315F646}"/>
                  </a:ext>
                </a:extLst>
              </p:cNvPr>
              <p:cNvSpPr txBox="1"/>
              <p:nvPr/>
            </p:nvSpPr>
            <p:spPr>
              <a:xfrm>
                <a:off x="584991" y="1004924"/>
                <a:ext cx="8445414" cy="2591222"/>
              </a:xfrm>
              <a:prstGeom prst="rect">
                <a:avLst/>
              </a:prstGeom>
              <a:noFill/>
            </p:spPr>
            <p:txBody>
              <a:bodyPr wrap="square" lIns="0" tIns="0" rIns="0" bIns="0" rtlCol="0">
                <a:spAutoFit/>
              </a:bodyPr>
              <a:lstStyle/>
              <a:p>
                <a:pPr>
                  <a:spcAft>
                    <a:spcPts val="600"/>
                  </a:spcAft>
                </a:pPr>
                <a:r>
                  <a:rPr lang="en-US" b="0" dirty="0">
                    <a:latin typeface="Cambria Math" panose="02040503050406030204" pitchFamily="18" charset="0"/>
                  </a:rPr>
                  <a:t>Lorentz-invariant dimensionless quantities related to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𝐿</m:t>
                        </m:r>
                      </m:sub>
                    </m:sSub>
                  </m:oMath>
                </a14:m>
                <a:r>
                  <a:rPr lang="en-US" b="0" dirty="0">
                    <a:latin typeface="Cambria Math" panose="02040503050406030204" pitchFamily="18" charset="0"/>
                  </a:rPr>
                  <a:t>:</a:t>
                </a:r>
              </a:p>
              <a:p>
                <a:pPr>
                  <a:spcAft>
                    <a:spcPts val="600"/>
                  </a:spcAft>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𝜂</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𝑒</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𝐹</m:t>
                              </m:r>
                            </m:e>
                            <m:sub>
                              <m:r>
                                <a:rPr lang="en-US" b="0" i="1" smtClean="0">
                                  <a:latin typeface="Cambria Math" panose="02040503050406030204" pitchFamily="18" charset="0"/>
                                  <a:ea typeface="Cambria Math" panose="02040503050406030204" pitchFamily="18" charset="0"/>
                                </a:rPr>
                                <m:t>𝐿</m:t>
                              </m:r>
                            </m:sub>
                          </m:s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𝜆</m:t>
                              </m:r>
                            </m:e>
                            <m:sub>
                              <m:r>
                                <a:rPr lang="en-US" b="0" i="1" smtClean="0">
                                  <a:latin typeface="Cambria Math" panose="02040503050406030204" pitchFamily="18" charset="0"/>
                                  <a:ea typeface="Cambria Math" panose="02040503050406030204" pitchFamily="18" charset="0"/>
                                </a:rPr>
                                <m:t>𝐿</m:t>
                              </m:r>
                            </m:sub>
                          </m:sSub>
                        </m:num>
                        <m:den>
                          <m:r>
                            <a:rPr lang="en-US" b="0" i="1" smtClean="0">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r>
                            <a:rPr lang="en-US" b="0" i="1" smtClean="0">
                              <a:latin typeface="Cambria Math" panose="02040503050406030204" pitchFamily="18" charset="0"/>
                              <a:ea typeface="Cambria Math" panose="02040503050406030204" pitchFamily="18" charset="0"/>
                            </a:rPr>
                            <m:t>𝑚</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𝑐</m:t>
                              </m:r>
                            </m:e>
                            <m:sup>
                              <m:r>
                                <a:rPr lang="en-US" b="0" i="1" smtClean="0">
                                  <a:latin typeface="Cambria Math" panose="02040503050406030204" pitchFamily="18" charset="0"/>
                                  <a:ea typeface="Cambria Math" panose="02040503050406030204" pitchFamily="18" charset="0"/>
                                </a:rPr>
                                <m:t>2</m:t>
                              </m:r>
                            </m:sup>
                          </m:sSup>
                        </m:den>
                      </m:f>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𝑤𝑜𝑟𝑘</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𝑑𝑜𝑛𝑒</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𝑖𝑛</m:t>
                          </m:r>
                          <m:r>
                            <a:rPr lang="en-US" b="0" i="1" smtClean="0">
                              <a:latin typeface="Cambria Math" panose="02040503050406030204" pitchFamily="18" charset="0"/>
                              <a:ea typeface="Cambria Math" panose="02040503050406030204" pitchFamily="18" charset="0"/>
                            </a:rPr>
                            <m:t> 1 </m:t>
                          </m:r>
                          <m:r>
                            <a:rPr lang="en-US" b="0" i="1" smtClean="0">
                              <a:latin typeface="Cambria Math" panose="02040503050406030204" pitchFamily="18" charset="0"/>
                              <a:ea typeface="Cambria Math" panose="02040503050406030204" pitchFamily="18" charset="0"/>
                            </a:rPr>
                            <m:t>𝑟𝑎𝑑𝑖𝑎𝑛</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𝑜𝑓</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𝑙𝑎𝑠𝑒𝑟</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𝑤𝑎𝑣𝑒𝑙𝑒𝑛𝑔𝑡h</m:t>
                          </m:r>
                        </m:num>
                        <m:den>
                          <m:r>
                            <a:rPr lang="en-US" b="0" i="1" smtClean="0">
                              <a:latin typeface="Cambria Math" panose="02040503050406030204" pitchFamily="18" charset="0"/>
                              <a:ea typeface="Cambria Math" panose="02040503050406030204" pitchFamily="18" charset="0"/>
                            </a:rPr>
                            <m:t>𝑚</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𝑐</m:t>
                              </m:r>
                            </m:e>
                            <m:sup>
                              <m:r>
                                <a:rPr lang="en-US" b="0" i="1" smtClean="0">
                                  <a:latin typeface="Cambria Math" panose="02040503050406030204" pitchFamily="18" charset="0"/>
                                  <a:ea typeface="Cambria Math" panose="02040503050406030204" pitchFamily="18" charset="0"/>
                                </a:rPr>
                                <m:t>2</m:t>
                              </m:r>
                            </m:sup>
                          </m:sSup>
                        </m:den>
                      </m:f>
                      <m:r>
                        <a:rPr lang="en-US" b="0" i="1" smtClean="0">
                          <a:latin typeface="Cambria Math" panose="02040503050406030204" pitchFamily="18" charset="0"/>
                          <a:ea typeface="Cambria Math" panose="02040503050406030204" pitchFamily="18" charset="0"/>
                        </a:rPr>
                        <m:t>=</m:t>
                      </m:r>
                    </m:oMath>
                  </m:oMathPara>
                </a14:m>
                <a:endParaRPr lang="en-US" b="0" dirty="0">
                  <a:ea typeface="Cambria Math" panose="02040503050406030204" pitchFamily="18" charset="0"/>
                </a:endParaRPr>
              </a:p>
              <a:p>
                <a:pPr>
                  <a:spcAft>
                    <a:spcPts val="600"/>
                  </a:spcAft>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𝑎</m:t>
                          </m:r>
                        </m:e>
                        <m:sub>
                          <m:r>
                            <a:rPr lang="en-US" b="0" i="1" smtClean="0">
                              <a:latin typeface="Cambria Math" panose="02040503050406030204" pitchFamily="18" charset="0"/>
                              <a:ea typeface="Cambria Math" panose="02040503050406030204" pitchFamily="18" charset="0"/>
                            </a:rPr>
                            <m:t>0</m:t>
                          </m:r>
                        </m:sub>
                      </m:sSub>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𝑒</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𝐹</m:t>
                              </m:r>
                            </m:e>
                            <m:sub>
                              <m:r>
                                <a:rPr lang="en-US" b="0" i="1" smtClean="0">
                                  <a:latin typeface="Cambria Math" panose="02040503050406030204" pitchFamily="18" charset="0"/>
                                  <a:ea typeface="Cambria Math" panose="02040503050406030204" pitchFamily="18" charset="0"/>
                                </a:rPr>
                                <m:t>𝐿</m:t>
                              </m:r>
                            </m:sub>
                          </m:sSub>
                        </m:num>
                        <m:den>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𝜔</m:t>
                              </m:r>
                            </m:e>
                            <m:sub>
                              <m:r>
                                <a:rPr lang="en-US" b="0" i="1" smtClean="0">
                                  <a:latin typeface="Cambria Math" panose="02040503050406030204" pitchFamily="18" charset="0"/>
                                  <a:ea typeface="Cambria Math" panose="02040503050406030204" pitchFamily="18" charset="0"/>
                                </a:rPr>
                                <m:t>𝐿</m:t>
                              </m:r>
                            </m:sub>
                          </m:sSub>
                          <m:r>
                            <a:rPr lang="en-US" b="0" i="1" smtClean="0">
                              <a:latin typeface="Cambria Math" panose="02040503050406030204" pitchFamily="18" charset="0"/>
                              <a:ea typeface="Cambria Math" panose="02040503050406030204" pitchFamily="18" charset="0"/>
                            </a:rPr>
                            <m:t>𝑚𝑐</m:t>
                          </m:r>
                        </m:den>
                      </m:f>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𝑚𝑜𝑚𝑒𝑛𝑡𝑢𝑚</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𝑡𝑟𝑎𝑛𝑠𝑓𝑒𝑟𝑟𝑒𝑑</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𝑖𝑛</m:t>
                          </m:r>
                          <m:r>
                            <a:rPr lang="en-US" b="0" i="1" smtClean="0">
                              <a:latin typeface="Cambria Math" panose="02040503050406030204" pitchFamily="18" charset="0"/>
                              <a:ea typeface="Cambria Math" panose="02040503050406030204" pitchFamily="18" charset="0"/>
                            </a:rPr>
                            <m:t> 1 </m:t>
                          </m:r>
                          <m:r>
                            <a:rPr lang="en-US" b="0" i="1" smtClean="0">
                              <a:latin typeface="Cambria Math" panose="02040503050406030204" pitchFamily="18" charset="0"/>
                              <a:ea typeface="Cambria Math" panose="02040503050406030204" pitchFamily="18" charset="0"/>
                            </a:rPr>
                            <m:t>𝑟𝑎𝑑𝑖𝑎𝑛</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𝑜𝑓</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𝑙𝑎𝑠𝑒𝑟</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𝑝𝑒𝑟𝑖𝑜𝑑</m:t>
                          </m:r>
                        </m:num>
                        <m:den>
                          <m:r>
                            <a:rPr lang="en-US" b="0" i="1" smtClean="0">
                              <a:latin typeface="Cambria Math" panose="02040503050406030204" pitchFamily="18" charset="0"/>
                              <a:ea typeface="Cambria Math" panose="02040503050406030204" pitchFamily="18" charset="0"/>
                            </a:rPr>
                            <m:t>𝑚𝑐</m:t>
                          </m:r>
                        </m:den>
                      </m:f>
                    </m:oMath>
                  </m:oMathPara>
                </a14:m>
                <a:endParaRPr lang="en-US" b="0" dirty="0">
                  <a:ea typeface="Cambria Math" panose="02040503050406030204" pitchFamily="18" charset="0"/>
                </a:endParaRPr>
              </a:p>
              <a:p>
                <a:pPr>
                  <a:spcAft>
                    <a:spcPts val="600"/>
                  </a:spcAft>
                </a:pPr>
                <a:endParaRPr lang="en-US" b="0" dirty="0">
                  <a:ea typeface="Cambria Math" panose="02040503050406030204" pitchFamily="18" charset="0"/>
                </a:endParaRPr>
              </a:p>
              <a:p>
                <a:pPr>
                  <a:spcAft>
                    <a:spcPts val="600"/>
                  </a:spcAft>
                </a:pPr>
                <a:r>
                  <a:rPr lang="en-US" b="0" dirty="0">
                    <a:latin typeface="Cambria Math" panose="02040503050406030204" pitchFamily="18" charset="0"/>
                    <a:ea typeface="Cambria Math" panose="02040503050406030204" pitchFamily="18" charset="0"/>
                  </a:rPr>
                  <a:t>Dimensionless figure of merit for breaking the vacuum: </a:t>
                </a:r>
                <a:endParaRPr lang="en-US" b="0" i="1" dirty="0">
                  <a:latin typeface="Cambria Math" panose="02040503050406030204" pitchFamily="18" charset="0"/>
                  <a:ea typeface="Cambria Math" panose="02040503050406030204" pitchFamily="18" charset="0"/>
                </a:endParaRPr>
              </a:p>
              <a:p>
                <a:pPr>
                  <a:spcAft>
                    <a:spcPts val="600"/>
                  </a:spcAft>
                </a:pPr>
                <a:endParaRPr lang="en-US" b="0" dirty="0"/>
              </a:p>
            </p:txBody>
          </p:sp>
        </mc:Choice>
        <mc:Fallback xmlns="">
          <p:sp>
            <p:nvSpPr>
              <p:cNvPr id="9" name="TextBox 8">
                <a:extLst>
                  <a:ext uri="{FF2B5EF4-FFF2-40B4-BE49-F238E27FC236}">
                    <a16:creationId xmlns:a16="http://schemas.microsoft.com/office/drawing/2014/main" id="{16045211-DE6C-41C0-9183-C53FB315F646}"/>
                  </a:ext>
                </a:extLst>
              </p:cNvPr>
              <p:cNvSpPr txBox="1">
                <a:spLocks noRot="1" noChangeAspect="1" noMove="1" noResize="1" noEditPoints="1" noAdjustHandles="1" noChangeArrowheads="1" noChangeShapeType="1" noTextEdit="1"/>
              </p:cNvSpPr>
              <p:nvPr/>
            </p:nvSpPr>
            <p:spPr>
              <a:xfrm>
                <a:off x="584991" y="1004924"/>
                <a:ext cx="8445414" cy="2591222"/>
              </a:xfrm>
              <a:prstGeom prst="rect">
                <a:avLst/>
              </a:prstGeom>
              <a:blipFill>
                <a:blip r:embed="rId3"/>
                <a:stretch>
                  <a:fillRect l="-1733" t="-3294"/>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E8AEBBC9-1A82-4B01-8F58-23CF0ED6E0A1}"/>
              </a:ext>
            </a:extLst>
          </p:cNvPr>
          <p:cNvGrpSpPr/>
          <p:nvPr/>
        </p:nvGrpSpPr>
        <p:grpSpPr>
          <a:xfrm>
            <a:off x="958417" y="3958554"/>
            <a:ext cx="1948497" cy="2482883"/>
            <a:chOff x="3187290" y="2412161"/>
            <a:chExt cx="2399062" cy="3267171"/>
          </a:xfrm>
        </p:grpSpPr>
        <p:sp>
          <p:nvSpPr>
            <p:cNvPr id="10" name="Rectangle 80">
              <a:extLst>
                <a:ext uri="{FF2B5EF4-FFF2-40B4-BE49-F238E27FC236}">
                  <a16:creationId xmlns:a16="http://schemas.microsoft.com/office/drawing/2014/main" id="{C4A353FE-B4A7-4F5C-A1F2-13086D0B09C0}"/>
                </a:ext>
              </a:extLst>
            </p:cNvPr>
            <p:cNvSpPr/>
            <p:nvPr/>
          </p:nvSpPr>
          <p:spPr>
            <a:xfrm>
              <a:off x="3187290" y="3511064"/>
              <a:ext cx="1540388" cy="2168268"/>
            </a:xfrm>
            <a:custGeom>
              <a:avLst/>
              <a:gdLst/>
              <a:ahLst/>
              <a:cxnLst/>
              <a:rect l="l" t="t" r="r" b="b"/>
              <a:pathLst>
                <a:path w="1540388" h="2168268">
                  <a:moveTo>
                    <a:pt x="0" y="0"/>
                  </a:moveTo>
                  <a:lnTo>
                    <a:pt x="25305" y="0"/>
                  </a:lnTo>
                  <a:lnTo>
                    <a:pt x="1540388" y="942629"/>
                  </a:lnTo>
                  <a:lnTo>
                    <a:pt x="1540388" y="2168268"/>
                  </a:lnTo>
                  <a:lnTo>
                    <a:pt x="0" y="1209896"/>
                  </a:lnTo>
                  <a:close/>
                </a:path>
              </a:pathLst>
            </a:custGeom>
            <a:gradFill flip="none" rotWithShape="1">
              <a:gsLst>
                <a:gs pos="100000">
                  <a:srgbClr val="000090">
                    <a:alpha val="37000"/>
                  </a:srgbClr>
                </a:gs>
                <a:gs pos="0">
                  <a:srgbClr val="FFFFFF"/>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cxnSp>
          <p:nvCxnSpPr>
            <p:cNvPr id="12" name="Straight Connector 11">
              <a:extLst>
                <a:ext uri="{FF2B5EF4-FFF2-40B4-BE49-F238E27FC236}">
                  <a16:creationId xmlns:a16="http://schemas.microsoft.com/office/drawing/2014/main" id="{FE3261BC-D4E7-4F2F-BD45-19259BFBA31A}"/>
                </a:ext>
              </a:extLst>
            </p:cNvPr>
            <p:cNvCxnSpPr/>
            <p:nvPr/>
          </p:nvCxnSpPr>
          <p:spPr>
            <a:xfrm>
              <a:off x="3252659" y="2897898"/>
              <a:ext cx="1475019" cy="940782"/>
            </a:xfrm>
            <a:prstGeom prst="line">
              <a:avLst/>
            </a:prstGeom>
            <a:ln w="28575" cmpd="sng">
              <a:solidFill>
                <a:srgbClr val="000090"/>
              </a:solidFill>
            </a:ln>
          </p:spPr>
          <p:style>
            <a:lnRef idx="2">
              <a:schemeClr val="accent1"/>
            </a:lnRef>
            <a:fillRef idx="0">
              <a:schemeClr val="accent1"/>
            </a:fillRef>
            <a:effectRef idx="1">
              <a:schemeClr val="accent1"/>
            </a:effectRef>
            <a:fontRef idx="minor">
              <a:schemeClr val="tx1"/>
            </a:fontRef>
          </p:style>
        </p:cxnSp>
        <p:sp>
          <p:nvSpPr>
            <p:cNvPr id="13" name="Oval 12">
              <a:extLst>
                <a:ext uri="{FF2B5EF4-FFF2-40B4-BE49-F238E27FC236}">
                  <a16:creationId xmlns:a16="http://schemas.microsoft.com/office/drawing/2014/main" id="{26351694-1208-4170-849A-F337A16A8657}"/>
                </a:ext>
              </a:extLst>
            </p:cNvPr>
            <p:cNvSpPr/>
            <p:nvPr/>
          </p:nvSpPr>
          <p:spPr>
            <a:xfrm>
              <a:off x="4417044" y="3615280"/>
              <a:ext cx="139291" cy="139291"/>
            </a:xfrm>
            <a:prstGeom prst="ellipse">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cxnSp>
          <p:nvCxnSpPr>
            <p:cNvPr id="14" name="Straight Connector 13">
              <a:extLst>
                <a:ext uri="{FF2B5EF4-FFF2-40B4-BE49-F238E27FC236}">
                  <a16:creationId xmlns:a16="http://schemas.microsoft.com/office/drawing/2014/main" id="{B54626D6-F242-469C-ACE1-45C3C4E5025E}"/>
                </a:ext>
              </a:extLst>
            </p:cNvPr>
            <p:cNvCxnSpPr/>
            <p:nvPr/>
          </p:nvCxnSpPr>
          <p:spPr>
            <a:xfrm>
              <a:off x="3519643" y="2561605"/>
              <a:ext cx="0" cy="387924"/>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6C5CD71-0765-48A4-80A5-8D82C8C2199C}"/>
                </a:ext>
              </a:extLst>
            </p:cNvPr>
            <p:cNvCxnSpPr/>
            <p:nvPr/>
          </p:nvCxnSpPr>
          <p:spPr>
            <a:xfrm flipH="1">
              <a:off x="4492849" y="2561605"/>
              <a:ext cx="22918" cy="952553"/>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16" name="Group 15">
              <a:extLst>
                <a:ext uri="{FF2B5EF4-FFF2-40B4-BE49-F238E27FC236}">
                  <a16:creationId xmlns:a16="http://schemas.microsoft.com/office/drawing/2014/main" id="{F3B92057-8657-439F-BA1A-1BF3EBDF6FCE}"/>
                </a:ext>
              </a:extLst>
            </p:cNvPr>
            <p:cNvGrpSpPr/>
            <p:nvPr/>
          </p:nvGrpSpPr>
          <p:grpSpPr>
            <a:xfrm>
              <a:off x="3657760" y="2412161"/>
              <a:ext cx="709007" cy="445192"/>
              <a:chOff x="4690643" y="5492947"/>
              <a:chExt cx="709007" cy="445192"/>
            </a:xfrm>
            <a:solidFill>
              <a:schemeClr val="bg1"/>
            </a:solidFill>
            <a:effectLst/>
          </p:grpSpPr>
          <p:sp>
            <p:nvSpPr>
              <p:cNvPr id="30" name="TextBox 29">
                <a:extLst>
                  <a:ext uri="{FF2B5EF4-FFF2-40B4-BE49-F238E27FC236}">
                    <a16:creationId xmlns:a16="http://schemas.microsoft.com/office/drawing/2014/main" id="{73110316-F607-4B05-87A5-B25D164AA5C5}"/>
                  </a:ext>
                </a:extLst>
              </p:cNvPr>
              <p:cNvSpPr txBox="1"/>
              <p:nvPr/>
            </p:nvSpPr>
            <p:spPr>
              <a:xfrm>
                <a:off x="4690643" y="5492947"/>
                <a:ext cx="709007" cy="445192"/>
              </a:xfrm>
              <a:prstGeom prst="rect">
                <a:avLst/>
              </a:prstGeom>
              <a:grpFill/>
            </p:spPr>
            <p:txBody>
              <a:bodyPr wrap="none" rtlCol="0">
                <a:spAutoFit/>
              </a:bodyPr>
              <a:lstStyle/>
              <a:p>
                <a:r>
                  <a:rPr lang="en-US" sz="1200" dirty="0">
                    <a:latin typeface="Symbol" charset="2"/>
                    <a:cs typeface="Symbol" charset="2"/>
                  </a:rPr>
                  <a:t>2 </a:t>
                </a:r>
                <a:r>
                  <a:rPr lang="en-US" sz="1200" dirty="0" err="1">
                    <a:latin typeface="Symbol" charset="2"/>
                    <a:cs typeface="Symbol" charset="2"/>
                  </a:rPr>
                  <a:t>l</a:t>
                </a:r>
                <a:r>
                  <a:rPr lang="en-US" sz="1200" baseline="-25000" dirty="0" err="1">
                    <a:latin typeface="Helvetica"/>
                    <a:cs typeface="Helvetica"/>
                  </a:rPr>
                  <a:t>c</a:t>
                </a:r>
                <a:endParaRPr lang="en-US" sz="1200" dirty="0">
                  <a:latin typeface="Symbol" charset="2"/>
                  <a:cs typeface="Symbol" charset="2"/>
                </a:endParaRPr>
              </a:p>
            </p:txBody>
          </p:sp>
          <p:cxnSp>
            <p:nvCxnSpPr>
              <p:cNvPr id="31" name="Straight Connector 30">
                <a:extLst>
                  <a:ext uri="{FF2B5EF4-FFF2-40B4-BE49-F238E27FC236}">
                    <a16:creationId xmlns:a16="http://schemas.microsoft.com/office/drawing/2014/main" id="{436E012C-86C4-4536-A3C8-CDE7EB39CB3D}"/>
                  </a:ext>
                </a:extLst>
              </p:cNvPr>
              <p:cNvCxnSpPr/>
              <p:nvPr/>
            </p:nvCxnSpPr>
            <p:spPr>
              <a:xfrm flipH="1">
                <a:off x="5004618" y="5642391"/>
                <a:ext cx="114530" cy="69993"/>
              </a:xfrm>
              <a:prstGeom prst="line">
                <a:avLst/>
              </a:prstGeom>
              <a:grpFill/>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17" name="Straight Connector 16">
              <a:extLst>
                <a:ext uri="{FF2B5EF4-FFF2-40B4-BE49-F238E27FC236}">
                  <a16:creationId xmlns:a16="http://schemas.microsoft.com/office/drawing/2014/main" id="{7C3FDCA8-DFD5-4A33-B56C-F9028D45793E}"/>
                </a:ext>
              </a:extLst>
            </p:cNvPr>
            <p:cNvCxnSpPr/>
            <p:nvPr/>
          </p:nvCxnSpPr>
          <p:spPr>
            <a:xfrm>
              <a:off x="3187290" y="3462527"/>
              <a:ext cx="1540388" cy="982475"/>
            </a:xfrm>
            <a:prstGeom prst="line">
              <a:avLst/>
            </a:prstGeom>
            <a:ln w="28575" cmpd="sng">
              <a:solidFill>
                <a:srgbClr val="000090"/>
              </a:solidFill>
            </a:ln>
          </p:spPr>
          <p:style>
            <a:lnRef idx="2">
              <a:schemeClr val="accent1"/>
            </a:lnRef>
            <a:fillRef idx="0">
              <a:schemeClr val="accent1"/>
            </a:fillRef>
            <a:effectRef idx="1">
              <a:schemeClr val="accent1"/>
            </a:effectRef>
            <a:fontRef idx="minor">
              <a:schemeClr val="tx1"/>
            </a:fontRef>
          </p:style>
        </p:cxnSp>
        <p:sp>
          <p:nvSpPr>
            <p:cNvPr id="18" name="Oval 17">
              <a:extLst>
                <a:ext uri="{FF2B5EF4-FFF2-40B4-BE49-F238E27FC236}">
                  <a16:creationId xmlns:a16="http://schemas.microsoft.com/office/drawing/2014/main" id="{A58D8D10-E9E3-4F39-AB0B-9F8581D365D7}"/>
                </a:ext>
              </a:extLst>
            </p:cNvPr>
            <p:cNvSpPr/>
            <p:nvPr/>
          </p:nvSpPr>
          <p:spPr>
            <a:xfrm>
              <a:off x="3382083" y="3563793"/>
              <a:ext cx="139291" cy="139291"/>
            </a:xfrm>
            <a:prstGeom prst="ellipse">
              <a:avLst/>
            </a:prstGeom>
            <a:solidFill>
              <a:schemeClr val="bg1"/>
            </a:solidFill>
            <a:ln w="28575"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p>
          </p:txBody>
        </p:sp>
        <p:cxnSp>
          <p:nvCxnSpPr>
            <p:cNvPr id="19" name="Straight Connector 18">
              <a:extLst>
                <a:ext uri="{FF2B5EF4-FFF2-40B4-BE49-F238E27FC236}">
                  <a16:creationId xmlns:a16="http://schemas.microsoft.com/office/drawing/2014/main" id="{33780279-FF4E-41F2-A57A-B20C11F914BE}"/>
                </a:ext>
              </a:extLst>
            </p:cNvPr>
            <p:cNvCxnSpPr/>
            <p:nvPr/>
          </p:nvCxnSpPr>
          <p:spPr>
            <a:xfrm>
              <a:off x="4853263" y="4445002"/>
              <a:ext cx="356279" cy="0"/>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38A0843F-8ED2-423A-9F63-E5932D86E902}"/>
                </a:ext>
              </a:extLst>
            </p:cNvPr>
            <p:cNvCxnSpPr/>
            <p:nvPr/>
          </p:nvCxnSpPr>
          <p:spPr>
            <a:xfrm>
              <a:off x="4853263" y="3830225"/>
              <a:ext cx="356279" cy="0"/>
            </a:xfrm>
            <a:prstGeom prst="line">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40791F25-B1CE-402B-84A8-B020FBCA8005}"/>
                </a:ext>
              </a:extLst>
            </p:cNvPr>
            <p:cNvSpPr txBox="1"/>
            <p:nvPr/>
          </p:nvSpPr>
          <p:spPr>
            <a:xfrm>
              <a:off x="4712458" y="3870515"/>
              <a:ext cx="873894" cy="445191"/>
            </a:xfrm>
            <a:prstGeom prst="rect">
              <a:avLst/>
            </a:prstGeom>
            <a:solidFill>
              <a:schemeClr val="bg1"/>
            </a:solidFill>
            <a:ln>
              <a:noFill/>
            </a:ln>
            <a:effectLst/>
          </p:spPr>
          <p:txBody>
            <a:bodyPr wrap="none" rtlCol="0">
              <a:spAutoFit/>
            </a:bodyPr>
            <a:lstStyle/>
            <a:p>
              <a:r>
                <a:rPr lang="en-US" sz="1200" dirty="0">
                  <a:latin typeface="Helvetica"/>
                  <a:cs typeface="Helvetica"/>
                </a:rPr>
                <a:t>2mc</a:t>
              </a:r>
              <a:r>
                <a:rPr lang="en-US" sz="1200" baseline="30000" dirty="0">
                  <a:latin typeface="Helvetica"/>
                  <a:cs typeface="Helvetica"/>
                </a:rPr>
                <a:t>2</a:t>
              </a:r>
            </a:p>
          </p:txBody>
        </p:sp>
        <p:sp>
          <p:nvSpPr>
            <p:cNvPr id="22" name="Left Arrow 24">
              <a:extLst>
                <a:ext uri="{FF2B5EF4-FFF2-40B4-BE49-F238E27FC236}">
                  <a16:creationId xmlns:a16="http://schemas.microsoft.com/office/drawing/2014/main" id="{60F0846D-A643-4D2E-B329-912CC27BF476}"/>
                </a:ext>
              </a:extLst>
            </p:cNvPr>
            <p:cNvSpPr/>
            <p:nvPr/>
          </p:nvSpPr>
          <p:spPr>
            <a:xfrm>
              <a:off x="3344849" y="4918507"/>
              <a:ext cx="1482832" cy="542007"/>
            </a:xfrm>
            <a:prstGeom prst="leftArrow">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i="1" dirty="0"/>
                <a:t>E</a:t>
              </a:r>
              <a:endParaRPr lang="en-US" sz="1050" i="1" dirty="0"/>
            </a:p>
          </p:txBody>
        </p:sp>
        <p:sp>
          <p:nvSpPr>
            <p:cNvPr id="23" name="TextBox 22">
              <a:extLst>
                <a:ext uri="{FF2B5EF4-FFF2-40B4-BE49-F238E27FC236}">
                  <a16:creationId xmlns:a16="http://schemas.microsoft.com/office/drawing/2014/main" id="{E3527EAC-B470-4D6E-82D1-649FF3FB287F}"/>
                </a:ext>
              </a:extLst>
            </p:cNvPr>
            <p:cNvSpPr txBox="1"/>
            <p:nvPr/>
          </p:nvSpPr>
          <p:spPr>
            <a:xfrm rot="1895978">
              <a:off x="3391733" y="4345272"/>
              <a:ext cx="1109527" cy="408092"/>
            </a:xfrm>
            <a:prstGeom prst="rect">
              <a:avLst/>
            </a:prstGeom>
            <a:noFill/>
          </p:spPr>
          <p:txBody>
            <a:bodyPr wrap="square" rtlCol="0">
              <a:spAutoFit/>
            </a:bodyPr>
            <a:lstStyle/>
            <a:p>
              <a:r>
                <a:rPr lang="en-US" sz="1050" dirty="0"/>
                <a:t>Dirac sea</a:t>
              </a:r>
            </a:p>
          </p:txBody>
        </p:sp>
        <p:cxnSp>
          <p:nvCxnSpPr>
            <p:cNvPr id="24" name="Straight Connector 23">
              <a:extLst>
                <a:ext uri="{FF2B5EF4-FFF2-40B4-BE49-F238E27FC236}">
                  <a16:creationId xmlns:a16="http://schemas.microsoft.com/office/drawing/2014/main" id="{0B4F100C-4C58-430F-A042-BBC9F397AEC5}"/>
                </a:ext>
              </a:extLst>
            </p:cNvPr>
            <p:cNvCxnSpPr/>
            <p:nvPr/>
          </p:nvCxnSpPr>
          <p:spPr>
            <a:xfrm flipH="1">
              <a:off x="3198554" y="2708630"/>
              <a:ext cx="321089" cy="3586"/>
            </a:xfrm>
            <a:prstGeom prst="line">
              <a:avLst/>
            </a:prstGeom>
            <a:ln w="19050" cmpd="sng">
              <a:solidFill>
                <a:srgbClr val="00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8AF0E348-DACB-4C47-8D0F-5EE8B972C8FC}"/>
                </a:ext>
              </a:extLst>
            </p:cNvPr>
            <p:cNvCxnSpPr/>
            <p:nvPr/>
          </p:nvCxnSpPr>
          <p:spPr>
            <a:xfrm flipV="1">
              <a:off x="4492849" y="2712216"/>
              <a:ext cx="358466" cy="3586"/>
            </a:xfrm>
            <a:prstGeom prst="line">
              <a:avLst/>
            </a:prstGeom>
            <a:ln w="19050" cmpd="sng">
              <a:solidFill>
                <a:srgbClr val="00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E58B1ABE-08E5-40A4-9A7B-0B336FD28DE3}"/>
                </a:ext>
              </a:extLst>
            </p:cNvPr>
            <p:cNvCxnSpPr/>
            <p:nvPr/>
          </p:nvCxnSpPr>
          <p:spPr>
            <a:xfrm flipV="1">
              <a:off x="5152568" y="3462527"/>
              <a:ext cx="0" cy="359343"/>
            </a:xfrm>
            <a:prstGeom prst="line">
              <a:avLst/>
            </a:prstGeom>
            <a:ln w="19050" cmpd="sng">
              <a:solidFill>
                <a:srgbClr val="00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3C480A1D-2087-4421-9795-0A5D20367869}"/>
                </a:ext>
              </a:extLst>
            </p:cNvPr>
            <p:cNvCxnSpPr/>
            <p:nvPr/>
          </p:nvCxnSpPr>
          <p:spPr>
            <a:xfrm>
              <a:off x="5152568" y="4445002"/>
              <a:ext cx="0" cy="400698"/>
            </a:xfrm>
            <a:prstGeom prst="line">
              <a:avLst/>
            </a:prstGeom>
            <a:ln w="19050" cmpd="sng">
              <a:solidFill>
                <a:srgbClr val="000000"/>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C8F2F5C4-13E4-4CC4-8810-4D3A3E40F092}"/>
                </a:ext>
              </a:extLst>
            </p:cNvPr>
            <p:cNvSpPr txBox="1"/>
            <p:nvPr/>
          </p:nvSpPr>
          <p:spPr>
            <a:xfrm>
              <a:off x="4469260" y="3286920"/>
              <a:ext cx="482290" cy="445191"/>
            </a:xfrm>
            <a:prstGeom prst="rect">
              <a:avLst/>
            </a:prstGeom>
            <a:noFill/>
          </p:spPr>
          <p:txBody>
            <a:bodyPr wrap="none" rtlCol="0">
              <a:spAutoFit/>
            </a:bodyPr>
            <a:lstStyle/>
            <a:p>
              <a:r>
                <a:rPr lang="en-US" sz="1200" dirty="0">
                  <a:solidFill>
                    <a:srgbClr val="800000"/>
                  </a:solidFill>
                </a:rPr>
                <a:t>e</a:t>
              </a:r>
              <a:r>
                <a:rPr lang="en-US" sz="1200" baseline="30000" dirty="0">
                  <a:solidFill>
                    <a:srgbClr val="800000"/>
                  </a:solidFill>
                </a:rPr>
                <a:t>-</a:t>
              </a:r>
            </a:p>
          </p:txBody>
        </p:sp>
        <p:sp>
          <p:nvSpPr>
            <p:cNvPr id="29" name="TextBox 28">
              <a:extLst>
                <a:ext uri="{FF2B5EF4-FFF2-40B4-BE49-F238E27FC236}">
                  <a16:creationId xmlns:a16="http://schemas.microsoft.com/office/drawing/2014/main" id="{214412B2-135E-4B36-B94F-22594862D756}"/>
                </a:ext>
              </a:extLst>
            </p:cNvPr>
            <p:cNvSpPr txBox="1"/>
            <p:nvPr/>
          </p:nvSpPr>
          <p:spPr>
            <a:xfrm>
              <a:off x="3244570" y="3169397"/>
              <a:ext cx="502901" cy="445191"/>
            </a:xfrm>
            <a:prstGeom prst="rect">
              <a:avLst/>
            </a:prstGeom>
            <a:noFill/>
          </p:spPr>
          <p:txBody>
            <a:bodyPr wrap="none" rtlCol="0">
              <a:spAutoFit/>
            </a:bodyPr>
            <a:lstStyle/>
            <a:p>
              <a:r>
                <a:rPr lang="en-US" sz="1200" dirty="0">
                  <a:solidFill>
                    <a:srgbClr val="800000"/>
                  </a:solidFill>
                </a:rPr>
                <a:t>e</a:t>
              </a:r>
              <a:r>
                <a:rPr lang="en-US" sz="1200" baseline="30000" dirty="0">
                  <a:solidFill>
                    <a:srgbClr val="800000"/>
                  </a:solidFill>
                </a:rPr>
                <a:t>+</a:t>
              </a:r>
            </a:p>
          </p:txBody>
        </p:sp>
      </p:gr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9FC7D44-4B46-4C7C-A566-25963B14F96C}"/>
                  </a:ext>
                </a:extLst>
              </p:cNvPr>
              <p:cNvSpPr txBox="1"/>
              <p:nvPr/>
            </p:nvSpPr>
            <p:spPr>
              <a:xfrm>
                <a:off x="3124200" y="4235716"/>
                <a:ext cx="4388453" cy="1354217"/>
              </a:xfrm>
              <a:prstGeom prst="rect">
                <a:avLst/>
              </a:prstGeom>
              <a:noFill/>
            </p:spPr>
            <p:txBody>
              <a:bodyPr wrap="square" rtlCol="0">
                <a:spAutoFit/>
              </a:bodyPr>
              <a:lstStyle/>
              <a:p>
                <a:pPr>
                  <a:spcAft>
                    <a:spcPts val="600"/>
                  </a:spcAft>
                </a:pPr>
                <a:r>
                  <a:rPr lang="en-US" b="0" dirty="0">
                    <a:ea typeface="Cambria Math" panose="02040503050406030204" pitchFamily="18" charset="0"/>
                  </a:rPr>
                  <a:t>(</a:t>
                </a:r>
                <a14:m>
                  <m:oMath xmlns:m="http://schemas.openxmlformats.org/officeDocument/2006/math">
                    <m:sSubSup>
                      <m:sSubSupPr>
                        <m:ctrlPr>
                          <a:rPr lang="en-US" b="0" i="1">
                            <a:latin typeface="Cambria Math" panose="02040503050406030204" pitchFamily="18" charset="0"/>
                            <a:ea typeface="Cambria Math" panose="02040503050406030204" pitchFamily="18" charset="0"/>
                          </a:rPr>
                        </m:ctrlPr>
                      </m:sSubSupPr>
                      <m:e>
                        <m:r>
                          <a:rPr lang="en-US" b="0" i="1">
                            <a:latin typeface="Cambria Math" panose="02040503050406030204" pitchFamily="18" charset="0"/>
                            <a:ea typeface="Cambria Math" panose="02040503050406030204" pitchFamily="18" charset="0"/>
                          </a:rPr>
                          <m:t>𝐹</m:t>
                        </m:r>
                      </m:e>
                      <m:sub>
                        <m:r>
                          <a:rPr lang="en-US" b="0" i="1">
                            <a:latin typeface="Cambria Math" panose="02040503050406030204" pitchFamily="18" charset="0"/>
                            <a:ea typeface="Cambria Math" panose="02040503050406030204" pitchFamily="18" charset="0"/>
                          </a:rPr>
                          <m:t>𝐿</m:t>
                        </m:r>
                      </m:sub>
                      <m:sup>
                        <m:r>
                          <a:rPr lang="en-US" b="0" i="1">
                            <a:latin typeface="Cambria Math" panose="02040503050406030204" pitchFamily="18" charset="0"/>
                            <a:ea typeface="Cambria Math" panose="02040503050406030204" pitchFamily="18" charset="0"/>
                          </a:rPr>
                          <m:t>∗</m:t>
                        </m:r>
                      </m:sup>
                    </m:sSubSup>
                  </m:oMath>
                </a14:m>
                <a:r>
                  <a:rPr lang="en-US" b="0" dirty="0">
                    <a:latin typeface="Cambria Math" panose="02040503050406030204" pitchFamily="18" charset="0"/>
                    <a:ea typeface="Cambria Math" panose="02040503050406030204" pitchFamily="18" charset="0"/>
                  </a:rPr>
                  <a:t> is in the CM frame for the pair)</a:t>
                </a:r>
              </a:p>
              <a:p>
                <a:pPr>
                  <a:spcAft>
                    <a:spcPts val="600"/>
                  </a:spcAft>
                </a:pPr>
                <a:r>
                  <a:rPr lang="en-US" b="0" dirty="0">
                    <a:latin typeface="Cambria Math" panose="02040503050406030204" pitchFamily="18" charset="0"/>
                    <a:ea typeface="Cambria Math" panose="02040503050406030204" pitchFamily="18" charset="0"/>
                  </a:rPr>
                  <a:t>When </a:t>
                </a:r>
                <a14:m>
                  <m:oMath xmlns:m="http://schemas.openxmlformats.org/officeDocument/2006/math">
                    <m:r>
                      <m:rPr>
                        <m:sty m:val="p"/>
                      </m:rPr>
                      <a:rPr lang="el-GR" b="0" i="1" smtClean="0">
                        <a:latin typeface="Cambria Math" panose="02040503050406030204" pitchFamily="18" charset="0"/>
                        <a:ea typeface="Cambria Math" panose="02040503050406030204" pitchFamily="18" charset="0"/>
                      </a:rPr>
                      <m:t>Υ</m:t>
                    </m:r>
                    <m:r>
                      <a:rPr lang="en-US" b="0" i="1">
                        <a:latin typeface="Cambria Math" panose="02040503050406030204" pitchFamily="18" charset="0"/>
                        <a:ea typeface="Cambria Math" panose="02040503050406030204" pitchFamily="18" charset="0"/>
                      </a:rPr>
                      <m:t>=1</m:t>
                    </m:r>
                  </m:oMath>
                </a14:m>
                <a:r>
                  <a:rPr lang="en-US" b="0" dirty="0">
                    <a:latin typeface="Cambria Math" panose="02040503050406030204" pitchFamily="18" charset="0"/>
                    <a:ea typeface="Cambria Math" panose="02040503050406030204" pitchFamily="18" charset="0"/>
                  </a:rPr>
                  <a:t>, the quantum vacuum breaks down into </a:t>
                </a:r>
                <a14:m>
                  <m:oMath xmlns:m="http://schemas.openxmlformats.org/officeDocument/2006/math">
                    <m:sSup>
                      <m:sSupPr>
                        <m:ctrlPr>
                          <a:rPr lang="en-US" b="0" i="1">
                            <a:latin typeface="Cambria Math" panose="02040503050406030204" pitchFamily="18" charset="0"/>
                            <a:ea typeface="Cambria Math" panose="02040503050406030204" pitchFamily="18" charset="0"/>
                          </a:rPr>
                        </m:ctrlPr>
                      </m:sSupPr>
                      <m:e>
                        <m:r>
                          <a:rPr lang="en-US" b="0" i="1">
                            <a:latin typeface="Cambria Math" panose="02040503050406030204" pitchFamily="18" charset="0"/>
                            <a:ea typeface="Cambria Math" panose="02040503050406030204" pitchFamily="18" charset="0"/>
                          </a:rPr>
                          <m:t>𝑒</m:t>
                        </m:r>
                      </m:e>
                      <m:sup>
                        <m:r>
                          <a:rPr lang="en-US" b="0" i="1">
                            <a:latin typeface="Cambria Math" panose="02040503050406030204" pitchFamily="18" charset="0"/>
                            <a:ea typeface="Cambria Math" panose="02040503050406030204" pitchFamily="18" charset="0"/>
                          </a:rPr>
                          <m:t>+</m:t>
                        </m:r>
                      </m:sup>
                    </m:sSup>
                    <m:sSup>
                      <m:sSupPr>
                        <m:ctrlPr>
                          <a:rPr lang="en-US" b="0" i="1">
                            <a:latin typeface="Cambria Math" panose="02040503050406030204" pitchFamily="18" charset="0"/>
                            <a:ea typeface="Cambria Math" panose="02040503050406030204" pitchFamily="18" charset="0"/>
                          </a:rPr>
                        </m:ctrlPr>
                      </m:sSupPr>
                      <m:e>
                        <m:r>
                          <a:rPr lang="en-US" b="0" i="1">
                            <a:latin typeface="Cambria Math" panose="02040503050406030204" pitchFamily="18" charset="0"/>
                            <a:ea typeface="Cambria Math" panose="02040503050406030204" pitchFamily="18" charset="0"/>
                          </a:rPr>
                          <m:t>𝑒</m:t>
                        </m:r>
                      </m:e>
                      <m:sup>
                        <m:r>
                          <a:rPr lang="en-US" b="0" i="1">
                            <a:latin typeface="Cambria Math" panose="02040503050406030204" pitchFamily="18" charset="0"/>
                            <a:ea typeface="Cambria Math" panose="02040503050406030204" pitchFamily="18" charset="0"/>
                          </a:rPr>
                          <m:t>−</m:t>
                        </m:r>
                      </m:sup>
                    </m:sSup>
                  </m:oMath>
                </a14:m>
                <a:r>
                  <a:rPr lang="en-US" b="0" dirty="0">
                    <a:latin typeface="Cambria Math" panose="02040503050406030204" pitchFamily="18" charset="0"/>
                    <a:ea typeface="Cambria Math" panose="02040503050406030204" pitchFamily="18" charset="0"/>
                  </a:rPr>
                  <a:t> pairs.</a:t>
                </a:r>
              </a:p>
              <a:p>
                <a:pPr>
                  <a:spcAft>
                    <a:spcPts val="600"/>
                  </a:spcAft>
                </a:pPr>
                <a:endParaRPr lang="en-US" dirty="0"/>
              </a:p>
            </p:txBody>
          </p:sp>
        </mc:Choice>
        <mc:Fallback xmlns="">
          <p:sp>
            <p:nvSpPr>
              <p:cNvPr id="4" name="TextBox 3">
                <a:extLst>
                  <a:ext uri="{FF2B5EF4-FFF2-40B4-BE49-F238E27FC236}">
                    <a16:creationId xmlns:a16="http://schemas.microsoft.com/office/drawing/2014/main" id="{69FC7D44-4B46-4C7C-A566-25963B14F96C}"/>
                  </a:ext>
                </a:extLst>
              </p:cNvPr>
              <p:cNvSpPr txBox="1">
                <a:spLocks noRot="1" noChangeAspect="1" noMove="1" noResize="1" noEditPoints="1" noAdjustHandles="1" noChangeArrowheads="1" noChangeShapeType="1" noTextEdit="1"/>
              </p:cNvSpPr>
              <p:nvPr/>
            </p:nvSpPr>
            <p:spPr>
              <a:xfrm>
                <a:off x="3124200" y="4235716"/>
                <a:ext cx="4388453" cy="1354217"/>
              </a:xfrm>
              <a:prstGeom prst="rect">
                <a:avLst/>
              </a:prstGeom>
              <a:blipFill>
                <a:blip r:embed="rId4"/>
                <a:stretch>
                  <a:fillRect l="-1252" t="-31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786214BE-05DF-4F58-8755-427048652D1D}"/>
                  </a:ext>
                </a:extLst>
              </p:cNvPr>
              <p:cNvSpPr/>
              <p:nvPr/>
            </p:nvSpPr>
            <p:spPr>
              <a:xfrm>
                <a:off x="2600873" y="3318501"/>
                <a:ext cx="4040785" cy="6720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l-GR" b="0" i="1" smtClean="0">
                          <a:latin typeface="Cambria Math" panose="02040503050406030204" pitchFamily="18" charset="0"/>
                          <a:ea typeface="Cambria Math" panose="02040503050406030204" pitchFamily="18" charset="0"/>
                        </a:rPr>
                        <m:t>Υ</m:t>
                      </m:r>
                      <m:r>
                        <a:rPr lang="en-US" b="0" i="1">
                          <a:latin typeface="Cambria Math" panose="02040503050406030204" pitchFamily="18" charset="0"/>
                          <a:ea typeface="Cambria Math" panose="02040503050406030204" pitchFamily="18" charset="0"/>
                        </a:rPr>
                        <m:t>=</m:t>
                      </m:r>
                      <m:f>
                        <m:fPr>
                          <m:ctrlPr>
                            <a:rPr lang="en-US" b="0" i="1">
                              <a:latin typeface="Cambria Math" panose="02040503050406030204" pitchFamily="18" charset="0"/>
                              <a:ea typeface="Cambria Math" panose="02040503050406030204" pitchFamily="18" charset="0"/>
                            </a:rPr>
                          </m:ctrlPr>
                        </m:fPr>
                        <m:num>
                          <m:r>
                            <a:rPr lang="en-US" b="0" i="1">
                              <a:latin typeface="Cambria Math" panose="02040503050406030204" pitchFamily="18" charset="0"/>
                              <a:ea typeface="Cambria Math" panose="02040503050406030204" pitchFamily="18" charset="0"/>
                            </a:rPr>
                            <m:t>𝑒</m:t>
                          </m:r>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𝐹</m:t>
                              </m:r>
                            </m:e>
                            <m:sub>
                              <m:r>
                                <a:rPr lang="en-US" b="0" i="1" smtClean="0">
                                  <a:latin typeface="Cambria Math" panose="02040503050406030204" pitchFamily="18" charset="0"/>
                                  <a:ea typeface="Cambria Math" panose="02040503050406030204" pitchFamily="18" charset="0"/>
                                </a:rPr>
                                <m:t>𝐿</m:t>
                              </m:r>
                            </m:sub>
                            <m:sup>
                              <m:r>
                                <a:rPr lang="en-US" b="0" i="1" smtClean="0">
                                  <a:latin typeface="Cambria Math" panose="02040503050406030204" pitchFamily="18" charset="0"/>
                                  <a:ea typeface="Cambria Math" panose="02040503050406030204" pitchFamily="18" charset="0"/>
                                </a:rPr>
                                <m:t>∗</m:t>
                              </m:r>
                            </m:sup>
                          </m:sSubSup>
                          <m:sSub>
                            <m:sSubPr>
                              <m:ctrlPr>
                                <a:rPr lang="en-US" b="0" i="1">
                                  <a:latin typeface="Cambria Math" panose="02040503050406030204" pitchFamily="18" charset="0"/>
                                  <a:ea typeface="Cambria Math" panose="02040503050406030204" pitchFamily="18" charset="0"/>
                                </a:rPr>
                              </m:ctrlPr>
                            </m:sSubPr>
                            <m:e>
                              <m:r>
                                <a:rPr lang="en-US" b="0" i="1">
                                  <a:latin typeface="Cambria Math" panose="02040503050406030204" pitchFamily="18" charset="0"/>
                                  <a:ea typeface="Cambria Math" panose="02040503050406030204" pitchFamily="18" charset="0"/>
                                </a:rPr>
                                <m:t>𝜆</m:t>
                              </m:r>
                            </m:e>
                            <m:sub>
                              <m:r>
                                <a:rPr lang="en-US" b="0" i="1">
                                  <a:latin typeface="Cambria Math" panose="02040503050406030204" pitchFamily="18" charset="0"/>
                                  <a:ea typeface="Cambria Math" panose="02040503050406030204" pitchFamily="18" charset="0"/>
                                </a:rPr>
                                <m:t>𝐶</m:t>
                              </m:r>
                            </m:sub>
                          </m:sSub>
                        </m:num>
                        <m:den>
                          <m:r>
                            <a:rPr lang="en-US" b="0" i="1">
                              <a:latin typeface="Cambria Math" panose="02040503050406030204" pitchFamily="18" charset="0"/>
                              <a:ea typeface="Cambria Math" panose="02040503050406030204" pitchFamily="18" charset="0"/>
                            </a:rPr>
                            <m:t>𝑚</m:t>
                          </m:r>
                          <m:sSup>
                            <m:sSupPr>
                              <m:ctrlPr>
                                <a:rPr lang="en-US" b="0" i="1">
                                  <a:latin typeface="Cambria Math" panose="02040503050406030204" pitchFamily="18" charset="0"/>
                                  <a:ea typeface="Cambria Math" panose="02040503050406030204" pitchFamily="18" charset="0"/>
                                </a:rPr>
                              </m:ctrlPr>
                            </m:sSupPr>
                            <m:e>
                              <m:r>
                                <a:rPr lang="en-US" b="0" i="1">
                                  <a:latin typeface="Cambria Math" panose="02040503050406030204" pitchFamily="18" charset="0"/>
                                  <a:ea typeface="Cambria Math" panose="02040503050406030204" pitchFamily="18" charset="0"/>
                                </a:rPr>
                                <m:t>𝑐</m:t>
                              </m:r>
                            </m:e>
                            <m:sup>
                              <m:r>
                                <a:rPr lang="en-US" b="0" i="1">
                                  <a:latin typeface="Cambria Math" panose="02040503050406030204" pitchFamily="18" charset="0"/>
                                  <a:ea typeface="Cambria Math" panose="02040503050406030204" pitchFamily="18" charset="0"/>
                                </a:rPr>
                                <m:t>2</m:t>
                              </m:r>
                            </m:sup>
                          </m:sSup>
                        </m:den>
                      </m:f>
                      <m:r>
                        <a:rPr lang="en-US" b="0" i="1">
                          <a:latin typeface="Cambria Math" panose="02040503050406030204" pitchFamily="18" charset="0"/>
                          <a:ea typeface="Cambria Math" panose="02040503050406030204" pitchFamily="18" charset="0"/>
                        </a:rPr>
                        <m:t>=</m:t>
                      </m:r>
                      <m:f>
                        <m:fPr>
                          <m:ctrlPr>
                            <a:rPr lang="en-US" b="0" i="1">
                              <a:latin typeface="Cambria Math" panose="02040503050406030204" pitchFamily="18" charset="0"/>
                              <a:ea typeface="Cambria Math" panose="02040503050406030204" pitchFamily="18" charset="0"/>
                            </a:rPr>
                          </m:ctrlPr>
                        </m:fPr>
                        <m:num>
                          <m:r>
                            <a:rPr lang="en-US" b="0" i="1">
                              <a:latin typeface="Cambria Math" panose="02040503050406030204" pitchFamily="18" charset="0"/>
                              <a:ea typeface="Cambria Math" panose="02040503050406030204" pitchFamily="18" charset="0"/>
                            </a:rPr>
                            <m:t>𝑤𝑜𝑟𝑘</m:t>
                          </m:r>
                          <m:r>
                            <a:rPr lang="en-US" b="0" i="1">
                              <a:latin typeface="Cambria Math" panose="02040503050406030204" pitchFamily="18" charset="0"/>
                              <a:ea typeface="Cambria Math" panose="02040503050406030204" pitchFamily="18" charset="0"/>
                            </a:rPr>
                            <m:t> </m:t>
                          </m:r>
                          <m:r>
                            <a:rPr lang="en-US" b="0" i="1">
                              <a:latin typeface="Cambria Math" panose="02040503050406030204" pitchFamily="18" charset="0"/>
                              <a:ea typeface="Cambria Math" panose="02040503050406030204" pitchFamily="18" charset="0"/>
                            </a:rPr>
                            <m:t>𝑑𝑜𝑛𝑒</m:t>
                          </m:r>
                          <m:r>
                            <a:rPr lang="en-US" b="0" i="1">
                              <a:latin typeface="Cambria Math" panose="02040503050406030204" pitchFamily="18" charset="0"/>
                              <a:ea typeface="Cambria Math" panose="02040503050406030204" pitchFamily="18" charset="0"/>
                            </a:rPr>
                            <m:t> </m:t>
                          </m:r>
                          <m:r>
                            <a:rPr lang="en-US" b="0" i="1">
                              <a:latin typeface="Cambria Math" panose="02040503050406030204" pitchFamily="18" charset="0"/>
                              <a:ea typeface="Cambria Math" panose="02040503050406030204" pitchFamily="18" charset="0"/>
                            </a:rPr>
                            <m:t>𝑜𝑣𝑒𝑟</m:t>
                          </m:r>
                          <m:sSub>
                            <m:sSubPr>
                              <m:ctrlPr>
                                <a:rPr lang="en-US" b="0" i="1">
                                  <a:latin typeface="Cambria Math" panose="02040503050406030204" pitchFamily="18" charset="0"/>
                                  <a:ea typeface="Cambria Math" panose="02040503050406030204" pitchFamily="18" charset="0"/>
                                </a:rPr>
                              </m:ctrlPr>
                            </m:sSubPr>
                            <m:e>
                              <m:r>
                                <a:rPr lang="en-US" b="0" i="1">
                                  <a:latin typeface="Cambria Math" panose="02040503050406030204" pitchFamily="18" charset="0"/>
                                  <a:ea typeface="Cambria Math" panose="02040503050406030204" pitchFamily="18" charset="0"/>
                                </a:rPr>
                                <m:t>𝜆</m:t>
                              </m:r>
                            </m:e>
                            <m:sub>
                              <m:r>
                                <a:rPr lang="en-US" b="0" i="1">
                                  <a:latin typeface="Cambria Math" panose="02040503050406030204" pitchFamily="18" charset="0"/>
                                  <a:ea typeface="Cambria Math" panose="02040503050406030204" pitchFamily="18" charset="0"/>
                                </a:rPr>
                                <m:t>𝐶</m:t>
                              </m:r>
                            </m:sub>
                          </m:sSub>
                        </m:num>
                        <m:den>
                          <m:r>
                            <a:rPr lang="en-US" b="0" i="1">
                              <a:latin typeface="Cambria Math" panose="02040503050406030204" pitchFamily="18" charset="0"/>
                              <a:ea typeface="Cambria Math" panose="02040503050406030204" pitchFamily="18" charset="0"/>
                            </a:rPr>
                            <m:t>𝑚</m:t>
                          </m:r>
                          <m:sSup>
                            <m:sSupPr>
                              <m:ctrlPr>
                                <a:rPr lang="en-US" b="0" i="1">
                                  <a:latin typeface="Cambria Math" panose="02040503050406030204" pitchFamily="18" charset="0"/>
                                  <a:ea typeface="Cambria Math" panose="02040503050406030204" pitchFamily="18" charset="0"/>
                                </a:rPr>
                              </m:ctrlPr>
                            </m:sSupPr>
                            <m:e>
                              <m:r>
                                <a:rPr lang="en-US" b="0" i="1">
                                  <a:latin typeface="Cambria Math" panose="02040503050406030204" pitchFamily="18" charset="0"/>
                                  <a:ea typeface="Cambria Math" panose="02040503050406030204" pitchFamily="18" charset="0"/>
                                </a:rPr>
                                <m:t>𝑐</m:t>
                              </m:r>
                            </m:e>
                            <m:sup>
                              <m:r>
                                <a:rPr lang="en-US" b="0" i="1">
                                  <a:latin typeface="Cambria Math" panose="02040503050406030204" pitchFamily="18" charset="0"/>
                                  <a:ea typeface="Cambria Math" panose="02040503050406030204" pitchFamily="18" charset="0"/>
                                </a:rPr>
                                <m:t>2</m:t>
                              </m:r>
                            </m:sup>
                          </m:sSup>
                        </m:den>
                      </m:f>
                      <m:r>
                        <a:rPr lang="en-US" b="0" i="1">
                          <a:latin typeface="Cambria Math" panose="02040503050406030204" pitchFamily="18" charset="0"/>
                          <a:ea typeface="Cambria Math" panose="02040503050406030204" pitchFamily="18" charset="0"/>
                        </a:rPr>
                        <m:t>=</m:t>
                      </m:r>
                      <m:f>
                        <m:fPr>
                          <m:ctrlPr>
                            <a:rPr lang="en-US" b="0" i="1">
                              <a:latin typeface="Cambria Math" panose="02040503050406030204" pitchFamily="18" charset="0"/>
                              <a:ea typeface="Cambria Math" panose="02040503050406030204" pitchFamily="18" charset="0"/>
                            </a:rPr>
                          </m:ctrlPr>
                        </m:fPr>
                        <m:num>
                          <m:sSubSup>
                            <m:sSubSupPr>
                              <m:ctrlPr>
                                <a:rPr lang="en-US" b="0" i="1">
                                  <a:latin typeface="Cambria Math" panose="02040503050406030204" pitchFamily="18" charset="0"/>
                                  <a:ea typeface="Cambria Math" panose="02040503050406030204" pitchFamily="18" charset="0"/>
                                </a:rPr>
                              </m:ctrlPr>
                            </m:sSubSupPr>
                            <m:e>
                              <m:r>
                                <a:rPr lang="en-US" b="0" i="1">
                                  <a:latin typeface="Cambria Math" panose="02040503050406030204" pitchFamily="18" charset="0"/>
                                  <a:ea typeface="Cambria Math" panose="02040503050406030204" pitchFamily="18" charset="0"/>
                                </a:rPr>
                                <m:t>𝐹</m:t>
                              </m:r>
                            </m:e>
                            <m:sub>
                              <m:r>
                                <a:rPr lang="en-US" b="0" i="1">
                                  <a:latin typeface="Cambria Math" panose="02040503050406030204" pitchFamily="18" charset="0"/>
                                  <a:ea typeface="Cambria Math" panose="02040503050406030204" pitchFamily="18" charset="0"/>
                                </a:rPr>
                                <m:t>𝐿</m:t>
                              </m:r>
                            </m:sub>
                            <m:sup>
                              <m:r>
                                <a:rPr lang="en-US" b="0" i="1">
                                  <a:latin typeface="Cambria Math" panose="02040503050406030204" pitchFamily="18" charset="0"/>
                                  <a:ea typeface="Cambria Math" panose="02040503050406030204" pitchFamily="18" charset="0"/>
                                </a:rPr>
                                <m:t>∗</m:t>
                              </m:r>
                            </m:sup>
                          </m:sSubSup>
                        </m:num>
                        <m:den>
                          <m:sSub>
                            <m:sSubPr>
                              <m:ctrlPr>
                                <a:rPr lang="en-US" b="0" i="1">
                                  <a:latin typeface="Cambria Math" panose="02040503050406030204" pitchFamily="18" charset="0"/>
                                  <a:ea typeface="Cambria Math" panose="02040503050406030204" pitchFamily="18" charset="0"/>
                                </a:rPr>
                              </m:ctrlPr>
                            </m:sSubPr>
                            <m:e>
                              <m:r>
                                <a:rPr lang="en-US" b="0" i="1">
                                  <a:latin typeface="Cambria Math" panose="02040503050406030204" pitchFamily="18" charset="0"/>
                                  <a:ea typeface="Cambria Math" panose="02040503050406030204" pitchFamily="18" charset="0"/>
                                </a:rPr>
                                <m:t>𝐹</m:t>
                              </m:r>
                            </m:e>
                            <m:sub>
                              <m:r>
                                <a:rPr lang="en-US" b="0" i="1">
                                  <a:latin typeface="Cambria Math" panose="02040503050406030204" pitchFamily="18" charset="0"/>
                                  <a:ea typeface="Cambria Math" panose="02040503050406030204" pitchFamily="18" charset="0"/>
                                </a:rPr>
                                <m:t>𝑐𝑟</m:t>
                              </m:r>
                            </m:sub>
                          </m:sSub>
                        </m:den>
                      </m:f>
                    </m:oMath>
                  </m:oMathPara>
                </a14:m>
                <a:endParaRPr lang="en-US" dirty="0"/>
              </a:p>
            </p:txBody>
          </p:sp>
        </mc:Choice>
        <mc:Fallback xmlns="">
          <p:sp>
            <p:nvSpPr>
              <p:cNvPr id="33" name="Rectangle 32">
                <a:extLst>
                  <a:ext uri="{FF2B5EF4-FFF2-40B4-BE49-F238E27FC236}">
                    <a16:creationId xmlns:a16="http://schemas.microsoft.com/office/drawing/2014/main" id="{786214BE-05DF-4F58-8755-427048652D1D}"/>
                  </a:ext>
                </a:extLst>
              </p:cNvPr>
              <p:cNvSpPr>
                <a:spLocks noRot="1" noChangeAspect="1" noMove="1" noResize="1" noEditPoints="1" noAdjustHandles="1" noChangeArrowheads="1" noChangeShapeType="1" noTextEdit="1"/>
              </p:cNvSpPr>
              <p:nvPr/>
            </p:nvSpPr>
            <p:spPr>
              <a:xfrm>
                <a:off x="2600873" y="3318501"/>
                <a:ext cx="4040785" cy="672043"/>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23654616"/>
      </p:ext>
    </p:extLst>
  </p:cSld>
  <p:clrMapOvr>
    <a:masterClrMapping/>
  </p:clrMapOvr>
</p:sld>
</file>

<file path=ppt/theme/theme1.xml><?xml version="1.0" encoding="utf-8"?>
<a:theme xmlns:a="http://schemas.openxmlformats.org/drawingml/2006/main" name="PULSE3">
  <a:themeElements>
    <a:clrScheme name="PULSE3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PULSE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PULSE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ULSE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ULSE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ULSE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ULSE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ULSE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ULSE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ULSE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ULSE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ULSE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ULSE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ULSE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ULSE3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4" id="{1E13B275-C539-4077-9227-1DD5709FE82E}" vid="{ED953317-CC8C-4500-BF8C-8D37769150E9}"/>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PULSE2016</Template>
  <TotalTime>19295</TotalTime>
  <Words>2683</Words>
  <Application>Microsoft Office PowerPoint</Application>
  <PresentationFormat>On-screen Show (4:3)</PresentationFormat>
  <Paragraphs>391</Paragraphs>
  <Slides>39</Slides>
  <Notes>7</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Arial</vt:lpstr>
      <vt:lpstr>Arial Bold</vt:lpstr>
      <vt:lpstr>Cambria Math</vt:lpstr>
      <vt:lpstr>Courier New</vt:lpstr>
      <vt:lpstr>Helvetica</vt:lpstr>
      <vt:lpstr>News Gothic MT</vt:lpstr>
      <vt:lpstr>Symbol</vt:lpstr>
      <vt:lpstr>Tahoma</vt:lpstr>
      <vt:lpstr>Times New Roman</vt:lpstr>
      <vt:lpstr>Verdana</vt:lpstr>
      <vt:lpstr>PULSE3</vt:lpstr>
      <vt:lpstr>The Schwinger plasma:  An experimental program to study the plasmas that exist inside the vacuum </vt:lpstr>
      <vt:lpstr>The Bucksbaum Group studies motion on the quantum-scale induced and controlled by strong fields</vt:lpstr>
      <vt:lpstr>What is the vacuum?  Not exactly nothing…</vt:lpstr>
      <vt:lpstr>All particles and fields in quantum mechanics have "Zero Point Energy"</vt:lpstr>
      <vt:lpstr>If the vacuum contains radiation, then it also contains matter from pair-production by vacuum modes with ℏω≥2mc^2:</vt:lpstr>
      <vt:lpstr>Interrogating the quantum vacuum plasma with an external field F</vt:lpstr>
      <vt:lpstr>Interrogating the quantum vacuum plasma with an external field F</vt:lpstr>
      <vt:lpstr>Big enough to pull electrons out of the vacuum during quantum fluctuations:</vt:lpstr>
      <vt:lpstr>What laser properties really matter for this application? Laser field amplitude F_L</vt:lpstr>
      <vt:lpstr>Paradigm shift from QED to SFQED</vt:lpstr>
      <vt:lpstr>Non-linear/non-perturbative QED</vt:lpstr>
      <vt:lpstr>Magnetars are spinning neutron stars that contain B fields above the Schwinger critical value</vt:lpstr>
      <vt:lpstr>Dense e+e- plasmas produced by Breit-Wheeler pair production at a surface create a dense beam of gamma rays</vt:lpstr>
      <vt:lpstr>Above the Schwinger threshold colliding  laser beams decay into a cloud of e+e- plasma, a "QED Cascade."</vt:lpstr>
      <vt:lpstr>Breaking the vacuum in the lab: First breakthrough: CPA, circa 1985, started with the "Table-top Terawatt" laser</vt:lpstr>
      <vt:lpstr>First breakthrough: CPA, circa 1985, started with the "Table-top Terawatt" laser</vt:lpstr>
      <vt:lpstr>That T3 laser (in Rochester, not Michigan) was used to pull electrons out of atoms.  It was a start…</vt:lpstr>
      <vt:lpstr>Where is high intensity physics going?</vt:lpstr>
      <vt:lpstr>Later refinements have brought us to the petawatt frontier illustrated by the Mourou plot</vt:lpstr>
      <vt:lpstr>Most of these lasers are being built for high field discovery science</vt:lpstr>
      <vt:lpstr>PowerPoint Presentation</vt:lpstr>
      <vt:lpstr>PW-class lasers: concentrated in Europe</vt:lpstr>
      <vt:lpstr>European ELI project (~$1B)</vt:lpstr>
      <vt:lpstr>PowerPoint Presentation</vt:lpstr>
      <vt:lpstr>What's one Petawatt after all? Not enough for our needs.</vt:lpstr>
      <vt:lpstr>SFQED is featured prominently in the recent NAS "Reaching for the Brightest Light" PW laser report.</vt:lpstr>
      <vt:lpstr>Study conclusions</vt:lpstr>
      <vt:lpstr>Here's what makes collocation essential:</vt:lpstr>
      <vt:lpstr>The highest intensity experiment to date is  SLAC E144, which pushed lasers off the Mourou plot trend line:</vt:lpstr>
      <vt:lpstr>PowerPoint Presentation</vt:lpstr>
      <vt:lpstr>E144 Measured in transition regime</vt:lpstr>
      <vt:lpstr>Reaching strong-field regime @FACET-II</vt:lpstr>
      <vt:lpstr>Focused Intensity Frontier</vt:lpstr>
      <vt:lpstr>FACET-II E-320 collaboration</vt:lpstr>
      <vt:lpstr>E-320 can test various aspects of SFQED</vt:lpstr>
      <vt:lpstr>E-320 can test various aspects of SFQED</vt:lpstr>
      <vt:lpstr>“New” physics: re-collisions.</vt:lpstr>
      <vt:lpstr>Summary: Plasmas inside the vacuum </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Bucksbaum</dc:creator>
  <cp:lastModifiedBy>Philip Bucksbaum</cp:lastModifiedBy>
  <cp:revision>380</cp:revision>
  <dcterms:created xsi:type="dcterms:W3CDTF">2016-07-26T23:47:24Z</dcterms:created>
  <dcterms:modified xsi:type="dcterms:W3CDTF">2019-12-04T00:53:27Z</dcterms:modified>
</cp:coreProperties>
</file>