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2.xml" ContentType="application/vnd.openxmlformats-officedocument.presentationml.notesSlide+xml"/>
  <Override PartName="/ppt/embeddings/oleObject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1235" r:id="rId2"/>
    <p:sldId id="1340" r:id="rId3"/>
    <p:sldId id="1293" r:id="rId4"/>
    <p:sldId id="1347" r:id="rId5"/>
    <p:sldId id="1348" r:id="rId6"/>
    <p:sldId id="1341" r:id="rId7"/>
    <p:sldId id="1342" r:id="rId8"/>
    <p:sldId id="1343" r:id="rId9"/>
    <p:sldId id="1344" r:id="rId10"/>
    <p:sldId id="1296" r:id="rId11"/>
    <p:sldId id="1297" r:id="rId12"/>
    <p:sldId id="1298" r:id="rId13"/>
    <p:sldId id="1299" r:id="rId14"/>
    <p:sldId id="1300" r:id="rId15"/>
    <p:sldId id="1301" r:id="rId16"/>
    <p:sldId id="1302" r:id="rId17"/>
    <p:sldId id="1303" r:id="rId18"/>
    <p:sldId id="1304" r:id="rId19"/>
    <p:sldId id="1305" r:id="rId20"/>
    <p:sldId id="1335" r:id="rId21"/>
    <p:sldId id="1336" r:id="rId22"/>
    <p:sldId id="1337" r:id="rId23"/>
    <p:sldId id="1309" r:id="rId24"/>
    <p:sldId id="1338" r:id="rId25"/>
    <p:sldId id="1306" r:id="rId26"/>
    <p:sldId id="1351" r:id="rId27"/>
    <p:sldId id="1352" r:id="rId28"/>
    <p:sldId id="1310" r:id="rId29"/>
    <p:sldId id="1311" r:id="rId30"/>
    <p:sldId id="1312" r:id="rId31"/>
    <p:sldId id="1313" r:id="rId32"/>
    <p:sldId id="1314" r:id="rId33"/>
    <p:sldId id="1316" r:id="rId34"/>
    <p:sldId id="1317" r:id="rId35"/>
    <p:sldId id="1318" r:id="rId36"/>
    <p:sldId id="1320" r:id="rId37"/>
    <p:sldId id="1321" r:id="rId38"/>
    <p:sldId id="1322" r:id="rId39"/>
    <p:sldId id="1323" r:id="rId40"/>
    <p:sldId id="1324" r:id="rId41"/>
    <p:sldId id="1325" r:id="rId42"/>
    <p:sldId id="1326" r:id="rId43"/>
    <p:sldId id="1327" r:id="rId44"/>
    <p:sldId id="1350" r:id="rId45"/>
    <p:sldId id="1330" r:id="rId46"/>
    <p:sldId id="1333" r:id="rId47"/>
    <p:sldId id="1334" r:id="rId48"/>
    <p:sldId id="1291" r:id="rId49"/>
    <p:sldId id="1345" r:id="rId50"/>
    <p:sldId id="1355" r:id="rId51"/>
    <p:sldId id="1356" r:id="rId52"/>
    <p:sldId id="1346" r:id="rId53"/>
    <p:sldId id="1339" r:id="rId54"/>
    <p:sldId id="1353" r:id="rId55"/>
    <p:sldId id="1354" r:id="rId5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  <a:srgbClr val="FF0000"/>
    <a:srgbClr val="D8E2DC"/>
    <a:srgbClr val="D3DDE7"/>
    <a:srgbClr val="D4E6E4"/>
    <a:srgbClr val="DDDDDD"/>
    <a:srgbClr val="FFFFE7"/>
    <a:srgbClr val="FFF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93" autoAdjust="0"/>
    <p:restoredTop sz="95591" autoAdjust="0"/>
  </p:normalViewPr>
  <p:slideViewPr>
    <p:cSldViewPr snapToGrid="0" showGuides="1">
      <p:cViewPr>
        <p:scale>
          <a:sx n="90" d="100"/>
          <a:sy n="90" d="100"/>
        </p:scale>
        <p:origin x="-592" y="-160"/>
      </p:cViewPr>
      <p:guideLst>
        <p:guide orient="horz" pos="1275"/>
        <p:guide orient="horz" pos="3366"/>
        <p:guide orient="horz" pos="783"/>
        <p:guide orient="horz" pos="2161"/>
        <p:guide pos="2638"/>
        <p:guide pos="1908"/>
        <p:guide pos="5431"/>
        <p:guide pos="2881"/>
        <p:guide pos="4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132"/>
    </p:cViewPr>
  </p:sorterViewPr>
  <p:notesViewPr>
    <p:cSldViewPr snapToGrid="0" showGuides="1">
      <p:cViewPr varScale="1">
        <p:scale>
          <a:sx n="79" d="100"/>
          <a:sy n="79" d="100"/>
        </p:scale>
        <p:origin x="-1932" y="-96"/>
      </p:cViewPr>
      <p:guideLst>
        <p:guide orient="horz" pos="3024"/>
        <p:guide pos="2305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1" Type="http://schemas.openxmlformats.org/officeDocument/2006/relationships/image" Target="../media/image23.emf"/><Relationship Id="rId2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49" tIns="48274" rIns="96549" bIns="48274" numCol="1" anchor="t" anchorCtr="0" compatLnSpc="1">
            <a:prstTxWarp prst="textNoShape">
              <a:avLst/>
            </a:prstTxWarp>
          </a:bodyPr>
          <a:lstStyle>
            <a:lvl1pPr defTabSz="965879" eaLnBrk="0" hangingPunct="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6" y="2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49" tIns="48274" rIns="96549" bIns="48274" numCol="1" anchor="t" anchorCtr="0" compatLnSpc="1">
            <a:prstTxWarp prst="textNoShape">
              <a:avLst/>
            </a:prstTxWarp>
          </a:bodyPr>
          <a:lstStyle>
            <a:lvl1pPr algn="r" defTabSz="965879" eaLnBrk="0" hangingPunct="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49" tIns="48274" rIns="96549" bIns="48274" numCol="1" anchor="b" anchorCtr="0" compatLnSpc="1">
            <a:prstTxWarp prst="textNoShape">
              <a:avLst/>
            </a:prstTxWarp>
          </a:bodyPr>
          <a:lstStyle>
            <a:lvl1pPr defTabSz="965879" eaLnBrk="0" hangingPunct="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6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49" tIns="48274" rIns="96549" bIns="48274" numCol="1" anchor="b" anchorCtr="0" compatLnSpc="1">
            <a:prstTxWarp prst="textNoShape">
              <a:avLst/>
            </a:prstTxWarp>
          </a:bodyPr>
          <a:lstStyle>
            <a:lvl1pPr algn="r" defTabSz="965879" eaLnBrk="0" hangingPunct="0">
              <a:defRPr sz="1300"/>
            </a:lvl1pPr>
          </a:lstStyle>
          <a:p>
            <a:pPr>
              <a:defRPr/>
            </a:pPr>
            <a:fld id="{567C8C36-5900-485D-B0ED-8DCAA9F5E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246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49" tIns="48274" rIns="96549" bIns="48274" numCol="1" anchor="t" anchorCtr="0" compatLnSpc="1">
            <a:prstTxWarp prst="textNoShape">
              <a:avLst/>
            </a:prstTxWarp>
          </a:bodyPr>
          <a:lstStyle>
            <a:lvl1pPr defTabSz="965879" eaLnBrk="0" hangingPunct="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6" y="2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49" tIns="48274" rIns="96549" bIns="48274" numCol="1" anchor="t" anchorCtr="0" compatLnSpc="1">
            <a:prstTxWarp prst="textNoShape">
              <a:avLst/>
            </a:prstTxWarp>
          </a:bodyPr>
          <a:lstStyle>
            <a:lvl1pPr algn="r" defTabSz="965879" eaLnBrk="0" hangingPunct="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40" y="4560891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49" tIns="48274" rIns="96549" bIns="482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49" tIns="48274" rIns="96549" bIns="48274" numCol="1" anchor="b" anchorCtr="0" compatLnSpc="1">
            <a:prstTxWarp prst="textNoShape">
              <a:avLst/>
            </a:prstTxWarp>
          </a:bodyPr>
          <a:lstStyle>
            <a:lvl1pPr defTabSz="965879" eaLnBrk="0" hangingPunct="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6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49" tIns="48274" rIns="96549" bIns="48274" numCol="1" anchor="b" anchorCtr="0" compatLnSpc="1">
            <a:prstTxWarp prst="textNoShape">
              <a:avLst/>
            </a:prstTxWarp>
          </a:bodyPr>
          <a:lstStyle>
            <a:lvl1pPr algn="r" defTabSz="965879" eaLnBrk="0" hangingPunct="0">
              <a:defRPr sz="1300"/>
            </a:lvl1pPr>
          </a:lstStyle>
          <a:p>
            <a:pPr>
              <a:defRPr/>
            </a:pPr>
            <a:fld id="{4FD36255-E4D1-4946-93FE-FAF36896D4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697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Introduce myself.</a:t>
            </a: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A57D0B-5059-4AA6-98EE-E70C2C7A75D7}" type="slidenum">
              <a:rPr lang="en-US" smtClean="0"/>
              <a:pPr/>
              <a:t>0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dashed line of sight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688E5-00CA-483D-B76F-42EC4ADB7AB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92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tif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w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48688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488" tIns="36576" rIns="90488" bIns="44450" anchor="b">
            <a:spAutoFit/>
          </a:bodyPr>
          <a:lstStyle/>
          <a:p>
            <a:pPr eaLnBrk="0" hangingPunct="0">
              <a:defRPr/>
            </a:pPr>
            <a:endParaRPr lang="en-US"/>
          </a:p>
        </p:txBody>
      </p:sp>
      <p:grpSp>
        <p:nvGrpSpPr>
          <p:cNvPr id="4" name="Group 19"/>
          <p:cNvGrpSpPr>
            <a:grpSpLocks/>
          </p:cNvGrpSpPr>
          <p:nvPr userDrawn="1"/>
        </p:nvGrpSpPr>
        <p:grpSpPr bwMode="auto">
          <a:xfrm>
            <a:off x="1588" y="3984625"/>
            <a:ext cx="9140825" cy="2873375"/>
            <a:chOff x="1" y="2510"/>
            <a:chExt cx="5758" cy="1810"/>
          </a:xfrm>
        </p:grpSpPr>
        <p:sp>
          <p:nvSpPr>
            <p:cNvPr id="5" name="Freeform 24"/>
            <p:cNvSpPr>
              <a:spLocks/>
            </p:cNvSpPr>
            <p:nvPr/>
          </p:nvSpPr>
          <p:spPr bwMode="auto">
            <a:xfrm>
              <a:off x="1" y="2510"/>
              <a:ext cx="5758" cy="288"/>
            </a:xfrm>
            <a:custGeom>
              <a:avLst/>
              <a:gdLst>
                <a:gd name="T0" fmla="*/ 0 w 5758"/>
                <a:gd name="T1" fmla="*/ 314 h 314"/>
                <a:gd name="T2" fmla="*/ 2879 w 5758"/>
                <a:gd name="T3" fmla="*/ 0 h 314"/>
                <a:gd name="T4" fmla="*/ 5758 w 5758"/>
                <a:gd name="T5" fmla="*/ 314 h 314"/>
                <a:gd name="T6" fmla="*/ 0 60000 65536"/>
                <a:gd name="T7" fmla="*/ 0 60000 65536"/>
                <a:gd name="T8" fmla="*/ 0 60000 65536"/>
                <a:gd name="T9" fmla="*/ 0 w 5758"/>
                <a:gd name="T10" fmla="*/ 0 h 314"/>
                <a:gd name="T11" fmla="*/ 5758 w 5758"/>
                <a:gd name="T12" fmla="*/ 314 h 3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58" h="314">
                  <a:moveTo>
                    <a:pt x="0" y="314"/>
                  </a:moveTo>
                  <a:cubicBezTo>
                    <a:pt x="959" y="157"/>
                    <a:pt x="1919" y="0"/>
                    <a:pt x="2879" y="0"/>
                  </a:cubicBezTo>
                  <a:cubicBezTo>
                    <a:pt x="3839" y="0"/>
                    <a:pt x="4798" y="157"/>
                    <a:pt x="5758" y="314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" name="Rectangle 25"/>
            <p:cNvSpPr>
              <a:spLocks noChangeArrowheads="1"/>
            </p:cNvSpPr>
            <p:nvPr/>
          </p:nvSpPr>
          <p:spPr bwMode="auto">
            <a:xfrm>
              <a:off x="1" y="2798"/>
              <a:ext cx="5758" cy="1522"/>
            </a:xfrm>
            <a:prstGeom prst="rect">
              <a:avLst/>
            </a:prstGeom>
            <a:solidFill>
              <a:schemeClr val="bg1"/>
            </a:solidFill>
            <a:ln w="12699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739302" y="862959"/>
            <a:ext cx="7675124" cy="1815882"/>
          </a:xfrm>
        </p:spPr>
        <p:txBody>
          <a:bodyPr/>
          <a:lstStyle>
            <a:lvl1pPr marL="0" indent="0" algn="ctr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0053A1"/>
              </a:buClr>
              <a:buFontTx/>
              <a:buNone/>
              <a:defRPr lang="en-US" sz="3200" b="1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3063" y="554038"/>
            <a:ext cx="2144712" cy="25114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8925" y="554038"/>
            <a:ext cx="6281738" cy="2511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925" y="554038"/>
            <a:ext cx="8578850" cy="6588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925" y="554038"/>
            <a:ext cx="8578850" cy="6588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ver_art.t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4297680"/>
          </a:xfrm>
          <a:prstGeom prst="rect">
            <a:avLst/>
          </a:prstGeom>
        </p:spPr>
      </p:pic>
      <p:sp>
        <p:nvSpPr>
          <p:cNvPr id="8" name="Rectangle 18"/>
          <p:cNvSpPr>
            <a:spLocks noChangeArrowheads="1"/>
          </p:cNvSpPr>
          <p:nvPr userDrawn="1"/>
        </p:nvSpPr>
        <p:spPr bwMode="auto">
          <a:xfrm>
            <a:off x="8177321" y="6683860"/>
            <a:ext cx="711092" cy="2215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45720" tIns="0" rIns="45720" bIns="0">
            <a:spAutoFit/>
          </a:bodyPr>
          <a:lstStyle/>
          <a:p>
            <a:pPr algn="r">
              <a:lnSpc>
                <a:spcPct val="90000"/>
              </a:lnSpc>
              <a:defRPr/>
            </a:pPr>
            <a:r>
              <a:rPr lang="en-US" sz="800" b="0" dirty="0" smtClean="0">
                <a:latin typeface="Arial" pitchFamily="34" charset="0"/>
                <a:cs typeface="Arial" pitchFamily="34" charset="0"/>
              </a:rPr>
              <a:t>BP12-148-</a:t>
            </a:r>
            <a:fld id="{60294F93-6D5C-4208-8B12-3A5ABEEE9218}" type="slidenum">
              <a:rPr lang="en-US" sz="800" b="0">
                <a:latin typeface="Arial" pitchFamily="34" charset="0"/>
                <a:cs typeface="Arial" pitchFamily="34" charset="0"/>
              </a:rPr>
              <a:pPr algn="r">
                <a:lnSpc>
                  <a:spcPct val="90000"/>
                </a:lnSpc>
                <a:defRPr/>
              </a:pPr>
              <a:t>‹#›</a:t>
            </a:fld>
            <a:endParaRPr lang="en-US" sz="800" b="0" dirty="0"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90000"/>
              </a:lnSpc>
              <a:defRPr/>
            </a:pPr>
            <a:r>
              <a:rPr lang="en-US" sz="800" b="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0"/>
            <a:ext cx="9144000" cy="48688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488" tIns="36576" rIns="90488" bIns="44450" anchor="b">
            <a:spAutoFit/>
          </a:bodyPr>
          <a:lstStyle/>
          <a:p>
            <a:pPr eaLnBrk="0" hangingPunct="0">
              <a:defRPr/>
            </a:pPr>
            <a:endParaRPr lang="en-US"/>
          </a:p>
        </p:txBody>
      </p:sp>
      <p:grpSp>
        <p:nvGrpSpPr>
          <p:cNvPr id="2" name="Group 26"/>
          <p:cNvGrpSpPr>
            <a:grpSpLocks/>
          </p:cNvGrpSpPr>
          <p:nvPr userDrawn="1"/>
        </p:nvGrpSpPr>
        <p:grpSpPr bwMode="auto">
          <a:xfrm>
            <a:off x="1588" y="3463744"/>
            <a:ext cx="9140825" cy="3590624"/>
            <a:chOff x="1" y="2228"/>
            <a:chExt cx="5758" cy="2061"/>
          </a:xfrm>
        </p:grpSpPr>
        <p:sp>
          <p:nvSpPr>
            <p:cNvPr id="6" name="Freeform 24"/>
            <p:cNvSpPr>
              <a:spLocks/>
            </p:cNvSpPr>
            <p:nvPr userDrawn="1"/>
          </p:nvSpPr>
          <p:spPr bwMode="auto">
            <a:xfrm>
              <a:off x="1" y="2228"/>
              <a:ext cx="5758" cy="288"/>
            </a:xfrm>
            <a:custGeom>
              <a:avLst/>
              <a:gdLst/>
              <a:ahLst/>
              <a:cxnLst>
                <a:cxn ang="0">
                  <a:pos x="0" y="314"/>
                </a:cxn>
                <a:cxn ang="0">
                  <a:pos x="2879" y="0"/>
                </a:cxn>
                <a:cxn ang="0">
                  <a:pos x="5758" y="314"/>
                </a:cxn>
              </a:cxnLst>
              <a:rect l="0" t="0" r="r" b="b"/>
              <a:pathLst>
                <a:path w="5758" h="314">
                  <a:moveTo>
                    <a:pt x="0" y="314"/>
                  </a:moveTo>
                  <a:cubicBezTo>
                    <a:pt x="959" y="157"/>
                    <a:pt x="1919" y="0"/>
                    <a:pt x="2879" y="0"/>
                  </a:cubicBezTo>
                  <a:cubicBezTo>
                    <a:pt x="3839" y="0"/>
                    <a:pt x="4798" y="157"/>
                    <a:pt x="5758" y="314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" name="Rectangle 25"/>
            <p:cNvSpPr>
              <a:spLocks noChangeArrowheads="1"/>
            </p:cNvSpPr>
            <p:nvPr userDrawn="1"/>
          </p:nvSpPr>
          <p:spPr bwMode="auto">
            <a:xfrm>
              <a:off x="1" y="2510"/>
              <a:ext cx="5758" cy="1779"/>
            </a:xfrm>
            <a:prstGeom prst="rect">
              <a:avLst/>
            </a:prstGeom>
            <a:solidFill>
              <a:schemeClr val="bg1"/>
            </a:solidFill>
            <a:ln w="12699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>
                <a:defRPr/>
              </a:pPr>
              <a:endParaRPr lang="en-US" dirty="0"/>
            </a:p>
          </p:txBody>
        </p:sp>
      </p:grp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80572" y="6286500"/>
            <a:ext cx="7982857" cy="285750"/>
          </a:xfrm>
        </p:spPr>
        <p:txBody>
          <a:bodyPr>
            <a:normAutofit/>
          </a:bodyPr>
          <a:lstStyle>
            <a:lvl1pPr algn="ctr">
              <a:buNone/>
              <a:defRPr sz="2300" i="1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45F819-1337-7448-9EA9-8134AF770671}" type="datetimeFigureOut">
              <a:rPr lang="en-US" smtClean="0"/>
              <a:t>12/11/13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6743B5-1A60-EF49-80D8-623B854F5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13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101600"/>
            <a:ext cx="15478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0" y="6483350"/>
            <a:ext cx="9144000" cy="3746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541338"/>
            <a:ext cx="9144000" cy="7048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0" y="477838"/>
            <a:ext cx="9144000" cy="0"/>
          </a:xfrm>
          <a:prstGeom prst="line">
            <a:avLst/>
          </a:prstGeom>
          <a:noFill/>
          <a:ln w="76200">
            <a:solidFill>
              <a:srgbClr val="0053A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8" name="Line 16"/>
          <p:cNvSpPr>
            <a:spLocks noChangeShapeType="1"/>
          </p:cNvSpPr>
          <p:nvPr/>
        </p:nvSpPr>
        <p:spPr bwMode="auto">
          <a:xfrm>
            <a:off x="0" y="6427788"/>
            <a:ext cx="9144000" cy="0"/>
          </a:xfrm>
          <a:prstGeom prst="line">
            <a:avLst/>
          </a:prstGeom>
          <a:noFill/>
          <a:ln w="38100">
            <a:solidFill>
              <a:srgbClr val="0053A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457890"/>
            <a:ext cx="8788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dirty="0" smtClean="0">
                <a:latin typeface="Arial" charset="0"/>
              </a:rPr>
              <a:t>21-14951</a:t>
            </a:r>
            <a:r>
              <a:rPr lang="en-US" sz="1000" dirty="0" smtClean="0">
                <a:latin typeface="Arial" charset="0"/>
              </a:rPr>
              <a:t> </a:t>
            </a:r>
            <a:br>
              <a:rPr lang="en-US" sz="1000" dirty="0" smtClean="0">
                <a:latin typeface="Arial" charset="0"/>
              </a:rPr>
            </a:br>
            <a:fld id="{807081F4-BEE6-405D-BC52-2BC7D9CE3453}" type="slidenum">
              <a:rPr lang="en-US" sz="1000" smtClean="0">
                <a:latin typeface="Arial" charset="0"/>
              </a:rPr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Rectangle 24"/>
          <p:cNvSpPr>
            <a:spLocks noChangeArrowheads="1"/>
          </p:cNvSpPr>
          <p:nvPr userDrawn="1"/>
        </p:nvSpPr>
        <p:spPr bwMode="auto">
          <a:xfrm>
            <a:off x="2608263" y="6548438"/>
            <a:ext cx="3968750" cy="96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73152" tIns="0" rIns="45720" bIns="0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700" dirty="0">
                <a:latin typeface="Arial" charset="0"/>
                <a:cs typeface="+mn-cs"/>
              </a:rPr>
              <a:t>Use or disclosure of information contained on this page is subject to the restrictions on the cover.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6483350"/>
            <a:ext cx="9144000" cy="3746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541338"/>
            <a:ext cx="9144000" cy="7048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8925" y="554038"/>
            <a:ext cx="8578850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8925" y="1533525"/>
            <a:ext cx="8578850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0" y="477838"/>
            <a:ext cx="9144000" cy="0"/>
          </a:xfrm>
          <a:prstGeom prst="line">
            <a:avLst/>
          </a:prstGeom>
          <a:noFill/>
          <a:ln w="76200">
            <a:solidFill>
              <a:srgbClr val="0053A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auto">
          <a:xfrm>
            <a:off x="0" y="6427788"/>
            <a:ext cx="9144000" cy="0"/>
          </a:xfrm>
          <a:prstGeom prst="line">
            <a:avLst/>
          </a:prstGeom>
          <a:noFill/>
          <a:ln w="38100">
            <a:solidFill>
              <a:srgbClr val="0053A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6481763"/>
            <a:ext cx="93789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b="0" dirty="0">
              <a:latin typeface="Arial" charset="0"/>
            </a:endParaRPr>
          </a:p>
          <a:p>
            <a:pPr algn="ctr" eaLnBrk="0" hangingPunct="0">
              <a:lnSpc>
                <a:spcPct val="90000"/>
              </a:lnSpc>
              <a:defRPr/>
            </a:pPr>
            <a:fld id="{F4864EF6-52A0-4E51-9881-2C4C5FE6A4F9}" type="slidenum">
              <a:rPr lang="en-US" sz="1000">
                <a:latin typeface="Arial" charset="0"/>
              </a:rPr>
              <a:pPr algn="ctr" eaLnBrk="0" hangingPunct="0">
                <a:lnSpc>
                  <a:spcPct val="90000"/>
                </a:lnSpc>
                <a:defRPr/>
              </a:pPr>
              <a:t>‹#›</a:t>
            </a:fld>
            <a:endParaRPr lang="en-US" sz="1000" dirty="0">
              <a:latin typeface="Arial" charset="0"/>
            </a:endParaRPr>
          </a:p>
        </p:txBody>
      </p:sp>
      <p:pic>
        <p:nvPicPr>
          <p:cNvPr id="12" name="Picture 3" descr="F:\AHS_presentation\flowpac.png"/>
          <p:cNvPicPr>
            <a:picLocks noChangeAspect="1" noChangeArrowheads="1"/>
          </p:cNvPicPr>
          <p:nvPr userDrawn="1"/>
        </p:nvPicPr>
        <p:blipFill>
          <a:blip r:embed="rId19"/>
          <a:srcRect/>
          <a:stretch>
            <a:fillRect/>
          </a:stretch>
        </p:blipFill>
        <p:spPr bwMode="auto">
          <a:xfrm>
            <a:off x="7720978" y="54864"/>
            <a:ext cx="1182576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20"/>
          <a:srcRect/>
          <a:stretch>
            <a:fillRect/>
          </a:stretch>
        </p:blipFill>
        <p:spPr bwMode="auto">
          <a:xfrm>
            <a:off x="233727" y="22327"/>
            <a:ext cx="415811" cy="41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 userDrawn="1"/>
        </p:nvSpPr>
        <p:spPr>
          <a:xfrm>
            <a:off x="602973" y="51312"/>
            <a:ext cx="2190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University of Notre Dame</a:t>
            </a:r>
            <a:endParaRPr lang="en-US" sz="1400" dirty="0">
              <a:latin typeface="+mj-lt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03650" y="6461779"/>
            <a:ext cx="7250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University of Michigan Institute for Plasma Science and Engineering,</a:t>
            </a:r>
            <a:r>
              <a:rPr lang="en-US" sz="1400" baseline="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December 11, 2013</a:t>
            </a:r>
            <a:endParaRPr lang="en-US" sz="1400" dirty="0">
              <a:solidFill>
                <a:srgbClr val="FF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49" r:id="rId15"/>
    <p:sldLayoutId id="2147483962" r:id="rId16"/>
    <p:sldLayoutId id="2147483963" r:id="rId17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227013" indent="-227013" algn="l" rtl="0" eaLnBrk="0" fontAlgn="base" hangingPunct="0">
        <a:spcBef>
          <a:spcPct val="20000"/>
        </a:spcBef>
        <a:spcAft>
          <a:spcPct val="0"/>
        </a:spcAft>
        <a:buClr>
          <a:srgbClr val="0053A1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8325" indent="-227013" algn="l" rtl="0" eaLnBrk="0" fontAlgn="base" hangingPunct="0">
        <a:spcBef>
          <a:spcPct val="20000"/>
        </a:spcBef>
        <a:spcAft>
          <a:spcPct val="0"/>
        </a:spcAft>
        <a:buClr>
          <a:srgbClr val="4D4D4D"/>
        </a:buClr>
        <a:buChar char="–"/>
        <a:defRPr sz="2800">
          <a:solidFill>
            <a:schemeClr val="tx1"/>
          </a:solidFill>
          <a:latin typeface="+mn-lt"/>
        </a:defRPr>
      </a:lvl2pPr>
      <a:lvl3pPr marL="857250" indent="-174625" algn="l" rtl="0" eaLnBrk="0" fontAlgn="base" hangingPunct="0">
        <a:spcBef>
          <a:spcPct val="20000"/>
        </a:spcBef>
        <a:spcAft>
          <a:spcPct val="0"/>
        </a:spcAft>
        <a:buClr>
          <a:srgbClr val="568733"/>
        </a:buClr>
        <a:buChar char="•"/>
        <a:defRPr sz="1600">
          <a:solidFill>
            <a:schemeClr val="tx1"/>
          </a:solidFill>
          <a:latin typeface="+mn-lt"/>
        </a:defRPr>
      </a:lvl3pPr>
      <a:lvl4pPr marL="1201738" indent="-227013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1597025" indent="-168275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054225" indent="-168275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511425" indent="-168275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2968625" indent="-168275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425825" indent="-168275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9.jpg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.bin"/><Relationship Id="rId12" Type="http://schemas.openxmlformats.org/officeDocument/2006/relationships/image" Target="../media/image27.emf"/><Relationship Id="rId13" Type="http://schemas.openxmlformats.org/officeDocument/2006/relationships/oleObject" Target="../embeddings/oleObject8.bin"/><Relationship Id="rId14" Type="http://schemas.openxmlformats.org/officeDocument/2006/relationships/image" Target="../media/image2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7.xml"/><Relationship Id="rId3" Type="http://schemas.openxmlformats.org/officeDocument/2006/relationships/oleObject" Target="../embeddings/oleObject3.bin"/><Relationship Id="rId4" Type="http://schemas.openxmlformats.org/officeDocument/2006/relationships/image" Target="../media/image23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24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25.emf"/><Relationship Id="rId9" Type="http://schemas.openxmlformats.org/officeDocument/2006/relationships/oleObject" Target="../embeddings/oleObject6.bin"/><Relationship Id="rId10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jpeg"/><Relationship Id="rId12" Type="http://schemas.openxmlformats.org/officeDocument/2006/relationships/image" Target="../media/image46.jpeg"/><Relationship Id="rId13" Type="http://schemas.openxmlformats.org/officeDocument/2006/relationships/image" Target="../media/image47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openxmlformats.org/officeDocument/2006/relationships/image" Target="../media/image41.jpeg"/><Relationship Id="rId8" Type="http://schemas.openxmlformats.org/officeDocument/2006/relationships/image" Target="../media/image42.jpeg"/><Relationship Id="rId9" Type="http://schemas.openxmlformats.org/officeDocument/2006/relationships/image" Target="../media/image43.jpeg"/><Relationship Id="rId10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image" Target="../media/image51.jpg"/><Relationship Id="rId6" Type="http://schemas.openxmlformats.org/officeDocument/2006/relationships/image" Target="../media/image52.jpg"/><Relationship Id="rId7" Type="http://schemas.openxmlformats.org/officeDocument/2006/relationships/image" Target="../media/image53.jp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3.jpg"/><Relationship Id="rId12" Type="http://schemas.openxmlformats.org/officeDocument/2006/relationships/image" Target="../media/image64.jpg"/><Relationship Id="rId13" Type="http://schemas.openxmlformats.org/officeDocument/2006/relationships/image" Target="../media/image65.jp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4.jpg"/><Relationship Id="rId3" Type="http://schemas.openxmlformats.org/officeDocument/2006/relationships/image" Target="../media/image55.jpg"/><Relationship Id="rId4" Type="http://schemas.openxmlformats.org/officeDocument/2006/relationships/image" Target="../media/image56.jpg"/><Relationship Id="rId5" Type="http://schemas.openxmlformats.org/officeDocument/2006/relationships/image" Target="../media/image57.jpg"/><Relationship Id="rId6" Type="http://schemas.openxmlformats.org/officeDocument/2006/relationships/image" Target="../media/image58.jpg"/><Relationship Id="rId7" Type="http://schemas.openxmlformats.org/officeDocument/2006/relationships/image" Target="../media/image59.jpg"/><Relationship Id="rId8" Type="http://schemas.openxmlformats.org/officeDocument/2006/relationships/image" Target="../media/image60.jpg"/><Relationship Id="rId9" Type="http://schemas.openxmlformats.org/officeDocument/2006/relationships/image" Target="../media/image61.jpg"/><Relationship Id="rId10" Type="http://schemas.openxmlformats.org/officeDocument/2006/relationships/image" Target="../media/image62.jp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emf"/><Relationship Id="rId20" Type="http://schemas.openxmlformats.org/officeDocument/2006/relationships/image" Target="../media/image81.emf"/><Relationship Id="rId21" Type="http://schemas.openxmlformats.org/officeDocument/2006/relationships/image" Target="../media/image82.emf"/><Relationship Id="rId22" Type="http://schemas.openxmlformats.org/officeDocument/2006/relationships/image" Target="../media/image83.emf"/><Relationship Id="rId23" Type="http://schemas.openxmlformats.org/officeDocument/2006/relationships/image" Target="../media/image84.emf"/><Relationship Id="rId10" Type="http://schemas.openxmlformats.org/officeDocument/2006/relationships/image" Target="../media/image74.emf"/><Relationship Id="rId11" Type="http://schemas.openxmlformats.org/officeDocument/2006/relationships/image" Target="../media/image75.emf"/><Relationship Id="rId12" Type="http://schemas.openxmlformats.org/officeDocument/2006/relationships/image" Target="../media/image76.emf"/><Relationship Id="rId13" Type="http://schemas.openxmlformats.org/officeDocument/2006/relationships/image" Target="../media/image77.emf"/><Relationship Id="rId14" Type="http://schemas.openxmlformats.org/officeDocument/2006/relationships/image" Target="../media/image33.emf"/><Relationship Id="rId15" Type="http://schemas.openxmlformats.org/officeDocument/2006/relationships/image" Target="../media/image34.emf"/><Relationship Id="rId16" Type="http://schemas.openxmlformats.org/officeDocument/2006/relationships/image" Target="../media/image35.emf"/><Relationship Id="rId17" Type="http://schemas.openxmlformats.org/officeDocument/2006/relationships/image" Target="../media/image78.emf"/><Relationship Id="rId18" Type="http://schemas.openxmlformats.org/officeDocument/2006/relationships/image" Target="../media/image79.emf"/><Relationship Id="rId19" Type="http://schemas.openxmlformats.org/officeDocument/2006/relationships/image" Target="../media/image80.emf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6.emf"/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5" Type="http://schemas.openxmlformats.org/officeDocument/2006/relationships/image" Target="../media/image69.emf"/><Relationship Id="rId6" Type="http://schemas.openxmlformats.org/officeDocument/2006/relationships/image" Target="../media/image70.emf"/><Relationship Id="rId7" Type="http://schemas.openxmlformats.org/officeDocument/2006/relationships/image" Target="../media/image71.emf"/><Relationship Id="rId8" Type="http://schemas.openxmlformats.org/officeDocument/2006/relationships/image" Target="../media/image7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85.emf"/><Relationship Id="rId6" Type="http://schemas.openxmlformats.org/officeDocument/2006/relationships/image" Target="../media/image86.emf"/><Relationship Id="rId7" Type="http://schemas.openxmlformats.org/officeDocument/2006/relationships/image" Target="../media/image87.emf"/><Relationship Id="rId8" Type="http://schemas.openxmlformats.org/officeDocument/2006/relationships/image" Target="../media/image88.emf"/><Relationship Id="rId9" Type="http://schemas.openxmlformats.org/officeDocument/2006/relationships/image" Target="../media/image89.emf"/><Relationship Id="rId10" Type="http://schemas.openxmlformats.org/officeDocument/2006/relationships/image" Target="../media/image90.emf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3.emf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0.jpg"/><Relationship Id="rId12" Type="http://schemas.openxmlformats.org/officeDocument/2006/relationships/image" Target="../media/image101.jpg"/><Relationship Id="rId13" Type="http://schemas.openxmlformats.org/officeDocument/2006/relationships/image" Target="../media/image102.jp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1.jpg"/><Relationship Id="rId3" Type="http://schemas.openxmlformats.org/officeDocument/2006/relationships/image" Target="../media/image92.jpg"/><Relationship Id="rId4" Type="http://schemas.openxmlformats.org/officeDocument/2006/relationships/image" Target="../media/image93.jpg"/><Relationship Id="rId5" Type="http://schemas.openxmlformats.org/officeDocument/2006/relationships/image" Target="../media/image94.jpg"/><Relationship Id="rId6" Type="http://schemas.openxmlformats.org/officeDocument/2006/relationships/image" Target="../media/image95.jpg"/><Relationship Id="rId7" Type="http://schemas.openxmlformats.org/officeDocument/2006/relationships/image" Target="../media/image96.jpg"/><Relationship Id="rId8" Type="http://schemas.openxmlformats.org/officeDocument/2006/relationships/image" Target="../media/image97.jpg"/><Relationship Id="rId9" Type="http://schemas.openxmlformats.org/officeDocument/2006/relationships/image" Target="../media/image98.jpg"/><Relationship Id="rId10" Type="http://schemas.openxmlformats.org/officeDocument/2006/relationships/image" Target="../media/image99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jpg"/><Relationship Id="rId3" Type="http://schemas.openxmlformats.org/officeDocument/2006/relationships/image" Target="../media/image102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jpg"/><Relationship Id="rId3" Type="http://schemas.openxmlformats.org/officeDocument/2006/relationships/image" Target="../media/image10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4" Type="http://schemas.openxmlformats.org/officeDocument/2006/relationships/image" Target="../media/image103.jpg"/><Relationship Id="rId5" Type="http://schemas.openxmlformats.org/officeDocument/2006/relationships/image" Target="../media/image105.emf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4" Type="http://schemas.openxmlformats.org/officeDocument/2006/relationships/image" Target="../media/image103.jpg"/><Relationship Id="rId5" Type="http://schemas.openxmlformats.org/officeDocument/2006/relationships/image" Target="../media/image105.emf"/><Relationship Id="rId6" Type="http://schemas.openxmlformats.org/officeDocument/2006/relationships/image" Target="../media/image106.emf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microsoft.com/office/2007/relationships/hdphoto" Target="../media/hdphoto1.wdp"/><Relationship Id="rId5" Type="http://schemas.openxmlformats.org/officeDocument/2006/relationships/image" Target="../media/image109.png"/><Relationship Id="rId6" Type="http://schemas.microsoft.com/office/2007/relationships/hdphoto" Target="../media/hdphoto2.wdp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microsoft.com/office/2007/relationships/hdphoto" Target="../media/hdphoto1.wdp"/><Relationship Id="rId5" Type="http://schemas.openxmlformats.org/officeDocument/2006/relationships/image" Target="../media/image110.png"/><Relationship Id="rId6" Type="http://schemas.microsoft.com/office/2007/relationships/hdphoto" Target="../media/hdphoto3.wdp"/><Relationship Id="rId7" Type="http://schemas.openxmlformats.org/officeDocument/2006/relationships/image" Target="../media/image109.png"/><Relationship Id="rId8" Type="http://schemas.microsoft.com/office/2007/relationships/hdphoto" Target="../media/hdphoto2.wdp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4" Type="http://schemas.openxmlformats.org/officeDocument/2006/relationships/image" Target="../media/image65.jp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4" Type="http://schemas.openxmlformats.org/officeDocument/2006/relationships/image" Target="../media/image111.jpg"/><Relationship Id="rId5" Type="http://schemas.openxmlformats.org/officeDocument/2006/relationships/image" Target="../media/image114.e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11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5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7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8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4" Type="http://schemas.openxmlformats.org/officeDocument/2006/relationships/image" Target="../media/image121.emf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9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11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1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8.emf"/><Relationship Id="rId3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ctrTitle" idx="4294967295"/>
          </p:nvPr>
        </p:nvSpPr>
        <p:spPr>
          <a:xfrm>
            <a:off x="584219" y="1235111"/>
            <a:ext cx="8038362" cy="832005"/>
          </a:xfrm>
        </p:spPr>
        <p:txBody>
          <a:bodyPr anchor="t"/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Plasma Lens for Active Optical </a:t>
            </a:r>
            <a:br>
              <a:rPr lang="en-US" sz="2400" b="1" dirty="0" smtClean="0">
                <a:solidFill>
                  <a:srgbClr val="000000"/>
                </a:solidFill>
              </a:rPr>
            </a:br>
            <a:r>
              <a:rPr lang="en-US" sz="2400" b="1" dirty="0" smtClean="0">
                <a:solidFill>
                  <a:srgbClr val="000000"/>
                </a:solidFill>
              </a:rPr>
              <a:t>Path Difference Control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3257577"/>
            <a:ext cx="914399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kern="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/>
            </a:r>
            <a:br>
              <a:rPr lang="en-US" sz="1800" kern="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</a:br>
            <a:r>
              <a:rPr lang="en-US" sz="2000" kern="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T. Corke, B. </a:t>
            </a:r>
            <a:r>
              <a:rPr lang="en-US" sz="2000" kern="0" dirty="0" err="1" smtClean="0">
                <a:solidFill>
                  <a:schemeClr val="tx2"/>
                </a:solidFill>
                <a:latin typeface="+mj-lt"/>
                <a:cs typeface="Arial" pitchFamily="34" charset="0"/>
              </a:rPr>
              <a:t>Neiswander</a:t>
            </a:r>
            <a:r>
              <a:rPr lang="en-US" sz="2000" kern="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, E. </a:t>
            </a:r>
            <a:r>
              <a:rPr lang="en-US" sz="2000" kern="0" dirty="0" err="1" smtClean="0">
                <a:solidFill>
                  <a:schemeClr val="tx2"/>
                </a:solidFill>
                <a:latin typeface="+mj-lt"/>
                <a:cs typeface="Arial" pitchFamily="34" charset="0"/>
              </a:rPr>
              <a:t>Matlis</a:t>
            </a:r>
            <a:r>
              <a:rPr lang="en-US" sz="2000" kern="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 </a:t>
            </a:r>
          </a:p>
          <a:p>
            <a:pPr algn="ctr"/>
            <a:r>
              <a:rPr lang="en-US" sz="1800" dirty="0" smtClean="0">
                <a:latin typeface="+mj-lt"/>
                <a:cs typeface="Arial" pitchFamily="34" charset="0"/>
              </a:rPr>
              <a:t>  </a:t>
            </a:r>
            <a:br>
              <a:rPr lang="en-US" sz="1800" dirty="0" smtClean="0">
                <a:latin typeface="+mj-lt"/>
                <a:cs typeface="Arial" pitchFamily="34" charset="0"/>
              </a:rPr>
            </a:br>
            <a:r>
              <a:rPr lang="en-US" sz="1800" dirty="0" smtClean="0">
                <a:latin typeface="+mj-lt"/>
                <a:cs typeface="Arial" pitchFamily="34" charset="0"/>
              </a:rPr>
              <a:t>University of Notre Dame</a:t>
            </a:r>
          </a:p>
          <a:p>
            <a:pPr algn="ctr"/>
            <a:r>
              <a:rPr lang="en-US" sz="1800" dirty="0" smtClean="0">
                <a:latin typeface="+mj-lt"/>
                <a:cs typeface="Arial" pitchFamily="34" charset="0"/>
              </a:rPr>
              <a:t>Institute for Flow Physics and Control</a:t>
            </a:r>
          </a:p>
          <a:p>
            <a:pPr algn="ctr"/>
            <a:r>
              <a:rPr lang="en-US" sz="1800" dirty="0" smtClean="0">
                <a:latin typeface="+mj-lt"/>
                <a:cs typeface="Arial" pitchFamily="34" charset="0"/>
              </a:rPr>
              <a:t>Aerospace and Mechanical Engineering </a:t>
            </a:r>
          </a:p>
          <a:p>
            <a:pPr algn="ctr"/>
            <a:r>
              <a:rPr lang="en-US" sz="1800" dirty="0" smtClean="0">
                <a:latin typeface="+mj-lt"/>
                <a:cs typeface="Arial" pitchFamily="34" charset="0"/>
              </a:rPr>
              <a:t>Notre Dame, IN </a:t>
            </a:r>
          </a:p>
          <a:p>
            <a:pPr algn="ctr"/>
            <a:endParaRPr lang="en-US" sz="1800" dirty="0">
              <a:latin typeface="+mj-lt"/>
              <a:cs typeface="Arial" pitchFamily="34" charset="0"/>
            </a:endParaRPr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-63500" y="6915214"/>
            <a:ext cx="9144000" cy="0"/>
          </a:xfrm>
          <a:prstGeom prst="line">
            <a:avLst/>
          </a:prstGeom>
          <a:noFill/>
          <a:ln w="76200">
            <a:solidFill>
              <a:srgbClr val="0053A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pic>
        <p:nvPicPr>
          <p:cNvPr id="6" name="Picture 3" descr="F:\AHS_presentation\flowpa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57478" y="6492240"/>
            <a:ext cx="1182576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0227" y="6459703"/>
            <a:ext cx="415811" cy="41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39473" y="6488688"/>
            <a:ext cx="2190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University of Notre Dame</a:t>
            </a:r>
            <a:endParaRPr lang="en-US" sz="1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4870" y="6042223"/>
            <a:ext cx="5573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University of Michigan Institute for Plasma Science and Engineering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December 11, 2013</a:t>
            </a:r>
            <a:endParaRPr lang="en-US" sz="14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46667" y="571033"/>
            <a:ext cx="73942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Plasma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Adaptive Optic (PAO) Lens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  <p:sp>
        <p:nvSpPr>
          <p:cNvPr id="32" name="Can 31"/>
          <p:cNvSpPr/>
          <p:nvPr/>
        </p:nvSpPr>
        <p:spPr>
          <a:xfrm rot="5400000">
            <a:off x="4172769" y="1174796"/>
            <a:ext cx="817640" cy="2796222"/>
          </a:xfrm>
          <a:prstGeom prst="can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3" name="Can 32"/>
          <p:cNvSpPr/>
          <p:nvPr/>
        </p:nvSpPr>
        <p:spPr>
          <a:xfrm rot="5400000">
            <a:off x="4255928" y="1213154"/>
            <a:ext cx="675736" cy="2717065"/>
          </a:xfrm>
          <a:prstGeom prst="can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5" name="TextBox 34"/>
          <p:cNvSpPr txBox="1"/>
          <p:nvPr/>
        </p:nvSpPr>
        <p:spPr>
          <a:xfrm>
            <a:off x="3570885" y="1859200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Borosilicate tube</a:t>
            </a:r>
            <a:endParaRPr lang="en-US" sz="1400" dirty="0">
              <a:latin typeface="+mn-lt"/>
              <a:cs typeface="Century Schoolbook"/>
            </a:endParaRPr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1574808" y="4467423"/>
            <a:ext cx="5988033" cy="556134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800" dirty="0" smtClean="0">
                <a:latin typeface="+mn-lt"/>
              </a:rPr>
              <a:t>Transparent borosilicate </a:t>
            </a:r>
            <a:r>
              <a:rPr lang="en-US" sz="1800" dirty="0">
                <a:latin typeface="+mn-lt"/>
              </a:rPr>
              <a:t>tube of uniform wall thickness</a:t>
            </a:r>
            <a:r>
              <a:rPr lang="en-US" sz="1600" dirty="0">
                <a:latin typeface="Eurostile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1224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an 31"/>
          <p:cNvSpPr/>
          <p:nvPr/>
        </p:nvSpPr>
        <p:spPr>
          <a:xfrm rot="5400000">
            <a:off x="4172769" y="1174796"/>
            <a:ext cx="817640" cy="2796222"/>
          </a:xfrm>
          <a:prstGeom prst="can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3" name="Can 32"/>
          <p:cNvSpPr/>
          <p:nvPr/>
        </p:nvSpPr>
        <p:spPr>
          <a:xfrm rot="5400000">
            <a:off x="4255928" y="1213154"/>
            <a:ext cx="675736" cy="2717065"/>
          </a:xfrm>
          <a:prstGeom prst="can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5" name="TextBox 34"/>
          <p:cNvSpPr txBox="1"/>
          <p:nvPr/>
        </p:nvSpPr>
        <p:spPr>
          <a:xfrm>
            <a:off x="3570885" y="1859200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Borosilicate tube</a:t>
            </a:r>
            <a:endParaRPr lang="en-US" sz="1400" dirty="0">
              <a:latin typeface="+mn-lt"/>
              <a:cs typeface="Century Schoolbook"/>
            </a:endParaRPr>
          </a:p>
        </p:txBody>
      </p:sp>
      <p:sp>
        <p:nvSpPr>
          <p:cNvPr id="8" name="Can 7"/>
          <p:cNvSpPr/>
          <p:nvPr/>
        </p:nvSpPr>
        <p:spPr>
          <a:xfrm rot="5400000">
            <a:off x="2694936" y="2404223"/>
            <a:ext cx="989343" cy="343506"/>
          </a:xfrm>
          <a:prstGeom prst="can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TextBox 8"/>
          <p:cNvSpPr txBox="1"/>
          <p:nvPr/>
        </p:nvSpPr>
        <p:spPr>
          <a:xfrm>
            <a:off x="5457774" y="3070648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Eurostile" pitchFamily="34" charset="0"/>
                <a:cs typeface="Century Schoolbook"/>
              </a:rPr>
              <a:t>Optical glass</a:t>
            </a:r>
            <a:endParaRPr lang="en-US" sz="1400" dirty="0">
              <a:latin typeface="Eurostile" pitchFamily="34" charset="0"/>
              <a:cs typeface="Century Schoolbook"/>
            </a:endParaRPr>
          </a:p>
        </p:txBody>
      </p:sp>
      <p:sp>
        <p:nvSpPr>
          <p:cNvPr id="10" name="Can 9"/>
          <p:cNvSpPr/>
          <p:nvPr/>
        </p:nvSpPr>
        <p:spPr>
          <a:xfrm rot="5400000">
            <a:off x="5518312" y="2404181"/>
            <a:ext cx="989343" cy="343506"/>
          </a:xfrm>
          <a:prstGeom prst="can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Rectangle 10"/>
          <p:cNvSpPr/>
          <p:nvPr/>
        </p:nvSpPr>
        <p:spPr>
          <a:xfrm rot="5400000">
            <a:off x="3032053" y="2517339"/>
            <a:ext cx="658616" cy="106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Rectangle 11"/>
          <p:cNvSpPr/>
          <p:nvPr/>
        </p:nvSpPr>
        <p:spPr>
          <a:xfrm rot="5400000">
            <a:off x="5457753" y="2512918"/>
            <a:ext cx="658616" cy="106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574808" y="4467422"/>
            <a:ext cx="5988033" cy="1730053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800" dirty="0" smtClean="0">
                <a:latin typeface="+mn-lt"/>
              </a:rPr>
              <a:t>Optical glass attached and sealed to </a:t>
            </a:r>
            <a:r>
              <a:rPr lang="en-US" sz="1800" dirty="0">
                <a:latin typeface="+mn-lt"/>
              </a:rPr>
              <a:t>each </a:t>
            </a:r>
            <a:r>
              <a:rPr lang="en-US" sz="1800" dirty="0" smtClean="0">
                <a:latin typeface="+mn-lt"/>
              </a:rPr>
              <a:t>end.</a:t>
            </a:r>
          </a:p>
          <a:p>
            <a:pPr algn="ctr">
              <a:spcBef>
                <a:spcPct val="20000"/>
              </a:spcBef>
              <a:defRPr/>
            </a:pPr>
            <a:endParaRPr lang="en-US" sz="1800" dirty="0">
              <a:latin typeface="+mn-lt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US" sz="1800" dirty="0" smtClean="0">
                <a:latin typeface="+mn-lt"/>
              </a:rPr>
              <a:t>Gas pressure inside </a:t>
            </a:r>
            <a:r>
              <a:rPr lang="en-US" sz="1800" dirty="0">
                <a:latin typeface="+mn-lt"/>
              </a:rPr>
              <a:t>the tube is lowered.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6667" y="571033"/>
            <a:ext cx="73942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Plasma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Adaptive Optic (PAO) Lens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1884014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an 31"/>
          <p:cNvSpPr/>
          <p:nvPr/>
        </p:nvSpPr>
        <p:spPr>
          <a:xfrm rot="5400000">
            <a:off x="4172769" y="1174796"/>
            <a:ext cx="817640" cy="2796222"/>
          </a:xfrm>
          <a:prstGeom prst="can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3" name="Can 32"/>
          <p:cNvSpPr/>
          <p:nvPr/>
        </p:nvSpPr>
        <p:spPr>
          <a:xfrm rot="5400000">
            <a:off x="4255928" y="1213154"/>
            <a:ext cx="675736" cy="2717065"/>
          </a:xfrm>
          <a:prstGeom prst="can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5" name="TextBox 34"/>
          <p:cNvSpPr txBox="1"/>
          <p:nvPr/>
        </p:nvSpPr>
        <p:spPr>
          <a:xfrm>
            <a:off x="3570885" y="1859200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Borosilicate tube</a:t>
            </a:r>
            <a:endParaRPr lang="en-US" sz="1400" dirty="0">
              <a:latin typeface="+mn-lt"/>
              <a:cs typeface="Century School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57774" y="3070648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Eurostile" pitchFamily="34" charset="0"/>
                <a:cs typeface="Century Schoolbook"/>
              </a:rPr>
              <a:t>Optical glass</a:t>
            </a:r>
            <a:endParaRPr lang="en-US" sz="1400" dirty="0">
              <a:latin typeface="Eurostile" pitchFamily="34" charset="0"/>
              <a:cs typeface="Century Schoolbook"/>
            </a:endParaRPr>
          </a:p>
        </p:txBody>
      </p:sp>
      <p:sp>
        <p:nvSpPr>
          <p:cNvPr id="11" name="Rectangle 10"/>
          <p:cNvSpPr/>
          <p:nvPr/>
        </p:nvSpPr>
        <p:spPr>
          <a:xfrm rot="5400000">
            <a:off x="3032053" y="2517339"/>
            <a:ext cx="658616" cy="106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Rectangle 11"/>
          <p:cNvSpPr/>
          <p:nvPr/>
        </p:nvSpPr>
        <p:spPr>
          <a:xfrm rot="5400000">
            <a:off x="5457753" y="2512918"/>
            <a:ext cx="658616" cy="106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" name="Can 12"/>
          <p:cNvSpPr/>
          <p:nvPr/>
        </p:nvSpPr>
        <p:spPr>
          <a:xfrm rot="5400000">
            <a:off x="2886313" y="2330584"/>
            <a:ext cx="817638" cy="502927"/>
          </a:xfrm>
          <a:prstGeom prst="can">
            <a:avLst/>
          </a:prstGeom>
          <a:solidFill>
            <a:srgbClr val="FCD5B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Rectangle 13"/>
          <p:cNvSpPr/>
          <p:nvPr/>
        </p:nvSpPr>
        <p:spPr>
          <a:xfrm rot="5400000">
            <a:off x="3208900" y="2528083"/>
            <a:ext cx="658616" cy="106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" name="Can 15"/>
          <p:cNvSpPr/>
          <p:nvPr/>
        </p:nvSpPr>
        <p:spPr>
          <a:xfrm rot="5400000">
            <a:off x="5524564" y="2330590"/>
            <a:ext cx="817638" cy="502927"/>
          </a:xfrm>
          <a:prstGeom prst="can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" name="Can 9"/>
          <p:cNvSpPr/>
          <p:nvPr/>
        </p:nvSpPr>
        <p:spPr>
          <a:xfrm rot="5400000">
            <a:off x="5518312" y="2404181"/>
            <a:ext cx="989343" cy="343506"/>
          </a:xfrm>
          <a:prstGeom prst="can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Can 7"/>
          <p:cNvSpPr/>
          <p:nvPr/>
        </p:nvSpPr>
        <p:spPr>
          <a:xfrm rot="5400000">
            <a:off x="2694936" y="2404223"/>
            <a:ext cx="989343" cy="343506"/>
          </a:xfrm>
          <a:prstGeom prst="can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Rectangle 14"/>
          <p:cNvSpPr/>
          <p:nvPr/>
        </p:nvSpPr>
        <p:spPr>
          <a:xfrm rot="5400000">
            <a:off x="2950899" y="2545009"/>
            <a:ext cx="796926" cy="72921"/>
          </a:xfrm>
          <a:prstGeom prst="rect">
            <a:avLst/>
          </a:prstGeom>
          <a:solidFill>
            <a:srgbClr val="FCD5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7" name="TextBox 16"/>
          <p:cNvSpPr txBox="1"/>
          <p:nvPr/>
        </p:nvSpPr>
        <p:spPr>
          <a:xfrm>
            <a:off x="4898106" y="1705310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Electrode</a:t>
            </a:r>
            <a:endParaRPr lang="en-US" sz="1400" dirty="0">
              <a:latin typeface="+mn-lt"/>
              <a:cs typeface="Century Schoolbook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574808" y="4467422"/>
            <a:ext cx="5988033" cy="1730053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800" dirty="0">
                <a:latin typeface="+mn-lt"/>
              </a:rPr>
              <a:t>Copper tape electrodes </a:t>
            </a:r>
            <a:r>
              <a:rPr lang="en-US" sz="1800" dirty="0" smtClean="0">
                <a:latin typeface="+mn-lt"/>
              </a:rPr>
              <a:t>wrapped </a:t>
            </a:r>
            <a:r>
              <a:rPr lang="en-US" sz="1800" dirty="0">
                <a:latin typeface="+mn-lt"/>
              </a:rPr>
              <a:t>around </a:t>
            </a:r>
            <a:r>
              <a:rPr lang="en-US" sz="1800" dirty="0" smtClean="0">
                <a:latin typeface="+mn-lt"/>
              </a:rPr>
              <a:t>the tube.</a:t>
            </a:r>
            <a:endParaRPr lang="en-US" sz="1800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31644" y="1703821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Electrode</a:t>
            </a:r>
            <a:endParaRPr lang="en-US" sz="1400" dirty="0">
              <a:latin typeface="+mn-lt"/>
              <a:cs typeface="Century School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6667" y="571033"/>
            <a:ext cx="73942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Plasma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Adaptive Optic (PAO) Lens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3251923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ontent Placeholder 2"/>
          <p:cNvSpPr txBox="1">
            <a:spLocks/>
          </p:cNvSpPr>
          <p:nvPr/>
        </p:nvSpPr>
        <p:spPr>
          <a:xfrm>
            <a:off x="1574808" y="4467422"/>
            <a:ext cx="5988033" cy="1730053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800" dirty="0">
                <a:latin typeface="+mn-lt"/>
              </a:rPr>
              <a:t>Copper tape electrodes </a:t>
            </a:r>
            <a:r>
              <a:rPr lang="en-US" sz="1800" dirty="0" smtClean="0">
                <a:latin typeface="+mn-lt"/>
              </a:rPr>
              <a:t>wrapped </a:t>
            </a:r>
            <a:r>
              <a:rPr lang="en-US" sz="1800" dirty="0">
                <a:latin typeface="+mn-lt"/>
              </a:rPr>
              <a:t>around </a:t>
            </a:r>
            <a:r>
              <a:rPr lang="en-US" sz="1800" dirty="0" smtClean="0">
                <a:latin typeface="+mn-lt"/>
              </a:rPr>
              <a:t>the tube.</a:t>
            </a:r>
            <a:endParaRPr lang="en-US" sz="1800" dirty="0">
              <a:latin typeface="+mn-lt"/>
            </a:endParaRPr>
          </a:p>
        </p:txBody>
      </p:sp>
      <p:sp>
        <p:nvSpPr>
          <p:cNvPr id="32" name="Can 31"/>
          <p:cNvSpPr/>
          <p:nvPr/>
        </p:nvSpPr>
        <p:spPr>
          <a:xfrm rot="5400000">
            <a:off x="4172769" y="1174796"/>
            <a:ext cx="817640" cy="2796222"/>
          </a:xfrm>
          <a:prstGeom prst="can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3" name="Can 32"/>
          <p:cNvSpPr/>
          <p:nvPr/>
        </p:nvSpPr>
        <p:spPr>
          <a:xfrm rot="5400000">
            <a:off x="4255928" y="1213154"/>
            <a:ext cx="675736" cy="2717065"/>
          </a:xfrm>
          <a:prstGeom prst="can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5" name="TextBox 34"/>
          <p:cNvSpPr txBox="1"/>
          <p:nvPr/>
        </p:nvSpPr>
        <p:spPr>
          <a:xfrm>
            <a:off x="3570885" y="1859200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Borosilicate tube</a:t>
            </a:r>
            <a:endParaRPr lang="en-US" sz="1400" dirty="0">
              <a:latin typeface="+mn-lt"/>
              <a:cs typeface="Century School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57774" y="3070648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Eurostile" pitchFamily="34" charset="0"/>
                <a:cs typeface="Century Schoolbook"/>
              </a:rPr>
              <a:t>Optical glass</a:t>
            </a:r>
            <a:endParaRPr lang="en-US" sz="1400" dirty="0">
              <a:latin typeface="Eurostile" pitchFamily="34" charset="0"/>
              <a:cs typeface="Century Schoolbook"/>
            </a:endParaRPr>
          </a:p>
        </p:txBody>
      </p:sp>
      <p:sp>
        <p:nvSpPr>
          <p:cNvPr id="11" name="Rectangle 10"/>
          <p:cNvSpPr/>
          <p:nvPr/>
        </p:nvSpPr>
        <p:spPr>
          <a:xfrm rot="5400000">
            <a:off x="3032053" y="2517339"/>
            <a:ext cx="658616" cy="106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Rectangle 11"/>
          <p:cNvSpPr/>
          <p:nvPr/>
        </p:nvSpPr>
        <p:spPr>
          <a:xfrm rot="5400000">
            <a:off x="5457753" y="2512918"/>
            <a:ext cx="658616" cy="106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" name="Can 12"/>
          <p:cNvSpPr/>
          <p:nvPr/>
        </p:nvSpPr>
        <p:spPr>
          <a:xfrm rot="5400000">
            <a:off x="2886313" y="2330584"/>
            <a:ext cx="817638" cy="502927"/>
          </a:xfrm>
          <a:prstGeom prst="can">
            <a:avLst/>
          </a:prstGeom>
          <a:solidFill>
            <a:srgbClr val="FCD5B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Rectangle 13"/>
          <p:cNvSpPr/>
          <p:nvPr/>
        </p:nvSpPr>
        <p:spPr>
          <a:xfrm rot="5400000">
            <a:off x="3208900" y="2528083"/>
            <a:ext cx="658616" cy="106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" name="Can 15"/>
          <p:cNvSpPr/>
          <p:nvPr/>
        </p:nvSpPr>
        <p:spPr>
          <a:xfrm rot="5400000">
            <a:off x="5524564" y="2330590"/>
            <a:ext cx="817638" cy="502927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" name="Can 9"/>
          <p:cNvSpPr/>
          <p:nvPr/>
        </p:nvSpPr>
        <p:spPr>
          <a:xfrm rot="5400000">
            <a:off x="5518312" y="2404181"/>
            <a:ext cx="989343" cy="343506"/>
          </a:xfrm>
          <a:prstGeom prst="can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Can 7"/>
          <p:cNvSpPr/>
          <p:nvPr/>
        </p:nvSpPr>
        <p:spPr>
          <a:xfrm rot="5400000">
            <a:off x="2694936" y="2404223"/>
            <a:ext cx="989343" cy="343506"/>
          </a:xfrm>
          <a:prstGeom prst="can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Rectangle 14"/>
          <p:cNvSpPr/>
          <p:nvPr/>
        </p:nvSpPr>
        <p:spPr>
          <a:xfrm rot="5400000">
            <a:off x="2950899" y="2545009"/>
            <a:ext cx="796926" cy="72921"/>
          </a:xfrm>
          <a:prstGeom prst="rect">
            <a:avLst/>
          </a:prstGeom>
          <a:solidFill>
            <a:srgbClr val="FCD5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7" name="TextBox 16"/>
          <p:cNvSpPr txBox="1"/>
          <p:nvPr/>
        </p:nvSpPr>
        <p:spPr>
          <a:xfrm>
            <a:off x="4898106" y="1705310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Electrode</a:t>
            </a:r>
            <a:endParaRPr lang="en-US" sz="1400" dirty="0">
              <a:latin typeface="+mn-lt"/>
              <a:cs typeface="Century Schoolbook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212189" y="1979436"/>
            <a:ext cx="3676786" cy="3682865"/>
            <a:chOff x="3212189" y="1979436"/>
            <a:chExt cx="3676786" cy="3682865"/>
          </a:xfrm>
        </p:grpSpPr>
        <p:sp>
          <p:nvSpPr>
            <p:cNvPr id="21" name="Freeform 20"/>
            <p:cNvSpPr/>
            <p:nvPr/>
          </p:nvSpPr>
          <p:spPr>
            <a:xfrm>
              <a:off x="3212189" y="1979436"/>
              <a:ext cx="2297089" cy="2352915"/>
            </a:xfrm>
            <a:custGeom>
              <a:avLst/>
              <a:gdLst>
                <a:gd name="connsiteX0" fmla="*/ 0 w 2297089"/>
                <a:gd name="connsiteY0" fmla="*/ 298783 h 2352915"/>
                <a:gd name="connsiteX1" fmla="*/ 149404 w 2297089"/>
                <a:gd name="connsiteY1" fmla="*/ 2352915 h 2352915"/>
                <a:gd name="connsiteX2" fmla="*/ 2297089 w 2297089"/>
                <a:gd name="connsiteY2" fmla="*/ 186740 h 2352915"/>
                <a:gd name="connsiteX3" fmla="*/ 261457 w 2297089"/>
                <a:gd name="connsiteY3" fmla="*/ 0 h 2352915"/>
                <a:gd name="connsiteX4" fmla="*/ 429537 w 2297089"/>
                <a:gd name="connsiteY4" fmla="*/ 93370 h 2352915"/>
                <a:gd name="connsiteX5" fmla="*/ 429537 w 2297089"/>
                <a:gd name="connsiteY5" fmla="*/ 93370 h 2352915"/>
                <a:gd name="connsiteX6" fmla="*/ 410861 w 2297089"/>
                <a:gd name="connsiteY6" fmla="*/ 317457 h 2352915"/>
                <a:gd name="connsiteX7" fmla="*/ 336159 w 2297089"/>
                <a:gd name="connsiteY7" fmla="*/ 392153 h 2352915"/>
                <a:gd name="connsiteX8" fmla="*/ 224106 w 2297089"/>
                <a:gd name="connsiteY8" fmla="*/ 429501 h 2352915"/>
                <a:gd name="connsiteX9" fmla="*/ 74702 w 2297089"/>
                <a:gd name="connsiteY9" fmla="*/ 373479 h 2352915"/>
                <a:gd name="connsiteX10" fmla="*/ 0 w 2297089"/>
                <a:gd name="connsiteY10" fmla="*/ 298783 h 235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7089" h="2352915">
                  <a:moveTo>
                    <a:pt x="0" y="298783"/>
                  </a:moveTo>
                  <a:lnTo>
                    <a:pt x="149404" y="2352915"/>
                  </a:lnTo>
                  <a:lnTo>
                    <a:pt x="2297089" y="186740"/>
                  </a:lnTo>
                  <a:lnTo>
                    <a:pt x="261457" y="0"/>
                  </a:lnTo>
                  <a:lnTo>
                    <a:pt x="429537" y="93370"/>
                  </a:lnTo>
                  <a:lnTo>
                    <a:pt x="429537" y="93370"/>
                  </a:lnTo>
                  <a:lnTo>
                    <a:pt x="410861" y="317457"/>
                  </a:lnTo>
                  <a:lnTo>
                    <a:pt x="336159" y="392153"/>
                  </a:lnTo>
                  <a:lnTo>
                    <a:pt x="224106" y="429501"/>
                  </a:lnTo>
                  <a:lnTo>
                    <a:pt x="74702" y="373479"/>
                  </a:lnTo>
                  <a:lnTo>
                    <a:pt x="0" y="298783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3235263" y="1989918"/>
              <a:ext cx="411695" cy="411695"/>
            </a:xfrm>
            <a:prstGeom prst="ellipse">
              <a:avLst/>
            </a:prstGeom>
            <a:noFill/>
            <a:ln w="38100" cmpd="sng">
              <a:solidFill>
                <a:srgbClr val="C0000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307978" y="2081304"/>
              <a:ext cx="3580997" cy="3580997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C0000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3662734" y="3257881"/>
            <a:ext cx="2889473" cy="475138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662734" y="3132929"/>
            <a:ext cx="1409159" cy="124951"/>
          </a:xfrm>
          <a:prstGeom prst="rect">
            <a:avLst/>
          </a:prstGeom>
          <a:solidFill>
            <a:schemeClr val="accent5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662734" y="3733019"/>
            <a:ext cx="2889473" cy="787062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114293" y="4090774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Low Pressure Gas</a:t>
            </a:r>
            <a:endParaRPr lang="en-US" sz="1400" dirty="0">
              <a:latin typeface="+mn-lt"/>
              <a:cs typeface="Century Schoolbook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77526" y="3348520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Dielectric (borosilicate)</a:t>
            </a:r>
            <a:endParaRPr lang="en-US" sz="1400" dirty="0">
              <a:latin typeface="+mn-lt"/>
              <a:cs typeface="Century Schoolbook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04312" y="2793588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Electrode</a:t>
            </a:r>
            <a:endParaRPr lang="en-US" sz="1400" dirty="0">
              <a:latin typeface="+mn-lt"/>
              <a:cs typeface="Century Schoolbook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31644" y="1703821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Electrode</a:t>
            </a:r>
            <a:endParaRPr lang="en-US" sz="1400" dirty="0">
              <a:latin typeface="+mn-lt"/>
              <a:cs typeface="Century Schoolbook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46667" y="571033"/>
            <a:ext cx="73942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Plasma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Adaptive Optic (PAO) Lens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4107417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an 31"/>
          <p:cNvSpPr/>
          <p:nvPr/>
        </p:nvSpPr>
        <p:spPr>
          <a:xfrm rot="5400000">
            <a:off x="4172769" y="1174796"/>
            <a:ext cx="817640" cy="2796222"/>
          </a:xfrm>
          <a:prstGeom prst="can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3" name="Can 32"/>
          <p:cNvSpPr/>
          <p:nvPr/>
        </p:nvSpPr>
        <p:spPr>
          <a:xfrm rot="5400000">
            <a:off x="4255928" y="1213154"/>
            <a:ext cx="675736" cy="2717065"/>
          </a:xfrm>
          <a:prstGeom prst="can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5" name="TextBox 34"/>
          <p:cNvSpPr txBox="1"/>
          <p:nvPr/>
        </p:nvSpPr>
        <p:spPr>
          <a:xfrm>
            <a:off x="3570885" y="1859200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Borosilicate tube</a:t>
            </a:r>
            <a:endParaRPr lang="en-US" sz="1400" dirty="0">
              <a:latin typeface="+mn-lt"/>
              <a:cs typeface="Century School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57774" y="3070648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Eurostile" pitchFamily="34" charset="0"/>
                <a:cs typeface="Century Schoolbook"/>
              </a:rPr>
              <a:t>Optical glass</a:t>
            </a:r>
            <a:endParaRPr lang="en-US" sz="1400" dirty="0">
              <a:latin typeface="Eurostile" pitchFamily="34" charset="0"/>
              <a:cs typeface="Century Schoolbook"/>
            </a:endParaRPr>
          </a:p>
        </p:txBody>
      </p:sp>
      <p:sp>
        <p:nvSpPr>
          <p:cNvPr id="11" name="Rectangle 10"/>
          <p:cNvSpPr/>
          <p:nvPr/>
        </p:nvSpPr>
        <p:spPr>
          <a:xfrm rot="5400000">
            <a:off x="3032053" y="2517339"/>
            <a:ext cx="658616" cy="106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Rectangle 11"/>
          <p:cNvSpPr/>
          <p:nvPr/>
        </p:nvSpPr>
        <p:spPr>
          <a:xfrm rot="5400000">
            <a:off x="5457753" y="2512918"/>
            <a:ext cx="658616" cy="106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" name="Can 12"/>
          <p:cNvSpPr/>
          <p:nvPr/>
        </p:nvSpPr>
        <p:spPr>
          <a:xfrm rot="5400000">
            <a:off x="2886313" y="2330584"/>
            <a:ext cx="817638" cy="502927"/>
          </a:xfrm>
          <a:prstGeom prst="can">
            <a:avLst/>
          </a:prstGeom>
          <a:solidFill>
            <a:srgbClr val="FCD5B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Rectangle 13"/>
          <p:cNvSpPr/>
          <p:nvPr/>
        </p:nvSpPr>
        <p:spPr>
          <a:xfrm rot="5400000">
            <a:off x="3208900" y="2528083"/>
            <a:ext cx="658616" cy="106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" name="Can 15"/>
          <p:cNvSpPr/>
          <p:nvPr/>
        </p:nvSpPr>
        <p:spPr>
          <a:xfrm rot="5400000">
            <a:off x="5524564" y="2330590"/>
            <a:ext cx="817638" cy="502927"/>
          </a:xfrm>
          <a:prstGeom prst="can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" name="Can 9"/>
          <p:cNvSpPr/>
          <p:nvPr/>
        </p:nvSpPr>
        <p:spPr>
          <a:xfrm rot="5400000">
            <a:off x="5518312" y="2404181"/>
            <a:ext cx="989343" cy="343506"/>
          </a:xfrm>
          <a:prstGeom prst="can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Can 7"/>
          <p:cNvSpPr/>
          <p:nvPr/>
        </p:nvSpPr>
        <p:spPr>
          <a:xfrm rot="5400000">
            <a:off x="2694936" y="2404223"/>
            <a:ext cx="989343" cy="343506"/>
          </a:xfrm>
          <a:prstGeom prst="can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Rectangle 14"/>
          <p:cNvSpPr/>
          <p:nvPr/>
        </p:nvSpPr>
        <p:spPr>
          <a:xfrm rot="5400000">
            <a:off x="2950899" y="2545009"/>
            <a:ext cx="796926" cy="72921"/>
          </a:xfrm>
          <a:prstGeom prst="rect">
            <a:avLst/>
          </a:prstGeom>
          <a:solidFill>
            <a:srgbClr val="FCD5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7" name="TextBox 16"/>
          <p:cNvSpPr txBox="1"/>
          <p:nvPr/>
        </p:nvSpPr>
        <p:spPr>
          <a:xfrm>
            <a:off x="4898106" y="1705310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Electrode</a:t>
            </a:r>
            <a:endParaRPr lang="en-US" sz="1400" dirty="0">
              <a:latin typeface="+mn-lt"/>
              <a:cs typeface="Century Schoolbook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1574808" y="4467422"/>
            <a:ext cx="5988033" cy="1730053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800" dirty="0">
                <a:latin typeface="+mn-lt"/>
              </a:rPr>
              <a:t>Copper tape electrodes </a:t>
            </a:r>
            <a:r>
              <a:rPr lang="en-US" sz="1800" dirty="0" smtClean="0">
                <a:latin typeface="+mn-lt"/>
              </a:rPr>
              <a:t>wrapped </a:t>
            </a:r>
            <a:r>
              <a:rPr lang="en-US" sz="1800" dirty="0">
                <a:latin typeface="+mn-lt"/>
              </a:rPr>
              <a:t>around </a:t>
            </a:r>
            <a:r>
              <a:rPr lang="en-US" sz="1800" dirty="0" smtClean="0">
                <a:latin typeface="+mn-lt"/>
              </a:rPr>
              <a:t>the tube.</a:t>
            </a:r>
            <a:endParaRPr lang="en-US" sz="1800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31644" y="1703821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Electrode</a:t>
            </a:r>
            <a:endParaRPr lang="en-US" sz="1400" dirty="0">
              <a:latin typeface="+mn-lt"/>
              <a:cs typeface="Century Schoolboo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6667" y="571033"/>
            <a:ext cx="73942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Plasma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Adaptive Optic (PAO) Lens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1502985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385808" y="2983487"/>
            <a:ext cx="2402909" cy="899324"/>
            <a:chOff x="3169720" y="2626496"/>
            <a:chExt cx="2402909" cy="899324"/>
          </a:xfrm>
        </p:grpSpPr>
        <p:sp>
          <p:nvSpPr>
            <p:cNvPr id="19" name="TextBox 18"/>
            <p:cNvSpPr txBox="1"/>
            <p:nvPr/>
          </p:nvSpPr>
          <p:spPr>
            <a:xfrm>
              <a:off x="3430870" y="3187266"/>
              <a:ext cx="19333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+mn-lt"/>
                  <a:cs typeface="Eurostile"/>
                </a:rPr>
                <a:t>AC signal</a:t>
              </a:r>
              <a:endParaRPr lang="en-US" sz="1600" dirty="0">
                <a:latin typeface="+mn-lt"/>
                <a:cs typeface="Eurostile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H="1">
              <a:off x="3169720" y="3014119"/>
              <a:ext cx="2402879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169720" y="2640214"/>
              <a:ext cx="0" cy="373905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572629" y="2626496"/>
              <a:ext cx="0" cy="38762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Can 31"/>
          <p:cNvSpPr/>
          <p:nvPr/>
        </p:nvSpPr>
        <p:spPr>
          <a:xfrm rot="5400000">
            <a:off x="4172769" y="1174796"/>
            <a:ext cx="817640" cy="2796222"/>
          </a:xfrm>
          <a:prstGeom prst="can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3" name="Can 32"/>
          <p:cNvSpPr/>
          <p:nvPr/>
        </p:nvSpPr>
        <p:spPr>
          <a:xfrm rot="5400000">
            <a:off x="4255928" y="1213154"/>
            <a:ext cx="675736" cy="2717065"/>
          </a:xfrm>
          <a:prstGeom prst="can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5" name="TextBox 34"/>
          <p:cNvSpPr txBox="1"/>
          <p:nvPr/>
        </p:nvSpPr>
        <p:spPr>
          <a:xfrm>
            <a:off x="3570885" y="1859200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Borosilicate tube</a:t>
            </a:r>
            <a:endParaRPr lang="en-US" sz="1400" dirty="0">
              <a:latin typeface="+mn-lt"/>
              <a:cs typeface="Century School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57774" y="3070648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Optical glass</a:t>
            </a:r>
            <a:endParaRPr lang="en-US" sz="1400" dirty="0">
              <a:latin typeface="+mn-lt"/>
              <a:cs typeface="Century Schoolbook"/>
            </a:endParaRPr>
          </a:p>
        </p:txBody>
      </p:sp>
      <p:sp>
        <p:nvSpPr>
          <p:cNvPr id="11" name="Rectangle 10"/>
          <p:cNvSpPr/>
          <p:nvPr/>
        </p:nvSpPr>
        <p:spPr>
          <a:xfrm rot="5400000">
            <a:off x="3032053" y="2517339"/>
            <a:ext cx="658616" cy="106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Rectangle 11"/>
          <p:cNvSpPr/>
          <p:nvPr/>
        </p:nvSpPr>
        <p:spPr>
          <a:xfrm rot="5400000">
            <a:off x="5457753" y="2512918"/>
            <a:ext cx="658616" cy="106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" name="Can 12"/>
          <p:cNvSpPr/>
          <p:nvPr/>
        </p:nvSpPr>
        <p:spPr>
          <a:xfrm rot="5400000">
            <a:off x="2886313" y="2330584"/>
            <a:ext cx="817638" cy="502927"/>
          </a:xfrm>
          <a:prstGeom prst="can">
            <a:avLst/>
          </a:prstGeom>
          <a:solidFill>
            <a:srgbClr val="FCD5B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Rectangle 13"/>
          <p:cNvSpPr/>
          <p:nvPr/>
        </p:nvSpPr>
        <p:spPr>
          <a:xfrm rot="5400000">
            <a:off x="3208900" y="2528083"/>
            <a:ext cx="658616" cy="106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" name="Can 15"/>
          <p:cNvSpPr/>
          <p:nvPr/>
        </p:nvSpPr>
        <p:spPr>
          <a:xfrm rot="5400000">
            <a:off x="5524564" y="2330590"/>
            <a:ext cx="817638" cy="502927"/>
          </a:xfrm>
          <a:prstGeom prst="can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" name="Can 9"/>
          <p:cNvSpPr/>
          <p:nvPr/>
        </p:nvSpPr>
        <p:spPr>
          <a:xfrm rot="5400000">
            <a:off x="5518312" y="2404181"/>
            <a:ext cx="989343" cy="343506"/>
          </a:xfrm>
          <a:prstGeom prst="can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Can 7"/>
          <p:cNvSpPr/>
          <p:nvPr/>
        </p:nvSpPr>
        <p:spPr>
          <a:xfrm rot="5400000">
            <a:off x="2694936" y="2404223"/>
            <a:ext cx="989343" cy="343506"/>
          </a:xfrm>
          <a:prstGeom prst="can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Rectangle 14"/>
          <p:cNvSpPr/>
          <p:nvPr/>
        </p:nvSpPr>
        <p:spPr>
          <a:xfrm rot="5400000">
            <a:off x="2950899" y="2545009"/>
            <a:ext cx="796926" cy="72921"/>
          </a:xfrm>
          <a:prstGeom prst="rect">
            <a:avLst/>
          </a:prstGeom>
          <a:solidFill>
            <a:srgbClr val="FCD5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7" name="TextBox 16"/>
          <p:cNvSpPr txBox="1"/>
          <p:nvPr/>
        </p:nvSpPr>
        <p:spPr>
          <a:xfrm>
            <a:off x="4898106" y="1705310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Electrode</a:t>
            </a:r>
            <a:endParaRPr lang="en-US" sz="1400" dirty="0">
              <a:latin typeface="+mn-lt"/>
              <a:cs typeface="Century Schoolbook"/>
            </a:endParaRPr>
          </a:p>
        </p:txBody>
      </p:sp>
      <p:grpSp>
        <p:nvGrpSpPr>
          <p:cNvPr id="23" name="Group 57"/>
          <p:cNvGrpSpPr/>
          <p:nvPr/>
        </p:nvGrpSpPr>
        <p:grpSpPr>
          <a:xfrm>
            <a:off x="4368132" y="3148208"/>
            <a:ext cx="426914" cy="426914"/>
            <a:chOff x="4198914" y="836963"/>
            <a:chExt cx="1054409" cy="1054409"/>
          </a:xfrm>
          <a:solidFill>
            <a:schemeClr val="bg1"/>
          </a:solidFill>
          <a:effectLst/>
        </p:grpSpPr>
        <p:sp>
          <p:nvSpPr>
            <p:cNvPr id="24" name="Oval 23"/>
            <p:cNvSpPr/>
            <p:nvPr/>
          </p:nvSpPr>
          <p:spPr>
            <a:xfrm>
              <a:off x="4198914" y="836963"/>
              <a:ext cx="1054409" cy="1054409"/>
            </a:xfrm>
            <a:prstGeom prst="ellipse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Eurostile" pitchFamily="34" charset="0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4366552" y="1222723"/>
              <a:ext cx="720084" cy="360042"/>
            </a:xfrm>
            <a:custGeom>
              <a:avLst/>
              <a:gdLst>
                <a:gd name="connsiteX0" fmla="*/ 0 w 800100"/>
                <a:gd name="connsiteY0" fmla="*/ 188383 h 349250"/>
                <a:gd name="connsiteX1" fmla="*/ 292100 w 800100"/>
                <a:gd name="connsiteY1" fmla="*/ 23283 h 349250"/>
                <a:gd name="connsiteX2" fmla="*/ 546100 w 800100"/>
                <a:gd name="connsiteY2" fmla="*/ 328083 h 349250"/>
                <a:gd name="connsiteX3" fmla="*/ 800100 w 800100"/>
                <a:gd name="connsiteY3" fmla="*/ 150283 h 34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100" h="349250">
                  <a:moveTo>
                    <a:pt x="0" y="188383"/>
                  </a:moveTo>
                  <a:cubicBezTo>
                    <a:pt x="100541" y="94191"/>
                    <a:pt x="201083" y="0"/>
                    <a:pt x="292100" y="23283"/>
                  </a:cubicBezTo>
                  <a:cubicBezTo>
                    <a:pt x="383117" y="46566"/>
                    <a:pt x="461433" y="306916"/>
                    <a:pt x="546100" y="328083"/>
                  </a:cubicBezTo>
                  <a:cubicBezTo>
                    <a:pt x="630767" y="349250"/>
                    <a:pt x="717550" y="247650"/>
                    <a:pt x="800100" y="150283"/>
                  </a:cubicBezTo>
                </a:path>
              </a:pathLst>
            </a:cu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Eurostile" pitchFamily="34" charset="0"/>
              </a:endParaRPr>
            </a:p>
          </p:txBody>
        </p:sp>
      </p:grpSp>
      <p:sp>
        <p:nvSpPr>
          <p:cNvPr id="30" name="Content Placeholder 2"/>
          <p:cNvSpPr txBox="1">
            <a:spLocks/>
          </p:cNvSpPr>
          <p:nvPr/>
        </p:nvSpPr>
        <p:spPr>
          <a:xfrm>
            <a:off x="1574808" y="4467422"/>
            <a:ext cx="5988033" cy="1730053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800" dirty="0" smtClean="0">
                <a:latin typeface="+mn-lt"/>
              </a:rPr>
              <a:t>AC voltage applied </a:t>
            </a:r>
            <a:r>
              <a:rPr lang="en-US" sz="1800" dirty="0">
                <a:latin typeface="+mn-lt"/>
              </a:rPr>
              <a:t>across the electrodes.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31644" y="1703821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Electrode</a:t>
            </a:r>
            <a:endParaRPr lang="en-US" sz="1400" dirty="0">
              <a:latin typeface="+mn-lt"/>
              <a:cs typeface="Century Schoolbook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46667" y="571033"/>
            <a:ext cx="73942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Plasma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Adaptive Optic (PAO) Lens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2971536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385808" y="2983487"/>
            <a:ext cx="2402909" cy="899324"/>
            <a:chOff x="3169720" y="2626496"/>
            <a:chExt cx="2402909" cy="899324"/>
          </a:xfrm>
        </p:grpSpPr>
        <p:sp>
          <p:nvSpPr>
            <p:cNvPr id="19" name="TextBox 18"/>
            <p:cNvSpPr txBox="1"/>
            <p:nvPr/>
          </p:nvSpPr>
          <p:spPr>
            <a:xfrm>
              <a:off x="3430870" y="3187266"/>
              <a:ext cx="19333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+mn-lt"/>
                  <a:cs typeface="Eurostile"/>
                </a:rPr>
                <a:t>AC signal</a:t>
              </a:r>
              <a:endParaRPr lang="en-US" sz="1600" dirty="0">
                <a:latin typeface="+mn-lt"/>
                <a:cs typeface="Eurostile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H="1">
              <a:off x="3169720" y="3014119"/>
              <a:ext cx="2402879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169720" y="2640214"/>
              <a:ext cx="0" cy="373905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572629" y="2626496"/>
              <a:ext cx="0" cy="38762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Can 31"/>
          <p:cNvSpPr/>
          <p:nvPr/>
        </p:nvSpPr>
        <p:spPr>
          <a:xfrm rot="5400000">
            <a:off x="4172769" y="1174796"/>
            <a:ext cx="817640" cy="2796222"/>
          </a:xfrm>
          <a:prstGeom prst="can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3" name="Can 32"/>
          <p:cNvSpPr/>
          <p:nvPr/>
        </p:nvSpPr>
        <p:spPr>
          <a:xfrm rot="5400000">
            <a:off x="4255928" y="1213154"/>
            <a:ext cx="675736" cy="2717065"/>
          </a:xfrm>
          <a:prstGeom prst="can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5" name="TextBox 34"/>
          <p:cNvSpPr txBox="1"/>
          <p:nvPr/>
        </p:nvSpPr>
        <p:spPr>
          <a:xfrm>
            <a:off x="3570885" y="1859200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Borosilicate tube</a:t>
            </a:r>
            <a:endParaRPr lang="en-US" sz="1400" dirty="0">
              <a:latin typeface="+mn-lt"/>
              <a:cs typeface="Century School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57774" y="3070648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Optical glass</a:t>
            </a:r>
            <a:endParaRPr lang="en-US" sz="1400" dirty="0">
              <a:latin typeface="+mn-lt"/>
              <a:cs typeface="Century Schoolbook"/>
            </a:endParaRPr>
          </a:p>
        </p:txBody>
      </p:sp>
      <p:sp>
        <p:nvSpPr>
          <p:cNvPr id="11" name="Rectangle 10"/>
          <p:cNvSpPr/>
          <p:nvPr/>
        </p:nvSpPr>
        <p:spPr>
          <a:xfrm rot="5400000">
            <a:off x="3032053" y="2517339"/>
            <a:ext cx="658616" cy="106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Rectangle 11"/>
          <p:cNvSpPr/>
          <p:nvPr/>
        </p:nvSpPr>
        <p:spPr>
          <a:xfrm rot="5400000">
            <a:off x="5457753" y="2512918"/>
            <a:ext cx="658616" cy="106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" name="Can 12"/>
          <p:cNvSpPr/>
          <p:nvPr/>
        </p:nvSpPr>
        <p:spPr>
          <a:xfrm rot="5400000">
            <a:off x="2886313" y="2330584"/>
            <a:ext cx="817638" cy="502927"/>
          </a:xfrm>
          <a:prstGeom prst="can">
            <a:avLst/>
          </a:prstGeom>
          <a:solidFill>
            <a:srgbClr val="FCD5B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Rectangle 13"/>
          <p:cNvSpPr/>
          <p:nvPr/>
        </p:nvSpPr>
        <p:spPr>
          <a:xfrm rot="5400000">
            <a:off x="3208900" y="2528083"/>
            <a:ext cx="658616" cy="106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Can 7"/>
          <p:cNvSpPr/>
          <p:nvPr/>
        </p:nvSpPr>
        <p:spPr>
          <a:xfrm rot="5400000">
            <a:off x="2694936" y="2404223"/>
            <a:ext cx="989343" cy="343506"/>
          </a:xfrm>
          <a:prstGeom prst="can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Rectangle 14"/>
          <p:cNvSpPr/>
          <p:nvPr/>
        </p:nvSpPr>
        <p:spPr>
          <a:xfrm rot="5400000">
            <a:off x="2950899" y="2545009"/>
            <a:ext cx="796926" cy="72921"/>
          </a:xfrm>
          <a:prstGeom prst="rect">
            <a:avLst/>
          </a:prstGeom>
          <a:solidFill>
            <a:srgbClr val="FCD5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7" name="TextBox 16"/>
          <p:cNvSpPr txBox="1"/>
          <p:nvPr/>
        </p:nvSpPr>
        <p:spPr>
          <a:xfrm>
            <a:off x="4898106" y="1705310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Electrode</a:t>
            </a:r>
            <a:endParaRPr lang="en-US" sz="1400" dirty="0">
              <a:latin typeface="+mn-lt"/>
              <a:cs typeface="Century Schoolbook"/>
            </a:endParaRPr>
          </a:p>
        </p:txBody>
      </p:sp>
      <p:grpSp>
        <p:nvGrpSpPr>
          <p:cNvPr id="23" name="Group 57"/>
          <p:cNvGrpSpPr/>
          <p:nvPr/>
        </p:nvGrpSpPr>
        <p:grpSpPr>
          <a:xfrm>
            <a:off x="4368132" y="3148208"/>
            <a:ext cx="426914" cy="426914"/>
            <a:chOff x="4198914" y="836963"/>
            <a:chExt cx="1054409" cy="1054409"/>
          </a:xfrm>
          <a:solidFill>
            <a:schemeClr val="bg1"/>
          </a:solidFill>
          <a:effectLst/>
        </p:grpSpPr>
        <p:sp>
          <p:nvSpPr>
            <p:cNvPr id="24" name="Oval 23"/>
            <p:cNvSpPr/>
            <p:nvPr/>
          </p:nvSpPr>
          <p:spPr>
            <a:xfrm>
              <a:off x="4198914" y="836963"/>
              <a:ext cx="1054409" cy="1054409"/>
            </a:xfrm>
            <a:prstGeom prst="ellipse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Eurostile" pitchFamily="34" charset="0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4366552" y="1222723"/>
              <a:ext cx="720084" cy="360042"/>
            </a:xfrm>
            <a:custGeom>
              <a:avLst/>
              <a:gdLst>
                <a:gd name="connsiteX0" fmla="*/ 0 w 800100"/>
                <a:gd name="connsiteY0" fmla="*/ 188383 h 349250"/>
                <a:gd name="connsiteX1" fmla="*/ 292100 w 800100"/>
                <a:gd name="connsiteY1" fmla="*/ 23283 h 349250"/>
                <a:gd name="connsiteX2" fmla="*/ 546100 w 800100"/>
                <a:gd name="connsiteY2" fmla="*/ 328083 h 349250"/>
                <a:gd name="connsiteX3" fmla="*/ 800100 w 800100"/>
                <a:gd name="connsiteY3" fmla="*/ 150283 h 34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100" h="349250">
                  <a:moveTo>
                    <a:pt x="0" y="188383"/>
                  </a:moveTo>
                  <a:cubicBezTo>
                    <a:pt x="100541" y="94191"/>
                    <a:pt x="201083" y="0"/>
                    <a:pt x="292100" y="23283"/>
                  </a:cubicBezTo>
                  <a:cubicBezTo>
                    <a:pt x="383117" y="46566"/>
                    <a:pt x="461433" y="306916"/>
                    <a:pt x="546100" y="328083"/>
                  </a:cubicBezTo>
                  <a:cubicBezTo>
                    <a:pt x="630767" y="349250"/>
                    <a:pt x="717550" y="247650"/>
                    <a:pt x="800100" y="150283"/>
                  </a:cubicBezTo>
                </a:path>
              </a:pathLst>
            </a:cu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Eurostile" pitchFamily="34" charset="0"/>
              </a:endParaRPr>
            </a:p>
          </p:txBody>
        </p:sp>
      </p:grpSp>
      <p:sp>
        <p:nvSpPr>
          <p:cNvPr id="27" name="Oval 26"/>
          <p:cNvSpPr/>
          <p:nvPr/>
        </p:nvSpPr>
        <p:spPr>
          <a:xfrm rot="5400000">
            <a:off x="4445267" y="1422916"/>
            <a:ext cx="382645" cy="229547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8" name="TextBox 27"/>
          <p:cNvSpPr txBox="1"/>
          <p:nvPr/>
        </p:nvSpPr>
        <p:spPr>
          <a:xfrm>
            <a:off x="4024846" y="2360197"/>
            <a:ext cx="1087957" cy="338554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  <a:cs typeface="Eurostile"/>
              </a:rPr>
              <a:t>Plasma</a:t>
            </a:r>
            <a:endParaRPr lang="en-US" sz="1600" dirty="0">
              <a:latin typeface="+mn-lt"/>
              <a:cs typeface="Eurostile"/>
            </a:endParaRPr>
          </a:p>
        </p:txBody>
      </p:sp>
      <p:sp>
        <p:nvSpPr>
          <p:cNvPr id="16" name="Can 15"/>
          <p:cNvSpPr/>
          <p:nvPr/>
        </p:nvSpPr>
        <p:spPr>
          <a:xfrm rot="5400000">
            <a:off x="5524564" y="2330590"/>
            <a:ext cx="817638" cy="502927"/>
          </a:xfrm>
          <a:prstGeom prst="can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" name="Can 9"/>
          <p:cNvSpPr/>
          <p:nvPr/>
        </p:nvSpPr>
        <p:spPr>
          <a:xfrm rot="5400000">
            <a:off x="5518312" y="2404181"/>
            <a:ext cx="989343" cy="343506"/>
          </a:xfrm>
          <a:prstGeom prst="can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574808" y="4467422"/>
            <a:ext cx="5988033" cy="1730053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800" dirty="0" smtClean="0">
                <a:latin typeface="+mn-lt"/>
              </a:rPr>
              <a:t>Low </a:t>
            </a:r>
            <a:r>
              <a:rPr lang="en-US" sz="1800" dirty="0">
                <a:latin typeface="+mn-lt"/>
              </a:rPr>
              <a:t>pressure air </a:t>
            </a:r>
            <a:r>
              <a:rPr lang="en-US" sz="1800" dirty="0" smtClean="0">
                <a:latin typeface="+mn-lt"/>
              </a:rPr>
              <a:t>breaks </a:t>
            </a:r>
            <a:r>
              <a:rPr lang="en-US" sz="1800" dirty="0">
                <a:latin typeface="+mn-lt"/>
              </a:rPr>
              <a:t>down and forms </a:t>
            </a:r>
            <a:r>
              <a:rPr lang="en-US" sz="1800" dirty="0" smtClean="0">
                <a:latin typeface="+mn-lt"/>
              </a:rPr>
              <a:t>plasma</a:t>
            </a:r>
            <a:r>
              <a:rPr lang="en-US" sz="1600" dirty="0">
                <a:latin typeface="+mn-lt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31644" y="1703821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Electrode</a:t>
            </a:r>
            <a:endParaRPr lang="en-US" sz="1400" dirty="0">
              <a:latin typeface="+mn-lt"/>
              <a:cs typeface="Century Schoolbook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46667" y="571033"/>
            <a:ext cx="73942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Plasma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Adaptive Optic (PAO) Lens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845078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385808" y="2983487"/>
            <a:ext cx="2402909" cy="899324"/>
            <a:chOff x="3169720" y="2626496"/>
            <a:chExt cx="2402909" cy="899324"/>
          </a:xfrm>
        </p:grpSpPr>
        <p:sp>
          <p:nvSpPr>
            <p:cNvPr id="19" name="TextBox 18"/>
            <p:cNvSpPr txBox="1"/>
            <p:nvPr/>
          </p:nvSpPr>
          <p:spPr>
            <a:xfrm>
              <a:off x="3430870" y="3187266"/>
              <a:ext cx="19333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+mn-lt"/>
                  <a:cs typeface="Eurostile"/>
                </a:rPr>
                <a:t>AC signal</a:t>
              </a:r>
              <a:endParaRPr lang="en-US" sz="1600" dirty="0">
                <a:latin typeface="+mn-lt"/>
                <a:cs typeface="Eurostile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H="1">
              <a:off x="3169720" y="3014119"/>
              <a:ext cx="2402879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169720" y="2640214"/>
              <a:ext cx="0" cy="373905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572629" y="2626496"/>
              <a:ext cx="0" cy="38762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Can 31"/>
          <p:cNvSpPr/>
          <p:nvPr/>
        </p:nvSpPr>
        <p:spPr>
          <a:xfrm rot="5400000">
            <a:off x="4172769" y="1174796"/>
            <a:ext cx="817640" cy="2796222"/>
          </a:xfrm>
          <a:prstGeom prst="can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3" name="Can 32"/>
          <p:cNvSpPr/>
          <p:nvPr/>
        </p:nvSpPr>
        <p:spPr>
          <a:xfrm rot="5400000">
            <a:off x="4255928" y="1213154"/>
            <a:ext cx="675736" cy="2717065"/>
          </a:xfrm>
          <a:prstGeom prst="can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5" name="TextBox 34"/>
          <p:cNvSpPr txBox="1"/>
          <p:nvPr/>
        </p:nvSpPr>
        <p:spPr>
          <a:xfrm>
            <a:off x="3570885" y="1859200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Borosilicate tube</a:t>
            </a:r>
            <a:endParaRPr lang="en-US" sz="1400" dirty="0">
              <a:latin typeface="+mn-lt"/>
              <a:cs typeface="Century School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57774" y="3070648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Optical glass</a:t>
            </a:r>
            <a:endParaRPr lang="en-US" sz="1400" dirty="0">
              <a:latin typeface="+mn-lt"/>
              <a:cs typeface="Century Schoolbook"/>
            </a:endParaRPr>
          </a:p>
        </p:txBody>
      </p:sp>
      <p:sp>
        <p:nvSpPr>
          <p:cNvPr id="11" name="Rectangle 10"/>
          <p:cNvSpPr/>
          <p:nvPr/>
        </p:nvSpPr>
        <p:spPr>
          <a:xfrm rot="5400000">
            <a:off x="3032053" y="2517339"/>
            <a:ext cx="658616" cy="106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Rectangle 11"/>
          <p:cNvSpPr/>
          <p:nvPr/>
        </p:nvSpPr>
        <p:spPr>
          <a:xfrm rot="5400000">
            <a:off x="5457753" y="2512918"/>
            <a:ext cx="658616" cy="106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" name="Can 12"/>
          <p:cNvSpPr/>
          <p:nvPr/>
        </p:nvSpPr>
        <p:spPr>
          <a:xfrm rot="5400000">
            <a:off x="2886313" y="2330584"/>
            <a:ext cx="817638" cy="502927"/>
          </a:xfrm>
          <a:prstGeom prst="can">
            <a:avLst/>
          </a:prstGeom>
          <a:solidFill>
            <a:srgbClr val="FCD5B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Rectangle 13"/>
          <p:cNvSpPr/>
          <p:nvPr/>
        </p:nvSpPr>
        <p:spPr>
          <a:xfrm rot="5400000">
            <a:off x="3208900" y="2528083"/>
            <a:ext cx="658616" cy="106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Can 7"/>
          <p:cNvSpPr/>
          <p:nvPr/>
        </p:nvSpPr>
        <p:spPr>
          <a:xfrm rot="5400000">
            <a:off x="2694936" y="2404223"/>
            <a:ext cx="989343" cy="343506"/>
          </a:xfrm>
          <a:prstGeom prst="can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Rectangle 14"/>
          <p:cNvSpPr/>
          <p:nvPr/>
        </p:nvSpPr>
        <p:spPr>
          <a:xfrm rot="5400000">
            <a:off x="2950899" y="2545009"/>
            <a:ext cx="796926" cy="72921"/>
          </a:xfrm>
          <a:prstGeom prst="rect">
            <a:avLst/>
          </a:prstGeom>
          <a:solidFill>
            <a:srgbClr val="FCD5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7" name="TextBox 16"/>
          <p:cNvSpPr txBox="1"/>
          <p:nvPr/>
        </p:nvSpPr>
        <p:spPr>
          <a:xfrm>
            <a:off x="4898106" y="1705310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Electrode</a:t>
            </a:r>
            <a:endParaRPr lang="en-US" sz="1400" dirty="0">
              <a:latin typeface="+mn-lt"/>
              <a:cs typeface="Century Schoolbook"/>
            </a:endParaRPr>
          </a:p>
        </p:txBody>
      </p:sp>
      <p:grpSp>
        <p:nvGrpSpPr>
          <p:cNvPr id="23" name="Group 57"/>
          <p:cNvGrpSpPr/>
          <p:nvPr/>
        </p:nvGrpSpPr>
        <p:grpSpPr>
          <a:xfrm>
            <a:off x="4368132" y="3148208"/>
            <a:ext cx="426914" cy="426914"/>
            <a:chOff x="4198914" y="836963"/>
            <a:chExt cx="1054409" cy="1054409"/>
          </a:xfrm>
          <a:solidFill>
            <a:schemeClr val="bg1"/>
          </a:solidFill>
          <a:effectLst/>
        </p:grpSpPr>
        <p:sp>
          <p:nvSpPr>
            <p:cNvPr id="24" name="Oval 23"/>
            <p:cNvSpPr/>
            <p:nvPr/>
          </p:nvSpPr>
          <p:spPr>
            <a:xfrm>
              <a:off x="4198914" y="836963"/>
              <a:ext cx="1054409" cy="1054409"/>
            </a:xfrm>
            <a:prstGeom prst="ellipse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Eurostile" pitchFamily="34" charset="0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4366552" y="1222723"/>
              <a:ext cx="720084" cy="360042"/>
            </a:xfrm>
            <a:custGeom>
              <a:avLst/>
              <a:gdLst>
                <a:gd name="connsiteX0" fmla="*/ 0 w 800100"/>
                <a:gd name="connsiteY0" fmla="*/ 188383 h 349250"/>
                <a:gd name="connsiteX1" fmla="*/ 292100 w 800100"/>
                <a:gd name="connsiteY1" fmla="*/ 23283 h 349250"/>
                <a:gd name="connsiteX2" fmla="*/ 546100 w 800100"/>
                <a:gd name="connsiteY2" fmla="*/ 328083 h 349250"/>
                <a:gd name="connsiteX3" fmla="*/ 800100 w 800100"/>
                <a:gd name="connsiteY3" fmla="*/ 150283 h 34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100" h="349250">
                  <a:moveTo>
                    <a:pt x="0" y="188383"/>
                  </a:moveTo>
                  <a:cubicBezTo>
                    <a:pt x="100541" y="94191"/>
                    <a:pt x="201083" y="0"/>
                    <a:pt x="292100" y="23283"/>
                  </a:cubicBezTo>
                  <a:cubicBezTo>
                    <a:pt x="383117" y="46566"/>
                    <a:pt x="461433" y="306916"/>
                    <a:pt x="546100" y="328083"/>
                  </a:cubicBezTo>
                  <a:cubicBezTo>
                    <a:pt x="630767" y="349250"/>
                    <a:pt x="717550" y="247650"/>
                    <a:pt x="800100" y="150283"/>
                  </a:cubicBezTo>
                </a:path>
              </a:pathLst>
            </a:cu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Eurostile" pitchFamily="34" charset="0"/>
              </a:endParaRPr>
            </a:p>
          </p:txBody>
        </p:sp>
      </p:grpSp>
      <p:sp>
        <p:nvSpPr>
          <p:cNvPr id="27" name="Oval 26"/>
          <p:cNvSpPr/>
          <p:nvPr/>
        </p:nvSpPr>
        <p:spPr>
          <a:xfrm rot="5400000">
            <a:off x="4445267" y="1422916"/>
            <a:ext cx="382645" cy="229547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8" name="TextBox 27"/>
          <p:cNvSpPr txBox="1"/>
          <p:nvPr/>
        </p:nvSpPr>
        <p:spPr>
          <a:xfrm>
            <a:off x="4024846" y="2360197"/>
            <a:ext cx="1087957" cy="338554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  <a:cs typeface="Eurostile"/>
              </a:rPr>
              <a:t>Plasma</a:t>
            </a:r>
            <a:endParaRPr lang="en-US" sz="1600" dirty="0">
              <a:latin typeface="+mn-lt"/>
              <a:cs typeface="Eurostile"/>
            </a:endParaRPr>
          </a:p>
        </p:txBody>
      </p:sp>
      <p:sp>
        <p:nvSpPr>
          <p:cNvPr id="16" name="Can 15"/>
          <p:cNvSpPr/>
          <p:nvPr/>
        </p:nvSpPr>
        <p:spPr>
          <a:xfrm rot="5400000">
            <a:off x="5524564" y="2330590"/>
            <a:ext cx="817638" cy="502927"/>
          </a:xfrm>
          <a:prstGeom prst="can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" name="Can 9"/>
          <p:cNvSpPr/>
          <p:nvPr/>
        </p:nvSpPr>
        <p:spPr>
          <a:xfrm rot="5400000">
            <a:off x="5518312" y="2404181"/>
            <a:ext cx="989343" cy="343506"/>
          </a:xfrm>
          <a:prstGeom prst="can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889000" y="4467422"/>
            <a:ext cx="7366000" cy="1730053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800" b="1" dirty="0" smtClean="0">
                <a:latin typeface="+mn-lt"/>
              </a:rPr>
              <a:t>Dielectric barrier discharge </a:t>
            </a:r>
            <a:r>
              <a:rPr lang="en-US" sz="1800" b="1" dirty="0">
                <a:latin typeface="+mn-lt"/>
              </a:rPr>
              <a:t>(DBD</a:t>
            </a:r>
            <a:r>
              <a:rPr lang="en-US" sz="1800" b="1" dirty="0" smtClean="0">
                <a:latin typeface="+mn-lt"/>
              </a:rPr>
              <a:t>):</a:t>
            </a:r>
            <a:r>
              <a:rPr lang="en-US" sz="1800" dirty="0" smtClean="0">
                <a:latin typeface="+mn-lt"/>
              </a:rPr>
              <a:t>  delayed </a:t>
            </a:r>
            <a:r>
              <a:rPr lang="en-US" sz="1800" dirty="0">
                <a:latin typeface="+mn-lt"/>
              </a:rPr>
              <a:t>transition to </a:t>
            </a:r>
            <a:r>
              <a:rPr lang="en-US" sz="1800" dirty="0" smtClean="0">
                <a:latin typeface="+mn-lt"/>
              </a:rPr>
              <a:t>arcing, 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1800" dirty="0" smtClean="0">
                <a:latin typeface="+mn-lt"/>
              </a:rPr>
              <a:t>operates </a:t>
            </a:r>
            <a:r>
              <a:rPr lang="en-US" sz="1800" dirty="0">
                <a:latin typeface="+mn-lt"/>
              </a:rPr>
              <a:t>in the </a:t>
            </a:r>
            <a:r>
              <a:rPr lang="en-US" sz="1800" dirty="0" smtClean="0">
                <a:latin typeface="+mn-lt"/>
              </a:rPr>
              <a:t>glow regime</a:t>
            </a:r>
            <a:r>
              <a:rPr lang="en-US" sz="1800" dirty="0">
                <a:latin typeface="+mn-lt"/>
              </a:rPr>
              <a:t>.</a:t>
            </a:r>
          </a:p>
          <a:p>
            <a:pPr algn="ctr">
              <a:spcBef>
                <a:spcPct val="20000"/>
              </a:spcBef>
              <a:defRPr/>
            </a:pPr>
            <a:endParaRPr lang="en-US" sz="1800" dirty="0">
              <a:latin typeface="+mn-lt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US" sz="1800" b="1" dirty="0" smtClean="0">
                <a:latin typeface="+mn-lt"/>
              </a:rPr>
              <a:t>Not </a:t>
            </a:r>
            <a:r>
              <a:rPr lang="en-US" sz="1800" b="1" dirty="0">
                <a:latin typeface="+mn-lt"/>
              </a:rPr>
              <a:t>a thermal plasma.</a:t>
            </a:r>
            <a:r>
              <a:rPr lang="en-US" sz="1800" dirty="0">
                <a:latin typeface="+mn-lt"/>
              </a:rPr>
              <a:t>  Ionization is sustained by electron collisions</a:t>
            </a:r>
            <a:r>
              <a:rPr lang="en-US" sz="1600" dirty="0">
                <a:latin typeface="Eurostile" pitchFamily="34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31644" y="1703821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Electrode</a:t>
            </a:r>
            <a:endParaRPr lang="en-US" sz="1400" dirty="0">
              <a:latin typeface="+mn-lt"/>
              <a:cs typeface="Century Schoolbook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46667" y="571033"/>
            <a:ext cx="73942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Plasma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Adaptive Optic (PAO) Lens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2780015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385808" y="2983487"/>
            <a:ext cx="2402909" cy="899324"/>
            <a:chOff x="3169720" y="2626496"/>
            <a:chExt cx="2402909" cy="899324"/>
          </a:xfrm>
        </p:grpSpPr>
        <p:sp>
          <p:nvSpPr>
            <p:cNvPr id="19" name="TextBox 18"/>
            <p:cNvSpPr txBox="1"/>
            <p:nvPr/>
          </p:nvSpPr>
          <p:spPr>
            <a:xfrm>
              <a:off x="3430870" y="3187266"/>
              <a:ext cx="19333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+mn-lt"/>
                  <a:cs typeface="Eurostile"/>
                </a:rPr>
                <a:t>AC signal</a:t>
              </a:r>
              <a:endParaRPr lang="en-US" sz="1600" dirty="0">
                <a:latin typeface="+mn-lt"/>
                <a:cs typeface="Eurostile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H="1">
              <a:off x="3169720" y="3014119"/>
              <a:ext cx="2402879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169720" y="2640214"/>
              <a:ext cx="0" cy="373905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572629" y="2626496"/>
              <a:ext cx="0" cy="38762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Can 31"/>
          <p:cNvSpPr/>
          <p:nvPr/>
        </p:nvSpPr>
        <p:spPr>
          <a:xfrm rot="5400000">
            <a:off x="4172769" y="1174796"/>
            <a:ext cx="817640" cy="2796222"/>
          </a:xfrm>
          <a:prstGeom prst="can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3" name="Can 32"/>
          <p:cNvSpPr/>
          <p:nvPr/>
        </p:nvSpPr>
        <p:spPr>
          <a:xfrm rot="5400000">
            <a:off x="4255928" y="1213154"/>
            <a:ext cx="675736" cy="2717065"/>
          </a:xfrm>
          <a:prstGeom prst="can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5" name="TextBox 34"/>
          <p:cNvSpPr txBox="1"/>
          <p:nvPr/>
        </p:nvSpPr>
        <p:spPr>
          <a:xfrm>
            <a:off x="3570885" y="1859200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Borosilicate tube</a:t>
            </a:r>
            <a:endParaRPr lang="en-US" sz="1400" dirty="0">
              <a:latin typeface="+mn-lt"/>
              <a:cs typeface="Century School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57774" y="3070648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Optical glass</a:t>
            </a:r>
            <a:endParaRPr lang="en-US" sz="1400" dirty="0">
              <a:latin typeface="+mn-lt"/>
              <a:cs typeface="Century Schoolbook"/>
            </a:endParaRPr>
          </a:p>
        </p:txBody>
      </p:sp>
      <p:sp>
        <p:nvSpPr>
          <p:cNvPr id="11" name="Rectangle 10"/>
          <p:cNvSpPr/>
          <p:nvPr/>
        </p:nvSpPr>
        <p:spPr>
          <a:xfrm rot="5400000">
            <a:off x="3032053" y="2517339"/>
            <a:ext cx="658616" cy="106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Rectangle 11"/>
          <p:cNvSpPr/>
          <p:nvPr/>
        </p:nvSpPr>
        <p:spPr>
          <a:xfrm rot="5400000">
            <a:off x="5457753" y="2512918"/>
            <a:ext cx="658616" cy="106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" name="Can 12"/>
          <p:cNvSpPr/>
          <p:nvPr/>
        </p:nvSpPr>
        <p:spPr>
          <a:xfrm rot="5400000">
            <a:off x="2886313" y="2330584"/>
            <a:ext cx="817638" cy="502927"/>
          </a:xfrm>
          <a:prstGeom prst="can">
            <a:avLst/>
          </a:prstGeom>
          <a:solidFill>
            <a:srgbClr val="FCD5B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Rectangle 13"/>
          <p:cNvSpPr/>
          <p:nvPr/>
        </p:nvSpPr>
        <p:spPr>
          <a:xfrm rot="5400000">
            <a:off x="3208900" y="2528083"/>
            <a:ext cx="658616" cy="106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Can 7"/>
          <p:cNvSpPr/>
          <p:nvPr/>
        </p:nvSpPr>
        <p:spPr>
          <a:xfrm rot="5400000">
            <a:off x="2694936" y="2404223"/>
            <a:ext cx="989343" cy="343506"/>
          </a:xfrm>
          <a:prstGeom prst="can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Rectangle 14"/>
          <p:cNvSpPr/>
          <p:nvPr/>
        </p:nvSpPr>
        <p:spPr>
          <a:xfrm rot="5400000">
            <a:off x="2950899" y="2545009"/>
            <a:ext cx="796926" cy="72921"/>
          </a:xfrm>
          <a:prstGeom prst="rect">
            <a:avLst/>
          </a:prstGeom>
          <a:solidFill>
            <a:srgbClr val="FCD5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7" name="TextBox 16"/>
          <p:cNvSpPr txBox="1"/>
          <p:nvPr/>
        </p:nvSpPr>
        <p:spPr>
          <a:xfrm>
            <a:off x="4898106" y="1705310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Electrode</a:t>
            </a:r>
            <a:endParaRPr lang="en-US" sz="1400" dirty="0">
              <a:latin typeface="+mn-lt"/>
              <a:cs typeface="Century Schoolbook"/>
            </a:endParaRPr>
          </a:p>
        </p:txBody>
      </p:sp>
      <p:grpSp>
        <p:nvGrpSpPr>
          <p:cNvPr id="23" name="Group 57"/>
          <p:cNvGrpSpPr/>
          <p:nvPr/>
        </p:nvGrpSpPr>
        <p:grpSpPr>
          <a:xfrm>
            <a:off x="4368132" y="3148208"/>
            <a:ext cx="426914" cy="426914"/>
            <a:chOff x="4198914" y="836963"/>
            <a:chExt cx="1054409" cy="1054409"/>
          </a:xfrm>
          <a:solidFill>
            <a:schemeClr val="bg1"/>
          </a:solidFill>
          <a:effectLst/>
        </p:grpSpPr>
        <p:sp>
          <p:nvSpPr>
            <p:cNvPr id="24" name="Oval 23"/>
            <p:cNvSpPr/>
            <p:nvPr/>
          </p:nvSpPr>
          <p:spPr>
            <a:xfrm>
              <a:off x="4198914" y="836963"/>
              <a:ext cx="1054409" cy="1054409"/>
            </a:xfrm>
            <a:prstGeom prst="ellipse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Eurostile" pitchFamily="34" charset="0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4366552" y="1222723"/>
              <a:ext cx="720084" cy="360042"/>
            </a:xfrm>
            <a:custGeom>
              <a:avLst/>
              <a:gdLst>
                <a:gd name="connsiteX0" fmla="*/ 0 w 800100"/>
                <a:gd name="connsiteY0" fmla="*/ 188383 h 349250"/>
                <a:gd name="connsiteX1" fmla="*/ 292100 w 800100"/>
                <a:gd name="connsiteY1" fmla="*/ 23283 h 349250"/>
                <a:gd name="connsiteX2" fmla="*/ 546100 w 800100"/>
                <a:gd name="connsiteY2" fmla="*/ 328083 h 349250"/>
                <a:gd name="connsiteX3" fmla="*/ 800100 w 800100"/>
                <a:gd name="connsiteY3" fmla="*/ 150283 h 34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100" h="349250">
                  <a:moveTo>
                    <a:pt x="0" y="188383"/>
                  </a:moveTo>
                  <a:cubicBezTo>
                    <a:pt x="100541" y="94191"/>
                    <a:pt x="201083" y="0"/>
                    <a:pt x="292100" y="23283"/>
                  </a:cubicBezTo>
                  <a:cubicBezTo>
                    <a:pt x="383117" y="46566"/>
                    <a:pt x="461433" y="306916"/>
                    <a:pt x="546100" y="328083"/>
                  </a:cubicBezTo>
                  <a:cubicBezTo>
                    <a:pt x="630767" y="349250"/>
                    <a:pt x="717550" y="247650"/>
                    <a:pt x="800100" y="150283"/>
                  </a:cubicBezTo>
                </a:path>
              </a:pathLst>
            </a:cu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Eurostile" pitchFamily="34" charset="0"/>
              </a:endParaRPr>
            </a:p>
          </p:txBody>
        </p:sp>
      </p:grpSp>
      <p:sp>
        <p:nvSpPr>
          <p:cNvPr id="27" name="Oval 26"/>
          <p:cNvSpPr/>
          <p:nvPr/>
        </p:nvSpPr>
        <p:spPr>
          <a:xfrm rot="5400000">
            <a:off x="4445267" y="1422916"/>
            <a:ext cx="382645" cy="229547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8" name="TextBox 27"/>
          <p:cNvSpPr txBox="1"/>
          <p:nvPr/>
        </p:nvSpPr>
        <p:spPr>
          <a:xfrm>
            <a:off x="4024846" y="2360197"/>
            <a:ext cx="1087957" cy="338554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  <a:cs typeface="Eurostile"/>
              </a:rPr>
              <a:t>Plasma</a:t>
            </a:r>
            <a:endParaRPr lang="en-US" sz="1600" dirty="0">
              <a:latin typeface="+mn-lt"/>
              <a:cs typeface="Eurostile"/>
            </a:endParaRPr>
          </a:p>
        </p:txBody>
      </p:sp>
      <p:sp>
        <p:nvSpPr>
          <p:cNvPr id="16" name="Can 15"/>
          <p:cNvSpPr/>
          <p:nvPr/>
        </p:nvSpPr>
        <p:spPr>
          <a:xfrm rot="5400000">
            <a:off x="5524564" y="2330590"/>
            <a:ext cx="817638" cy="502927"/>
          </a:xfrm>
          <a:prstGeom prst="can">
            <a:avLst/>
          </a:prstGeom>
          <a:solidFill>
            <a:srgbClr val="AAE2B8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" name="Can 9"/>
          <p:cNvSpPr/>
          <p:nvPr/>
        </p:nvSpPr>
        <p:spPr>
          <a:xfrm rot="5400000">
            <a:off x="5518312" y="2404181"/>
            <a:ext cx="989343" cy="343506"/>
          </a:xfrm>
          <a:prstGeom prst="can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747889" y="4453311"/>
            <a:ext cx="7676444" cy="1730053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</a:pPr>
            <a:r>
              <a:rPr lang="en-US" sz="1800" dirty="0">
                <a:latin typeface="+mn-lt"/>
              </a:rPr>
              <a:t>Plasma is an optically dispersive </a:t>
            </a:r>
            <a:r>
              <a:rPr lang="en-US" sz="1800" dirty="0" smtClean="0">
                <a:latin typeface="+mn-lt"/>
              </a:rPr>
              <a:t>medium due to the interactions with</a:t>
            </a:r>
          </a:p>
          <a:p>
            <a:pPr algn="ctr">
              <a:spcBef>
                <a:spcPct val="20000"/>
              </a:spcBef>
            </a:pPr>
            <a:r>
              <a:rPr lang="en-US" sz="1800" dirty="0" smtClean="0">
                <a:latin typeface="+mn-lt"/>
              </a:rPr>
              <a:t>free electrons.</a:t>
            </a:r>
            <a:endParaRPr lang="en-US" sz="180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+mj-lt"/>
              <a:buAutoNum type="arabicPeriod"/>
            </a:pPr>
            <a:endParaRPr lang="en-US" sz="1800" dirty="0">
              <a:latin typeface="+mn-lt"/>
            </a:endParaRPr>
          </a:p>
          <a:p>
            <a:pPr algn="ctr">
              <a:spcBef>
                <a:spcPct val="20000"/>
              </a:spcBef>
            </a:pPr>
            <a:r>
              <a:rPr lang="en-US" sz="1800" dirty="0" smtClean="0">
                <a:latin typeface="+mn-lt"/>
              </a:rPr>
              <a:t>The </a:t>
            </a:r>
            <a:r>
              <a:rPr lang="en-US" sz="1800" b="1" dirty="0" smtClean="0">
                <a:latin typeface="+mn-lt"/>
              </a:rPr>
              <a:t>refractive </a:t>
            </a:r>
            <a:r>
              <a:rPr lang="en-US" sz="1800" b="1" dirty="0">
                <a:latin typeface="+mn-lt"/>
              </a:rPr>
              <a:t>index </a:t>
            </a:r>
            <a:r>
              <a:rPr lang="en-US" sz="1800" dirty="0" smtClean="0">
                <a:latin typeface="+mn-lt"/>
              </a:rPr>
              <a:t>is related to </a:t>
            </a:r>
            <a:r>
              <a:rPr lang="en-US" sz="1800" dirty="0">
                <a:latin typeface="+mn-lt"/>
              </a:rPr>
              <a:t>electron density </a:t>
            </a:r>
            <a:r>
              <a:rPr lang="en-US" sz="1800" dirty="0" smtClean="0">
                <a:latin typeface="+mn-lt"/>
              </a:rPr>
              <a:t>and can </a:t>
            </a:r>
            <a:r>
              <a:rPr lang="en-US" sz="1800" dirty="0">
                <a:latin typeface="+mn-lt"/>
              </a:rPr>
              <a:t>be </a:t>
            </a:r>
            <a:endParaRPr lang="en-US" sz="1800" dirty="0" smtClean="0">
              <a:latin typeface="+mn-lt"/>
            </a:endParaRPr>
          </a:p>
          <a:p>
            <a:pPr algn="ctr">
              <a:spcBef>
                <a:spcPct val="20000"/>
              </a:spcBef>
            </a:pPr>
            <a:r>
              <a:rPr lang="en-US" sz="1800" dirty="0" smtClean="0">
                <a:latin typeface="+mn-lt"/>
              </a:rPr>
              <a:t>controlled </a:t>
            </a:r>
            <a:r>
              <a:rPr lang="en-US" sz="1800" dirty="0">
                <a:latin typeface="+mn-lt"/>
              </a:rPr>
              <a:t>with the applied voltage potential.</a:t>
            </a:r>
          </a:p>
          <a:p>
            <a:pPr algn="ctr">
              <a:spcBef>
                <a:spcPct val="20000"/>
              </a:spcBef>
            </a:pPr>
            <a:endParaRPr lang="en-US" sz="1800" dirty="0">
              <a:latin typeface="+mn-lt"/>
            </a:endParaRPr>
          </a:p>
          <a:p>
            <a:pPr algn="ctr">
              <a:spcBef>
                <a:spcPct val="20000"/>
              </a:spcBef>
            </a:pPr>
            <a:r>
              <a:rPr lang="en-US" sz="1600" dirty="0" smtClean="0">
                <a:latin typeface="Eurostile" pitchFamily="34" charset="0"/>
              </a:rPr>
              <a:t>.</a:t>
            </a:r>
            <a:endParaRPr lang="en-US" sz="1600" dirty="0">
              <a:latin typeface="Eurostile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01890" y="4358623"/>
            <a:ext cx="7182554" cy="185026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331644" y="1703821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Electrode</a:t>
            </a:r>
            <a:endParaRPr lang="en-US" sz="1400" dirty="0">
              <a:latin typeface="+mn-lt"/>
              <a:cs typeface="Century Schoolbook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46667" y="571033"/>
            <a:ext cx="73942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Plasma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Adaptive Optic (PAO) Lens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3229186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775473" y="2076096"/>
            <a:ext cx="7293434" cy="1234656"/>
            <a:chOff x="775473" y="4406272"/>
            <a:chExt cx="7293434" cy="1234656"/>
          </a:xfrm>
        </p:grpSpPr>
        <p:sp>
          <p:nvSpPr>
            <p:cNvPr id="31" name="Rectangle 30"/>
            <p:cNvSpPr/>
            <p:nvPr/>
          </p:nvSpPr>
          <p:spPr>
            <a:xfrm>
              <a:off x="1276350" y="4511097"/>
              <a:ext cx="1783395" cy="76216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1736797" y="4511097"/>
              <a:ext cx="0" cy="759083"/>
            </a:xfrm>
            <a:prstGeom prst="line">
              <a:avLst/>
            </a:prstGeom>
            <a:ln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828264" y="4514174"/>
              <a:ext cx="0" cy="759083"/>
            </a:xfrm>
            <a:prstGeom prst="line">
              <a:avLst/>
            </a:prstGeom>
            <a:ln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911646" y="4517733"/>
              <a:ext cx="0" cy="759083"/>
            </a:xfrm>
            <a:prstGeom prst="line">
              <a:avLst/>
            </a:prstGeom>
            <a:ln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ight Triangle 38"/>
            <p:cNvSpPr/>
            <p:nvPr/>
          </p:nvSpPr>
          <p:spPr>
            <a:xfrm rot="13500000">
              <a:off x="7116361" y="4406272"/>
              <a:ext cx="952546" cy="952546"/>
            </a:xfrm>
            <a:prstGeom prst="rt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108131" y="4519605"/>
              <a:ext cx="1597594" cy="76216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6992402" y="4510582"/>
              <a:ext cx="88909" cy="762000"/>
            </a:xfrm>
            <a:custGeom>
              <a:avLst/>
              <a:gdLst>
                <a:gd name="connsiteX0" fmla="*/ 3047 w 88778"/>
                <a:gd name="connsiteY0" fmla="*/ 0 h 762000"/>
                <a:gd name="connsiteX1" fmla="*/ 88772 w 88778"/>
                <a:gd name="connsiteY1" fmla="*/ 365125 h 762000"/>
                <a:gd name="connsiteX2" fmla="*/ 9397 w 88778"/>
                <a:gd name="connsiteY2" fmla="*/ 762000 h 762000"/>
                <a:gd name="connsiteX0" fmla="*/ 0 w 85735"/>
                <a:gd name="connsiteY0" fmla="*/ 0 h 762000"/>
                <a:gd name="connsiteX1" fmla="*/ 85725 w 85735"/>
                <a:gd name="connsiteY1" fmla="*/ 365125 h 762000"/>
                <a:gd name="connsiteX2" fmla="*/ 6350 w 85735"/>
                <a:gd name="connsiteY2" fmla="*/ 762000 h 762000"/>
                <a:gd name="connsiteX0" fmla="*/ 0 w 85735"/>
                <a:gd name="connsiteY0" fmla="*/ 0 h 762000"/>
                <a:gd name="connsiteX1" fmla="*/ 85725 w 85735"/>
                <a:gd name="connsiteY1" fmla="*/ 365125 h 762000"/>
                <a:gd name="connsiteX2" fmla="*/ 6350 w 85735"/>
                <a:gd name="connsiteY2" fmla="*/ 762000 h 762000"/>
                <a:gd name="connsiteX0" fmla="*/ 0 w 88909"/>
                <a:gd name="connsiteY0" fmla="*/ 0 h 762000"/>
                <a:gd name="connsiteX1" fmla="*/ 88900 w 88909"/>
                <a:gd name="connsiteY1" fmla="*/ 365125 h 762000"/>
                <a:gd name="connsiteX2" fmla="*/ 6350 w 88909"/>
                <a:gd name="connsiteY2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9" h="762000">
                  <a:moveTo>
                    <a:pt x="0" y="0"/>
                  </a:moveTo>
                  <a:cubicBezTo>
                    <a:pt x="4233" y="138112"/>
                    <a:pt x="87842" y="238125"/>
                    <a:pt x="88900" y="365125"/>
                  </a:cubicBezTo>
                  <a:cubicBezTo>
                    <a:pt x="89958" y="492125"/>
                    <a:pt x="3704" y="662517"/>
                    <a:pt x="6350" y="762000"/>
                  </a:cubicBezTo>
                </a:path>
              </a:pathLst>
            </a:custGeom>
            <a:ln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7090451" y="4510582"/>
              <a:ext cx="88909" cy="762000"/>
            </a:xfrm>
            <a:custGeom>
              <a:avLst/>
              <a:gdLst>
                <a:gd name="connsiteX0" fmla="*/ 3047 w 88778"/>
                <a:gd name="connsiteY0" fmla="*/ 0 h 762000"/>
                <a:gd name="connsiteX1" fmla="*/ 88772 w 88778"/>
                <a:gd name="connsiteY1" fmla="*/ 365125 h 762000"/>
                <a:gd name="connsiteX2" fmla="*/ 9397 w 88778"/>
                <a:gd name="connsiteY2" fmla="*/ 762000 h 762000"/>
                <a:gd name="connsiteX0" fmla="*/ 0 w 85735"/>
                <a:gd name="connsiteY0" fmla="*/ 0 h 762000"/>
                <a:gd name="connsiteX1" fmla="*/ 85725 w 85735"/>
                <a:gd name="connsiteY1" fmla="*/ 365125 h 762000"/>
                <a:gd name="connsiteX2" fmla="*/ 6350 w 85735"/>
                <a:gd name="connsiteY2" fmla="*/ 762000 h 762000"/>
                <a:gd name="connsiteX0" fmla="*/ 0 w 85735"/>
                <a:gd name="connsiteY0" fmla="*/ 0 h 762000"/>
                <a:gd name="connsiteX1" fmla="*/ 85725 w 85735"/>
                <a:gd name="connsiteY1" fmla="*/ 365125 h 762000"/>
                <a:gd name="connsiteX2" fmla="*/ 6350 w 85735"/>
                <a:gd name="connsiteY2" fmla="*/ 762000 h 762000"/>
                <a:gd name="connsiteX0" fmla="*/ 0 w 88909"/>
                <a:gd name="connsiteY0" fmla="*/ 0 h 762000"/>
                <a:gd name="connsiteX1" fmla="*/ 88900 w 88909"/>
                <a:gd name="connsiteY1" fmla="*/ 365125 h 762000"/>
                <a:gd name="connsiteX2" fmla="*/ 6350 w 88909"/>
                <a:gd name="connsiteY2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9" h="762000">
                  <a:moveTo>
                    <a:pt x="0" y="0"/>
                  </a:moveTo>
                  <a:cubicBezTo>
                    <a:pt x="4233" y="138112"/>
                    <a:pt x="87842" y="238125"/>
                    <a:pt x="88900" y="365125"/>
                  </a:cubicBezTo>
                  <a:cubicBezTo>
                    <a:pt x="89958" y="492125"/>
                    <a:pt x="3704" y="662517"/>
                    <a:pt x="6350" y="762000"/>
                  </a:cubicBezTo>
                </a:path>
              </a:pathLst>
            </a:custGeom>
            <a:ln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7179360" y="4510582"/>
              <a:ext cx="88909" cy="762000"/>
            </a:xfrm>
            <a:custGeom>
              <a:avLst/>
              <a:gdLst>
                <a:gd name="connsiteX0" fmla="*/ 3047 w 88778"/>
                <a:gd name="connsiteY0" fmla="*/ 0 h 762000"/>
                <a:gd name="connsiteX1" fmla="*/ 88772 w 88778"/>
                <a:gd name="connsiteY1" fmla="*/ 365125 h 762000"/>
                <a:gd name="connsiteX2" fmla="*/ 9397 w 88778"/>
                <a:gd name="connsiteY2" fmla="*/ 762000 h 762000"/>
                <a:gd name="connsiteX0" fmla="*/ 0 w 85735"/>
                <a:gd name="connsiteY0" fmla="*/ 0 h 762000"/>
                <a:gd name="connsiteX1" fmla="*/ 85725 w 85735"/>
                <a:gd name="connsiteY1" fmla="*/ 365125 h 762000"/>
                <a:gd name="connsiteX2" fmla="*/ 6350 w 85735"/>
                <a:gd name="connsiteY2" fmla="*/ 762000 h 762000"/>
                <a:gd name="connsiteX0" fmla="*/ 0 w 85735"/>
                <a:gd name="connsiteY0" fmla="*/ 0 h 762000"/>
                <a:gd name="connsiteX1" fmla="*/ 85725 w 85735"/>
                <a:gd name="connsiteY1" fmla="*/ 365125 h 762000"/>
                <a:gd name="connsiteX2" fmla="*/ 6350 w 85735"/>
                <a:gd name="connsiteY2" fmla="*/ 762000 h 762000"/>
                <a:gd name="connsiteX0" fmla="*/ 0 w 88909"/>
                <a:gd name="connsiteY0" fmla="*/ 0 h 762000"/>
                <a:gd name="connsiteX1" fmla="*/ 88900 w 88909"/>
                <a:gd name="connsiteY1" fmla="*/ 365125 h 762000"/>
                <a:gd name="connsiteX2" fmla="*/ 6350 w 88909"/>
                <a:gd name="connsiteY2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9" h="762000">
                  <a:moveTo>
                    <a:pt x="0" y="0"/>
                  </a:moveTo>
                  <a:cubicBezTo>
                    <a:pt x="4233" y="138112"/>
                    <a:pt x="87842" y="238125"/>
                    <a:pt x="88900" y="365125"/>
                  </a:cubicBezTo>
                  <a:cubicBezTo>
                    <a:pt x="89958" y="492125"/>
                    <a:pt x="3704" y="662517"/>
                    <a:pt x="6350" y="762000"/>
                  </a:cubicBezTo>
                </a:path>
              </a:pathLst>
            </a:custGeom>
            <a:ln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75473" y="5302374"/>
              <a:ext cx="2070554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+mn-lt"/>
                  <a:cs typeface="Century Schoolbook"/>
                </a:rPr>
                <a:t>Laser</a:t>
              </a:r>
              <a:endParaRPr lang="en-US" sz="1600" dirty="0">
                <a:latin typeface="+mn-lt"/>
                <a:cs typeface="Century Schoolbook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85808" y="2983487"/>
            <a:ext cx="2402909" cy="899324"/>
            <a:chOff x="3169720" y="2626496"/>
            <a:chExt cx="2402909" cy="899324"/>
          </a:xfrm>
        </p:grpSpPr>
        <p:sp>
          <p:nvSpPr>
            <p:cNvPr id="19" name="TextBox 18"/>
            <p:cNvSpPr txBox="1"/>
            <p:nvPr/>
          </p:nvSpPr>
          <p:spPr>
            <a:xfrm>
              <a:off x="3430870" y="3187266"/>
              <a:ext cx="19333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+mn-lt"/>
                  <a:cs typeface="Eurostile"/>
                </a:rPr>
                <a:t>AC signal</a:t>
              </a:r>
              <a:endParaRPr lang="en-US" sz="1600" dirty="0">
                <a:latin typeface="+mn-lt"/>
                <a:cs typeface="Eurostile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H="1">
              <a:off x="3169720" y="3014119"/>
              <a:ext cx="2402879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169720" y="2640214"/>
              <a:ext cx="0" cy="373905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572629" y="2626496"/>
              <a:ext cx="0" cy="38762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Can 31"/>
          <p:cNvSpPr/>
          <p:nvPr/>
        </p:nvSpPr>
        <p:spPr>
          <a:xfrm rot="5400000">
            <a:off x="4172769" y="1174796"/>
            <a:ext cx="817640" cy="2796222"/>
          </a:xfrm>
          <a:prstGeom prst="can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3" name="Can 32"/>
          <p:cNvSpPr/>
          <p:nvPr/>
        </p:nvSpPr>
        <p:spPr>
          <a:xfrm rot="5400000">
            <a:off x="4255928" y="1213154"/>
            <a:ext cx="675736" cy="2717065"/>
          </a:xfrm>
          <a:prstGeom prst="can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5" name="TextBox 34"/>
          <p:cNvSpPr txBox="1"/>
          <p:nvPr/>
        </p:nvSpPr>
        <p:spPr>
          <a:xfrm>
            <a:off x="3570885" y="1859200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Borosilicate tube</a:t>
            </a:r>
            <a:endParaRPr lang="en-US" sz="1400" dirty="0">
              <a:latin typeface="+mn-lt"/>
              <a:cs typeface="Century School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57774" y="3070648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Optical glass</a:t>
            </a:r>
            <a:endParaRPr lang="en-US" sz="1400" dirty="0">
              <a:latin typeface="+mn-lt"/>
              <a:cs typeface="Century Schoolbook"/>
            </a:endParaRPr>
          </a:p>
        </p:txBody>
      </p:sp>
      <p:sp>
        <p:nvSpPr>
          <p:cNvPr id="11" name="Rectangle 10"/>
          <p:cNvSpPr/>
          <p:nvPr/>
        </p:nvSpPr>
        <p:spPr>
          <a:xfrm rot="5400000">
            <a:off x="3032053" y="2517339"/>
            <a:ext cx="658616" cy="106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Rectangle 11"/>
          <p:cNvSpPr/>
          <p:nvPr/>
        </p:nvSpPr>
        <p:spPr>
          <a:xfrm rot="5400000">
            <a:off x="5457753" y="2512918"/>
            <a:ext cx="658616" cy="106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" name="Can 12"/>
          <p:cNvSpPr/>
          <p:nvPr/>
        </p:nvSpPr>
        <p:spPr>
          <a:xfrm rot="5400000">
            <a:off x="2886313" y="2330584"/>
            <a:ext cx="817638" cy="502927"/>
          </a:xfrm>
          <a:prstGeom prst="can">
            <a:avLst/>
          </a:prstGeom>
          <a:solidFill>
            <a:srgbClr val="FCD5B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Rectangle 13"/>
          <p:cNvSpPr/>
          <p:nvPr/>
        </p:nvSpPr>
        <p:spPr>
          <a:xfrm rot="5400000">
            <a:off x="3208900" y="2528083"/>
            <a:ext cx="658616" cy="106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Can 7"/>
          <p:cNvSpPr/>
          <p:nvPr/>
        </p:nvSpPr>
        <p:spPr>
          <a:xfrm rot="5400000">
            <a:off x="2694936" y="2404223"/>
            <a:ext cx="989343" cy="343506"/>
          </a:xfrm>
          <a:prstGeom prst="can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Rectangle 14"/>
          <p:cNvSpPr/>
          <p:nvPr/>
        </p:nvSpPr>
        <p:spPr>
          <a:xfrm rot="5400000">
            <a:off x="2950899" y="2545009"/>
            <a:ext cx="796926" cy="72921"/>
          </a:xfrm>
          <a:prstGeom prst="rect">
            <a:avLst/>
          </a:prstGeom>
          <a:solidFill>
            <a:srgbClr val="FCD5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7" name="TextBox 16"/>
          <p:cNvSpPr txBox="1"/>
          <p:nvPr/>
        </p:nvSpPr>
        <p:spPr>
          <a:xfrm>
            <a:off x="4898106" y="1705310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Electrode</a:t>
            </a:r>
            <a:endParaRPr lang="en-US" sz="1400" dirty="0">
              <a:latin typeface="+mn-lt"/>
              <a:cs typeface="Century Schoolbook"/>
            </a:endParaRPr>
          </a:p>
        </p:txBody>
      </p:sp>
      <p:grpSp>
        <p:nvGrpSpPr>
          <p:cNvPr id="23" name="Group 57"/>
          <p:cNvGrpSpPr/>
          <p:nvPr/>
        </p:nvGrpSpPr>
        <p:grpSpPr>
          <a:xfrm>
            <a:off x="4368132" y="3148208"/>
            <a:ext cx="426914" cy="426914"/>
            <a:chOff x="4198914" y="836963"/>
            <a:chExt cx="1054409" cy="1054409"/>
          </a:xfrm>
          <a:solidFill>
            <a:schemeClr val="bg1"/>
          </a:solidFill>
          <a:effectLst/>
        </p:grpSpPr>
        <p:sp>
          <p:nvSpPr>
            <p:cNvPr id="24" name="Oval 23"/>
            <p:cNvSpPr/>
            <p:nvPr/>
          </p:nvSpPr>
          <p:spPr>
            <a:xfrm>
              <a:off x="4198914" y="836963"/>
              <a:ext cx="1054409" cy="1054409"/>
            </a:xfrm>
            <a:prstGeom prst="ellipse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Eurostile" pitchFamily="34" charset="0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4366552" y="1222723"/>
              <a:ext cx="720084" cy="360042"/>
            </a:xfrm>
            <a:custGeom>
              <a:avLst/>
              <a:gdLst>
                <a:gd name="connsiteX0" fmla="*/ 0 w 800100"/>
                <a:gd name="connsiteY0" fmla="*/ 188383 h 349250"/>
                <a:gd name="connsiteX1" fmla="*/ 292100 w 800100"/>
                <a:gd name="connsiteY1" fmla="*/ 23283 h 349250"/>
                <a:gd name="connsiteX2" fmla="*/ 546100 w 800100"/>
                <a:gd name="connsiteY2" fmla="*/ 328083 h 349250"/>
                <a:gd name="connsiteX3" fmla="*/ 800100 w 800100"/>
                <a:gd name="connsiteY3" fmla="*/ 150283 h 34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100" h="349250">
                  <a:moveTo>
                    <a:pt x="0" y="188383"/>
                  </a:moveTo>
                  <a:cubicBezTo>
                    <a:pt x="100541" y="94191"/>
                    <a:pt x="201083" y="0"/>
                    <a:pt x="292100" y="23283"/>
                  </a:cubicBezTo>
                  <a:cubicBezTo>
                    <a:pt x="383117" y="46566"/>
                    <a:pt x="461433" y="306916"/>
                    <a:pt x="546100" y="328083"/>
                  </a:cubicBezTo>
                  <a:cubicBezTo>
                    <a:pt x="630767" y="349250"/>
                    <a:pt x="717550" y="247650"/>
                    <a:pt x="800100" y="150283"/>
                  </a:cubicBezTo>
                </a:path>
              </a:pathLst>
            </a:cu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Eurostile" pitchFamily="34" charset="0"/>
              </a:endParaRPr>
            </a:p>
          </p:txBody>
        </p:sp>
      </p:grpSp>
      <p:sp>
        <p:nvSpPr>
          <p:cNvPr id="27" name="Oval 26"/>
          <p:cNvSpPr/>
          <p:nvPr/>
        </p:nvSpPr>
        <p:spPr>
          <a:xfrm rot="5400000">
            <a:off x="4445267" y="1422916"/>
            <a:ext cx="382645" cy="229547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8" name="TextBox 27"/>
          <p:cNvSpPr txBox="1"/>
          <p:nvPr/>
        </p:nvSpPr>
        <p:spPr>
          <a:xfrm>
            <a:off x="4024846" y="2360197"/>
            <a:ext cx="1087957" cy="338554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  <a:cs typeface="Eurostile"/>
              </a:rPr>
              <a:t>Plasma</a:t>
            </a:r>
            <a:endParaRPr lang="en-US" sz="1600" dirty="0">
              <a:latin typeface="+mn-lt"/>
              <a:cs typeface="Eurostile"/>
            </a:endParaRPr>
          </a:p>
        </p:txBody>
      </p:sp>
      <p:sp>
        <p:nvSpPr>
          <p:cNvPr id="16" name="Can 15"/>
          <p:cNvSpPr/>
          <p:nvPr/>
        </p:nvSpPr>
        <p:spPr>
          <a:xfrm rot="5400000">
            <a:off x="5524564" y="2330590"/>
            <a:ext cx="817638" cy="502927"/>
          </a:xfrm>
          <a:prstGeom prst="can">
            <a:avLst/>
          </a:prstGeom>
          <a:solidFill>
            <a:srgbClr val="AAE2B8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" name="Can 9"/>
          <p:cNvSpPr/>
          <p:nvPr/>
        </p:nvSpPr>
        <p:spPr>
          <a:xfrm rot="5400000">
            <a:off x="5518312" y="2404181"/>
            <a:ext cx="989343" cy="343506"/>
          </a:xfrm>
          <a:prstGeom prst="can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959557" y="4368645"/>
            <a:ext cx="7309554" cy="1730053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</a:pPr>
            <a:r>
              <a:rPr lang="en-US" sz="1800" dirty="0">
                <a:latin typeface="+mn-lt"/>
              </a:rPr>
              <a:t>The </a:t>
            </a:r>
            <a:r>
              <a:rPr lang="en-US" sz="1800" dirty="0" smtClean="0">
                <a:latin typeface="+mn-lt"/>
              </a:rPr>
              <a:t>PAO lens </a:t>
            </a:r>
            <a:r>
              <a:rPr lang="en-US" sz="1800" dirty="0">
                <a:latin typeface="+mn-lt"/>
              </a:rPr>
              <a:t>is an optical device with a </a:t>
            </a:r>
            <a:r>
              <a:rPr lang="en-US" sz="1800" dirty="0" smtClean="0">
                <a:latin typeface="+mn-lt"/>
              </a:rPr>
              <a:t>controllable refractive </a:t>
            </a:r>
            <a:r>
              <a:rPr lang="en-US" sz="1800" dirty="0">
                <a:latin typeface="+mn-lt"/>
              </a:rPr>
              <a:t>index.</a:t>
            </a:r>
          </a:p>
          <a:p>
            <a:pPr algn="ctr">
              <a:spcBef>
                <a:spcPct val="20000"/>
              </a:spcBef>
            </a:pPr>
            <a:endParaRPr lang="en-US" sz="1800" dirty="0">
              <a:latin typeface="+mn-lt"/>
            </a:endParaRPr>
          </a:p>
          <a:p>
            <a:pPr algn="ctr">
              <a:spcBef>
                <a:spcPct val="20000"/>
              </a:spcBef>
            </a:pPr>
            <a:r>
              <a:rPr lang="en-US" sz="1800" b="1" dirty="0">
                <a:latin typeface="+mn-lt"/>
              </a:rPr>
              <a:t>The </a:t>
            </a:r>
            <a:r>
              <a:rPr lang="en-US" sz="1800" b="1" dirty="0" smtClean="0">
                <a:latin typeface="+mn-lt"/>
              </a:rPr>
              <a:t>optical path difference (OPD) created </a:t>
            </a:r>
          </a:p>
          <a:p>
            <a:pPr algn="ctr">
              <a:spcBef>
                <a:spcPct val="20000"/>
              </a:spcBef>
            </a:pPr>
            <a:r>
              <a:rPr lang="en-US" sz="1800" b="1" dirty="0" smtClean="0">
                <a:latin typeface="+mn-lt"/>
              </a:rPr>
              <a:t>depends </a:t>
            </a:r>
            <a:r>
              <a:rPr lang="en-US" sz="1800" b="1" dirty="0">
                <a:latin typeface="+mn-lt"/>
              </a:rPr>
              <a:t>on </a:t>
            </a:r>
            <a:r>
              <a:rPr lang="en-US" sz="1800" b="1" dirty="0" smtClean="0">
                <a:latin typeface="+mn-lt"/>
              </a:rPr>
              <a:t>the </a:t>
            </a:r>
            <a:r>
              <a:rPr lang="en-US" sz="1800" b="1" dirty="0">
                <a:latin typeface="+mn-lt"/>
              </a:rPr>
              <a:t>length of plasma and the applied voltage.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58333" y="4247444"/>
            <a:ext cx="7112001" cy="169333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3431480" y="2182419"/>
            <a:ext cx="2195908" cy="762160"/>
          </a:xfrm>
          <a:prstGeom prst="rect">
            <a:avLst/>
          </a:prstGeom>
          <a:solidFill>
            <a:schemeClr val="accent2">
              <a:lumMod val="40000"/>
              <a:lumOff val="60000"/>
              <a:alpha val="2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1001889" y="4176889"/>
            <a:ext cx="7239000" cy="182033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2331644" y="1703821"/>
            <a:ext cx="207055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Century Schoolbook"/>
              </a:rPr>
              <a:t>Electrode</a:t>
            </a:r>
            <a:endParaRPr lang="en-US" sz="1400" dirty="0">
              <a:latin typeface="+mn-lt"/>
              <a:cs typeface="Century Schoolbook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46667" y="571033"/>
            <a:ext cx="73942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Plasma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Adaptive Optic (PAO) Lens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1185632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Background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82707" y="1449301"/>
            <a:ext cx="827741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buFont typeface="Wingdings" charset="2"/>
              <a:buChar char="§"/>
            </a:pPr>
            <a:r>
              <a:rPr lang="en-US" dirty="0" smtClean="0">
                <a:latin typeface="+mn-lt"/>
              </a:rPr>
              <a:t>The topic of this seminar lies at the intersection of three generally independent disciplines:  aerodynamics, plasma dynamics, and optics. </a:t>
            </a:r>
            <a:endParaRPr lang="en-US" dirty="0">
              <a:latin typeface="+mn-lt"/>
            </a:endParaRPr>
          </a:p>
        </p:txBody>
      </p:sp>
      <p:sp>
        <p:nvSpPr>
          <p:cNvPr id="3" name="Oval 2"/>
          <p:cNvSpPr>
            <a:spLocks noChangeAspect="1"/>
          </p:cNvSpPr>
          <p:nvPr/>
        </p:nvSpPr>
        <p:spPr bwMode="auto">
          <a:xfrm>
            <a:off x="2868711" y="2793998"/>
            <a:ext cx="2280937" cy="2212848"/>
          </a:xfrm>
          <a:prstGeom prst="ellipse">
            <a:avLst/>
          </a:prstGeom>
          <a:solidFill>
            <a:srgbClr val="FF6600">
              <a:alpha val="4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36576" rIns="90488" bIns="4445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Oval 4"/>
          <p:cNvSpPr>
            <a:spLocks noChangeAspect="1"/>
          </p:cNvSpPr>
          <p:nvPr/>
        </p:nvSpPr>
        <p:spPr bwMode="auto">
          <a:xfrm>
            <a:off x="4545106" y="2796986"/>
            <a:ext cx="2280937" cy="2212848"/>
          </a:xfrm>
          <a:prstGeom prst="ellipse">
            <a:avLst/>
          </a:prstGeom>
          <a:solidFill>
            <a:srgbClr val="3366FF">
              <a:alpha val="4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36576" rIns="90488" bIns="4445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Oval 5"/>
          <p:cNvSpPr>
            <a:spLocks noChangeAspect="1"/>
          </p:cNvSpPr>
          <p:nvPr/>
        </p:nvSpPr>
        <p:spPr bwMode="auto">
          <a:xfrm>
            <a:off x="3663579" y="3872751"/>
            <a:ext cx="2280937" cy="2212848"/>
          </a:xfrm>
          <a:prstGeom prst="ellipse">
            <a:avLst/>
          </a:prstGeom>
          <a:solidFill>
            <a:srgbClr val="FFFF00">
              <a:alpha val="4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36576" rIns="90488" bIns="4445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3060" y="3346824"/>
            <a:ext cx="1280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Aero-</a:t>
            </a:r>
          </a:p>
          <a:p>
            <a:pPr algn="ctr"/>
            <a:r>
              <a:rPr lang="en-US" sz="2000" dirty="0" smtClean="0">
                <a:latin typeface="+mn-lt"/>
              </a:rPr>
              <a:t>dynamics</a:t>
            </a:r>
            <a:endParaRPr lang="en-US" sz="20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80753" y="5127814"/>
            <a:ext cx="911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Optics</a:t>
            </a:r>
            <a:endParaRPr lang="en-US" sz="20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51931" y="3379696"/>
            <a:ext cx="1310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Plasma</a:t>
            </a:r>
          </a:p>
          <a:p>
            <a:pPr algn="ctr"/>
            <a:r>
              <a:rPr lang="en-US" sz="2000" dirty="0" smtClean="0">
                <a:latin typeface="+mn-lt"/>
              </a:rPr>
              <a:t>Dynamics</a:t>
            </a:r>
            <a:endParaRPr lang="en-US" sz="20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67411" y="3944471"/>
            <a:ext cx="811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PAO</a:t>
            </a:r>
            <a:endParaRPr lang="en-US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0870" y="5844985"/>
            <a:ext cx="3558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PAO: Plasma Adaptive Optics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6823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PAO Experimental Setup</a:t>
            </a:r>
            <a:endParaRPr lang="en-US" sz="3600" dirty="0"/>
          </a:p>
        </p:txBody>
      </p:sp>
      <p:pic>
        <p:nvPicPr>
          <p:cNvPr id="4" name="Picture 3" descr="plasma_len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" t="7439" r="-1" b="16908"/>
          <a:stretch/>
        </p:blipFill>
        <p:spPr>
          <a:xfrm>
            <a:off x="1792111" y="1707441"/>
            <a:ext cx="5479548" cy="2112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" t="33802" r="8421" b="18358"/>
          <a:stretch/>
        </p:blipFill>
        <p:spPr bwMode="auto">
          <a:xfrm>
            <a:off x="1806223" y="3922886"/>
            <a:ext cx="5485787" cy="2144889"/>
          </a:xfrm>
          <a:prstGeom prst="rect">
            <a:avLst/>
          </a:prstGeom>
          <a:ln w="127000" cap="sq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016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PAO Experimental Setup</a:t>
            </a:r>
            <a:endParaRPr lang="en-US" sz="3600" dirty="0"/>
          </a:p>
        </p:txBody>
      </p:sp>
      <p:pic>
        <p:nvPicPr>
          <p:cNvPr id="3" name="Picture 2" descr="optical_pa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806" y="1667595"/>
            <a:ext cx="6409944" cy="4005072"/>
          </a:xfrm>
          <a:prstGeom prst="rect">
            <a:avLst/>
          </a:prstGeom>
        </p:spPr>
      </p:pic>
      <p:pic>
        <p:nvPicPr>
          <p:cNvPr id="6" name="Picture 5" descr="p=25_fringe_numb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3" y="2867097"/>
            <a:ext cx="4050790" cy="327724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Left Arrow 8"/>
          <p:cNvSpPr/>
          <p:nvPr/>
        </p:nvSpPr>
        <p:spPr bwMode="auto">
          <a:xfrm>
            <a:off x="4586111" y="4938889"/>
            <a:ext cx="663222" cy="366889"/>
          </a:xfrm>
          <a:prstGeom prst="leftArrow">
            <a:avLst/>
          </a:prstGeom>
          <a:solidFill>
            <a:srgbClr val="00009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36576" rIns="90488" bIns="4445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292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PAO Experimental Setup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69334" y="1354668"/>
            <a:ext cx="5672666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032" indent="-256032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+mn-lt"/>
              </a:rPr>
              <a:t>A shift in the position of a specific interference fringe corresponds to OPD (in pixels):</a:t>
            </a:r>
          </a:p>
          <a:p>
            <a:pPr marL="256032" indent="-256032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+mn-lt"/>
              </a:rPr>
              <a:t>Physical OPD takes into account the laser wavelength, </a:t>
            </a:r>
            <a:r>
              <a:rPr lang="en-US" sz="2000" dirty="0" err="1" smtClean="0">
                <a:latin typeface="+mn-lt"/>
              </a:rPr>
              <a:t>λ</a:t>
            </a:r>
            <a:r>
              <a:rPr lang="en-US" sz="2000" dirty="0" smtClean="0">
                <a:latin typeface="+mn-lt"/>
              </a:rPr>
              <a:t>:</a:t>
            </a:r>
          </a:p>
          <a:p>
            <a:pPr marL="256032" indent="-256032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+mn-lt"/>
              </a:rPr>
              <a:t>For the interferometer, the average refractive index of the plasma lens with electrode spacing, d is:</a:t>
            </a:r>
          </a:p>
          <a:p>
            <a:pPr marL="256032" indent="-256032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+mn-lt"/>
              </a:rPr>
              <a:t>Neglecting heavy particles, the dispersion eq. is:</a:t>
            </a:r>
          </a:p>
          <a:p>
            <a:pPr marL="256032" indent="-256032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+mn-lt"/>
              </a:rPr>
              <a:t>Therefore an expression for the electron density is :</a:t>
            </a:r>
            <a:endParaRPr lang="en-US" sz="2000" dirty="0">
              <a:latin typeface="+mn-lt"/>
            </a:endParaRPr>
          </a:p>
          <a:p>
            <a:pPr marL="256032" indent="-256032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+mn-lt"/>
              </a:rPr>
              <a:t>Finally, using a </a:t>
            </a:r>
            <a:r>
              <a:rPr lang="en-US" sz="2000" dirty="0" err="1" smtClean="0">
                <a:latin typeface="+mn-lt"/>
              </a:rPr>
              <a:t>Buckinham</a:t>
            </a:r>
            <a:r>
              <a:rPr lang="en-US" sz="2000" dirty="0" smtClean="0">
                <a:latin typeface="+mn-lt"/>
              </a:rPr>
              <a:t>-Pi analysis, an expression that relates electron density with the plasma lens input power, </a:t>
            </a:r>
            <a:r>
              <a:rPr lang="en-US" sz="2000" i="1" dirty="0" smtClean="0">
                <a:latin typeface="+mn-lt"/>
              </a:rPr>
              <a:t>P, and pressure</a:t>
            </a:r>
            <a:r>
              <a:rPr lang="en-US" sz="2000" dirty="0" smtClean="0">
                <a:latin typeface="+mn-lt"/>
              </a:rPr>
              <a:t>: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5137020"/>
              </p:ext>
            </p:extLst>
          </p:nvPr>
        </p:nvGraphicFramePr>
        <p:xfrm>
          <a:off x="6588121" y="1270000"/>
          <a:ext cx="1665060" cy="790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0" name="Equation" r:id="rId3" imgW="889000" imgH="406400" progId="Equation.3">
                  <p:embed/>
                </p:oleObj>
              </mc:Choice>
              <mc:Fallback>
                <p:oleObj name="Equation" r:id="rId3" imgW="8890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88121" y="1270000"/>
                        <a:ext cx="1665060" cy="7902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3121364"/>
              </p:ext>
            </p:extLst>
          </p:nvPr>
        </p:nvGraphicFramePr>
        <p:xfrm>
          <a:off x="6608233" y="2045717"/>
          <a:ext cx="1745545" cy="649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1" name="Equation" r:id="rId5" imgW="1092200" imgH="406400" progId="Equation.3">
                  <p:embed/>
                </p:oleObj>
              </mc:Choice>
              <mc:Fallback>
                <p:oleObj name="Equation" r:id="rId5" imgW="1092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08233" y="2045717"/>
                        <a:ext cx="1745545" cy="649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2658157"/>
              </p:ext>
            </p:extLst>
          </p:nvPr>
        </p:nvGraphicFramePr>
        <p:xfrm>
          <a:off x="6638573" y="2857053"/>
          <a:ext cx="1743427" cy="684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2" name="Equation" r:id="rId7" imgW="1003300" imgH="393700" progId="Equation.3">
                  <p:embed/>
                </p:oleObj>
              </mc:Choice>
              <mc:Fallback>
                <p:oleObj name="Equation" r:id="rId7" imgW="1003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38573" y="2857053"/>
                        <a:ext cx="1743427" cy="6841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5865769"/>
              </p:ext>
            </p:extLst>
          </p:nvPr>
        </p:nvGraphicFramePr>
        <p:xfrm>
          <a:off x="6795206" y="3628672"/>
          <a:ext cx="1459794" cy="78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3" name="Equation" r:id="rId9" imgW="774700" imgH="419100" progId="Equation.3">
                  <p:embed/>
                </p:oleObj>
              </mc:Choice>
              <mc:Fallback>
                <p:oleObj name="Equation" r:id="rId9" imgW="7747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795206" y="3628672"/>
                        <a:ext cx="1459794" cy="78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633852"/>
              </p:ext>
            </p:extLst>
          </p:nvPr>
        </p:nvGraphicFramePr>
        <p:xfrm>
          <a:off x="6074641" y="4444999"/>
          <a:ext cx="2964097" cy="818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4" name="Equation" r:id="rId11" imgW="1701800" imgH="469900" progId="Equation.3">
                  <p:embed/>
                </p:oleObj>
              </mc:Choice>
              <mc:Fallback>
                <p:oleObj name="Equation" r:id="rId11" imgW="17018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074641" y="4444999"/>
                        <a:ext cx="2964097" cy="8184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7941849"/>
              </p:ext>
            </p:extLst>
          </p:nvPr>
        </p:nvGraphicFramePr>
        <p:xfrm>
          <a:off x="5845986" y="5517444"/>
          <a:ext cx="3298013" cy="667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" name="Equation" r:id="rId13" imgW="2133600" imgH="431800" progId="Equation.3">
                  <p:embed/>
                </p:oleObj>
              </mc:Choice>
              <mc:Fallback>
                <p:oleObj name="Equation" r:id="rId13" imgW="2133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845986" y="5517444"/>
                        <a:ext cx="3298013" cy="667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9043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11108" y="542811"/>
            <a:ext cx="697088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Results: OPD Measurements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  <p:pic>
        <p:nvPicPr>
          <p:cNvPr id="3" name="Picture 2" descr="f=14_p=26_contou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02" y="1878808"/>
            <a:ext cx="6245352" cy="40599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33265" y="1354667"/>
            <a:ext cx="5573761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OPD Contours as a Function of Voltage</a:t>
            </a:r>
          </a:p>
          <a:p>
            <a:pPr algn="ctr"/>
            <a:r>
              <a:rPr lang="en-US" dirty="0" smtClean="0">
                <a:latin typeface="+mn-lt"/>
              </a:rPr>
              <a:t>14kHz AC, 25.86 </a:t>
            </a:r>
            <a:r>
              <a:rPr lang="en-US" dirty="0" err="1" smtClean="0">
                <a:latin typeface="+mn-lt"/>
              </a:rPr>
              <a:t>torr</a:t>
            </a:r>
            <a:endParaRPr lang="en-US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81334" y="3725333"/>
            <a:ext cx="878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10</a:t>
            </a:r>
            <a:r>
              <a:rPr lang="en-US" sz="2000" baseline="30000" dirty="0" smtClean="0"/>
              <a:t>-</a:t>
            </a:r>
            <a:r>
              <a:rPr lang="en-US" sz="2000" baseline="30000" dirty="0" smtClean="0">
                <a:latin typeface="+mn-lt"/>
              </a:rPr>
              <a:t>6</a:t>
            </a:r>
            <a:r>
              <a:rPr lang="en-US" sz="2000" dirty="0" smtClean="0">
                <a:latin typeface="+mn-lt"/>
              </a:rPr>
              <a:t> m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7200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rian\Dropbox\presentation\sources\opd_and_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90" y="1539746"/>
            <a:ext cx="6142453" cy="4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11108" y="542811"/>
            <a:ext cx="697088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Results: OPD Measurements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4209036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97"/>
          <p:cNvGrpSpPr/>
          <p:nvPr/>
        </p:nvGrpSpPr>
        <p:grpSpPr>
          <a:xfrm>
            <a:off x="1167296" y="3261521"/>
            <a:ext cx="2923637" cy="558481"/>
            <a:chOff x="2126513" y="1225653"/>
            <a:chExt cx="5179402" cy="989383"/>
          </a:xfrm>
        </p:grpSpPr>
        <p:sp>
          <p:nvSpPr>
            <p:cNvPr id="274" name="Can 273"/>
            <p:cNvSpPr/>
            <p:nvPr/>
          </p:nvSpPr>
          <p:spPr>
            <a:xfrm rot="5400000">
              <a:off x="4305495" y="-704883"/>
              <a:ext cx="817640" cy="4844358"/>
            </a:xfrm>
            <a:prstGeom prst="can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Can 276"/>
            <p:cNvSpPr/>
            <p:nvPr/>
          </p:nvSpPr>
          <p:spPr>
            <a:xfrm rot="5400000">
              <a:off x="4286621" y="-698318"/>
              <a:ext cx="675736" cy="4849512"/>
            </a:xfrm>
            <a:prstGeom prst="can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Can 277"/>
            <p:cNvSpPr/>
            <p:nvPr/>
          </p:nvSpPr>
          <p:spPr>
            <a:xfrm rot="5400000">
              <a:off x="1994971" y="1474973"/>
              <a:ext cx="817638" cy="502927"/>
            </a:xfrm>
            <a:prstGeom prst="can">
              <a:avLst/>
            </a:prstGeom>
            <a:solidFill>
              <a:srgbClr val="FCD5B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Rectangle 278"/>
            <p:cNvSpPr/>
            <p:nvPr/>
          </p:nvSpPr>
          <p:spPr>
            <a:xfrm rot="5400000">
              <a:off x="2325947" y="1672472"/>
              <a:ext cx="658616" cy="1067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Can 285"/>
            <p:cNvSpPr/>
            <p:nvPr/>
          </p:nvSpPr>
          <p:spPr>
            <a:xfrm rot="5400000">
              <a:off x="1803594" y="1548612"/>
              <a:ext cx="989343" cy="343506"/>
            </a:xfrm>
            <a:prstGeom prst="can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/>
            <p:cNvSpPr/>
            <p:nvPr/>
          </p:nvSpPr>
          <p:spPr>
            <a:xfrm rot="5400000">
              <a:off x="2059557" y="1689398"/>
              <a:ext cx="796926" cy="72921"/>
            </a:xfrm>
            <a:prstGeom prst="rect">
              <a:avLst/>
            </a:prstGeom>
            <a:solidFill>
              <a:srgbClr val="FCD5B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 rot="5400000">
              <a:off x="2790722" y="1398080"/>
              <a:ext cx="287486" cy="64773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Can 288"/>
            <p:cNvSpPr/>
            <p:nvPr/>
          </p:nvSpPr>
          <p:spPr>
            <a:xfrm rot="5400000">
              <a:off x="2973692" y="1597403"/>
              <a:ext cx="817638" cy="258080"/>
            </a:xfrm>
            <a:prstGeom prst="can">
              <a:avLst/>
            </a:prstGeom>
            <a:solidFill>
              <a:srgbClr val="AAE2B8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 rot="5400000">
              <a:off x="3673207" y="1383424"/>
              <a:ext cx="287486" cy="64773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Can 290"/>
            <p:cNvSpPr/>
            <p:nvPr/>
          </p:nvSpPr>
          <p:spPr>
            <a:xfrm rot="5400000">
              <a:off x="3856177" y="1582747"/>
              <a:ext cx="817638" cy="258080"/>
            </a:xfrm>
            <a:prstGeom prst="can">
              <a:avLst/>
            </a:prstGeom>
            <a:solidFill>
              <a:srgbClr val="AAE2B8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 rot="5400000">
              <a:off x="4555412" y="1393783"/>
              <a:ext cx="287486" cy="64773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Can 292"/>
            <p:cNvSpPr/>
            <p:nvPr/>
          </p:nvSpPr>
          <p:spPr>
            <a:xfrm rot="5400000">
              <a:off x="4738382" y="1593106"/>
              <a:ext cx="817638" cy="258080"/>
            </a:xfrm>
            <a:prstGeom prst="can">
              <a:avLst/>
            </a:prstGeom>
            <a:solidFill>
              <a:srgbClr val="AAE2B8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 rot="5400000">
              <a:off x="5446910" y="1383425"/>
              <a:ext cx="287486" cy="64773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Can 294"/>
            <p:cNvSpPr/>
            <p:nvPr/>
          </p:nvSpPr>
          <p:spPr>
            <a:xfrm rot="5400000">
              <a:off x="5629880" y="1582748"/>
              <a:ext cx="817638" cy="258080"/>
            </a:xfrm>
            <a:prstGeom prst="can">
              <a:avLst/>
            </a:prstGeom>
            <a:solidFill>
              <a:srgbClr val="AAE2B8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 rot="5400000">
              <a:off x="6328416" y="1383425"/>
              <a:ext cx="287486" cy="64773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Can 296"/>
            <p:cNvSpPr/>
            <p:nvPr/>
          </p:nvSpPr>
          <p:spPr>
            <a:xfrm rot="5400000">
              <a:off x="6511386" y="1582748"/>
              <a:ext cx="817638" cy="258080"/>
            </a:xfrm>
            <a:prstGeom prst="can">
              <a:avLst/>
            </a:prstGeom>
            <a:solidFill>
              <a:srgbClr val="AAE2B8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Can 297"/>
            <p:cNvSpPr/>
            <p:nvPr/>
          </p:nvSpPr>
          <p:spPr>
            <a:xfrm rot="5400000">
              <a:off x="6639490" y="1548572"/>
              <a:ext cx="989343" cy="343506"/>
            </a:xfrm>
            <a:prstGeom prst="can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1" name="Rectangle 310"/>
          <p:cNvSpPr/>
          <p:nvPr/>
        </p:nvSpPr>
        <p:spPr>
          <a:xfrm>
            <a:off x="877870" y="4162310"/>
            <a:ext cx="3398933" cy="132343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000" dirty="0" smtClean="0"/>
              <a:t>Multiple cells added to the PAO lens generates large </a:t>
            </a:r>
            <a:r>
              <a:rPr lang="en-US" sz="2000" b="1" dirty="0" smtClean="0"/>
              <a:t>OPD</a:t>
            </a:r>
            <a:r>
              <a:rPr lang="en-US" sz="2000" dirty="0" smtClean="0"/>
              <a:t> with low power consumption.</a:t>
            </a:r>
            <a:endParaRPr lang="en-US" sz="2000" dirty="0"/>
          </a:p>
        </p:txBody>
      </p:sp>
      <p:grpSp>
        <p:nvGrpSpPr>
          <p:cNvPr id="99" name="Group 98"/>
          <p:cNvGrpSpPr/>
          <p:nvPr/>
        </p:nvGrpSpPr>
        <p:grpSpPr>
          <a:xfrm>
            <a:off x="5322801" y="2957226"/>
            <a:ext cx="2299120" cy="1068353"/>
            <a:chOff x="2326717" y="3794287"/>
            <a:chExt cx="3702759" cy="1720594"/>
          </a:xfrm>
        </p:grpSpPr>
        <p:sp>
          <p:nvSpPr>
            <p:cNvPr id="388" name="Can 387"/>
            <p:cNvSpPr/>
            <p:nvPr/>
          </p:nvSpPr>
          <p:spPr>
            <a:xfrm rot="5400000">
              <a:off x="1760473" y="4360531"/>
              <a:ext cx="1720592" cy="588104"/>
            </a:xfrm>
            <a:prstGeom prst="can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2803734" y="4324618"/>
              <a:ext cx="3141178" cy="826786"/>
              <a:chOff x="2994090" y="4499067"/>
              <a:chExt cx="3141178" cy="826786"/>
            </a:xfrm>
          </p:grpSpPr>
          <p:sp>
            <p:nvSpPr>
              <p:cNvPr id="312" name="Can 311"/>
              <p:cNvSpPr/>
              <p:nvPr/>
            </p:nvSpPr>
            <p:spPr>
              <a:xfrm rot="5400000">
                <a:off x="4123191" y="3509776"/>
                <a:ext cx="817640" cy="2796222"/>
              </a:xfrm>
              <a:prstGeom prst="can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13" name="Can 312"/>
              <p:cNvSpPr/>
              <p:nvPr/>
            </p:nvSpPr>
            <p:spPr>
              <a:xfrm rot="5400000">
                <a:off x="4241550" y="3379108"/>
                <a:ext cx="675736" cy="3075842"/>
              </a:xfrm>
              <a:prstGeom prst="can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14" name="Can 313"/>
              <p:cNvSpPr/>
              <p:nvPr/>
            </p:nvSpPr>
            <p:spPr>
              <a:xfrm rot="5400000">
                <a:off x="2836735" y="4665564"/>
                <a:ext cx="817638" cy="502927"/>
              </a:xfrm>
              <a:prstGeom prst="can">
                <a:avLst/>
              </a:prstGeom>
              <a:solidFill>
                <a:srgbClr val="FCD5B5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15" name="Rectangle 314"/>
              <p:cNvSpPr/>
              <p:nvPr/>
            </p:nvSpPr>
            <p:spPr>
              <a:xfrm rot="5400000">
                <a:off x="3159322" y="4863063"/>
                <a:ext cx="658616" cy="1067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17" name="Rectangle 316"/>
              <p:cNvSpPr/>
              <p:nvPr/>
            </p:nvSpPr>
            <p:spPr>
              <a:xfrm rot="5400000">
                <a:off x="2901321" y="4879989"/>
                <a:ext cx="796926" cy="72921"/>
              </a:xfrm>
              <a:prstGeom prst="rect">
                <a:avLst/>
              </a:prstGeom>
              <a:solidFill>
                <a:srgbClr val="FCD5B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18" name="Oval 317"/>
              <p:cNvSpPr/>
              <p:nvPr/>
            </p:nvSpPr>
            <p:spPr>
              <a:xfrm rot="5400000">
                <a:off x="4400050" y="3778871"/>
                <a:ext cx="382645" cy="2295473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20" name="Can 319"/>
              <p:cNvSpPr/>
              <p:nvPr/>
            </p:nvSpPr>
            <p:spPr>
              <a:xfrm rot="5400000">
                <a:off x="5474986" y="4665570"/>
                <a:ext cx="817638" cy="502927"/>
              </a:xfrm>
              <a:prstGeom prst="can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322" name="Group 321"/>
            <p:cNvGrpSpPr/>
            <p:nvPr/>
          </p:nvGrpSpPr>
          <p:grpSpPr>
            <a:xfrm>
              <a:off x="2740295" y="4645183"/>
              <a:ext cx="3093981" cy="826786"/>
              <a:chOff x="3041287" y="4499067"/>
              <a:chExt cx="3093981" cy="826786"/>
            </a:xfrm>
          </p:grpSpPr>
          <p:sp>
            <p:nvSpPr>
              <p:cNvPr id="323" name="Can 322"/>
              <p:cNvSpPr/>
              <p:nvPr/>
            </p:nvSpPr>
            <p:spPr>
              <a:xfrm rot="5400000">
                <a:off x="4123191" y="3509776"/>
                <a:ext cx="817640" cy="2796222"/>
              </a:xfrm>
              <a:prstGeom prst="can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24" name="Can 323"/>
              <p:cNvSpPr/>
              <p:nvPr/>
            </p:nvSpPr>
            <p:spPr>
              <a:xfrm rot="5400000">
                <a:off x="4241550" y="3379108"/>
                <a:ext cx="675736" cy="3075842"/>
              </a:xfrm>
              <a:prstGeom prst="can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25" name="Can 324"/>
              <p:cNvSpPr/>
              <p:nvPr/>
            </p:nvSpPr>
            <p:spPr>
              <a:xfrm rot="5400000">
                <a:off x="2821397" y="4728101"/>
                <a:ext cx="817638" cy="377857"/>
              </a:xfrm>
              <a:prstGeom prst="can">
                <a:avLst/>
              </a:prstGeom>
              <a:solidFill>
                <a:srgbClr val="FCD5B5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26" name="Rectangle 325"/>
              <p:cNvSpPr/>
              <p:nvPr/>
            </p:nvSpPr>
            <p:spPr>
              <a:xfrm rot="5400000">
                <a:off x="3159322" y="4863063"/>
                <a:ext cx="658616" cy="1067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27" name="Rectangle 326"/>
              <p:cNvSpPr/>
              <p:nvPr/>
            </p:nvSpPr>
            <p:spPr>
              <a:xfrm rot="5400000">
                <a:off x="2901321" y="4879989"/>
                <a:ext cx="796926" cy="72921"/>
              </a:xfrm>
              <a:prstGeom prst="rect">
                <a:avLst/>
              </a:prstGeom>
              <a:solidFill>
                <a:srgbClr val="FCD5B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28" name="Oval 327"/>
              <p:cNvSpPr/>
              <p:nvPr/>
            </p:nvSpPr>
            <p:spPr>
              <a:xfrm rot="5400000">
                <a:off x="4400050" y="3778871"/>
                <a:ext cx="382645" cy="2295473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29" name="Can 328"/>
              <p:cNvSpPr/>
              <p:nvPr/>
            </p:nvSpPr>
            <p:spPr>
              <a:xfrm rot="5400000">
                <a:off x="5474986" y="4665570"/>
                <a:ext cx="817638" cy="502927"/>
              </a:xfrm>
              <a:prstGeom prst="can">
                <a:avLst/>
              </a:prstGeom>
              <a:solidFill>
                <a:srgbClr val="AAE2B8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338" name="Group 337"/>
            <p:cNvGrpSpPr/>
            <p:nvPr/>
          </p:nvGrpSpPr>
          <p:grpSpPr>
            <a:xfrm>
              <a:off x="2745512" y="3837316"/>
              <a:ext cx="3093978" cy="826786"/>
              <a:chOff x="3041290" y="4499067"/>
              <a:chExt cx="3093978" cy="826786"/>
            </a:xfrm>
          </p:grpSpPr>
          <p:sp>
            <p:nvSpPr>
              <p:cNvPr id="339" name="Can 338"/>
              <p:cNvSpPr/>
              <p:nvPr/>
            </p:nvSpPr>
            <p:spPr>
              <a:xfrm rot="5400000">
                <a:off x="4123191" y="3509776"/>
                <a:ext cx="817640" cy="2796222"/>
              </a:xfrm>
              <a:prstGeom prst="can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40" name="Can 339"/>
              <p:cNvSpPr/>
              <p:nvPr/>
            </p:nvSpPr>
            <p:spPr>
              <a:xfrm rot="5400000">
                <a:off x="4241550" y="3379108"/>
                <a:ext cx="675736" cy="3075842"/>
              </a:xfrm>
              <a:prstGeom prst="can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41" name="Can 340"/>
              <p:cNvSpPr/>
              <p:nvPr/>
            </p:nvSpPr>
            <p:spPr>
              <a:xfrm rot="5400000">
                <a:off x="2821400" y="4728101"/>
                <a:ext cx="817638" cy="377857"/>
              </a:xfrm>
              <a:prstGeom prst="can">
                <a:avLst/>
              </a:prstGeom>
              <a:solidFill>
                <a:srgbClr val="FCD5B5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42" name="Rectangle 341"/>
              <p:cNvSpPr/>
              <p:nvPr/>
            </p:nvSpPr>
            <p:spPr>
              <a:xfrm rot="5400000">
                <a:off x="3159322" y="4863063"/>
                <a:ext cx="658616" cy="1067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43" name="Rectangle 342"/>
              <p:cNvSpPr/>
              <p:nvPr/>
            </p:nvSpPr>
            <p:spPr>
              <a:xfrm rot="5400000">
                <a:off x="2901321" y="4879989"/>
                <a:ext cx="796926" cy="72921"/>
              </a:xfrm>
              <a:prstGeom prst="rect">
                <a:avLst/>
              </a:prstGeom>
              <a:solidFill>
                <a:srgbClr val="FCD5B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44" name="Oval 343"/>
              <p:cNvSpPr/>
              <p:nvPr/>
            </p:nvSpPr>
            <p:spPr>
              <a:xfrm rot="5400000">
                <a:off x="4400050" y="3778871"/>
                <a:ext cx="382645" cy="2295473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45" name="Can 344"/>
              <p:cNvSpPr/>
              <p:nvPr/>
            </p:nvSpPr>
            <p:spPr>
              <a:xfrm rot="5400000">
                <a:off x="5474986" y="4665570"/>
                <a:ext cx="817638" cy="502927"/>
              </a:xfrm>
              <a:prstGeom prst="can">
                <a:avLst/>
              </a:prstGeom>
              <a:solidFill>
                <a:srgbClr val="AAE2B8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362" name="Group 361"/>
            <p:cNvGrpSpPr/>
            <p:nvPr/>
          </p:nvGrpSpPr>
          <p:grpSpPr>
            <a:xfrm>
              <a:off x="2636261" y="4216628"/>
              <a:ext cx="3093980" cy="826786"/>
              <a:chOff x="3041288" y="4499067"/>
              <a:chExt cx="3093980" cy="826786"/>
            </a:xfrm>
          </p:grpSpPr>
          <p:sp>
            <p:nvSpPr>
              <p:cNvPr id="363" name="Can 362"/>
              <p:cNvSpPr/>
              <p:nvPr/>
            </p:nvSpPr>
            <p:spPr>
              <a:xfrm rot="5400000">
                <a:off x="4123191" y="3509776"/>
                <a:ext cx="817640" cy="2796222"/>
              </a:xfrm>
              <a:prstGeom prst="can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64" name="Can 363"/>
              <p:cNvSpPr/>
              <p:nvPr/>
            </p:nvSpPr>
            <p:spPr>
              <a:xfrm rot="5400000">
                <a:off x="4241550" y="3379108"/>
                <a:ext cx="675736" cy="3075842"/>
              </a:xfrm>
              <a:prstGeom prst="can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65" name="Can 364"/>
              <p:cNvSpPr/>
              <p:nvPr/>
            </p:nvSpPr>
            <p:spPr>
              <a:xfrm rot="5400000">
                <a:off x="2821397" y="4728099"/>
                <a:ext cx="817638" cy="377856"/>
              </a:xfrm>
              <a:prstGeom prst="can">
                <a:avLst/>
              </a:prstGeom>
              <a:solidFill>
                <a:srgbClr val="FCD5B5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66" name="Rectangle 365"/>
              <p:cNvSpPr/>
              <p:nvPr/>
            </p:nvSpPr>
            <p:spPr>
              <a:xfrm rot="5400000">
                <a:off x="3159322" y="4863063"/>
                <a:ext cx="658616" cy="1067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67" name="Rectangle 366"/>
              <p:cNvSpPr/>
              <p:nvPr/>
            </p:nvSpPr>
            <p:spPr>
              <a:xfrm rot="5400000">
                <a:off x="2901321" y="4879989"/>
                <a:ext cx="796926" cy="72921"/>
              </a:xfrm>
              <a:prstGeom prst="rect">
                <a:avLst/>
              </a:prstGeom>
              <a:solidFill>
                <a:srgbClr val="FCD5B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68" name="Oval 367"/>
              <p:cNvSpPr/>
              <p:nvPr/>
            </p:nvSpPr>
            <p:spPr>
              <a:xfrm rot="5400000">
                <a:off x="4400050" y="3778871"/>
                <a:ext cx="382645" cy="2295473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69" name="Can 368"/>
              <p:cNvSpPr/>
              <p:nvPr/>
            </p:nvSpPr>
            <p:spPr>
              <a:xfrm rot="5400000">
                <a:off x="5474986" y="4665570"/>
                <a:ext cx="817638" cy="502927"/>
              </a:xfrm>
              <a:prstGeom prst="can">
                <a:avLst/>
              </a:prstGeom>
              <a:solidFill>
                <a:srgbClr val="AAE2B8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389" name="Can 388"/>
            <p:cNvSpPr/>
            <p:nvPr/>
          </p:nvSpPr>
          <p:spPr>
            <a:xfrm rot="5400000">
              <a:off x="4875128" y="4360533"/>
              <a:ext cx="1720592" cy="588104"/>
            </a:xfrm>
            <a:prstGeom prst="can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390" name="Rectangle 389"/>
          <p:cNvSpPr/>
          <p:nvPr/>
        </p:nvSpPr>
        <p:spPr>
          <a:xfrm>
            <a:off x="5224226" y="4316198"/>
            <a:ext cx="2775533" cy="101566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000" dirty="0" smtClean="0"/>
              <a:t>Array of multiple PAO lenses used for spatial wave-front correction.</a:t>
            </a:r>
            <a:endParaRPr lang="en-US" sz="2000" dirty="0"/>
          </a:p>
        </p:txBody>
      </p:sp>
      <p:sp>
        <p:nvSpPr>
          <p:cNvPr id="391" name="Rectangle 390"/>
          <p:cNvSpPr/>
          <p:nvPr/>
        </p:nvSpPr>
        <p:spPr>
          <a:xfrm>
            <a:off x="1529334" y="1649989"/>
            <a:ext cx="6085332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dirty="0" smtClean="0"/>
              <a:t>The PAO lens could be </a:t>
            </a:r>
            <a:r>
              <a:rPr lang="en-US" b="1" dirty="0" smtClean="0"/>
              <a:t>modular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92" name="Rectangle 391"/>
          <p:cNvSpPr/>
          <p:nvPr/>
        </p:nvSpPr>
        <p:spPr>
          <a:xfrm>
            <a:off x="2185339" y="1616810"/>
            <a:ext cx="4714326" cy="52802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846667" y="571033"/>
            <a:ext cx="73942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Plasma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Adaptive Optic (PAO) Lens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1302211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1368776" y="5743223"/>
            <a:ext cx="6364111" cy="43744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08882" y="5757329"/>
            <a:ext cx="6400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  <a:cs typeface="Eurostile"/>
              </a:rPr>
              <a:t>Two plasma regimes occur depending on the d/D ratio.</a:t>
            </a:r>
            <a:endParaRPr lang="en-US" sz="2000" dirty="0">
              <a:latin typeface="+mn-lt"/>
              <a:cs typeface="Eurostile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20888" y="1370300"/>
            <a:ext cx="7478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  <a:cs typeface="Eurostile"/>
              </a:rPr>
              <a:t>A desire to miniaturize the PAO lens for lower power consumption and better modularity.</a:t>
            </a:r>
            <a:endParaRPr lang="en-US" sz="2000" dirty="0">
              <a:latin typeface="+mn-lt"/>
              <a:cs typeface="Eurostile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19776" y="556923"/>
            <a:ext cx="296333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PAO Scaling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03" t="5909"/>
          <a:stretch/>
        </p:blipFill>
        <p:spPr>
          <a:xfrm>
            <a:off x="1650999" y="2088444"/>
            <a:ext cx="5870758" cy="348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07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1721552" y="5743222"/>
            <a:ext cx="5743224" cy="43744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61657" y="5757329"/>
            <a:ext cx="5787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  <a:cs typeface="Eurostile"/>
              </a:rPr>
              <a:t>Is there a critical d</a:t>
            </a:r>
            <a:r>
              <a:rPr lang="en-US" sz="2000" dirty="0" smtClean="0">
                <a:latin typeface="+mn-lt"/>
                <a:cs typeface="Eurostile"/>
              </a:rPr>
              <a:t>/D </a:t>
            </a:r>
            <a:r>
              <a:rPr lang="en-US" sz="2000" dirty="0" smtClean="0">
                <a:latin typeface="+mn-lt"/>
                <a:cs typeface="Eurostile"/>
              </a:rPr>
              <a:t>ratio for a centered plasma?</a:t>
            </a:r>
            <a:endParaRPr lang="en-US" sz="2000" dirty="0">
              <a:latin typeface="+mn-lt"/>
              <a:cs typeface="Eurostile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20888" y="1370300"/>
            <a:ext cx="7478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  <a:cs typeface="Eurostile"/>
              </a:rPr>
              <a:t>A desire to miniaturize the PAO lens for lower power consumption and better modularity.</a:t>
            </a:r>
            <a:endParaRPr lang="en-US" sz="2000" dirty="0">
              <a:latin typeface="+mn-lt"/>
              <a:cs typeface="Eurostile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19776" y="556923"/>
            <a:ext cx="296333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PAO Scaling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03" t="5909"/>
          <a:stretch/>
        </p:blipFill>
        <p:spPr>
          <a:xfrm>
            <a:off x="1650999" y="2088444"/>
            <a:ext cx="5870758" cy="34816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98832" y="3184935"/>
            <a:ext cx="15899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  <a:latin typeface="+mn-lt"/>
                <a:cs typeface="Eurostile"/>
              </a:rPr>
              <a:t>Favored regime</a:t>
            </a:r>
          </a:p>
        </p:txBody>
      </p:sp>
    </p:spTree>
    <p:extLst>
      <p:ext uri="{BB962C8B-B14F-4D97-AF65-F5344CB8AC3E}">
        <p14:creationId xmlns:p14="http://schemas.microsoft.com/office/powerpoint/2010/main" val="4061176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Arrow Connector 58"/>
          <p:cNvCxnSpPr/>
          <p:nvPr/>
        </p:nvCxnSpPr>
        <p:spPr>
          <a:xfrm flipH="1">
            <a:off x="1020364" y="2794907"/>
            <a:ext cx="7059178" cy="0"/>
          </a:xfrm>
          <a:prstGeom prst="straightConnector1">
            <a:avLst/>
          </a:prstGeom>
          <a:ln w="6350" cmpd="sng">
            <a:solidFill>
              <a:srgbClr val="000000"/>
            </a:solidFill>
            <a:prstDash val="lgDashDot"/>
            <a:headEnd type="none"/>
            <a:tailEnd type="non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52678" y="4367989"/>
            <a:ext cx="6870419" cy="17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2024" indent="-192024">
              <a:lnSpc>
                <a:spcPct val="140000"/>
              </a:lnSpc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PAO lens with a variable </a:t>
            </a:r>
            <a:r>
              <a:rPr lang="en-US" sz="1600" dirty="0">
                <a:latin typeface="+mn-lt"/>
              </a:rPr>
              <a:t>electrode </a:t>
            </a:r>
            <a:r>
              <a:rPr lang="en-US" sz="1600" dirty="0" smtClean="0">
                <a:latin typeface="+mn-lt"/>
              </a:rPr>
              <a:t>gap, d</a:t>
            </a:r>
          </a:p>
          <a:p>
            <a:pPr marL="192024" indent="-192024">
              <a:lnSpc>
                <a:spcPct val="140000"/>
              </a:lnSpc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Air inside lens at 0.5 psi (25.9 </a:t>
            </a:r>
            <a:r>
              <a:rPr lang="en-US" sz="1600" dirty="0" err="1" smtClean="0">
                <a:latin typeface="+mn-lt"/>
              </a:rPr>
              <a:t>torr</a:t>
            </a:r>
            <a:r>
              <a:rPr lang="en-US" sz="1600" dirty="0" smtClean="0">
                <a:latin typeface="+mn-lt"/>
              </a:rPr>
              <a:t>)</a:t>
            </a:r>
            <a:endParaRPr lang="en-US" sz="1600" dirty="0">
              <a:latin typeface="+mn-lt"/>
            </a:endParaRPr>
          </a:p>
          <a:p>
            <a:pPr marL="192024" indent="-192024">
              <a:lnSpc>
                <a:spcPct val="140000"/>
              </a:lnSpc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3 kV </a:t>
            </a:r>
            <a:r>
              <a:rPr lang="en-US" sz="1600" dirty="0" err="1" smtClean="0">
                <a:latin typeface="+mn-lt"/>
              </a:rPr>
              <a:t>pk-pk</a:t>
            </a:r>
            <a:r>
              <a:rPr lang="en-US" sz="1600" dirty="0" smtClean="0">
                <a:latin typeface="+mn-lt"/>
              </a:rPr>
              <a:t>, 14 kHz sine wave</a:t>
            </a:r>
          </a:p>
          <a:p>
            <a:pPr marL="192024" indent="-192024">
              <a:lnSpc>
                <a:spcPct val="140000"/>
              </a:lnSpc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Images acquired with 6 megapixel, 12-bit digital camera</a:t>
            </a:r>
          </a:p>
          <a:p>
            <a:pPr marL="192024" indent="-192024">
              <a:lnSpc>
                <a:spcPct val="140000"/>
              </a:lnSpc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Tested 12 different gap distances corresponding to 12 unique d/D ratios</a:t>
            </a:r>
          </a:p>
        </p:txBody>
      </p:sp>
      <p:sp>
        <p:nvSpPr>
          <p:cNvPr id="7" name="Cube 6"/>
          <p:cNvSpPr/>
          <p:nvPr/>
        </p:nvSpPr>
        <p:spPr>
          <a:xfrm>
            <a:off x="1701720" y="3697207"/>
            <a:ext cx="4017092" cy="246782"/>
          </a:xfrm>
          <a:prstGeom prst="cub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Right Arrow 7"/>
          <p:cNvSpPr/>
          <p:nvPr/>
        </p:nvSpPr>
        <p:spPr>
          <a:xfrm rot="10800000">
            <a:off x="2508352" y="3169326"/>
            <a:ext cx="413169" cy="208111"/>
          </a:xfrm>
          <a:prstGeom prst="rightArrow">
            <a:avLst/>
          </a:prstGeom>
          <a:solidFill>
            <a:srgbClr val="0000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Can 8"/>
          <p:cNvSpPr/>
          <p:nvPr/>
        </p:nvSpPr>
        <p:spPr>
          <a:xfrm rot="5400000">
            <a:off x="1244669" y="2663194"/>
            <a:ext cx="620288" cy="215368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Cube 9"/>
          <p:cNvSpPr/>
          <p:nvPr/>
        </p:nvSpPr>
        <p:spPr>
          <a:xfrm>
            <a:off x="1572507" y="2063021"/>
            <a:ext cx="557742" cy="1991248"/>
          </a:xfrm>
          <a:prstGeom prst="cub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1" name="Group 10"/>
          <p:cNvGrpSpPr/>
          <p:nvPr/>
        </p:nvGrpSpPr>
        <p:grpSpPr>
          <a:xfrm>
            <a:off x="2033106" y="2511535"/>
            <a:ext cx="1135055" cy="512636"/>
            <a:chOff x="644553" y="1984749"/>
            <a:chExt cx="2983440" cy="817640"/>
          </a:xfrm>
          <a:effectLst/>
        </p:grpSpPr>
        <p:sp>
          <p:nvSpPr>
            <p:cNvPr id="12" name="Can 11"/>
            <p:cNvSpPr/>
            <p:nvPr/>
          </p:nvSpPr>
          <p:spPr>
            <a:xfrm rot="5400000">
              <a:off x="1633844" y="995458"/>
              <a:ext cx="817640" cy="2796222"/>
            </a:xfrm>
            <a:prstGeom prst="can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Can 12"/>
            <p:cNvSpPr/>
            <p:nvPr/>
          </p:nvSpPr>
          <p:spPr>
            <a:xfrm rot="5400000">
              <a:off x="1798405" y="898165"/>
              <a:ext cx="675736" cy="2983440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14" name="Can 13"/>
          <p:cNvSpPr/>
          <p:nvPr/>
        </p:nvSpPr>
        <p:spPr>
          <a:xfrm rot="5400000" flipH="1">
            <a:off x="1963433" y="3515514"/>
            <a:ext cx="178328" cy="79420"/>
          </a:xfrm>
          <a:prstGeom prst="can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5" name="Can 14"/>
          <p:cNvSpPr/>
          <p:nvPr/>
        </p:nvSpPr>
        <p:spPr>
          <a:xfrm rot="5400000" flipH="1">
            <a:off x="2436519" y="3084390"/>
            <a:ext cx="133837" cy="939327"/>
          </a:xfrm>
          <a:prstGeom prst="can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>
                <a:lumMod val="85000"/>
              </a:schemeClr>
            </a:bgClr>
          </a:patt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6" name="Cube 15"/>
          <p:cNvSpPr/>
          <p:nvPr/>
        </p:nvSpPr>
        <p:spPr>
          <a:xfrm>
            <a:off x="2829386" y="2063021"/>
            <a:ext cx="557742" cy="1991248"/>
          </a:xfrm>
          <a:prstGeom prst="cub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7" name="Can 16"/>
          <p:cNvSpPr/>
          <p:nvPr/>
        </p:nvSpPr>
        <p:spPr>
          <a:xfrm rot="5400000">
            <a:off x="3992906" y="1892405"/>
            <a:ext cx="512636" cy="1753147"/>
          </a:xfrm>
          <a:prstGeom prst="can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8" name="Can 17"/>
          <p:cNvSpPr/>
          <p:nvPr/>
        </p:nvSpPr>
        <p:spPr>
          <a:xfrm rot="5400000">
            <a:off x="4042275" y="1802437"/>
            <a:ext cx="423666" cy="1928460"/>
          </a:xfrm>
          <a:prstGeom prst="can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9" name="Can 18"/>
          <p:cNvSpPr/>
          <p:nvPr/>
        </p:nvSpPr>
        <p:spPr>
          <a:xfrm rot="5400000">
            <a:off x="3191222" y="2610194"/>
            <a:ext cx="512634" cy="315320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0" name="Rectangle 19"/>
          <p:cNvSpPr/>
          <p:nvPr/>
        </p:nvSpPr>
        <p:spPr>
          <a:xfrm rot="5400000">
            <a:off x="3389827" y="2732486"/>
            <a:ext cx="405048" cy="736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" name="Oval 20"/>
          <p:cNvSpPr/>
          <p:nvPr/>
        </p:nvSpPr>
        <p:spPr>
          <a:xfrm rot="5400000">
            <a:off x="4151818" y="2043070"/>
            <a:ext cx="239907" cy="14726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2" name="TextBox 21"/>
          <p:cNvSpPr txBox="1"/>
          <p:nvPr/>
        </p:nvSpPr>
        <p:spPr>
          <a:xfrm>
            <a:off x="3946261" y="2625549"/>
            <a:ext cx="1548351" cy="307777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  <a:cs typeface="Eurostile"/>
              </a:rPr>
              <a:t>Plasma</a:t>
            </a:r>
            <a:endParaRPr lang="en-US" sz="1400" dirty="0">
              <a:latin typeface="+mn-lt"/>
              <a:cs typeface="Eurostile"/>
            </a:endParaRPr>
          </a:p>
        </p:txBody>
      </p:sp>
      <p:sp>
        <p:nvSpPr>
          <p:cNvPr id="23" name="Can 22"/>
          <p:cNvSpPr/>
          <p:nvPr/>
        </p:nvSpPr>
        <p:spPr>
          <a:xfrm rot="5400000">
            <a:off x="4840440" y="2617053"/>
            <a:ext cx="512634" cy="315320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4" name="Can 23"/>
          <p:cNvSpPr/>
          <p:nvPr/>
        </p:nvSpPr>
        <p:spPr>
          <a:xfrm rot="5400000" flipH="1">
            <a:off x="4419790" y="2357224"/>
            <a:ext cx="133836" cy="2393660"/>
          </a:xfrm>
          <a:prstGeom prst="can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>
                <a:lumMod val="85000"/>
              </a:schemeClr>
            </a:bgClr>
          </a:patt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5" name="Cube 24"/>
          <p:cNvSpPr/>
          <p:nvPr/>
        </p:nvSpPr>
        <p:spPr>
          <a:xfrm>
            <a:off x="5125797" y="2063021"/>
            <a:ext cx="557742" cy="1991248"/>
          </a:xfrm>
          <a:prstGeom prst="cub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6" name="Can 25"/>
          <p:cNvSpPr/>
          <p:nvPr/>
        </p:nvSpPr>
        <p:spPr>
          <a:xfrm rot="5400000">
            <a:off x="5367496" y="2663193"/>
            <a:ext cx="620288" cy="215368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7" name="Can 26"/>
          <p:cNvSpPr/>
          <p:nvPr/>
        </p:nvSpPr>
        <p:spPr>
          <a:xfrm rot="5400000">
            <a:off x="5578747" y="3391331"/>
            <a:ext cx="350137" cy="346853"/>
          </a:xfrm>
          <a:prstGeom prst="can">
            <a:avLst/>
          </a:prstGeom>
          <a:pattFill prst="dashDnDiag">
            <a:fgClr>
              <a:schemeClr val="tx1">
                <a:lumMod val="65000"/>
                <a:lumOff val="35000"/>
              </a:schemeClr>
            </a:fgClr>
            <a:bgClr>
              <a:schemeClr val="bg1">
                <a:lumMod val="50000"/>
              </a:schemeClr>
            </a:bgClr>
          </a:patt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8" name="TextBox 27"/>
          <p:cNvSpPr txBox="1"/>
          <p:nvPr/>
        </p:nvSpPr>
        <p:spPr>
          <a:xfrm>
            <a:off x="6313475" y="3473119"/>
            <a:ext cx="1729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+mn-lt"/>
                <a:cs typeface="Eurostile"/>
              </a:rPr>
              <a:t>Position</a:t>
            </a:r>
          </a:p>
          <a:p>
            <a:pPr algn="ctr"/>
            <a:r>
              <a:rPr lang="en-US" sz="1200" dirty="0" smtClean="0">
                <a:latin typeface="+mn-lt"/>
                <a:cs typeface="Eurostile"/>
              </a:rPr>
              <a:t>adjustment knob</a:t>
            </a:r>
            <a:endParaRPr lang="en-US" sz="1200" dirty="0">
              <a:latin typeface="+mn-lt"/>
              <a:cs typeface="Eurostile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5753844" y="1737953"/>
            <a:ext cx="215698" cy="722781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969542" y="3634659"/>
            <a:ext cx="882632" cy="0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240068" y="1506393"/>
            <a:ext cx="17298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+mn-lt"/>
                <a:cs typeface="Eurostile"/>
              </a:rPr>
              <a:t>Optical window</a:t>
            </a:r>
            <a:endParaRPr lang="en-US" sz="1200" dirty="0">
              <a:latin typeface="+mn-lt"/>
              <a:cs typeface="Eurostile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44685" y="3894471"/>
            <a:ext cx="17298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+mn-lt"/>
                <a:cs typeface="Eurostile"/>
              </a:rPr>
              <a:t>Lead screw</a:t>
            </a:r>
            <a:endParaRPr lang="en-US" sz="1200" dirty="0">
              <a:latin typeface="+mn-lt"/>
              <a:cs typeface="Eurostile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86949" y="1507506"/>
            <a:ext cx="17298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+mn-lt"/>
                <a:cs typeface="Eurostile"/>
              </a:rPr>
              <a:t>Fixed electrode</a:t>
            </a:r>
            <a:endParaRPr lang="en-US" sz="1200" dirty="0">
              <a:latin typeface="+mn-lt"/>
              <a:cs typeface="Eurostile"/>
            </a:endParaRPr>
          </a:p>
        </p:txBody>
      </p:sp>
      <p:cxnSp>
        <p:nvCxnSpPr>
          <p:cNvPr id="34" name="Straight Arrow Connector 33"/>
          <p:cNvCxnSpPr>
            <a:stCxn id="48" idx="2"/>
          </p:cNvCxnSpPr>
          <p:nvPr/>
        </p:nvCxnSpPr>
        <p:spPr>
          <a:xfrm flipH="1">
            <a:off x="3453796" y="1968058"/>
            <a:ext cx="510400" cy="543478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23" idx="2"/>
          </p:cNvCxnSpPr>
          <p:nvPr/>
        </p:nvCxnSpPr>
        <p:spPr>
          <a:xfrm>
            <a:off x="4939097" y="1714255"/>
            <a:ext cx="157660" cy="804141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020364" y="1506393"/>
            <a:ext cx="17298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+mn-lt"/>
                <a:cs typeface="Eurostile"/>
              </a:rPr>
              <a:t>Acrylic block</a:t>
            </a:r>
            <a:endParaRPr lang="en-US" sz="1200" dirty="0">
              <a:latin typeface="+mn-lt"/>
              <a:cs typeface="Eurostile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1885294" y="1770257"/>
            <a:ext cx="0" cy="423822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ight Arrow 37"/>
          <p:cNvSpPr/>
          <p:nvPr/>
        </p:nvSpPr>
        <p:spPr>
          <a:xfrm>
            <a:off x="3329194" y="3168555"/>
            <a:ext cx="413169" cy="208111"/>
          </a:xfrm>
          <a:prstGeom prst="rightArrow">
            <a:avLst/>
          </a:prstGeom>
          <a:solidFill>
            <a:srgbClr val="0000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2497535" y="1798831"/>
            <a:ext cx="233477" cy="712705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139015" y="1506393"/>
            <a:ext cx="17298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+mn-lt"/>
                <a:cs typeface="Eurostile"/>
              </a:rPr>
              <a:t>Borosilicate tube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598007" y="1274759"/>
            <a:ext cx="611115" cy="602547"/>
            <a:chOff x="717262" y="5540207"/>
            <a:chExt cx="974712" cy="961046"/>
          </a:xfrm>
        </p:grpSpPr>
        <p:cxnSp>
          <p:nvCxnSpPr>
            <p:cNvPr id="42" name="Straight Connector 41"/>
            <p:cNvCxnSpPr/>
            <p:nvPr/>
          </p:nvCxnSpPr>
          <p:spPr>
            <a:xfrm flipV="1">
              <a:off x="1063186" y="5647275"/>
              <a:ext cx="0" cy="487377"/>
            </a:xfrm>
            <a:prstGeom prst="line">
              <a:avLst/>
            </a:prstGeom>
            <a:ln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42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137" y="5540207"/>
              <a:ext cx="127813" cy="127813"/>
            </a:xfrm>
            <a:prstGeom prst="rect">
              <a:avLst/>
            </a:prstGeom>
          </p:spPr>
        </p:pic>
        <p:pic>
          <p:nvPicPr>
            <p:cNvPr id="44" name="Picture 43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647" y="6318663"/>
              <a:ext cx="127813" cy="182590"/>
            </a:xfrm>
            <a:prstGeom prst="rect">
              <a:avLst/>
            </a:prstGeom>
          </p:spPr>
        </p:pic>
        <p:pic>
          <p:nvPicPr>
            <p:cNvPr id="45" name="Picture 44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4161" y="6105656"/>
              <a:ext cx="127813" cy="127813"/>
            </a:xfrm>
            <a:prstGeom prst="rect">
              <a:avLst/>
            </a:prstGeom>
          </p:spPr>
        </p:pic>
        <p:cxnSp>
          <p:nvCxnSpPr>
            <p:cNvPr id="46" name="Straight Connector 45"/>
            <p:cNvCxnSpPr/>
            <p:nvPr/>
          </p:nvCxnSpPr>
          <p:spPr>
            <a:xfrm rot="5400000" flipV="1">
              <a:off x="1304229" y="5890962"/>
              <a:ext cx="0" cy="487377"/>
            </a:xfrm>
            <a:prstGeom prst="line">
              <a:avLst/>
            </a:prstGeom>
            <a:ln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3500000" flipV="1">
              <a:off x="918658" y="6077778"/>
              <a:ext cx="0" cy="402791"/>
            </a:xfrm>
            <a:prstGeom prst="line">
              <a:avLst/>
            </a:prstGeom>
            <a:ln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3099265" y="1506393"/>
            <a:ext cx="1729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+mn-lt"/>
                <a:cs typeface="Eurostile"/>
              </a:rPr>
              <a:t>Movable</a:t>
            </a:r>
          </a:p>
          <a:p>
            <a:pPr algn="ctr"/>
            <a:r>
              <a:rPr lang="en-US" sz="1200" dirty="0" smtClean="0">
                <a:latin typeface="+mn-lt"/>
                <a:cs typeface="Eurostile"/>
              </a:rPr>
              <a:t>electrode</a:t>
            </a:r>
            <a:endParaRPr lang="en-US" sz="1200" dirty="0">
              <a:latin typeface="+mn-lt"/>
              <a:cs typeface="Eurostile"/>
            </a:endParaRPr>
          </a:p>
        </p:txBody>
      </p:sp>
      <p:sp>
        <p:nvSpPr>
          <p:cNvPr id="49" name="Cube 48"/>
          <p:cNvSpPr/>
          <p:nvPr/>
        </p:nvSpPr>
        <p:spPr>
          <a:xfrm>
            <a:off x="1510299" y="3869919"/>
            <a:ext cx="4034493" cy="246782"/>
          </a:xfrm>
          <a:prstGeom prst="cub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50" name="Straight Arrow Connector 49"/>
          <p:cNvCxnSpPr/>
          <p:nvPr/>
        </p:nvCxnSpPr>
        <p:spPr>
          <a:xfrm flipH="1" flipV="1">
            <a:off x="4971272" y="3550197"/>
            <a:ext cx="852127" cy="465287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Curved Up Arrow 50"/>
          <p:cNvSpPr/>
          <p:nvPr/>
        </p:nvSpPr>
        <p:spPr>
          <a:xfrm flipV="1">
            <a:off x="5679701" y="3241272"/>
            <a:ext cx="437583" cy="354881"/>
          </a:xfrm>
          <a:prstGeom prst="curvedUpArrow">
            <a:avLst>
              <a:gd name="adj1" fmla="val 25000"/>
              <a:gd name="adj2" fmla="val 50000"/>
              <a:gd name="adj3" fmla="val 41828"/>
            </a:avLst>
          </a:prstGeom>
          <a:solidFill>
            <a:srgbClr val="0000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53" name="Can 52"/>
          <p:cNvSpPr/>
          <p:nvPr/>
        </p:nvSpPr>
        <p:spPr>
          <a:xfrm rot="5400000">
            <a:off x="7633825" y="2672985"/>
            <a:ext cx="318305" cy="19578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2" name="Cube 51"/>
          <p:cNvSpPr/>
          <p:nvPr/>
        </p:nvSpPr>
        <p:spPr>
          <a:xfrm>
            <a:off x="7830252" y="2465950"/>
            <a:ext cx="460944" cy="527732"/>
          </a:xfrm>
          <a:prstGeom prst="cub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54" name="Straight Arrow Connector 53"/>
          <p:cNvCxnSpPr/>
          <p:nvPr/>
        </p:nvCxnSpPr>
        <p:spPr>
          <a:xfrm flipH="1" flipV="1">
            <a:off x="7108889" y="2460733"/>
            <a:ext cx="586195" cy="169358"/>
          </a:xfrm>
          <a:prstGeom prst="straightConnector1">
            <a:avLst/>
          </a:prstGeom>
          <a:ln w="6350" cmpd="sng">
            <a:solidFill>
              <a:srgbClr val="000000"/>
            </a:solidFill>
            <a:prstDash val="dash"/>
            <a:headEnd type="none"/>
            <a:tailEnd type="non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7108888" y="2939492"/>
            <a:ext cx="586195" cy="169358"/>
          </a:xfrm>
          <a:prstGeom prst="straightConnector1">
            <a:avLst/>
          </a:prstGeom>
          <a:ln w="6350" cmpd="sng">
            <a:solidFill>
              <a:srgbClr val="000000"/>
            </a:solidFill>
            <a:prstDash val="dash"/>
            <a:headEnd type="none"/>
            <a:tailEnd type="non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025942" y="1763800"/>
            <a:ext cx="17298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+mn-lt"/>
                <a:cs typeface="Eurostile"/>
              </a:rPr>
              <a:t>Digital Camera</a:t>
            </a:r>
            <a:endParaRPr lang="en-US" sz="1200" dirty="0">
              <a:latin typeface="+mn-lt"/>
              <a:cs typeface="Eurostile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7890872" y="2013995"/>
            <a:ext cx="110131" cy="423822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945444" y="556923"/>
            <a:ext cx="715433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PAO Scaling: Experimental Setup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4151597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3270" y="5519192"/>
            <a:ext cx="7404268" cy="765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600" dirty="0" smtClean="0">
                <a:latin typeface="+mn-lt"/>
              </a:rPr>
              <a:t>List of gap distances, d/D ratios, </a:t>
            </a:r>
            <a:r>
              <a:rPr lang="en-US" sz="1600" dirty="0" err="1" smtClean="0">
                <a:latin typeface="+mn-lt"/>
              </a:rPr>
              <a:t>pd</a:t>
            </a:r>
            <a:r>
              <a:rPr lang="en-US" sz="1600" dirty="0" smtClean="0">
                <a:latin typeface="+mn-lt"/>
              </a:rPr>
              <a:t> values, and </a:t>
            </a:r>
          </a:p>
          <a:p>
            <a:pPr algn="ctr">
              <a:lnSpc>
                <a:spcPct val="140000"/>
              </a:lnSpc>
            </a:pPr>
            <a:r>
              <a:rPr lang="en-US" sz="1600" dirty="0" smtClean="0">
                <a:latin typeface="+mn-lt"/>
              </a:rPr>
              <a:t>applied voltage potentials used in the experiment.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162823"/>
              </p:ext>
            </p:extLst>
          </p:nvPr>
        </p:nvGraphicFramePr>
        <p:xfrm>
          <a:off x="1895230" y="1484670"/>
          <a:ext cx="5177692" cy="3962399"/>
        </p:xfrm>
        <a:graphic>
          <a:graphicData uri="http://schemas.openxmlformats.org/drawingml/2006/table">
            <a:tbl>
              <a:tblPr/>
              <a:tblGrid>
                <a:gridCol w="1294423"/>
                <a:gridCol w="1294423"/>
                <a:gridCol w="1294423"/>
                <a:gridCol w="1294423"/>
              </a:tblGrid>
              <a:tr h="2260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d, mm</a:t>
                      </a:r>
                      <a:endParaRPr lang="en-US" sz="1400" b="1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d/D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p*d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14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Torr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-cm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Voltage,</a:t>
                      </a:r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kV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260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2.7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Eurostile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0.3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7.0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1.8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Eurostile"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260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3.6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Eurostile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0.4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9.3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2.3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Eurostile"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4.5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Eurostile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0.5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11.6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2.2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Eurostile"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5.4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Eurostile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0.6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14.0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3.0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Eurostile"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6.3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Eurostile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0.7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16.3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3.2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Eurostile"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7.2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Eurostile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0.8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18.6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3.5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Eurostile"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8.1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Eurostile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0.9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20.9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3.5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Eurostile"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9.0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Eurostile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1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23.3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3.5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Eurostile"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9.9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Eurostile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1.1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25.6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3.5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Eurostile"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10.8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Eurostile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1.2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27.9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3.5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Eurostile"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11.25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Eurostile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1.25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29.1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3.5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Eurostile"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12.6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Eurostile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1.4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32.6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Eurostile"/>
                        </a:rPr>
                        <a:t>3.5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Eurostile"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50333" y="556923"/>
            <a:ext cx="824088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PAO Scaling: Experimental Conditions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1307313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19113" y="542810"/>
            <a:ext cx="5856112" cy="5847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Motivation: Aero-Optic Problem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  <p:pic>
        <p:nvPicPr>
          <p:cNvPr id="10" name="Picture 9" descr="fig_FF_slices_resul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990" y="4363553"/>
            <a:ext cx="2290007" cy="1717505"/>
          </a:xfrm>
          <a:prstGeom prst="rect">
            <a:avLst/>
          </a:prstGeom>
          <a:effectLst/>
        </p:spPr>
      </p:pic>
      <p:sp>
        <p:nvSpPr>
          <p:cNvPr id="11" name="TextBox 10"/>
          <p:cNvSpPr txBox="1"/>
          <p:nvPr/>
        </p:nvSpPr>
        <p:spPr>
          <a:xfrm>
            <a:off x="5473033" y="4005869"/>
            <a:ext cx="2699148" cy="307777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Eurostile"/>
                <a:cs typeface="Eurostile"/>
              </a:rPr>
              <a:t>Far-field Irradiance</a:t>
            </a:r>
            <a:endParaRPr lang="en-US" sz="1400" b="1" dirty="0">
              <a:latin typeface="Eurostile"/>
              <a:cs typeface="Eurostile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342122" y="1689876"/>
            <a:ext cx="3275885" cy="1936285"/>
            <a:chOff x="5178327" y="1290949"/>
            <a:chExt cx="3603474" cy="2129913"/>
          </a:xfrm>
        </p:grpSpPr>
        <p:sp>
          <p:nvSpPr>
            <p:cNvPr id="13" name="Rectangle 12"/>
            <p:cNvSpPr/>
            <p:nvPr/>
          </p:nvSpPr>
          <p:spPr>
            <a:xfrm rot="2640000">
              <a:off x="6067670" y="2324268"/>
              <a:ext cx="2304037" cy="232588"/>
            </a:xfrm>
            <a:prstGeom prst="rect">
              <a:avLst/>
            </a:prstGeom>
            <a:gradFill>
              <a:gsLst>
                <a:gs pos="0">
                  <a:schemeClr val="tx2">
                    <a:lumMod val="20000"/>
                    <a:lumOff val="80000"/>
                    <a:alpha val="80000"/>
                  </a:schemeClr>
                </a:gs>
                <a:gs pos="100000">
                  <a:schemeClr val="bg1"/>
                </a:gs>
                <a:gs pos="66000">
                  <a:schemeClr val="tx2">
                    <a:lumMod val="20000"/>
                    <a:lumOff val="80000"/>
                    <a:alpha val="80000"/>
                  </a:schemeClr>
                </a:gs>
              </a:gsLst>
              <a:lin ang="42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Eurostile"/>
                <a:cs typeface="Eurostile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 flipV="1">
              <a:off x="6341238" y="1742896"/>
              <a:ext cx="1406572" cy="1368526"/>
            </a:xfrm>
            <a:prstGeom prst="lin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14"/>
            <p:cNvSpPr/>
            <p:nvPr/>
          </p:nvSpPr>
          <p:spPr>
            <a:xfrm rot="18900000" flipH="1">
              <a:off x="7229713" y="2518449"/>
              <a:ext cx="217798" cy="69728"/>
            </a:xfrm>
            <a:custGeom>
              <a:avLst/>
              <a:gdLst>
                <a:gd name="connsiteX0" fmla="*/ 0 w 739775"/>
                <a:gd name="connsiteY0" fmla="*/ 67204 h 130704"/>
                <a:gd name="connsiteX1" fmla="*/ 174625 w 739775"/>
                <a:gd name="connsiteY1" fmla="*/ 10054 h 130704"/>
                <a:gd name="connsiteX2" fmla="*/ 390525 w 739775"/>
                <a:gd name="connsiteY2" fmla="*/ 127529 h 130704"/>
                <a:gd name="connsiteX3" fmla="*/ 536575 w 739775"/>
                <a:gd name="connsiteY3" fmla="*/ 29104 h 130704"/>
                <a:gd name="connsiteX4" fmla="*/ 739775 w 739775"/>
                <a:gd name="connsiteY4" fmla="*/ 57679 h 13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9775" h="130704">
                  <a:moveTo>
                    <a:pt x="0" y="67204"/>
                  </a:moveTo>
                  <a:cubicBezTo>
                    <a:pt x="54769" y="33602"/>
                    <a:pt x="109538" y="0"/>
                    <a:pt x="174625" y="10054"/>
                  </a:cubicBezTo>
                  <a:cubicBezTo>
                    <a:pt x="239712" y="20108"/>
                    <a:pt x="330200" y="124354"/>
                    <a:pt x="390525" y="127529"/>
                  </a:cubicBezTo>
                  <a:cubicBezTo>
                    <a:pt x="450850" y="130704"/>
                    <a:pt x="478367" y="40746"/>
                    <a:pt x="536575" y="29104"/>
                  </a:cubicBezTo>
                  <a:cubicBezTo>
                    <a:pt x="594783" y="17462"/>
                    <a:pt x="686858" y="51329"/>
                    <a:pt x="739775" y="57679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Eurostile"/>
                <a:cs typeface="Eurostile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 rot="18900000" flipH="1">
              <a:off x="7178352" y="2467088"/>
              <a:ext cx="217798" cy="69728"/>
            </a:xfrm>
            <a:custGeom>
              <a:avLst/>
              <a:gdLst>
                <a:gd name="connsiteX0" fmla="*/ 0 w 739775"/>
                <a:gd name="connsiteY0" fmla="*/ 67204 h 130704"/>
                <a:gd name="connsiteX1" fmla="*/ 174625 w 739775"/>
                <a:gd name="connsiteY1" fmla="*/ 10054 h 130704"/>
                <a:gd name="connsiteX2" fmla="*/ 390525 w 739775"/>
                <a:gd name="connsiteY2" fmla="*/ 127529 h 130704"/>
                <a:gd name="connsiteX3" fmla="*/ 536575 w 739775"/>
                <a:gd name="connsiteY3" fmla="*/ 29104 h 130704"/>
                <a:gd name="connsiteX4" fmla="*/ 739775 w 739775"/>
                <a:gd name="connsiteY4" fmla="*/ 57679 h 13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9775" h="130704">
                  <a:moveTo>
                    <a:pt x="0" y="67204"/>
                  </a:moveTo>
                  <a:cubicBezTo>
                    <a:pt x="54769" y="33602"/>
                    <a:pt x="109538" y="0"/>
                    <a:pt x="174625" y="10054"/>
                  </a:cubicBezTo>
                  <a:cubicBezTo>
                    <a:pt x="239712" y="20108"/>
                    <a:pt x="330200" y="124354"/>
                    <a:pt x="390525" y="127529"/>
                  </a:cubicBezTo>
                  <a:cubicBezTo>
                    <a:pt x="450850" y="130704"/>
                    <a:pt x="478367" y="40746"/>
                    <a:pt x="536575" y="29104"/>
                  </a:cubicBezTo>
                  <a:cubicBezTo>
                    <a:pt x="594783" y="17462"/>
                    <a:pt x="686858" y="51329"/>
                    <a:pt x="739775" y="57679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Eurostile"/>
                <a:cs typeface="Eurostile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 rot="18900000" flipH="1">
              <a:off x="7131710" y="2417858"/>
              <a:ext cx="217798" cy="69728"/>
            </a:xfrm>
            <a:custGeom>
              <a:avLst/>
              <a:gdLst>
                <a:gd name="connsiteX0" fmla="*/ 0 w 739775"/>
                <a:gd name="connsiteY0" fmla="*/ 67204 h 130704"/>
                <a:gd name="connsiteX1" fmla="*/ 174625 w 739775"/>
                <a:gd name="connsiteY1" fmla="*/ 10054 h 130704"/>
                <a:gd name="connsiteX2" fmla="*/ 390525 w 739775"/>
                <a:gd name="connsiteY2" fmla="*/ 127529 h 130704"/>
                <a:gd name="connsiteX3" fmla="*/ 536575 w 739775"/>
                <a:gd name="connsiteY3" fmla="*/ 29104 h 130704"/>
                <a:gd name="connsiteX4" fmla="*/ 739775 w 739775"/>
                <a:gd name="connsiteY4" fmla="*/ 57679 h 13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9775" h="130704">
                  <a:moveTo>
                    <a:pt x="0" y="67204"/>
                  </a:moveTo>
                  <a:cubicBezTo>
                    <a:pt x="54769" y="33602"/>
                    <a:pt x="109538" y="0"/>
                    <a:pt x="174625" y="10054"/>
                  </a:cubicBezTo>
                  <a:cubicBezTo>
                    <a:pt x="239712" y="20108"/>
                    <a:pt x="330200" y="124354"/>
                    <a:pt x="390525" y="127529"/>
                  </a:cubicBezTo>
                  <a:cubicBezTo>
                    <a:pt x="450850" y="130704"/>
                    <a:pt x="478367" y="40746"/>
                    <a:pt x="536575" y="29104"/>
                  </a:cubicBezTo>
                  <a:cubicBezTo>
                    <a:pt x="594783" y="17462"/>
                    <a:pt x="686858" y="51329"/>
                    <a:pt x="739775" y="57679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Eurostile"/>
                <a:cs typeface="Eurostile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6580093" y="1814537"/>
              <a:ext cx="155719" cy="150263"/>
            </a:xfrm>
            <a:prstGeom prst="lin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6606859" y="1838390"/>
              <a:ext cx="155719" cy="150263"/>
            </a:xfrm>
            <a:prstGeom prst="lin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6631192" y="1867007"/>
              <a:ext cx="155719" cy="150263"/>
            </a:xfrm>
            <a:prstGeom prst="lin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664507" y="1742896"/>
              <a:ext cx="1240968" cy="1208136"/>
            </a:xfrm>
            <a:prstGeom prst="lin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 21"/>
            <p:cNvSpPr/>
            <p:nvPr/>
          </p:nvSpPr>
          <p:spPr>
            <a:xfrm>
              <a:off x="6619250" y="2172827"/>
              <a:ext cx="250516" cy="122800"/>
            </a:xfrm>
            <a:custGeom>
              <a:avLst/>
              <a:gdLst>
                <a:gd name="connsiteX0" fmla="*/ 0 w 897467"/>
                <a:gd name="connsiteY0" fmla="*/ 173567 h 412750"/>
                <a:gd name="connsiteX1" fmla="*/ 190500 w 897467"/>
                <a:gd name="connsiteY1" fmla="*/ 173567 h 412750"/>
                <a:gd name="connsiteX2" fmla="*/ 596900 w 897467"/>
                <a:gd name="connsiteY2" fmla="*/ 402167 h 412750"/>
                <a:gd name="connsiteX3" fmla="*/ 863600 w 897467"/>
                <a:gd name="connsiteY3" fmla="*/ 237067 h 412750"/>
                <a:gd name="connsiteX4" fmla="*/ 800100 w 897467"/>
                <a:gd name="connsiteY4" fmla="*/ 46567 h 412750"/>
                <a:gd name="connsiteX5" fmla="*/ 596900 w 897467"/>
                <a:gd name="connsiteY5" fmla="*/ 21167 h 412750"/>
                <a:gd name="connsiteX6" fmla="*/ 495300 w 897467"/>
                <a:gd name="connsiteY6" fmla="*/ 173567 h 412750"/>
                <a:gd name="connsiteX7" fmla="*/ 635000 w 897467"/>
                <a:gd name="connsiteY7" fmla="*/ 275167 h 412750"/>
                <a:gd name="connsiteX8" fmla="*/ 698500 w 897467"/>
                <a:gd name="connsiteY8" fmla="*/ 110067 h 41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7467" h="412750">
                  <a:moveTo>
                    <a:pt x="0" y="173567"/>
                  </a:moveTo>
                  <a:cubicBezTo>
                    <a:pt x="45508" y="154517"/>
                    <a:pt x="91017" y="135467"/>
                    <a:pt x="190500" y="173567"/>
                  </a:cubicBezTo>
                  <a:cubicBezTo>
                    <a:pt x="289983" y="211667"/>
                    <a:pt x="484717" y="391584"/>
                    <a:pt x="596900" y="402167"/>
                  </a:cubicBezTo>
                  <a:cubicBezTo>
                    <a:pt x="709083" y="412750"/>
                    <a:pt x="829733" y="296334"/>
                    <a:pt x="863600" y="237067"/>
                  </a:cubicBezTo>
                  <a:cubicBezTo>
                    <a:pt x="897467" y="177800"/>
                    <a:pt x="844550" y="82550"/>
                    <a:pt x="800100" y="46567"/>
                  </a:cubicBezTo>
                  <a:cubicBezTo>
                    <a:pt x="755650" y="10584"/>
                    <a:pt x="647700" y="0"/>
                    <a:pt x="596900" y="21167"/>
                  </a:cubicBezTo>
                  <a:cubicBezTo>
                    <a:pt x="546100" y="42334"/>
                    <a:pt x="488950" y="131234"/>
                    <a:pt x="495300" y="173567"/>
                  </a:cubicBezTo>
                  <a:cubicBezTo>
                    <a:pt x="501650" y="215900"/>
                    <a:pt x="601133" y="285750"/>
                    <a:pt x="635000" y="275167"/>
                  </a:cubicBezTo>
                  <a:cubicBezTo>
                    <a:pt x="668867" y="264584"/>
                    <a:pt x="675217" y="116417"/>
                    <a:pt x="698500" y="110067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Eurostile"/>
                <a:cs typeface="Eurostile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flipV="1">
              <a:off x="6776731" y="2057995"/>
              <a:ext cx="250516" cy="122800"/>
            </a:xfrm>
            <a:custGeom>
              <a:avLst/>
              <a:gdLst>
                <a:gd name="connsiteX0" fmla="*/ 0 w 897467"/>
                <a:gd name="connsiteY0" fmla="*/ 173567 h 412750"/>
                <a:gd name="connsiteX1" fmla="*/ 190500 w 897467"/>
                <a:gd name="connsiteY1" fmla="*/ 173567 h 412750"/>
                <a:gd name="connsiteX2" fmla="*/ 596900 w 897467"/>
                <a:gd name="connsiteY2" fmla="*/ 402167 h 412750"/>
                <a:gd name="connsiteX3" fmla="*/ 863600 w 897467"/>
                <a:gd name="connsiteY3" fmla="*/ 237067 h 412750"/>
                <a:gd name="connsiteX4" fmla="*/ 800100 w 897467"/>
                <a:gd name="connsiteY4" fmla="*/ 46567 h 412750"/>
                <a:gd name="connsiteX5" fmla="*/ 596900 w 897467"/>
                <a:gd name="connsiteY5" fmla="*/ 21167 h 412750"/>
                <a:gd name="connsiteX6" fmla="*/ 495300 w 897467"/>
                <a:gd name="connsiteY6" fmla="*/ 173567 h 412750"/>
                <a:gd name="connsiteX7" fmla="*/ 635000 w 897467"/>
                <a:gd name="connsiteY7" fmla="*/ 275167 h 412750"/>
                <a:gd name="connsiteX8" fmla="*/ 698500 w 897467"/>
                <a:gd name="connsiteY8" fmla="*/ 110067 h 41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7467" h="412750">
                  <a:moveTo>
                    <a:pt x="0" y="173567"/>
                  </a:moveTo>
                  <a:cubicBezTo>
                    <a:pt x="45508" y="154517"/>
                    <a:pt x="91017" y="135467"/>
                    <a:pt x="190500" y="173567"/>
                  </a:cubicBezTo>
                  <a:cubicBezTo>
                    <a:pt x="289983" y="211667"/>
                    <a:pt x="484717" y="391584"/>
                    <a:pt x="596900" y="402167"/>
                  </a:cubicBezTo>
                  <a:cubicBezTo>
                    <a:pt x="709083" y="412750"/>
                    <a:pt x="829733" y="296334"/>
                    <a:pt x="863600" y="237067"/>
                  </a:cubicBezTo>
                  <a:cubicBezTo>
                    <a:pt x="897467" y="177800"/>
                    <a:pt x="844550" y="82550"/>
                    <a:pt x="800100" y="46567"/>
                  </a:cubicBezTo>
                  <a:cubicBezTo>
                    <a:pt x="755650" y="10584"/>
                    <a:pt x="647700" y="0"/>
                    <a:pt x="596900" y="21167"/>
                  </a:cubicBezTo>
                  <a:cubicBezTo>
                    <a:pt x="546100" y="42334"/>
                    <a:pt x="488950" y="131234"/>
                    <a:pt x="495300" y="173567"/>
                  </a:cubicBezTo>
                  <a:cubicBezTo>
                    <a:pt x="501650" y="215900"/>
                    <a:pt x="601133" y="285750"/>
                    <a:pt x="635000" y="275167"/>
                  </a:cubicBezTo>
                  <a:cubicBezTo>
                    <a:pt x="668867" y="264584"/>
                    <a:pt x="675217" y="116417"/>
                    <a:pt x="698500" y="110067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Eurostile"/>
                <a:cs typeface="Eurostile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6929747" y="2172829"/>
              <a:ext cx="250516" cy="122800"/>
            </a:xfrm>
            <a:custGeom>
              <a:avLst/>
              <a:gdLst>
                <a:gd name="connsiteX0" fmla="*/ 0 w 897467"/>
                <a:gd name="connsiteY0" fmla="*/ 173567 h 412750"/>
                <a:gd name="connsiteX1" fmla="*/ 190500 w 897467"/>
                <a:gd name="connsiteY1" fmla="*/ 173567 h 412750"/>
                <a:gd name="connsiteX2" fmla="*/ 596900 w 897467"/>
                <a:gd name="connsiteY2" fmla="*/ 402167 h 412750"/>
                <a:gd name="connsiteX3" fmla="*/ 863600 w 897467"/>
                <a:gd name="connsiteY3" fmla="*/ 237067 h 412750"/>
                <a:gd name="connsiteX4" fmla="*/ 800100 w 897467"/>
                <a:gd name="connsiteY4" fmla="*/ 46567 h 412750"/>
                <a:gd name="connsiteX5" fmla="*/ 596900 w 897467"/>
                <a:gd name="connsiteY5" fmla="*/ 21167 h 412750"/>
                <a:gd name="connsiteX6" fmla="*/ 495300 w 897467"/>
                <a:gd name="connsiteY6" fmla="*/ 173567 h 412750"/>
                <a:gd name="connsiteX7" fmla="*/ 635000 w 897467"/>
                <a:gd name="connsiteY7" fmla="*/ 275167 h 412750"/>
                <a:gd name="connsiteX8" fmla="*/ 698500 w 897467"/>
                <a:gd name="connsiteY8" fmla="*/ 110067 h 41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7467" h="412750">
                  <a:moveTo>
                    <a:pt x="0" y="173567"/>
                  </a:moveTo>
                  <a:cubicBezTo>
                    <a:pt x="45508" y="154517"/>
                    <a:pt x="91017" y="135467"/>
                    <a:pt x="190500" y="173567"/>
                  </a:cubicBezTo>
                  <a:cubicBezTo>
                    <a:pt x="289983" y="211667"/>
                    <a:pt x="484717" y="391584"/>
                    <a:pt x="596900" y="402167"/>
                  </a:cubicBezTo>
                  <a:cubicBezTo>
                    <a:pt x="709083" y="412750"/>
                    <a:pt x="829733" y="296334"/>
                    <a:pt x="863600" y="237067"/>
                  </a:cubicBezTo>
                  <a:cubicBezTo>
                    <a:pt x="897467" y="177800"/>
                    <a:pt x="844550" y="82550"/>
                    <a:pt x="800100" y="46567"/>
                  </a:cubicBezTo>
                  <a:cubicBezTo>
                    <a:pt x="755650" y="10584"/>
                    <a:pt x="647700" y="0"/>
                    <a:pt x="596900" y="21167"/>
                  </a:cubicBezTo>
                  <a:cubicBezTo>
                    <a:pt x="546100" y="42334"/>
                    <a:pt x="488950" y="131234"/>
                    <a:pt x="495300" y="173567"/>
                  </a:cubicBezTo>
                  <a:cubicBezTo>
                    <a:pt x="501650" y="215900"/>
                    <a:pt x="601133" y="285750"/>
                    <a:pt x="635000" y="275167"/>
                  </a:cubicBezTo>
                  <a:cubicBezTo>
                    <a:pt x="668867" y="264584"/>
                    <a:pt x="675217" y="116417"/>
                    <a:pt x="698500" y="110067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Eurostile"/>
                <a:cs typeface="Eurostile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 flipV="1">
              <a:off x="7087230" y="2057998"/>
              <a:ext cx="250516" cy="122800"/>
            </a:xfrm>
            <a:custGeom>
              <a:avLst/>
              <a:gdLst>
                <a:gd name="connsiteX0" fmla="*/ 0 w 897467"/>
                <a:gd name="connsiteY0" fmla="*/ 173567 h 412750"/>
                <a:gd name="connsiteX1" fmla="*/ 190500 w 897467"/>
                <a:gd name="connsiteY1" fmla="*/ 173567 h 412750"/>
                <a:gd name="connsiteX2" fmla="*/ 596900 w 897467"/>
                <a:gd name="connsiteY2" fmla="*/ 402167 h 412750"/>
                <a:gd name="connsiteX3" fmla="*/ 863600 w 897467"/>
                <a:gd name="connsiteY3" fmla="*/ 237067 h 412750"/>
                <a:gd name="connsiteX4" fmla="*/ 800100 w 897467"/>
                <a:gd name="connsiteY4" fmla="*/ 46567 h 412750"/>
                <a:gd name="connsiteX5" fmla="*/ 596900 w 897467"/>
                <a:gd name="connsiteY5" fmla="*/ 21167 h 412750"/>
                <a:gd name="connsiteX6" fmla="*/ 495300 w 897467"/>
                <a:gd name="connsiteY6" fmla="*/ 173567 h 412750"/>
                <a:gd name="connsiteX7" fmla="*/ 635000 w 897467"/>
                <a:gd name="connsiteY7" fmla="*/ 275167 h 412750"/>
                <a:gd name="connsiteX8" fmla="*/ 698500 w 897467"/>
                <a:gd name="connsiteY8" fmla="*/ 110067 h 41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7467" h="412750">
                  <a:moveTo>
                    <a:pt x="0" y="173567"/>
                  </a:moveTo>
                  <a:cubicBezTo>
                    <a:pt x="45508" y="154517"/>
                    <a:pt x="91017" y="135467"/>
                    <a:pt x="190500" y="173567"/>
                  </a:cubicBezTo>
                  <a:cubicBezTo>
                    <a:pt x="289983" y="211667"/>
                    <a:pt x="484717" y="391584"/>
                    <a:pt x="596900" y="402167"/>
                  </a:cubicBezTo>
                  <a:cubicBezTo>
                    <a:pt x="709083" y="412750"/>
                    <a:pt x="829733" y="296334"/>
                    <a:pt x="863600" y="237067"/>
                  </a:cubicBezTo>
                  <a:cubicBezTo>
                    <a:pt x="897467" y="177800"/>
                    <a:pt x="844550" y="82550"/>
                    <a:pt x="800100" y="46567"/>
                  </a:cubicBezTo>
                  <a:cubicBezTo>
                    <a:pt x="755650" y="10584"/>
                    <a:pt x="647700" y="0"/>
                    <a:pt x="596900" y="21167"/>
                  </a:cubicBezTo>
                  <a:cubicBezTo>
                    <a:pt x="546100" y="42334"/>
                    <a:pt x="488950" y="131234"/>
                    <a:pt x="495300" y="173567"/>
                  </a:cubicBezTo>
                  <a:cubicBezTo>
                    <a:pt x="501650" y="215900"/>
                    <a:pt x="601133" y="285750"/>
                    <a:pt x="635000" y="275167"/>
                  </a:cubicBezTo>
                  <a:cubicBezTo>
                    <a:pt x="668867" y="264584"/>
                    <a:pt x="675217" y="116417"/>
                    <a:pt x="698500" y="110067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Eurostile"/>
                <a:cs typeface="Eurostile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 rot="20964031">
              <a:off x="5308878" y="1290949"/>
              <a:ext cx="1871762" cy="545972"/>
            </a:xfrm>
            <a:custGeom>
              <a:avLst/>
              <a:gdLst>
                <a:gd name="connsiteX0" fmla="*/ 992717 w 2075392"/>
                <a:gd name="connsiteY0" fmla="*/ 241300 h 605367"/>
                <a:gd name="connsiteX1" fmla="*/ 554567 w 2075392"/>
                <a:gd name="connsiteY1" fmla="*/ 155575 h 605367"/>
                <a:gd name="connsiteX2" fmla="*/ 421217 w 2075392"/>
                <a:gd name="connsiteY2" fmla="*/ 130175 h 605367"/>
                <a:gd name="connsiteX3" fmla="*/ 348192 w 2075392"/>
                <a:gd name="connsiteY3" fmla="*/ 127000 h 605367"/>
                <a:gd name="connsiteX4" fmla="*/ 275167 w 2075392"/>
                <a:gd name="connsiteY4" fmla="*/ 127000 h 605367"/>
                <a:gd name="connsiteX5" fmla="*/ 230717 w 2075392"/>
                <a:gd name="connsiteY5" fmla="*/ 130175 h 605367"/>
                <a:gd name="connsiteX6" fmla="*/ 176742 w 2075392"/>
                <a:gd name="connsiteY6" fmla="*/ 136525 h 605367"/>
                <a:gd name="connsiteX7" fmla="*/ 122767 w 2075392"/>
                <a:gd name="connsiteY7" fmla="*/ 155575 h 605367"/>
                <a:gd name="connsiteX8" fmla="*/ 62442 w 2075392"/>
                <a:gd name="connsiteY8" fmla="*/ 184150 h 605367"/>
                <a:gd name="connsiteX9" fmla="*/ 27517 w 2075392"/>
                <a:gd name="connsiteY9" fmla="*/ 193675 h 605367"/>
                <a:gd name="connsiteX10" fmla="*/ 2117 w 2075392"/>
                <a:gd name="connsiteY10" fmla="*/ 231775 h 605367"/>
                <a:gd name="connsiteX11" fmla="*/ 14817 w 2075392"/>
                <a:gd name="connsiteY11" fmla="*/ 273050 h 605367"/>
                <a:gd name="connsiteX12" fmla="*/ 56092 w 2075392"/>
                <a:gd name="connsiteY12" fmla="*/ 314325 h 605367"/>
                <a:gd name="connsiteX13" fmla="*/ 110067 w 2075392"/>
                <a:gd name="connsiteY13" fmla="*/ 339725 h 605367"/>
                <a:gd name="connsiteX14" fmla="*/ 271992 w 2075392"/>
                <a:gd name="connsiteY14" fmla="*/ 393700 h 605367"/>
                <a:gd name="connsiteX15" fmla="*/ 440267 w 2075392"/>
                <a:gd name="connsiteY15" fmla="*/ 438150 h 605367"/>
                <a:gd name="connsiteX16" fmla="*/ 897467 w 2075392"/>
                <a:gd name="connsiteY16" fmla="*/ 530225 h 605367"/>
                <a:gd name="connsiteX17" fmla="*/ 1300692 w 2075392"/>
                <a:gd name="connsiteY17" fmla="*/ 593725 h 605367"/>
                <a:gd name="connsiteX18" fmla="*/ 1491192 w 2075392"/>
                <a:gd name="connsiteY18" fmla="*/ 600075 h 605367"/>
                <a:gd name="connsiteX19" fmla="*/ 1615017 w 2075392"/>
                <a:gd name="connsiteY19" fmla="*/ 593725 h 605367"/>
                <a:gd name="connsiteX20" fmla="*/ 1754717 w 2075392"/>
                <a:gd name="connsiteY20" fmla="*/ 581025 h 605367"/>
                <a:gd name="connsiteX21" fmla="*/ 1948392 w 2075392"/>
                <a:gd name="connsiteY21" fmla="*/ 558800 h 605367"/>
                <a:gd name="connsiteX22" fmla="*/ 1970617 w 2075392"/>
                <a:gd name="connsiteY22" fmla="*/ 511175 h 605367"/>
                <a:gd name="connsiteX23" fmla="*/ 1942042 w 2075392"/>
                <a:gd name="connsiteY23" fmla="*/ 495300 h 605367"/>
                <a:gd name="connsiteX24" fmla="*/ 1948392 w 2075392"/>
                <a:gd name="connsiteY24" fmla="*/ 428625 h 605367"/>
                <a:gd name="connsiteX25" fmla="*/ 2027767 w 2075392"/>
                <a:gd name="connsiteY25" fmla="*/ 187325 h 605367"/>
                <a:gd name="connsiteX26" fmla="*/ 2046817 w 2075392"/>
                <a:gd name="connsiteY26" fmla="*/ 127000 h 605367"/>
                <a:gd name="connsiteX27" fmla="*/ 2065867 w 2075392"/>
                <a:gd name="connsiteY27" fmla="*/ 63500 h 605367"/>
                <a:gd name="connsiteX28" fmla="*/ 2065867 w 2075392"/>
                <a:gd name="connsiteY28" fmla="*/ 34925 h 605367"/>
                <a:gd name="connsiteX29" fmla="*/ 2008717 w 2075392"/>
                <a:gd name="connsiteY29" fmla="*/ 12700 h 605367"/>
                <a:gd name="connsiteX30" fmla="*/ 1961092 w 2075392"/>
                <a:gd name="connsiteY30" fmla="*/ 28575 h 605367"/>
                <a:gd name="connsiteX31" fmla="*/ 1815042 w 2075392"/>
                <a:gd name="connsiteY31" fmla="*/ 184150 h 605367"/>
                <a:gd name="connsiteX32" fmla="*/ 1697567 w 2075392"/>
                <a:gd name="connsiteY32" fmla="*/ 292100 h 605367"/>
                <a:gd name="connsiteX33" fmla="*/ 1608667 w 2075392"/>
                <a:gd name="connsiteY33" fmla="*/ 327025 h 605367"/>
                <a:gd name="connsiteX34" fmla="*/ 1548342 w 2075392"/>
                <a:gd name="connsiteY34" fmla="*/ 333375 h 605367"/>
                <a:gd name="connsiteX35" fmla="*/ 1395942 w 2075392"/>
                <a:gd name="connsiteY35" fmla="*/ 333375 h 605367"/>
                <a:gd name="connsiteX36" fmla="*/ 1129242 w 2075392"/>
                <a:gd name="connsiteY36" fmla="*/ 273050 h 605367"/>
                <a:gd name="connsiteX37" fmla="*/ 992717 w 2075392"/>
                <a:gd name="connsiteY37" fmla="*/ 241300 h 60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075392" h="605367">
                  <a:moveTo>
                    <a:pt x="992717" y="241300"/>
                  </a:moveTo>
                  <a:lnTo>
                    <a:pt x="554567" y="155575"/>
                  </a:lnTo>
                  <a:cubicBezTo>
                    <a:pt x="459317" y="137054"/>
                    <a:pt x="455613" y="134937"/>
                    <a:pt x="421217" y="130175"/>
                  </a:cubicBezTo>
                  <a:cubicBezTo>
                    <a:pt x="386821" y="125413"/>
                    <a:pt x="372534" y="127529"/>
                    <a:pt x="348192" y="127000"/>
                  </a:cubicBezTo>
                  <a:cubicBezTo>
                    <a:pt x="323850" y="126471"/>
                    <a:pt x="294746" y="126471"/>
                    <a:pt x="275167" y="127000"/>
                  </a:cubicBezTo>
                  <a:cubicBezTo>
                    <a:pt x="255588" y="127529"/>
                    <a:pt x="247121" y="128588"/>
                    <a:pt x="230717" y="130175"/>
                  </a:cubicBezTo>
                  <a:cubicBezTo>
                    <a:pt x="214313" y="131762"/>
                    <a:pt x="194734" y="132292"/>
                    <a:pt x="176742" y="136525"/>
                  </a:cubicBezTo>
                  <a:cubicBezTo>
                    <a:pt x="158750" y="140758"/>
                    <a:pt x="141817" y="147638"/>
                    <a:pt x="122767" y="155575"/>
                  </a:cubicBezTo>
                  <a:cubicBezTo>
                    <a:pt x="103717" y="163512"/>
                    <a:pt x="78317" y="177800"/>
                    <a:pt x="62442" y="184150"/>
                  </a:cubicBezTo>
                  <a:cubicBezTo>
                    <a:pt x="46567" y="190500"/>
                    <a:pt x="37571" y="185738"/>
                    <a:pt x="27517" y="193675"/>
                  </a:cubicBezTo>
                  <a:cubicBezTo>
                    <a:pt x="17463" y="201612"/>
                    <a:pt x="4234" y="218546"/>
                    <a:pt x="2117" y="231775"/>
                  </a:cubicBezTo>
                  <a:cubicBezTo>
                    <a:pt x="0" y="245004"/>
                    <a:pt x="5821" y="259292"/>
                    <a:pt x="14817" y="273050"/>
                  </a:cubicBezTo>
                  <a:cubicBezTo>
                    <a:pt x="23813" y="286808"/>
                    <a:pt x="40217" y="303213"/>
                    <a:pt x="56092" y="314325"/>
                  </a:cubicBezTo>
                  <a:cubicBezTo>
                    <a:pt x="71967" y="325438"/>
                    <a:pt x="74084" y="326496"/>
                    <a:pt x="110067" y="339725"/>
                  </a:cubicBezTo>
                  <a:cubicBezTo>
                    <a:pt x="146050" y="352954"/>
                    <a:pt x="216959" y="377296"/>
                    <a:pt x="271992" y="393700"/>
                  </a:cubicBezTo>
                  <a:cubicBezTo>
                    <a:pt x="327025" y="410104"/>
                    <a:pt x="336021" y="415396"/>
                    <a:pt x="440267" y="438150"/>
                  </a:cubicBezTo>
                  <a:cubicBezTo>
                    <a:pt x="544513" y="460904"/>
                    <a:pt x="754063" y="504296"/>
                    <a:pt x="897467" y="530225"/>
                  </a:cubicBezTo>
                  <a:cubicBezTo>
                    <a:pt x="1040871" y="556154"/>
                    <a:pt x="1201738" y="582083"/>
                    <a:pt x="1300692" y="593725"/>
                  </a:cubicBezTo>
                  <a:cubicBezTo>
                    <a:pt x="1399646" y="605367"/>
                    <a:pt x="1438805" y="600075"/>
                    <a:pt x="1491192" y="600075"/>
                  </a:cubicBezTo>
                  <a:cubicBezTo>
                    <a:pt x="1543579" y="600075"/>
                    <a:pt x="1571096" y="596900"/>
                    <a:pt x="1615017" y="593725"/>
                  </a:cubicBezTo>
                  <a:cubicBezTo>
                    <a:pt x="1658938" y="590550"/>
                    <a:pt x="1754717" y="581025"/>
                    <a:pt x="1754717" y="581025"/>
                  </a:cubicBezTo>
                  <a:cubicBezTo>
                    <a:pt x="1810279" y="575204"/>
                    <a:pt x="1912409" y="570442"/>
                    <a:pt x="1948392" y="558800"/>
                  </a:cubicBezTo>
                  <a:cubicBezTo>
                    <a:pt x="1984375" y="547158"/>
                    <a:pt x="1971675" y="521758"/>
                    <a:pt x="1970617" y="511175"/>
                  </a:cubicBezTo>
                  <a:cubicBezTo>
                    <a:pt x="1969559" y="500592"/>
                    <a:pt x="1945746" y="509058"/>
                    <a:pt x="1942042" y="495300"/>
                  </a:cubicBezTo>
                  <a:cubicBezTo>
                    <a:pt x="1938338" y="481542"/>
                    <a:pt x="1934104" y="479954"/>
                    <a:pt x="1948392" y="428625"/>
                  </a:cubicBezTo>
                  <a:cubicBezTo>
                    <a:pt x="1962680" y="377296"/>
                    <a:pt x="2011363" y="237596"/>
                    <a:pt x="2027767" y="187325"/>
                  </a:cubicBezTo>
                  <a:cubicBezTo>
                    <a:pt x="2044171" y="137054"/>
                    <a:pt x="2040467" y="147637"/>
                    <a:pt x="2046817" y="127000"/>
                  </a:cubicBezTo>
                  <a:cubicBezTo>
                    <a:pt x="2053167" y="106363"/>
                    <a:pt x="2062692" y="78846"/>
                    <a:pt x="2065867" y="63500"/>
                  </a:cubicBezTo>
                  <a:cubicBezTo>
                    <a:pt x="2069042" y="48154"/>
                    <a:pt x="2075392" y="43392"/>
                    <a:pt x="2065867" y="34925"/>
                  </a:cubicBezTo>
                  <a:cubicBezTo>
                    <a:pt x="2056342" y="26458"/>
                    <a:pt x="2026179" y="13758"/>
                    <a:pt x="2008717" y="12700"/>
                  </a:cubicBezTo>
                  <a:cubicBezTo>
                    <a:pt x="1991255" y="11642"/>
                    <a:pt x="1993371" y="0"/>
                    <a:pt x="1961092" y="28575"/>
                  </a:cubicBezTo>
                  <a:cubicBezTo>
                    <a:pt x="1928813" y="57150"/>
                    <a:pt x="1858963" y="140229"/>
                    <a:pt x="1815042" y="184150"/>
                  </a:cubicBezTo>
                  <a:cubicBezTo>
                    <a:pt x="1771121" y="228071"/>
                    <a:pt x="1731963" y="268288"/>
                    <a:pt x="1697567" y="292100"/>
                  </a:cubicBezTo>
                  <a:cubicBezTo>
                    <a:pt x="1663171" y="315913"/>
                    <a:pt x="1633538" y="320146"/>
                    <a:pt x="1608667" y="327025"/>
                  </a:cubicBezTo>
                  <a:cubicBezTo>
                    <a:pt x="1583796" y="333904"/>
                    <a:pt x="1583796" y="332317"/>
                    <a:pt x="1548342" y="333375"/>
                  </a:cubicBezTo>
                  <a:cubicBezTo>
                    <a:pt x="1512888" y="334433"/>
                    <a:pt x="1465792" y="343429"/>
                    <a:pt x="1395942" y="333375"/>
                  </a:cubicBezTo>
                  <a:cubicBezTo>
                    <a:pt x="1326092" y="323321"/>
                    <a:pt x="1196975" y="287867"/>
                    <a:pt x="1129242" y="273050"/>
                  </a:cubicBezTo>
                  <a:cubicBezTo>
                    <a:pt x="1061509" y="258233"/>
                    <a:pt x="1088496" y="260879"/>
                    <a:pt x="992717" y="24130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mpd="sng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Eurostile"/>
                <a:cs typeface="Eurostile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178327" y="1829699"/>
              <a:ext cx="1375572" cy="307777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latin typeface="Eurostile"/>
                  <a:cs typeface="Eurostile"/>
                </a:rPr>
                <a:t>Planar</a:t>
              </a:r>
              <a:endParaRPr lang="en-US" sz="1400" dirty="0">
                <a:latin typeface="Eurostile"/>
                <a:cs typeface="Eurostile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337746" y="1605397"/>
              <a:ext cx="1327914" cy="523220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Eurostile"/>
                  <a:cs typeface="Eurostile"/>
                </a:rPr>
                <a:t>Fluid Density Gradients</a:t>
              </a:r>
              <a:endParaRPr lang="en-US" sz="1400" dirty="0">
                <a:latin typeface="Eurostile"/>
                <a:cs typeface="Eurostile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406229" y="2216287"/>
              <a:ext cx="1375572" cy="307777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latin typeface="Eurostile"/>
                  <a:cs typeface="Eurostile"/>
                </a:rPr>
                <a:t>Aberrated</a:t>
              </a:r>
              <a:endParaRPr lang="en-US" sz="1400" dirty="0">
                <a:latin typeface="Eurostile"/>
                <a:cs typeface="Eurostile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 rot="2520000">
              <a:off x="7614338" y="2463479"/>
              <a:ext cx="66537" cy="753499"/>
            </a:xfrm>
            <a:custGeom>
              <a:avLst/>
              <a:gdLst>
                <a:gd name="connsiteX0" fmla="*/ 39349 w 142052"/>
                <a:gd name="connsiteY0" fmla="*/ 0 h 1608667"/>
                <a:gd name="connsiteX1" fmla="*/ 5482 w 142052"/>
                <a:gd name="connsiteY1" fmla="*/ 829734 h 1608667"/>
                <a:gd name="connsiteX2" fmla="*/ 140949 w 142052"/>
                <a:gd name="connsiteY2" fmla="*/ 762000 h 1608667"/>
                <a:gd name="connsiteX3" fmla="*/ 73215 w 142052"/>
                <a:gd name="connsiteY3" fmla="*/ 1608667 h 160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052" h="1608667">
                  <a:moveTo>
                    <a:pt x="39349" y="0"/>
                  </a:moveTo>
                  <a:cubicBezTo>
                    <a:pt x="13949" y="351367"/>
                    <a:pt x="-11451" y="702734"/>
                    <a:pt x="5482" y="829734"/>
                  </a:cubicBezTo>
                  <a:cubicBezTo>
                    <a:pt x="22415" y="956734"/>
                    <a:pt x="129660" y="632178"/>
                    <a:pt x="140949" y="762000"/>
                  </a:cubicBezTo>
                  <a:cubicBezTo>
                    <a:pt x="152238" y="891822"/>
                    <a:pt x="73215" y="1608667"/>
                    <a:pt x="73215" y="1608667"/>
                  </a:cubicBezTo>
                </a:path>
              </a:pathLst>
            </a:cu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Eurostile"/>
                <a:cs typeface="Eurostile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504311" y="2756003"/>
              <a:ext cx="1375572" cy="307777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Eurostile"/>
                  <a:cs typeface="Eurostile"/>
                </a:rPr>
                <a:t>Near-field</a:t>
              </a:r>
              <a:endParaRPr lang="en-US" sz="1400" dirty="0">
                <a:latin typeface="Eurostile"/>
                <a:cs typeface="Eurostile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337039" y="3113085"/>
              <a:ext cx="1375572" cy="307777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Eurostile"/>
                  <a:cs typeface="Eurostile"/>
                </a:rPr>
                <a:t>Far-field</a:t>
              </a:r>
              <a:endParaRPr lang="en-US" sz="1400" dirty="0">
                <a:latin typeface="Eurostile"/>
                <a:cs typeface="Eurostile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5473033" y="1199953"/>
            <a:ext cx="2699148" cy="307777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Eurostile"/>
                <a:cs typeface="Eurostile"/>
              </a:rPr>
              <a:t>Laser Beam Aberrations</a:t>
            </a:r>
            <a:endParaRPr lang="en-US" sz="1400" b="1" dirty="0">
              <a:latin typeface="Eurostile"/>
              <a:cs typeface="Eurostile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54819" y="4390341"/>
            <a:ext cx="1375572" cy="307777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Eurostile"/>
                <a:cs typeface="Eurostile"/>
              </a:rPr>
              <a:t>Planar</a:t>
            </a:r>
            <a:endParaRPr lang="en-US" sz="1400" dirty="0">
              <a:latin typeface="Eurostile"/>
              <a:cs typeface="Eurostile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58135" y="5396870"/>
            <a:ext cx="1375572" cy="307777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Eurostile"/>
                <a:cs typeface="Eurostile"/>
              </a:rPr>
              <a:t>Aberrated</a:t>
            </a:r>
            <a:endParaRPr lang="en-US" sz="1400" dirty="0">
              <a:latin typeface="Eurostile"/>
              <a:cs typeface="Eurostile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4284" y="1495031"/>
            <a:ext cx="4773344" cy="46782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74320" lvl="1" indent="-27432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+mn-lt"/>
                <a:cs typeface="Eurostile"/>
              </a:rPr>
              <a:t>Applies to laser communication and directed energy from moving aircraft</a:t>
            </a:r>
          </a:p>
          <a:p>
            <a:pPr marL="274320" lvl="1" indent="-27432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+mn-lt"/>
                <a:cs typeface="Eurostile"/>
              </a:rPr>
              <a:t>Time-dependent density gradients in the boundary layer  over the aircraft results in wave-front aberrations in the laser beam</a:t>
            </a:r>
          </a:p>
          <a:p>
            <a:pPr marL="274320" lvl="1" indent="-27432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+mn-lt"/>
                <a:cs typeface="Eurostile"/>
              </a:rPr>
              <a:t>Aberrations cause a significant reduction in the on-target intensity (up to 70%).</a:t>
            </a:r>
          </a:p>
          <a:p>
            <a:pPr marL="274320" lvl="1" indent="-342900">
              <a:buFont typeface="Arial"/>
              <a:buChar char="•"/>
            </a:pPr>
            <a:endParaRPr lang="en-US" dirty="0">
              <a:latin typeface="+mn-lt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3436100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88534" y="1699914"/>
            <a:ext cx="7620963" cy="4710067"/>
            <a:chOff x="1067597" y="1640500"/>
            <a:chExt cx="6870837" cy="4246458"/>
          </a:xfrm>
        </p:grpSpPr>
        <p:pic>
          <p:nvPicPr>
            <p:cNvPr id="7" name="Picture 2" descr="C:\Users\Brian\Dropbox\plasma_optics\2011_aps_presentation\sources\experiment3\processed_Image3-7_origina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0164" y="3085087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C:\Users\Brian\Dropbox\plasma_optics\2011_aps_presentation\sources\experiment3\processed_Image3-8_origina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634" y="3085087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C:\Users\Brian\Dropbox\plasma_optics\2011_aps_presentation\sources\experiment3\processed_Image3-9_original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597" y="4513179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5" descr="C:\Users\Brian\Dropbox\plasma_optics\2011_aps_presentation\sources\experiment3\processed_Image3-10_original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837" y="4515358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C:\Users\Brian\Dropbox\plasma_optics\2011_aps_presentation\sources\experiment3\processed_Image3-11_original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0164" y="4513179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7" descr="C:\Users\Brian\Dropbox\plasma_optics\2011_aps_presentation\sources\experiment3\processed_Image3-13_original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634" y="4513179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C:\Users\Brian\Dropbox\plasma_optics\2011_aps_presentation\sources\experiment3\processed_Image3-6_original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837" y="3085087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C:\Users\Brian\Dropbox\plasma_optics\2011_aps_presentation\sources\experiment3\processed_Image3-1_original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597" y="16405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1" descr="C:\Users\Brian\Dropbox\plasma_optics\2011_aps_presentation\sources\experiment3\processed_Image3-2_original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837" y="16405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2" descr="C:\Users\Brian\Dropbox\plasma_optics\2011_aps_presentation\sources\experiment3\processed_Image3-3_original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0164" y="16405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3" descr="C:\Users\Brian\Dropbox\plasma_optics\2011_aps_presentation\sources\experiment3\processed_Image3-4_original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634" y="164050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4" descr="C:\Users\Brian\Dropbox\plasma_optics\2011_aps_presentation\sources\experiment3\processed_Image3-5_original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597" y="3085087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1485321" y="1690636"/>
              <a:ext cx="1025328" cy="305230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Eurostile"/>
                  <a:cs typeface="Eurostile"/>
                </a:rPr>
                <a:t>d/D = 0.3</a:t>
              </a:r>
              <a:endParaRPr lang="en-US" sz="1600" b="1" dirty="0">
                <a:solidFill>
                  <a:schemeClr val="bg1"/>
                </a:solidFill>
                <a:latin typeface="Eurostile"/>
                <a:cs typeface="Eurostile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85322" y="3189048"/>
              <a:ext cx="670139" cy="338554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Eurostile"/>
                  <a:cs typeface="Eurostile"/>
                </a:rPr>
                <a:t>0.7</a:t>
              </a:r>
              <a:endParaRPr lang="en-US" sz="1600" b="1" dirty="0">
                <a:solidFill>
                  <a:schemeClr val="bg1"/>
                </a:solidFill>
                <a:latin typeface="Eurostile"/>
                <a:cs typeface="Eurostile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85322" y="4611525"/>
              <a:ext cx="670139" cy="338554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Eurostile"/>
                  <a:cs typeface="Eurostile"/>
                </a:rPr>
                <a:t>1.1</a:t>
              </a:r>
              <a:endParaRPr lang="en-US" sz="1600" b="1" dirty="0">
                <a:solidFill>
                  <a:schemeClr val="bg1"/>
                </a:solidFill>
                <a:latin typeface="Eurostile"/>
                <a:cs typeface="Eurostile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157111" y="1690636"/>
              <a:ext cx="670139" cy="338554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Eurostile"/>
                  <a:cs typeface="Eurostile"/>
                </a:rPr>
                <a:t>0.4</a:t>
              </a:r>
              <a:endParaRPr lang="en-US" sz="1600" b="1" dirty="0">
                <a:solidFill>
                  <a:schemeClr val="bg1"/>
                </a:solidFill>
                <a:latin typeface="Eurostile"/>
                <a:cs typeface="Eurostile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187572" y="3189048"/>
              <a:ext cx="609217" cy="338554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Eurostile"/>
                  <a:cs typeface="Eurostile"/>
                </a:rPr>
                <a:t>0.8</a:t>
              </a:r>
              <a:endParaRPr lang="en-US" sz="1600" b="1" dirty="0">
                <a:solidFill>
                  <a:schemeClr val="bg1"/>
                </a:solidFill>
                <a:latin typeface="Eurostile"/>
                <a:cs typeface="Eurostile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157111" y="4611525"/>
              <a:ext cx="670139" cy="338554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Eurostile"/>
                  <a:cs typeface="Eurostile"/>
                </a:rPr>
                <a:t>1.2</a:t>
              </a:r>
              <a:endParaRPr lang="en-US" sz="1600" b="1" dirty="0">
                <a:solidFill>
                  <a:schemeClr val="bg1"/>
                </a:solidFill>
                <a:latin typeface="Eurostile"/>
                <a:cs typeface="Eurostile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29141" y="1690636"/>
              <a:ext cx="670139" cy="338554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Eurostile"/>
                  <a:cs typeface="Eurostile"/>
                </a:rPr>
                <a:t>0.5</a:t>
              </a:r>
              <a:endParaRPr lang="en-US" sz="1600" b="1" dirty="0">
                <a:solidFill>
                  <a:schemeClr val="bg1"/>
                </a:solidFill>
                <a:latin typeface="Eurostile"/>
                <a:cs typeface="Eurostile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829141" y="3189048"/>
              <a:ext cx="670139" cy="338554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Eurostile"/>
                  <a:cs typeface="Eurostile"/>
                </a:rPr>
                <a:t>0.9</a:t>
              </a:r>
              <a:endParaRPr lang="en-US" sz="1600" b="1" dirty="0">
                <a:solidFill>
                  <a:schemeClr val="bg1"/>
                </a:solidFill>
                <a:latin typeface="Eurostile"/>
                <a:cs typeface="Eurostile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829141" y="4611525"/>
              <a:ext cx="670139" cy="338554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Eurostile"/>
                  <a:cs typeface="Eurostile"/>
                </a:rPr>
                <a:t>1.25</a:t>
              </a:r>
              <a:endParaRPr lang="en-US" sz="1600" b="1" dirty="0">
                <a:solidFill>
                  <a:schemeClr val="bg1"/>
                </a:solidFill>
                <a:latin typeface="Eurostile"/>
                <a:cs typeface="Eurostile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500930" y="1690636"/>
              <a:ext cx="670139" cy="338554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Eurostile"/>
                  <a:cs typeface="Eurostile"/>
                </a:rPr>
                <a:t>0.6</a:t>
              </a:r>
              <a:endParaRPr lang="en-US" sz="1600" b="1" dirty="0">
                <a:solidFill>
                  <a:schemeClr val="bg1"/>
                </a:solidFill>
                <a:latin typeface="Eurostile"/>
                <a:cs typeface="Eurostile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500930" y="3189048"/>
              <a:ext cx="670139" cy="338554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Eurostile"/>
                  <a:cs typeface="Eurostile"/>
                </a:rPr>
                <a:t>1.0</a:t>
              </a:r>
              <a:endParaRPr lang="en-US" sz="1600" b="1" dirty="0">
                <a:solidFill>
                  <a:schemeClr val="bg1"/>
                </a:solidFill>
                <a:latin typeface="Eurostile"/>
                <a:cs typeface="Eurostile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500930" y="4611525"/>
              <a:ext cx="670139" cy="338554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Eurostile"/>
                  <a:cs typeface="Eurostile"/>
                </a:rPr>
                <a:t>1.4</a:t>
              </a:r>
              <a:endParaRPr lang="en-US" sz="1600" b="1" dirty="0">
                <a:solidFill>
                  <a:schemeClr val="bg1"/>
                </a:solidFill>
                <a:latin typeface="Eurostile"/>
                <a:cs typeface="Eurostile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2911541" y="1224978"/>
            <a:ext cx="3128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Eurostile" pitchFamily="34" charset="0"/>
              </a:rPr>
              <a:t>Plasma Luminescence </a:t>
            </a:r>
            <a:endParaRPr lang="en-US" b="1" dirty="0">
              <a:latin typeface="Eurostile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00666" y="556923"/>
            <a:ext cx="75212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PAO Scaling: Experiment Images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3685645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:\Users\Brian\Dropbox\plasma_optics\2011_aps_presentation\sources\experiment3_processing\out_image_processing_demo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65" y="1425781"/>
            <a:ext cx="2216727" cy="166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1710" y="1425781"/>
            <a:ext cx="2216727" cy="166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7989" y="1425781"/>
            <a:ext cx="2216727" cy="166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7131" y="4044286"/>
            <a:ext cx="2216727" cy="166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4974" y="4155123"/>
            <a:ext cx="2216726" cy="166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7989" y="4155123"/>
            <a:ext cx="2216727" cy="166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774395" y="3135999"/>
            <a:ext cx="2423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(1) Load raw tiff image.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503740" y="3135999"/>
            <a:ext cx="2423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(2) Crop and remove color</a:t>
            </a:r>
          </a:p>
          <a:p>
            <a:pPr algn="ctr"/>
            <a:r>
              <a:rPr lang="en-US" sz="1400" dirty="0" smtClean="0">
                <a:latin typeface="+mn-lt"/>
              </a:rPr>
              <a:t>channels.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170019" y="3135999"/>
            <a:ext cx="2423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(3) Threshold image.  Detect diameter and center.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60527" y="5728134"/>
            <a:ext cx="2292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(4) Extract 360° radial slices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325008" y="5700424"/>
            <a:ext cx="2650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(5) Average slices, calculate</a:t>
            </a:r>
          </a:p>
          <a:p>
            <a:pPr algn="ctr"/>
            <a:r>
              <a:rPr lang="en-US" sz="1400" dirty="0" smtClean="0">
                <a:latin typeface="+mn-lt"/>
              </a:rPr>
              <a:t>max, min, inflection locations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097388" y="5700424"/>
            <a:ext cx="2650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(6) Form radially averaged </a:t>
            </a:r>
          </a:p>
          <a:p>
            <a:pPr algn="ctr"/>
            <a:r>
              <a:rPr lang="en-US" sz="1400" dirty="0" smtClean="0">
                <a:latin typeface="+mn-lt"/>
              </a:rPr>
              <a:t>image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00666" y="556923"/>
            <a:ext cx="75212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PAO Scaling: Image Processing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2095006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2620" y="3302211"/>
            <a:ext cx="2028460" cy="152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9814" y="3302211"/>
            <a:ext cx="2028460" cy="152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311" y="4886216"/>
            <a:ext cx="2028460" cy="152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7717" y="4888633"/>
            <a:ext cx="2028460" cy="152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2620" y="4886216"/>
            <a:ext cx="2028460" cy="152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9814" y="4886216"/>
            <a:ext cx="2028460" cy="152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7717" y="3302211"/>
            <a:ext cx="2028460" cy="152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311" y="1699911"/>
            <a:ext cx="2028460" cy="152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7717" y="1699911"/>
            <a:ext cx="2028460" cy="152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2620" y="1699911"/>
            <a:ext cx="2028460" cy="152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9814" y="1699911"/>
            <a:ext cx="2028460" cy="152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311" y="3302211"/>
            <a:ext cx="2028460" cy="152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250640" y="1755521"/>
            <a:ext cx="1137269" cy="338554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Eurostile"/>
                <a:cs typeface="Eurostile"/>
              </a:rPr>
              <a:t>d/D = 0.3</a:t>
            </a:r>
            <a:endParaRPr lang="en-US" sz="1600" b="1" dirty="0">
              <a:latin typeface="Eurostile"/>
              <a:cs typeface="Eurostil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0641" y="3417522"/>
            <a:ext cx="743302" cy="338554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Eurostile"/>
                <a:cs typeface="Eurostile"/>
              </a:rPr>
              <a:t>0.7</a:t>
            </a:r>
            <a:endParaRPr lang="en-US" sz="1600" b="1" dirty="0">
              <a:latin typeface="Eurostile"/>
              <a:cs typeface="Eurostile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50641" y="4995299"/>
            <a:ext cx="743302" cy="338554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Eurostile"/>
                <a:cs typeface="Eurostile"/>
              </a:rPr>
              <a:t>1.1</a:t>
            </a:r>
            <a:endParaRPr lang="en-US" sz="1600" b="1" dirty="0">
              <a:latin typeface="Eurostile"/>
              <a:cs typeface="Eurostil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4948" y="1755521"/>
            <a:ext cx="743302" cy="338554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Eurostile"/>
                <a:cs typeface="Eurostile"/>
              </a:rPr>
              <a:t>0.4</a:t>
            </a:r>
            <a:endParaRPr lang="en-US" sz="1600" b="1" dirty="0">
              <a:latin typeface="Eurostile"/>
              <a:cs typeface="Eurostile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38735" y="3417522"/>
            <a:ext cx="675728" cy="338554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Eurostile"/>
                <a:cs typeface="Eurostile"/>
              </a:rPr>
              <a:t>0.8</a:t>
            </a:r>
            <a:endParaRPr lang="en-US" sz="1600" b="1" dirty="0">
              <a:latin typeface="Eurostile"/>
              <a:cs typeface="Eurostil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04948" y="4995299"/>
            <a:ext cx="743302" cy="338554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Eurostile"/>
                <a:cs typeface="Eurostile"/>
              </a:rPr>
              <a:t>1.2</a:t>
            </a:r>
            <a:endParaRPr lang="en-US" sz="1600" b="1" dirty="0">
              <a:latin typeface="Eurostile"/>
              <a:cs typeface="Eurostile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59523" y="1755521"/>
            <a:ext cx="743302" cy="338554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Eurostile"/>
                <a:cs typeface="Eurostile"/>
              </a:rPr>
              <a:t>0.5</a:t>
            </a:r>
            <a:endParaRPr lang="en-US" sz="1600" b="1" dirty="0">
              <a:latin typeface="Eurostile"/>
              <a:cs typeface="Eurostile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59523" y="3417522"/>
            <a:ext cx="743302" cy="338554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Eurostile"/>
                <a:cs typeface="Eurostile"/>
              </a:rPr>
              <a:t>0.9</a:t>
            </a:r>
            <a:endParaRPr lang="en-US" sz="1600" b="1" dirty="0">
              <a:latin typeface="Eurostile"/>
              <a:cs typeface="Eurostile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59523" y="4995299"/>
            <a:ext cx="743302" cy="338554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Eurostile"/>
                <a:cs typeface="Eurostile"/>
              </a:rPr>
              <a:t>1.25</a:t>
            </a:r>
            <a:endParaRPr lang="en-US" sz="1600" b="1" dirty="0">
              <a:latin typeface="Eurostile"/>
              <a:cs typeface="Eurostile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13830" y="1755521"/>
            <a:ext cx="743302" cy="338554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Eurostile"/>
                <a:cs typeface="Eurostile"/>
              </a:rPr>
              <a:t>0.6</a:t>
            </a:r>
            <a:endParaRPr lang="en-US" sz="1600" b="1" dirty="0">
              <a:latin typeface="Eurostile"/>
              <a:cs typeface="Eurostile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13830" y="3417522"/>
            <a:ext cx="743302" cy="338554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Eurostile"/>
                <a:cs typeface="Eurostile"/>
              </a:rPr>
              <a:t>1.0</a:t>
            </a:r>
            <a:endParaRPr lang="en-US" sz="1600" b="1" dirty="0">
              <a:latin typeface="Eurostile"/>
              <a:cs typeface="Eurostile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13830" y="4995299"/>
            <a:ext cx="743302" cy="338554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Eurostile"/>
                <a:cs typeface="Eurostile"/>
              </a:rPr>
              <a:t>1.4</a:t>
            </a:r>
            <a:endParaRPr lang="en-US" sz="1600" b="1" dirty="0">
              <a:latin typeface="Eurostile"/>
              <a:cs typeface="Eurostile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51248" y="1253199"/>
            <a:ext cx="63334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Azimuthally Averaged Plasma Luminescence </a:t>
            </a:r>
            <a:endParaRPr lang="en-US" dirty="0"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95774" y="542812"/>
            <a:ext cx="639233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PAO Scaling: Image Results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1481454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5" y="4194669"/>
            <a:ext cx="3302000" cy="4387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6565" y="4718492"/>
            <a:ext cx="2566046" cy="57447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32" y="4160791"/>
            <a:ext cx="727364" cy="1270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32" y="4992778"/>
            <a:ext cx="484909" cy="1385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99286" y="4389045"/>
            <a:ext cx="3874300" cy="127176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5350" y="3685321"/>
            <a:ext cx="2296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Voltage Potential:</a:t>
            </a:r>
            <a:endParaRPr lang="en-US" sz="14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58131" y="3681647"/>
            <a:ext cx="3119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Electric Field Components:</a:t>
            </a:r>
            <a:endParaRPr lang="en-US" sz="1400" b="1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894" y="1831279"/>
            <a:ext cx="327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Electrostatic equations for the voltage and electric field in the </a:t>
            </a:r>
            <a:r>
              <a:rPr lang="en-US" sz="1600" b="1" dirty="0" smtClean="0">
                <a:latin typeface="+mn-lt"/>
              </a:rPr>
              <a:t>x-z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b="1" dirty="0" smtClean="0">
                <a:latin typeface="+mn-lt"/>
              </a:rPr>
              <a:t>plane</a:t>
            </a:r>
            <a:r>
              <a:rPr lang="en-US" sz="1600" dirty="0" smtClean="0">
                <a:latin typeface="+mn-lt"/>
              </a:rPr>
              <a:t> induced by a charged ring lying in the </a:t>
            </a:r>
            <a:r>
              <a:rPr lang="en-US" sz="1600" b="1" dirty="0" smtClean="0">
                <a:latin typeface="+mn-lt"/>
              </a:rPr>
              <a:t>x-y plane</a:t>
            </a:r>
            <a:r>
              <a:rPr lang="en-US" sz="1600" dirty="0" smtClean="0">
                <a:latin typeface="+mn-lt"/>
              </a:rPr>
              <a:t>.</a:t>
            </a: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5" y="4816389"/>
            <a:ext cx="1824182" cy="392545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22" y="5454727"/>
            <a:ext cx="1270000" cy="196273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32" y="5209026"/>
            <a:ext cx="1962727" cy="392545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178" y="5789024"/>
            <a:ext cx="1384300" cy="2159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359" y="5795374"/>
            <a:ext cx="1320800" cy="2032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178" y="4472791"/>
            <a:ext cx="3382818" cy="39254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30942" y="1822690"/>
            <a:ext cx="3499010" cy="112275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5236509" y="1275888"/>
            <a:ext cx="2920684" cy="2236798"/>
            <a:chOff x="5207359" y="1215972"/>
            <a:chExt cx="2920684" cy="2236798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6066275" y="1589757"/>
              <a:ext cx="245456" cy="199618"/>
            </a:xfrm>
            <a:prstGeom prst="line">
              <a:avLst/>
            </a:prstGeom>
            <a:ln w="9525" cmpd="sng">
              <a:solidFill>
                <a:srgbClr val="000000"/>
              </a:solidFill>
              <a:prstDash val="dash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6316867" y="2616200"/>
              <a:ext cx="1033258" cy="87958"/>
            </a:xfrm>
            <a:prstGeom prst="line">
              <a:avLst/>
            </a:prstGeom>
            <a:ln w="12700" cmpd="sng">
              <a:solidFill>
                <a:srgbClr val="000000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066275" y="1800791"/>
              <a:ext cx="11569" cy="1114401"/>
            </a:xfrm>
            <a:prstGeom prst="line">
              <a:avLst/>
            </a:prstGeom>
            <a:ln w="9525" cmpd="sng">
              <a:solidFill>
                <a:srgbClr val="000000"/>
              </a:solidFill>
              <a:prstDash val="dash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 rot="5400000">
              <a:off x="5993231" y="1654975"/>
              <a:ext cx="676447" cy="2169045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6317482" y="2704158"/>
              <a:ext cx="1784423" cy="1"/>
            </a:xfrm>
            <a:prstGeom prst="line">
              <a:avLst/>
            </a:prstGeom>
            <a:ln>
              <a:solidFill>
                <a:srgbClr val="000000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5561777" y="2704158"/>
              <a:ext cx="755090" cy="654185"/>
            </a:xfrm>
            <a:prstGeom prst="line">
              <a:avLst/>
            </a:prstGeom>
            <a:ln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6317482" y="1259745"/>
              <a:ext cx="4634" cy="1444414"/>
            </a:xfrm>
            <a:prstGeom prst="line">
              <a:avLst/>
            </a:prstGeom>
            <a:ln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endCxn id="38" idx="5"/>
            </p:cNvCxnSpPr>
            <p:nvPr/>
          </p:nvCxnSpPr>
          <p:spPr>
            <a:xfrm flipH="1" flipV="1">
              <a:off x="6091059" y="1810515"/>
              <a:ext cx="1259066" cy="805685"/>
            </a:xfrm>
            <a:prstGeom prst="line">
              <a:avLst/>
            </a:prstGeom>
            <a:ln w="12700" cmpd="sng">
              <a:solidFill>
                <a:srgbClr val="000000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195" y="1632871"/>
              <a:ext cx="115455" cy="115454"/>
            </a:xfrm>
            <a:prstGeom prst="rect">
              <a:avLst/>
            </a:prstGeom>
            <a:effectLst/>
          </p:spPr>
        </p:pic>
        <p:pic>
          <p:nvPicPr>
            <p:cNvPr id="31" name="Picture 30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1018" y="2229023"/>
              <a:ext cx="80818" cy="80818"/>
            </a:xfrm>
            <a:prstGeom prst="rect">
              <a:avLst/>
            </a:prstGeom>
            <a:effectLst/>
          </p:spPr>
        </p:pic>
        <p:pic>
          <p:nvPicPr>
            <p:cNvPr id="32" name="Picture 31" descr="latex-image-1.pd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4195" y="2718042"/>
              <a:ext cx="80818" cy="127000"/>
            </a:xfrm>
            <a:prstGeom prst="rect">
              <a:avLst/>
            </a:prstGeom>
          </p:spPr>
        </p:pic>
        <p:pic>
          <p:nvPicPr>
            <p:cNvPr id="33" name="Picture 32" descr="latex-image-1.pdf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4014" y="3371952"/>
              <a:ext cx="80818" cy="80818"/>
            </a:xfrm>
            <a:prstGeom prst="rect">
              <a:avLst/>
            </a:prstGeom>
          </p:spPr>
        </p:pic>
        <p:pic>
          <p:nvPicPr>
            <p:cNvPr id="34" name="Picture 33" descr="latex-image-1.pdf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225" y="2773387"/>
              <a:ext cx="80818" cy="115455"/>
            </a:xfrm>
            <a:prstGeom prst="rect">
              <a:avLst/>
            </a:prstGeom>
          </p:spPr>
        </p:pic>
        <p:pic>
          <p:nvPicPr>
            <p:cNvPr id="35" name="Picture 34" descr="latex-image-1.pdf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9615" y="1215972"/>
              <a:ext cx="80818" cy="80818"/>
            </a:xfrm>
            <a:prstGeom prst="rect">
              <a:avLst/>
            </a:prstGeom>
          </p:spPr>
        </p:pic>
        <p:pic>
          <p:nvPicPr>
            <p:cNvPr id="36" name="Picture 35" descr="latex-image-1.pdf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6219" y="2804724"/>
              <a:ext cx="69273" cy="80818"/>
            </a:xfrm>
            <a:prstGeom prst="rect">
              <a:avLst/>
            </a:prstGeom>
          </p:spPr>
        </p:pic>
        <p:pic>
          <p:nvPicPr>
            <p:cNvPr id="37" name="Picture 36" descr="latex-image-1.pdf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6913" y="2657343"/>
              <a:ext cx="92364" cy="115454"/>
            </a:xfrm>
            <a:prstGeom prst="rect">
              <a:avLst/>
            </a:prstGeom>
          </p:spPr>
        </p:pic>
        <p:sp>
          <p:nvSpPr>
            <p:cNvPr id="38" name="Oval 37"/>
            <p:cNvSpPr/>
            <p:nvPr/>
          </p:nvSpPr>
          <p:spPr>
            <a:xfrm>
              <a:off x="6031225" y="1750681"/>
              <a:ext cx="70100" cy="701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latex-image-1.pdf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160" y="2039216"/>
              <a:ext cx="80818" cy="80818"/>
            </a:xfrm>
            <a:prstGeom prst="rect">
              <a:avLst/>
            </a:prstGeom>
          </p:spPr>
        </p:pic>
        <p:pic>
          <p:nvPicPr>
            <p:cNvPr id="40" name="Picture 39" descr="latex-image-1.pdf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7359" y="2236174"/>
              <a:ext cx="92364" cy="127000"/>
            </a:xfrm>
            <a:prstGeom prst="rect">
              <a:avLst/>
            </a:prstGeom>
          </p:spPr>
        </p:pic>
        <p:pic>
          <p:nvPicPr>
            <p:cNvPr id="41" name="Picture 40" descr="latex-image-1.pdf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777" y="2295653"/>
              <a:ext cx="127000" cy="127000"/>
            </a:xfrm>
            <a:prstGeom prst="rect">
              <a:avLst/>
            </a:prstGeom>
          </p:spPr>
        </p:pic>
        <p:cxnSp>
          <p:nvCxnSpPr>
            <p:cNvPr id="42" name="Straight Connector 41"/>
            <p:cNvCxnSpPr/>
            <p:nvPr/>
          </p:nvCxnSpPr>
          <p:spPr>
            <a:xfrm flipV="1">
              <a:off x="5606908" y="2447837"/>
              <a:ext cx="1" cy="87696"/>
            </a:xfrm>
            <a:prstGeom prst="line">
              <a:avLst/>
            </a:prstGeom>
            <a:ln w="9525" cmpd="sng">
              <a:solidFill>
                <a:srgbClr val="000000"/>
              </a:solidFill>
              <a:prstDash val="soli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5673998" y="2431402"/>
              <a:ext cx="1" cy="87696"/>
            </a:xfrm>
            <a:prstGeom prst="line">
              <a:avLst/>
            </a:prstGeom>
            <a:ln w="9525" cmpd="sng">
              <a:solidFill>
                <a:srgbClr val="000000"/>
              </a:solidFill>
              <a:prstDash val="soli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/>
            <p:nvPr/>
          </p:nvCxnSpPr>
          <p:spPr>
            <a:xfrm rot="16200000" flipH="1">
              <a:off x="5253541" y="2366349"/>
              <a:ext cx="180307" cy="180307"/>
            </a:xfrm>
            <a:prstGeom prst="curvedConnector3">
              <a:avLst/>
            </a:prstGeom>
            <a:ln w="9525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4" descr="latex-image-1.pdf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7840" y="2396988"/>
              <a:ext cx="196273" cy="138545"/>
            </a:xfrm>
            <a:prstGeom prst="rect">
              <a:avLst/>
            </a:prstGeom>
          </p:spPr>
        </p:pic>
        <p:cxnSp>
          <p:nvCxnSpPr>
            <p:cNvPr id="46" name="Straight Connector 45"/>
            <p:cNvCxnSpPr/>
            <p:nvPr/>
          </p:nvCxnSpPr>
          <p:spPr>
            <a:xfrm flipV="1">
              <a:off x="6077844" y="2616200"/>
              <a:ext cx="1272281" cy="29899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Picture 46" descr="latex-image-1.pdf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9958" y="2488918"/>
              <a:ext cx="127000" cy="127000"/>
            </a:xfrm>
            <a:prstGeom prst="rect">
              <a:avLst/>
            </a:prstGeom>
          </p:spPr>
        </p:pic>
        <p:sp>
          <p:nvSpPr>
            <p:cNvPr id="48" name="Oval 47"/>
            <p:cNvSpPr/>
            <p:nvPr/>
          </p:nvSpPr>
          <p:spPr>
            <a:xfrm>
              <a:off x="7302375" y="2577693"/>
              <a:ext cx="70100" cy="701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945442" y="542812"/>
            <a:ext cx="739422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PAO Scaling: Electrostatic Analysis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1660198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 rot="5400000">
            <a:off x="1552436" y="2653373"/>
            <a:ext cx="614952" cy="1971859"/>
          </a:xfrm>
          <a:prstGeom prst="ellipse">
            <a:avLst/>
          </a:prstGeom>
          <a:solidFill>
            <a:srgbClr val="D9D9D9"/>
          </a:solidFill>
          <a:ln w="12700" cmpd="sng">
            <a:solidFill>
              <a:srgbClr val="00000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5400000">
            <a:off x="1570369" y="1435706"/>
            <a:ext cx="614952" cy="1971859"/>
          </a:xfrm>
          <a:prstGeom prst="ellipse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865142" y="3583208"/>
            <a:ext cx="1622202" cy="1"/>
          </a:xfrm>
          <a:prstGeom prst="line">
            <a:avLst/>
          </a:prstGeom>
          <a:ln>
            <a:solidFill>
              <a:srgbClr val="00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178138" y="3583208"/>
            <a:ext cx="686445" cy="594714"/>
          </a:xfrm>
          <a:prstGeom prst="line">
            <a:avLst/>
          </a:prstGeom>
          <a:ln>
            <a:solidFill>
              <a:srgbClr val="00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869356" y="1563829"/>
            <a:ext cx="0" cy="3595138"/>
          </a:xfrm>
          <a:prstGeom prst="line">
            <a:avLst/>
          </a:prstGeom>
          <a:ln>
            <a:solidFill>
              <a:srgbClr val="00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84" y="4163791"/>
            <a:ext cx="149096" cy="149096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898" y="3658937"/>
            <a:ext cx="124679" cy="178111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46" y="1425223"/>
            <a:ext cx="162794" cy="162794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 rot="5400000">
            <a:off x="1552437" y="3762989"/>
            <a:ext cx="614952" cy="1971859"/>
          </a:xfrm>
          <a:prstGeom prst="ellipse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063814" y="2416916"/>
            <a:ext cx="939521" cy="0"/>
          </a:xfrm>
          <a:prstGeom prst="line">
            <a:avLst/>
          </a:prstGeom>
          <a:ln w="9525" cmpd="sng">
            <a:solidFill>
              <a:srgbClr val="000000"/>
            </a:solidFill>
            <a:prstDash val="soli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054319" y="4748918"/>
            <a:ext cx="939521" cy="0"/>
          </a:xfrm>
          <a:prstGeom prst="line">
            <a:avLst/>
          </a:prstGeom>
          <a:ln w="9525" cmpd="sng">
            <a:solidFill>
              <a:srgbClr val="000000"/>
            </a:solidFill>
            <a:prstDash val="soli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607716" y="3583208"/>
            <a:ext cx="377981" cy="0"/>
          </a:xfrm>
          <a:prstGeom prst="line">
            <a:avLst/>
          </a:prstGeom>
          <a:ln w="9525" cmpd="sng">
            <a:solidFill>
              <a:srgbClr val="000000"/>
            </a:solidFill>
            <a:prstDash val="soli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985697" y="2416916"/>
            <a:ext cx="0" cy="1166293"/>
          </a:xfrm>
          <a:prstGeom prst="line">
            <a:avLst/>
          </a:prstGeom>
          <a:ln w="9525" cmpd="sng">
            <a:solidFill>
              <a:srgbClr val="000000"/>
            </a:solidFill>
            <a:prstDash val="solid"/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985697" y="3583209"/>
            <a:ext cx="0" cy="1166293"/>
          </a:xfrm>
          <a:prstGeom prst="line">
            <a:avLst/>
          </a:prstGeom>
          <a:ln w="9525" cmpd="sng">
            <a:solidFill>
              <a:srgbClr val="000000"/>
            </a:solidFill>
            <a:prstDash val="solid"/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952195" y="1881055"/>
            <a:ext cx="147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n-lt"/>
              </a:rPr>
              <a:t>Positive ring at </a:t>
            </a:r>
          </a:p>
          <a:p>
            <a:pPr algn="ctr"/>
            <a:r>
              <a:rPr lang="en-US" sz="1200" b="1" dirty="0" smtClean="0">
                <a:latin typeface="+mn-lt"/>
              </a:rPr>
              <a:t>z = d/2.</a:t>
            </a:r>
            <a:endParaRPr lang="en-US" sz="1200" b="1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23950" y="2964432"/>
            <a:ext cx="1256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n-lt"/>
              </a:rPr>
              <a:t>Solution </a:t>
            </a:r>
          </a:p>
          <a:p>
            <a:pPr algn="ctr"/>
            <a:r>
              <a:rPr lang="en-US" sz="1200" b="1" dirty="0" smtClean="0">
                <a:latin typeface="+mn-lt"/>
              </a:rPr>
              <a:t>domain (z=0)</a:t>
            </a:r>
            <a:endParaRPr lang="en-US" sz="1200" b="1" dirty="0">
              <a:latin typeface="+mn-lt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rot="16200000" flipH="1">
            <a:off x="623996" y="5006409"/>
            <a:ext cx="482123" cy="0"/>
          </a:xfrm>
          <a:prstGeom prst="line">
            <a:avLst/>
          </a:prstGeom>
          <a:ln w="9525" cmpd="sng">
            <a:solidFill>
              <a:srgbClr val="000000"/>
            </a:solidFill>
            <a:prstDash val="soli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H="1">
            <a:off x="2617332" y="4994381"/>
            <a:ext cx="482123" cy="0"/>
          </a:xfrm>
          <a:prstGeom prst="line">
            <a:avLst/>
          </a:prstGeom>
          <a:ln w="9525" cmpd="sng">
            <a:solidFill>
              <a:srgbClr val="000000"/>
            </a:solidFill>
            <a:prstDash val="soli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65057" y="5231929"/>
            <a:ext cx="1998719" cy="8895"/>
          </a:xfrm>
          <a:prstGeom prst="line">
            <a:avLst/>
          </a:prstGeom>
          <a:ln w="9525" cmpd="sng">
            <a:solidFill>
              <a:srgbClr val="000000"/>
            </a:solidFill>
            <a:prstDash val="solid"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952195" y="4798865"/>
            <a:ext cx="145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n-lt"/>
              </a:rPr>
              <a:t>Negative ring at </a:t>
            </a:r>
          </a:p>
          <a:p>
            <a:pPr algn="ctr"/>
            <a:r>
              <a:rPr lang="en-US" sz="1200" b="1" dirty="0" smtClean="0">
                <a:latin typeface="+mn-lt"/>
              </a:rPr>
              <a:t>z = -d/2.</a:t>
            </a:r>
            <a:endParaRPr lang="en-US" sz="1200" b="1" dirty="0">
              <a:latin typeface="+mn-lt"/>
            </a:endParaRPr>
          </a:p>
        </p:txBody>
      </p:sp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338" y="2949772"/>
            <a:ext cx="246017" cy="175726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94" y="5301412"/>
            <a:ext cx="158869" cy="132391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338" y="4151683"/>
            <a:ext cx="246017" cy="175726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927" y="4575974"/>
            <a:ext cx="1905000" cy="26554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066169" y="156472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Superposition of two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oppositely charged rings of diameter </a:t>
            </a:r>
            <a:r>
              <a:rPr lang="en-US" sz="1600" b="1" dirty="0" smtClean="0">
                <a:latin typeface="+mn-lt"/>
              </a:rPr>
              <a:t>D</a:t>
            </a:r>
            <a:r>
              <a:rPr lang="en-US" sz="1600" dirty="0" smtClean="0">
                <a:latin typeface="+mn-lt"/>
              </a:rPr>
              <a:t> a distance </a:t>
            </a:r>
            <a:r>
              <a:rPr lang="en-US" sz="1600" b="1" dirty="0" smtClean="0">
                <a:latin typeface="+mn-lt"/>
              </a:rPr>
              <a:t>d</a:t>
            </a:r>
            <a:r>
              <a:rPr lang="en-US" sz="1600" dirty="0" smtClean="0">
                <a:latin typeface="+mn-lt"/>
              </a:rPr>
              <a:t> apart.</a:t>
            </a:r>
          </a:p>
        </p:txBody>
      </p:sp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519" y="3485755"/>
            <a:ext cx="2667000" cy="173182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579" y="3858492"/>
            <a:ext cx="2921000" cy="184727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939" y="4221356"/>
            <a:ext cx="2921000" cy="18472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979670" y="3039418"/>
            <a:ext cx="2312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n-lt"/>
              </a:rPr>
              <a:t>PAO Lens Model:</a:t>
            </a:r>
            <a:endParaRPr lang="en-US" sz="1600" b="1" dirty="0">
              <a:latin typeface="+mn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016262" y="1483172"/>
            <a:ext cx="3180918" cy="100520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126142" y="5146996"/>
            <a:ext cx="363022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+mn-lt"/>
              </a:rPr>
              <a:t>Model neglects dielectrics, space charges, electrode length, and AC.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59330" y="4502043"/>
            <a:ext cx="2120699" cy="43160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059329" y="5121574"/>
            <a:ext cx="3365003" cy="695110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945442" y="542812"/>
            <a:ext cx="739422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PAO Scaling: Electrostatic Analysis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2345523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3843" y="3302214"/>
            <a:ext cx="2028460" cy="152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1037" y="3302214"/>
            <a:ext cx="2028460" cy="152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534" y="4886219"/>
            <a:ext cx="2028460" cy="152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8940" y="4888636"/>
            <a:ext cx="2028460" cy="152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3843" y="4886219"/>
            <a:ext cx="2028460" cy="152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1037" y="4886219"/>
            <a:ext cx="2028460" cy="152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8940" y="3302214"/>
            <a:ext cx="2028460" cy="152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534" y="1699914"/>
            <a:ext cx="2028460" cy="152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8940" y="1699914"/>
            <a:ext cx="2028460" cy="152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3843" y="1699914"/>
            <a:ext cx="2028460" cy="152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1037" y="1699914"/>
            <a:ext cx="2028460" cy="152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534" y="3302214"/>
            <a:ext cx="2028460" cy="152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151863" y="1755524"/>
            <a:ext cx="1137269" cy="338554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Eurostile"/>
                <a:cs typeface="Eurostile"/>
              </a:rPr>
              <a:t>d/D = 0.3</a:t>
            </a:r>
            <a:endParaRPr lang="en-US" sz="1600" b="1" dirty="0">
              <a:latin typeface="Eurostile"/>
              <a:cs typeface="Eurostile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51864" y="3417525"/>
            <a:ext cx="743302" cy="338554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Eurostile"/>
                <a:cs typeface="Eurostile"/>
              </a:rPr>
              <a:t>0.7</a:t>
            </a:r>
            <a:endParaRPr lang="en-US" sz="1600" b="1" dirty="0">
              <a:latin typeface="Eurostile"/>
              <a:cs typeface="Eurostil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51864" y="4995302"/>
            <a:ext cx="743302" cy="338554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Eurostile"/>
                <a:cs typeface="Eurostile"/>
              </a:rPr>
              <a:t>1.1</a:t>
            </a:r>
            <a:endParaRPr lang="en-US" sz="1600" b="1" dirty="0">
              <a:latin typeface="Eurostile"/>
              <a:cs typeface="Eurostile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06171" y="1755524"/>
            <a:ext cx="743302" cy="338554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Eurostile"/>
                <a:cs typeface="Eurostile"/>
              </a:rPr>
              <a:t>0.4</a:t>
            </a:r>
            <a:endParaRPr lang="en-US" sz="1600" b="1" dirty="0">
              <a:latin typeface="Eurostile"/>
              <a:cs typeface="Eurostil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39958" y="3417525"/>
            <a:ext cx="675728" cy="338554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Eurostile"/>
                <a:cs typeface="Eurostile"/>
              </a:rPr>
              <a:t>0.8</a:t>
            </a:r>
            <a:endParaRPr lang="en-US" sz="1600" b="1" dirty="0">
              <a:latin typeface="Eurostile"/>
              <a:cs typeface="Eurostile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06171" y="4995302"/>
            <a:ext cx="743302" cy="338554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Eurostile"/>
                <a:cs typeface="Eurostile"/>
              </a:rPr>
              <a:t>1.2</a:t>
            </a:r>
            <a:endParaRPr lang="en-US" sz="1600" b="1" dirty="0">
              <a:latin typeface="Eurostile"/>
              <a:cs typeface="Eurostile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60746" y="1755524"/>
            <a:ext cx="743302" cy="338554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Eurostile"/>
                <a:cs typeface="Eurostile"/>
              </a:rPr>
              <a:t>0.5</a:t>
            </a:r>
            <a:endParaRPr lang="en-US" sz="1600" b="1" dirty="0">
              <a:latin typeface="Eurostile"/>
              <a:cs typeface="Eurostile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60746" y="3417525"/>
            <a:ext cx="743302" cy="338554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Eurostile"/>
                <a:cs typeface="Eurostile"/>
              </a:rPr>
              <a:t>0.9</a:t>
            </a:r>
            <a:endParaRPr lang="en-US" sz="1600" b="1" dirty="0">
              <a:latin typeface="Eurostile"/>
              <a:cs typeface="Eurostile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60746" y="4995302"/>
            <a:ext cx="743302" cy="338554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Eurostile"/>
                <a:cs typeface="Eurostile"/>
              </a:rPr>
              <a:t>1.25</a:t>
            </a:r>
            <a:endParaRPr lang="en-US" sz="1600" b="1" dirty="0">
              <a:latin typeface="Eurostile"/>
              <a:cs typeface="Eurostile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15053" y="1755524"/>
            <a:ext cx="743302" cy="338554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Eurostile"/>
                <a:cs typeface="Eurostile"/>
              </a:rPr>
              <a:t>0.6</a:t>
            </a:r>
            <a:endParaRPr lang="en-US" sz="1600" b="1" dirty="0">
              <a:latin typeface="Eurostile"/>
              <a:cs typeface="Eurostile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15053" y="3417525"/>
            <a:ext cx="743302" cy="338554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Eurostile"/>
                <a:cs typeface="Eurostile"/>
              </a:rPr>
              <a:t>1.0</a:t>
            </a:r>
            <a:endParaRPr lang="en-US" sz="1600" b="1" dirty="0">
              <a:latin typeface="Eurostile"/>
              <a:cs typeface="Eurostile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15053" y="4995302"/>
            <a:ext cx="743302" cy="338554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Eurostile"/>
                <a:cs typeface="Eurostile"/>
              </a:rPr>
              <a:t>1.4</a:t>
            </a:r>
            <a:endParaRPr lang="en-US" sz="1600" b="1" dirty="0">
              <a:latin typeface="Eurostile"/>
              <a:cs typeface="Eurostil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03778" y="1210868"/>
            <a:ext cx="50658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Eurostile" pitchFamily="34" charset="0"/>
              </a:rPr>
              <a:t>Contours of Electric Field Magnitude</a:t>
            </a:r>
            <a:endParaRPr lang="en-US" b="1" dirty="0">
              <a:latin typeface="Eurostile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45442" y="542812"/>
            <a:ext cx="739422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PAO Scaling: Electrostatic Analysis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1523228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4228" y="4197265"/>
            <a:ext cx="717749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2024" indent="-192024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Experiment gave profiles of plasma luminescence.</a:t>
            </a:r>
            <a:endParaRPr lang="en-US" sz="1600" dirty="0">
              <a:latin typeface="+mn-lt"/>
            </a:endParaRPr>
          </a:p>
          <a:p>
            <a:pPr marL="192024" indent="-192024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Theory gave profiles of electric field magnitude.</a:t>
            </a:r>
          </a:p>
          <a:p>
            <a:pPr marL="192024" indent="-192024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Regions of high electric field are presumed to be associated with high plasma ionization and luminescence.</a:t>
            </a:r>
            <a:endParaRPr lang="en-US" sz="1600" dirty="0">
              <a:latin typeface="+mn-lt"/>
            </a:endParaRPr>
          </a:p>
          <a:p>
            <a:pPr marL="192024" indent="-192024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b="1" dirty="0" smtClean="0">
                <a:latin typeface="+mn-lt"/>
              </a:rPr>
              <a:t>We compare the locations of maximum plasma luminescence and maximum electric field magnitude.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2573" y="4092221"/>
            <a:ext cx="7405466" cy="204611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722203" y="1302930"/>
            <a:ext cx="1758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n-lt"/>
              </a:rPr>
              <a:t>Experiment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46514" y="1302930"/>
            <a:ext cx="1758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n-lt"/>
              </a:rPr>
              <a:t>Theory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017918" y="1664860"/>
            <a:ext cx="2969869" cy="2227402"/>
            <a:chOff x="1749332" y="1575690"/>
            <a:chExt cx="2028460" cy="1521345"/>
          </a:xfrm>
        </p:grpSpPr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49332" y="1575690"/>
              <a:ext cx="2028460" cy="1521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2205160" y="1652282"/>
              <a:ext cx="743302" cy="338554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Eurostile"/>
                  <a:cs typeface="Eurostile"/>
                </a:rPr>
                <a:t>0.7</a:t>
              </a:r>
              <a:endParaRPr lang="en-US" sz="1600" b="1" dirty="0">
                <a:latin typeface="Eurostile"/>
                <a:cs typeface="Eurostile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42110" y="1690759"/>
            <a:ext cx="2969869" cy="2227401"/>
            <a:chOff x="5004160" y="1172293"/>
            <a:chExt cx="2969869" cy="2227401"/>
          </a:xfrm>
        </p:grpSpPr>
        <p:pic>
          <p:nvPicPr>
            <p:cNvPr id="29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04160" y="1172293"/>
              <a:ext cx="2969869" cy="222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5671540" y="1284431"/>
              <a:ext cx="1088269" cy="495677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Eurostile"/>
                  <a:cs typeface="Eurostile"/>
                </a:rPr>
                <a:t>0.7</a:t>
              </a:r>
              <a:endParaRPr lang="en-US" sz="1600" b="1" dirty="0">
                <a:latin typeface="Eurostile"/>
                <a:cs typeface="Eurostile"/>
              </a:endParaRPr>
            </a:p>
          </p:txBody>
        </p:sp>
      </p:grpSp>
      <p:sp>
        <p:nvSpPr>
          <p:cNvPr id="2" name="Left-Right Arrow 1"/>
          <p:cNvSpPr/>
          <p:nvPr/>
        </p:nvSpPr>
        <p:spPr>
          <a:xfrm>
            <a:off x="3847508" y="2529702"/>
            <a:ext cx="1086603" cy="312517"/>
          </a:xfrm>
          <a:prstGeom prst="left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3240850" y="1802897"/>
            <a:ext cx="522888" cy="46977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6944910" y="1802897"/>
            <a:ext cx="522888" cy="46977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765743" y="1550309"/>
            <a:ext cx="175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n-lt"/>
              </a:rPr>
              <a:t>Plasma</a:t>
            </a:r>
          </a:p>
          <a:p>
            <a:r>
              <a:rPr lang="en-US" sz="1200" dirty="0" smtClean="0">
                <a:latin typeface="+mn-lt"/>
              </a:rPr>
              <a:t>Luminescence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67798" y="1544153"/>
            <a:ext cx="175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n-lt"/>
              </a:rPr>
              <a:t>Electric Field</a:t>
            </a:r>
          </a:p>
          <a:p>
            <a:r>
              <a:rPr lang="en-US" sz="1200" dirty="0" smtClean="0">
                <a:latin typeface="+mn-lt"/>
              </a:rPr>
              <a:t>Magnitude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43663" y="542812"/>
            <a:ext cx="524933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PAO Scaling: Validation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3859078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9" r="13629" b="2716"/>
          <a:stretch/>
        </p:blipFill>
        <p:spPr bwMode="auto">
          <a:xfrm>
            <a:off x="601873" y="1595385"/>
            <a:ext cx="1947668" cy="191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1707182" y="2518022"/>
            <a:ext cx="768805" cy="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43663" y="542812"/>
            <a:ext cx="524933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PAO Scaling: Validation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1050939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9" r="13629" b="2716"/>
          <a:stretch/>
        </p:blipFill>
        <p:spPr bwMode="auto">
          <a:xfrm>
            <a:off x="601873" y="1595385"/>
            <a:ext cx="1947668" cy="191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1707182" y="2518022"/>
            <a:ext cx="768805" cy="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4164" y="1533052"/>
            <a:ext cx="2851582" cy="213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ircular Arrow 8"/>
          <p:cNvSpPr/>
          <p:nvPr/>
        </p:nvSpPr>
        <p:spPr>
          <a:xfrm rot="10800000" flipH="1">
            <a:off x="2317653" y="3029274"/>
            <a:ext cx="1088020" cy="1005328"/>
          </a:xfrm>
          <a:prstGeom prst="circular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67172" y="4124979"/>
            <a:ext cx="24996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Extract radial profile,</a:t>
            </a:r>
          </a:p>
          <a:p>
            <a:pPr algn="ctr"/>
            <a:r>
              <a:rPr lang="en-US" sz="1600" dirty="0" smtClean="0">
                <a:latin typeface="+mn-lt"/>
              </a:rPr>
              <a:t>Normalize by total radius.</a:t>
            </a:r>
            <a:endParaRPr lang="en-US" sz="1600" dirty="0">
              <a:latin typeface="+mn-lt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119855" y="3152775"/>
            <a:ext cx="2667488" cy="446952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43663" y="542812"/>
            <a:ext cx="524933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PAO Scaling: Validation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2811577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9" r="13629" b="2716"/>
          <a:stretch/>
        </p:blipFill>
        <p:spPr bwMode="auto">
          <a:xfrm>
            <a:off x="601873" y="1595385"/>
            <a:ext cx="1947668" cy="191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1707182" y="2518022"/>
            <a:ext cx="768805" cy="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4050" y="1533052"/>
            <a:ext cx="2851581" cy="213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4164" y="1533052"/>
            <a:ext cx="2851582" cy="213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ircular Arrow 8"/>
          <p:cNvSpPr/>
          <p:nvPr/>
        </p:nvSpPr>
        <p:spPr>
          <a:xfrm rot="10800000" flipH="1">
            <a:off x="2317653" y="3029274"/>
            <a:ext cx="1088020" cy="1005328"/>
          </a:xfrm>
          <a:prstGeom prst="circular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Circular Arrow 29"/>
          <p:cNvSpPr/>
          <p:nvPr/>
        </p:nvSpPr>
        <p:spPr>
          <a:xfrm rot="10800000" flipH="1">
            <a:off x="5405947" y="3029274"/>
            <a:ext cx="1088020" cy="1005328"/>
          </a:xfrm>
          <a:prstGeom prst="circular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67172" y="4124979"/>
            <a:ext cx="24996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Extract radial profile,</a:t>
            </a:r>
          </a:p>
          <a:p>
            <a:pPr algn="ctr"/>
            <a:r>
              <a:rPr lang="en-US" sz="1600" dirty="0" smtClean="0">
                <a:latin typeface="+mn-lt"/>
              </a:rPr>
              <a:t>Normalize by total radius.</a:t>
            </a:r>
            <a:endParaRPr lang="en-US" sz="1600" dirty="0">
              <a:latin typeface="+mn-lt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088" y="2550064"/>
            <a:ext cx="495300" cy="2413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29991" y="4157920"/>
            <a:ext cx="22376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Determine the location</a:t>
            </a:r>
          </a:p>
          <a:p>
            <a:pPr algn="ctr"/>
            <a:r>
              <a:rPr lang="en-US" sz="1600" dirty="0" smtClean="0">
                <a:latin typeface="+mn-lt"/>
              </a:rPr>
              <a:t>of maximum,        .</a:t>
            </a:r>
            <a:endParaRPr lang="en-US" sz="1600" dirty="0">
              <a:latin typeface="+mn-lt"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79" y="4453686"/>
            <a:ext cx="495300" cy="241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43663" y="542812"/>
            <a:ext cx="524933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PAO Scaling: Validation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1098599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Aerodynamic Configuration </a:t>
            </a:r>
            <a:endParaRPr lang="en-US" sz="3200" dirty="0"/>
          </a:p>
        </p:txBody>
      </p:sp>
      <p:pic>
        <p:nvPicPr>
          <p:cNvPr id="4" name="Picture 3" descr="turret_fl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890" y="3174998"/>
            <a:ext cx="4471416" cy="3200400"/>
          </a:xfrm>
          <a:prstGeom prst="rect">
            <a:avLst/>
          </a:prstGeom>
        </p:spPr>
      </p:pic>
      <p:pic>
        <p:nvPicPr>
          <p:cNvPr id="6" name="Picture 5" descr="turret_flow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8" y="1900059"/>
            <a:ext cx="4394200" cy="18161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 bwMode="auto">
          <a:xfrm rot="1080000">
            <a:off x="5881292" y="2605157"/>
            <a:ext cx="844221" cy="1966697"/>
          </a:xfrm>
          <a:prstGeom prst="rect">
            <a:avLst/>
          </a:prstGeom>
          <a:solidFill>
            <a:srgbClr val="CCFFCC">
              <a:alpha val="6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36576" rIns="90488" bIns="4445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425222" y="2878664"/>
            <a:ext cx="860778" cy="804333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36576" rIns="90488" bIns="4445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0" name="Straight Arrow Connector 9"/>
          <p:cNvCxnSpPr>
            <a:stCxn id="8" idx="5"/>
          </p:cNvCxnSpPr>
          <p:nvPr/>
        </p:nvCxnSpPr>
        <p:spPr bwMode="auto">
          <a:xfrm>
            <a:off x="2159942" y="3565205"/>
            <a:ext cx="2397947" cy="724573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663223" y="4473222"/>
            <a:ext cx="342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Separated flow imparts severe aero-optic disturbances to projected laser beam</a:t>
            </a:r>
            <a:endParaRPr lang="en-US" sz="20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00222" y="1989666"/>
            <a:ext cx="1800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Nose Turret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687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9" r="13629" b="2716"/>
          <a:stretch/>
        </p:blipFill>
        <p:spPr bwMode="auto">
          <a:xfrm>
            <a:off x="601873" y="1595385"/>
            <a:ext cx="1947668" cy="191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1707182" y="2518022"/>
            <a:ext cx="768805" cy="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4050" y="1533052"/>
            <a:ext cx="2851581" cy="213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4164" y="1533052"/>
            <a:ext cx="2851582" cy="213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ircular Arrow 8"/>
          <p:cNvSpPr/>
          <p:nvPr/>
        </p:nvSpPr>
        <p:spPr>
          <a:xfrm rot="10800000" flipH="1">
            <a:off x="2317653" y="3029274"/>
            <a:ext cx="1088020" cy="1005328"/>
          </a:xfrm>
          <a:prstGeom prst="circular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Circular Arrow 29"/>
          <p:cNvSpPr/>
          <p:nvPr/>
        </p:nvSpPr>
        <p:spPr>
          <a:xfrm rot="10800000" flipH="1">
            <a:off x="5405947" y="3029274"/>
            <a:ext cx="1088020" cy="1005328"/>
          </a:xfrm>
          <a:prstGeom prst="circular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67172" y="4124979"/>
            <a:ext cx="24996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Extract radial profile,</a:t>
            </a:r>
          </a:p>
          <a:p>
            <a:pPr algn="ctr"/>
            <a:r>
              <a:rPr lang="en-US" sz="1600" dirty="0" smtClean="0">
                <a:latin typeface="+mn-lt"/>
              </a:rPr>
              <a:t>Normalize by total radius.</a:t>
            </a:r>
            <a:endParaRPr lang="en-US" sz="160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47274" y="5128038"/>
            <a:ext cx="3588152" cy="77151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829991" y="4157920"/>
            <a:ext cx="22376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Determine the location</a:t>
            </a:r>
          </a:p>
          <a:p>
            <a:pPr algn="ctr"/>
            <a:r>
              <a:rPr lang="en-US" sz="1600" dirty="0" smtClean="0">
                <a:latin typeface="+mn-lt"/>
              </a:rPr>
              <a:t>of maximum,        .</a:t>
            </a:r>
            <a:endParaRPr lang="en-US" sz="1600" dirty="0">
              <a:latin typeface="+mn-lt"/>
            </a:endParaRPr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79" y="4453686"/>
            <a:ext cx="495300" cy="241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841480" y="5289692"/>
            <a:ext cx="2427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We obtain a single point, </a:t>
            </a:r>
            <a:endParaRPr lang="en-US" sz="1600" dirty="0">
              <a:latin typeface="+mn-lt"/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05" y="5217097"/>
            <a:ext cx="1104900" cy="5715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088" y="2567184"/>
            <a:ext cx="495300" cy="2413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243663" y="542812"/>
            <a:ext cx="524933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PAO Scaling: Validation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2389673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" t="-1" r="569" b="5216"/>
          <a:stretch/>
        </p:blipFill>
        <p:spPr bwMode="auto">
          <a:xfrm>
            <a:off x="945444" y="1355811"/>
            <a:ext cx="6547556" cy="499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43663" y="542812"/>
            <a:ext cx="524933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PAO Scaling: Validation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155788" y="4516435"/>
            <a:ext cx="2740761" cy="765440"/>
            <a:chOff x="4169899" y="4488213"/>
            <a:chExt cx="2740761" cy="765440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4169899" y="4488213"/>
              <a:ext cx="562564" cy="438461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708346" y="4915099"/>
              <a:ext cx="2202314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Eurostile" pitchFamily="34" charset="0"/>
                </a:rPr>
                <a:t>Critical d/D = 1.22.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872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b="4680"/>
          <a:stretch/>
        </p:blipFill>
        <p:spPr bwMode="auto">
          <a:xfrm>
            <a:off x="917222" y="1355811"/>
            <a:ext cx="6615691" cy="502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33" b="90000" l="10000" r="90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4422" y="1442339"/>
            <a:ext cx="1385466" cy="103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Arrow Connector 25"/>
          <p:cNvCxnSpPr/>
          <p:nvPr/>
        </p:nvCxnSpPr>
        <p:spPr>
          <a:xfrm flipH="1">
            <a:off x="2526043" y="2149474"/>
            <a:ext cx="585722" cy="52622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43663" y="542812"/>
            <a:ext cx="474133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PAO Scaling: Theory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155788" y="4516435"/>
            <a:ext cx="2740761" cy="765440"/>
            <a:chOff x="4169899" y="4488213"/>
            <a:chExt cx="2740761" cy="765440"/>
          </a:xfrm>
        </p:grpSpPr>
        <p:cxnSp>
          <p:nvCxnSpPr>
            <p:cNvPr id="10" name="Straight Arrow Connector 9"/>
            <p:cNvCxnSpPr/>
            <p:nvPr/>
          </p:nvCxnSpPr>
          <p:spPr>
            <a:xfrm flipH="1" flipV="1">
              <a:off x="4169899" y="4488213"/>
              <a:ext cx="562564" cy="438461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708346" y="4915099"/>
              <a:ext cx="2202314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Eurostile" pitchFamily="34" charset="0"/>
                </a:rPr>
                <a:t>Critical d/D = 1.22.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1949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" b="4948"/>
          <a:stretch/>
        </p:blipFill>
        <p:spPr bwMode="auto">
          <a:xfrm>
            <a:off x="973667" y="1355811"/>
            <a:ext cx="6559246" cy="500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33" b="90000" l="10000" r="90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4422" y="1442339"/>
            <a:ext cx="1385466" cy="103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89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7738" y="3338436"/>
            <a:ext cx="1385466" cy="103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 flipH="1">
            <a:off x="4264063" y="3939010"/>
            <a:ext cx="585722" cy="52622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526043" y="2149474"/>
            <a:ext cx="585722" cy="52622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43663" y="542812"/>
            <a:ext cx="474133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PAO Scaling: Theory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155788" y="4516435"/>
            <a:ext cx="2740761" cy="765440"/>
            <a:chOff x="4169899" y="4488213"/>
            <a:chExt cx="2740761" cy="765440"/>
          </a:xfrm>
        </p:grpSpPr>
        <p:cxnSp>
          <p:nvCxnSpPr>
            <p:cNvPr id="13" name="Straight Arrow Connector 12"/>
            <p:cNvCxnSpPr/>
            <p:nvPr/>
          </p:nvCxnSpPr>
          <p:spPr>
            <a:xfrm flipH="1" flipV="1">
              <a:off x="4169899" y="4488213"/>
              <a:ext cx="562564" cy="438461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708346" y="4915099"/>
              <a:ext cx="2202314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Eurostile" pitchFamily="34" charset="0"/>
                </a:rPr>
                <a:t>Critical d/D = 1.22.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3681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b="4680"/>
          <a:stretch/>
        </p:blipFill>
        <p:spPr bwMode="auto">
          <a:xfrm>
            <a:off x="917222" y="1355811"/>
            <a:ext cx="6615691" cy="502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33" b="90000" l="10000" r="90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4422" y="1442339"/>
            <a:ext cx="1385466" cy="103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4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7625" y="2204122"/>
            <a:ext cx="1385466" cy="103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/>
          <p:cNvCxnSpPr/>
          <p:nvPr/>
        </p:nvCxnSpPr>
        <p:spPr>
          <a:xfrm flipH="1">
            <a:off x="3240849" y="2675703"/>
            <a:ext cx="856299" cy="76932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526043" y="2149474"/>
            <a:ext cx="585722" cy="52622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43663" y="542812"/>
            <a:ext cx="474133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PAO Scaling: Theory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89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7738" y="3338436"/>
            <a:ext cx="1385466" cy="103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4264063" y="3939010"/>
            <a:ext cx="585722" cy="52622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 bwMode="auto">
          <a:xfrm rot="2335277">
            <a:off x="2798805" y="3394008"/>
            <a:ext cx="1386600" cy="390677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36576" rIns="90488" bIns="4445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155788" y="4516435"/>
            <a:ext cx="2740761" cy="765440"/>
            <a:chOff x="4169899" y="4488213"/>
            <a:chExt cx="2740761" cy="765440"/>
          </a:xfrm>
        </p:grpSpPr>
        <p:cxnSp>
          <p:nvCxnSpPr>
            <p:cNvPr id="12" name="Straight Arrow Connector 11"/>
            <p:cNvCxnSpPr/>
            <p:nvPr/>
          </p:nvCxnSpPr>
          <p:spPr>
            <a:xfrm flipH="1" flipV="1">
              <a:off x="4169899" y="4488213"/>
              <a:ext cx="562564" cy="438461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708346" y="4915099"/>
              <a:ext cx="2202314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Eurostile" pitchFamily="34" charset="0"/>
                </a:rPr>
                <a:t>Critical d/D = 1.22.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5864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8248" y="3938434"/>
            <a:ext cx="3060902" cy="229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9253" y="1411308"/>
            <a:ext cx="3255482" cy="244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13389" y="1985409"/>
            <a:ext cx="43912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2024" indent="-192024"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There is some discrepancy between experiment and theory comparison.</a:t>
            </a:r>
          </a:p>
          <a:p>
            <a:pPr marL="192024" indent="-192024">
              <a:buFont typeface="Arial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192024" indent="-192024"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Extra inflections are found in the experimental data.</a:t>
            </a:r>
          </a:p>
          <a:p>
            <a:endParaRPr lang="en-US" sz="20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43663" y="542812"/>
            <a:ext cx="474133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PAO Scaling: Theory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84148" y="3616114"/>
            <a:ext cx="9032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Extra </a:t>
            </a:r>
          </a:p>
          <a:p>
            <a:pPr algn="ctr"/>
            <a:r>
              <a:rPr lang="en-US" sz="1400" dirty="0" smtClean="0">
                <a:latin typeface="+mn-lt"/>
              </a:rPr>
              <a:t>Inflection</a:t>
            </a:r>
            <a:endParaRPr lang="en-US" sz="1400" dirty="0">
              <a:latin typeface="+mn-lt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323667" y="3979333"/>
            <a:ext cx="635001" cy="57855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1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9" r="13629" b="2716"/>
          <a:stretch/>
        </p:blipFill>
        <p:spPr bwMode="auto">
          <a:xfrm>
            <a:off x="644206" y="4022496"/>
            <a:ext cx="1947668" cy="191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749515" y="4945133"/>
            <a:ext cx="768805" cy="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149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b="6664"/>
          <a:stretch/>
        </p:blipFill>
        <p:spPr bwMode="auto">
          <a:xfrm>
            <a:off x="4953000" y="3739445"/>
            <a:ext cx="3198806" cy="253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9253" y="1397197"/>
            <a:ext cx="3255482" cy="244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7888834" y="3866444"/>
            <a:ext cx="112166" cy="44957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577" y="5235224"/>
            <a:ext cx="683007" cy="364270"/>
          </a:xfrm>
          <a:prstGeom prst="rect">
            <a:avLst/>
          </a:prstGeom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1" t="12500" r="66030" b="76590"/>
          <a:stretch/>
        </p:blipFill>
        <p:spPr bwMode="auto">
          <a:xfrm>
            <a:off x="5528235" y="4231590"/>
            <a:ext cx="522941" cy="25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3334" y="393072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92024" lvl="0" indent="-192024"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Renormalize experimental data by first inflection point.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43663" y="542812"/>
            <a:ext cx="474133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PAO Scaling: Theory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8742652"/>
              </p:ext>
            </p:extLst>
          </p:nvPr>
        </p:nvGraphicFramePr>
        <p:xfrm>
          <a:off x="658243" y="4708878"/>
          <a:ext cx="1479591" cy="1006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Equation" r:id="rId6" imgW="635000" imgH="431800" progId="Equation.3">
                  <p:embed/>
                </p:oleObj>
              </mc:Choice>
              <mc:Fallback>
                <p:oleObj name="Equation" r:id="rId6" imgW="6350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8243" y="4708878"/>
                        <a:ext cx="1479591" cy="1006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2926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8810" y="346064"/>
            <a:ext cx="2741044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Eurostile"/>
                <a:cs typeface="Eurostile"/>
              </a:rPr>
              <a:t>4. Discussion</a:t>
            </a:r>
            <a:endParaRPr lang="en-US" dirty="0" smtClean="0">
              <a:solidFill>
                <a:schemeClr val="bg1">
                  <a:lumMod val="95000"/>
                </a:schemeClr>
              </a:solidFill>
              <a:latin typeface="Eurostile"/>
              <a:cs typeface="Eurostil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4903" y="429922"/>
            <a:ext cx="2741044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"/>
                <a:cs typeface="Eurostile"/>
              </a:rPr>
              <a:t>Comparison</a:t>
            </a:r>
            <a:endParaRPr lang="en-US" sz="1600" i="1" dirty="0" smtClean="0">
              <a:solidFill>
                <a:schemeClr val="tx1">
                  <a:lumMod val="75000"/>
                  <a:lumOff val="25000"/>
                </a:schemeClr>
              </a:solidFill>
              <a:latin typeface="Eurostile"/>
              <a:cs typeface="Eurostile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b="4412"/>
          <a:stretch/>
        </p:blipFill>
        <p:spPr bwMode="auto">
          <a:xfrm>
            <a:off x="1001888" y="1285258"/>
            <a:ext cx="6545135" cy="503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92745" y="2672483"/>
            <a:ext cx="23676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+mn-lt"/>
              </a:rPr>
              <a:t>New normalization </a:t>
            </a:r>
            <a:endParaRPr lang="en-US" sz="1600" b="1" dirty="0">
              <a:latin typeface="+mn-lt"/>
            </a:endParaRPr>
          </a:p>
          <a:p>
            <a:pPr algn="ctr"/>
            <a:r>
              <a:rPr lang="en-US" sz="1600" b="1" dirty="0" smtClean="0">
                <a:latin typeface="+mn-lt"/>
              </a:rPr>
              <a:t>improves agreement.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722082" y="2606934"/>
            <a:ext cx="3966585" cy="723288"/>
            <a:chOff x="2722082" y="2606934"/>
            <a:chExt cx="3966585" cy="723288"/>
          </a:xfrm>
        </p:grpSpPr>
        <p:sp>
          <p:nvSpPr>
            <p:cNvPr id="7" name="Rectangle 6"/>
            <p:cNvSpPr/>
            <p:nvPr/>
          </p:nvSpPr>
          <p:spPr>
            <a:xfrm>
              <a:off x="4264281" y="2606934"/>
              <a:ext cx="2424386" cy="723288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rot="18692184">
              <a:off x="3185405" y="2307829"/>
              <a:ext cx="499645" cy="1426292"/>
            </a:xfrm>
            <a:prstGeom prst="ellipse">
              <a:avLst/>
            </a:prstGeom>
            <a:noFill/>
            <a:ln w="12700" cmpd="sng">
              <a:solidFill>
                <a:srgbClr val="C0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000000"/>
                  </a:solidFill>
                </a:ln>
                <a:noFill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155788" y="4516435"/>
            <a:ext cx="2740761" cy="765440"/>
            <a:chOff x="4169899" y="4488213"/>
            <a:chExt cx="2740761" cy="765440"/>
          </a:xfrm>
        </p:grpSpPr>
        <p:cxnSp>
          <p:nvCxnSpPr>
            <p:cNvPr id="10" name="Straight Arrow Connector 9"/>
            <p:cNvCxnSpPr/>
            <p:nvPr/>
          </p:nvCxnSpPr>
          <p:spPr>
            <a:xfrm flipH="1" flipV="1">
              <a:off x="4169899" y="4488213"/>
              <a:ext cx="562564" cy="438461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708346" y="4915099"/>
              <a:ext cx="2202314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Eurostile" pitchFamily="34" charset="0"/>
                </a:rPr>
                <a:t>Critical d/D = 1.22.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1544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9"/>
          <p:cNvSpPr txBox="1">
            <a:spLocks/>
          </p:cNvSpPr>
          <p:nvPr/>
        </p:nvSpPr>
        <p:spPr bwMode="auto">
          <a:xfrm>
            <a:off x="45155" y="388438"/>
            <a:ext cx="8810974" cy="955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5120" y="1623015"/>
            <a:ext cx="8179932" cy="393954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182880" lvl="1" indent="-182880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latin typeface="+mn-lt"/>
                <a:cs typeface="Eurostile"/>
              </a:rPr>
              <a:t>Optimized a dielectric barrier plasma geometry plasma lens and directly measured OPD</a:t>
            </a:r>
          </a:p>
          <a:p>
            <a:pPr marL="182880" lvl="1" indent="-182880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latin typeface="+mn-lt"/>
                <a:cs typeface="Eurostile"/>
              </a:rPr>
              <a:t>The experiment validated an electron density model that neglected the effect of heavy particles</a:t>
            </a:r>
          </a:p>
          <a:p>
            <a:pPr marL="182880" lvl="1" indent="-182880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latin typeface="+mn-lt"/>
                <a:cs typeface="Eurostile"/>
              </a:rPr>
              <a:t>A simple charged ring electric field model reproduced the experimental results of a critical d/D=1.22 for a centered plasma in the cylindrical plasma lens design.</a:t>
            </a:r>
          </a:p>
          <a:p>
            <a:pPr marL="182880" lvl="1" indent="-182880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latin typeface="+mn-lt"/>
                <a:cs typeface="Eurostile"/>
              </a:rPr>
              <a:t>Developing a new plasma diagnostic technique (Phase Sensitive FTIR Interferometry) to determine the contributions of electron and heavy particle contributions to the OPD.  </a:t>
            </a:r>
            <a:endParaRPr lang="en-US" sz="2000" i="1" dirty="0"/>
          </a:p>
          <a:p>
            <a:pPr marL="628650" lvl="1" indent="-171450">
              <a:buFont typeface="Arial"/>
              <a:buChar char="•"/>
            </a:pPr>
            <a:endParaRPr lang="en-US" sz="2000" dirty="0" smtClean="0">
              <a:latin typeface="+mn-lt"/>
              <a:cs typeface="Eurostil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5556" y="5616222"/>
            <a:ext cx="7563555" cy="7232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B. </a:t>
            </a:r>
            <a:r>
              <a:rPr lang="en-US" sz="1800" dirty="0" err="1" smtClean="0">
                <a:solidFill>
                  <a:srgbClr val="FF0000"/>
                </a:solidFill>
                <a:latin typeface="+mn-lt"/>
              </a:rPr>
              <a:t>Neiswander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, E. </a:t>
            </a:r>
            <a:r>
              <a:rPr lang="en-US" sz="1800" dirty="0" err="1" smtClean="0">
                <a:solidFill>
                  <a:srgbClr val="FF0000"/>
                </a:solidFill>
                <a:latin typeface="+mn-lt"/>
              </a:rPr>
              <a:t>Matlis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 and T. Corke, </a:t>
            </a:r>
            <a:r>
              <a:rPr lang="en-US" sz="1800" i="1" dirty="0" smtClean="0">
                <a:solidFill>
                  <a:srgbClr val="FF0000"/>
                </a:solidFill>
                <a:latin typeface="+mn-lt"/>
              </a:rPr>
              <a:t>AIAA J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., 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50, 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1, 123-130 (2012).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B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. </a:t>
            </a:r>
            <a:r>
              <a:rPr lang="en-US" sz="1800" dirty="0" err="1">
                <a:solidFill>
                  <a:srgbClr val="FF0000"/>
                </a:solidFill>
                <a:latin typeface="+mn-lt"/>
              </a:rPr>
              <a:t>Neiswander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, E. </a:t>
            </a:r>
            <a:r>
              <a:rPr lang="en-US" sz="1800" dirty="0" err="1">
                <a:solidFill>
                  <a:srgbClr val="FF0000"/>
                </a:solidFill>
                <a:latin typeface="+mn-lt"/>
              </a:rPr>
              <a:t>Matlis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 and T. Corke, </a:t>
            </a:r>
            <a:r>
              <a:rPr lang="en-US" sz="1800" i="1" dirty="0">
                <a:solidFill>
                  <a:srgbClr val="FF0000"/>
                </a:solidFill>
                <a:latin typeface="+mn-lt"/>
              </a:rPr>
              <a:t>AIAA J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.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,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 51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, 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3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,  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657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-664 (2013)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.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Sensitive FTIR Interferometry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234" y="1816635"/>
            <a:ext cx="4491644" cy="40112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120" y="1750014"/>
            <a:ext cx="4016324" cy="48628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182880" lvl="1" indent="-182880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latin typeface="+mn-lt"/>
                <a:cs typeface="Eurostile"/>
              </a:rPr>
              <a:t>Blackbody source emits broadband infrared spectrum</a:t>
            </a:r>
          </a:p>
          <a:p>
            <a:pPr marL="182880" lvl="1" indent="-182880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latin typeface="+mn-lt"/>
                <a:cs typeface="Eurostile"/>
              </a:rPr>
              <a:t>Michelson interferometer with motorized moving mirror</a:t>
            </a:r>
          </a:p>
          <a:p>
            <a:pPr marL="182880" lvl="1" indent="-182880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latin typeface="+mn-lt"/>
                <a:cs typeface="Eurostile"/>
              </a:rPr>
              <a:t>Mirror location amplified and attenuates certain wavelengths</a:t>
            </a:r>
          </a:p>
          <a:p>
            <a:pPr marL="182880" lvl="1" indent="-182880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latin typeface="+mn-lt"/>
                <a:cs typeface="Eurostile"/>
              </a:rPr>
              <a:t>700-1250cm</a:t>
            </a:r>
            <a:r>
              <a:rPr lang="en-US" sz="2000" baseline="30000" dirty="0" smtClean="0">
                <a:latin typeface="+mn-lt"/>
                <a:cs typeface="Eurostile"/>
              </a:rPr>
              <a:t>-1 </a:t>
            </a:r>
            <a:r>
              <a:rPr lang="en-US" sz="2000" dirty="0" smtClean="0">
                <a:latin typeface="+mn-lt"/>
                <a:cs typeface="Eurostile"/>
              </a:rPr>
              <a:t>(8-12μm), 4cm</a:t>
            </a:r>
            <a:r>
              <a:rPr lang="en-US" sz="2000" baseline="30000" dirty="0" smtClean="0">
                <a:latin typeface="+mn-lt"/>
                <a:cs typeface="Eurostile"/>
              </a:rPr>
              <a:t>-1 </a:t>
            </a:r>
            <a:r>
              <a:rPr lang="en-US" sz="2000" dirty="0" smtClean="0">
                <a:latin typeface="+mn-lt"/>
                <a:cs typeface="Eurostile"/>
              </a:rPr>
              <a:t>resolution</a:t>
            </a:r>
          </a:p>
          <a:p>
            <a:pPr marL="182880" lvl="1" indent="-182880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latin typeface="+mn-lt"/>
                <a:cs typeface="Eurostile"/>
              </a:rPr>
              <a:t>Measures absorption spectroscopy, dispersion profile, OPD, electron and heavy particle density</a:t>
            </a:r>
            <a:endParaRPr lang="en-US" sz="2000" dirty="0"/>
          </a:p>
          <a:p>
            <a:pPr marL="628650" lvl="1" indent="-171450">
              <a:buFont typeface="Arial"/>
              <a:buChar char="•"/>
            </a:pPr>
            <a:endParaRPr lang="en-US" sz="2000" dirty="0" smtClean="0">
              <a:latin typeface="+mn-lt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87477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Aero-Optics Correction Approach</a:t>
            </a:r>
            <a:endParaRPr lang="en-US" sz="3200" dirty="0"/>
          </a:p>
        </p:txBody>
      </p:sp>
      <p:pic>
        <p:nvPicPr>
          <p:cNvPr id="4" name="Picture 3" descr="Adaptive_optics_approa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" y="3670294"/>
            <a:ext cx="9034270" cy="27019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224" y="1594556"/>
            <a:ext cx="83255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Bef>
                <a:spcPts val="1200"/>
              </a:spcBef>
              <a:buFont typeface="+mj-lt"/>
              <a:buAutoNum type="arabicPeriod"/>
            </a:pPr>
            <a:r>
              <a:rPr lang="en-US" sz="2000" dirty="0" smtClean="0">
                <a:latin typeface="+mn-lt"/>
              </a:rPr>
              <a:t>Correction involves generating a </a:t>
            </a: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conjugate waveform</a:t>
            </a:r>
            <a:r>
              <a:rPr lang="en-US" sz="2000" dirty="0" smtClean="0">
                <a:latin typeface="+mn-lt"/>
              </a:rPr>
              <a:t> of the optical </a:t>
            </a:r>
            <a:r>
              <a:rPr lang="en-US" sz="2000" dirty="0" err="1" smtClean="0">
                <a:latin typeface="+mn-lt"/>
              </a:rPr>
              <a:t>wavefront</a:t>
            </a:r>
            <a:r>
              <a:rPr lang="en-US" sz="2000" dirty="0" smtClean="0">
                <a:latin typeface="+mn-lt"/>
              </a:rPr>
              <a:t> prior to its transmission through the </a:t>
            </a:r>
            <a:r>
              <a:rPr lang="en-US" sz="2000" dirty="0" err="1" smtClean="0">
                <a:latin typeface="+mn-lt"/>
              </a:rPr>
              <a:t>aberrating</a:t>
            </a:r>
            <a:r>
              <a:rPr lang="en-US" sz="2000" dirty="0" smtClean="0">
                <a:latin typeface="+mn-lt"/>
              </a:rPr>
              <a:t> fluid layer</a:t>
            </a:r>
          </a:p>
          <a:p>
            <a:pPr marL="274320" indent="-274320">
              <a:spcBef>
                <a:spcPts val="1200"/>
              </a:spcBef>
              <a:buFont typeface="+mj-lt"/>
              <a:buAutoNum type="arabicPeriod"/>
            </a:pPr>
            <a:r>
              <a:rPr lang="en-US" sz="2000" dirty="0" smtClean="0">
                <a:latin typeface="+mn-lt"/>
              </a:rPr>
              <a:t>The optical </a:t>
            </a:r>
            <a:r>
              <a:rPr lang="en-US" sz="2000" dirty="0" err="1" smtClean="0">
                <a:latin typeface="+mn-lt"/>
              </a:rPr>
              <a:t>wavefront</a:t>
            </a:r>
            <a:r>
              <a:rPr lang="en-US" sz="2000" dirty="0" smtClean="0">
                <a:latin typeface="+mn-lt"/>
              </a:rPr>
              <a:t> exiting the </a:t>
            </a:r>
            <a:r>
              <a:rPr lang="en-US" sz="2000" dirty="0" err="1" smtClean="0">
                <a:latin typeface="+mn-lt"/>
              </a:rPr>
              <a:t>aberrating</a:t>
            </a:r>
            <a:r>
              <a:rPr lang="en-US" sz="2000" dirty="0" smtClean="0">
                <a:latin typeface="+mn-lt"/>
              </a:rPr>
              <a:t> fluid layer is then transformed into a planar </a:t>
            </a:r>
            <a:r>
              <a:rPr lang="en-US" sz="2000" dirty="0" err="1" smtClean="0">
                <a:latin typeface="+mn-lt"/>
              </a:rPr>
              <a:t>wavefront</a:t>
            </a:r>
            <a:r>
              <a:rPr lang="en-US" sz="2000" dirty="0" smtClean="0">
                <a:latin typeface="+mn-lt"/>
              </a:rPr>
              <a:t> </a:t>
            </a:r>
          </a:p>
          <a:p>
            <a:pPr marL="274320" indent="-274320">
              <a:spcBef>
                <a:spcPts val="1200"/>
              </a:spcBef>
              <a:buFont typeface="+mj-lt"/>
              <a:buAutoNum type="arabicPeriod"/>
            </a:pPr>
            <a:r>
              <a:rPr lang="en-US" sz="2000" dirty="0" smtClean="0">
                <a:latin typeface="+mn-lt"/>
              </a:rPr>
              <a:t>Real-time correction requires </a:t>
            </a: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100kHz bandwidth</a:t>
            </a:r>
            <a:r>
              <a:rPr lang="en-US" sz="2000" dirty="0" smtClean="0">
                <a:latin typeface="+mn-lt"/>
              </a:rPr>
              <a:t>!</a:t>
            </a:r>
            <a:endParaRPr lang="en-US" sz="2000" dirty="0"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5616222" y="4303889"/>
            <a:ext cx="0" cy="139700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4134555" y="5531555"/>
            <a:ext cx="1484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Probing Beam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6071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79" y="1293406"/>
            <a:ext cx="8145824" cy="508481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Sensitive FTIR </a:t>
            </a:r>
            <a:r>
              <a:rPr lang="en-US" dirty="0" smtClean="0"/>
              <a:t>Interferometry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4829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Sensitive FTIR </a:t>
            </a:r>
            <a:r>
              <a:rPr lang="en-US" dirty="0" smtClean="0"/>
              <a:t>Interferometry Simulation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23" y="1378395"/>
            <a:ext cx="7662333" cy="492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674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62500" lnSpcReduction="20000"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2778" y="1834444"/>
            <a:ext cx="8523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B. </a:t>
            </a:r>
            <a:r>
              <a:rPr lang="en-US" sz="1800" dirty="0" err="1" smtClean="0">
                <a:latin typeface="+mn-lt"/>
              </a:rPr>
              <a:t>Neiswander</a:t>
            </a:r>
            <a:r>
              <a:rPr lang="en-US" sz="1800" dirty="0" smtClean="0">
                <a:latin typeface="+mn-lt"/>
              </a:rPr>
              <a:t>, E. </a:t>
            </a:r>
            <a:r>
              <a:rPr lang="en-US" sz="1800" dirty="0" err="1" smtClean="0">
                <a:latin typeface="+mn-lt"/>
              </a:rPr>
              <a:t>Matlis</a:t>
            </a:r>
            <a:r>
              <a:rPr lang="en-US" sz="1800" dirty="0" smtClean="0">
                <a:latin typeface="+mn-lt"/>
              </a:rPr>
              <a:t> and T. Corke, AIAA J., </a:t>
            </a:r>
            <a:r>
              <a:rPr lang="en-US" sz="1800" dirty="0" err="1" smtClean="0">
                <a:latin typeface="+mn-lt"/>
              </a:rPr>
              <a:t>Vol</a:t>
            </a:r>
            <a:r>
              <a:rPr lang="en-US" sz="1800" dirty="0" smtClean="0">
                <a:latin typeface="+mn-lt"/>
              </a:rPr>
              <a:t> 50, No. 1,  pp. 123-130 (2012).</a:t>
            </a:r>
          </a:p>
          <a:p>
            <a:r>
              <a:rPr lang="en-US" sz="1800" dirty="0" smtClean="0">
                <a:latin typeface="+mn-lt"/>
              </a:rPr>
              <a:t>B</a:t>
            </a:r>
            <a:r>
              <a:rPr lang="en-US" sz="1800" dirty="0">
                <a:latin typeface="+mn-lt"/>
              </a:rPr>
              <a:t>. </a:t>
            </a:r>
            <a:r>
              <a:rPr lang="en-US" sz="1800" dirty="0" err="1">
                <a:latin typeface="+mn-lt"/>
              </a:rPr>
              <a:t>Neiswander</a:t>
            </a:r>
            <a:r>
              <a:rPr lang="en-US" sz="1800" dirty="0">
                <a:latin typeface="+mn-lt"/>
              </a:rPr>
              <a:t>, E. </a:t>
            </a:r>
            <a:r>
              <a:rPr lang="en-US" sz="1800" dirty="0" err="1">
                <a:latin typeface="+mn-lt"/>
              </a:rPr>
              <a:t>Matlis</a:t>
            </a:r>
            <a:r>
              <a:rPr lang="en-US" sz="1800" dirty="0">
                <a:latin typeface="+mn-lt"/>
              </a:rPr>
              <a:t> and T. Corke, AIAA J., </a:t>
            </a:r>
            <a:r>
              <a:rPr lang="en-US" sz="1800" dirty="0" err="1">
                <a:latin typeface="+mn-lt"/>
              </a:rPr>
              <a:t>Vol</a:t>
            </a:r>
            <a:r>
              <a:rPr lang="en-US" sz="1800" dirty="0">
                <a:latin typeface="+mn-lt"/>
              </a:rPr>
              <a:t> 51, No. 3,  pp. 657-664 (2013)</a:t>
            </a:r>
            <a:r>
              <a:rPr lang="en-US" sz="1800" dirty="0" smtClean="0">
                <a:latin typeface="+mn-lt"/>
              </a:rPr>
              <a:t>.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03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9111" y="1306224"/>
            <a:ext cx="80970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n-lt"/>
                <a:cs typeface="Eurostile"/>
              </a:rPr>
              <a:t>Assumptions: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+mn-lt"/>
                <a:cs typeface="Eurostile"/>
              </a:rPr>
              <a:t>Optical probing frequency </a:t>
            </a:r>
            <a:r>
              <a:rPr lang="en-US" sz="1600" dirty="0">
                <a:latin typeface="+mn-lt"/>
                <a:cs typeface="Eurostile"/>
              </a:rPr>
              <a:t> </a:t>
            </a:r>
            <a:r>
              <a:rPr lang="en-US" sz="1600" dirty="0" smtClean="0">
                <a:latin typeface="+mn-lt"/>
                <a:cs typeface="Eurostile"/>
              </a:rPr>
              <a:t>&gt;&gt; plasma frequency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+mn-lt"/>
                <a:cs typeface="Eurostile"/>
              </a:rPr>
              <a:t>Attenuation of probing beam is negligible (probing frequency &gt;&gt;  collision frequency)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+mn-lt"/>
                <a:cs typeface="Eurostile"/>
              </a:rPr>
              <a:t>Probing wave is monochromatic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+mn-lt"/>
                <a:cs typeface="Eurostile"/>
              </a:rPr>
              <a:t>Unity relative permittivity.</a:t>
            </a:r>
            <a:endParaRPr lang="en-US" sz="1600" dirty="0">
              <a:latin typeface="+mn-lt"/>
              <a:cs typeface="Eurostile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006" y="2921000"/>
            <a:ext cx="929704" cy="507111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897" y="3817931"/>
            <a:ext cx="1470622" cy="608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49111" y="2996331"/>
            <a:ext cx="32239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+mn-lt"/>
                <a:cs typeface="Eurostile"/>
              </a:rPr>
              <a:t>Optical Probing Frequency</a:t>
            </a:r>
            <a:endParaRPr lang="en-US" sz="2000" dirty="0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111" y="3915126"/>
            <a:ext cx="23262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+mn-lt"/>
                <a:cs typeface="Eurostile"/>
              </a:rPr>
              <a:t>Plasma Frequency</a:t>
            </a:r>
            <a:endParaRPr lang="en-US" sz="2000" dirty="0"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9111" y="4789845"/>
            <a:ext cx="20441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+mn-lt"/>
                <a:cs typeface="Eurostile"/>
              </a:rPr>
              <a:t>Refractive Index</a:t>
            </a:r>
            <a:endParaRPr lang="en-US" sz="2000" dirty="0"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05719" y="5506690"/>
            <a:ext cx="18524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+mn-lt"/>
                <a:cs typeface="Eurostile"/>
              </a:rPr>
              <a:t>Free Electrons</a:t>
            </a:r>
            <a:endParaRPr lang="en-US" sz="2000" dirty="0">
              <a:latin typeface="+mn-lt"/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346" y="4733401"/>
            <a:ext cx="4834458" cy="62543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04015" y="5506690"/>
            <a:ext cx="19663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+mn-lt"/>
                <a:cs typeface="Eurostile"/>
              </a:rPr>
              <a:t>Heavy Particles</a:t>
            </a:r>
            <a:endParaRPr lang="en-US" sz="2000" dirty="0">
              <a:latin typeface="+mn-lt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88925" y="554038"/>
            <a:ext cx="8578850" cy="658812"/>
          </a:xfrm>
        </p:spPr>
        <p:txBody>
          <a:bodyPr/>
          <a:lstStyle/>
          <a:p>
            <a:r>
              <a:rPr lang="en-US" dirty="0" smtClean="0"/>
              <a:t>Plasma Optics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73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 flipH="1">
            <a:off x="2245215" y="3678442"/>
            <a:ext cx="1244284" cy="0"/>
          </a:xfrm>
          <a:prstGeom prst="line">
            <a:avLst/>
          </a:prstGeom>
          <a:ln w="6350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n 15"/>
          <p:cNvSpPr/>
          <p:nvPr/>
        </p:nvSpPr>
        <p:spPr>
          <a:xfrm rot="5400000">
            <a:off x="2650258" y="2260864"/>
            <a:ext cx="455431" cy="1557514"/>
          </a:xfrm>
          <a:prstGeom prst="can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n 16"/>
          <p:cNvSpPr/>
          <p:nvPr/>
        </p:nvSpPr>
        <p:spPr>
          <a:xfrm rot="5400000">
            <a:off x="2716185" y="2188081"/>
            <a:ext cx="376389" cy="1713265"/>
          </a:xfrm>
          <a:prstGeom prst="can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n 17"/>
          <p:cNvSpPr/>
          <p:nvPr/>
        </p:nvSpPr>
        <p:spPr>
          <a:xfrm rot="5400000">
            <a:off x="1933693" y="2904646"/>
            <a:ext cx="455430" cy="280133"/>
          </a:xfrm>
          <a:prstGeom prst="can">
            <a:avLst/>
          </a:prstGeom>
          <a:solidFill>
            <a:srgbClr val="FCD5B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5400000">
            <a:off x="2118049" y="3014654"/>
            <a:ext cx="366853" cy="594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n 19"/>
          <p:cNvSpPr/>
          <p:nvPr/>
        </p:nvSpPr>
        <p:spPr>
          <a:xfrm rot="5400000">
            <a:off x="3403214" y="2904649"/>
            <a:ext cx="455430" cy="280133"/>
          </a:xfrm>
          <a:prstGeom prst="can">
            <a:avLst/>
          </a:prstGeom>
          <a:solidFill>
            <a:srgbClr val="AAE2B8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an 20"/>
          <p:cNvSpPr/>
          <p:nvPr/>
        </p:nvSpPr>
        <p:spPr>
          <a:xfrm rot="5400000">
            <a:off x="3399730" y="2945640"/>
            <a:ext cx="551070" cy="191335"/>
          </a:xfrm>
          <a:prstGeom prst="can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n 21"/>
          <p:cNvSpPr/>
          <p:nvPr/>
        </p:nvSpPr>
        <p:spPr>
          <a:xfrm rot="5400000">
            <a:off x="1827089" y="2945663"/>
            <a:ext cx="551070" cy="191335"/>
          </a:xfrm>
          <a:prstGeom prst="can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5400000">
            <a:off x="1969661" y="3024081"/>
            <a:ext cx="443893" cy="40617"/>
          </a:xfrm>
          <a:prstGeom prst="rect">
            <a:avLst/>
          </a:prstGeom>
          <a:solidFill>
            <a:srgbClr val="FCD5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2245215" y="3287014"/>
            <a:ext cx="0" cy="413653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488495" y="3283839"/>
            <a:ext cx="0" cy="413653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736676" y="2814227"/>
            <a:ext cx="0" cy="453922"/>
          </a:xfrm>
          <a:prstGeom prst="line">
            <a:avLst/>
          </a:prstGeom>
          <a:ln w="6350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470132" y="2886054"/>
            <a:ext cx="1375572" cy="307777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n-lt"/>
                <a:cs typeface="Eurostile"/>
              </a:rPr>
              <a:t>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34761" y="3678442"/>
            <a:ext cx="1250520" cy="307777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+mn-lt"/>
                <a:cs typeface="Eurostile"/>
              </a:rPr>
              <a:t>d</a:t>
            </a:r>
            <a:endParaRPr lang="en-US" sz="1400" b="1" dirty="0">
              <a:latin typeface="+mn-lt"/>
              <a:cs typeface="Eurostile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266238" y="2627911"/>
            <a:ext cx="944550" cy="944550"/>
            <a:chOff x="4475962" y="2562430"/>
            <a:chExt cx="1142906" cy="1142906"/>
          </a:xfrm>
        </p:grpSpPr>
        <p:sp>
          <p:nvSpPr>
            <p:cNvPr id="31" name="Oval 30"/>
            <p:cNvSpPr/>
            <p:nvPr/>
          </p:nvSpPr>
          <p:spPr>
            <a:xfrm>
              <a:off x="4475962" y="2562430"/>
              <a:ext cx="1142906" cy="1142906"/>
            </a:xfrm>
            <a:prstGeom prst="ellipse">
              <a:avLst/>
            </a:prstGeom>
            <a:ln w="12700" cmpd="sng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593219" y="2673753"/>
              <a:ext cx="914325" cy="917265"/>
            </a:xfrm>
            <a:prstGeom prst="ellipse">
              <a:avLst/>
            </a:prstGeom>
            <a:ln w="12700" cmpd="sng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663992" y="2738106"/>
              <a:ext cx="783226" cy="785745"/>
            </a:xfrm>
            <a:prstGeom prst="ellipse">
              <a:avLst/>
            </a:prstGeom>
            <a:ln w="12700" cmpd="sng"/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686742" y="2627911"/>
            <a:ext cx="944550" cy="944550"/>
            <a:chOff x="4475962" y="4750065"/>
            <a:chExt cx="1142906" cy="1142906"/>
          </a:xfrm>
        </p:grpSpPr>
        <p:sp>
          <p:nvSpPr>
            <p:cNvPr id="35" name="Oval 34"/>
            <p:cNvSpPr/>
            <p:nvPr/>
          </p:nvSpPr>
          <p:spPr>
            <a:xfrm>
              <a:off x="4475962" y="4750065"/>
              <a:ext cx="1142906" cy="1142906"/>
            </a:xfrm>
            <a:prstGeom prst="ellipse">
              <a:avLst/>
            </a:prstGeom>
            <a:ln w="12700" cmpd="sng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593220" y="4861388"/>
              <a:ext cx="914325" cy="917265"/>
            </a:xfrm>
            <a:prstGeom prst="ellipse">
              <a:avLst/>
            </a:prstGeom>
            <a:ln w="12700" cmpd="sng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878810" y="5143283"/>
              <a:ext cx="339894" cy="340986"/>
            </a:xfrm>
            <a:prstGeom prst="ellipse">
              <a:avLst/>
            </a:prstGeom>
            <a:ln w="12700" cmpd="sng"/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769556" y="3714312"/>
            <a:ext cx="1615140" cy="738664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Eurostile"/>
              </a:rPr>
              <a:t>Small d/D:</a:t>
            </a:r>
          </a:p>
          <a:p>
            <a:pPr algn="ctr"/>
            <a:r>
              <a:rPr lang="en-US" sz="1400" dirty="0" smtClean="0">
                <a:latin typeface="+mn-lt"/>
                <a:cs typeface="Eurostile"/>
              </a:rPr>
              <a:t>Surface plasma</a:t>
            </a:r>
          </a:p>
          <a:p>
            <a:pPr algn="ctr"/>
            <a:r>
              <a:rPr lang="en-US" sz="1400" dirty="0" smtClean="0">
                <a:latin typeface="+mn-lt"/>
                <a:cs typeface="Eurostile"/>
              </a:rPr>
              <a:t>regime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384696" y="3714312"/>
            <a:ext cx="1653931" cy="738664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Eurostile"/>
              </a:rPr>
              <a:t>Large d/D:</a:t>
            </a:r>
          </a:p>
          <a:p>
            <a:pPr algn="ctr"/>
            <a:r>
              <a:rPr lang="en-US" sz="1400" dirty="0" smtClean="0">
                <a:latin typeface="+mn-lt"/>
                <a:cs typeface="Eurostile"/>
              </a:rPr>
              <a:t>Centered plasma</a:t>
            </a:r>
          </a:p>
          <a:p>
            <a:pPr algn="ctr"/>
            <a:r>
              <a:rPr lang="en-US" sz="1400" dirty="0" smtClean="0">
                <a:latin typeface="+mn-lt"/>
                <a:cs typeface="Eurostile"/>
              </a:rPr>
              <a:t>regime</a:t>
            </a:r>
            <a:endParaRPr lang="en-US" sz="1400" dirty="0">
              <a:latin typeface="+mn-lt"/>
              <a:cs typeface="Eurostile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flipH="1">
            <a:off x="1736676" y="2817000"/>
            <a:ext cx="27028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736676" y="3272431"/>
            <a:ext cx="27028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074288" y="2465172"/>
            <a:ext cx="398894" cy="344902"/>
          </a:xfrm>
          <a:prstGeom prst="straightConnector1">
            <a:avLst/>
          </a:prstGeom>
          <a:ln w="635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637489" y="2633014"/>
            <a:ext cx="398894" cy="344902"/>
          </a:xfrm>
          <a:prstGeom prst="straightConnector1">
            <a:avLst/>
          </a:prstGeom>
          <a:ln w="635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612146" y="4036250"/>
            <a:ext cx="2556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n-lt"/>
                <a:cs typeface="Eurostile"/>
              </a:rPr>
              <a:t>Gap-Diameter Ratio: d/D</a:t>
            </a:r>
            <a:endParaRPr lang="en-US" sz="1600" b="1" dirty="0">
              <a:latin typeface="+mn-lt"/>
              <a:cs typeface="Eurostile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569958" y="4020921"/>
            <a:ext cx="2621042" cy="37854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747888" y="5235221"/>
            <a:ext cx="7619999" cy="57855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87995" y="5277554"/>
            <a:ext cx="76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  <a:cs typeface="Eurostile"/>
              </a:rPr>
              <a:t>Two plasma regimes occur depending on the d/D ratio.</a:t>
            </a:r>
            <a:endParaRPr lang="en-US" dirty="0">
              <a:latin typeface="+mn-lt"/>
              <a:cs typeface="Eurostile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20888" y="1370300"/>
            <a:ext cx="7478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  <a:cs typeface="Eurostile"/>
              </a:rPr>
              <a:t>A desire to miniaturize the PAO lens for lower power consumption and better modularity.</a:t>
            </a:r>
            <a:endParaRPr lang="en-US" dirty="0">
              <a:latin typeface="+mn-lt"/>
              <a:cs typeface="Eurostile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19776" y="556923"/>
            <a:ext cx="296333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PAO Scaling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274393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2609940" y="2517561"/>
            <a:ext cx="944550" cy="944550"/>
            <a:chOff x="4475962" y="2562430"/>
            <a:chExt cx="1142906" cy="1142906"/>
          </a:xfrm>
        </p:grpSpPr>
        <p:sp>
          <p:nvSpPr>
            <p:cNvPr id="31" name="Oval 30"/>
            <p:cNvSpPr/>
            <p:nvPr/>
          </p:nvSpPr>
          <p:spPr>
            <a:xfrm>
              <a:off x="4475962" y="2562430"/>
              <a:ext cx="1142906" cy="1142906"/>
            </a:xfrm>
            <a:prstGeom prst="ellipse">
              <a:avLst/>
            </a:prstGeom>
            <a:ln w="12700" cmpd="sng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593219" y="2673753"/>
              <a:ext cx="914325" cy="917265"/>
            </a:xfrm>
            <a:prstGeom prst="ellipse">
              <a:avLst/>
            </a:prstGeom>
            <a:ln w="12700" cmpd="sng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663992" y="2738106"/>
              <a:ext cx="783226" cy="785745"/>
            </a:xfrm>
            <a:prstGeom prst="ellipse">
              <a:avLst/>
            </a:prstGeom>
            <a:ln w="12700" cmpd="sng"/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693098" y="2517561"/>
            <a:ext cx="944550" cy="944550"/>
            <a:chOff x="4475962" y="4750065"/>
            <a:chExt cx="1142906" cy="1142906"/>
          </a:xfrm>
        </p:grpSpPr>
        <p:sp>
          <p:nvSpPr>
            <p:cNvPr id="35" name="Oval 34"/>
            <p:cNvSpPr/>
            <p:nvPr/>
          </p:nvSpPr>
          <p:spPr>
            <a:xfrm>
              <a:off x="4475962" y="4750065"/>
              <a:ext cx="1142906" cy="1142906"/>
            </a:xfrm>
            <a:prstGeom prst="ellipse">
              <a:avLst/>
            </a:prstGeom>
            <a:ln w="12700" cmpd="sng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593220" y="4861388"/>
              <a:ext cx="914325" cy="917265"/>
            </a:xfrm>
            <a:prstGeom prst="ellipse">
              <a:avLst/>
            </a:prstGeom>
            <a:ln w="12700" cmpd="sng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878810" y="5143283"/>
              <a:ext cx="339894" cy="340986"/>
            </a:xfrm>
            <a:prstGeom prst="ellipse">
              <a:avLst/>
            </a:prstGeom>
            <a:ln w="12700" cmpd="sng"/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352826" y="3603962"/>
            <a:ext cx="1555952" cy="738664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Eurostile"/>
              </a:rPr>
              <a:t>Small d/D:</a:t>
            </a:r>
          </a:p>
          <a:p>
            <a:pPr algn="ctr"/>
            <a:r>
              <a:rPr lang="en-US" sz="1400" dirty="0" smtClean="0">
                <a:latin typeface="+mn-lt"/>
                <a:cs typeface="Eurostile"/>
              </a:rPr>
              <a:t>Surface plasma</a:t>
            </a:r>
          </a:p>
          <a:p>
            <a:pPr algn="ctr"/>
            <a:r>
              <a:rPr lang="en-US" sz="1400" dirty="0" smtClean="0">
                <a:latin typeface="+mn-lt"/>
                <a:cs typeface="Eurostile"/>
              </a:rPr>
              <a:t>regime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391052" y="3603962"/>
            <a:ext cx="1653931" cy="738664"/>
          </a:xfrm>
          <a:prstGeom prst="rect">
            <a:avLst/>
          </a:prstGeom>
          <a:noFill/>
          <a:ln w="12700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  <a:cs typeface="Eurostile"/>
              </a:rPr>
              <a:t>Large d/D:</a:t>
            </a:r>
          </a:p>
          <a:p>
            <a:pPr algn="ctr"/>
            <a:r>
              <a:rPr lang="en-US" sz="1400" dirty="0" smtClean="0">
                <a:latin typeface="+mn-lt"/>
                <a:cs typeface="Eurostile"/>
              </a:rPr>
              <a:t>Centered plasma</a:t>
            </a:r>
          </a:p>
          <a:p>
            <a:pPr algn="ctr"/>
            <a:r>
              <a:rPr lang="en-US" sz="1400" dirty="0" smtClean="0">
                <a:latin typeface="+mn-lt"/>
                <a:cs typeface="Eurostile"/>
              </a:rPr>
              <a:t>regime</a:t>
            </a:r>
            <a:endParaRPr lang="en-US" sz="1400" dirty="0">
              <a:latin typeface="+mn-lt"/>
              <a:cs typeface="Eurostile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2417990" y="2354822"/>
            <a:ext cx="398894" cy="344902"/>
          </a:xfrm>
          <a:prstGeom prst="straightConnector1">
            <a:avLst/>
          </a:prstGeom>
          <a:ln w="635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5643845" y="2522664"/>
            <a:ext cx="398894" cy="344902"/>
          </a:xfrm>
          <a:prstGeom prst="straightConnector1">
            <a:avLst/>
          </a:prstGeom>
          <a:ln w="635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1749777" y="5182698"/>
            <a:ext cx="5588001" cy="81979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68109" y="1300760"/>
            <a:ext cx="85654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n-lt"/>
                <a:cs typeface="Eurostile"/>
              </a:rPr>
              <a:t>C</a:t>
            </a:r>
            <a:r>
              <a:rPr lang="en-US" dirty="0" smtClean="0">
                <a:latin typeface="+mn-lt"/>
                <a:cs typeface="Eurostile"/>
              </a:rPr>
              <a:t>enter plasma regime produces coalesced area of concentrated plasma.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87054" y="1999601"/>
            <a:ext cx="2608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  <a:latin typeface="+mn-lt"/>
                <a:cs typeface="Eurostile"/>
              </a:rPr>
              <a:t>Favored regime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85180" y="5219157"/>
            <a:ext cx="54028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+mn-lt"/>
                <a:cs typeface="Eurostile"/>
              </a:rPr>
              <a:t>Determine the critical d/D ratio</a:t>
            </a:r>
          </a:p>
          <a:p>
            <a:pPr algn="ctr"/>
            <a:r>
              <a:rPr lang="en-US" dirty="0" smtClean="0">
                <a:latin typeface="+mn-lt"/>
                <a:cs typeface="Eurostile"/>
              </a:rPr>
              <a:t>between a surface and center plasma.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20482" y="4697651"/>
            <a:ext cx="1553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+mn-lt"/>
                <a:cs typeface="Eurostile"/>
              </a:rPr>
              <a:t>Objective: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19776" y="556923"/>
            <a:ext cx="296333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Eurostile"/>
              </a:rPr>
              <a:t>PAO Scaling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540697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Adaptive Aero-Optics</a:t>
            </a:r>
            <a:endParaRPr lang="en-US" sz="3600" dirty="0"/>
          </a:p>
        </p:txBody>
      </p:sp>
      <p:sp>
        <p:nvSpPr>
          <p:cNvPr id="44" name="Oval 43"/>
          <p:cNvSpPr/>
          <p:nvPr/>
        </p:nvSpPr>
        <p:spPr bwMode="auto">
          <a:xfrm>
            <a:off x="3048001" y="4078942"/>
            <a:ext cx="1015998" cy="98611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36576" rIns="90488" bIns="4445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915210" y="1439746"/>
            <a:ext cx="4767975" cy="2783610"/>
            <a:chOff x="3915210" y="1439746"/>
            <a:chExt cx="4767975" cy="2783610"/>
          </a:xfrm>
        </p:grpSpPr>
        <p:pic>
          <p:nvPicPr>
            <p:cNvPr id="35" name="Picture 34" descr="deformable_mirror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2689" y="1439746"/>
              <a:ext cx="2190496" cy="1635760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>
              <a:stCxn id="44" idx="7"/>
            </p:cNvCxnSpPr>
            <p:nvPr/>
          </p:nvCxnSpPr>
          <p:spPr bwMode="auto">
            <a:xfrm flipV="1">
              <a:off x="3915210" y="2525059"/>
              <a:ext cx="2658907" cy="1698297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1" name="Group 50"/>
          <p:cNvGrpSpPr/>
          <p:nvPr/>
        </p:nvGrpSpPr>
        <p:grpSpPr>
          <a:xfrm>
            <a:off x="3915210" y="4023777"/>
            <a:ext cx="4959850" cy="2295144"/>
            <a:chOff x="3915210" y="4023777"/>
            <a:chExt cx="4959850" cy="2295144"/>
          </a:xfrm>
        </p:grpSpPr>
        <p:pic>
          <p:nvPicPr>
            <p:cNvPr id="36" name="Picture 35" descr="plasma_mirror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1" r="16539"/>
            <a:stretch/>
          </p:blipFill>
          <p:spPr>
            <a:xfrm>
              <a:off x="6143766" y="4023777"/>
              <a:ext cx="2731294" cy="2295144"/>
            </a:xfrm>
            <a:prstGeom prst="rect">
              <a:avLst/>
            </a:prstGeom>
          </p:spPr>
        </p:pic>
        <p:cxnSp>
          <p:nvCxnSpPr>
            <p:cNvPr id="48" name="Straight Arrow Connector 47"/>
            <p:cNvCxnSpPr>
              <a:stCxn id="44" idx="7"/>
              <a:endCxn id="36" idx="1"/>
            </p:cNvCxnSpPr>
            <p:nvPr/>
          </p:nvCxnSpPr>
          <p:spPr bwMode="auto">
            <a:xfrm>
              <a:off x="3915210" y="4223356"/>
              <a:ext cx="2228556" cy="947993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45" name="Straight Connector 44"/>
          <p:cNvCxnSpPr>
            <a:stCxn id="58" idx="1"/>
            <a:endCxn id="49" idx="2"/>
          </p:cNvCxnSpPr>
          <p:nvPr/>
        </p:nvCxnSpPr>
        <p:spPr>
          <a:xfrm flipH="1">
            <a:off x="2069522" y="4620367"/>
            <a:ext cx="2715" cy="466539"/>
          </a:xfrm>
          <a:prstGeom prst="line">
            <a:avLst/>
          </a:prstGeom>
          <a:ln w="12700" cmpd="sng"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 flipV="1">
            <a:off x="1736070" y="5086906"/>
            <a:ext cx="666905" cy="46552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mpd="sng"/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Eurostile"/>
              <a:cs typeface="Eurostile"/>
            </a:endParaRPr>
          </a:p>
        </p:txBody>
      </p:sp>
      <p:sp>
        <p:nvSpPr>
          <p:cNvPr id="50" name="Rectangle 49"/>
          <p:cNvSpPr/>
          <p:nvPr/>
        </p:nvSpPr>
        <p:spPr>
          <a:xfrm flipV="1">
            <a:off x="3289444" y="5086906"/>
            <a:ext cx="666905" cy="46552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mpd="sng"/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Eurostile"/>
              <a:cs typeface="Eurostile"/>
            </a:endParaRPr>
          </a:p>
        </p:txBody>
      </p:sp>
      <p:cxnSp>
        <p:nvCxnSpPr>
          <p:cNvPr id="52" name="Straight Arrow Connector 51"/>
          <p:cNvCxnSpPr>
            <a:stCxn id="49" idx="3"/>
            <a:endCxn id="50" idx="1"/>
          </p:cNvCxnSpPr>
          <p:nvPr/>
        </p:nvCxnSpPr>
        <p:spPr>
          <a:xfrm>
            <a:off x="2402975" y="5319670"/>
            <a:ext cx="886468" cy="0"/>
          </a:xfrm>
          <a:prstGeom prst="straightConnector1">
            <a:avLst/>
          </a:prstGeom>
          <a:ln w="127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3415524" y="2468738"/>
            <a:ext cx="0" cy="2185057"/>
          </a:xfrm>
          <a:prstGeom prst="line">
            <a:avLst/>
          </a:prstGeom>
          <a:ln w="12700" cmpd="sng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44884" y="4385149"/>
            <a:ext cx="3321953" cy="0"/>
          </a:xfrm>
          <a:prstGeom prst="line">
            <a:avLst/>
          </a:prstGeom>
          <a:ln w="12700" cmpd="sng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066788" y="4621074"/>
            <a:ext cx="1395899" cy="0"/>
          </a:xfrm>
          <a:prstGeom prst="line">
            <a:avLst/>
          </a:prstGeom>
          <a:ln w="12700" cmpd="sng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3666837" y="2388164"/>
            <a:ext cx="0" cy="1996989"/>
          </a:xfrm>
          <a:prstGeom prst="line">
            <a:avLst/>
          </a:prstGeom>
          <a:ln w="12700" cmpd="sng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3122469" y="3066136"/>
            <a:ext cx="666905" cy="3459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urostile"/>
              <a:cs typeface="Eurostile"/>
            </a:endParaRPr>
          </a:p>
        </p:txBody>
      </p:sp>
      <p:sp>
        <p:nvSpPr>
          <p:cNvPr id="58" name="Rectangle 57"/>
          <p:cNvSpPr/>
          <p:nvPr/>
        </p:nvSpPr>
        <p:spPr>
          <a:xfrm rot="2700000" flipH="1" flipV="1">
            <a:off x="1968682" y="4166561"/>
            <a:ext cx="121323" cy="82182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mpd="sng"/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Eurostile"/>
              <a:cs typeface="Eurostile"/>
            </a:endParaRPr>
          </a:p>
        </p:txBody>
      </p:sp>
      <p:sp>
        <p:nvSpPr>
          <p:cNvPr id="59" name="Rectangle 58"/>
          <p:cNvSpPr/>
          <p:nvPr/>
        </p:nvSpPr>
        <p:spPr>
          <a:xfrm rot="2700000">
            <a:off x="3518631" y="4152115"/>
            <a:ext cx="121323" cy="82182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mpd="sng"/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Eurostile"/>
              <a:cs typeface="Eurostile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3004731" y="3218466"/>
            <a:ext cx="330767" cy="152122"/>
          </a:xfrm>
          <a:custGeom>
            <a:avLst/>
            <a:gdLst>
              <a:gd name="connsiteX0" fmla="*/ 0 w 897467"/>
              <a:gd name="connsiteY0" fmla="*/ 173567 h 412750"/>
              <a:gd name="connsiteX1" fmla="*/ 190500 w 897467"/>
              <a:gd name="connsiteY1" fmla="*/ 173567 h 412750"/>
              <a:gd name="connsiteX2" fmla="*/ 596900 w 897467"/>
              <a:gd name="connsiteY2" fmla="*/ 402167 h 412750"/>
              <a:gd name="connsiteX3" fmla="*/ 863600 w 897467"/>
              <a:gd name="connsiteY3" fmla="*/ 237067 h 412750"/>
              <a:gd name="connsiteX4" fmla="*/ 800100 w 897467"/>
              <a:gd name="connsiteY4" fmla="*/ 46567 h 412750"/>
              <a:gd name="connsiteX5" fmla="*/ 596900 w 897467"/>
              <a:gd name="connsiteY5" fmla="*/ 21167 h 412750"/>
              <a:gd name="connsiteX6" fmla="*/ 495300 w 897467"/>
              <a:gd name="connsiteY6" fmla="*/ 173567 h 412750"/>
              <a:gd name="connsiteX7" fmla="*/ 635000 w 897467"/>
              <a:gd name="connsiteY7" fmla="*/ 275167 h 412750"/>
              <a:gd name="connsiteX8" fmla="*/ 698500 w 897467"/>
              <a:gd name="connsiteY8" fmla="*/ 110067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7467" h="412750">
                <a:moveTo>
                  <a:pt x="0" y="173567"/>
                </a:moveTo>
                <a:cubicBezTo>
                  <a:pt x="45508" y="154517"/>
                  <a:pt x="91017" y="135467"/>
                  <a:pt x="190500" y="173567"/>
                </a:cubicBezTo>
                <a:cubicBezTo>
                  <a:pt x="289983" y="211667"/>
                  <a:pt x="484717" y="391584"/>
                  <a:pt x="596900" y="402167"/>
                </a:cubicBezTo>
                <a:cubicBezTo>
                  <a:pt x="709083" y="412750"/>
                  <a:pt x="829733" y="296334"/>
                  <a:pt x="863600" y="237067"/>
                </a:cubicBezTo>
                <a:cubicBezTo>
                  <a:pt x="897467" y="177800"/>
                  <a:pt x="844550" y="82550"/>
                  <a:pt x="800100" y="46567"/>
                </a:cubicBezTo>
                <a:cubicBezTo>
                  <a:pt x="755650" y="10584"/>
                  <a:pt x="647700" y="0"/>
                  <a:pt x="596900" y="21167"/>
                </a:cubicBezTo>
                <a:cubicBezTo>
                  <a:pt x="546100" y="42334"/>
                  <a:pt x="488950" y="131234"/>
                  <a:pt x="495300" y="173567"/>
                </a:cubicBezTo>
                <a:cubicBezTo>
                  <a:pt x="501650" y="215900"/>
                  <a:pt x="601133" y="285750"/>
                  <a:pt x="635000" y="275167"/>
                </a:cubicBezTo>
                <a:cubicBezTo>
                  <a:pt x="668867" y="264584"/>
                  <a:pt x="675217" y="116417"/>
                  <a:pt x="698500" y="110067"/>
                </a:cubicBezTo>
              </a:path>
            </a:pathLst>
          </a:custGeom>
          <a:ln w="12700" cmpd="sng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Eurostile"/>
              <a:cs typeface="Eurostile"/>
            </a:endParaRPr>
          </a:p>
        </p:txBody>
      </p:sp>
      <p:sp>
        <p:nvSpPr>
          <p:cNvPr id="61" name="Freeform 60"/>
          <p:cNvSpPr/>
          <p:nvPr/>
        </p:nvSpPr>
        <p:spPr>
          <a:xfrm flipV="1">
            <a:off x="3205784" y="3108210"/>
            <a:ext cx="330767" cy="152122"/>
          </a:xfrm>
          <a:custGeom>
            <a:avLst/>
            <a:gdLst>
              <a:gd name="connsiteX0" fmla="*/ 0 w 897467"/>
              <a:gd name="connsiteY0" fmla="*/ 173567 h 412750"/>
              <a:gd name="connsiteX1" fmla="*/ 190500 w 897467"/>
              <a:gd name="connsiteY1" fmla="*/ 173567 h 412750"/>
              <a:gd name="connsiteX2" fmla="*/ 596900 w 897467"/>
              <a:gd name="connsiteY2" fmla="*/ 402167 h 412750"/>
              <a:gd name="connsiteX3" fmla="*/ 863600 w 897467"/>
              <a:gd name="connsiteY3" fmla="*/ 237067 h 412750"/>
              <a:gd name="connsiteX4" fmla="*/ 800100 w 897467"/>
              <a:gd name="connsiteY4" fmla="*/ 46567 h 412750"/>
              <a:gd name="connsiteX5" fmla="*/ 596900 w 897467"/>
              <a:gd name="connsiteY5" fmla="*/ 21167 h 412750"/>
              <a:gd name="connsiteX6" fmla="*/ 495300 w 897467"/>
              <a:gd name="connsiteY6" fmla="*/ 173567 h 412750"/>
              <a:gd name="connsiteX7" fmla="*/ 635000 w 897467"/>
              <a:gd name="connsiteY7" fmla="*/ 275167 h 412750"/>
              <a:gd name="connsiteX8" fmla="*/ 698500 w 897467"/>
              <a:gd name="connsiteY8" fmla="*/ 110067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7467" h="412750">
                <a:moveTo>
                  <a:pt x="0" y="173567"/>
                </a:moveTo>
                <a:cubicBezTo>
                  <a:pt x="45508" y="154517"/>
                  <a:pt x="91017" y="135467"/>
                  <a:pt x="190500" y="173567"/>
                </a:cubicBezTo>
                <a:cubicBezTo>
                  <a:pt x="289983" y="211667"/>
                  <a:pt x="484717" y="391584"/>
                  <a:pt x="596900" y="402167"/>
                </a:cubicBezTo>
                <a:cubicBezTo>
                  <a:pt x="709083" y="412750"/>
                  <a:pt x="829733" y="296334"/>
                  <a:pt x="863600" y="237067"/>
                </a:cubicBezTo>
                <a:cubicBezTo>
                  <a:pt x="897467" y="177800"/>
                  <a:pt x="844550" y="82550"/>
                  <a:pt x="800100" y="46567"/>
                </a:cubicBezTo>
                <a:cubicBezTo>
                  <a:pt x="755650" y="10584"/>
                  <a:pt x="647700" y="0"/>
                  <a:pt x="596900" y="21167"/>
                </a:cubicBezTo>
                <a:cubicBezTo>
                  <a:pt x="546100" y="42334"/>
                  <a:pt x="488950" y="131234"/>
                  <a:pt x="495300" y="173567"/>
                </a:cubicBezTo>
                <a:cubicBezTo>
                  <a:pt x="501650" y="215900"/>
                  <a:pt x="601133" y="285750"/>
                  <a:pt x="635000" y="275167"/>
                </a:cubicBezTo>
                <a:cubicBezTo>
                  <a:pt x="668867" y="264584"/>
                  <a:pt x="675217" y="116417"/>
                  <a:pt x="698500" y="110067"/>
                </a:cubicBezTo>
              </a:path>
            </a:pathLst>
          </a:custGeom>
          <a:ln w="12700" cmpd="sng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Eurostile"/>
              <a:cs typeface="Eurostile"/>
            </a:endParaRPr>
          </a:p>
        </p:txBody>
      </p:sp>
      <p:sp>
        <p:nvSpPr>
          <p:cNvPr id="62" name="Freeform 61"/>
          <p:cNvSpPr/>
          <p:nvPr/>
        </p:nvSpPr>
        <p:spPr>
          <a:xfrm>
            <a:off x="3400354" y="3218466"/>
            <a:ext cx="330767" cy="152122"/>
          </a:xfrm>
          <a:custGeom>
            <a:avLst/>
            <a:gdLst>
              <a:gd name="connsiteX0" fmla="*/ 0 w 897467"/>
              <a:gd name="connsiteY0" fmla="*/ 173567 h 412750"/>
              <a:gd name="connsiteX1" fmla="*/ 190500 w 897467"/>
              <a:gd name="connsiteY1" fmla="*/ 173567 h 412750"/>
              <a:gd name="connsiteX2" fmla="*/ 596900 w 897467"/>
              <a:gd name="connsiteY2" fmla="*/ 402167 h 412750"/>
              <a:gd name="connsiteX3" fmla="*/ 863600 w 897467"/>
              <a:gd name="connsiteY3" fmla="*/ 237067 h 412750"/>
              <a:gd name="connsiteX4" fmla="*/ 800100 w 897467"/>
              <a:gd name="connsiteY4" fmla="*/ 46567 h 412750"/>
              <a:gd name="connsiteX5" fmla="*/ 596900 w 897467"/>
              <a:gd name="connsiteY5" fmla="*/ 21167 h 412750"/>
              <a:gd name="connsiteX6" fmla="*/ 495300 w 897467"/>
              <a:gd name="connsiteY6" fmla="*/ 173567 h 412750"/>
              <a:gd name="connsiteX7" fmla="*/ 635000 w 897467"/>
              <a:gd name="connsiteY7" fmla="*/ 275167 h 412750"/>
              <a:gd name="connsiteX8" fmla="*/ 698500 w 897467"/>
              <a:gd name="connsiteY8" fmla="*/ 110067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7467" h="412750">
                <a:moveTo>
                  <a:pt x="0" y="173567"/>
                </a:moveTo>
                <a:cubicBezTo>
                  <a:pt x="45508" y="154517"/>
                  <a:pt x="91017" y="135467"/>
                  <a:pt x="190500" y="173567"/>
                </a:cubicBezTo>
                <a:cubicBezTo>
                  <a:pt x="289983" y="211667"/>
                  <a:pt x="484717" y="391584"/>
                  <a:pt x="596900" y="402167"/>
                </a:cubicBezTo>
                <a:cubicBezTo>
                  <a:pt x="709083" y="412750"/>
                  <a:pt x="829733" y="296334"/>
                  <a:pt x="863600" y="237067"/>
                </a:cubicBezTo>
                <a:cubicBezTo>
                  <a:pt x="897467" y="177800"/>
                  <a:pt x="844550" y="82550"/>
                  <a:pt x="800100" y="46567"/>
                </a:cubicBezTo>
                <a:cubicBezTo>
                  <a:pt x="755650" y="10584"/>
                  <a:pt x="647700" y="0"/>
                  <a:pt x="596900" y="21167"/>
                </a:cubicBezTo>
                <a:cubicBezTo>
                  <a:pt x="546100" y="42334"/>
                  <a:pt x="488950" y="131234"/>
                  <a:pt x="495300" y="173567"/>
                </a:cubicBezTo>
                <a:cubicBezTo>
                  <a:pt x="501650" y="215900"/>
                  <a:pt x="601133" y="285750"/>
                  <a:pt x="635000" y="275167"/>
                </a:cubicBezTo>
                <a:cubicBezTo>
                  <a:pt x="668867" y="264584"/>
                  <a:pt x="675217" y="116417"/>
                  <a:pt x="698500" y="110067"/>
                </a:cubicBezTo>
              </a:path>
            </a:pathLst>
          </a:custGeom>
          <a:ln w="12700" cmpd="sng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Eurostile"/>
              <a:cs typeface="Eurostile"/>
            </a:endParaRPr>
          </a:p>
        </p:txBody>
      </p:sp>
      <p:sp>
        <p:nvSpPr>
          <p:cNvPr id="63" name="Freeform 62"/>
          <p:cNvSpPr/>
          <p:nvPr/>
        </p:nvSpPr>
        <p:spPr>
          <a:xfrm flipV="1">
            <a:off x="3601408" y="3108210"/>
            <a:ext cx="330767" cy="152122"/>
          </a:xfrm>
          <a:custGeom>
            <a:avLst/>
            <a:gdLst>
              <a:gd name="connsiteX0" fmla="*/ 0 w 897467"/>
              <a:gd name="connsiteY0" fmla="*/ 173567 h 412750"/>
              <a:gd name="connsiteX1" fmla="*/ 190500 w 897467"/>
              <a:gd name="connsiteY1" fmla="*/ 173567 h 412750"/>
              <a:gd name="connsiteX2" fmla="*/ 596900 w 897467"/>
              <a:gd name="connsiteY2" fmla="*/ 402167 h 412750"/>
              <a:gd name="connsiteX3" fmla="*/ 863600 w 897467"/>
              <a:gd name="connsiteY3" fmla="*/ 237067 h 412750"/>
              <a:gd name="connsiteX4" fmla="*/ 800100 w 897467"/>
              <a:gd name="connsiteY4" fmla="*/ 46567 h 412750"/>
              <a:gd name="connsiteX5" fmla="*/ 596900 w 897467"/>
              <a:gd name="connsiteY5" fmla="*/ 21167 h 412750"/>
              <a:gd name="connsiteX6" fmla="*/ 495300 w 897467"/>
              <a:gd name="connsiteY6" fmla="*/ 173567 h 412750"/>
              <a:gd name="connsiteX7" fmla="*/ 635000 w 897467"/>
              <a:gd name="connsiteY7" fmla="*/ 275167 h 412750"/>
              <a:gd name="connsiteX8" fmla="*/ 698500 w 897467"/>
              <a:gd name="connsiteY8" fmla="*/ 110067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7467" h="412750">
                <a:moveTo>
                  <a:pt x="0" y="173567"/>
                </a:moveTo>
                <a:cubicBezTo>
                  <a:pt x="45508" y="154517"/>
                  <a:pt x="91017" y="135467"/>
                  <a:pt x="190500" y="173567"/>
                </a:cubicBezTo>
                <a:cubicBezTo>
                  <a:pt x="289983" y="211667"/>
                  <a:pt x="484717" y="391584"/>
                  <a:pt x="596900" y="402167"/>
                </a:cubicBezTo>
                <a:cubicBezTo>
                  <a:pt x="709083" y="412750"/>
                  <a:pt x="829733" y="296334"/>
                  <a:pt x="863600" y="237067"/>
                </a:cubicBezTo>
                <a:cubicBezTo>
                  <a:pt x="897467" y="177800"/>
                  <a:pt x="844550" y="82550"/>
                  <a:pt x="800100" y="46567"/>
                </a:cubicBezTo>
                <a:cubicBezTo>
                  <a:pt x="755650" y="10584"/>
                  <a:pt x="647700" y="0"/>
                  <a:pt x="596900" y="21167"/>
                </a:cubicBezTo>
                <a:cubicBezTo>
                  <a:pt x="546100" y="42334"/>
                  <a:pt x="488950" y="131234"/>
                  <a:pt x="495300" y="173567"/>
                </a:cubicBezTo>
                <a:cubicBezTo>
                  <a:pt x="501650" y="215900"/>
                  <a:pt x="601133" y="285750"/>
                  <a:pt x="635000" y="275167"/>
                </a:cubicBezTo>
                <a:cubicBezTo>
                  <a:pt x="668867" y="264584"/>
                  <a:pt x="675217" y="116417"/>
                  <a:pt x="698500" y="110067"/>
                </a:cubicBezTo>
              </a:path>
            </a:pathLst>
          </a:custGeom>
          <a:ln w="12700" cmpd="sng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Eurostile"/>
              <a:cs typeface="Eurostile"/>
            </a:endParaRPr>
          </a:p>
        </p:txBody>
      </p:sp>
      <p:sp>
        <p:nvSpPr>
          <p:cNvPr id="64" name="Freeform 63"/>
          <p:cNvSpPr/>
          <p:nvPr/>
        </p:nvSpPr>
        <p:spPr>
          <a:xfrm rot="16200000">
            <a:off x="3485510" y="1969334"/>
            <a:ext cx="80574" cy="912457"/>
          </a:xfrm>
          <a:custGeom>
            <a:avLst/>
            <a:gdLst>
              <a:gd name="connsiteX0" fmla="*/ 39349 w 142052"/>
              <a:gd name="connsiteY0" fmla="*/ 0 h 1608667"/>
              <a:gd name="connsiteX1" fmla="*/ 5482 w 142052"/>
              <a:gd name="connsiteY1" fmla="*/ 829734 h 1608667"/>
              <a:gd name="connsiteX2" fmla="*/ 140949 w 142052"/>
              <a:gd name="connsiteY2" fmla="*/ 762000 h 1608667"/>
              <a:gd name="connsiteX3" fmla="*/ 73215 w 142052"/>
              <a:gd name="connsiteY3" fmla="*/ 1608667 h 160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052" h="1608667">
                <a:moveTo>
                  <a:pt x="39349" y="0"/>
                </a:moveTo>
                <a:cubicBezTo>
                  <a:pt x="13949" y="351367"/>
                  <a:pt x="-11451" y="702734"/>
                  <a:pt x="5482" y="829734"/>
                </a:cubicBezTo>
                <a:cubicBezTo>
                  <a:pt x="22415" y="956734"/>
                  <a:pt x="129660" y="632178"/>
                  <a:pt x="140949" y="762000"/>
                </a:cubicBezTo>
                <a:cubicBezTo>
                  <a:pt x="152238" y="891822"/>
                  <a:pt x="73215" y="1608667"/>
                  <a:pt x="73215" y="1608667"/>
                </a:cubicBezTo>
              </a:path>
            </a:pathLst>
          </a:cu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Eurostile"/>
              <a:cs typeface="Eurostile"/>
            </a:endParaRPr>
          </a:p>
        </p:txBody>
      </p:sp>
      <p:sp>
        <p:nvSpPr>
          <p:cNvPr id="65" name="Freeform 64"/>
          <p:cNvSpPr/>
          <p:nvPr/>
        </p:nvSpPr>
        <p:spPr>
          <a:xfrm rot="16200000">
            <a:off x="3484823" y="1780719"/>
            <a:ext cx="80574" cy="912457"/>
          </a:xfrm>
          <a:custGeom>
            <a:avLst/>
            <a:gdLst>
              <a:gd name="connsiteX0" fmla="*/ 39349 w 142052"/>
              <a:gd name="connsiteY0" fmla="*/ 0 h 1608667"/>
              <a:gd name="connsiteX1" fmla="*/ 5482 w 142052"/>
              <a:gd name="connsiteY1" fmla="*/ 829734 h 1608667"/>
              <a:gd name="connsiteX2" fmla="*/ 140949 w 142052"/>
              <a:gd name="connsiteY2" fmla="*/ 762000 h 1608667"/>
              <a:gd name="connsiteX3" fmla="*/ 73215 w 142052"/>
              <a:gd name="connsiteY3" fmla="*/ 1608667 h 160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052" h="1608667">
                <a:moveTo>
                  <a:pt x="39349" y="0"/>
                </a:moveTo>
                <a:cubicBezTo>
                  <a:pt x="13949" y="351367"/>
                  <a:pt x="-11451" y="702734"/>
                  <a:pt x="5482" y="829734"/>
                </a:cubicBezTo>
                <a:cubicBezTo>
                  <a:pt x="22415" y="956734"/>
                  <a:pt x="129660" y="632178"/>
                  <a:pt x="140949" y="762000"/>
                </a:cubicBezTo>
                <a:cubicBezTo>
                  <a:pt x="152238" y="891822"/>
                  <a:pt x="73215" y="1608667"/>
                  <a:pt x="73215" y="1608667"/>
                </a:cubicBezTo>
              </a:path>
            </a:pathLst>
          </a:cu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Eurostile"/>
              <a:cs typeface="Eurostile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3665004" y="1818737"/>
            <a:ext cx="0" cy="377924"/>
          </a:xfrm>
          <a:prstGeom prst="line">
            <a:avLst/>
          </a:prstGeom>
          <a:ln w="12700" cmpd="sng"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413691" y="1813041"/>
            <a:ext cx="0" cy="461287"/>
          </a:xfrm>
          <a:prstGeom prst="line">
            <a:avLst/>
          </a:prstGeom>
          <a:ln w="12700" cmpd="sng"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3412649" y="2964739"/>
            <a:ext cx="203776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Eurostile"/>
                <a:cs typeface="Eurostile"/>
              </a:rPr>
              <a:t>Aero-Optic</a:t>
            </a:r>
          </a:p>
          <a:p>
            <a:pPr algn="ctr"/>
            <a:r>
              <a:rPr lang="en-US" sz="1400" dirty="0" smtClean="0">
                <a:latin typeface="Eurostile"/>
                <a:cs typeface="Eurostile"/>
              </a:rPr>
              <a:t>Disturbance</a:t>
            </a:r>
            <a:endParaRPr lang="en-US" sz="1400" dirty="0">
              <a:latin typeface="Eurostile"/>
              <a:cs typeface="Eurostile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237699" y="4487434"/>
            <a:ext cx="203776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Eurostile"/>
                <a:cs typeface="Eurostile"/>
              </a:rPr>
              <a:t>Deformable</a:t>
            </a:r>
          </a:p>
          <a:p>
            <a:pPr algn="ctr"/>
            <a:r>
              <a:rPr lang="en-US" sz="1400" dirty="0" smtClean="0">
                <a:latin typeface="Eurostile"/>
                <a:cs typeface="Eurostile"/>
              </a:rPr>
              <a:t>Mirror</a:t>
            </a:r>
            <a:endParaRPr lang="en-US" sz="1400" dirty="0">
              <a:latin typeface="Eurostile"/>
              <a:cs typeface="Eurostile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527996" y="3933446"/>
            <a:ext cx="1504572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Eurostile"/>
                <a:cs typeface="Eurostile"/>
              </a:rPr>
              <a:t>Sampler</a:t>
            </a:r>
            <a:endParaRPr lang="en-US" sz="1400" dirty="0">
              <a:latin typeface="Eurostile"/>
              <a:cs typeface="Eurostile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903415" y="5563779"/>
            <a:ext cx="203776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Eurostile"/>
                <a:cs typeface="Eurostile"/>
              </a:rPr>
              <a:t>Wave-front </a:t>
            </a:r>
          </a:p>
          <a:p>
            <a:pPr algn="ctr"/>
            <a:r>
              <a:rPr lang="en-US" sz="1400" dirty="0" smtClean="0">
                <a:latin typeface="Eurostile"/>
                <a:cs typeface="Eurostile"/>
              </a:rPr>
              <a:t>Sensor</a:t>
            </a:r>
            <a:endParaRPr lang="en-US" sz="1400" dirty="0">
              <a:latin typeface="Eurostile"/>
              <a:cs typeface="Eurostile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579134" y="5563779"/>
            <a:ext cx="2037769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Eurostile"/>
                <a:cs typeface="Eurostile"/>
              </a:rPr>
              <a:t>Computer</a:t>
            </a:r>
            <a:endParaRPr lang="en-US" sz="1400" dirty="0">
              <a:latin typeface="Eurostile"/>
              <a:cs typeface="Eurostile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09177" y="4550499"/>
            <a:ext cx="1120588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Eurostile"/>
                <a:cs typeface="Eurostile"/>
              </a:rPr>
              <a:t>Laser</a:t>
            </a:r>
            <a:endParaRPr lang="en-US" sz="1400" dirty="0">
              <a:latin typeface="Eurostile"/>
              <a:cs typeface="Eurostile"/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>
            <a:off x="871924" y="4385150"/>
            <a:ext cx="962369" cy="0"/>
          </a:xfrm>
          <a:prstGeom prst="line">
            <a:avLst/>
          </a:prstGeom>
          <a:ln w="12700" cmpd="sng"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171880" y="4253690"/>
            <a:ext cx="1184348" cy="26635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mpd="sng"/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Eurostile"/>
              <a:cs typeface="Eurostile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413691" y="2460547"/>
            <a:ext cx="2037769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Eurostile"/>
                <a:cs typeface="Eurostile"/>
              </a:rPr>
              <a:t>Near-field</a:t>
            </a:r>
            <a:endParaRPr lang="en-US" sz="1400" dirty="0">
              <a:latin typeface="Eurostile"/>
              <a:cs typeface="Eurostile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413691" y="1939610"/>
            <a:ext cx="2037769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Eurostile"/>
                <a:cs typeface="Eurostile"/>
              </a:rPr>
              <a:t>Far-field</a:t>
            </a:r>
            <a:endParaRPr lang="en-US" sz="1400" dirty="0">
              <a:latin typeface="Eurostile"/>
              <a:cs typeface="Eurostile"/>
            </a:endParaRPr>
          </a:p>
        </p:txBody>
      </p:sp>
      <p:cxnSp>
        <p:nvCxnSpPr>
          <p:cNvPr id="78" name="Straight Arrow Connector 77"/>
          <p:cNvCxnSpPr>
            <a:stCxn id="50" idx="2"/>
            <a:endCxn id="59" idx="3"/>
          </p:cNvCxnSpPr>
          <p:nvPr/>
        </p:nvCxnSpPr>
        <p:spPr>
          <a:xfrm flipH="1" flipV="1">
            <a:off x="3622187" y="4605921"/>
            <a:ext cx="710" cy="480985"/>
          </a:xfrm>
          <a:prstGeom prst="straightConnector1">
            <a:avLst/>
          </a:prstGeom>
          <a:ln w="127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2871145" y="1538718"/>
            <a:ext cx="2037769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Eurostile"/>
                <a:cs typeface="Eurostile"/>
              </a:rPr>
              <a:t>Signal</a:t>
            </a:r>
            <a:endParaRPr lang="en-US" sz="1400" dirty="0">
              <a:latin typeface="Eurostile"/>
              <a:cs typeface="Eurostile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512594" y="1538718"/>
            <a:ext cx="1186365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Eurostile"/>
                <a:cs typeface="Eurostile"/>
              </a:rPr>
              <a:t>Reference</a:t>
            </a:r>
            <a:endParaRPr lang="en-US" sz="1400" dirty="0">
              <a:latin typeface="Eurostile"/>
              <a:cs typeface="Eurostile"/>
            </a:endParaRPr>
          </a:p>
        </p:txBody>
      </p:sp>
      <p:cxnSp>
        <p:nvCxnSpPr>
          <p:cNvPr id="81" name="Straight Connector 80"/>
          <p:cNvCxnSpPr/>
          <p:nvPr/>
        </p:nvCxnSpPr>
        <p:spPr>
          <a:xfrm flipV="1">
            <a:off x="1774768" y="4252688"/>
            <a:ext cx="505515" cy="652647"/>
          </a:xfrm>
          <a:prstGeom prst="line">
            <a:avLst/>
          </a:prstGeom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3415524" y="3548446"/>
            <a:ext cx="0" cy="403823"/>
          </a:xfrm>
          <a:prstGeom prst="line">
            <a:avLst/>
          </a:prstGeom>
          <a:ln w="12700" cmpd="sng"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3665436" y="3832981"/>
            <a:ext cx="0" cy="403823"/>
          </a:xfrm>
          <a:prstGeom prst="line">
            <a:avLst/>
          </a:prstGeom>
          <a:ln w="12700" cmpd="sng"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187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Optics of Plasma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077" t="6441" r="-1" b="-1"/>
          <a:stretch/>
        </p:blipFill>
        <p:spPr>
          <a:xfrm>
            <a:off x="1890889" y="1439335"/>
            <a:ext cx="5180146" cy="24595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8556" y="3767668"/>
            <a:ext cx="822677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3464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1800" dirty="0" smtClean="0">
                <a:latin typeface="+mn-lt"/>
              </a:rPr>
              <a:t>Gas discharge plasmas contain free electrons, neutrals, </a:t>
            </a:r>
            <a:r>
              <a:rPr lang="en-US" sz="1800" dirty="0" err="1" smtClean="0">
                <a:latin typeface="+mn-lt"/>
              </a:rPr>
              <a:t>metastables</a:t>
            </a:r>
            <a:r>
              <a:rPr lang="en-US" sz="1800" dirty="0" smtClean="0">
                <a:latin typeface="+mn-lt"/>
              </a:rPr>
              <a:t>, and ions</a:t>
            </a:r>
          </a:p>
          <a:p>
            <a:pPr marL="283464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1800" dirty="0" smtClean="0">
                <a:latin typeface="+mn-lt"/>
              </a:rPr>
              <a:t>Consider neutrals, </a:t>
            </a:r>
            <a:r>
              <a:rPr lang="en-US" sz="1800" dirty="0" err="1" smtClean="0">
                <a:latin typeface="+mn-lt"/>
              </a:rPr>
              <a:t>metastables</a:t>
            </a:r>
            <a:r>
              <a:rPr lang="en-US" sz="1800" dirty="0" smtClean="0">
                <a:latin typeface="+mn-lt"/>
              </a:rPr>
              <a:t> and ions as “heavy particles”</a:t>
            </a:r>
          </a:p>
          <a:p>
            <a:pPr marL="283464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1800" dirty="0" smtClean="0">
                <a:latin typeface="+mn-lt"/>
              </a:rPr>
              <a:t>Refractive index of plasma to electromagnetic radiation is</a:t>
            </a:r>
            <a:endParaRPr lang="en-US" sz="1800"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422" y="5037669"/>
            <a:ext cx="6503618" cy="798690"/>
          </a:xfrm>
          <a:prstGeom prst="rect">
            <a:avLst/>
          </a:prstGeom>
        </p:spPr>
      </p:pic>
      <p:sp>
        <p:nvSpPr>
          <p:cNvPr id="11" name="Right Brace 10"/>
          <p:cNvSpPr/>
          <p:nvPr/>
        </p:nvSpPr>
        <p:spPr bwMode="auto">
          <a:xfrm rot="5400000">
            <a:off x="4024348" y="4800461"/>
            <a:ext cx="290969" cy="1989666"/>
          </a:xfrm>
          <a:prstGeom prst="rightBrac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36576" rIns="90488" bIns="4445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9879382"/>
              </p:ext>
            </p:extLst>
          </p:nvPr>
        </p:nvGraphicFramePr>
        <p:xfrm>
          <a:off x="3993446" y="5935486"/>
          <a:ext cx="412044" cy="437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Equation" r:id="rId5" imgW="203200" imgH="215900" progId="Equation.3">
                  <p:embed/>
                </p:oleObj>
              </mc:Choice>
              <mc:Fallback>
                <p:oleObj name="Equation" r:id="rId5" imgW="203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93446" y="5935486"/>
                        <a:ext cx="412044" cy="4377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3251860"/>
              </p:ext>
            </p:extLst>
          </p:nvPr>
        </p:nvGraphicFramePr>
        <p:xfrm>
          <a:off x="6180666" y="5898445"/>
          <a:ext cx="432507" cy="432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Equation" r:id="rId7" imgW="215900" imgH="215900" progId="Equation.3">
                  <p:embed/>
                </p:oleObj>
              </mc:Choice>
              <mc:Fallback>
                <p:oleObj name="Equation" r:id="rId7" imgW="215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80666" y="5898445"/>
                        <a:ext cx="432507" cy="432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ight Brace 15"/>
          <p:cNvSpPr/>
          <p:nvPr/>
        </p:nvSpPr>
        <p:spPr bwMode="auto">
          <a:xfrm rot="5400000">
            <a:off x="6211428" y="4856766"/>
            <a:ext cx="290972" cy="1843192"/>
          </a:xfrm>
          <a:prstGeom prst="rightBrac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36576" rIns="90488" bIns="4445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293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Plasma Induced OPD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996" y="1397000"/>
            <a:ext cx="7024988" cy="14534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2778" y="3090333"/>
            <a:ext cx="455788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2024" indent="-192024">
              <a:spcBef>
                <a:spcPts val="1200"/>
              </a:spcBef>
              <a:buFont typeface="Arial"/>
              <a:buChar char="•"/>
            </a:pPr>
            <a:r>
              <a:rPr lang="en-US" sz="1600" dirty="0" smtClean="0">
                <a:latin typeface="+mn-lt"/>
              </a:rPr>
              <a:t>Optical path difference (OPD) is the equivalent length that an EM wave’s phase is advanced or lagged.</a:t>
            </a:r>
          </a:p>
          <a:p>
            <a:pPr marL="192024" indent="-192024">
              <a:spcBef>
                <a:spcPts val="1200"/>
              </a:spcBef>
              <a:buFont typeface="Arial"/>
              <a:buChar char="•"/>
            </a:pPr>
            <a:r>
              <a:rPr lang="en-US" sz="1600" dirty="0" smtClean="0">
                <a:latin typeface="+mn-lt"/>
              </a:rPr>
              <a:t>The maximum OPD determines how much adaptive optic correction is required</a:t>
            </a:r>
          </a:p>
          <a:p>
            <a:pPr marL="192024" indent="-192024">
              <a:spcBef>
                <a:spcPts val="1200"/>
              </a:spcBef>
              <a:buFont typeface="Arial"/>
              <a:buChar char="•"/>
            </a:pPr>
            <a:r>
              <a:rPr lang="en-US" sz="1600" dirty="0" smtClean="0">
                <a:latin typeface="+mn-lt"/>
              </a:rPr>
              <a:t>Plasma induced OPD depends on the </a:t>
            </a:r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length of the plasma</a:t>
            </a:r>
            <a:r>
              <a:rPr lang="en-US" sz="1600" dirty="0" smtClean="0">
                <a:latin typeface="+mn-lt"/>
              </a:rPr>
              <a:t>,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electron density</a:t>
            </a:r>
            <a:r>
              <a:rPr lang="en-US" sz="1600" dirty="0" smtClean="0">
                <a:latin typeface="+mn-lt"/>
              </a:rPr>
              <a:t>, </a:t>
            </a:r>
            <a:r>
              <a:rPr lang="en-US" sz="1600" dirty="0" smtClean="0">
                <a:solidFill>
                  <a:schemeClr val="bg2"/>
                </a:solidFill>
                <a:latin typeface="+mn-lt"/>
              </a:rPr>
              <a:t>EM wavelength</a:t>
            </a:r>
            <a:r>
              <a:rPr lang="en-US" sz="1600" dirty="0" smtClean="0">
                <a:latin typeface="+mn-lt"/>
              </a:rPr>
              <a:t>,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gas composition</a:t>
            </a:r>
            <a:r>
              <a:rPr lang="en-US" sz="1600" dirty="0" smtClean="0">
                <a:latin typeface="+mn-lt"/>
              </a:rPr>
              <a:t>, and </a:t>
            </a:r>
            <a:r>
              <a:rPr lang="en-US" sz="1600" dirty="0" smtClean="0">
                <a:solidFill>
                  <a:srgbClr val="FF6600"/>
                </a:solidFill>
                <a:latin typeface="+mn-lt"/>
              </a:rPr>
              <a:t>heavy particle density</a:t>
            </a:r>
          </a:p>
          <a:p>
            <a:pPr marL="192024" indent="-192024">
              <a:spcBef>
                <a:spcPts val="12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Fast electron OPD</a:t>
            </a:r>
            <a:r>
              <a:rPr lang="en-US" sz="1600" dirty="0" smtClean="0">
                <a:latin typeface="+mn-lt"/>
              </a:rPr>
              <a:t>, slow heavy particle OPD </a:t>
            </a:r>
            <a:endParaRPr lang="en-US" sz="2000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668" y="3457222"/>
            <a:ext cx="2509136" cy="2441927"/>
          </a:xfrm>
          <a:prstGeom prst="rect">
            <a:avLst/>
          </a:prstGeom>
        </p:spPr>
      </p:pic>
      <p:pic>
        <p:nvPicPr>
          <p:cNvPr id="2" name="Picture 1" descr="Wavefront_aberratio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1594556"/>
            <a:ext cx="1600200" cy="147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2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Plasma Induced OPD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225779" y="5616220"/>
            <a:ext cx="40922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2024" indent="-192024">
              <a:spcBef>
                <a:spcPts val="1200"/>
              </a:spcBef>
              <a:buFont typeface="Arial"/>
              <a:buChar char="•"/>
            </a:pPr>
            <a:r>
              <a:rPr lang="en-US" sz="1600" dirty="0" smtClean="0">
                <a:latin typeface="+mn-lt"/>
              </a:rPr>
              <a:t>Aero-optic goal: 1μm </a:t>
            </a:r>
            <a:r>
              <a:rPr lang="en-US" sz="1600" i="1" dirty="0" err="1" smtClean="0">
                <a:latin typeface="+mn-lt"/>
              </a:rPr>
              <a:t>OPD</a:t>
            </a:r>
            <a:r>
              <a:rPr lang="en-US" sz="1600" baseline="-25000" dirty="0" err="1" smtClean="0">
                <a:latin typeface="+mn-lt"/>
              </a:rPr>
              <a:t>e</a:t>
            </a:r>
            <a:r>
              <a:rPr lang="en-US" sz="1600" dirty="0" smtClean="0">
                <a:latin typeface="+mn-lt"/>
              </a:rPr>
              <a:t> at  </a:t>
            </a:r>
            <a:r>
              <a:rPr lang="en-US" sz="1600" dirty="0" err="1" smtClean="0">
                <a:latin typeface="+mn-lt"/>
              </a:rPr>
              <a:t>λ</a:t>
            </a:r>
            <a:r>
              <a:rPr lang="en-US" sz="1600" dirty="0" smtClean="0">
                <a:latin typeface="+mn-lt"/>
              </a:rPr>
              <a:t>=1μm</a:t>
            </a:r>
          </a:p>
          <a:p>
            <a:pPr marL="192024" indent="-192024">
              <a:spcBef>
                <a:spcPts val="1200"/>
              </a:spcBef>
              <a:buFont typeface="Arial"/>
              <a:buChar char="•"/>
            </a:pPr>
            <a:r>
              <a:rPr lang="en-US" sz="1600" dirty="0" smtClean="0">
                <a:latin typeface="+mn-lt"/>
              </a:rPr>
              <a:t>Necessary plasma length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" r="50107" b="-518"/>
          <a:stretch/>
        </p:blipFill>
        <p:spPr>
          <a:xfrm>
            <a:off x="2556470" y="2652890"/>
            <a:ext cx="4210057" cy="29935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58177" y="5613398"/>
            <a:ext cx="32483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2024" indent="-192024">
              <a:spcBef>
                <a:spcPts val="1200"/>
              </a:spcBef>
              <a:buFont typeface="Arial"/>
              <a:buChar char="•"/>
            </a:pPr>
            <a:r>
              <a:rPr lang="en-US" sz="1600" dirty="0" smtClean="0">
                <a:latin typeface="+mn-lt"/>
              </a:rPr>
              <a:t>High electron density plasma</a:t>
            </a:r>
            <a:endParaRPr lang="en-US" sz="1600" dirty="0" smtClean="0">
              <a:solidFill>
                <a:srgbClr val="FF6600"/>
              </a:solidFill>
              <a:latin typeface="+mn-lt"/>
            </a:endParaRPr>
          </a:p>
          <a:p>
            <a:pPr marL="192024" indent="-192024">
              <a:spcBef>
                <a:spcPts val="1200"/>
              </a:spcBef>
              <a:buFont typeface="Arial"/>
              <a:buChar char="•"/>
            </a:pPr>
            <a:r>
              <a:rPr lang="en-US" sz="1600" dirty="0" smtClean="0">
                <a:latin typeface="+mn-lt"/>
              </a:rPr>
              <a:t>Minimize heavy particle </a:t>
            </a:r>
            <a:r>
              <a:rPr lang="en-US" sz="1600" i="1" dirty="0" smtClean="0">
                <a:latin typeface="+mn-lt"/>
              </a:rPr>
              <a:t>OPD</a:t>
            </a:r>
            <a:endParaRPr lang="en-US" sz="2000" i="1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2" y="1312334"/>
            <a:ext cx="7024988" cy="145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40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66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B8"/>
      </a:accent5>
      <a:accent6>
        <a:srgbClr val="2D2DB9"/>
      </a:accent6>
      <a:hlink>
        <a:srgbClr val="3399FF"/>
      </a:hlink>
      <a:folHlink>
        <a:srgbClr val="E6BA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36576" rIns="90488" bIns="44450" numCol="1" anchor="b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36576" rIns="90488" bIns="44450" numCol="1" anchor="b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66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B8"/>
        </a:accent5>
        <a:accent6>
          <a:srgbClr val="2D2DB9"/>
        </a:accent6>
        <a:hlink>
          <a:srgbClr val="3399FF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66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B8"/>
        </a:accent5>
        <a:accent6>
          <a:srgbClr val="2D2DB9"/>
        </a:accent6>
        <a:hlink>
          <a:srgbClr val="3399FF"/>
        </a:hlink>
        <a:folHlink>
          <a:srgbClr val="E6BA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17256</TotalTime>
  <Words>1928</Words>
  <Application>Microsoft Macintosh PowerPoint</Application>
  <PresentationFormat>On-screen Show (4:3)</PresentationFormat>
  <Paragraphs>418</Paragraphs>
  <Slides>55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Default Design</vt:lpstr>
      <vt:lpstr>Equation</vt:lpstr>
      <vt:lpstr>Plasma Lens for Active Optical  Path Difference Control</vt:lpstr>
      <vt:lpstr>Background</vt:lpstr>
      <vt:lpstr>PowerPoint Presentation</vt:lpstr>
      <vt:lpstr>Aerodynamic Configuration </vt:lpstr>
      <vt:lpstr>Aero-Optics Correction Approach</vt:lpstr>
      <vt:lpstr>Adaptive Aero-Optics</vt:lpstr>
      <vt:lpstr>Optics of Plasma</vt:lpstr>
      <vt:lpstr>Plasma Induced OPD</vt:lpstr>
      <vt:lpstr>Plasma Induced OPD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PAO Experimental Setup</vt:lpstr>
      <vt:lpstr>PAO Experimental Setup</vt:lpstr>
      <vt:lpstr>PAO Experimental Setup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Phase Sensitive FTIR Interferometry</vt:lpstr>
      <vt:lpstr>Phase Sensitive FTIR Interferometry Analysis</vt:lpstr>
      <vt:lpstr>Phase Sensitive FTIR Interferometry Simulation</vt:lpstr>
      <vt:lpstr>References</vt:lpstr>
      <vt:lpstr>Plasma Optics</vt:lpstr>
      <vt:lpstr>PowerPoint Presentation</vt:lpstr>
      <vt:lpstr>PowerPoint Presentation</vt:lpstr>
    </vt:vector>
  </TitlesOfParts>
  <Company>Honeywell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dtmiller</dc:creator>
  <cp:lastModifiedBy>Thomas Corke</cp:lastModifiedBy>
  <cp:revision>1012</cp:revision>
  <dcterms:created xsi:type="dcterms:W3CDTF">2004-05-20T20:50:15Z</dcterms:created>
  <dcterms:modified xsi:type="dcterms:W3CDTF">2013-12-11T13:35:37Z</dcterms:modified>
</cp:coreProperties>
</file>