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avi" ContentType="video/x-msvide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43"/>
  </p:notesMasterIdLst>
  <p:handoutMasterIdLst>
    <p:handoutMasterId r:id="rId44"/>
  </p:handoutMasterIdLst>
  <p:sldIdLst>
    <p:sldId id="256" r:id="rId3"/>
    <p:sldId id="280" r:id="rId4"/>
    <p:sldId id="296" r:id="rId5"/>
    <p:sldId id="315" r:id="rId6"/>
    <p:sldId id="321" r:id="rId7"/>
    <p:sldId id="316" r:id="rId8"/>
    <p:sldId id="317" r:id="rId9"/>
    <p:sldId id="319" r:id="rId10"/>
    <p:sldId id="364" r:id="rId11"/>
    <p:sldId id="365" r:id="rId12"/>
    <p:sldId id="366" r:id="rId13"/>
    <p:sldId id="322" r:id="rId14"/>
    <p:sldId id="363" r:id="rId15"/>
    <p:sldId id="328" r:id="rId16"/>
    <p:sldId id="381" r:id="rId17"/>
    <p:sldId id="382" r:id="rId18"/>
    <p:sldId id="383" r:id="rId19"/>
    <p:sldId id="346" r:id="rId20"/>
    <p:sldId id="344" r:id="rId21"/>
    <p:sldId id="345" r:id="rId22"/>
    <p:sldId id="334" r:id="rId23"/>
    <p:sldId id="368" r:id="rId24"/>
    <p:sldId id="372" r:id="rId25"/>
    <p:sldId id="369" r:id="rId26"/>
    <p:sldId id="297" r:id="rId27"/>
    <p:sldId id="348" r:id="rId28"/>
    <p:sldId id="349" r:id="rId29"/>
    <p:sldId id="350" r:id="rId30"/>
    <p:sldId id="351" r:id="rId31"/>
    <p:sldId id="352" r:id="rId32"/>
    <p:sldId id="353" r:id="rId33"/>
    <p:sldId id="354" r:id="rId34"/>
    <p:sldId id="355" r:id="rId35"/>
    <p:sldId id="360" r:id="rId36"/>
    <p:sldId id="356" r:id="rId37"/>
    <p:sldId id="357" r:id="rId38"/>
    <p:sldId id="358" r:id="rId39"/>
    <p:sldId id="361" r:id="rId40"/>
    <p:sldId id="299" r:id="rId41"/>
    <p:sldId id="384" r:id="rId42"/>
  </p:sldIdLst>
  <p:sldSz cx="9144000" cy="6858000" type="screen4x3"/>
  <p:notesSz cx="7008813" cy="9294813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DejaVu Sans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DejaVu Sans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DejaVu Sans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DejaVu Sans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DejaVu Sans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DejaVu Sans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DejaVu Sans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DejaVu Sans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DejaVu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1335"/>
    <p:restoredTop sz="94710"/>
  </p:normalViewPr>
  <p:slideViewPr>
    <p:cSldViewPr>
      <p:cViewPr varScale="1">
        <p:scale>
          <a:sx n="60" d="100"/>
          <a:sy n="60" d="100"/>
        </p:scale>
        <p:origin x="176" y="92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2712" y="2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688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6887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00DB9-2432-634C-8D52-ED33D163CC56}" type="datetimeFigureOut">
              <a:rPr lang="en-US" smtClean="0"/>
              <a:t>2/13/18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8088"/>
            <a:ext cx="303688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8088"/>
            <a:ext cx="3036887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3B564-6009-3E44-82B3-A03B6CBD5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38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AutoShape 12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AutoShape 13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AutoShape 14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AutoShape 15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AutoShape 16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AutoShape 17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AutoShape 18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AutoShape 19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2" name="AutoShape 20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3" name="AutoShape 21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4" name="AutoShape 22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5" name="AutoShape 23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6" name="AutoShape 24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7" name="Rectangle 25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00375" cy="4254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3240" tIns="46440" rIns="93240" bIns="46440" numCol="1" anchor="t" anchorCtr="0" compatLnSpc="1">
            <a:prstTxWarp prst="textNoShape">
              <a:avLst/>
            </a:prstTxWarp>
          </a:bodyPr>
          <a:lstStyle>
            <a:lvl1pPr eaLnBrk="1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DejaVu LGC Sans" charset="0"/>
              </a:defRPr>
            </a:lvl1pPr>
          </a:lstStyle>
          <a:p>
            <a:endParaRPr lang="en-US"/>
          </a:p>
        </p:txBody>
      </p:sp>
      <p:sp>
        <p:nvSpPr>
          <p:cNvPr id="3098" name="Rectangle 26"/>
          <p:cNvSpPr>
            <a:spLocks noGrp="1" noChangeArrowheads="1"/>
          </p:cNvSpPr>
          <p:nvPr>
            <p:ph type="dt"/>
          </p:nvPr>
        </p:nvSpPr>
        <p:spPr bwMode="auto">
          <a:xfrm>
            <a:off x="3971925" y="0"/>
            <a:ext cx="3000375" cy="4254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3240" tIns="46440" rIns="93240" bIns="46440" numCol="1" anchor="t" anchorCtr="0" compatLnSpc="1">
            <a:prstTxWarp prst="textNoShape">
              <a:avLst/>
            </a:prstTxWarp>
          </a:bodyPr>
          <a:lstStyle>
            <a:lvl1pPr algn="r" eaLnBrk="1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DejaVu LGC Sans" charset="0"/>
              </a:defRPr>
            </a:lvl1pPr>
          </a:lstStyle>
          <a:p>
            <a:endParaRPr lang="en-US"/>
          </a:p>
        </p:txBody>
      </p:sp>
      <p:sp>
        <p:nvSpPr>
          <p:cNvPr id="3099" name="Rectangle 2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8500"/>
            <a:ext cx="4610100" cy="34480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sp>
      <p:sp>
        <p:nvSpPr>
          <p:cNvPr id="3100" name="Rectangle 28"/>
          <p:cNvSpPr>
            <a:spLocks noGrp="1" noChangeArrowheads="1"/>
          </p:cNvSpPr>
          <p:nvPr>
            <p:ph type="body"/>
          </p:nvPr>
        </p:nvSpPr>
        <p:spPr bwMode="auto">
          <a:xfrm>
            <a:off x="933450" y="4416425"/>
            <a:ext cx="5105400" cy="41433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3240" tIns="46440" rIns="93240" bIns="4644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3101" name="Rectangle 29"/>
          <p:cNvSpPr>
            <a:spLocks noGrp="1" noChangeArrowheads="1"/>
          </p:cNvSpPr>
          <p:nvPr>
            <p:ph type="ftr"/>
          </p:nvPr>
        </p:nvSpPr>
        <p:spPr bwMode="auto">
          <a:xfrm>
            <a:off x="0" y="8832850"/>
            <a:ext cx="3000375" cy="4254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3240" tIns="46440" rIns="93240" bIns="46440" numCol="1" anchor="b" anchorCtr="0" compatLnSpc="1">
            <a:prstTxWarp prst="textNoShape">
              <a:avLst/>
            </a:prstTxWarp>
          </a:bodyPr>
          <a:lstStyle>
            <a:lvl1pPr eaLnBrk="1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DejaVu LGC Sans" charset="0"/>
              </a:defRPr>
            </a:lvl1pPr>
          </a:lstStyle>
          <a:p>
            <a:endParaRPr lang="en-US"/>
          </a:p>
        </p:txBody>
      </p:sp>
      <p:sp>
        <p:nvSpPr>
          <p:cNvPr id="3102" name="Rectangle 30"/>
          <p:cNvSpPr>
            <a:spLocks noGrp="1" noChangeArrowheads="1"/>
          </p:cNvSpPr>
          <p:nvPr>
            <p:ph type="sldNum"/>
          </p:nvPr>
        </p:nvSpPr>
        <p:spPr bwMode="auto">
          <a:xfrm>
            <a:off x="3971925" y="8832850"/>
            <a:ext cx="3000375" cy="4254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3240" tIns="46440" rIns="93240" bIns="46440" numCol="1" anchor="b" anchorCtr="0" compatLnSpc="1">
            <a:prstTxWarp prst="textNoShape">
              <a:avLst/>
            </a:prstTxWarp>
          </a:bodyPr>
          <a:lstStyle>
            <a:lvl1pPr algn="r" eaLnBrk="1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DejaVu LGC Sans" charset="0"/>
              </a:defRPr>
            </a:lvl1pPr>
          </a:lstStyle>
          <a:p>
            <a:fld id="{6E01DCD8-5E8F-DB4E-B9F9-4F84DE3D7B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567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0A5B71-E2E7-6D46-83D9-89DC103E132F}" type="slidenum">
              <a:rPr lang="en-US"/>
              <a:pPr/>
              <a:t>1</a:t>
            </a:fld>
            <a:endParaRPr lang="en-US"/>
          </a:p>
        </p:txBody>
      </p:sp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1181100" y="698500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33450" y="4416425"/>
            <a:ext cx="5106988" cy="41465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939B41-5176-3F4D-9CF7-DA9714F14DC1}" type="slidenum">
              <a:rPr lang="en-US"/>
              <a:pPr/>
              <a:t>26</a:t>
            </a:fld>
            <a:endParaRPr lang="en-US"/>
          </a:p>
        </p:txBody>
      </p:sp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1181100" y="698500"/>
            <a:ext cx="4645025" cy="34829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33450" y="4416425"/>
            <a:ext cx="5106988" cy="4238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97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23966FC-4EBA-AE45-9ED4-2DE3BE368918}" type="slidenum">
              <a:rPr lang="en-US" sz="1200">
                <a:solidFill>
                  <a:srgbClr val="000000"/>
                </a:solidFill>
                <a:cs typeface="DejaVu LGC Sans" charset="0"/>
              </a:rPr>
              <a:pPr/>
              <a:t>2</a:t>
            </a:fld>
            <a:endParaRPr lang="en-US" sz="1200">
              <a:solidFill>
                <a:srgbClr val="000000"/>
              </a:solidFill>
              <a:cs typeface="DejaVu LGC Sans" charset="0"/>
            </a:endParaRPr>
          </a:p>
        </p:txBody>
      </p:sp>
      <p:sp>
        <p:nvSpPr>
          <p:cNvPr id="8195" name="Text Box 1"/>
          <p:cNvSpPr txBox="1">
            <a:spLocks noChangeArrowheads="1"/>
          </p:cNvSpPr>
          <p:nvPr/>
        </p:nvSpPr>
        <p:spPr bwMode="auto">
          <a:xfrm>
            <a:off x="1181100" y="698500"/>
            <a:ext cx="4630738" cy="34686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Text Box 2"/>
          <p:cNvSpPr>
            <a:spLocks noGrp="1" noChangeArrowheads="1"/>
          </p:cNvSpPr>
          <p:nvPr>
            <p:ph type="body"/>
          </p:nvPr>
        </p:nvSpPr>
        <p:spPr>
          <a:xfrm>
            <a:off x="923925" y="4379913"/>
            <a:ext cx="5067300" cy="4222750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198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698500"/>
            <a:ext cx="4597400" cy="3448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E01DCD8-5E8F-DB4E-B9F9-4F84DE3D7BC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72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698500"/>
            <a:ext cx="4597400" cy="3448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964B0-89DE-BA48-9DB8-30E2ACD1928B}" type="slidenum">
              <a:rPr lang="en-US" smtClean="0">
                <a:latin typeface="Arial"/>
                <a:cs typeface="Arial"/>
              </a:rPr>
              <a:t>10</a:t>
            </a:fld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4282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698500"/>
            <a:ext cx="4597400" cy="3448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E01DCD8-5E8F-DB4E-B9F9-4F84DE3D7BC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13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698500"/>
            <a:ext cx="4597400" cy="3448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E01DCD8-5E8F-DB4E-B9F9-4F84DE3D7BC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12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8500"/>
            <a:ext cx="4605337" cy="3452813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6633A-8BFE-4930-9DC0-5EDB66046DC5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4343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87450" y="698500"/>
            <a:ext cx="4597400" cy="34480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6633A-8BFE-4930-9DC0-5EDB66046DC5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1223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87450" y="698500"/>
            <a:ext cx="4597400" cy="34480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6633A-8BFE-4930-9DC0-5EDB66046DC5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1609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3828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2361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217488"/>
            <a:ext cx="2076450" cy="51546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17488"/>
            <a:ext cx="6076950" cy="51546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0387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 vert="horz" lIns="91433" tIns="45717" rIns="91433" bIns="45717"/>
          <a:lstStyle>
            <a:lvl1pPr algn="l"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457200" y="1600201"/>
            <a:ext cx="8229600" cy="4563533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228600" indent="-22860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b="1">
                <a:solidFill>
                  <a:srgbClr val="FFFFFF"/>
                </a:solidFill>
              </a:defRPr>
            </a:lvl1pPr>
            <a:lvl2pPr marL="457200" indent="-22860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>
                <a:solidFill>
                  <a:srgbClr val="FFFFFF"/>
                </a:solidFill>
              </a:defRPr>
            </a:lvl2pPr>
            <a:lvl3pPr marL="684213" indent="-227013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400">
                <a:solidFill>
                  <a:srgbClr val="FFFFFF"/>
                </a:solidFill>
              </a:defRPr>
            </a:lvl3pPr>
            <a:lvl4pPr marL="912813" indent="-227013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400">
                <a:solidFill>
                  <a:srgbClr val="FFFFFF"/>
                </a:solidFill>
              </a:defRPr>
            </a:lvl4pPr>
            <a:lvl5pPr marL="1141413" indent="-227013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-117070" y="1337844"/>
            <a:ext cx="101168" cy="403105"/>
          </a:xfrm>
          <a:prstGeom prst="rect">
            <a:avLst/>
          </a:prstGeom>
          <a:solidFill>
            <a:srgbClr val="2682C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 userDrawn="1"/>
        </p:nvSpPr>
        <p:spPr>
          <a:xfrm>
            <a:off x="-117070" y="1740949"/>
            <a:ext cx="101168" cy="403105"/>
          </a:xfrm>
          <a:prstGeom prst="rect">
            <a:avLst/>
          </a:prstGeom>
          <a:solidFill>
            <a:srgbClr val="EA772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-117070" y="2144053"/>
            <a:ext cx="101168" cy="403105"/>
          </a:xfrm>
          <a:prstGeom prst="rect">
            <a:avLst/>
          </a:prstGeom>
          <a:solidFill>
            <a:srgbClr val="F448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-117070" y="2547158"/>
            <a:ext cx="101168" cy="403105"/>
          </a:xfrm>
          <a:prstGeom prst="rect">
            <a:avLst/>
          </a:prstGeom>
          <a:solidFill>
            <a:srgbClr val="2293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-117070" y="1"/>
            <a:ext cx="101168" cy="403105"/>
          </a:xfrm>
          <a:prstGeom prst="rect">
            <a:avLst/>
          </a:prstGeom>
          <a:solidFill>
            <a:srgbClr val="0D0E2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-117070" y="403105"/>
            <a:ext cx="101168" cy="403105"/>
          </a:xfrm>
          <a:prstGeom prst="rect">
            <a:avLst/>
          </a:prstGeom>
          <a:solidFill>
            <a:srgbClr val="F8B61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-117070" y="872770"/>
            <a:ext cx="101168" cy="4031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20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7824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0844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7106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9550" cy="4487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04963"/>
            <a:ext cx="4019550" cy="4487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6976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7417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378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819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272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1507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1482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0090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0825" y="1604963"/>
            <a:ext cx="2047875" cy="44878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91225" cy="44878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65089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073616-F27C-8F4F-A3EA-B2303AEF5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15983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5550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4674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57300"/>
            <a:ext cx="4076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57300"/>
            <a:ext cx="4076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4270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6744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8647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805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3636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4011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217488"/>
            <a:ext cx="8305800" cy="8001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1257300"/>
            <a:ext cx="83058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 flipV="1">
            <a:off x="485775" y="914400"/>
            <a:ext cx="8223250" cy="20638"/>
          </a:xfrm>
          <a:prstGeom prst="line">
            <a:avLst/>
          </a:prstGeom>
          <a:noFill/>
          <a:ln w="38160">
            <a:solidFill>
              <a:srgbClr val="FFB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609600" y="6772274"/>
            <a:ext cx="457200" cy="8572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4" r:id="rId12"/>
  </p:sldLayoutIdLst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2pPr>
      <a:lvl3pPr marL="1143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3pPr>
      <a:lvl4pPr marL="1600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4pPr>
      <a:lvl5pPr marL="20574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5pPr>
      <a:lvl6pPr marL="25146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6pPr>
      <a:lvl7pPr marL="29718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7pPr>
      <a:lvl8pPr marL="3429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8pPr>
      <a:lvl9pPr marL="3886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9pPr>
    </p:titleStyle>
    <p:bodyStyle>
      <a:lvl1pPr marL="342900" indent="-342900" algn="l" defTabSz="457200" rtl="0" fontAlgn="base"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2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225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752600"/>
            <a:ext cx="8191500" cy="1104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275" y="6496050"/>
            <a:ext cx="9207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5791200"/>
            <a:ext cx="1430338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241425" y="6430963"/>
            <a:ext cx="7445375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463550" y="6430963"/>
            <a:ext cx="355600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91500" cy="44878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2pPr>
      <a:lvl3pPr marL="1143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3pPr>
      <a:lvl4pPr marL="1600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4pPr>
      <a:lvl5pPr marL="20574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5pPr>
      <a:lvl6pPr marL="25146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6pPr>
      <a:lvl7pPr marL="29718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7pPr>
      <a:lvl8pPr marL="3429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8pPr>
      <a:lvl9pPr marL="3886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9pPr>
    </p:titleStyle>
    <p:bodyStyle>
      <a:lvl1pPr marL="342900" indent="-342900" algn="l" defTabSz="457200" rtl="0" fontAlgn="base"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2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225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tiff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37.jp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6.png"/><Relationship Id="rId5" Type="http://schemas.openxmlformats.org/officeDocument/2006/relationships/image" Target="../media/image55.emf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0.png"/><Relationship Id="rId7" Type="http://schemas.openxmlformats.org/officeDocument/2006/relationships/image" Target="../media/image84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180.png"/><Relationship Id="rId4" Type="http://schemas.openxmlformats.org/officeDocument/2006/relationships/image" Target="../media/image170.png"/><Relationship Id="rId9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71.pn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kadi Concept.png">
            <a:extLst>
              <a:ext uri="{FF2B5EF4-FFF2-40B4-BE49-F238E27FC236}">
                <a16:creationId xmlns:a16="http://schemas.microsoft.com/office/drawing/2014/main" id="{01F74535-C64E-D04F-89D0-B90875472B70}"/>
              </a:ext>
            </a:extLst>
          </p:cNvPr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23544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922463"/>
          </a:xfrm>
          <a:ln/>
        </p:spPr>
        <p:txBody>
          <a:bodyPr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000" dirty="0">
                <a:solidFill>
                  <a:srgbClr val="FFFF00"/>
                </a:solidFill>
              </a:rPr>
              <a:t>Active space experiments with relativistic electron accelerators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76262" y="3352800"/>
            <a:ext cx="7991475" cy="5334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0" indent="0" algn="ctr">
              <a:spcBef>
                <a:spcPts val="500"/>
              </a:spcBef>
              <a:spcAft>
                <a:spcPts val="500"/>
              </a:spcAft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800" dirty="0">
                <a:solidFill>
                  <a:srgbClr val="FFFF00"/>
                </a:solidFill>
              </a:rPr>
              <a:t>Gian Luca </a:t>
            </a:r>
            <a:r>
              <a:rPr lang="en-US" sz="2800" dirty="0" err="1">
                <a:solidFill>
                  <a:srgbClr val="FFFF00"/>
                </a:solidFill>
              </a:rPr>
              <a:t>Delzanno</a:t>
            </a:r>
            <a:endParaRPr lang="en-US" sz="2800" dirty="0">
              <a:solidFill>
                <a:srgbClr val="FFFF00"/>
              </a:solidFill>
            </a:endParaRPr>
          </a:p>
          <a:p>
            <a:pPr marL="0" indent="0" algn="ctr">
              <a:spcBef>
                <a:spcPts val="500"/>
              </a:spcBef>
              <a:spcAft>
                <a:spcPts val="500"/>
              </a:spcAft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800" dirty="0">
                <a:solidFill>
                  <a:srgbClr val="FFFF00"/>
                </a:solidFill>
              </a:rPr>
              <a:t>Los Alamos National Laboratory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64D2727-689F-3144-BC31-7EEC687B6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334000"/>
            <a:ext cx="79914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ts val="2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hangingPunct="1">
              <a:spcBef>
                <a:spcPts val="500"/>
              </a:spcBef>
              <a:spcAft>
                <a:spcPts val="500"/>
              </a:spcAft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kern="0" dirty="0">
                <a:solidFill>
                  <a:srgbClr val="FFFF00"/>
                </a:solidFill>
              </a:rPr>
              <a:t>Acknowledgements: J. </a:t>
            </a:r>
            <a:r>
              <a:rPr lang="en-US" kern="0" dirty="0" err="1">
                <a:solidFill>
                  <a:srgbClr val="FFFF00"/>
                </a:solidFill>
              </a:rPr>
              <a:t>Borovsky</a:t>
            </a:r>
            <a:r>
              <a:rPr lang="en-US" kern="0" dirty="0">
                <a:solidFill>
                  <a:srgbClr val="FFFF00"/>
                </a:solidFill>
              </a:rPr>
              <a:t> (SSI), F. Lucco Castello (KTH), G. </a:t>
            </a:r>
            <a:r>
              <a:rPr lang="en-US" kern="0" dirty="0" err="1">
                <a:solidFill>
                  <a:srgbClr val="FFFF00"/>
                </a:solidFill>
              </a:rPr>
              <a:t>Miars</a:t>
            </a:r>
            <a:r>
              <a:rPr lang="en-US" kern="0" dirty="0">
                <a:solidFill>
                  <a:srgbClr val="FFFF00"/>
                </a:solidFill>
              </a:rPr>
              <a:t>, O. Leon, B. Gilchrist (U. Michigan), V. </a:t>
            </a:r>
            <a:r>
              <a:rPr lang="en-US" kern="0" dirty="0" err="1">
                <a:solidFill>
                  <a:srgbClr val="FFFF00"/>
                </a:solidFill>
              </a:rPr>
              <a:t>Roytershteyn</a:t>
            </a:r>
            <a:r>
              <a:rPr lang="en-US" kern="0" dirty="0">
                <a:solidFill>
                  <a:srgbClr val="FFFF00"/>
                </a:solidFill>
              </a:rPr>
              <a:t> (SSI) + CONNEX team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6281" y="1418167"/>
            <a:ext cx="9144000" cy="5143500"/>
            <a:chOff x="0" y="857250"/>
            <a:chExt cx="9144000" cy="5143500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857250"/>
              <a:ext cx="9144000" cy="5143500"/>
              <a:chOff x="0" y="857250"/>
              <a:chExt cx="9144000" cy="514350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857250"/>
                <a:ext cx="9144000" cy="5143500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7652083" y="5662196"/>
                <a:ext cx="1491917" cy="338554"/>
              </a:xfrm>
              <a:prstGeom prst="rect">
                <a:avLst/>
              </a:prstGeom>
            </p:spPr>
            <p:txBody>
              <a:bodyPr wrap="square" lIns="0" rIns="0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  <a:latin typeface="Helvetica Neue" charset="0"/>
                  </a:rPr>
                  <a:t>NASA/Goddard Space Flight Center- Conceptual Image Lab</a:t>
                </a:r>
                <a:endParaRPr lang="en-US" sz="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829855" y="3168502"/>
              <a:ext cx="268443" cy="217967"/>
              <a:chOff x="1614749" y="4138433"/>
              <a:chExt cx="1036669" cy="841742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1614749" y="4189817"/>
                <a:ext cx="457200" cy="457200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836257" y="4177418"/>
                <a:ext cx="457200" cy="457200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047134" y="4138433"/>
                <a:ext cx="457200" cy="457200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194218" y="4391839"/>
                <a:ext cx="457200" cy="457200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916006" y="4522975"/>
                <a:ext cx="457200" cy="457200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685633" y="4436142"/>
                <a:ext cx="457200" cy="457200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Cloud 24"/>
          <p:cNvSpPr/>
          <p:nvPr/>
        </p:nvSpPr>
        <p:spPr>
          <a:xfrm>
            <a:off x="5768162" y="3301804"/>
            <a:ext cx="1063257" cy="1014408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480972" y="4502549"/>
            <a:ext cx="2663028" cy="1540697"/>
          </a:xfrm>
          <a:prstGeom prst="rect">
            <a:avLst/>
          </a:prstGeom>
          <a:solidFill>
            <a:schemeClr val="tx1">
              <a:alpha val="69000"/>
            </a:schemeClr>
          </a:solidFill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2. A mapping sequence is triggered through a timed command plan or scientist in the loop activation</a:t>
            </a: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6485161" y="4663471"/>
            <a:ext cx="2973084" cy="1469592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228600" indent="-228600" algn="l" defTabSz="457164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164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684213" indent="-227013" algn="l" defTabSz="457164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912813" indent="-227013" algn="l" defTabSz="457164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141413" indent="-227013" algn="l" defTabSz="457164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399" indent="-228582" algn="l" defTabSz="45716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63" indent="-228582" algn="l" defTabSz="45716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27" indent="-228582" algn="l" defTabSz="45716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90" indent="-228582" algn="l" defTabSz="45716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000" dirty="0"/>
              <a:t>	Mother Spacecraft</a:t>
            </a:r>
          </a:p>
          <a:p>
            <a:pPr lvl="1"/>
            <a:r>
              <a:rPr lang="en-US" sz="1000" dirty="0"/>
              <a:t>Determine magnetic field direction</a:t>
            </a:r>
          </a:p>
          <a:p>
            <a:pPr lvl="1"/>
            <a:r>
              <a:rPr lang="en-US" sz="1000" dirty="0"/>
              <a:t>Point Spacecraft </a:t>
            </a:r>
          </a:p>
          <a:p>
            <a:pPr lvl="1"/>
            <a:r>
              <a:rPr lang="en-US" sz="1000" dirty="0"/>
              <a:t>Activate plasma contactor</a:t>
            </a:r>
          </a:p>
          <a:p>
            <a:pPr lvl="1"/>
            <a:r>
              <a:rPr lang="en-US" sz="1000" dirty="0"/>
              <a:t>Initiate beam generation sequence</a:t>
            </a:r>
            <a:endParaRPr lang="en-US" sz="8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6364">
            <a:off x="6560996" y="4637139"/>
            <a:ext cx="458605" cy="244016"/>
          </a:xfrm>
          <a:prstGeom prst="rect">
            <a:avLst/>
          </a:prstGeom>
        </p:spPr>
      </p:pic>
      <p:sp>
        <p:nvSpPr>
          <p:cNvPr id="26" name="Freeform 25"/>
          <p:cNvSpPr/>
          <p:nvPr/>
        </p:nvSpPr>
        <p:spPr>
          <a:xfrm>
            <a:off x="2004239" y="2356719"/>
            <a:ext cx="3514060" cy="1332777"/>
          </a:xfrm>
          <a:custGeom>
            <a:avLst/>
            <a:gdLst>
              <a:gd name="connsiteX0" fmla="*/ 36627 w 3603191"/>
              <a:gd name="connsiteY0" fmla="*/ 1138320 h 1210776"/>
              <a:gd name="connsiteX1" fmla="*/ 111054 w 3603191"/>
              <a:gd name="connsiteY1" fmla="*/ 755547 h 1210776"/>
              <a:gd name="connsiteX2" fmla="*/ 966975 w 3603191"/>
              <a:gd name="connsiteY2" fmla="*/ 636 h 1210776"/>
              <a:gd name="connsiteX3" fmla="*/ 3481575 w 3603191"/>
              <a:gd name="connsiteY3" fmla="*/ 622640 h 1210776"/>
              <a:gd name="connsiteX4" fmla="*/ 3231710 w 3603191"/>
              <a:gd name="connsiteY4" fmla="*/ 489733 h 1210776"/>
              <a:gd name="connsiteX5" fmla="*/ 3444361 w 3603191"/>
              <a:gd name="connsiteY5" fmla="*/ 697068 h 1210776"/>
              <a:gd name="connsiteX6" fmla="*/ 2423636 w 3603191"/>
              <a:gd name="connsiteY6" fmla="*/ 665171 h 1210776"/>
              <a:gd name="connsiteX7" fmla="*/ 2375789 w 3603191"/>
              <a:gd name="connsiteY7" fmla="*/ 697068 h 1210776"/>
              <a:gd name="connsiteX8" fmla="*/ 2375789 w 3603191"/>
              <a:gd name="connsiteY8" fmla="*/ 697068 h 1210776"/>
              <a:gd name="connsiteX9" fmla="*/ 2407687 w 3603191"/>
              <a:gd name="connsiteY9" fmla="*/ 1186166 h 1210776"/>
              <a:gd name="connsiteX10" fmla="*/ 2274780 w 3603191"/>
              <a:gd name="connsiteY10" fmla="*/ 1159585 h 1210776"/>
              <a:gd name="connsiteX0" fmla="*/ 36627 w 3603191"/>
              <a:gd name="connsiteY0" fmla="*/ 1138320 h 1186166"/>
              <a:gd name="connsiteX1" fmla="*/ 111054 w 3603191"/>
              <a:gd name="connsiteY1" fmla="*/ 755547 h 1186166"/>
              <a:gd name="connsiteX2" fmla="*/ 966975 w 3603191"/>
              <a:gd name="connsiteY2" fmla="*/ 636 h 1186166"/>
              <a:gd name="connsiteX3" fmla="*/ 3481575 w 3603191"/>
              <a:gd name="connsiteY3" fmla="*/ 622640 h 1186166"/>
              <a:gd name="connsiteX4" fmla="*/ 3231710 w 3603191"/>
              <a:gd name="connsiteY4" fmla="*/ 489733 h 1186166"/>
              <a:gd name="connsiteX5" fmla="*/ 3444361 w 3603191"/>
              <a:gd name="connsiteY5" fmla="*/ 697068 h 1186166"/>
              <a:gd name="connsiteX6" fmla="*/ 2423636 w 3603191"/>
              <a:gd name="connsiteY6" fmla="*/ 665171 h 1186166"/>
              <a:gd name="connsiteX7" fmla="*/ 2375789 w 3603191"/>
              <a:gd name="connsiteY7" fmla="*/ 697068 h 1186166"/>
              <a:gd name="connsiteX8" fmla="*/ 2375789 w 3603191"/>
              <a:gd name="connsiteY8" fmla="*/ 697068 h 1186166"/>
              <a:gd name="connsiteX9" fmla="*/ 2407687 w 3603191"/>
              <a:gd name="connsiteY9" fmla="*/ 1186166 h 1186166"/>
              <a:gd name="connsiteX0" fmla="*/ 36627 w 3603191"/>
              <a:gd name="connsiteY0" fmla="*/ 1138320 h 1186166"/>
              <a:gd name="connsiteX1" fmla="*/ 111054 w 3603191"/>
              <a:gd name="connsiteY1" fmla="*/ 755547 h 1186166"/>
              <a:gd name="connsiteX2" fmla="*/ 966975 w 3603191"/>
              <a:gd name="connsiteY2" fmla="*/ 636 h 1186166"/>
              <a:gd name="connsiteX3" fmla="*/ 3481575 w 3603191"/>
              <a:gd name="connsiteY3" fmla="*/ 622640 h 1186166"/>
              <a:gd name="connsiteX4" fmla="*/ 3231710 w 3603191"/>
              <a:gd name="connsiteY4" fmla="*/ 489733 h 1186166"/>
              <a:gd name="connsiteX5" fmla="*/ 3444361 w 3603191"/>
              <a:gd name="connsiteY5" fmla="*/ 697068 h 1186166"/>
              <a:gd name="connsiteX6" fmla="*/ 2423636 w 3603191"/>
              <a:gd name="connsiteY6" fmla="*/ 665171 h 1186166"/>
              <a:gd name="connsiteX7" fmla="*/ 2375789 w 3603191"/>
              <a:gd name="connsiteY7" fmla="*/ 697068 h 1186166"/>
              <a:gd name="connsiteX8" fmla="*/ 2407687 w 3603191"/>
              <a:gd name="connsiteY8" fmla="*/ 1186166 h 1186166"/>
              <a:gd name="connsiteX0" fmla="*/ 36627 w 3603191"/>
              <a:gd name="connsiteY0" fmla="*/ 1138320 h 1138320"/>
              <a:gd name="connsiteX1" fmla="*/ 111054 w 3603191"/>
              <a:gd name="connsiteY1" fmla="*/ 755547 h 1138320"/>
              <a:gd name="connsiteX2" fmla="*/ 966975 w 3603191"/>
              <a:gd name="connsiteY2" fmla="*/ 636 h 1138320"/>
              <a:gd name="connsiteX3" fmla="*/ 3481575 w 3603191"/>
              <a:gd name="connsiteY3" fmla="*/ 622640 h 1138320"/>
              <a:gd name="connsiteX4" fmla="*/ 3231710 w 3603191"/>
              <a:gd name="connsiteY4" fmla="*/ 489733 h 1138320"/>
              <a:gd name="connsiteX5" fmla="*/ 3444361 w 3603191"/>
              <a:gd name="connsiteY5" fmla="*/ 697068 h 1138320"/>
              <a:gd name="connsiteX6" fmla="*/ 2423636 w 3603191"/>
              <a:gd name="connsiteY6" fmla="*/ 665171 h 1138320"/>
              <a:gd name="connsiteX7" fmla="*/ 2375789 w 3603191"/>
              <a:gd name="connsiteY7" fmla="*/ 697068 h 1138320"/>
              <a:gd name="connsiteX0" fmla="*/ 36627 w 3603191"/>
              <a:gd name="connsiteY0" fmla="*/ 1138320 h 1138320"/>
              <a:gd name="connsiteX1" fmla="*/ 111054 w 3603191"/>
              <a:gd name="connsiteY1" fmla="*/ 755547 h 1138320"/>
              <a:gd name="connsiteX2" fmla="*/ 966975 w 3603191"/>
              <a:gd name="connsiteY2" fmla="*/ 636 h 1138320"/>
              <a:gd name="connsiteX3" fmla="*/ 3481575 w 3603191"/>
              <a:gd name="connsiteY3" fmla="*/ 622640 h 1138320"/>
              <a:gd name="connsiteX4" fmla="*/ 3231710 w 3603191"/>
              <a:gd name="connsiteY4" fmla="*/ 489733 h 1138320"/>
              <a:gd name="connsiteX5" fmla="*/ 3444361 w 3603191"/>
              <a:gd name="connsiteY5" fmla="*/ 697068 h 1138320"/>
              <a:gd name="connsiteX6" fmla="*/ 2423636 w 3603191"/>
              <a:gd name="connsiteY6" fmla="*/ 665171 h 1138320"/>
              <a:gd name="connsiteX0" fmla="*/ 36627 w 3603191"/>
              <a:gd name="connsiteY0" fmla="*/ 1138320 h 1138320"/>
              <a:gd name="connsiteX1" fmla="*/ 111054 w 3603191"/>
              <a:gd name="connsiteY1" fmla="*/ 755547 h 1138320"/>
              <a:gd name="connsiteX2" fmla="*/ 966975 w 3603191"/>
              <a:gd name="connsiteY2" fmla="*/ 636 h 1138320"/>
              <a:gd name="connsiteX3" fmla="*/ 3481575 w 3603191"/>
              <a:gd name="connsiteY3" fmla="*/ 622640 h 1138320"/>
              <a:gd name="connsiteX4" fmla="*/ 3231710 w 3603191"/>
              <a:gd name="connsiteY4" fmla="*/ 489733 h 1138320"/>
              <a:gd name="connsiteX5" fmla="*/ 3444361 w 3603191"/>
              <a:gd name="connsiteY5" fmla="*/ 697068 h 1138320"/>
              <a:gd name="connsiteX0" fmla="*/ 36627 w 3657497"/>
              <a:gd name="connsiteY0" fmla="*/ 1138360 h 1138360"/>
              <a:gd name="connsiteX1" fmla="*/ 111054 w 3657497"/>
              <a:gd name="connsiteY1" fmla="*/ 755587 h 1138360"/>
              <a:gd name="connsiteX2" fmla="*/ 966975 w 3657497"/>
              <a:gd name="connsiteY2" fmla="*/ 676 h 1138360"/>
              <a:gd name="connsiteX3" fmla="*/ 3481575 w 3657497"/>
              <a:gd name="connsiteY3" fmla="*/ 622680 h 1138360"/>
              <a:gd name="connsiteX4" fmla="*/ 3444361 w 3657497"/>
              <a:gd name="connsiteY4" fmla="*/ 697108 h 1138360"/>
              <a:gd name="connsiteX0" fmla="*/ 36627 w 3444361"/>
              <a:gd name="connsiteY0" fmla="*/ 1137810 h 1137810"/>
              <a:gd name="connsiteX1" fmla="*/ 111054 w 3444361"/>
              <a:gd name="connsiteY1" fmla="*/ 755037 h 1137810"/>
              <a:gd name="connsiteX2" fmla="*/ 966975 w 3444361"/>
              <a:gd name="connsiteY2" fmla="*/ 126 h 1137810"/>
              <a:gd name="connsiteX3" fmla="*/ 3444361 w 3444361"/>
              <a:gd name="connsiteY3" fmla="*/ 696558 h 1137810"/>
              <a:gd name="connsiteX0" fmla="*/ 70213 w 3477947"/>
              <a:gd name="connsiteY0" fmla="*/ 1355742 h 1355742"/>
              <a:gd name="connsiteX1" fmla="*/ 144640 w 3477947"/>
              <a:gd name="connsiteY1" fmla="*/ 972969 h 1355742"/>
              <a:gd name="connsiteX2" fmla="*/ 1532189 w 3477947"/>
              <a:gd name="connsiteY2" fmla="*/ 90 h 1355742"/>
              <a:gd name="connsiteX3" fmla="*/ 3477947 w 3477947"/>
              <a:gd name="connsiteY3" fmla="*/ 914490 h 1355742"/>
              <a:gd name="connsiteX0" fmla="*/ 70213 w 3477947"/>
              <a:gd name="connsiteY0" fmla="*/ 1358261 h 1358261"/>
              <a:gd name="connsiteX1" fmla="*/ 144640 w 3477947"/>
              <a:gd name="connsiteY1" fmla="*/ 975488 h 1358261"/>
              <a:gd name="connsiteX2" fmla="*/ 1532189 w 3477947"/>
              <a:gd name="connsiteY2" fmla="*/ 2609 h 1358261"/>
              <a:gd name="connsiteX3" fmla="*/ 3477947 w 3477947"/>
              <a:gd name="connsiteY3" fmla="*/ 917009 h 1358261"/>
              <a:gd name="connsiteX0" fmla="*/ 14145 w 3421879"/>
              <a:gd name="connsiteY0" fmla="*/ 1364376 h 1364376"/>
              <a:gd name="connsiteX1" fmla="*/ 253377 w 3421879"/>
              <a:gd name="connsiteY1" fmla="*/ 513771 h 1364376"/>
              <a:gd name="connsiteX2" fmla="*/ 1476121 w 3421879"/>
              <a:gd name="connsiteY2" fmla="*/ 8724 h 1364376"/>
              <a:gd name="connsiteX3" fmla="*/ 3421879 w 3421879"/>
              <a:gd name="connsiteY3" fmla="*/ 923124 h 1364376"/>
              <a:gd name="connsiteX0" fmla="*/ 9291 w 3480820"/>
              <a:gd name="connsiteY0" fmla="*/ 1348373 h 1348373"/>
              <a:gd name="connsiteX1" fmla="*/ 312318 w 3480820"/>
              <a:gd name="connsiteY1" fmla="*/ 513717 h 1348373"/>
              <a:gd name="connsiteX2" fmla="*/ 1535062 w 3480820"/>
              <a:gd name="connsiteY2" fmla="*/ 8670 h 1348373"/>
              <a:gd name="connsiteX3" fmla="*/ 3480820 w 3480820"/>
              <a:gd name="connsiteY3" fmla="*/ 923070 h 1348373"/>
              <a:gd name="connsiteX0" fmla="*/ 0 w 3471529"/>
              <a:gd name="connsiteY0" fmla="*/ 1348373 h 1348373"/>
              <a:gd name="connsiteX1" fmla="*/ 303027 w 3471529"/>
              <a:gd name="connsiteY1" fmla="*/ 513717 h 1348373"/>
              <a:gd name="connsiteX2" fmla="*/ 1525771 w 3471529"/>
              <a:gd name="connsiteY2" fmla="*/ 8670 h 1348373"/>
              <a:gd name="connsiteX3" fmla="*/ 3471529 w 3471529"/>
              <a:gd name="connsiteY3" fmla="*/ 923070 h 1348373"/>
              <a:gd name="connsiteX0" fmla="*/ 0 w 3471529"/>
              <a:gd name="connsiteY0" fmla="*/ 1339754 h 1339754"/>
              <a:gd name="connsiteX1" fmla="*/ 303027 w 3471529"/>
              <a:gd name="connsiteY1" fmla="*/ 505098 h 1339754"/>
              <a:gd name="connsiteX2" fmla="*/ 1525771 w 3471529"/>
              <a:gd name="connsiteY2" fmla="*/ 51 h 1339754"/>
              <a:gd name="connsiteX3" fmla="*/ 3471529 w 3471529"/>
              <a:gd name="connsiteY3" fmla="*/ 914451 h 1339754"/>
              <a:gd name="connsiteX0" fmla="*/ 0 w 3471529"/>
              <a:gd name="connsiteY0" fmla="*/ 1342288 h 1342288"/>
              <a:gd name="connsiteX1" fmla="*/ 303027 w 3471529"/>
              <a:gd name="connsiteY1" fmla="*/ 507632 h 1342288"/>
              <a:gd name="connsiteX2" fmla="*/ 1525771 w 3471529"/>
              <a:gd name="connsiteY2" fmla="*/ 2585 h 1342288"/>
              <a:gd name="connsiteX3" fmla="*/ 2392325 w 3471529"/>
              <a:gd name="connsiteY3" fmla="*/ 337512 h 1342288"/>
              <a:gd name="connsiteX4" fmla="*/ 3471529 w 3471529"/>
              <a:gd name="connsiteY4" fmla="*/ 916985 h 1342288"/>
              <a:gd name="connsiteX0" fmla="*/ 0 w 3471529"/>
              <a:gd name="connsiteY0" fmla="*/ 1348432 h 1348432"/>
              <a:gd name="connsiteX1" fmla="*/ 303027 w 3471529"/>
              <a:gd name="connsiteY1" fmla="*/ 513776 h 1348432"/>
              <a:gd name="connsiteX2" fmla="*/ 1525771 w 3471529"/>
              <a:gd name="connsiteY2" fmla="*/ 8729 h 1348432"/>
              <a:gd name="connsiteX3" fmla="*/ 2440171 w 3471529"/>
              <a:gd name="connsiteY3" fmla="*/ 247963 h 1348432"/>
              <a:gd name="connsiteX4" fmla="*/ 3471529 w 3471529"/>
              <a:gd name="connsiteY4" fmla="*/ 923129 h 1348432"/>
              <a:gd name="connsiteX0" fmla="*/ 0 w 3514060"/>
              <a:gd name="connsiteY0" fmla="*/ 1348432 h 1348432"/>
              <a:gd name="connsiteX1" fmla="*/ 303027 w 3514060"/>
              <a:gd name="connsiteY1" fmla="*/ 513776 h 1348432"/>
              <a:gd name="connsiteX2" fmla="*/ 1525771 w 3514060"/>
              <a:gd name="connsiteY2" fmla="*/ 8729 h 1348432"/>
              <a:gd name="connsiteX3" fmla="*/ 2440171 w 3514060"/>
              <a:gd name="connsiteY3" fmla="*/ 247963 h 1348432"/>
              <a:gd name="connsiteX4" fmla="*/ 3514060 w 3514060"/>
              <a:gd name="connsiteY4" fmla="*/ 859334 h 1348432"/>
              <a:gd name="connsiteX0" fmla="*/ 0 w 3514060"/>
              <a:gd name="connsiteY0" fmla="*/ 1303720 h 1303720"/>
              <a:gd name="connsiteX1" fmla="*/ 303027 w 3514060"/>
              <a:gd name="connsiteY1" fmla="*/ 469064 h 1303720"/>
              <a:gd name="connsiteX2" fmla="*/ 1265273 w 3514060"/>
              <a:gd name="connsiteY2" fmla="*/ 11863 h 1303720"/>
              <a:gd name="connsiteX3" fmla="*/ 2440171 w 3514060"/>
              <a:gd name="connsiteY3" fmla="*/ 203251 h 1303720"/>
              <a:gd name="connsiteX4" fmla="*/ 3514060 w 3514060"/>
              <a:gd name="connsiteY4" fmla="*/ 814622 h 1303720"/>
              <a:gd name="connsiteX0" fmla="*/ 0 w 3514060"/>
              <a:gd name="connsiteY0" fmla="*/ 1309360 h 1309360"/>
              <a:gd name="connsiteX1" fmla="*/ 303027 w 3514060"/>
              <a:gd name="connsiteY1" fmla="*/ 474704 h 1309360"/>
              <a:gd name="connsiteX2" fmla="*/ 1265273 w 3514060"/>
              <a:gd name="connsiteY2" fmla="*/ 17503 h 1309360"/>
              <a:gd name="connsiteX3" fmla="*/ 2445487 w 3514060"/>
              <a:gd name="connsiteY3" fmla="*/ 176993 h 1309360"/>
              <a:gd name="connsiteX4" fmla="*/ 3514060 w 3514060"/>
              <a:gd name="connsiteY4" fmla="*/ 820262 h 1309360"/>
              <a:gd name="connsiteX0" fmla="*/ 0 w 3514060"/>
              <a:gd name="connsiteY0" fmla="*/ 1332777 h 1332777"/>
              <a:gd name="connsiteX1" fmla="*/ 303027 w 3514060"/>
              <a:gd name="connsiteY1" fmla="*/ 498121 h 1332777"/>
              <a:gd name="connsiteX2" fmla="*/ 1270590 w 3514060"/>
              <a:gd name="connsiteY2" fmla="*/ 14338 h 1332777"/>
              <a:gd name="connsiteX3" fmla="*/ 2445487 w 3514060"/>
              <a:gd name="connsiteY3" fmla="*/ 200410 h 1332777"/>
              <a:gd name="connsiteX4" fmla="*/ 3514060 w 3514060"/>
              <a:gd name="connsiteY4" fmla="*/ 843679 h 133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4060" h="1332777">
                <a:moveTo>
                  <a:pt x="0" y="1332777"/>
                </a:moveTo>
                <a:cubicBezTo>
                  <a:pt x="18163" y="1151137"/>
                  <a:pt x="91262" y="717861"/>
                  <a:pt x="303027" y="498121"/>
                </a:cubicBezTo>
                <a:cubicBezTo>
                  <a:pt x="514792" y="278381"/>
                  <a:pt x="913513" y="63957"/>
                  <a:pt x="1270590" y="14338"/>
                </a:cubicBezTo>
                <a:cubicBezTo>
                  <a:pt x="1627667" y="-35281"/>
                  <a:pt x="2121194" y="48010"/>
                  <a:pt x="2445487" y="200410"/>
                </a:cubicBezTo>
                <a:cubicBezTo>
                  <a:pt x="2769780" y="352810"/>
                  <a:pt x="3334193" y="747100"/>
                  <a:pt x="3514060" y="843679"/>
                </a:cubicBezTo>
              </a:path>
            </a:pathLst>
          </a:custGeom>
          <a:noFill/>
          <a:ln w="41275">
            <a:solidFill>
              <a:schemeClr val="accent6">
                <a:lumMod val="60000"/>
                <a:lumOff val="40000"/>
              </a:schemeClr>
            </a:solidFill>
          </a:ln>
          <a:effectLst>
            <a:glow rad="127000">
              <a:schemeClr val="accent6">
                <a:lumMod val="40000"/>
                <a:lumOff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6364">
            <a:off x="5129378" y="3053201"/>
            <a:ext cx="1334958" cy="71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459246">
            <a:off x="5311637" y="2479387"/>
            <a:ext cx="536268" cy="3263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931288">
            <a:off x="6421147" y="2829787"/>
            <a:ext cx="536268" cy="3263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847236">
            <a:off x="5365338" y="4099307"/>
            <a:ext cx="536268" cy="32636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068267">
            <a:off x="4712026" y="3464919"/>
            <a:ext cx="536268" cy="32636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825EB58-A60E-7B4C-A424-0D1A02889C63}"/>
              </a:ext>
            </a:extLst>
          </p:cNvPr>
          <p:cNvSpPr txBox="1"/>
          <p:nvPr/>
        </p:nvSpPr>
        <p:spPr>
          <a:xfrm>
            <a:off x="2025999" y="914400"/>
            <a:ext cx="4596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CONNection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EXplorer</a:t>
            </a:r>
            <a:r>
              <a:rPr lang="en-US" dirty="0">
                <a:solidFill>
                  <a:srgbClr val="FF0000"/>
                </a:solidFill>
              </a:rPr>
              <a:t> (CONNEX)</a:t>
            </a:r>
          </a:p>
        </p:txBody>
      </p:sp>
    </p:spTree>
    <p:extLst>
      <p:ext uri="{BB962C8B-B14F-4D97-AF65-F5344CB8AC3E}">
        <p14:creationId xmlns:p14="http://schemas.microsoft.com/office/powerpoint/2010/main" val="124654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22" grpId="0" uiExpand="1" build="p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1143000"/>
          </a:xfrm>
        </p:spPr>
        <p:txBody>
          <a:bodyPr/>
          <a:lstStyle/>
          <a:p>
            <a:r>
              <a:rPr lang="en-US" sz="2000" dirty="0">
                <a:solidFill>
                  <a:schemeClr val="accent2"/>
                </a:solidFill>
              </a:rPr>
              <a:t>3. A beam burst arrives at ionosphere at regular intervals providing real-time assessments of spacecraft location in ionospheric coordinates.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57200" y="990600"/>
            <a:ext cx="8229600" cy="1772421"/>
          </a:xfrm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Beam traverses magnetic field line 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Stability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Deposition and detection</a:t>
            </a:r>
          </a:p>
          <a:p>
            <a:r>
              <a:rPr lang="en-US" sz="1600" dirty="0">
                <a:solidFill>
                  <a:schemeClr val="tx1"/>
                </a:solidFill>
              </a:rPr>
              <a:t>Beam deposits energy creating light</a:t>
            </a:r>
          </a:p>
          <a:p>
            <a:r>
              <a:rPr lang="en-US" sz="1600" dirty="0">
                <a:solidFill>
                  <a:schemeClr val="tx1"/>
                </a:solidFill>
              </a:rPr>
              <a:t>Beam is detected by all-sky cameras in auroral context</a:t>
            </a:r>
          </a:p>
          <a:p>
            <a:r>
              <a:rPr lang="en-US" sz="1600" dirty="0">
                <a:solidFill>
                  <a:schemeClr val="tx1"/>
                </a:solidFill>
              </a:rPr>
              <a:t>Investigating RADAR possibilities incoherent scatter, </a:t>
            </a:r>
            <a:r>
              <a:rPr lang="en-US" sz="1600" dirty="0" err="1">
                <a:solidFill>
                  <a:schemeClr val="tx1"/>
                </a:solidFill>
              </a:rPr>
              <a:t>SuperDARN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60" y="3117440"/>
            <a:ext cx="6347449" cy="357043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657599" y="4542181"/>
            <a:ext cx="79869" cy="7986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glow rad="127000">
              <a:schemeClr val="accent6">
                <a:lumMod val="40000"/>
                <a:lumOff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7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2 -0.02385 C -0.00244 -0.02385 -0.00053 -0.01112 -0.00053 0.00463 C -0.00053 0.02129 -0.00244 0.03425 -0.00452 0.03425 C -0.0066 0.03425 -0.00834 0.04722 -0.00834 0.06296 C -0.00834 0.0787 -0.0066 0.09166 -0.00452 0.09166 C -0.00244 0.09166 -0.00053 0.10439 -0.00053 0.12013 C -0.00053 0.13588 -0.00244 0.14884 -0.00452 0.14884 C -0.0066 0.14884 -0.00834 0.1618 -0.00834 0.17847 C -0.00834 0.19421 -0.0066 0.20717 -0.00452 0.20717 C -0.00244 0.20717 -0.00053 0.19421 -0.00053 0.17847 C -0.00053 0.1618 -0.00244 0.14884 -0.00452 0.14884 C -0.0066 0.14884 -0.00834 0.13588 -0.00834 0.12013 C -0.00834 0.10439 -0.0066 0.09166 -0.00452 0.09166 C -0.00244 0.09166 -0.00053 0.0787 -0.00053 0.06296 C -0.00053 0.04722 -0.00244 0.03425 -0.00452 0.03425 C -0.0066 0.03425 -0.00834 0.02129 -0.00834 0.00463 C -0.00834 -0.01112 -0.0066 -0.02385 -0.00452 -0.02385 Z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8305800" cy="800100"/>
          </a:xfrm>
        </p:spPr>
        <p:txBody>
          <a:bodyPr/>
          <a:lstStyle/>
          <a:p>
            <a:r>
              <a:rPr lang="en-US" sz="2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Spacecraft charging is the major obstacle to operating high-power e-beams in the low-density magnetosphere</a:t>
            </a:r>
            <a:endParaRPr lang="en-US" sz="2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04800" y="4427597"/>
            <a:ext cx="9067800" cy="1897003"/>
          </a:xfrm>
        </p:spPr>
        <p:txBody>
          <a:bodyPr>
            <a:noAutofit/>
          </a:bodyPr>
          <a:lstStyle/>
          <a:p>
            <a:pPr marL="457200" lvl="1" indent="0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Can we emit the beam?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Non-relativistic beam E~10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keV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, I~0.1 A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Relativistic beam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(never flown in space) E~1 MeV, </a:t>
            </a:r>
            <a:r>
              <a:rPr lang="en-US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I~1 mA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US" baseline="-25000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e,th</a:t>
            </a:r>
            <a:r>
              <a:rPr lang="en-US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~10 </a:t>
            </a:r>
            <a:r>
              <a:rPr lang="en-US" dirty="0" err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μA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from the environment, what gives the return current? 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Needs a </a:t>
            </a:r>
            <a:r>
              <a:rPr lang="en-US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charging-mitigation scheme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4278313"/>
            <a:ext cx="1371600" cy="185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048500" y="6135688"/>
            <a:ext cx="23241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1400" dirty="0">
                <a:solidFill>
                  <a:srgbClr val="000000"/>
                </a:solidFill>
              </a:rPr>
              <a:t>E. Munch, 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The scream (1893)</a:t>
            </a:r>
          </a:p>
        </p:txBody>
      </p:sp>
      <p:pic>
        <p:nvPicPr>
          <p:cNvPr id="13" name="Picture 12" descr="prova.png">
            <a:extLst>
              <a:ext uri="{FF2B5EF4-FFF2-40B4-BE49-F238E27FC236}">
                <a16:creationId xmlns:a16="http://schemas.microsoft.com/office/drawing/2014/main" id="{7286FD22-784A-D14A-B835-7B06705602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04" y="1449700"/>
            <a:ext cx="5486400" cy="103323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A4EFBE6-0550-F84B-986C-F3DA418F813C}"/>
              </a:ext>
            </a:extLst>
          </p:cNvPr>
          <p:cNvCxnSpPr/>
          <p:nvPr/>
        </p:nvCxnSpPr>
        <p:spPr bwMode="auto">
          <a:xfrm>
            <a:off x="1994804" y="2193540"/>
            <a:ext cx="0" cy="381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19F2431-D214-7440-A3C7-F6705EAA88C7}"/>
              </a:ext>
            </a:extLst>
          </p:cNvPr>
          <p:cNvSpPr txBox="1"/>
          <p:nvPr/>
        </p:nvSpPr>
        <p:spPr>
          <a:xfrm>
            <a:off x="1232804" y="2574540"/>
            <a:ext cx="1573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Beam current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2A2261E-7F75-354C-B5CA-544FC160B2B2}"/>
              </a:ext>
            </a:extLst>
          </p:cNvPr>
          <p:cNvCxnSpPr/>
          <p:nvPr/>
        </p:nvCxnSpPr>
        <p:spPr bwMode="auto">
          <a:xfrm>
            <a:off x="2895600" y="2269740"/>
            <a:ext cx="0" cy="8382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Left Brace 16">
            <a:extLst>
              <a:ext uri="{FF2B5EF4-FFF2-40B4-BE49-F238E27FC236}">
                <a16:creationId xmlns:a16="http://schemas.microsoft.com/office/drawing/2014/main" id="{388AECA1-81CD-E04C-9762-3AD9FD101DE6}"/>
              </a:ext>
            </a:extLst>
          </p:cNvPr>
          <p:cNvSpPr/>
          <p:nvPr/>
        </p:nvSpPr>
        <p:spPr bwMode="auto">
          <a:xfrm rot="16200000">
            <a:off x="2855975" y="1699763"/>
            <a:ext cx="79251" cy="1219201"/>
          </a:xfrm>
          <a:prstGeom prst="leftBrac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79DAFA-3C7C-DA46-B1F6-C3E07E8E4001}"/>
              </a:ext>
            </a:extLst>
          </p:cNvPr>
          <p:cNvSpPr txBox="1"/>
          <p:nvPr/>
        </p:nvSpPr>
        <p:spPr>
          <a:xfrm>
            <a:off x="2071004" y="3184140"/>
            <a:ext cx="2328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Background currents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87C79EE9-BC87-4A49-9180-7853FBC26D7D}"/>
              </a:ext>
            </a:extLst>
          </p:cNvPr>
          <p:cNvSpPr/>
          <p:nvPr/>
        </p:nvSpPr>
        <p:spPr bwMode="auto">
          <a:xfrm rot="16200000">
            <a:off x="4608575" y="1471165"/>
            <a:ext cx="79252" cy="1676401"/>
          </a:xfrm>
          <a:prstGeom prst="leftBrac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20BAC5F-BCAC-0546-957D-C6C5E64C3FEC}"/>
              </a:ext>
            </a:extLst>
          </p:cNvPr>
          <p:cNvCxnSpPr/>
          <p:nvPr/>
        </p:nvCxnSpPr>
        <p:spPr bwMode="auto">
          <a:xfrm>
            <a:off x="4648200" y="2269740"/>
            <a:ext cx="0" cy="381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88CEA18-47DA-0A4B-B513-C06B8AC84385}"/>
              </a:ext>
            </a:extLst>
          </p:cNvPr>
          <p:cNvSpPr txBox="1"/>
          <p:nvPr/>
        </p:nvSpPr>
        <p:spPr>
          <a:xfrm>
            <a:off x="3657600" y="2650740"/>
            <a:ext cx="2086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Contactor currents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3329BB-4C3A-4242-B00E-4C30BD1BAFB3}"/>
              </a:ext>
            </a:extLst>
          </p:cNvPr>
          <p:cNvSpPr txBox="1"/>
          <p:nvPr/>
        </p:nvSpPr>
        <p:spPr>
          <a:xfrm>
            <a:off x="76200" y="1066800"/>
            <a:ext cx="3236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Spacecraft charging equation:</a:t>
            </a:r>
          </a:p>
        </p:txBody>
      </p:sp>
      <p:pic>
        <p:nvPicPr>
          <p:cNvPr id="24" name="Picture 23" descr="Untitled.png">
            <a:extLst>
              <a:ext uri="{FF2B5EF4-FFF2-40B4-BE49-F238E27FC236}">
                <a16:creationId xmlns:a16="http://schemas.microsoft.com/office/drawing/2014/main" id="{BF5DDCC0-AFA5-B84C-82A5-89603ACB27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914400"/>
            <a:ext cx="3657600" cy="22561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3790F2-8E65-9F40-A622-8825BE44C7F1}"/>
              </a:ext>
            </a:extLst>
          </p:cNvPr>
          <p:cNvSpPr/>
          <p:nvPr/>
        </p:nvSpPr>
        <p:spPr bwMode="auto">
          <a:xfrm>
            <a:off x="3581401" y="1600200"/>
            <a:ext cx="2162427" cy="14680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pic>
        <p:nvPicPr>
          <p:cNvPr id="25" name="Picture 24" descr="prova.png">
            <a:extLst>
              <a:ext uri="{FF2B5EF4-FFF2-40B4-BE49-F238E27FC236}">
                <a16:creationId xmlns:a16="http://schemas.microsoft.com/office/drawing/2014/main" id="{97C11E29-0C28-A348-949C-B65FDCB5B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85161"/>
            <a:ext cx="3657600" cy="50583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B8C3C80-788E-074C-B1D8-77F89936A2EA}"/>
              </a:ext>
            </a:extLst>
          </p:cNvPr>
          <p:cNvSpPr/>
          <p:nvPr/>
        </p:nvSpPr>
        <p:spPr bwMode="auto">
          <a:xfrm>
            <a:off x="76200" y="990600"/>
            <a:ext cx="9067800" cy="5638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pic>
        <p:nvPicPr>
          <p:cNvPr id="31" name="beam_density_shr69j.mp4">
            <a:hlinkClick r:id="" action="ppaction://media"/>
            <a:extLst>
              <a:ext uri="{FF2B5EF4-FFF2-40B4-BE49-F238E27FC236}">
                <a16:creationId xmlns:a16="http://schemas.microsoft.com/office/drawing/2014/main" id="{52434C36-3C72-E14A-9914-508A5DD02D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81200" y="14478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6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4" grpId="0" animBg="1"/>
      <p:bldP spid="30" grpId="0" animBg="1"/>
      <p:bldP spid="3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Charging studies with Curvilinear PIC (CPIC)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1" y="1001554"/>
            <a:ext cx="8856662" cy="6124754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Solves kinetic equations in the electrostatic limit: Particle-In-Cell technique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Mesh: </a:t>
            </a:r>
            <a:r>
              <a:rPr lang="en-US" sz="1800" dirty="0">
                <a:solidFill>
                  <a:schemeClr val="accent2"/>
                </a:solidFill>
              </a:rPr>
              <a:t>multiple structured, connected blocks</a:t>
            </a:r>
          </a:p>
          <a:p>
            <a:pPr marL="285750" indent="-285750">
              <a:buFont typeface="Arial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Avoids inefficiencies of unstructured-mesh PIC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Estimated speed-up: </a:t>
            </a:r>
            <a:r>
              <a:rPr lang="en-US" sz="1800" b="1" dirty="0">
                <a:solidFill>
                  <a:schemeClr val="tx1"/>
                </a:solidFill>
              </a:rPr>
              <a:t>&gt;5x </a:t>
            </a:r>
            <a:r>
              <a:rPr lang="en-US" sz="1800" dirty="0">
                <a:solidFill>
                  <a:schemeClr val="tx1"/>
                </a:solidFill>
              </a:rPr>
              <a:t>(particle mover)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Highly-parallelized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00688"/>
            <a:ext cx="1645920" cy="1728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721138"/>
            <a:ext cx="2286000" cy="178406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1981200" y="2743200"/>
            <a:ext cx="1676400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2133600" y="2209800"/>
            <a:ext cx="1260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mapping</a:t>
            </a:r>
          </a:p>
        </p:txBody>
      </p:sp>
      <p:pic>
        <p:nvPicPr>
          <p:cNvPr id="10" name="test8.avi">
            <a:hlinkClick r:id="" action="ppaction://media"/>
            <a:extLst>
              <a:ext uri="{FF2B5EF4-FFF2-40B4-BE49-F238E27FC236}">
                <a16:creationId xmlns:a16="http://schemas.microsoft.com/office/drawing/2014/main" id="{B25B91FF-250C-B24E-A623-08D9170929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4343400"/>
            <a:ext cx="6400800" cy="24769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93E6F2-C14B-6A43-AF65-44DFF46A44BA}"/>
              </a:ext>
            </a:extLst>
          </p:cNvPr>
          <p:cNvSpPr txBox="1"/>
          <p:nvPr/>
        </p:nvSpPr>
        <p:spPr>
          <a:xfrm>
            <a:off x="1561302" y="4419600"/>
            <a:ext cx="275517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VAP charging simulation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8F8E6B-7AF1-8642-B2F8-EE394C228E38}"/>
              </a:ext>
            </a:extLst>
          </p:cNvPr>
          <p:cNvSpPr txBox="1"/>
          <p:nvPr/>
        </p:nvSpPr>
        <p:spPr>
          <a:xfrm>
            <a:off x="6400800" y="1905000"/>
            <a:ext cx="27594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tx1"/>
                </a:solidFill>
              </a:rPr>
              <a:t>Delzanno</a:t>
            </a:r>
            <a:r>
              <a:rPr lang="en-US" sz="1600" dirty="0">
                <a:solidFill>
                  <a:schemeClr val="tx1"/>
                </a:solidFill>
              </a:rPr>
              <a:t> et al., IEEE (2013)</a:t>
            </a:r>
          </a:p>
          <a:p>
            <a:r>
              <a:rPr lang="en-US" sz="1600" dirty="0" err="1">
                <a:solidFill>
                  <a:schemeClr val="tx1"/>
                </a:solidFill>
              </a:rPr>
              <a:t>Meierbachtol</a:t>
            </a:r>
            <a:r>
              <a:rPr lang="en-US" sz="1600" dirty="0">
                <a:solidFill>
                  <a:schemeClr val="tx1"/>
                </a:solidFill>
              </a:rPr>
              <a:t> et al., JCP (2017)</a:t>
            </a:r>
          </a:p>
        </p:txBody>
      </p:sp>
    </p:spTree>
    <p:extLst>
      <p:ext uri="{BB962C8B-B14F-4D97-AF65-F5344CB8AC3E}">
        <p14:creationId xmlns:p14="http://schemas.microsoft.com/office/powerpoint/2010/main" val="82271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638"/>
            <a:ext cx="8610600" cy="817562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A mitigation strategy based on plasma contactor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as electron collector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24900" cy="57912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Plasma </a:t>
            </a:r>
            <a:r>
              <a:rPr lang="en-US" dirty="0">
                <a:solidFill>
                  <a:srgbClr val="FF0000"/>
                </a:solidFill>
              </a:rPr>
              <a:t>contactor</a:t>
            </a:r>
            <a:r>
              <a:rPr lang="en-US" dirty="0"/>
              <a:t>: provides a high density plasma reservoir</a:t>
            </a:r>
          </a:p>
          <a:p>
            <a:pPr marL="0" indent="0"/>
            <a:endParaRPr lang="en-US" dirty="0"/>
          </a:p>
        </p:txBody>
      </p:sp>
      <p:pic>
        <p:nvPicPr>
          <p:cNvPr id="11" name="Picture 10" descr="talk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56" y="1275821"/>
            <a:ext cx="6409944" cy="46852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" y="3447872"/>
            <a:ext cx="138120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Km-sized</a:t>
            </a:r>
          </a:p>
          <a:p>
            <a:r>
              <a:rPr lang="en-US" dirty="0">
                <a:solidFill>
                  <a:schemeClr val="tx1"/>
                </a:solidFill>
              </a:rPr>
              <a:t>cloud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75CCF43-77A0-F842-A3E8-CA65EDC63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725" y="6045200"/>
            <a:ext cx="1616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en-US" sz="3200" dirty="0" err="1">
                <a:solidFill>
                  <a:srgbClr val="FF0000"/>
                </a:solidFill>
              </a:rPr>
              <a:t>I</a:t>
            </a:r>
            <a:r>
              <a:rPr lang="en-US" altLang="en-US" sz="3200" baseline="-25000" dirty="0" err="1">
                <a:solidFill>
                  <a:srgbClr val="FF0000"/>
                </a:solidFill>
              </a:rPr>
              <a:t>b</a:t>
            </a:r>
            <a:r>
              <a:rPr lang="en-US" altLang="en-US" sz="3200" dirty="0">
                <a:solidFill>
                  <a:srgbClr val="FF0000"/>
                </a:solidFill>
              </a:rPr>
              <a:t>/</a:t>
            </a:r>
            <a:r>
              <a:rPr lang="en-US" altLang="en-US" sz="3200" dirty="0" err="1">
                <a:solidFill>
                  <a:srgbClr val="FF0000"/>
                </a:solidFill>
              </a:rPr>
              <a:t>I</a:t>
            </a:r>
            <a:r>
              <a:rPr lang="en-US" altLang="en-US" sz="3200" baseline="-25000" dirty="0" err="1">
                <a:solidFill>
                  <a:srgbClr val="FF0000"/>
                </a:solidFill>
              </a:rPr>
              <a:t>cont</a:t>
            </a:r>
            <a:r>
              <a:rPr lang="en-US" altLang="en-US" sz="3200" dirty="0">
                <a:solidFill>
                  <a:srgbClr val="FF0000"/>
                </a:solidFill>
              </a:rPr>
              <a:t>&gt;1</a:t>
            </a:r>
          </a:p>
        </p:txBody>
      </p:sp>
    </p:spTree>
    <p:extLst>
      <p:ext uri="{BB962C8B-B14F-4D97-AF65-F5344CB8AC3E}">
        <p14:creationId xmlns:p14="http://schemas.microsoft.com/office/powerpoint/2010/main" val="3241778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152400" y="217488"/>
            <a:ext cx="9220200" cy="804862"/>
          </a:xfrm>
        </p:spPr>
        <p:txBody>
          <a:bodyPr/>
          <a:lstStyle/>
          <a:p>
            <a:r>
              <a:rPr lang="en-US" altLang="en-US">
                <a:solidFill>
                  <a:srgbClr val="FF0000"/>
                </a:solidFill>
                <a:ea typeface="ＭＳ Ｐゴシック" charset="-128"/>
              </a:rPr>
              <a:t>… would not work!</a:t>
            </a:r>
          </a:p>
        </p:txBody>
      </p:sp>
      <p:pic>
        <p:nvPicPr>
          <p:cNvPr id="23554" name="Picture 3" descr="res_fig1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130300"/>
            <a:ext cx="45720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55" name="Straight Connector 4"/>
          <p:cNvCxnSpPr>
            <a:cxnSpLocks noChangeShapeType="1"/>
          </p:cNvCxnSpPr>
          <p:nvPr/>
        </p:nvCxnSpPr>
        <p:spPr bwMode="auto">
          <a:xfrm>
            <a:off x="4618038" y="3475038"/>
            <a:ext cx="4373562" cy="30162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3962400" y="3243263"/>
            <a:ext cx="6762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en-US" sz="1600">
                <a:solidFill>
                  <a:srgbClr val="00CC99"/>
                </a:solidFill>
              </a:rPr>
              <a:t>8 keV</a:t>
            </a:r>
          </a:p>
        </p:txBody>
      </p:sp>
      <p:cxnSp>
        <p:nvCxnSpPr>
          <p:cNvPr id="23557" name="Straight Connector 7"/>
          <p:cNvCxnSpPr>
            <a:cxnSpLocks noChangeShapeType="1"/>
          </p:cNvCxnSpPr>
          <p:nvPr/>
        </p:nvCxnSpPr>
        <p:spPr bwMode="auto">
          <a:xfrm>
            <a:off x="4618038" y="4343400"/>
            <a:ext cx="4373562" cy="30163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23558" name="TextBox 8"/>
          <p:cNvSpPr txBox="1">
            <a:spLocks noChangeArrowheads="1"/>
          </p:cNvSpPr>
          <p:nvPr/>
        </p:nvSpPr>
        <p:spPr bwMode="auto">
          <a:xfrm>
            <a:off x="3962400" y="4038600"/>
            <a:ext cx="6762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en-US" sz="1600">
                <a:solidFill>
                  <a:srgbClr val="00CC99"/>
                </a:solidFill>
              </a:rPr>
              <a:t>4 keV</a:t>
            </a:r>
          </a:p>
        </p:txBody>
      </p:sp>
      <p:cxnSp>
        <p:nvCxnSpPr>
          <p:cNvPr id="23559" name="Straight Connector 9"/>
          <p:cNvCxnSpPr>
            <a:cxnSpLocks noChangeShapeType="1"/>
          </p:cNvCxnSpPr>
          <p:nvPr/>
        </p:nvCxnSpPr>
        <p:spPr bwMode="auto">
          <a:xfrm>
            <a:off x="4618038" y="4694238"/>
            <a:ext cx="4373562" cy="30162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23560" name="TextBox 10"/>
          <p:cNvSpPr txBox="1">
            <a:spLocks noChangeArrowheads="1"/>
          </p:cNvSpPr>
          <p:nvPr/>
        </p:nvSpPr>
        <p:spPr bwMode="auto">
          <a:xfrm>
            <a:off x="3962400" y="4538663"/>
            <a:ext cx="6762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en-US" sz="1600">
                <a:solidFill>
                  <a:srgbClr val="00CC99"/>
                </a:solidFill>
              </a:rPr>
              <a:t>2 keV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" y="1143000"/>
            <a:ext cx="4235450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sz="2200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PIC simulations:</a:t>
            </a:r>
          </a:p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2200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contactor, spacecraft and beam</a:t>
            </a:r>
          </a:p>
          <a:p>
            <a:pPr marL="342900" indent="-342900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Contactor fired before beam</a:t>
            </a:r>
          </a:p>
          <a:p>
            <a:pPr marL="1085850" lvl="1" indent="-342900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3 initial configurations with different size of contactor cloud</a:t>
            </a:r>
          </a:p>
          <a:p>
            <a:pPr marL="342900" indent="-342900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Fire electron beam</a:t>
            </a:r>
          </a:p>
          <a:p>
            <a:pPr marL="1085850" lvl="1" indent="-342900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sz="2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with contactor on</a:t>
            </a:r>
          </a:p>
          <a:p>
            <a:pPr marL="342900" indent="-342900">
              <a:buClr>
                <a:srgbClr val="000000"/>
              </a:buClr>
              <a:buSzPct val="100000"/>
              <a:buFont typeface="Arial"/>
              <a:buChar char="•"/>
              <a:defRPr/>
            </a:pPr>
            <a:endParaRPr lang="en-US" sz="22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marL="342900" indent="-342900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sz="22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Contactor fails to draw a large current from background</a:t>
            </a:r>
          </a:p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2200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23562" name="Group 19"/>
          <p:cNvGrpSpPr>
            <a:grpSpLocks/>
          </p:cNvGrpSpPr>
          <p:nvPr/>
        </p:nvGrpSpPr>
        <p:grpSpPr bwMode="auto">
          <a:xfrm>
            <a:off x="6553200" y="1143000"/>
            <a:ext cx="1306513" cy="873125"/>
            <a:chOff x="7254240" y="5298912"/>
            <a:chExt cx="1306001" cy="873288"/>
          </a:xfrm>
        </p:grpSpPr>
        <p:pic>
          <p:nvPicPr>
            <p:cNvPr id="23564" name="Picture 15" descr="prova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4240" y="5298912"/>
              <a:ext cx="1280160" cy="873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5" name="Rectangle 17"/>
            <p:cNvSpPr>
              <a:spLocks noChangeArrowheads="1"/>
            </p:cNvSpPr>
            <p:nvPr/>
          </p:nvSpPr>
          <p:spPr bwMode="auto">
            <a:xfrm>
              <a:off x="8352423" y="5562600"/>
              <a:ext cx="207818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en-US"/>
            </a:p>
          </p:txBody>
        </p:sp>
      </p:grpSp>
      <p:sp>
        <p:nvSpPr>
          <p:cNvPr id="23563" name="TextBox 2"/>
          <p:cNvSpPr txBox="1">
            <a:spLocks noChangeArrowheads="1"/>
          </p:cNvSpPr>
          <p:nvPr/>
        </p:nvSpPr>
        <p:spPr bwMode="auto">
          <a:xfrm>
            <a:off x="3973513" y="152400"/>
            <a:ext cx="1616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en-US" sz="3200">
                <a:solidFill>
                  <a:srgbClr val="000000"/>
                </a:solidFill>
              </a:rPr>
              <a:t>I</a:t>
            </a:r>
            <a:r>
              <a:rPr lang="en-US" altLang="en-US" sz="3200" baseline="-25000">
                <a:solidFill>
                  <a:srgbClr val="000000"/>
                </a:solidFill>
              </a:rPr>
              <a:t>b</a:t>
            </a:r>
            <a:r>
              <a:rPr lang="en-US" altLang="en-US" sz="3200">
                <a:solidFill>
                  <a:srgbClr val="000000"/>
                </a:solidFill>
              </a:rPr>
              <a:t>/I</a:t>
            </a:r>
            <a:r>
              <a:rPr lang="en-US" altLang="en-US" sz="3200" baseline="-25000">
                <a:solidFill>
                  <a:srgbClr val="000000"/>
                </a:solidFill>
              </a:rPr>
              <a:t>cont</a:t>
            </a:r>
            <a:r>
              <a:rPr lang="en-US" altLang="en-US" sz="3200">
                <a:solidFill>
                  <a:srgbClr val="000000"/>
                </a:solidFill>
              </a:rPr>
              <a:t>=2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008A88-4FB0-4D42-8499-991298CC4341}"/>
              </a:ext>
            </a:extLst>
          </p:cNvPr>
          <p:cNvSpPr txBox="1"/>
          <p:nvPr/>
        </p:nvSpPr>
        <p:spPr>
          <a:xfrm>
            <a:off x="76200" y="5638800"/>
            <a:ext cx="899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rgbClr val="000000"/>
                </a:solidFill>
              </a:rPr>
              <a:t>G.L. </a:t>
            </a:r>
            <a:r>
              <a:rPr lang="en-US" sz="1400" dirty="0" err="1">
                <a:solidFill>
                  <a:srgbClr val="000000"/>
                </a:solidFill>
              </a:rPr>
              <a:t>Delzanno</a:t>
            </a:r>
            <a:r>
              <a:rPr lang="en-US" sz="1400" dirty="0">
                <a:solidFill>
                  <a:srgbClr val="000000"/>
                </a:solidFill>
              </a:rPr>
              <a:t>, J.E. </a:t>
            </a:r>
            <a:r>
              <a:rPr lang="en-US" sz="1400" dirty="0" err="1">
                <a:solidFill>
                  <a:srgbClr val="000000"/>
                </a:solidFill>
              </a:rPr>
              <a:t>Borovsky</a:t>
            </a:r>
            <a:r>
              <a:rPr lang="en-US" sz="1400" dirty="0">
                <a:solidFill>
                  <a:srgbClr val="000000"/>
                </a:solidFill>
              </a:rPr>
              <a:t>, M.F. Thomsen, J.D. Moulton, E.A. MacDonald, </a:t>
            </a:r>
            <a:r>
              <a:rPr lang="en-US" sz="1400" i="1" dirty="0">
                <a:solidFill>
                  <a:srgbClr val="000000"/>
                </a:solidFill>
              </a:rPr>
              <a:t>Future beam experiments in the magnetosphere with plasma contactors: How do we get the charge off the spacecraft?</a:t>
            </a:r>
            <a:r>
              <a:rPr lang="en-US" sz="1400" dirty="0">
                <a:solidFill>
                  <a:srgbClr val="000000"/>
                </a:solidFill>
              </a:rPr>
              <a:t>, Journal of Geophysical Research, 120 (5), 3647 (2015)</a:t>
            </a:r>
          </a:p>
          <a:p>
            <a:pPr algn="just"/>
            <a:r>
              <a:rPr lang="en-US" sz="1400" dirty="0">
                <a:solidFill>
                  <a:srgbClr val="000000"/>
                </a:solidFill>
              </a:rPr>
              <a:t>G.L. </a:t>
            </a:r>
            <a:r>
              <a:rPr lang="en-US" sz="1400" dirty="0" err="1">
                <a:solidFill>
                  <a:srgbClr val="000000"/>
                </a:solidFill>
              </a:rPr>
              <a:t>Delzanno</a:t>
            </a:r>
            <a:r>
              <a:rPr lang="en-US" sz="1400" dirty="0">
                <a:solidFill>
                  <a:srgbClr val="000000"/>
                </a:solidFill>
              </a:rPr>
              <a:t>, J.E. </a:t>
            </a:r>
            <a:r>
              <a:rPr lang="en-US" sz="1400" dirty="0" err="1">
                <a:solidFill>
                  <a:srgbClr val="000000"/>
                </a:solidFill>
              </a:rPr>
              <a:t>Borovsky</a:t>
            </a:r>
            <a:r>
              <a:rPr lang="en-US" sz="1400" dirty="0">
                <a:solidFill>
                  <a:srgbClr val="000000"/>
                </a:solidFill>
              </a:rPr>
              <a:t>, M.F. Thomsen, J.D. Moulton, </a:t>
            </a:r>
            <a:r>
              <a:rPr lang="en-US" sz="1400" i="1" dirty="0">
                <a:solidFill>
                  <a:srgbClr val="000000"/>
                </a:solidFill>
              </a:rPr>
              <a:t>Future beam experiments in the magnetosphere with plasma contactors: The electron collection and ion emission routes</a:t>
            </a:r>
            <a:r>
              <a:rPr lang="en-US" sz="1400" dirty="0">
                <a:solidFill>
                  <a:srgbClr val="000000"/>
                </a:solidFill>
              </a:rPr>
              <a:t>, Journal of Geophysical Research, 120 (5), 3588 (2015) </a:t>
            </a:r>
          </a:p>
          <a:p>
            <a:pPr algn="just"/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09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342900" y="76200"/>
            <a:ext cx="8323263" cy="817563"/>
          </a:xfrm>
        </p:spPr>
        <p:txBody>
          <a:bodyPr/>
          <a:lstStyle/>
          <a:p>
            <a:r>
              <a:rPr lang="en-US" altLang="en-US" sz="2400">
                <a:ea typeface="ＭＳ Ｐゴシック" charset="-128"/>
              </a:rPr>
              <a:t>In a different parameter regime, </a:t>
            </a:r>
            <a:r>
              <a:rPr lang="en-US" altLang="en-US" sz="2400">
                <a:solidFill>
                  <a:srgbClr val="FF0000"/>
                </a:solidFill>
                <a:ea typeface="ＭＳ Ｐゴシック" charset="-128"/>
              </a:rPr>
              <a:t>I</a:t>
            </a:r>
            <a:r>
              <a:rPr lang="en-US" altLang="en-US" sz="2400" baseline="-25000">
                <a:solidFill>
                  <a:srgbClr val="FF0000"/>
                </a:solidFill>
                <a:ea typeface="ＭＳ Ｐゴシック" charset="-128"/>
              </a:rPr>
              <a:t>b</a:t>
            </a:r>
            <a:r>
              <a:rPr lang="en-US" altLang="en-US" sz="2400">
                <a:solidFill>
                  <a:srgbClr val="FF0000"/>
                </a:solidFill>
                <a:ea typeface="ＭＳ Ｐゴシック" charset="-128"/>
              </a:rPr>
              <a:t>/I</a:t>
            </a:r>
            <a:r>
              <a:rPr lang="en-US" altLang="en-US" sz="2400" baseline="-25000">
                <a:solidFill>
                  <a:srgbClr val="FF0000"/>
                </a:solidFill>
                <a:ea typeface="ＭＳ Ｐゴシック" charset="-128"/>
              </a:rPr>
              <a:t>cont</a:t>
            </a:r>
            <a:r>
              <a:rPr lang="en-US" altLang="en-US" sz="2400">
                <a:solidFill>
                  <a:srgbClr val="FF0000"/>
                </a:solidFill>
                <a:ea typeface="ＭＳ Ｐゴシック" charset="-128"/>
              </a:rPr>
              <a:t>&lt;1, the beam can be emitted</a:t>
            </a:r>
            <a:endParaRPr lang="en-US" altLang="en-US" sz="2400">
              <a:ea typeface="ＭＳ Ｐゴシック" charset="-128"/>
            </a:endParaRPr>
          </a:p>
        </p:txBody>
      </p:sp>
      <p:pic>
        <p:nvPicPr>
          <p:cNvPr id="24578" name="Picture 3" descr="cb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66800"/>
            <a:ext cx="502920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579" name="Straight Connector 5"/>
          <p:cNvCxnSpPr>
            <a:cxnSpLocks noChangeShapeType="1"/>
          </p:cNvCxnSpPr>
          <p:nvPr/>
        </p:nvCxnSpPr>
        <p:spPr bwMode="auto">
          <a:xfrm>
            <a:off x="2133600" y="3048000"/>
            <a:ext cx="4800600" cy="0"/>
          </a:xfrm>
          <a:prstGeom prst="line">
            <a:avLst/>
          </a:prstGeom>
          <a:noFill/>
          <a:ln w="9525">
            <a:solidFill>
              <a:srgbClr val="00CC99"/>
            </a:solidFill>
            <a:round/>
            <a:headEnd/>
            <a:tailEnd/>
          </a:ln>
        </p:spPr>
      </p:cxnSp>
      <p:sp>
        <p:nvSpPr>
          <p:cNvPr id="24580" name="TextBox 6"/>
          <p:cNvSpPr txBox="1">
            <a:spLocks noChangeArrowheads="1"/>
          </p:cNvSpPr>
          <p:nvPr/>
        </p:nvSpPr>
        <p:spPr bwMode="auto">
          <a:xfrm>
            <a:off x="2057400" y="2743200"/>
            <a:ext cx="8302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en-US" sz="1600" dirty="0">
                <a:solidFill>
                  <a:schemeClr val="accent1"/>
                </a:solidFill>
              </a:rPr>
              <a:t>0.5 </a:t>
            </a:r>
            <a:r>
              <a:rPr lang="en-US" altLang="en-US" sz="1600" dirty="0" err="1">
                <a:solidFill>
                  <a:schemeClr val="accent1"/>
                </a:solidFill>
              </a:rPr>
              <a:t>keV</a:t>
            </a:r>
            <a:endParaRPr lang="en-US" altLang="en-US" sz="1600" dirty="0">
              <a:solidFill>
                <a:schemeClr val="accent1"/>
              </a:solidFill>
            </a:endParaRPr>
          </a:p>
        </p:txBody>
      </p:sp>
      <p:sp>
        <p:nvSpPr>
          <p:cNvPr id="24582" name="TextBox 11"/>
          <p:cNvSpPr txBox="1">
            <a:spLocks noChangeArrowheads="1"/>
          </p:cNvSpPr>
          <p:nvPr/>
        </p:nvSpPr>
        <p:spPr bwMode="auto">
          <a:xfrm>
            <a:off x="4191000" y="4343400"/>
            <a:ext cx="1924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en-US" sz="3200" dirty="0" err="1">
                <a:solidFill>
                  <a:srgbClr val="000000"/>
                </a:solidFill>
              </a:rPr>
              <a:t>I</a:t>
            </a:r>
            <a:r>
              <a:rPr lang="en-US" altLang="en-US" sz="3200" baseline="-25000" dirty="0" err="1">
                <a:solidFill>
                  <a:srgbClr val="000000"/>
                </a:solidFill>
              </a:rPr>
              <a:t>b</a:t>
            </a:r>
            <a:r>
              <a:rPr lang="en-US" altLang="en-US" sz="3200" dirty="0">
                <a:solidFill>
                  <a:srgbClr val="000000"/>
                </a:solidFill>
              </a:rPr>
              <a:t>/</a:t>
            </a:r>
            <a:r>
              <a:rPr lang="en-US" altLang="en-US" sz="3200" dirty="0" err="1">
                <a:solidFill>
                  <a:srgbClr val="000000"/>
                </a:solidFill>
              </a:rPr>
              <a:t>I</a:t>
            </a:r>
            <a:r>
              <a:rPr lang="en-US" altLang="en-US" sz="3200" baseline="-25000" dirty="0" err="1">
                <a:solidFill>
                  <a:srgbClr val="000000"/>
                </a:solidFill>
              </a:rPr>
              <a:t>cont</a:t>
            </a:r>
            <a:r>
              <a:rPr lang="en-US" altLang="en-US" sz="3200" dirty="0">
                <a:solidFill>
                  <a:srgbClr val="000000"/>
                </a:solidFill>
              </a:rPr>
              <a:t>=0.5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8B2A5A-AE24-7C4D-A581-3EDD448B0437}"/>
              </a:ext>
            </a:extLst>
          </p:cNvPr>
          <p:cNvSpPr txBox="1"/>
          <p:nvPr/>
        </p:nvSpPr>
        <p:spPr>
          <a:xfrm>
            <a:off x="76200" y="5638800"/>
            <a:ext cx="899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rgbClr val="000000"/>
                </a:solidFill>
              </a:rPr>
              <a:t>G.L. </a:t>
            </a:r>
            <a:r>
              <a:rPr lang="en-US" sz="1400" dirty="0" err="1">
                <a:solidFill>
                  <a:srgbClr val="000000"/>
                </a:solidFill>
              </a:rPr>
              <a:t>Delzanno</a:t>
            </a:r>
            <a:r>
              <a:rPr lang="en-US" sz="1400" dirty="0">
                <a:solidFill>
                  <a:srgbClr val="000000"/>
                </a:solidFill>
              </a:rPr>
              <a:t>, J.E. </a:t>
            </a:r>
            <a:r>
              <a:rPr lang="en-US" sz="1400" dirty="0" err="1">
                <a:solidFill>
                  <a:srgbClr val="000000"/>
                </a:solidFill>
              </a:rPr>
              <a:t>Borovsky</a:t>
            </a:r>
            <a:r>
              <a:rPr lang="en-US" sz="1400" dirty="0">
                <a:solidFill>
                  <a:srgbClr val="000000"/>
                </a:solidFill>
              </a:rPr>
              <a:t>, M.F. Thomsen, J.D. Moulton, E.A. MacDonald, </a:t>
            </a:r>
            <a:r>
              <a:rPr lang="en-US" sz="1400" i="1" dirty="0">
                <a:solidFill>
                  <a:srgbClr val="000000"/>
                </a:solidFill>
              </a:rPr>
              <a:t>Future beam experiments in the magnetosphere with plasma contactors: How do we get the charge off the spacecraft?</a:t>
            </a:r>
            <a:r>
              <a:rPr lang="en-US" sz="1400" dirty="0">
                <a:solidFill>
                  <a:srgbClr val="000000"/>
                </a:solidFill>
              </a:rPr>
              <a:t>, Journal of Geophysical Research, 120 (5), 3647 (2015)</a:t>
            </a:r>
          </a:p>
          <a:p>
            <a:pPr algn="just"/>
            <a:r>
              <a:rPr lang="en-US" sz="1400" dirty="0">
                <a:solidFill>
                  <a:srgbClr val="000000"/>
                </a:solidFill>
              </a:rPr>
              <a:t>G.L. </a:t>
            </a:r>
            <a:r>
              <a:rPr lang="en-US" sz="1400" dirty="0" err="1">
                <a:solidFill>
                  <a:srgbClr val="000000"/>
                </a:solidFill>
              </a:rPr>
              <a:t>Delzanno</a:t>
            </a:r>
            <a:r>
              <a:rPr lang="en-US" sz="1400" dirty="0">
                <a:solidFill>
                  <a:srgbClr val="000000"/>
                </a:solidFill>
              </a:rPr>
              <a:t>, J.E. </a:t>
            </a:r>
            <a:r>
              <a:rPr lang="en-US" sz="1400" dirty="0" err="1">
                <a:solidFill>
                  <a:srgbClr val="000000"/>
                </a:solidFill>
              </a:rPr>
              <a:t>Borovsky</a:t>
            </a:r>
            <a:r>
              <a:rPr lang="en-US" sz="1400" dirty="0">
                <a:solidFill>
                  <a:srgbClr val="000000"/>
                </a:solidFill>
              </a:rPr>
              <a:t>, M.F. Thomsen, J.D. Moulton, </a:t>
            </a:r>
            <a:r>
              <a:rPr lang="en-US" sz="1400" i="1" dirty="0">
                <a:solidFill>
                  <a:srgbClr val="000000"/>
                </a:solidFill>
              </a:rPr>
              <a:t>Future beam experiments in the magnetosphere with plasma contactors: The electron collection and ion emission routes</a:t>
            </a:r>
            <a:r>
              <a:rPr lang="en-US" sz="1400" dirty="0">
                <a:solidFill>
                  <a:srgbClr val="000000"/>
                </a:solidFill>
              </a:rPr>
              <a:t>, Journal of Geophysical Research, 120 (5), 3588 (2015) </a:t>
            </a:r>
          </a:p>
          <a:p>
            <a:pPr algn="just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3E88E2-FBF2-7D43-9324-E239FE454287}"/>
              </a:ext>
            </a:extLst>
          </p:cNvPr>
          <p:cNvSpPr/>
          <p:nvPr/>
        </p:nvSpPr>
        <p:spPr bwMode="auto">
          <a:xfrm>
            <a:off x="76200" y="1066800"/>
            <a:ext cx="8991600" cy="5791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pic>
        <p:nvPicPr>
          <p:cNvPr id="7" name="i_density_total_EmPBzC.mp4">
            <a:hlinkClick r:id="" action="ppaction://media"/>
            <a:extLst>
              <a:ext uri="{FF2B5EF4-FFF2-40B4-BE49-F238E27FC236}">
                <a16:creationId xmlns:a16="http://schemas.microsoft.com/office/drawing/2014/main" id="{2F5B35EB-707D-3C4C-BF22-CA91294E11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00" y="1066800"/>
            <a:ext cx="7112000" cy="533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359457-26C1-9B44-A731-B81AA4577779}"/>
              </a:ext>
            </a:extLst>
          </p:cNvPr>
          <p:cNvSpPr txBox="1"/>
          <p:nvPr/>
        </p:nvSpPr>
        <p:spPr>
          <a:xfrm>
            <a:off x="6116637" y="3207603"/>
            <a:ext cx="1731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Evolution of</a:t>
            </a:r>
          </a:p>
          <a:p>
            <a:r>
              <a:rPr lang="en-US" dirty="0">
                <a:solidFill>
                  <a:schemeClr val="tx1"/>
                </a:solidFill>
              </a:rPr>
              <a:t>ION density</a:t>
            </a:r>
          </a:p>
        </p:txBody>
      </p:sp>
    </p:spTree>
    <p:extLst>
      <p:ext uri="{BB962C8B-B14F-4D97-AF65-F5344CB8AC3E}">
        <p14:creationId xmlns:p14="http://schemas.microsoft.com/office/powerpoint/2010/main" val="62901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76200" y="33338"/>
            <a:ext cx="9144000" cy="804862"/>
          </a:xfrm>
        </p:spPr>
        <p:txBody>
          <a:bodyPr/>
          <a:lstStyle/>
          <a:p>
            <a:r>
              <a:rPr lang="en-US" altLang="en-US" sz="2200" dirty="0">
                <a:solidFill>
                  <a:srgbClr val="FF0000"/>
                </a:solidFill>
                <a:ea typeface="ＭＳ Ｐゴシック" charset="-128"/>
              </a:rPr>
              <a:t>The contactor can be used to </a:t>
            </a:r>
            <a:r>
              <a:rPr lang="en-US" altLang="en-US" sz="2400" dirty="0">
                <a:solidFill>
                  <a:srgbClr val="FF0000"/>
                </a:solidFill>
                <a:ea typeface="ＭＳ Ｐゴシック" charset="-128"/>
              </a:rPr>
              <a:t>emit ions </a:t>
            </a:r>
            <a:r>
              <a:rPr lang="en-US" altLang="en-US" sz="2200" dirty="0">
                <a:ea typeface="ＭＳ Ｐゴシック" charset="-128"/>
              </a:rPr>
              <a:t>(and not to collect electrons!)</a:t>
            </a:r>
          </a:p>
        </p:txBody>
      </p:sp>
      <p:pic>
        <p:nvPicPr>
          <p:cNvPr id="25603" name="Picture 5" descr="cl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07393"/>
            <a:ext cx="2743200" cy="2564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604" name="Straight Connector 6"/>
          <p:cNvCxnSpPr>
            <a:cxnSpLocks noChangeShapeType="1"/>
          </p:cNvCxnSpPr>
          <p:nvPr/>
        </p:nvCxnSpPr>
        <p:spPr bwMode="auto">
          <a:xfrm>
            <a:off x="304800" y="3414712"/>
            <a:ext cx="3276600" cy="14288"/>
          </a:xfrm>
          <a:prstGeom prst="line">
            <a:avLst/>
          </a:prstGeom>
          <a:noFill/>
          <a:ln w="9525">
            <a:solidFill>
              <a:srgbClr val="00CC99"/>
            </a:solidFill>
            <a:round/>
            <a:headEnd/>
            <a:tailEnd/>
          </a:ln>
        </p:spPr>
      </p:cxnSp>
      <p:sp>
        <p:nvSpPr>
          <p:cNvPr id="25605" name="TextBox 8"/>
          <p:cNvSpPr txBox="1">
            <a:spLocks noChangeArrowheads="1"/>
          </p:cNvSpPr>
          <p:nvPr/>
        </p:nvSpPr>
        <p:spPr bwMode="auto">
          <a:xfrm>
            <a:off x="0" y="3559175"/>
            <a:ext cx="9096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en-US" sz="2000" dirty="0">
                <a:solidFill>
                  <a:schemeClr val="accent1"/>
                </a:solidFill>
              </a:rPr>
              <a:t>Beam</a:t>
            </a:r>
          </a:p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en-US" sz="2000" dirty="0">
                <a:solidFill>
                  <a:schemeClr val="accent1"/>
                </a:solidFill>
              </a:rPr>
              <a:t>current</a:t>
            </a:r>
          </a:p>
        </p:txBody>
      </p:sp>
      <p:pic>
        <p:nvPicPr>
          <p:cNvPr id="18" name="Picture 17" descr="cb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724400"/>
            <a:ext cx="2286000" cy="209981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89004" y="971490"/>
            <a:ext cx="7888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Interpretation in terms of  Child-Langmuir (CL) law in spherical geometry</a:t>
            </a:r>
          </a:p>
        </p:txBody>
      </p:sp>
      <p:pic>
        <p:nvPicPr>
          <p:cNvPr id="20" name="Picture 19" descr="cartoon_proposal2b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450767"/>
            <a:ext cx="2560320" cy="328787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389086" y="1385840"/>
            <a:ext cx="2011714" cy="147732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Early time:</a:t>
            </a:r>
          </a:p>
          <a:p>
            <a:r>
              <a:rPr lang="en-US" sz="1800" dirty="0">
                <a:solidFill>
                  <a:schemeClr val="tx1"/>
                </a:solidFill>
              </a:rPr>
              <a:t>Low </a:t>
            </a:r>
            <a:r>
              <a:rPr lang="en-US" sz="1800" dirty="0" err="1">
                <a:solidFill>
                  <a:schemeClr val="tx1"/>
                </a:solidFill>
              </a:rPr>
              <a:t>sc</a:t>
            </a:r>
            <a:r>
              <a:rPr lang="en-US" sz="1800" dirty="0">
                <a:solidFill>
                  <a:schemeClr val="tx1"/>
                </a:solidFill>
              </a:rPr>
              <a:t> potential</a:t>
            </a:r>
          </a:p>
          <a:p>
            <a:r>
              <a:rPr lang="en-US" sz="1800" dirty="0">
                <a:solidFill>
                  <a:schemeClr val="tx1"/>
                </a:solidFill>
              </a:rPr>
              <a:t>small cloud</a:t>
            </a:r>
          </a:p>
          <a:p>
            <a:r>
              <a:rPr lang="en-US" sz="1800" dirty="0" err="1">
                <a:solidFill>
                  <a:schemeClr val="tx1"/>
                </a:solidFill>
              </a:rPr>
              <a:t>I</a:t>
            </a:r>
            <a:r>
              <a:rPr lang="en-US" sz="1800" baseline="30000" dirty="0" err="1">
                <a:solidFill>
                  <a:schemeClr val="tx1"/>
                </a:solidFill>
              </a:rPr>
              <a:t>emit</a:t>
            </a:r>
            <a:r>
              <a:rPr lang="en-US" sz="1800" dirty="0">
                <a:solidFill>
                  <a:schemeClr val="tx1"/>
                </a:solidFill>
              </a:rPr>
              <a:t>&lt;</a:t>
            </a:r>
            <a:r>
              <a:rPr lang="en-US" sz="1800" dirty="0" err="1">
                <a:solidFill>
                  <a:schemeClr val="tx1"/>
                </a:solidFill>
              </a:rPr>
              <a:t>I</a:t>
            </a:r>
            <a:r>
              <a:rPr lang="en-US" sz="1800" baseline="-25000" dirty="0" err="1">
                <a:solidFill>
                  <a:schemeClr val="tx1"/>
                </a:solidFill>
              </a:rPr>
              <a:t>beam</a:t>
            </a:r>
            <a:r>
              <a:rPr lang="en-US" sz="1800" dirty="0">
                <a:solidFill>
                  <a:schemeClr val="tx1"/>
                </a:solidFill>
              </a:rPr>
              <a:t>,</a:t>
            </a:r>
          </a:p>
          <a:p>
            <a:r>
              <a:rPr lang="en-US" sz="1800" dirty="0" err="1">
                <a:solidFill>
                  <a:schemeClr val="accent2"/>
                </a:solidFill>
              </a:rPr>
              <a:t>sc</a:t>
            </a:r>
            <a:r>
              <a:rPr lang="en-US" sz="1800" dirty="0">
                <a:solidFill>
                  <a:schemeClr val="accent2"/>
                </a:solidFill>
              </a:rPr>
              <a:t> potential goes up</a:t>
            </a:r>
          </a:p>
        </p:txBody>
      </p:sp>
      <p:pic>
        <p:nvPicPr>
          <p:cNvPr id="22" name="Picture 21" descr="cartoon_proposal2a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50767"/>
            <a:ext cx="2560320" cy="328787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830117" y="1371600"/>
            <a:ext cx="2293830" cy="147732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Late time:</a:t>
            </a:r>
          </a:p>
          <a:p>
            <a:r>
              <a:rPr lang="en-US" sz="1800" dirty="0">
                <a:solidFill>
                  <a:schemeClr val="tx1"/>
                </a:solidFill>
              </a:rPr>
              <a:t>Higher </a:t>
            </a:r>
            <a:r>
              <a:rPr lang="en-US" sz="1800" dirty="0" err="1">
                <a:solidFill>
                  <a:schemeClr val="tx1"/>
                </a:solidFill>
              </a:rPr>
              <a:t>sc</a:t>
            </a:r>
            <a:r>
              <a:rPr lang="en-US" sz="1800" dirty="0">
                <a:solidFill>
                  <a:schemeClr val="tx1"/>
                </a:solidFill>
              </a:rPr>
              <a:t> potential</a:t>
            </a:r>
          </a:p>
          <a:p>
            <a:r>
              <a:rPr lang="en-US" sz="1800" dirty="0">
                <a:solidFill>
                  <a:schemeClr val="tx1"/>
                </a:solidFill>
              </a:rPr>
              <a:t>larger cloud</a:t>
            </a:r>
          </a:p>
          <a:p>
            <a:r>
              <a:rPr lang="en-US" sz="1800" dirty="0" err="1">
                <a:solidFill>
                  <a:schemeClr val="tx1"/>
                </a:solidFill>
              </a:rPr>
              <a:t>I</a:t>
            </a:r>
            <a:r>
              <a:rPr lang="en-US" sz="1800" baseline="30000" dirty="0" err="1">
                <a:solidFill>
                  <a:schemeClr val="tx1"/>
                </a:solidFill>
              </a:rPr>
              <a:t>emit</a:t>
            </a:r>
            <a:r>
              <a:rPr lang="en-US" sz="1800" dirty="0">
                <a:solidFill>
                  <a:schemeClr val="tx1"/>
                </a:solidFill>
              </a:rPr>
              <a:t>&gt;</a:t>
            </a:r>
            <a:r>
              <a:rPr lang="en-US" sz="1800" dirty="0" err="1">
                <a:solidFill>
                  <a:schemeClr val="tx1"/>
                </a:solidFill>
              </a:rPr>
              <a:t>I</a:t>
            </a:r>
            <a:r>
              <a:rPr lang="en-US" sz="1800" baseline="-25000" dirty="0" err="1">
                <a:solidFill>
                  <a:schemeClr val="tx1"/>
                </a:solidFill>
              </a:rPr>
              <a:t>beam</a:t>
            </a:r>
            <a:r>
              <a:rPr lang="en-US" sz="1800" dirty="0">
                <a:solidFill>
                  <a:schemeClr val="tx1"/>
                </a:solidFill>
              </a:rPr>
              <a:t>,</a:t>
            </a:r>
          </a:p>
          <a:p>
            <a:r>
              <a:rPr lang="en-US" sz="1800" dirty="0" err="1">
                <a:solidFill>
                  <a:schemeClr val="accent2"/>
                </a:solidFill>
              </a:rPr>
              <a:t>sc</a:t>
            </a:r>
            <a:r>
              <a:rPr lang="en-US" sz="1800" dirty="0">
                <a:solidFill>
                  <a:schemeClr val="accent2"/>
                </a:solidFill>
              </a:rPr>
              <a:t> potential goes down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6037" y="1524000"/>
            <a:ext cx="1513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CL current</a:t>
            </a:r>
          </a:p>
        </p:txBody>
      </p:sp>
      <p:sp>
        <p:nvSpPr>
          <p:cNvPr id="13" name="Shape 71">
            <a:extLst>
              <a:ext uri="{FF2B5EF4-FFF2-40B4-BE49-F238E27FC236}">
                <a16:creationId xmlns:a16="http://schemas.microsoft.com/office/drawing/2014/main" id="{A6830BCC-AF1C-5845-9862-151F970C6440}"/>
              </a:ext>
            </a:extLst>
          </p:cNvPr>
          <p:cNvSpPr txBox="1"/>
          <p:nvPr/>
        </p:nvSpPr>
        <p:spPr>
          <a:xfrm>
            <a:off x="304800" y="4876800"/>
            <a:ext cx="4267200" cy="75801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</a:pPr>
            <a:r>
              <a:rPr lang="en" sz="2000" dirty="0" err="1">
                <a:solidFill>
                  <a:srgbClr val="FF0000"/>
                </a:solidFill>
              </a:rPr>
              <a:t>I</a:t>
            </a:r>
            <a:r>
              <a:rPr lang="en" sz="2000" baseline="30000" dirty="0" err="1">
                <a:solidFill>
                  <a:srgbClr val="FF0000"/>
                </a:solidFill>
              </a:rPr>
              <a:t>emit</a:t>
            </a:r>
            <a:r>
              <a:rPr lang="en" sz="2000" baseline="30000" dirty="0">
                <a:solidFill>
                  <a:srgbClr val="FF0000"/>
                </a:solidFill>
              </a:rPr>
              <a:t> </a:t>
            </a:r>
            <a:r>
              <a:rPr lang="en" sz="2000" dirty="0">
                <a:solidFill>
                  <a:srgbClr val="FF0000"/>
                </a:solidFill>
              </a:rPr>
              <a:t>= I</a:t>
            </a:r>
            <a:r>
              <a:rPr lang="en-US" sz="2000" baseline="30000" dirty="0">
                <a:solidFill>
                  <a:srgbClr val="FF0000"/>
                </a:solidFill>
              </a:rPr>
              <a:t>emit</a:t>
            </a:r>
            <a:r>
              <a:rPr lang="en" sz="2000" baseline="30000" dirty="0">
                <a:solidFill>
                  <a:srgbClr val="FF0000"/>
                </a:solidFill>
              </a:rPr>
              <a:t> </a:t>
            </a:r>
            <a:r>
              <a:rPr lang="en" sz="2000" dirty="0">
                <a:solidFill>
                  <a:srgbClr val="FF0000"/>
                </a:solidFill>
              </a:rPr>
              <a:t>(spacecraft potential, </a:t>
            </a: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r>
              <a:rPr lang="en" sz="2000" dirty="0">
                <a:solidFill>
                  <a:srgbClr val="FF0000"/>
                </a:solidFill>
              </a:rPr>
              <a:t>plume </a:t>
            </a:r>
            <a:r>
              <a:rPr lang="en-US" sz="2000" dirty="0">
                <a:solidFill>
                  <a:srgbClr val="FF0000"/>
                </a:solidFill>
              </a:rPr>
              <a:t>geometry</a:t>
            </a:r>
            <a:r>
              <a:rPr lang="en" sz="2000" dirty="0">
                <a:solidFill>
                  <a:srgbClr val="FF0000"/>
                </a:solidFill>
              </a:rPr>
              <a:t>, ion drift velocity)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35CCC0-E518-F147-A93D-576936AD7F92}"/>
              </a:ext>
            </a:extLst>
          </p:cNvPr>
          <p:cNvSpPr/>
          <p:nvPr/>
        </p:nvSpPr>
        <p:spPr>
          <a:xfrm>
            <a:off x="304800" y="579840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early-vs-long time evolution?</a:t>
            </a:r>
          </a:p>
          <a:p>
            <a:r>
              <a:rPr lang="en-US" dirty="0">
                <a:solidFill>
                  <a:schemeClr val="tx1"/>
                </a:solidFill>
              </a:rPr>
              <a:t> role of simulation boundary?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B5F4C6-3EBA-BD4E-8C2C-FC8A59D94809}"/>
              </a:ext>
            </a:extLst>
          </p:cNvPr>
          <p:cNvSpPr txBox="1"/>
          <p:nvPr/>
        </p:nvSpPr>
        <p:spPr>
          <a:xfrm>
            <a:off x="7290723" y="5867400"/>
            <a:ext cx="20056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&lt;1/100 of real </a:t>
            </a:r>
          </a:p>
          <a:p>
            <a:r>
              <a:rPr lang="en-US" dirty="0">
                <a:solidFill>
                  <a:schemeClr val="tx1"/>
                </a:solidFill>
              </a:rPr>
              <a:t>experiment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626A0C4-43D9-F541-AACA-4C450CC85C03}"/>
              </a:ext>
            </a:extLst>
          </p:cNvPr>
          <p:cNvCxnSpPr/>
          <p:nvPr/>
        </p:nvCxnSpPr>
        <p:spPr bwMode="auto">
          <a:xfrm flipH="1">
            <a:off x="6830117" y="6096000"/>
            <a:ext cx="460606" cy="3048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10001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81000" y="1143000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endParaRPr lang="it-IT" sz="1600" baseline="0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endParaRPr lang="it-IT" sz="1600" baseline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itolo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it-IT" sz="2200" b="1" dirty="0">
                <a:solidFill>
                  <a:srgbClr val="FF0000"/>
                </a:solidFill>
                <a:latin typeface="Arial"/>
              </a:rPr>
              <a:t>A </a:t>
            </a:r>
            <a:r>
              <a:rPr lang="it-IT" sz="2200" b="1" dirty="0" err="1">
                <a:solidFill>
                  <a:srgbClr val="FF0000"/>
                </a:solidFill>
                <a:latin typeface="Arial"/>
              </a:rPr>
              <a:t>simple</a:t>
            </a:r>
            <a:r>
              <a:rPr lang="it-IT" sz="2200" b="1" dirty="0">
                <a:solidFill>
                  <a:srgbClr val="FF0000"/>
                </a:solidFill>
                <a:latin typeface="Arial"/>
              </a:rPr>
              <a:t> semi-</a:t>
            </a:r>
            <a:r>
              <a:rPr lang="it-IT" sz="2200" b="1" dirty="0" err="1">
                <a:solidFill>
                  <a:srgbClr val="FF0000"/>
                </a:solidFill>
                <a:latin typeface="Arial"/>
              </a:rPr>
              <a:t>analytical</a:t>
            </a:r>
            <a:r>
              <a:rPr lang="it-IT" sz="2200" b="1" dirty="0">
                <a:solidFill>
                  <a:srgbClr val="FF0000"/>
                </a:solidFill>
                <a:latin typeface="Arial"/>
              </a:rPr>
              <a:t> model for the </a:t>
            </a:r>
            <a:r>
              <a:rPr lang="it-IT" sz="2200" b="1" dirty="0" err="1">
                <a:solidFill>
                  <a:srgbClr val="FF0000"/>
                </a:solidFill>
                <a:latin typeface="Arial"/>
              </a:rPr>
              <a:t>transient</a:t>
            </a:r>
            <a:r>
              <a:rPr lang="it-IT" sz="2200" b="1" dirty="0">
                <a:solidFill>
                  <a:srgbClr val="FF0000"/>
                </a:solidFill>
                <a:latin typeface="Arial"/>
              </a:rPr>
              <a:t> of the sc </a:t>
            </a:r>
            <a:r>
              <a:rPr lang="it-IT" sz="2200" b="1" dirty="0" err="1">
                <a:solidFill>
                  <a:srgbClr val="FF0000"/>
                </a:solidFill>
                <a:latin typeface="Arial"/>
              </a:rPr>
              <a:t>potential</a:t>
            </a:r>
            <a:r>
              <a:rPr lang="it-IT" sz="2200" b="1" dirty="0">
                <a:solidFill>
                  <a:srgbClr val="FF0000"/>
                </a:solidFill>
                <a:latin typeface="Arial"/>
              </a:rPr>
              <a:t> in </a:t>
            </a:r>
            <a:r>
              <a:rPr lang="it-IT" sz="2200" b="1" dirty="0" err="1">
                <a:solidFill>
                  <a:srgbClr val="FF0000"/>
                </a:solidFill>
                <a:latin typeface="Arial"/>
              </a:rPr>
              <a:t>response</a:t>
            </a:r>
            <a:r>
              <a:rPr lang="it-IT" sz="2200" b="1" dirty="0">
                <a:solidFill>
                  <a:srgbClr val="FF0000"/>
                </a:solidFill>
                <a:latin typeface="Arial"/>
              </a:rPr>
              <a:t> to e-</a:t>
            </a:r>
            <a:r>
              <a:rPr lang="it-IT" sz="2200" b="1" dirty="0" err="1">
                <a:solidFill>
                  <a:srgbClr val="FF0000"/>
                </a:solidFill>
                <a:latin typeface="Arial"/>
              </a:rPr>
              <a:t>beam</a:t>
            </a:r>
            <a:r>
              <a:rPr lang="it-IT" sz="22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it-IT" sz="2200" b="1" dirty="0" err="1">
                <a:solidFill>
                  <a:srgbClr val="FF0000"/>
                </a:solidFill>
                <a:latin typeface="Arial"/>
              </a:rPr>
              <a:t>emission</a:t>
            </a:r>
            <a:r>
              <a:rPr lang="it-IT" sz="22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it-IT" sz="2200" b="1" dirty="0" err="1">
                <a:solidFill>
                  <a:srgbClr val="FF0000"/>
                </a:solidFill>
                <a:latin typeface="Arial"/>
              </a:rPr>
              <a:t>has</a:t>
            </a:r>
            <a:r>
              <a:rPr lang="it-IT" sz="22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it-IT" sz="2200" b="1" dirty="0" err="1">
                <a:solidFill>
                  <a:srgbClr val="FF0000"/>
                </a:solidFill>
                <a:latin typeface="Arial"/>
              </a:rPr>
              <a:t>been</a:t>
            </a:r>
            <a:r>
              <a:rPr lang="it-IT" sz="22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it-IT" sz="2200" b="1" dirty="0" err="1">
                <a:solidFill>
                  <a:srgbClr val="FF0000"/>
                </a:solidFill>
                <a:latin typeface="Arial"/>
              </a:rPr>
              <a:t>developed</a:t>
            </a:r>
            <a:endParaRPr lang="it-IT" sz="22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57200" y="1048970"/>
            <a:ext cx="4724400" cy="657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74320">
              <a:spcAft>
                <a:spcPts val="600"/>
              </a:spcAft>
              <a:buClr>
                <a:schemeClr val="accent6"/>
              </a:buClr>
              <a:buSzPct val="12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Main assumptions of the model:</a:t>
            </a:r>
            <a:endParaRPr lang="it-IT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1" indent="-274320" algn="just">
              <a:spcBef>
                <a:spcPts val="600"/>
              </a:spcBef>
              <a:buClr>
                <a:schemeClr val="accent6"/>
              </a:buClr>
              <a:buSzPct val="130000"/>
              <a:buFont typeface="Arial" pitchFamily="34" charset="0"/>
              <a:buChar char="–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Perfect spherical symmetry → 1D</a:t>
            </a:r>
          </a:p>
          <a:p>
            <a:pPr lvl="1" indent="-274320" algn="just">
              <a:spcBef>
                <a:spcPts val="600"/>
              </a:spcBef>
              <a:buClr>
                <a:schemeClr val="accent6"/>
              </a:buClr>
              <a:buSzPct val="130000"/>
              <a:buFont typeface="Arial" pitchFamily="34" charset="0"/>
              <a:buChar char="–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Focus on contactor ion 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dynamics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→ slow → </a:t>
            </a:r>
            <a:r>
              <a:rPr lang="en-US" sz="1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=I</a:t>
            </a:r>
            <a:r>
              <a:rPr lang="en-US" sz="16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=0</a:t>
            </a:r>
          </a:p>
          <a:p>
            <a:pPr lvl="1" indent="-274320" algn="just">
              <a:spcBef>
                <a:spcPts val="600"/>
              </a:spcBef>
              <a:buClr>
                <a:schemeClr val="accent6"/>
              </a:buClr>
              <a:buSzPct val="130000"/>
              <a:buFont typeface="Arial" pitchFamily="34" charset="0"/>
              <a:buChar char="–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e-beam leaves system instantaneously</a:t>
            </a:r>
          </a:p>
          <a:p>
            <a:pPr lvl="1" indent="-274320" algn="just">
              <a:spcBef>
                <a:spcPts val="600"/>
              </a:spcBef>
              <a:buClr>
                <a:schemeClr val="accent6"/>
              </a:buClr>
              <a:buSzPct val="130000"/>
              <a:buFont typeface="Arial" pitchFamily="34" charset="0"/>
              <a:buChar char="–"/>
              <a:tabLst>
                <a:tab pos="914400" algn="l"/>
              </a:tabLst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-274320" algn="just">
              <a:spcBef>
                <a:spcPts val="600"/>
              </a:spcBef>
              <a:buClr>
                <a:schemeClr val="accent6"/>
              </a:buClr>
              <a:buSzPct val="130000"/>
              <a:buFont typeface="Wingdings" pitchFamily="2" charset="2"/>
              <a:buChar char="§"/>
              <a:tabLst>
                <a:tab pos="914400" algn="l"/>
              </a:tabLst>
            </a:pPr>
            <a:r>
              <a:rPr lang="en-US" sz="1600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Model</a:t>
            </a:r>
            <a:r>
              <a:rPr lang="it-IT" sz="1600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’s </a:t>
            </a:r>
            <a:r>
              <a:rPr lang="en-US" sz="1600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parameters</a:t>
            </a:r>
          </a:p>
          <a:p>
            <a:pPr lvl="1" indent="-274320" algn="just">
              <a:spcBef>
                <a:spcPts val="600"/>
              </a:spcBef>
              <a:buClr>
                <a:schemeClr val="accent6"/>
              </a:buClr>
              <a:buSzPct val="130000"/>
              <a:buFont typeface="Arial" pitchFamily="34" charset="0"/>
              <a:buChar char="–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Radius of the quasi-neutral cloud,        :         If I</a:t>
            </a:r>
            <a:r>
              <a:rPr lang="en-US" sz="1600" baseline="-25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 I</a:t>
            </a:r>
            <a:r>
              <a:rPr lang="en-US" sz="1600" baseline="-25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 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plasma electron current is zero and         is constant</a:t>
            </a:r>
          </a:p>
          <a:p>
            <a:pPr lvl="1" indent="-274320" algn="just">
              <a:spcBef>
                <a:spcPts val="600"/>
              </a:spcBef>
              <a:buClr>
                <a:schemeClr val="accent6"/>
              </a:buClr>
              <a:buSzPct val="130000"/>
              <a:buFont typeface="Arial" pitchFamily="34" charset="0"/>
              <a:buChar char="–"/>
              <a:tabLst>
                <a:tab pos="914400" algn="l"/>
              </a:tabLst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1" indent="-274320" algn="just">
              <a:spcBef>
                <a:spcPts val="600"/>
              </a:spcBef>
              <a:buClr>
                <a:schemeClr val="accent6"/>
              </a:buClr>
              <a:buSzPct val="130000"/>
              <a:buFont typeface="Arial" pitchFamily="34" charset="0"/>
              <a:buChar char="–"/>
              <a:tabLst>
                <a:tab pos="914400" algn="l"/>
              </a:tabLst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1" indent="-274320" algn="just">
              <a:spcBef>
                <a:spcPts val="600"/>
              </a:spcBef>
              <a:buClr>
                <a:schemeClr val="accent6"/>
              </a:buClr>
              <a:buSzPct val="130000"/>
              <a:buFont typeface="Arial" pitchFamily="34" charset="0"/>
              <a:buChar char="–"/>
              <a:tabLst>
                <a:tab pos="914400" algn="l"/>
              </a:tabLst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1" indent="-274320" algn="just">
              <a:spcBef>
                <a:spcPts val="600"/>
              </a:spcBef>
              <a:buClr>
                <a:schemeClr val="accent6"/>
              </a:buClr>
              <a:buSzPct val="130000"/>
              <a:buFont typeface="Arial" pitchFamily="34" charset="0"/>
              <a:buChar char="–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Radius of the ion front, </a:t>
            </a:r>
          </a:p>
          <a:p>
            <a:pPr lvl="1" indent="-274320" algn="just">
              <a:spcBef>
                <a:spcPts val="600"/>
              </a:spcBef>
              <a:buClr>
                <a:schemeClr val="accent6"/>
              </a:buClr>
              <a:buSzPct val="130000"/>
              <a:buFont typeface="Arial" pitchFamily="34" charset="0"/>
              <a:buChar char="–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Potential of the ion front, </a:t>
            </a:r>
          </a:p>
          <a:p>
            <a:pPr lvl="1" indent="-274320" algn="just">
              <a:spcBef>
                <a:spcPts val="600"/>
              </a:spcBef>
              <a:buClr>
                <a:schemeClr val="accent6"/>
              </a:buClr>
              <a:buSzPct val="130000"/>
              <a:buFont typeface="Arial" pitchFamily="34" charset="0"/>
              <a:buChar char="–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Spacecraft potential,</a:t>
            </a:r>
          </a:p>
          <a:p>
            <a:pPr lvl="1" indent="-274320" algn="just">
              <a:spcBef>
                <a:spcPts val="600"/>
              </a:spcBef>
              <a:buClr>
                <a:schemeClr val="accent6"/>
              </a:buClr>
              <a:buSzPct val="130000"/>
              <a:buFont typeface="Arial" pitchFamily="34" charset="0"/>
              <a:buChar char="–"/>
              <a:tabLst>
                <a:tab pos="914400" algn="l"/>
              </a:tabLst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1" indent="-274320" algn="just">
              <a:spcBef>
                <a:spcPts val="600"/>
              </a:spcBef>
              <a:buClr>
                <a:schemeClr val="accent6"/>
              </a:buClr>
              <a:buSzPct val="130000"/>
              <a:buFont typeface="Arial" pitchFamily="34" charset="0"/>
              <a:buChar char="–"/>
              <a:tabLst>
                <a:tab pos="914400" algn="l"/>
              </a:tabLst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-274320" algn="just">
              <a:spcBef>
                <a:spcPts val="600"/>
              </a:spcBef>
              <a:buClr>
                <a:schemeClr val="accent6"/>
              </a:buClr>
              <a:buSzPct val="130000"/>
              <a:buFont typeface="Arial" pitchFamily="34" charset="0"/>
              <a:buChar char="–"/>
              <a:tabLst>
                <a:tab pos="914400" algn="l"/>
              </a:tabLst>
            </a:pPr>
            <a:endParaRPr lang="en-US" sz="1600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-274320" algn="just">
              <a:spcBef>
                <a:spcPts val="600"/>
              </a:spcBef>
              <a:buClr>
                <a:schemeClr val="accent6"/>
              </a:buClr>
              <a:buSzPct val="130000"/>
              <a:buFont typeface="Arial" pitchFamily="34" charset="0"/>
              <a:buChar char="–"/>
              <a:tabLst>
                <a:tab pos="914400" algn="l"/>
              </a:tabLst>
            </a:pPr>
            <a:endParaRPr lang="en-US" sz="1600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4495800"/>
            <a:ext cx="138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343275"/>
            <a:ext cx="284163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32187" y="5105400"/>
            <a:ext cx="201613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54413" y="5410200"/>
            <a:ext cx="2555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43263" y="5715000"/>
            <a:ext cx="3381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ttangolo 12"/>
          <p:cNvSpPr/>
          <p:nvPr/>
        </p:nvSpPr>
        <p:spPr>
          <a:xfrm>
            <a:off x="2362200" y="4419600"/>
            <a:ext cx="1600200" cy="609600"/>
          </a:xfrm>
          <a:prstGeom prst="rect">
            <a:avLst/>
          </a:prstGeom>
          <a:noFill/>
          <a:ln w="412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5410200" y="3657600"/>
            <a:ext cx="3657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 err="1">
                <a:solidFill>
                  <a:srgbClr val="0000FF"/>
                </a:solidFill>
                <a:latin typeface="Arial"/>
              </a:rPr>
              <a:t>Sc</a:t>
            </a:r>
            <a:r>
              <a:rPr lang="en-US" sz="1800" dirty="0">
                <a:solidFill>
                  <a:srgbClr val="0000FF"/>
                </a:solidFill>
                <a:latin typeface="Arial"/>
              </a:rPr>
              <a:t> initially emits only a neutral contactor plasma. After some time, it also emits an e-beam</a:t>
            </a:r>
            <a:endParaRPr lang="en-US" sz="1800" baseline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3237" y="3810000"/>
            <a:ext cx="284163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990600"/>
            <a:ext cx="3657600" cy="27432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45567" y="5867400"/>
            <a:ext cx="3369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Runs in secs/minutes on laptop</a:t>
            </a:r>
          </a:p>
          <a:p>
            <a:r>
              <a:rPr lang="en-US" sz="2000" dirty="0">
                <a:solidFill>
                  <a:schemeClr val="tx1"/>
                </a:solidFill>
              </a:rPr>
              <a:t>vs weeks of PIC on IC clusters</a:t>
            </a:r>
          </a:p>
        </p:txBody>
      </p:sp>
    </p:spTree>
    <p:extLst>
      <p:ext uri="{BB962C8B-B14F-4D97-AF65-F5344CB8AC3E}">
        <p14:creationId xmlns:p14="http://schemas.microsoft.com/office/powerpoint/2010/main" val="3107225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81000" y="1143000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endParaRPr lang="it-IT" sz="1600" baseline="0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endParaRPr lang="it-IT" sz="1600" baseline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itolo 1"/>
          <p:cNvSpPr>
            <a:spLocks noGrp="1"/>
          </p:cNvSpPr>
          <p:nvPr>
            <p:ph type="title"/>
          </p:nvPr>
        </p:nvSpPr>
        <p:spPr>
          <a:xfrm>
            <a:off x="457200" y="914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chemeClr val="accent2"/>
                </a:solidFill>
                <a:latin typeface="Arial"/>
              </a:rPr>
              <a:t>Model summary</a:t>
            </a:r>
            <a:endParaRPr lang="en-US" sz="1800" b="1" dirty="0">
              <a:solidFill>
                <a:schemeClr val="accent2"/>
              </a:solidFill>
              <a:latin typeface="Arial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57200" y="1066800"/>
            <a:ext cx="6248400" cy="10756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74320">
              <a:spcAft>
                <a:spcPts val="600"/>
              </a:spcAft>
              <a:buClr>
                <a:schemeClr val="accent6"/>
              </a:buClr>
              <a:buSzPct val="12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Model:</a:t>
            </a: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1" indent="-274320" algn="just">
              <a:spcBef>
                <a:spcPts val="600"/>
              </a:spcBef>
              <a:buClr>
                <a:srgbClr val="F79646"/>
              </a:buClr>
              <a:buSzPct val="130000"/>
              <a:buFont typeface="Arial" pitchFamily="34" charset="0"/>
              <a:buChar char="–"/>
              <a:tabLst>
                <a:tab pos="914400" algn="l"/>
              </a:tabLs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1" indent="-274320" algn="just">
              <a:spcBef>
                <a:spcPts val="600"/>
              </a:spcBef>
              <a:buClr>
                <a:srgbClr val="F79646"/>
              </a:buClr>
              <a:buSzPct val="130000"/>
              <a:buFont typeface="Arial" pitchFamily="34" charset="0"/>
              <a:buChar char="–"/>
              <a:tabLst>
                <a:tab pos="914400" algn="l"/>
              </a:tabLst>
            </a:pP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1" indent="-274320" algn="just">
              <a:spcBef>
                <a:spcPts val="600"/>
              </a:spcBef>
              <a:buClr>
                <a:srgbClr val="F79646"/>
              </a:buClr>
              <a:buSzPct val="130000"/>
              <a:buFont typeface="Arial" pitchFamily="34" charset="0"/>
              <a:buChar char="–"/>
              <a:tabLst>
                <a:tab pos="914400" algn="l"/>
              </a:tabLs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</a:p>
          <a:p>
            <a:pPr lvl="1" indent="-274320" algn="just">
              <a:spcBef>
                <a:spcPts val="600"/>
              </a:spcBef>
              <a:buClr>
                <a:srgbClr val="F79646"/>
              </a:buClr>
              <a:buSzPct val="130000"/>
              <a:buFont typeface="Arial" pitchFamily="34" charset="0"/>
              <a:buChar char="–"/>
              <a:tabLst>
                <a:tab pos="914400" algn="l"/>
              </a:tabLst>
            </a:pP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1" indent="-274320" algn="just">
              <a:spcBef>
                <a:spcPts val="600"/>
              </a:spcBef>
              <a:buClr>
                <a:srgbClr val="F79646"/>
              </a:buClr>
              <a:buSzPct val="130000"/>
              <a:buFont typeface="Arial" pitchFamily="34" charset="0"/>
              <a:buChar char="–"/>
              <a:tabLst>
                <a:tab pos="914400" algn="l"/>
              </a:tabLs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</a:t>
            </a:r>
          </a:p>
          <a:p>
            <a:pPr lvl="1" indent="-274320" algn="just">
              <a:spcBef>
                <a:spcPts val="600"/>
              </a:spcBef>
              <a:buClr>
                <a:srgbClr val="F79646"/>
              </a:buClr>
              <a:buSzPct val="130000"/>
              <a:buFont typeface="Arial" pitchFamily="34" charset="0"/>
              <a:buChar char="–"/>
              <a:tabLst>
                <a:tab pos="914400" algn="l"/>
              </a:tabLst>
            </a:pP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1" indent="-274320" algn="just">
              <a:spcBef>
                <a:spcPts val="600"/>
              </a:spcBef>
              <a:buClr>
                <a:srgbClr val="F79646"/>
              </a:buClr>
              <a:buSzPct val="130000"/>
              <a:buFont typeface="Arial" pitchFamily="34" charset="0"/>
              <a:buChar char="–"/>
              <a:tabLst>
                <a:tab pos="914400" algn="l"/>
              </a:tabLs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1" indent="-274320">
              <a:spcAft>
                <a:spcPts val="600"/>
              </a:spcAft>
              <a:buClr>
                <a:schemeClr val="accent6"/>
              </a:buClr>
              <a:buSzPct val="120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1" indent="-274320">
              <a:spcAft>
                <a:spcPts val="600"/>
              </a:spcAft>
              <a:buClr>
                <a:schemeClr val="accent6"/>
              </a:buClr>
              <a:buSzPct val="120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1" indent="-274320">
              <a:spcAft>
                <a:spcPts val="600"/>
              </a:spcAft>
              <a:buClr>
                <a:schemeClr val="accent6"/>
              </a:buClr>
              <a:buSzPct val="120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indent="-274320">
              <a:spcAft>
                <a:spcPts val="600"/>
              </a:spcAft>
              <a:buClr>
                <a:schemeClr val="accent6"/>
              </a:buClr>
              <a:buSzPct val="120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indent="-274320">
              <a:spcAft>
                <a:spcPts val="600"/>
              </a:spcAft>
              <a:buClr>
                <a:schemeClr val="accent6"/>
              </a:buClr>
              <a:buSzPct val="120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indent="-274320">
              <a:spcAft>
                <a:spcPts val="600"/>
              </a:spcAft>
              <a:buClr>
                <a:schemeClr val="accent6"/>
              </a:buClr>
              <a:buSzPct val="120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indent="-274320">
              <a:spcAft>
                <a:spcPts val="600"/>
              </a:spcAft>
              <a:buClr>
                <a:schemeClr val="accent6"/>
              </a:buClr>
              <a:buSzPct val="120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indent="-274320">
              <a:spcAft>
                <a:spcPts val="600"/>
              </a:spcAft>
              <a:buClr>
                <a:schemeClr val="accent6"/>
              </a:buClr>
              <a:buSzPct val="120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indent="-274320">
              <a:spcAft>
                <a:spcPts val="600"/>
              </a:spcAft>
              <a:buClr>
                <a:schemeClr val="accent6"/>
              </a:buClr>
              <a:buSzPct val="120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indent="-274320">
              <a:spcAft>
                <a:spcPts val="600"/>
              </a:spcAft>
              <a:buClr>
                <a:schemeClr val="accent6"/>
              </a:buClr>
              <a:buSzPct val="120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indent="-274320">
              <a:spcAft>
                <a:spcPts val="600"/>
              </a:spcAft>
              <a:buClr>
                <a:schemeClr val="accent6"/>
              </a:buClr>
              <a:buSzPct val="120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indent="-274320">
              <a:spcAft>
                <a:spcPts val="600"/>
              </a:spcAft>
              <a:buClr>
                <a:schemeClr val="accent6"/>
              </a:buClr>
              <a:buSzPct val="120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indent="-274320">
              <a:spcAft>
                <a:spcPts val="600"/>
              </a:spcAft>
              <a:buClr>
                <a:schemeClr val="accent6"/>
              </a:buClr>
              <a:buSzPct val="120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indent="-274320">
              <a:spcAft>
                <a:spcPts val="600"/>
              </a:spcAft>
              <a:buClr>
                <a:schemeClr val="accent6"/>
              </a:buClr>
              <a:buSzPct val="120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indent="-274320">
              <a:spcAft>
                <a:spcPts val="600"/>
              </a:spcAft>
              <a:buClr>
                <a:schemeClr val="accent6"/>
              </a:buClr>
              <a:buSzPct val="120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indent="-274320">
              <a:spcAft>
                <a:spcPts val="600"/>
              </a:spcAft>
              <a:buClr>
                <a:schemeClr val="accent6"/>
              </a:buClr>
              <a:buSzPct val="120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indent="-274320">
              <a:spcAft>
                <a:spcPts val="600"/>
              </a:spcAft>
              <a:buClr>
                <a:schemeClr val="accent6"/>
              </a:buClr>
              <a:buSzPct val="120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indent="-274320">
              <a:spcAft>
                <a:spcPts val="600"/>
              </a:spcAft>
              <a:buClr>
                <a:schemeClr val="accent6"/>
              </a:buClr>
              <a:buSzPct val="120000"/>
              <a:tabLst>
                <a:tab pos="457200" algn="l"/>
              </a:tabLst>
            </a:pP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indent="-274320">
              <a:spcAft>
                <a:spcPts val="600"/>
              </a:spcAft>
              <a:buClr>
                <a:schemeClr val="accent6"/>
              </a:buClr>
              <a:buSzPct val="120000"/>
              <a:tabLst>
                <a:tab pos="457200" algn="l"/>
              </a:tabLst>
            </a:pP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indent="-274320">
              <a:spcAft>
                <a:spcPts val="600"/>
              </a:spcAft>
              <a:buClr>
                <a:schemeClr val="accent6"/>
              </a:buClr>
              <a:buSzPct val="120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indent="-274320">
              <a:spcAft>
                <a:spcPts val="600"/>
              </a:spcAft>
              <a:buClr>
                <a:schemeClr val="accent6"/>
              </a:buClr>
              <a:buSzPct val="120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indent="-274320">
              <a:spcAft>
                <a:spcPts val="600"/>
              </a:spcAft>
              <a:buClr>
                <a:schemeClr val="accent6"/>
              </a:buClr>
              <a:buSzPct val="120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indent="-274320">
              <a:spcAft>
                <a:spcPts val="600"/>
              </a:spcAft>
              <a:buClr>
                <a:schemeClr val="accent6"/>
              </a:buClr>
              <a:buSzPct val="120000"/>
              <a:tabLst>
                <a:tab pos="457200" algn="l"/>
              </a:tabLst>
            </a:pP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indent="-274320">
              <a:spcAft>
                <a:spcPts val="600"/>
              </a:spcAft>
              <a:buClr>
                <a:schemeClr val="accent6"/>
              </a:buClr>
              <a:buSzPct val="120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1600" baseline="-25000" dirty="0">
              <a:latin typeface="Arial" pitchFamily="34" charset="0"/>
              <a:cs typeface="Arial" pitchFamily="34" charset="0"/>
            </a:endParaRPr>
          </a:p>
          <a:p>
            <a:pPr indent="-274320">
              <a:spcAft>
                <a:spcPts val="600"/>
              </a:spcAft>
              <a:buClr>
                <a:schemeClr val="accent6"/>
              </a:buClr>
              <a:buSzPct val="120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1600" baseline="-25000" dirty="0">
              <a:latin typeface="Arial" pitchFamily="34" charset="0"/>
              <a:cs typeface="Arial" pitchFamily="34" charset="0"/>
            </a:endParaRPr>
          </a:p>
          <a:p>
            <a:pPr indent="-274320">
              <a:spcAft>
                <a:spcPts val="600"/>
              </a:spcAft>
              <a:buClr>
                <a:schemeClr val="accent6"/>
              </a:buClr>
              <a:buSzPct val="120000"/>
              <a:tabLst>
                <a:tab pos="457200" algn="l"/>
              </a:tabLst>
            </a:pPr>
            <a:endParaRPr lang="en-US" sz="1600" baseline="-25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24000"/>
            <a:ext cx="1006475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057400"/>
            <a:ext cx="146367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2667000"/>
            <a:ext cx="19208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2687" y="3276600"/>
            <a:ext cx="437991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ttangolo 6"/>
          <p:cNvSpPr/>
          <p:nvPr/>
        </p:nvSpPr>
        <p:spPr>
          <a:xfrm>
            <a:off x="457200" y="5068669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74320" algn="just">
              <a:spcAft>
                <a:spcPts val="600"/>
              </a:spcAft>
              <a:buClr>
                <a:schemeClr val="accent6"/>
              </a:buClr>
              <a:buSzPct val="12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Initial conditions taken from PIC, 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we need to define r</a:t>
            </a:r>
            <a:r>
              <a:rPr lang="en-US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qn,0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r</a:t>
            </a:r>
            <a:r>
              <a:rPr lang="en-US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i,0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v</a:t>
            </a:r>
            <a:r>
              <a:rPr lang="en-US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i,0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and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19301" y="5559207"/>
            <a:ext cx="274637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63625" y="3962400"/>
            <a:ext cx="10969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63625" y="4316413"/>
            <a:ext cx="1527175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2B5AB1-4430-284E-AAA1-87BD516DEF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990600"/>
            <a:ext cx="3657600" cy="27432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EB5081-A29F-8E4E-BA30-26D829BB2555}"/>
              </a:ext>
            </a:extLst>
          </p:cNvPr>
          <p:cNvSpPr txBox="1"/>
          <p:nvPr/>
        </p:nvSpPr>
        <p:spPr>
          <a:xfrm>
            <a:off x="3380537" y="4186535"/>
            <a:ext cx="3172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c.f. Child-Langmuir law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E784015-9C44-0946-908C-DCD328BFFFE0}"/>
              </a:ext>
            </a:extLst>
          </p:cNvPr>
          <p:cNvCxnSpPr/>
          <p:nvPr/>
        </p:nvCxnSpPr>
        <p:spPr bwMode="auto">
          <a:xfrm flipH="1">
            <a:off x="2743200" y="4419600"/>
            <a:ext cx="593725" cy="0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29498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" y="215900"/>
            <a:ext cx="8326438" cy="825500"/>
          </a:xfrm>
        </p:spPr>
        <p:txBody>
          <a:bodyPr anchor="ctr"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>
                <a:latin typeface="Arial" charset="0"/>
              </a:rPr>
              <a:t>Outline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42900" y="1066800"/>
            <a:ext cx="8326438" cy="4135438"/>
          </a:xfrm>
        </p:spPr>
        <p:txBody>
          <a:bodyPr/>
          <a:lstStyle/>
          <a:p>
            <a:pPr marL="0" indent="0" eaLnBrk="1" hangingPunct="1">
              <a:tabLst>
                <a:tab pos="660400" algn="l"/>
                <a:tab pos="773113" algn="l"/>
                <a:tab pos="1230313" algn="l"/>
                <a:tab pos="1687513" algn="l"/>
                <a:tab pos="2144713" algn="l"/>
                <a:tab pos="2601913" algn="l"/>
                <a:tab pos="3059113" algn="l"/>
                <a:tab pos="3516313" algn="l"/>
                <a:tab pos="3973513" algn="l"/>
                <a:tab pos="4430713" algn="l"/>
                <a:tab pos="4887913" algn="l"/>
                <a:tab pos="5345113" algn="l"/>
                <a:tab pos="5802313" algn="l"/>
                <a:tab pos="6259513" algn="l"/>
                <a:tab pos="6716713" algn="l"/>
                <a:tab pos="7173913" algn="l"/>
                <a:tab pos="7631113" algn="l"/>
                <a:tab pos="8088313" algn="l"/>
                <a:tab pos="8545513" algn="l"/>
                <a:tab pos="9002713" algn="l"/>
                <a:tab pos="9459913" algn="l"/>
              </a:tabLst>
            </a:pPr>
            <a:r>
              <a:rPr lang="en-US" dirty="0">
                <a:latin typeface="Arial" charset="0"/>
              </a:rPr>
              <a:t>I. Electron beams for space physics</a:t>
            </a:r>
          </a:p>
          <a:p>
            <a:pPr marL="0" indent="0" eaLnBrk="1" hangingPunct="1">
              <a:tabLst>
                <a:tab pos="660400" algn="l"/>
                <a:tab pos="773113" algn="l"/>
                <a:tab pos="1230313" algn="l"/>
                <a:tab pos="1687513" algn="l"/>
                <a:tab pos="2144713" algn="l"/>
                <a:tab pos="2601913" algn="l"/>
                <a:tab pos="3059113" algn="l"/>
                <a:tab pos="3516313" algn="l"/>
                <a:tab pos="3973513" algn="l"/>
                <a:tab pos="4430713" algn="l"/>
                <a:tab pos="4887913" algn="l"/>
                <a:tab pos="5345113" algn="l"/>
                <a:tab pos="5802313" algn="l"/>
                <a:tab pos="6259513" algn="l"/>
                <a:tab pos="6716713" algn="l"/>
                <a:tab pos="7173913" algn="l"/>
                <a:tab pos="7631113" algn="l"/>
                <a:tab pos="8088313" algn="l"/>
                <a:tab pos="8545513" algn="l"/>
                <a:tab pos="9002713" algn="l"/>
                <a:tab pos="9459913" algn="l"/>
              </a:tabLst>
            </a:pPr>
            <a:r>
              <a:rPr lang="en-US" dirty="0">
                <a:latin typeface="Arial" charset="0"/>
              </a:rPr>
              <a:t>II. Magnetic-field-line connectivity</a:t>
            </a:r>
          </a:p>
          <a:p>
            <a:pPr marL="800100" lvl="2" indent="0">
              <a:tabLst>
                <a:tab pos="660400" algn="l"/>
                <a:tab pos="773113" algn="l"/>
                <a:tab pos="1230313" algn="l"/>
                <a:tab pos="1687513" algn="l"/>
                <a:tab pos="2144713" algn="l"/>
                <a:tab pos="2601913" algn="l"/>
                <a:tab pos="3059113" algn="l"/>
                <a:tab pos="3516313" algn="l"/>
                <a:tab pos="3973513" algn="l"/>
                <a:tab pos="4430713" algn="l"/>
                <a:tab pos="4887913" algn="l"/>
                <a:tab pos="5345113" algn="l"/>
                <a:tab pos="5802313" algn="l"/>
                <a:tab pos="6259513" algn="l"/>
                <a:tab pos="6716713" algn="l"/>
                <a:tab pos="7173913" algn="l"/>
                <a:tab pos="7631113" algn="l"/>
                <a:tab pos="8088313" algn="l"/>
                <a:tab pos="8545513" algn="l"/>
                <a:tab pos="9002713" algn="l"/>
                <a:tab pos="9459913" algn="l"/>
              </a:tabLst>
            </a:pPr>
            <a:r>
              <a:rPr lang="en-US" dirty="0">
                <a:latin typeface="Arial" charset="0"/>
              </a:rPr>
              <a:t>CONNEX mission concept</a:t>
            </a:r>
          </a:p>
          <a:p>
            <a:pPr marL="800100" lvl="2" indent="0">
              <a:tabLst>
                <a:tab pos="660400" algn="l"/>
                <a:tab pos="773113" algn="l"/>
                <a:tab pos="1230313" algn="l"/>
                <a:tab pos="1687513" algn="l"/>
                <a:tab pos="2144713" algn="l"/>
                <a:tab pos="2601913" algn="l"/>
                <a:tab pos="3059113" algn="l"/>
                <a:tab pos="3516313" algn="l"/>
                <a:tab pos="3973513" algn="l"/>
                <a:tab pos="4430713" algn="l"/>
                <a:tab pos="4887913" algn="l"/>
                <a:tab pos="5345113" algn="l"/>
                <a:tab pos="5802313" algn="l"/>
                <a:tab pos="6259513" algn="l"/>
                <a:tab pos="6716713" algn="l"/>
                <a:tab pos="7173913" algn="l"/>
                <a:tab pos="7631113" algn="l"/>
                <a:tab pos="8088313" algn="l"/>
                <a:tab pos="8545513" algn="l"/>
                <a:tab pos="9002713" algn="l"/>
                <a:tab pos="9459913" algn="l"/>
              </a:tabLst>
            </a:pPr>
            <a:r>
              <a:rPr lang="en-US" dirty="0">
                <a:latin typeface="Arial" charset="0"/>
              </a:rPr>
              <a:t>Spacecraft-charging</a:t>
            </a:r>
          </a:p>
          <a:p>
            <a:pPr marL="0" indent="0" eaLnBrk="1" hangingPunct="1">
              <a:tabLst>
                <a:tab pos="660400" algn="l"/>
                <a:tab pos="773113" algn="l"/>
                <a:tab pos="1230313" algn="l"/>
                <a:tab pos="1687513" algn="l"/>
                <a:tab pos="2144713" algn="l"/>
                <a:tab pos="2601913" algn="l"/>
                <a:tab pos="3059113" algn="l"/>
                <a:tab pos="3516313" algn="l"/>
                <a:tab pos="3973513" algn="l"/>
                <a:tab pos="4430713" algn="l"/>
                <a:tab pos="4887913" algn="l"/>
                <a:tab pos="5345113" algn="l"/>
                <a:tab pos="5802313" algn="l"/>
                <a:tab pos="6259513" algn="l"/>
                <a:tab pos="6716713" algn="l"/>
                <a:tab pos="7173913" algn="l"/>
                <a:tab pos="7631113" algn="l"/>
                <a:tab pos="8088313" algn="l"/>
                <a:tab pos="8545513" algn="l"/>
                <a:tab pos="9002713" algn="l"/>
                <a:tab pos="9459913" algn="l"/>
              </a:tabLst>
            </a:pPr>
            <a:r>
              <a:rPr lang="en-US" dirty="0">
                <a:latin typeface="Arial" charset="0"/>
              </a:rPr>
              <a:t>III. Wave-generation</a:t>
            </a:r>
          </a:p>
          <a:p>
            <a:pPr marL="800100" lvl="2" indent="0">
              <a:tabLst>
                <a:tab pos="660400" algn="l"/>
                <a:tab pos="773113" algn="l"/>
                <a:tab pos="1230313" algn="l"/>
                <a:tab pos="1687513" algn="l"/>
                <a:tab pos="2144713" algn="l"/>
                <a:tab pos="2601913" algn="l"/>
                <a:tab pos="3059113" algn="l"/>
                <a:tab pos="3516313" algn="l"/>
                <a:tab pos="3973513" algn="l"/>
                <a:tab pos="4430713" algn="l"/>
                <a:tab pos="4887913" algn="l"/>
                <a:tab pos="5345113" algn="l"/>
                <a:tab pos="5802313" algn="l"/>
                <a:tab pos="6259513" algn="l"/>
                <a:tab pos="6716713" algn="l"/>
                <a:tab pos="7173913" algn="l"/>
                <a:tab pos="7631113" algn="l"/>
                <a:tab pos="8088313" algn="l"/>
                <a:tab pos="8545513" algn="l"/>
                <a:tab pos="9002713" algn="l"/>
                <a:tab pos="9459913" algn="l"/>
              </a:tabLst>
            </a:pPr>
            <a:r>
              <a:rPr lang="en-US" dirty="0">
                <a:latin typeface="Arial" charset="0"/>
                <a:ea typeface="DejaVu Sans" charset="0"/>
                <a:cs typeface="DejaVu Sans" charset="0"/>
              </a:rPr>
              <a:t>Beam-plasma coupling efficiency</a:t>
            </a:r>
          </a:p>
          <a:p>
            <a:pPr marL="800100" lvl="2" indent="0">
              <a:tabLst>
                <a:tab pos="660400" algn="l"/>
                <a:tab pos="773113" algn="l"/>
                <a:tab pos="1230313" algn="l"/>
                <a:tab pos="1687513" algn="l"/>
                <a:tab pos="2144713" algn="l"/>
                <a:tab pos="2601913" algn="l"/>
                <a:tab pos="3059113" algn="l"/>
                <a:tab pos="3516313" algn="l"/>
                <a:tab pos="3973513" algn="l"/>
                <a:tab pos="4430713" algn="l"/>
                <a:tab pos="4887913" algn="l"/>
                <a:tab pos="5345113" algn="l"/>
                <a:tab pos="5802313" algn="l"/>
                <a:tab pos="6259513" algn="l"/>
                <a:tab pos="6716713" algn="l"/>
                <a:tab pos="7173913" algn="l"/>
                <a:tab pos="7631113" algn="l"/>
                <a:tab pos="8088313" algn="l"/>
                <a:tab pos="8545513" algn="l"/>
                <a:tab pos="9002713" algn="l"/>
                <a:tab pos="9459913" algn="l"/>
              </a:tabLst>
            </a:pPr>
            <a:r>
              <a:rPr lang="en-US" dirty="0">
                <a:latin typeface="Arial" charset="0"/>
                <a:ea typeface="DejaVu Sans" charset="0"/>
                <a:cs typeface="DejaVu Sans" charset="0"/>
              </a:rPr>
              <a:t>Beam-PIE rocket experiment</a:t>
            </a:r>
          </a:p>
          <a:p>
            <a:pPr marL="0" indent="0" eaLnBrk="1" hangingPunct="1">
              <a:tabLst>
                <a:tab pos="660400" algn="l"/>
                <a:tab pos="773113" algn="l"/>
                <a:tab pos="1230313" algn="l"/>
                <a:tab pos="1687513" algn="l"/>
                <a:tab pos="2144713" algn="l"/>
                <a:tab pos="2601913" algn="l"/>
                <a:tab pos="3059113" algn="l"/>
                <a:tab pos="3516313" algn="l"/>
                <a:tab pos="3973513" algn="l"/>
                <a:tab pos="4430713" algn="l"/>
                <a:tab pos="4887913" algn="l"/>
                <a:tab pos="5345113" algn="l"/>
                <a:tab pos="5802313" algn="l"/>
                <a:tab pos="6259513" algn="l"/>
                <a:tab pos="6716713" algn="l"/>
                <a:tab pos="7173913" algn="l"/>
                <a:tab pos="7631113" algn="l"/>
                <a:tab pos="8088313" algn="l"/>
                <a:tab pos="8545513" algn="l"/>
                <a:tab pos="9002713" algn="l"/>
                <a:tab pos="9459913" algn="l"/>
              </a:tabLst>
            </a:pPr>
            <a:r>
              <a:rPr lang="en-US" dirty="0">
                <a:latin typeface="Arial" charset="0"/>
              </a:rPr>
              <a:t>IV. Summary</a:t>
            </a:r>
          </a:p>
        </p:txBody>
      </p:sp>
    </p:spTree>
    <p:extLst>
      <p:ext uri="{BB962C8B-B14F-4D97-AF65-F5344CB8AC3E}">
        <p14:creationId xmlns:p14="http://schemas.microsoft.com/office/powerpoint/2010/main" val="15719055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81000" y="1143000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endParaRPr lang="it-IT" sz="1600" baseline="0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endParaRPr lang="it-IT" sz="1600" baseline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itolo 1"/>
          <p:cNvSpPr>
            <a:spLocks noGrp="1"/>
          </p:cNvSpPr>
          <p:nvPr>
            <p:ph type="title"/>
          </p:nvPr>
        </p:nvSpPr>
        <p:spPr>
          <a:xfrm>
            <a:off x="457200" y="91440"/>
            <a:ext cx="8610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chemeClr val="accent2"/>
                </a:solidFill>
                <a:latin typeface="Arial"/>
              </a:rPr>
              <a:t>Good agreement between model and simulations</a:t>
            </a:r>
            <a:endParaRPr lang="en-US" sz="1800" b="1" dirty="0">
              <a:solidFill>
                <a:schemeClr val="accent2"/>
              </a:solidFill>
              <a:latin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066800"/>
            <a:ext cx="400526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ttangolo 23"/>
          <p:cNvSpPr/>
          <p:nvPr/>
        </p:nvSpPr>
        <p:spPr>
          <a:xfrm>
            <a:off x="5410200" y="4038600"/>
            <a:ext cx="26917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>
                <a:latin typeface="Arial" pitchFamily="34" charset="0"/>
                <a:cs typeface="Arial" pitchFamily="34" charset="0"/>
              </a:rPr>
              <a:t>Table 1: Parameters used to test the models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2BF927-E30C-8B4F-9981-F2CFBE24F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192" y="1143000"/>
            <a:ext cx="3640208" cy="25873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A079C0-0AA8-AD4D-8EEE-4A0A8D245786}"/>
              </a:ext>
            </a:extLst>
          </p:cNvPr>
          <p:cNvSpPr txBox="1"/>
          <p:nvPr/>
        </p:nvSpPr>
        <p:spPr>
          <a:xfrm>
            <a:off x="1676400" y="3733800"/>
            <a:ext cx="14017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tx1"/>
                </a:solidFill>
                <a:cs typeface="Times New Roman" panose="02020603050405020304" pitchFamily="18" charset="0"/>
              </a:rPr>
              <a:t>Normalized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92CE1B-E88F-474C-8900-5C7E2F4032A8}"/>
              </a:ext>
            </a:extLst>
          </p:cNvPr>
          <p:cNvSpPr txBox="1"/>
          <p:nvPr/>
        </p:nvSpPr>
        <p:spPr>
          <a:xfrm rot="16200000">
            <a:off x="-605682" y="2245007"/>
            <a:ext cx="24352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tx1"/>
                </a:solidFill>
              </a:rPr>
              <a:t>Normalized Spacecraft Potential</a:t>
            </a:r>
          </a:p>
        </p:txBody>
      </p:sp>
      <p:sp>
        <p:nvSpPr>
          <p:cNvPr id="19" name="Rettangolo 4">
            <a:extLst>
              <a:ext uri="{FF2B5EF4-FFF2-40B4-BE49-F238E27FC236}">
                <a16:creationId xmlns:a16="http://schemas.microsoft.com/office/drawing/2014/main" id="{79EB8F45-CB1B-6645-9EA9-5E8A66752992}"/>
              </a:ext>
            </a:extLst>
          </p:cNvPr>
          <p:cNvSpPr/>
          <p:nvPr/>
        </p:nvSpPr>
        <p:spPr>
          <a:xfrm>
            <a:off x="381000" y="4191000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endParaRPr lang="it-IT" sz="1600" baseline="0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endParaRPr lang="it-IT" sz="1600" baseline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ttangolo 7">
                <a:extLst>
                  <a:ext uri="{FF2B5EF4-FFF2-40B4-BE49-F238E27FC236}">
                    <a16:creationId xmlns:a16="http://schemas.microsoft.com/office/drawing/2014/main" id="{37E00DB0-9A1F-5547-AAA0-1697C2DAB398}"/>
                  </a:ext>
                </a:extLst>
              </p:cNvPr>
              <p:cNvSpPr/>
              <p:nvPr/>
            </p:nvSpPr>
            <p:spPr>
              <a:xfrm>
                <a:off x="310534" y="4191000"/>
                <a:ext cx="8528666" cy="36933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indent="-274320">
                  <a:spcAft>
                    <a:spcPts val="600"/>
                  </a:spcAft>
                  <a:buClr>
                    <a:srgbClr val="F79646"/>
                  </a:buClr>
                  <a:buSzPct val="120000"/>
                  <a:buFont typeface="Wingdings" pitchFamily="2" charset="2"/>
                  <a:buChar char="§"/>
                  <a:tabLst>
                    <a:tab pos="457200" algn="l"/>
                  </a:tabLst>
                </a:pPr>
                <a:r>
                  <a:rPr lang="en-US" sz="2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To mimic conditions in space, we let the </a:t>
                </a:r>
                <a:r>
                  <a:rPr lang="en-US"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outer boundary  </a:t>
                </a:r>
                <a:r>
                  <a:rPr lang="en-US" sz="2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r</a:t>
                </a:r>
                <a:r>
                  <a:rPr lang="en-US" sz="2000" baseline="-25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en-US" sz="2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→ ∞.</a:t>
                </a:r>
              </a:p>
              <a:p>
                <a:pPr lvl="0" indent="-274320">
                  <a:spcAft>
                    <a:spcPts val="600"/>
                  </a:spcAft>
                  <a:buClr>
                    <a:srgbClr val="F79646"/>
                  </a:buClr>
                  <a:buSzPct val="120000"/>
                  <a:buFont typeface="Wingdings" pitchFamily="2" charset="2"/>
                  <a:buChar char="§"/>
                  <a:tabLst>
                    <a:tab pos="457200" algn="l"/>
                  </a:tabLst>
                </a:pPr>
                <a:r>
                  <a:rPr lang="en-US" sz="2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If we assume to emit the beam for 0.5 s (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𝜏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=2.5∙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) the spacecraft would charge the spacecraft  to a potential of 700 V (         =  315 ). </a:t>
                </a:r>
              </a:p>
              <a:p>
                <a:pPr lvl="0" indent="-274320">
                  <a:spcAft>
                    <a:spcPts val="600"/>
                  </a:spcAft>
                  <a:buClr>
                    <a:srgbClr val="F79646"/>
                  </a:buClr>
                  <a:buSzPct val="120000"/>
                  <a:buFont typeface="Wingdings" pitchFamily="2" charset="2"/>
                  <a:buChar char="§"/>
                  <a:tabLst>
                    <a:tab pos="457200" algn="l"/>
                  </a:tabLst>
                </a:pPr>
                <a:r>
                  <a:rPr lang="en-US" sz="2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Taking into account that the expansion is not radial (via PIC simulations) leads to 1.1 kV, much smaller than the beam energy for a relativistic beam!</a:t>
                </a:r>
              </a:p>
              <a:p>
                <a:pPr lvl="0" indent="-274320">
                  <a:spcAft>
                    <a:spcPts val="600"/>
                  </a:spcAft>
                  <a:buClr>
                    <a:srgbClr val="F79646"/>
                  </a:buClr>
                  <a:buSzPct val="120000"/>
                  <a:buFont typeface="Wingdings" pitchFamily="2" charset="2"/>
                  <a:buChar char="§"/>
                  <a:tabLst>
                    <a:tab pos="457200" algn="l"/>
                  </a:tabLst>
                </a:pPr>
                <a:r>
                  <a:rPr lang="en-US" sz="2000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The beam would be easily emitted. This is a major result for CONNEX!</a:t>
                </a:r>
              </a:p>
              <a:p>
                <a:pPr lvl="0" indent="-274320">
                  <a:spcAft>
                    <a:spcPts val="600"/>
                  </a:spcAft>
                  <a:buClr>
                    <a:srgbClr val="F79646"/>
                  </a:buClr>
                  <a:buSzPct val="120000"/>
                  <a:buFont typeface="Wingdings" pitchFamily="2" charset="2"/>
                  <a:buChar char="§"/>
                  <a:tabLst>
                    <a:tab pos="457200" algn="l"/>
                  </a:tabLst>
                </a:pPr>
                <a:endParaRPr lang="en-US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indent="-274320">
                  <a:spcAft>
                    <a:spcPts val="600"/>
                  </a:spcAft>
                  <a:buClr>
                    <a:srgbClr val="F79646"/>
                  </a:buClr>
                  <a:buSzPct val="120000"/>
                  <a:tabLst>
                    <a:tab pos="457200" algn="l"/>
                  </a:tabLst>
                </a:pPr>
                <a:endParaRPr lang="en-US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indent="-274320">
                  <a:spcAft>
                    <a:spcPts val="600"/>
                  </a:spcAft>
                  <a:buClr>
                    <a:srgbClr val="F79646"/>
                  </a:buClr>
                  <a:buSzPct val="120000"/>
                  <a:buFont typeface="Wingdings" pitchFamily="2" charset="2"/>
                  <a:buChar char="§"/>
                  <a:tabLst>
                    <a:tab pos="457200" algn="l"/>
                  </a:tabLst>
                </a:pPr>
                <a:endParaRPr lang="en-US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22" name="Rettangolo 7">
                <a:extLst>
                  <a:ext uri="{FF2B5EF4-FFF2-40B4-BE49-F238E27FC236}">
                    <a16:creationId xmlns:a16="http://schemas.microsoft.com/office/drawing/2014/main" id="{37E00DB0-9A1F-5547-AAA0-1697C2DAB3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34" y="4191000"/>
                <a:ext cx="8528666" cy="3693319"/>
              </a:xfrm>
              <a:prstGeom prst="rect">
                <a:avLst/>
              </a:prstGeom>
              <a:blipFill>
                <a:blip r:embed="rId5"/>
                <a:stretch>
                  <a:fillRect l="-1042" t="-2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7">
            <a:extLst>
              <a:ext uri="{FF2B5EF4-FFF2-40B4-BE49-F238E27FC236}">
                <a16:creationId xmlns:a16="http://schemas.microsoft.com/office/drawing/2014/main" id="{E3AB5913-9C55-2742-8811-6FA459F49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5505" y="4887898"/>
            <a:ext cx="414141" cy="29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51644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7488"/>
            <a:ext cx="8884920" cy="817562"/>
          </a:xfrm>
        </p:spPr>
        <p:txBody>
          <a:bodyPr/>
          <a:lstStyle/>
          <a:p>
            <a:r>
              <a:rPr lang="en-US" sz="2600" dirty="0">
                <a:solidFill>
                  <a:srgbClr val="FF0000"/>
                </a:solidFill>
              </a:rPr>
              <a:t>Experimental design: testing ongoing at U. Michigan</a:t>
            </a:r>
          </a:p>
        </p:txBody>
      </p:sp>
      <p:pic>
        <p:nvPicPr>
          <p:cNvPr id="4" name="Shape 243" descr="LVTF0.jpg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8600" y="2209800"/>
            <a:ext cx="4389120" cy="3039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244" descr="CTF1.jpg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2217427"/>
            <a:ext cx="4389120" cy="29187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245"/>
          <p:cNvSpPr txBox="1"/>
          <p:nvPr/>
        </p:nvSpPr>
        <p:spPr>
          <a:xfrm>
            <a:off x="-228600" y="885300"/>
            <a:ext cx="5191200" cy="140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Large Vacuum Test Facility (LVTF)</a:t>
            </a:r>
          </a:p>
          <a:p>
            <a:pPr lvl="0" algn="ctr"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6 meter x 9 meter cylinder</a:t>
            </a:r>
          </a:p>
          <a:p>
            <a:pPr lvl="0" algn="ctr"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Largest of its kind in academia</a:t>
            </a:r>
          </a:p>
        </p:txBody>
      </p:sp>
      <p:sp>
        <p:nvSpPr>
          <p:cNvPr id="7" name="Shape 246"/>
          <p:cNvSpPr txBox="1"/>
          <p:nvPr/>
        </p:nvSpPr>
        <p:spPr>
          <a:xfrm>
            <a:off x="4267200" y="885300"/>
            <a:ext cx="5191200" cy="140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Cathode Test Facility (CTF)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0.7 meter x 1.5 meter cylinder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Cost effective and good availability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5253335"/>
            <a:ext cx="8098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Objective: laboratory validation of contactor-based ion emission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7175" y="5695890"/>
            <a:ext cx="7336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I</a:t>
            </a:r>
            <a:r>
              <a:rPr lang="en-US" sz="2000" baseline="30000" dirty="0" err="1">
                <a:solidFill>
                  <a:schemeClr val="tx1"/>
                </a:solidFill>
              </a:rPr>
              <a:t>emit</a:t>
            </a:r>
            <a:r>
              <a:rPr lang="en-US" sz="2000" dirty="0">
                <a:solidFill>
                  <a:schemeClr val="tx1"/>
                </a:solidFill>
              </a:rPr>
              <a:t>=</a:t>
            </a:r>
            <a:r>
              <a:rPr lang="en-US" sz="2000" dirty="0" err="1">
                <a:solidFill>
                  <a:schemeClr val="tx1"/>
                </a:solidFill>
              </a:rPr>
              <a:t>I</a:t>
            </a:r>
            <a:r>
              <a:rPr lang="en-US" sz="2000" baseline="30000" dirty="0" err="1">
                <a:solidFill>
                  <a:schemeClr val="tx1"/>
                </a:solidFill>
              </a:rPr>
              <a:t>emit</a:t>
            </a:r>
            <a:r>
              <a:rPr lang="en-US" sz="2000" baseline="30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(spacecraft potential, plume geometry, ion injection velocity)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045901-AFBA-DA45-A521-70EE30BFA7D3}"/>
              </a:ext>
            </a:extLst>
          </p:cNvPr>
          <p:cNvSpPr txBox="1"/>
          <p:nvPr/>
        </p:nvSpPr>
        <p:spPr>
          <a:xfrm>
            <a:off x="76200" y="6320135"/>
            <a:ext cx="4869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Team: G. </a:t>
            </a:r>
            <a:r>
              <a:rPr lang="en-US" dirty="0" err="1">
                <a:solidFill>
                  <a:schemeClr val="tx1"/>
                </a:solidFill>
              </a:rPr>
              <a:t>Miars</a:t>
            </a:r>
            <a:r>
              <a:rPr lang="en-US" dirty="0">
                <a:solidFill>
                  <a:schemeClr val="tx1"/>
                </a:solidFill>
              </a:rPr>
              <a:t>, O. Leon, B. Gilchrist</a:t>
            </a:r>
          </a:p>
        </p:txBody>
      </p:sp>
    </p:spTree>
    <p:extLst>
      <p:ext uri="{BB962C8B-B14F-4D97-AF65-F5344CB8AC3E}">
        <p14:creationId xmlns:p14="http://schemas.microsoft.com/office/powerpoint/2010/main" val="1963686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67E47-5087-0143-95BA-EC2B8BCCF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summary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4902410-C402-314B-8334-573ED8BCC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1219200"/>
            <a:ext cx="4547586" cy="3748526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Extensive measurements solidify and extend interpretation of the ion emission model</a:t>
            </a:r>
          </a:p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Ion emission from quasi-neutral plasma appears space-charge-limited</a:t>
            </a:r>
          </a:p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Discrepancy attributed to fast electrons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9DB453-8546-FE47-BDB5-5C04B7348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1" y="990600"/>
            <a:ext cx="3790950" cy="3408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1E6A57-4F16-C048-8D2E-3631691A1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4799106"/>
            <a:ext cx="2743200" cy="1906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D9B32B-6CE3-9B4E-9122-C83A3E14D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778" y="4694808"/>
            <a:ext cx="3427225" cy="2004171"/>
          </a:xfrm>
          <a:prstGeom prst="rect">
            <a:avLst/>
          </a:prstGeom>
        </p:spPr>
      </p:pic>
      <p:sp>
        <p:nvSpPr>
          <p:cNvPr id="8" name="Shape 71">
            <a:extLst>
              <a:ext uri="{FF2B5EF4-FFF2-40B4-BE49-F238E27FC236}">
                <a16:creationId xmlns:a16="http://schemas.microsoft.com/office/drawing/2014/main" id="{FD0FAFC7-0F23-0A49-BCC7-DC98D11676D6}"/>
              </a:ext>
            </a:extLst>
          </p:cNvPr>
          <p:cNvSpPr txBox="1"/>
          <p:nvPr/>
        </p:nvSpPr>
        <p:spPr>
          <a:xfrm>
            <a:off x="-1981200" y="2130300"/>
            <a:ext cx="8534400" cy="68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</a:pPr>
            <a:r>
              <a:rPr lang="en" sz="1500" dirty="0" err="1">
                <a:solidFill>
                  <a:srgbClr val="3333CC"/>
                </a:solidFill>
              </a:rPr>
              <a:t>I</a:t>
            </a:r>
            <a:r>
              <a:rPr lang="en" sz="1500" baseline="30000" dirty="0" err="1">
                <a:solidFill>
                  <a:srgbClr val="3333CC"/>
                </a:solidFill>
              </a:rPr>
              <a:t>emit</a:t>
            </a:r>
            <a:r>
              <a:rPr lang="en" sz="1500" baseline="30000" dirty="0">
                <a:solidFill>
                  <a:srgbClr val="3333CC"/>
                </a:solidFill>
              </a:rPr>
              <a:t> </a:t>
            </a:r>
            <a:r>
              <a:rPr lang="en" sz="1500" dirty="0">
                <a:solidFill>
                  <a:srgbClr val="3333CC"/>
                </a:solidFill>
              </a:rPr>
              <a:t>= I</a:t>
            </a:r>
            <a:r>
              <a:rPr lang="en-US" sz="1500" baseline="30000" dirty="0">
                <a:solidFill>
                  <a:srgbClr val="3333CC"/>
                </a:solidFill>
              </a:rPr>
              <a:t>emit</a:t>
            </a:r>
            <a:r>
              <a:rPr lang="en" sz="1500" baseline="30000" dirty="0">
                <a:solidFill>
                  <a:srgbClr val="3333CC"/>
                </a:solidFill>
              </a:rPr>
              <a:t> </a:t>
            </a:r>
            <a:r>
              <a:rPr lang="en" sz="1500" dirty="0">
                <a:solidFill>
                  <a:srgbClr val="3333CC"/>
                </a:solidFill>
              </a:rPr>
              <a:t>(spacecraft potential, plume </a:t>
            </a:r>
            <a:r>
              <a:rPr lang="en-US" sz="1500" dirty="0">
                <a:solidFill>
                  <a:srgbClr val="3333CC"/>
                </a:solidFill>
              </a:rPr>
              <a:t>geometry</a:t>
            </a:r>
            <a:r>
              <a:rPr lang="en" sz="1500" dirty="0">
                <a:solidFill>
                  <a:srgbClr val="3333CC"/>
                </a:solidFill>
              </a:rPr>
              <a:t>, </a:t>
            </a:r>
            <a:endParaRPr lang="en-US" sz="1500" dirty="0">
              <a:solidFill>
                <a:srgbClr val="3333CC"/>
              </a:solidFill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r>
              <a:rPr lang="en" sz="1500" dirty="0">
                <a:solidFill>
                  <a:srgbClr val="3333CC"/>
                </a:solidFill>
              </a:rPr>
              <a:t>ion drift velocity)</a:t>
            </a:r>
          </a:p>
        </p:txBody>
      </p:sp>
    </p:spTree>
    <p:extLst>
      <p:ext uri="{BB962C8B-B14F-4D97-AF65-F5344CB8AC3E}">
        <p14:creationId xmlns:p14="http://schemas.microsoft.com/office/powerpoint/2010/main" val="470343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9067800" cy="4354513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5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Beam propagation. 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POC: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Ennio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Sanchez, SRI,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ennio.sanchez@sri.com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Modification of the loss cone for relativistic electrons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Ballistic propagation to the ionosphere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5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Beam deposition. </a:t>
            </a:r>
            <a:r>
              <a:rPr lang="en-US" sz="2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POC: Bob Marshall, </a:t>
            </a:r>
            <a:r>
              <a:rPr lang="en-US" sz="22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UCo</a:t>
            </a:r>
            <a:r>
              <a:rPr lang="en-US" sz="2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Robert.Marshall@colorado.edu</a:t>
            </a:r>
            <a:r>
              <a:rPr lang="en-US" sz="18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How much energy can be deposited in the atmosphere? Needs ~10 kW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Prediction of generated signal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Prediction of ground detection performance (optical and radar)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Indicates that the beam spot is detectable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5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Accelerator maturation. 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POC: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Dinh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Nguyen, LANL, </a:t>
            </a:r>
            <a:r>
              <a:rPr lang="en-US" sz="1800" dirty="0" err="1">
                <a:latin typeface="Times New Roman" charset="0"/>
                <a:ea typeface="Times New Roman" charset="0"/>
                <a:cs typeface="Times New Roman" charset="0"/>
              </a:rPr>
              <a:t>dcnguyen@lanl.gov</a:t>
            </a:r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Successfully demonstrated 20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keV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energy gain in single cavity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Building/testing 10 cavity prototype by summer 2018 (LANL/SLAC)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5634335"/>
            <a:ext cx="737996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We are making progress in mitigating all these challenges!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5C4FDD-A2EB-A442-BDB7-2237BA4A384E}"/>
              </a:ext>
            </a:extLst>
          </p:cNvPr>
          <p:cNvSpPr txBox="1"/>
          <p:nvPr/>
        </p:nvSpPr>
        <p:spPr>
          <a:xfrm>
            <a:off x="1296577" y="6320135"/>
            <a:ext cx="6247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CONNEX PI: Eric </a:t>
            </a:r>
            <a:r>
              <a:rPr lang="en-US" dirty="0" err="1">
                <a:solidFill>
                  <a:schemeClr val="tx1"/>
                </a:solidFill>
              </a:rPr>
              <a:t>Dors</a:t>
            </a:r>
            <a:r>
              <a:rPr lang="en-US" dirty="0">
                <a:solidFill>
                  <a:schemeClr val="tx1"/>
                </a:solidFill>
              </a:rPr>
              <a:t>, LANL, </a:t>
            </a:r>
            <a:r>
              <a:rPr lang="en-US" dirty="0" err="1">
                <a:solidFill>
                  <a:schemeClr val="tx1"/>
                </a:solidFill>
              </a:rPr>
              <a:t>edors@lanl.gov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149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476500"/>
            <a:ext cx="8991599" cy="1104900"/>
          </a:xfrm>
        </p:spPr>
        <p:txBody>
          <a:bodyPr/>
          <a:lstStyle/>
          <a:p>
            <a:pPr algn="ctr"/>
            <a:r>
              <a:rPr lang="en-US" sz="3000" dirty="0"/>
              <a:t>e-beam could be used for </a:t>
            </a:r>
            <a:r>
              <a:rPr lang="en-US" sz="3000" dirty="0">
                <a:solidFill>
                  <a:srgbClr val="FF0000"/>
                </a:solidFill>
              </a:rPr>
              <a:t>radiation-belt-remediation</a:t>
            </a:r>
          </a:p>
        </p:txBody>
      </p:sp>
    </p:spTree>
    <p:extLst>
      <p:ext uri="{BB962C8B-B14F-4D97-AF65-F5344CB8AC3E}">
        <p14:creationId xmlns:p14="http://schemas.microsoft.com/office/powerpoint/2010/main" val="1863533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04800"/>
            <a:ext cx="9067800" cy="1104900"/>
          </a:xfrm>
        </p:spPr>
        <p:txBody>
          <a:bodyPr/>
          <a:lstStyle/>
          <a:p>
            <a:r>
              <a:rPr lang="en-US" sz="2400" dirty="0"/>
              <a:t>e-beams could be used for radiation belt remediation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4604" y="925354"/>
            <a:ext cx="812119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charset="0"/>
              <a:buChar char="•"/>
            </a:pPr>
            <a:r>
              <a:rPr lang="is-I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Natural radiation belt: MeV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is-I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Gyro, bounce and drift motion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is-I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Artificial radiation belt. Remediation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is-I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Wave-particle interaction (pitch-angle scattering) to precipitate energetic particles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is-I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Use e-beams to stimulate wave emission</a:t>
            </a:r>
          </a:p>
          <a:p>
            <a:pPr marL="1085850" lvl="1" indent="-342900" algn="just">
              <a:buFont typeface="Arial" charset="0"/>
              <a:buChar char="•"/>
            </a:pPr>
            <a:r>
              <a:rPr lang="is-I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Cherenkov or cyclotron emission</a:t>
            </a:r>
          </a:p>
          <a:p>
            <a:pPr marL="1085850" lvl="1" indent="-342900" algn="just">
              <a:buFont typeface="Arial" charset="0"/>
              <a:buChar char="•"/>
            </a:pPr>
            <a:r>
              <a:rPr lang="is-I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Beam-plasma instabilities </a:t>
            </a:r>
          </a:p>
          <a:p>
            <a:pPr algn="just"/>
            <a:endParaRPr lang="is-IS" sz="2200" dirty="0">
              <a:solidFill>
                <a:schemeClr val="tx1"/>
              </a:solidFill>
              <a:ea typeface="Times New Roman" charset="0"/>
              <a:cs typeface="Times New Roman" charset="0"/>
            </a:endParaRPr>
          </a:p>
          <a:p>
            <a:pPr marL="342900" indent="-342900" algn="just">
              <a:buFont typeface="Arial" charset="0"/>
              <a:buChar char="•"/>
            </a:pPr>
            <a:endParaRPr lang="is-IS" sz="2200" dirty="0">
              <a:solidFill>
                <a:schemeClr val="tx1"/>
              </a:solidFill>
              <a:ea typeface="Times New Roman" charset="0"/>
              <a:cs typeface="Times New Roman" charset="0"/>
            </a:endParaRPr>
          </a:p>
          <a:p>
            <a:pPr marL="342900" indent="-342900" algn="just">
              <a:buFont typeface="Arial" charset="0"/>
              <a:buChar char="•"/>
            </a:pPr>
            <a:endParaRPr lang="is-IS" sz="2200" dirty="0">
              <a:solidFill>
                <a:schemeClr val="tx1"/>
              </a:solidFill>
              <a:ea typeface="Times New Roman" charset="0"/>
              <a:cs typeface="Times New Roman" charset="0"/>
            </a:endParaRPr>
          </a:p>
          <a:p>
            <a:pPr marL="342900" indent="-342900" algn="just">
              <a:buFont typeface="Arial" charset="0"/>
              <a:buChar char="•"/>
            </a:pPr>
            <a:endParaRPr lang="is-IS" sz="2200" dirty="0">
              <a:solidFill>
                <a:schemeClr val="tx1"/>
              </a:solidFill>
              <a:ea typeface="Times New Roman" charset="0"/>
              <a:cs typeface="Times New Roman" charset="0"/>
            </a:endParaRPr>
          </a:p>
          <a:p>
            <a:pPr marL="342900" indent="-342900" algn="just">
              <a:buFont typeface="Arial" charset="0"/>
              <a:buChar char="•"/>
            </a:pPr>
            <a:endParaRPr lang="is-IS" sz="2200" dirty="0">
              <a:solidFill>
                <a:schemeClr val="tx1"/>
              </a:solidFill>
              <a:ea typeface="Times New Roman" charset="0"/>
              <a:cs typeface="Times New Roman" charset="0"/>
            </a:endParaRPr>
          </a:p>
          <a:p>
            <a:pPr marL="342900" indent="-342900" algn="just">
              <a:buFont typeface="Arial" charset="0"/>
              <a:buChar char="•"/>
            </a:pPr>
            <a:endParaRPr lang="is-IS" sz="2200" dirty="0">
              <a:solidFill>
                <a:schemeClr val="tx1"/>
              </a:solidFill>
              <a:ea typeface="Times New Roman" charset="0"/>
              <a:cs typeface="Times New Roman" charset="0"/>
            </a:endParaRPr>
          </a:p>
          <a:p>
            <a:pPr algn="just"/>
            <a:endParaRPr lang="is-IS" sz="2200" dirty="0">
              <a:solidFill>
                <a:schemeClr val="tx1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1189" y="6324600"/>
            <a:ext cx="86966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In the following we will take a look at </a:t>
            </a:r>
            <a:r>
              <a:rPr lang="en-US" sz="2200" dirty="0">
                <a:solidFill>
                  <a:srgbClr val="FF0000"/>
                </a:solidFill>
              </a:rPr>
              <a:t>Cherenkov (mostly) radiation theory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7F389E-E487-CB4F-8B52-C643BB888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758017"/>
            <a:ext cx="5943600" cy="218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36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" y="76200"/>
            <a:ext cx="8340725" cy="746125"/>
          </a:xfrm>
          <a:ln/>
        </p:spPr>
        <p:txBody>
          <a:bodyPr lIns="0" tIns="0" rIns="0" bIns="0" anchor="ctr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/>
              <a:t>Radiation theory: pulsed beam aligned to B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63513" y="1004888"/>
            <a:ext cx="8599487" cy="5634037"/>
          </a:xfrm>
          <a:ln/>
        </p:spPr>
        <p:txBody>
          <a:bodyPr lIns="0" tIns="0" rIns="0" bIns="0"/>
          <a:lstStyle/>
          <a:p>
            <a:pPr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r>
              <a:rPr lang="en-US" sz="2000" dirty="0"/>
              <a:t>Developed in the 60s [McKenzie, 63; Mansfield, 67; </a:t>
            </a:r>
            <a:r>
              <a:rPr lang="en-US" sz="2000" dirty="0" err="1"/>
              <a:t>Harker&amp;Banks</a:t>
            </a:r>
            <a:r>
              <a:rPr lang="en-US" sz="2000" dirty="0"/>
              <a:t>, 84+]</a:t>
            </a:r>
          </a:p>
          <a:p>
            <a:pPr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r>
              <a:rPr lang="en-US" sz="2000" dirty="0"/>
              <a:t>Beam </a:t>
            </a:r>
            <a:r>
              <a:rPr lang="en-US" sz="2000" dirty="0">
                <a:solidFill>
                  <a:schemeClr val="accent2"/>
                </a:solidFill>
              </a:rPr>
              <a:t>point pulses </a:t>
            </a:r>
            <a:r>
              <a:rPr lang="en-US" sz="2000" dirty="0"/>
              <a:t>act as a current source</a:t>
            </a:r>
          </a:p>
          <a:p>
            <a:pPr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r>
              <a:rPr lang="en-US" sz="2000" dirty="0"/>
              <a:t>Plasma responds with characteristic frequencies driven by resonances</a:t>
            </a:r>
          </a:p>
          <a:p>
            <a:pPr lvl="1">
              <a:lnSpc>
                <a:spcPct val="150000"/>
              </a:lnSpc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r>
              <a:rPr lang="en-US" sz="1600" dirty="0">
                <a:solidFill>
                  <a:schemeClr val="accent6"/>
                </a:solidFill>
              </a:rPr>
              <a:t>Resonance</a:t>
            </a:r>
          </a:p>
          <a:p>
            <a:pPr lvl="1">
              <a:lnSpc>
                <a:spcPct val="150000"/>
              </a:lnSpc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r>
              <a:rPr lang="en-US" sz="1600" dirty="0">
                <a:solidFill>
                  <a:srgbClr val="FF0000"/>
                </a:solidFill>
              </a:rPr>
              <a:t>Linear</a:t>
            </a:r>
            <a:r>
              <a:rPr lang="en-US" sz="1600" dirty="0"/>
              <a:t> response: </a:t>
            </a:r>
            <a:r>
              <a:rPr lang="en-US" sz="1600" dirty="0">
                <a:solidFill>
                  <a:srgbClr val="FF0000"/>
                </a:solidFill>
              </a:rPr>
              <a:t>cold plasma theory</a:t>
            </a:r>
          </a:p>
          <a:p>
            <a:pPr lvl="1"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endParaRPr lang="en-US" sz="1600" dirty="0"/>
          </a:p>
          <a:p>
            <a:pPr lvl="1"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endParaRPr lang="en-US" sz="1600" dirty="0"/>
          </a:p>
          <a:p>
            <a:pPr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endParaRPr lang="en-US" sz="20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2590800" y="2324100"/>
          <a:ext cx="9779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5" name="Equation" r:id="rId4" imgW="533400" imgH="228600" progId="Equation.3">
                  <p:embed/>
                </p:oleObj>
              </mc:Choice>
              <mc:Fallback>
                <p:oleObj name="Equation" r:id="rId4" imgW="533400" imgH="228600" progId="Equation.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90800" y="2324100"/>
                        <a:ext cx="9779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63513" y="3357563"/>
            <a:ext cx="8769609" cy="45243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ts val="2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r>
              <a:rPr lang="en-US" sz="2000" kern="0"/>
              <a:t>Radiated power</a:t>
            </a:r>
            <a:endParaRPr lang="en-US" sz="2000" kern="0" dirty="0"/>
          </a:p>
        </p:txBody>
      </p:sp>
      <p:sp>
        <p:nvSpPr>
          <p:cNvPr id="13" name="TextBox 12"/>
          <p:cNvSpPr txBox="1"/>
          <p:nvPr/>
        </p:nvSpPr>
        <p:spPr>
          <a:xfrm>
            <a:off x="3577188" y="4854714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8000"/>
                </a:solidFill>
              </a:rPr>
              <a:t>Spatial </a:t>
            </a:r>
          </a:p>
          <a:p>
            <a:pPr algn="ctr"/>
            <a:r>
              <a:rPr lang="en-US" sz="2000" dirty="0">
                <a:solidFill>
                  <a:srgbClr val="008000"/>
                </a:solidFill>
              </a:rPr>
              <a:t>coherence</a:t>
            </a:r>
          </a:p>
        </p:txBody>
      </p:sp>
      <p:sp>
        <p:nvSpPr>
          <p:cNvPr id="14" name="Left Brace 13"/>
          <p:cNvSpPr/>
          <p:nvPr/>
        </p:nvSpPr>
        <p:spPr bwMode="auto">
          <a:xfrm rot="16200000">
            <a:off x="4152900" y="3978413"/>
            <a:ext cx="76200" cy="1676400"/>
          </a:xfrm>
          <a:prstGeom prst="leftBrace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8000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sp>
        <p:nvSpPr>
          <p:cNvPr id="15" name="Left Brace 14"/>
          <p:cNvSpPr/>
          <p:nvPr/>
        </p:nvSpPr>
        <p:spPr bwMode="auto">
          <a:xfrm rot="16200000">
            <a:off x="6149340" y="3993654"/>
            <a:ext cx="45719" cy="1676400"/>
          </a:xfrm>
          <a:prstGeom prst="leftBrace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8000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29788" y="4854714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B0F0"/>
                </a:solidFill>
              </a:rPr>
              <a:t>Temporal</a:t>
            </a:r>
          </a:p>
          <a:p>
            <a:pPr algn="ctr"/>
            <a:r>
              <a:rPr lang="en-US" sz="2000" dirty="0">
                <a:solidFill>
                  <a:srgbClr val="00B0F0"/>
                </a:solidFill>
              </a:rPr>
              <a:t>coherence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50396" y="4854714"/>
            <a:ext cx="24416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</a:rPr>
              <a:t>Farrell&amp;Goertz</a:t>
            </a:r>
            <a:r>
              <a:rPr lang="en-US" sz="2000" dirty="0">
                <a:solidFill>
                  <a:schemeClr val="tx1"/>
                </a:solidFill>
              </a:rPr>
              <a:t> 90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Harker&amp;Banks</a:t>
            </a:r>
            <a:r>
              <a:rPr lang="en-US" sz="2000" dirty="0">
                <a:solidFill>
                  <a:schemeClr val="tx1"/>
                </a:solidFill>
              </a:rPr>
              <a:t> 84, </a:t>
            </a:r>
            <a:r>
              <a:rPr lang="is-IS" sz="2000" dirty="0">
                <a:solidFill>
                  <a:schemeClr val="tx1"/>
                </a:solidFill>
              </a:rPr>
              <a:t>…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11751"/>
            <a:ext cx="8229600" cy="76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274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Two coupling regimes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62600" y="5867400"/>
            <a:ext cx="3145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𝜔</a:t>
            </a:r>
            <a:r>
              <a:rPr lang="en-US" baseline="-25000" dirty="0" err="1">
                <a:solidFill>
                  <a:schemeClr val="tx1"/>
                </a:solidFill>
              </a:rPr>
              <a:t>pe</a:t>
            </a:r>
            <a:r>
              <a:rPr lang="en-US" dirty="0">
                <a:solidFill>
                  <a:schemeClr val="tx1"/>
                </a:solidFill>
              </a:rPr>
              <a:t>/𝜔</a:t>
            </a:r>
            <a:r>
              <a:rPr lang="en-US" baseline="-25000" dirty="0" err="1">
                <a:solidFill>
                  <a:schemeClr val="tx1"/>
                </a:solidFill>
              </a:rPr>
              <a:t>ce</a:t>
            </a:r>
            <a:r>
              <a:rPr lang="en-US" dirty="0">
                <a:solidFill>
                  <a:schemeClr val="tx1"/>
                </a:solidFill>
              </a:rPr>
              <a:t>=2, m</a:t>
            </a:r>
            <a:r>
              <a:rPr lang="en-US" baseline="-25000" dirty="0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/m</a:t>
            </a:r>
            <a:r>
              <a:rPr lang="en-US" baseline="-25000" dirty="0">
                <a:solidFill>
                  <a:schemeClr val="tx1"/>
                </a:solidFill>
              </a:rPr>
              <a:t>e</a:t>
            </a:r>
            <a:r>
              <a:rPr lang="en-US" dirty="0">
                <a:solidFill>
                  <a:schemeClr val="tx1"/>
                </a:solidFill>
              </a:rPr>
              <a:t>=1836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01862"/>
            <a:ext cx="4572000" cy="43845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114800" y="2975428"/>
                <a:ext cx="269625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619DF747-F79D-2B48-8742-A31770C37805}" type="mathplaceholder">
                        <a:rPr lang="en-US" i="1" smtClean="0">
                          <a:latin typeface="Cambria Math" charset="0"/>
                        </a:rPr>
                        <a:t>Type equation here.</a:t>
                      </a:fl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975428"/>
                <a:ext cx="2696251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3167" t="-139344" r="-2262" b="-177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29667" y="5553466"/>
                <a:ext cx="1151533" cy="6949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Ω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bg-BG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𝑐𝑒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667" y="5553466"/>
                <a:ext cx="1151533" cy="69493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514600" y="5508402"/>
                <a:ext cx="1786066" cy="968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bg-BG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𝑃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Ω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5508402"/>
                <a:ext cx="1786066" cy="96859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648200" y="1066800"/>
            <a:ext cx="44733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Whistler and X modes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Whistler energy-range is limited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Space nomenclature: </a:t>
            </a:r>
            <a:r>
              <a:rPr lang="en-US" dirty="0" err="1">
                <a:solidFill>
                  <a:schemeClr val="tx1"/>
                </a:solidFill>
              </a:rPr>
              <a:t>X→slow</a:t>
            </a:r>
            <a:r>
              <a:rPr lang="en-US" dirty="0">
                <a:solidFill>
                  <a:schemeClr val="tx1"/>
                </a:solidFill>
              </a:rPr>
              <a:t> Z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Resonances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Lower-hybrid frequency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Upper-hybrid frequency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Yields logarithmic singularities for field-aligned beam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The total power diverges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85429" y="4611599"/>
                <a:ext cx="381771" cy="2652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chemeClr val="accent6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6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𝑝𝑒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429" y="4611599"/>
                <a:ext cx="381771" cy="265201"/>
              </a:xfrm>
              <a:prstGeom prst="rect">
                <a:avLst/>
              </a:prstGeom>
              <a:blipFill rotWithShape="0">
                <a:blip r:embed="rId6"/>
                <a:stretch>
                  <a:fillRect l="-6349" r="-1587" b="-20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397156" y="1371600"/>
                <a:ext cx="40344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chemeClr val="accent6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6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𝑢h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156" y="1371600"/>
                <a:ext cx="403444" cy="246221"/>
              </a:xfrm>
              <a:prstGeom prst="rect">
                <a:avLst/>
              </a:prstGeom>
              <a:blipFill rotWithShape="0">
                <a:blip r:embed="rId7"/>
                <a:stretch>
                  <a:fillRect l="-5970" r="-1493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362200" y="4648200"/>
                <a:ext cx="36253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chemeClr val="accent6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6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𝑐𝑒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648200"/>
                <a:ext cx="362535" cy="246221"/>
              </a:xfrm>
              <a:prstGeom prst="rect">
                <a:avLst/>
              </a:prstGeom>
              <a:blipFill rotWithShape="0">
                <a:blip r:embed="rId8"/>
                <a:stretch>
                  <a:fillRect l="-847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14400" y="2725579"/>
                <a:ext cx="35856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chemeClr val="accent6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6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𝑙h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725579"/>
                <a:ext cx="358560" cy="246221"/>
              </a:xfrm>
              <a:prstGeom prst="rect">
                <a:avLst/>
              </a:prstGeom>
              <a:blipFill rotWithShape="0">
                <a:blip r:embed="rId9"/>
                <a:stretch>
                  <a:fillRect l="-6780" b="-1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3504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7488"/>
            <a:ext cx="9144000" cy="800100"/>
          </a:xfrm>
        </p:spPr>
        <p:txBody>
          <a:bodyPr/>
          <a:lstStyle/>
          <a:p>
            <a:r>
              <a:rPr lang="en-US" sz="2400" dirty="0">
                <a:solidFill>
                  <a:schemeClr val="accent6"/>
                </a:solidFill>
              </a:rPr>
              <a:t>Finite pitch angle yields finite total radiated power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9906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Several mechanisms can yield a finite radiated power: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Finite pitch angle</a:t>
            </a:r>
            <a:r>
              <a:rPr lang="en-US" sz="2000" dirty="0">
                <a:solidFill>
                  <a:schemeClr val="tx1"/>
                </a:solidFill>
              </a:rPr>
              <a:t>, nonlinearities, kinetic physics, collisions </a:t>
            </a:r>
            <a:r>
              <a:rPr lang="is-IS" sz="2000" dirty="0">
                <a:solidFill>
                  <a:schemeClr val="tx1"/>
                </a:solidFill>
              </a:rPr>
              <a:t>…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Finite pitch angle: </a:t>
            </a:r>
            <a:r>
              <a:rPr lang="en-US" sz="2000" dirty="0">
                <a:solidFill>
                  <a:schemeClr val="tx1"/>
                </a:solidFill>
              </a:rPr>
              <a:t>resonances are still present, but are now </a:t>
            </a:r>
            <a:r>
              <a:rPr lang="en-US" sz="2000" dirty="0" err="1">
                <a:solidFill>
                  <a:schemeClr val="tx1"/>
                </a:solidFill>
              </a:rPr>
              <a:t>integrable</a:t>
            </a:r>
            <a:endParaRPr lang="en-US" sz="2000" dirty="0">
              <a:solidFill>
                <a:schemeClr val="tx1"/>
              </a:solidFill>
            </a:endParaRPr>
          </a:p>
          <a:p>
            <a:pPr marL="1085850" lvl="1" indent="-342900">
              <a:buFont typeface="Arial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590800" y="2133600"/>
            <a:ext cx="10820400" cy="3683000"/>
            <a:chOff x="-2590800" y="2184400"/>
            <a:chExt cx="10820400" cy="3683000"/>
          </a:xfrm>
        </p:grpSpPr>
        <p:grpSp>
          <p:nvGrpSpPr>
            <p:cNvPr id="11" name="Group 10"/>
            <p:cNvGrpSpPr/>
            <p:nvPr/>
          </p:nvGrpSpPr>
          <p:grpSpPr>
            <a:xfrm>
              <a:off x="-2590800" y="2184400"/>
              <a:ext cx="10820400" cy="3683000"/>
              <a:chOff x="-2628900" y="1955800"/>
              <a:chExt cx="10820400" cy="368300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0600" y="1955800"/>
                <a:ext cx="7200900" cy="360680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628900" y="1955800"/>
                <a:ext cx="7200900" cy="360680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 bwMode="auto">
              <a:xfrm>
                <a:off x="-285750" y="1955800"/>
                <a:ext cx="1257300" cy="3683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charset="0"/>
                  <a:ea typeface="ＭＳ Ｐゴシック" charset="0"/>
                  <a:cs typeface="DejaVu Sans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667000" y="2514600"/>
              <a:ext cx="15600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Z(X) mode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19800" y="2510135"/>
              <a:ext cx="19351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</a:rPr>
                <a:t>whistler </a:t>
              </a:r>
              <a:r>
                <a:rPr lang="en-US" dirty="0">
                  <a:solidFill>
                    <a:schemeClr val="tx1"/>
                  </a:solidFill>
                </a:rPr>
                <a:t>mode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14500" y="4349690"/>
              <a:ext cx="15135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</a:rPr>
                <a:t>α pitch angle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08563" y="5692914"/>
            <a:ext cx="82830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Can we really trust total radiated power with finite pitch angle? </a:t>
            </a:r>
            <a:r>
              <a:rPr lang="en-US" sz="2000" dirty="0">
                <a:solidFill>
                  <a:schemeClr val="tx1"/>
                </a:solidFill>
              </a:rPr>
              <a:t>In general </a:t>
            </a:r>
            <a:r>
              <a:rPr lang="en-US" sz="2000" dirty="0">
                <a:solidFill>
                  <a:srgbClr val="FF0000"/>
                </a:solidFill>
              </a:rPr>
              <a:t>NO</a:t>
            </a:r>
            <a:r>
              <a:rPr lang="en-US" sz="2000" dirty="0">
                <a:solidFill>
                  <a:schemeClr val="tx1"/>
                </a:solidFill>
              </a:rPr>
              <a:t>!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Cold-plasma theory breaks down at resonances. Need simulations!</a:t>
            </a:r>
          </a:p>
        </p:txBody>
      </p:sp>
    </p:spTree>
    <p:extLst>
      <p:ext uri="{BB962C8B-B14F-4D97-AF65-F5344CB8AC3E}">
        <p14:creationId xmlns:p14="http://schemas.microsoft.com/office/powerpoint/2010/main" val="1256928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420100" cy="41148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SpectralPlasmaSolver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(SPS): solves </a:t>
            </a: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kinetic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equations with </a:t>
            </a: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spectral expansion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of the distribution function in moments [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Delzanno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, JCP 15;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Vencels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et al, J. Physics 16]</a:t>
            </a:r>
          </a:p>
          <a:p>
            <a:pPr>
              <a:buFont typeface="Arial" charset="0"/>
              <a:buChar char="•"/>
            </a:pP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600"/>
              </a:spcBef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Velocity discretization: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Hermite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or Legendre </a:t>
            </a:r>
          </a:p>
          <a:p>
            <a:pPr>
              <a:spcBef>
                <a:spcPts val="600"/>
              </a:spcBef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Spatial discretization: Fourier or Finite Elements </a:t>
            </a:r>
          </a:p>
          <a:p>
            <a:pPr>
              <a:spcBef>
                <a:spcPts val="600"/>
              </a:spcBef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Fully-implicit time discretization</a:t>
            </a:r>
          </a:p>
          <a:p>
            <a:pPr>
              <a:spcBef>
                <a:spcPts val="600"/>
              </a:spcBef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Naturally bridges between fluid (few number of moments) and kinetic (large number of moments). Optimal way to include microscopic physics in large-scale simulations (?)</a:t>
            </a:r>
          </a:p>
          <a:p>
            <a:pPr>
              <a:spcBef>
                <a:spcPts val="600"/>
              </a:spcBef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To test radiation theory: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Stop expansion at 4 </a:t>
            </a:r>
            <a:r>
              <a:rPr lang="en-US" sz="16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Hermite</a:t>
            </a:r>
            <a:r>
              <a:rPr lang="en-US" sz="16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modes: fluid treatment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Consider low beta: cold plasma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Regularization of resonances achieved by non-linear effects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828800"/>
            <a:ext cx="4572000" cy="93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27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800100"/>
          </a:xfrm>
        </p:spPr>
        <p:txBody>
          <a:bodyPr/>
          <a:lstStyle/>
          <a:p>
            <a:r>
              <a:rPr lang="en-US" sz="2400" dirty="0"/>
              <a:t>There is renewed interest in space experiments with e-beams, driven by new technological developments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305800" cy="41148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sz="2100" dirty="0">
                <a:latin typeface="Times New Roman" charset="0"/>
                <a:ea typeface="Times New Roman" charset="0"/>
                <a:cs typeface="Times New Roman" charset="0"/>
              </a:rPr>
              <a:t>Rich history of active space experiments with e-beams [from 70s to early 90s]: </a:t>
            </a:r>
            <a:r>
              <a:rPr lang="en-US" sz="2100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~10s </a:t>
            </a:r>
            <a:r>
              <a:rPr lang="en-US" sz="2100" dirty="0" err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keV</a:t>
            </a:r>
            <a:r>
              <a:rPr lang="en-US" sz="2100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, &lt;~1 A </a:t>
            </a:r>
          </a:p>
          <a:p>
            <a:pPr lvl="1">
              <a:buFont typeface="Arial" charset="0"/>
              <a:buChar char="•"/>
            </a:pPr>
            <a:r>
              <a:rPr lang="en-US" sz="2100" dirty="0">
                <a:latin typeface="Times New Roman" charset="0"/>
                <a:ea typeface="Times New Roman" charset="0"/>
                <a:cs typeface="Times New Roman" charset="0"/>
              </a:rPr>
              <a:t>Vehicle charging: CHARGE, SCATHA, STS 3</a:t>
            </a:r>
          </a:p>
          <a:p>
            <a:pPr lvl="1">
              <a:buFont typeface="Arial" charset="0"/>
              <a:buChar char="•"/>
            </a:pPr>
            <a:r>
              <a:rPr lang="en-US" sz="2100" dirty="0">
                <a:latin typeface="Times New Roman" charset="0"/>
                <a:ea typeface="Times New Roman" charset="0"/>
                <a:cs typeface="Times New Roman" charset="0"/>
              </a:rPr>
              <a:t>Beam-environment interactions: ARAKS, POLAR, APEX</a:t>
            </a:r>
          </a:p>
          <a:p>
            <a:pPr lvl="1">
              <a:buFont typeface="Arial" charset="0"/>
              <a:buChar char="•"/>
            </a:pPr>
            <a:r>
              <a:rPr lang="en-US" sz="21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VLF emissions: </a:t>
            </a:r>
            <a:r>
              <a:rPr lang="en-US" sz="2100" dirty="0">
                <a:latin typeface="Times New Roman" charset="0"/>
                <a:ea typeface="Times New Roman" charset="0"/>
                <a:cs typeface="Times New Roman" charset="0"/>
              </a:rPr>
              <a:t>SEPAC, SPACELAB 1-2</a:t>
            </a:r>
          </a:p>
          <a:p>
            <a:pPr lvl="1">
              <a:buFont typeface="Arial" charset="0"/>
              <a:buChar char="•"/>
            </a:pPr>
            <a:r>
              <a:rPr lang="en-US" sz="2100" dirty="0" err="1">
                <a:latin typeface="Times New Roman" charset="0"/>
                <a:ea typeface="Times New Roman" charset="0"/>
                <a:cs typeface="Times New Roman" charset="0"/>
              </a:rPr>
              <a:t>Magnetospheric</a:t>
            </a:r>
            <a:r>
              <a:rPr lang="en-US" sz="2100" dirty="0">
                <a:latin typeface="Times New Roman" charset="0"/>
                <a:ea typeface="Times New Roman" charset="0"/>
                <a:cs typeface="Times New Roman" charset="0"/>
              </a:rPr>
              <a:t> (radiation belt) physics: ECHO </a:t>
            </a:r>
          </a:p>
          <a:p>
            <a:pPr>
              <a:buFont typeface="Arial" charset="0"/>
              <a:buChar char="•"/>
            </a:pPr>
            <a:r>
              <a:rPr lang="en-US" sz="2100" dirty="0">
                <a:latin typeface="Times New Roman" charset="0"/>
                <a:ea typeface="Times New Roman" charset="0"/>
                <a:cs typeface="Times New Roman" charset="0"/>
              </a:rPr>
              <a:t>Vehicle </a:t>
            </a:r>
            <a:r>
              <a:rPr lang="en-US" sz="21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charging</a:t>
            </a:r>
            <a:r>
              <a:rPr lang="en-US" sz="2100" dirty="0">
                <a:latin typeface="Times New Roman" charset="0"/>
                <a:ea typeface="Times New Roman" charset="0"/>
                <a:cs typeface="Times New Roman" charset="0"/>
              </a:rPr>
              <a:t> is an issue</a:t>
            </a:r>
          </a:p>
          <a:p>
            <a:pPr lvl="1">
              <a:buFont typeface="Arial" charset="0"/>
              <a:buChar char="•"/>
            </a:pPr>
            <a:r>
              <a:rPr lang="en-US" sz="2100" dirty="0">
                <a:latin typeface="Times New Roman" charset="0"/>
                <a:ea typeface="Times New Roman" charset="0"/>
                <a:cs typeface="Times New Roman" charset="0"/>
              </a:rPr>
              <a:t>All these experiments (but SCATHA) were in the </a:t>
            </a:r>
            <a:r>
              <a:rPr lang="en-US" sz="2100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high-density</a:t>
            </a:r>
            <a:r>
              <a:rPr lang="en-US" sz="2100" dirty="0">
                <a:latin typeface="Times New Roman" charset="0"/>
                <a:ea typeface="Times New Roman" charset="0"/>
                <a:cs typeface="Times New Roman" charset="0"/>
              </a:rPr>
              <a:t> ionosphere</a:t>
            </a:r>
          </a:p>
          <a:p>
            <a:pPr lvl="1">
              <a:buFont typeface="Arial" charset="0"/>
              <a:buChar char="•"/>
            </a:pPr>
            <a:r>
              <a:rPr lang="en-US" sz="2100" dirty="0">
                <a:latin typeface="Times New Roman" charset="0"/>
                <a:ea typeface="Times New Roman" charset="0"/>
                <a:cs typeface="Times New Roman" charset="0"/>
              </a:rPr>
              <a:t>6 mA beam on SCATHA caused permanent failure of 3 payloads</a:t>
            </a:r>
          </a:p>
          <a:p>
            <a:pPr>
              <a:buFont typeface="Arial" charset="0"/>
              <a:buChar char="•"/>
            </a:pPr>
            <a:r>
              <a:rPr lang="en-US" sz="2100" dirty="0">
                <a:latin typeface="Times New Roman" charset="0"/>
                <a:ea typeface="Times New Roman" charset="0"/>
                <a:cs typeface="Times New Roman" charset="0"/>
              </a:rPr>
              <a:t>New emerging applications would require operating e-beams in the </a:t>
            </a:r>
            <a:r>
              <a:rPr lang="en-US" sz="2100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low-density</a:t>
            </a:r>
            <a:r>
              <a:rPr lang="en-US" sz="2100" dirty="0">
                <a:latin typeface="Times New Roman" charset="0"/>
                <a:ea typeface="Times New Roman" charset="0"/>
                <a:cs typeface="Times New Roman" charset="0"/>
              </a:rPr>
              <a:t> magnetosphere. </a:t>
            </a:r>
          </a:p>
          <a:p>
            <a:pPr lvl="1">
              <a:buFont typeface="Arial" charset="0"/>
              <a:buChar char="•"/>
            </a:pPr>
            <a:r>
              <a:rPr lang="en-US" sz="2100" dirty="0">
                <a:latin typeface="Times New Roman" charset="0"/>
                <a:ea typeface="Times New Roman" charset="0"/>
                <a:cs typeface="Times New Roman" charset="0"/>
              </a:rPr>
              <a:t>Catastrophic spacecraft charging is a major concern</a:t>
            </a:r>
          </a:p>
          <a:p>
            <a:pPr lvl="1">
              <a:buFont typeface="Arial" charset="0"/>
              <a:buChar char="•"/>
            </a:pPr>
            <a:r>
              <a:rPr lang="en-US" sz="2100" dirty="0">
                <a:latin typeface="Times New Roman" charset="0"/>
                <a:ea typeface="Times New Roman" charset="0"/>
                <a:cs typeface="Times New Roman" charset="0"/>
              </a:rPr>
              <a:t>Called for as unsolved problem in the Decadal Survey of Space Physics</a:t>
            </a:r>
          </a:p>
          <a:p>
            <a:pPr marL="0" indent="0"/>
            <a:endParaRPr lang="en-US" sz="2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8430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17488"/>
            <a:ext cx="8305800" cy="800100"/>
          </a:xfrm>
        </p:spPr>
        <p:txBody>
          <a:bodyPr/>
          <a:lstStyle/>
          <a:p>
            <a:r>
              <a:rPr lang="en-US" dirty="0"/>
              <a:t>SPS simulations (used as a 2-fluid solver) </a:t>
            </a:r>
          </a:p>
        </p:txBody>
      </p:sp>
      <p:pic>
        <p:nvPicPr>
          <p:cNvPr id="4" name="beam_Bxx_l4n3c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989076"/>
            <a:ext cx="7114032" cy="5335524"/>
          </a:xfrm>
        </p:spPr>
      </p:pic>
      <p:grpSp>
        <p:nvGrpSpPr>
          <p:cNvPr id="5" name="Group 4"/>
          <p:cNvGrpSpPr/>
          <p:nvPr/>
        </p:nvGrpSpPr>
        <p:grpSpPr>
          <a:xfrm>
            <a:off x="5755957" y="2514600"/>
            <a:ext cx="568643" cy="990600"/>
            <a:chOff x="6248400" y="2514600"/>
            <a:chExt cx="568643" cy="990600"/>
          </a:xfrm>
        </p:grpSpPr>
        <p:cxnSp>
          <p:nvCxnSpPr>
            <p:cNvPr id="6" name="Straight Arrow Connector 5"/>
            <p:cNvCxnSpPr/>
            <p:nvPr/>
          </p:nvCxnSpPr>
          <p:spPr bwMode="auto">
            <a:xfrm flipV="1">
              <a:off x="6248400" y="2514600"/>
              <a:ext cx="0" cy="990600"/>
            </a:xfrm>
            <a:prstGeom prst="straightConnector1">
              <a:avLst/>
            </a:prstGeom>
            <a:solidFill>
              <a:srgbClr val="00B8FF"/>
            </a:solidFill>
            <a:ln w="539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" name="TextBox 6"/>
            <p:cNvSpPr txBox="1"/>
            <p:nvPr/>
          </p:nvSpPr>
          <p:spPr>
            <a:xfrm>
              <a:off x="6324600" y="2895600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B</a:t>
              </a:r>
              <a:r>
                <a:rPr lang="en-US" baseline="-25000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391400" y="4267200"/>
            <a:ext cx="14462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SPS more</a:t>
            </a:r>
          </a:p>
          <a:p>
            <a:r>
              <a:rPr lang="en-US" dirty="0">
                <a:solidFill>
                  <a:schemeClr val="tx1"/>
                </a:solidFill>
              </a:rPr>
              <a:t>efficient</a:t>
            </a:r>
          </a:p>
          <a:p>
            <a:r>
              <a:rPr lang="en-US" dirty="0">
                <a:solidFill>
                  <a:schemeClr val="tx1"/>
                </a:solidFill>
              </a:rPr>
              <a:t>than PIC</a:t>
            </a:r>
          </a:p>
          <a:p>
            <a:r>
              <a:rPr lang="en-US" dirty="0">
                <a:solidFill>
                  <a:schemeClr val="tx1"/>
                </a:solidFill>
              </a:rPr>
              <a:t>(statistical</a:t>
            </a:r>
          </a:p>
          <a:p>
            <a:r>
              <a:rPr lang="en-US" dirty="0">
                <a:solidFill>
                  <a:schemeClr val="tx1"/>
                </a:solidFill>
              </a:rPr>
              <a:t>noise!)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06523" y="1143000"/>
            <a:ext cx="17620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𝜔</a:t>
            </a:r>
            <a:r>
              <a:rPr lang="en-US" baseline="-25000" dirty="0" err="1">
                <a:solidFill>
                  <a:schemeClr val="tx1"/>
                </a:solidFill>
              </a:rPr>
              <a:t>pe</a:t>
            </a:r>
            <a:r>
              <a:rPr lang="en-US" dirty="0">
                <a:solidFill>
                  <a:schemeClr val="tx1"/>
                </a:solidFill>
              </a:rPr>
              <a:t>/𝜔</a:t>
            </a:r>
            <a:r>
              <a:rPr lang="en-US" baseline="-25000" dirty="0" err="1">
                <a:solidFill>
                  <a:schemeClr val="tx1"/>
                </a:solidFill>
              </a:rPr>
              <a:t>ce</a:t>
            </a:r>
            <a:r>
              <a:rPr lang="en-US" dirty="0">
                <a:solidFill>
                  <a:schemeClr val="tx1"/>
                </a:solidFill>
              </a:rPr>
              <a:t>=2, </a:t>
            </a:r>
          </a:p>
          <a:p>
            <a:r>
              <a:rPr lang="en-US" dirty="0">
                <a:solidFill>
                  <a:schemeClr val="tx1"/>
                </a:solidFill>
              </a:rPr>
              <a:t>m</a:t>
            </a:r>
            <a:r>
              <a:rPr lang="en-US" baseline="-25000" dirty="0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/m</a:t>
            </a:r>
            <a:r>
              <a:rPr lang="en-US" baseline="-25000" dirty="0">
                <a:solidFill>
                  <a:schemeClr val="tx1"/>
                </a:solidFill>
              </a:rPr>
              <a:t>e</a:t>
            </a:r>
            <a:r>
              <a:rPr lang="en-US" dirty="0">
                <a:solidFill>
                  <a:schemeClr val="tx1"/>
                </a:solidFill>
              </a:rPr>
              <a:t>=1836,</a:t>
            </a:r>
          </a:p>
          <a:p>
            <a:r>
              <a:rPr lang="en-US" dirty="0">
                <a:solidFill>
                  <a:schemeClr val="tx1"/>
                </a:solidFill>
              </a:rPr>
              <a:t>𝛽</a:t>
            </a:r>
            <a:r>
              <a:rPr lang="en-US" baseline="-25000" dirty="0">
                <a:solidFill>
                  <a:schemeClr val="tx1"/>
                </a:solidFill>
              </a:rPr>
              <a:t>||e</a:t>
            </a:r>
            <a:r>
              <a:rPr lang="en-US" dirty="0">
                <a:solidFill>
                  <a:schemeClr val="tx1"/>
                </a:solidFill>
              </a:rPr>
              <a:t>=10</a:t>
            </a:r>
            <a:r>
              <a:rPr lang="en-US" baseline="30000" dirty="0">
                <a:solidFill>
                  <a:schemeClr val="tx1"/>
                </a:solidFill>
              </a:rPr>
              <a:t>-4</a:t>
            </a:r>
            <a:r>
              <a:rPr lang="en-US" dirty="0">
                <a:solidFill>
                  <a:schemeClr val="tx1"/>
                </a:solidFill>
              </a:rPr>
              <a:t>,</a:t>
            </a:r>
          </a:p>
          <a:p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baseline="-25000" dirty="0">
                <a:solidFill>
                  <a:schemeClr val="tx1"/>
                </a:solidFill>
              </a:rPr>
              <a:t>||e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T</a:t>
            </a:r>
            <a:r>
              <a:rPr lang="en-US" baseline="-25000" dirty="0" err="1">
                <a:solidFill>
                  <a:schemeClr val="tx1"/>
                </a:solidFill>
              </a:rPr>
              <a:t>⟘e</a:t>
            </a:r>
            <a:r>
              <a:rPr lang="en-US" dirty="0">
                <a:solidFill>
                  <a:schemeClr val="tx1"/>
                </a:solidFill>
              </a:rPr>
              <a:t>=1,</a:t>
            </a:r>
          </a:p>
          <a:p>
            <a:r>
              <a:rPr lang="en-US" dirty="0" err="1">
                <a:solidFill>
                  <a:schemeClr val="tx1"/>
                </a:solidFill>
              </a:rPr>
              <a:t>T</a:t>
            </a:r>
            <a:r>
              <a:rPr lang="en-US" baseline="-25000" dirty="0" err="1">
                <a:solidFill>
                  <a:schemeClr val="tx1"/>
                </a:solidFill>
              </a:rPr>
              <a:t>e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T</a:t>
            </a:r>
            <a:r>
              <a:rPr lang="en-US" baseline="-25000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=1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55358" y="3424535"/>
            <a:ext cx="1560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Point pulse</a:t>
            </a:r>
          </a:p>
        </p:txBody>
      </p:sp>
    </p:spTree>
    <p:extLst>
      <p:ext uri="{BB962C8B-B14F-4D97-AF65-F5344CB8AC3E}">
        <p14:creationId xmlns:p14="http://schemas.microsoft.com/office/powerpoint/2010/main" val="161952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17488"/>
            <a:ext cx="8305800" cy="800100"/>
          </a:xfrm>
        </p:spPr>
        <p:txBody>
          <a:bodyPr/>
          <a:lstStyle/>
          <a:p>
            <a:r>
              <a:rPr lang="en-US" dirty="0"/>
              <a:t>100 </a:t>
            </a:r>
            <a:r>
              <a:rPr lang="en-US" dirty="0" err="1"/>
              <a:t>keV</a:t>
            </a:r>
            <a:r>
              <a:rPr lang="en-US" dirty="0"/>
              <a:t> beam</a:t>
            </a:r>
          </a:p>
        </p:txBody>
      </p:sp>
      <p:pic>
        <p:nvPicPr>
          <p:cNvPr id="5" name="beam_Bxx_YQmcS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00" y="990600"/>
            <a:ext cx="7112000" cy="533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203757" y="2514600"/>
            <a:ext cx="568643" cy="990600"/>
            <a:chOff x="6248400" y="2514600"/>
            <a:chExt cx="568643" cy="990600"/>
          </a:xfrm>
        </p:grpSpPr>
        <p:cxnSp>
          <p:nvCxnSpPr>
            <p:cNvPr id="6" name="Straight Arrow Connector 5"/>
            <p:cNvCxnSpPr/>
            <p:nvPr/>
          </p:nvCxnSpPr>
          <p:spPr bwMode="auto">
            <a:xfrm flipV="1">
              <a:off x="6248400" y="2514600"/>
              <a:ext cx="0" cy="990600"/>
            </a:xfrm>
            <a:prstGeom prst="straightConnector1">
              <a:avLst/>
            </a:prstGeom>
            <a:solidFill>
              <a:srgbClr val="00B8FF"/>
            </a:solidFill>
            <a:ln w="539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" name="TextBox 6"/>
            <p:cNvSpPr txBox="1"/>
            <p:nvPr/>
          </p:nvSpPr>
          <p:spPr>
            <a:xfrm>
              <a:off x="6324600" y="2895600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B</a:t>
              </a:r>
              <a:r>
                <a:rPr lang="en-US" baseline="-25000" dirty="0">
                  <a:solidFill>
                    <a:schemeClr val="tx1"/>
                  </a:solidFill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859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17488"/>
            <a:ext cx="8305800" cy="800100"/>
          </a:xfrm>
        </p:spPr>
        <p:txBody>
          <a:bodyPr/>
          <a:lstStyle/>
          <a:p>
            <a:r>
              <a:rPr lang="en-US" dirty="0"/>
              <a:t>Spectra: 15 </a:t>
            </a:r>
            <a:r>
              <a:rPr lang="en-US" dirty="0" err="1"/>
              <a:t>keV</a:t>
            </a:r>
            <a:r>
              <a:rPr lang="en-US" dirty="0"/>
              <a:t> and 100 </a:t>
            </a:r>
            <a:r>
              <a:rPr lang="en-US" dirty="0" err="1"/>
              <a:t>keV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-49306"/>
            <a:ext cx="4572000" cy="5916706"/>
            <a:chOff x="0" y="331694"/>
            <a:chExt cx="4572000" cy="591670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1694"/>
              <a:ext cx="4572000" cy="591670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600200" y="2438400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Z(X)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00200" y="4038600"/>
              <a:ext cx="11753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whistler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59388" y="5265003"/>
            <a:ext cx="56284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Small amplitude for large </a:t>
            </a:r>
            <a:r>
              <a:rPr lang="en-US" dirty="0" err="1">
                <a:solidFill>
                  <a:srgbClr val="FF0000"/>
                </a:solidFill>
              </a:rPr>
              <a:t>k</a:t>
            </a:r>
            <a:r>
              <a:rPr lang="en-US" baseline="-25000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=k</a:t>
            </a:r>
            <a:r>
              <a:rPr lang="en-US" baseline="-25000" dirty="0">
                <a:solidFill>
                  <a:srgbClr val="FF0000"/>
                </a:solidFill>
              </a:rPr>
              <a:t>⊥</a:t>
            </a:r>
          </a:p>
          <a:p>
            <a:r>
              <a:rPr lang="en-US" dirty="0">
                <a:solidFill>
                  <a:schemeClr val="tx1"/>
                </a:solidFill>
              </a:rPr>
              <a:t>Theory might overestimate radiated power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530671" y="-76200"/>
            <a:ext cx="4572000" cy="5916705"/>
            <a:chOff x="4530671" y="342581"/>
            <a:chExt cx="4572000" cy="5916705"/>
          </a:xfrm>
        </p:grpSpPr>
        <p:sp>
          <p:nvSpPr>
            <p:cNvPr id="13" name="TextBox 12"/>
            <p:cNvSpPr txBox="1"/>
            <p:nvPr/>
          </p:nvSpPr>
          <p:spPr>
            <a:xfrm>
              <a:off x="5612316" y="3505200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X</a:t>
              </a:r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671" y="342581"/>
              <a:ext cx="4572000" cy="591670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867400" y="3352800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Z(X)</a:t>
              </a: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5511814" y="1371600"/>
              <a:ext cx="585257" cy="3352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charset="0"/>
                <a:ea typeface="ＭＳ Ｐゴシック" charset="0"/>
                <a:cs typeface="DejaVu Sans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10200" y="1412506"/>
              <a:ext cx="798617" cy="3724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/>
                  </a:solidFill>
                </a:rPr>
                <a:t>100 </a:t>
              </a:r>
              <a:r>
                <a:rPr lang="en-US" sz="1400" dirty="0" err="1">
                  <a:solidFill>
                    <a:schemeClr val="tx1"/>
                  </a:solidFill>
                </a:rPr>
                <a:t>keV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80" y="4800600"/>
            <a:ext cx="2103120" cy="201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70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17488"/>
            <a:ext cx="8572500" cy="800100"/>
          </a:xfrm>
        </p:spPr>
        <p:txBody>
          <a:bodyPr/>
          <a:lstStyle/>
          <a:p>
            <a:r>
              <a:rPr lang="en-US" dirty="0"/>
              <a:t>Total radiated power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4648200"/>
            <a:ext cx="882645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Whistler: good agreement between theory and simulations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Contribution around resonance not important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Z(X)-mode: theory overestimates radiated power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Simulations confirm that Z(X) mode dominates radiation (20-100 higher)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Many rocket/shuttle experiments focused on whistler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990600"/>
            <a:ext cx="72009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82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100"/>
          </a:xfrm>
        </p:spPr>
        <p:txBody>
          <a:bodyPr/>
          <a:lstStyle/>
          <a:p>
            <a:r>
              <a:rPr lang="en-US" sz="2600" dirty="0">
                <a:solidFill>
                  <a:srgbClr val="FF0000"/>
                </a:solidFill>
              </a:rPr>
              <a:t>Coherence effects are important: </a:t>
            </a:r>
            <a:r>
              <a:rPr lang="en-US" sz="2600" dirty="0">
                <a:solidFill>
                  <a:schemeClr val="accent2"/>
                </a:solidFill>
              </a:rPr>
              <a:t>beam modulation or pitch angle allow one to select between the 2 regimes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3994" y="5695890"/>
            <a:ext cx="1754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selects </a:t>
            </a:r>
            <a:r>
              <a:rPr lang="en-US" sz="2000" dirty="0">
                <a:solidFill>
                  <a:srgbClr val="FF0000"/>
                </a:solidFill>
              </a:rPr>
              <a:t>whistler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990600" y="1126986"/>
            <a:ext cx="2514600" cy="685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ts val="2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/>
            <a:r>
              <a:rPr lang="en-US" sz="2000" kern="0" dirty="0" err="1">
                <a:latin typeface="Times New Roman" charset="0"/>
                <a:ea typeface="Times New Roman" charset="0"/>
                <a:cs typeface="Times New Roman" charset="0"/>
              </a:rPr>
              <a:t>Minipulse</a:t>
            </a:r>
            <a:r>
              <a:rPr lang="en-US" sz="2000" kern="0" dirty="0"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sz="2000" kern="0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000" kern="0" baseline="-25000" dirty="0" err="1">
                <a:latin typeface="Times New Roman" charset="0"/>
                <a:ea typeface="Times New Roman" charset="0"/>
                <a:cs typeface="Times New Roman" charset="0"/>
              </a:rPr>
              <a:t>mini</a:t>
            </a:r>
            <a:r>
              <a:rPr lang="en-US" sz="2000" kern="0" dirty="0">
                <a:latin typeface="Times New Roman" charset="0"/>
                <a:ea typeface="Times New Roman" charset="0"/>
                <a:cs typeface="Times New Roman" charset="0"/>
              </a:rPr>
              <a:t>=1 µs. </a:t>
            </a:r>
            <a:r>
              <a:rPr lang="en-US" sz="2000" kern="0" dirty="0" err="1"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sz="2000" kern="0" baseline="-25000" dirty="0" err="1">
                <a:latin typeface="Times New Roman" charset="0"/>
                <a:ea typeface="Times New Roman" charset="0"/>
                <a:cs typeface="Times New Roman" charset="0"/>
              </a:rPr>
              <a:t>beam</a:t>
            </a:r>
            <a:r>
              <a:rPr lang="en-US" sz="2000" kern="0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000" kern="0" baseline="-25000" dirty="0" err="1">
                <a:latin typeface="Times New Roman" charset="0"/>
                <a:ea typeface="Times New Roman" charset="0"/>
                <a:cs typeface="Times New Roman" charset="0"/>
              </a:rPr>
              <a:t>mini</a:t>
            </a:r>
            <a:r>
              <a:rPr lang="en-US" sz="2000" kern="0" dirty="0">
                <a:latin typeface="Times New Roman" charset="0"/>
                <a:ea typeface="Times New Roman" charset="0"/>
                <a:cs typeface="Times New Roman" charset="0"/>
              </a:rPr>
              <a:t>=71 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46084" y="1143000"/>
            <a:ext cx="37802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100 pulses suitably separated</a:t>
            </a:r>
          </a:p>
          <a:p>
            <a:r>
              <a:rPr lang="en-US" dirty="0">
                <a:solidFill>
                  <a:schemeClr val="tx1"/>
                </a:solidFill>
              </a:rPr>
              <a:t>5 kHz modulation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457200"/>
            <a:ext cx="5303520" cy="68633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57200"/>
            <a:ext cx="5299364" cy="6858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122989" y="5772090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selects </a:t>
            </a:r>
            <a:r>
              <a:rPr lang="en-US" sz="2000">
                <a:solidFill>
                  <a:srgbClr val="FF0000"/>
                </a:solidFill>
              </a:rPr>
              <a:t>X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2401669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Theory with</a:t>
            </a:r>
          </a:p>
          <a:p>
            <a:r>
              <a:rPr lang="en-US" sz="1800" dirty="0">
                <a:solidFill>
                  <a:schemeClr val="tx1"/>
                </a:solidFill>
              </a:rPr>
              <a:t>finite pitch angle</a:t>
            </a:r>
          </a:p>
        </p:txBody>
      </p:sp>
    </p:spTree>
    <p:extLst>
      <p:ext uri="{BB962C8B-B14F-4D97-AF65-F5344CB8AC3E}">
        <p14:creationId xmlns:p14="http://schemas.microsoft.com/office/powerpoint/2010/main" val="35003159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Wave-particle interaction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724900" cy="41148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Test particle simulations in a prescribed wave field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Single, monochromatic wave: fix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sz="2000" baseline="-25000" dirty="0" err="1">
                <a:latin typeface="Times New Roman" charset="0"/>
                <a:ea typeface="Times New Roman" charset="0"/>
                <a:cs typeface="Times New Roman" charset="0"/>
              </a:rPr>
              <a:t>rms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=60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nT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, use cold-plasma theory to fix other amplitudes. Fix background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sz="2000" baseline="-25000" dirty="0" err="1"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=45,000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nT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Objective: 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reduce pitch angle by 3 </a:t>
            </a:r>
            <a:r>
              <a:rPr lang="en-US" sz="2000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deg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to induce precipitation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Particles lost in the atmosphere (100 km) have pitch angles 66</a:t>
            </a:r>
            <a:r>
              <a:rPr lang="en-US" sz="1600" baseline="30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∘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at 500 km and 61</a:t>
            </a:r>
            <a:r>
              <a:rPr lang="en-US" sz="1600" baseline="30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∘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at 700 km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Particles mirroring at 200 km have pitch angles 69</a:t>
            </a:r>
            <a:r>
              <a:rPr lang="en-US" sz="1600" baseline="30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∘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at 500 km and 64</a:t>
            </a:r>
            <a:r>
              <a:rPr lang="en-US" sz="1600" baseline="30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∘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at 700 km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Move 500 electrons with given initial energy and pitch angle, and random initial position and gyro-phase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For a given pitch angle, energy is computed from the first cyclotron resonance: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82581" y="4867753"/>
                <a:ext cx="2180019" cy="6903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𝜔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||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||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𝑐𝑒</m:t>
                              </m:r>
                            </m:sub>
                          </m:sSub>
                        </m:num>
                        <m:den>
                          <m:r>
                            <a:rPr lang="bg-BG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2581" y="4867753"/>
                <a:ext cx="2180019" cy="69038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 bwMode="auto">
          <a:xfrm flipV="1">
            <a:off x="3505200" y="5481935"/>
            <a:ext cx="0" cy="46166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4114800" y="5481935"/>
            <a:ext cx="0" cy="46166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3382581" y="5862935"/>
            <a:ext cx="849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 flipV="1">
            <a:off x="4648200" y="5481935"/>
            <a:ext cx="304800" cy="46166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5334000" y="5558137"/>
            <a:ext cx="0" cy="385463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4419600" y="5862935"/>
            <a:ext cx="2685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Background particle</a:t>
            </a:r>
          </a:p>
        </p:txBody>
      </p:sp>
      <p:pic>
        <p:nvPicPr>
          <p:cNvPr id="19" name="Picture 4" descr="shields-shie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320" y="4572000"/>
            <a:ext cx="1554480" cy="175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3679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Whistler mode: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0"/>
            <a:ext cx="4114800" cy="5325035"/>
          </a:xfrm>
          <a:prstGeom prst="rect">
            <a:avLst/>
          </a:prstGeom>
        </p:spPr>
      </p:pic>
      <p:pic>
        <p:nvPicPr>
          <p:cNvPr id="8" name="whistler_YM5SP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1600200"/>
            <a:ext cx="4572000" cy="342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07502" y="1047690"/>
            <a:ext cx="4121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E(0)=3.7 MeV; ⍺(0)=66</a:t>
            </a:r>
            <a:r>
              <a:rPr lang="en-US" sz="2000" baseline="30000" dirty="0">
                <a:solidFill>
                  <a:schemeClr val="tx1"/>
                </a:solidFill>
              </a:rPr>
              <a:t>∘</a:t>
            </a:r>
            <a:r>
              <a:rPr lang="en-US" sz="2000" dirty="0">
                <a:solidFill>
                  <a:schemeClr val="tx1"/>
                </a:solidFill>
              </a:rPr>
              <a:t>; 𝜔=0.045𝜔</a:t>
            </a:r>
            <a:r>
              <a:rPr lang="en-US" sz="2000" baseline="-25000" dirty="0" err="1">
                <a:solidFill>
                  <a:schemeClr val="tx1"/>
                </a:solidFill>
              </a:rPr>
              <a:t>ce</a:t>
            </a:r>
            <a:endParaRPr lang="en-US" sz="2000" baseline="-250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0" y="5486400"/>
            <a:ext cx="6960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With these parameters, can’t get 3 </a:t>
            </a:r>
            <a:r>
              <a:rPr lang="en-US" dirty="0" err="1">
                <a:solidFill>
                  <a:schemeClr val="tx1"/>
                </a:solidFill>
              </a:rPr>
              <a:t>deg</a:t>
            </a:r>
            <a:r>
              <a:rPr lang="en-US" dirty="0">
                <a:solidFill>
                  <a:schemeClr val="tx1"/>
                </a:solidFill>
              </a:rPr>
              <a:t> changes in pitch</a:t>
            </a:r>
          </a:p>
          <a:p>
            <a:r>
              <a:rPr lang="en-US" dirty="0">
                <a:solidFill>
                  <a:schemeClr val="tx1"/>
                </a:solidFill>
              </a:rPr>
              <a:t>angle necessary for precipitation</a:t>
            </a:r>
          </a:p>
        </p:txBody>
      </p:sp>
    </p:spTree>
    <p:extLst>
      <p:ext uri="{BB962C8B-B14F-4D97-AF65-F5344CB8AC3E}">
        <p14:creationId xmlns:p14="http://schemas.microsoft.com/office/powerpoint/2010/main" val="141889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Z(X) mode: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07502" y="1047690"/>
            <a:ext cx="3701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E(0)=31 </a:t>
            </a:r>
            <a:r>
              <a:rPr lang="en-US" sz="2000" dirty="0" err="1">
                <a:solidFill>
                  <a:schemeClr val="tx1"/>
                </a:solidFill>
              </a:rPr>
              <a:t>keV</a:t>
            </a:r>
            <a:r>
              <a:rPr lang="en-US" sz="2000" dirty="0">
                <a:solidFill>
                  <a:schemeClr val="tx1"/>
                </a:solidFill>
              </a:rPr>
              <a:t>; ⍺(0)=66</a:t>
            </a:r>
            <a:r>
              <a:rPr lang="en-US" sz="2000" baseline="30000" dirty="0">
                <a:solidFill>
                  <a:schemeClr val="tx1"/>
                </a:solidFill>
              </a:rPr>
              <a:t>∘</a:t>
            </a:r>
            <a:r>
              <a:rPr lang="en-US" sz="2000" dirty="0">
                <a:solidFill>
                  <a:schemeClr val="tx1"/>
                </a:solidFill>
              </a:rPr>
              <a:t>; 𝜔=2.2𝜔</a:t>
            </a:r>
            <a:r>
              <a:rPr lang="en-US" sz="2000" baseline="-25000" dirty="0" err="1">
                <a:solidFill>
                  <a:schemeClr val="tx1"/>
                </a:solidFill>
              </a:rPr>
              <a:t>ce</a:t>
            </a:r>
            <a:endParaRPr lang="en-US" sz="2000" baseline="-250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66800"/>
            <a:ext cx="3657600" cy="4733364"/>
          </a:xfrm>
          <a:prstGeom prst="rect">
            <a:avLst/>
          </a:prstGeom>
        </p:spPr>
      </p:pic>
      <p:pic>
        <p:nvPicPr>
          <p:cNvPr id="3" name="Xmode_ZqgdbJ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1676400"/>
            <a:ext cx="4572000" cy="342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5400" y="5334000"/>
            <a:ext cx="72640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With these parameters, 20% of the particles experience a</a:t>
            </a:r>
          </a:p>
          <a:p>
            <a:r>
              <a:rPr lang="en-US" dirty="0">
                <a:solidFill>
                  <a:schemeClr val="tx1"/>
                </a:solidFill>
              </a:rPr>
              <a:t>change in PA greater than 3 </a:t>
            </a:r>
            <a:r>
              <a:rPr lang="en-US" dirty="0" err="1">
                <a:solidFill>
                  <a:schemeClr val="tx1"/>
                </a:solidFill>
              </a:rPr>
              <a:t>deg</a:t>
            </a:r>
            <a:r>
              <a:rPr lang="en-US" dirty="0">
                <a:solidFill>
                  <a:schemeClr val="tx1"/>
                </a:solidFill>
              </a:rPr>
              <a:t> in the right direction</a:t>
            </a:r>
          </a:p>
        </p:txBody>
      </p:sp>
    </p:spTree>
    <p:extLst>
      <p:ext uri="{BB962C8B-B14F-4D97-AF65-F5344CB8AC3E}">
        <p14:creationId xmlns:p14="http://schemas.microsoft.com/office/powerpoint/2010/main" val="321498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1B4B9-8F6C-2A44-9FE9-5F9C4BD00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17488"/>
            <a:ext cx="8648700" cy="800100"/>
          </a:xfrm>
        </p:spPr>
        <p:txBody>
          <a:bodyPr/>
          <a:lstStyle/>
          <a:p>
            <a:r>
              <a:rPr lang="en-US" dirty="0"/>
              <a:t>Beam Plasma-Interaction Experiment (</a:t>
            </a:r>
            <a:r>
              <a:rPr lang="en-US" dirty="0">
                <a:solidFill>
                  <a:srgbClr val="FF0000"/>
                </a:solidFill>
              </a:rPr>
              <a:t>Beam PIE</a:t>
            </a:r>
            <a:r>
              <a:rPr lang="en-US" dirty="0"/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FD93EC-1DE8-BE4F-BE13-F48E18267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40497"/>
            <a:ext cx="4114800" cy="37363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20A0E3-5EB9-5F47-B14B-D3DE8BBE4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166469"/>
            <a:ext cx="4114800" cy="37103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294361-5973-2047-B283-44120F3F95CA}"/>
              </a:ext>
            </a:extLst>
          </p:cNvPr>
          <p:cNvSpPr txBox="1"/>
          <p:nvPr/>
        </p:nvSpPr>
        <p:spPr>
          <a:xfrm>
            <a:off x="342900" y="5029200"/>
            <a:ext cx="3566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+ Raise TRL on accelerator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F11AA6-43E9-F542-B34C-CCDB8BF88D0C}"/>
              </a:ext>
            </a:extLst>
          </p:cNvPr>
          <p:cNvSpPr txBox="1"/>
          <p:nvPr/>
        </p:nvSpPr>
        <p:spPr>
          <a:xfrm>
            <a:off x="2512224" y="6015335"/>
            <a:ext cx="4523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LCAS proposal selected last week!</a:t>
            </a:r>
          </a:p>
        </p:txBody>
      </p:sp>
    </p:spTree>
    <p:extLst>
      <p:ext uri="{BB962C8B-B14F-4D97-AF65-F5344CB8AC3E}">
        <p14:creationId xmlns:p14="http://schemas.microsoft.com/office/powerpoint/2010/main" val="32380172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V. Conclusions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58044-16CA-3E4F-9977-569A1F929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52600"/>
            <a:ext cx="8229600" cy="4650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5ACF06-7CC5-9649-834D-729D670E22B8}"/>
              </a:ext>
            </a:extLst>
          </p:cNvPr>
          <p:cNvSpPr txBox="1"/>
          <p:nvPr/>
        </p:nvSpPr>
        <p:spPr>
          <a:xfrm>
            <a:off x="1913721" y="1066800"/>
            <a:ext cx="5502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It’s a very exciting time for space research!</a:t>
            </a:r>
          </a:p>
        </p:txBody>
      </p:sp>
    </p:spTree>
    <p:extLst>
      <p:ext uri="{BB962C8B-B14F-4D97-AF65-F5344CB8AC3E}">
        <p14:creationId xmlns:p14="http://schemas.microsoft.com/office/powerpoint/2010/main" val="583898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AIS pictures\Space_Accel_RF_AIS_Boar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6" t="12071" r="16133"/>
          <a:stretch/>
        </p:blipFill>
        <p:spPr bwMode="auto">
          <a:xfrm rot="841666">
            <a:off x="315010" y="2440804"/>
            <a:ext cx="1576985" cy="130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7488"/>
            <a:ext cx="9296400" cy="817562"/>
          </a:xfrm>
        </p:spPr>
        <p:txBody>
          <a:bodyPr/>
          <a:lstStyle/>
          <a:p>
            <a:r>
              <a:rPr lang="en-US" sz="2600" dirty="0"/>
              <a:t>Enabling technology: compact </a:t>
            </a:r>
            <a:r>
              <a:rPr lang="en-US" sz="2600" dirty="0">
                <a:solidFill>
                  <a:srgbClr val="FF0000"/>
                </a:solidFill>
              </a:rPr>
              <a:t>relativistic e- accelerators</a:t>
            </a:r>
          </a:p>
        </p:txBody>
      </p:sp>
      <p:sp>
        <p:nvSpPr>
          <p:cNvPr id="96" name="Rectangle 95"/>
          <p:cNvSpPr/>
          <p:nvPr/>
        </p:nvSpPr>
        <p:spPr>
          <a:xfrm>
            <a:off x="2097276" y="2410601"/>
            <a:ext cx="2026270" cy="1964064"/>
          </a:xfrm>
          <a:prstGeom prst="rect">
            <a:avLst/>
          </a:prstGeom>
          <a:gradFill rotWithShape="1">
            <a:gsLst>
              <a:gs pos="0">
                <a:srgbClr val="2682CF">
                  <a:lumMod val="60000"/>
                  <a:lumOff val="40000"/>
                </a:srgbClr>
              </a:gs>
              <a:gs pos="100000">
                <a:srgbClr val="2682CF">
                  <a:lumMod val="20000"/>
                  <a:lumOff val="80000"/>
                </a:srgbClr>
              </a:gs>
            </a:gsLst>
            <a:lin ang="16200000" scaled="0"/>
          </a:gradFill>
          <a:ln w="9525" cap="flat" cmpd="sng" algn="ctr">
            <a:solidFill>
              <a:srgbClr val="251D7C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1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pic>
        <p:nvPicPr>
          <p:cNvPr id="9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93" y="3487819"/>
            <a:ext cx="902636" cy="8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" name="TextBox 128"/>
          <p:cNvSpPr txBox="1">
            <a:spLocks noChangeArrowheads="1"/>
          </p:cNvSpPr>
          <p:nvPr/>
        </p:nvSpPr>
        <p:spPr bwMode="auto">
          <a:xfrm>
            <a:off x="2026855" y="2385201"/>
            <a:ext cx="20966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457164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en-US" sz="1600" dirty="0">
                <a:solidFill>
                  <a:srgbClr val="3C3C3B"/>
                </a:solidFill>
                <a:latin typeface="Calibri" pitchFamily="34" charset="0"/>
              </a:rPr>
              <a:t>Each cell driven by     500-W High-Electron Mobility Transistor (HEMT)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242052" y="914400"/>
            <a:ext cx="88940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Substantially reduce spacecraft-charging problems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Less current for the same amount of power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We are currently testing </a:t>
            </a:r>
            <a:r>
              <a:rPr lang="en-US" sz="2200" dirty="0">
                <a:solidFill>
                  <a:srgbClr val="FF0000"/>
                </a:solidFill>
              </a:rPr>
              <a:t>low-voltage</a:t>
            </a:r>
            <a:r>
              <a:rPr lang="en-US" sz="2200" dirty="0">
                <a:solidFill>
                  <a:schemeClr val="tx1"/>
                </a:solidFill>
              </a:rPr>
              <a:t>, high-power 5.1-GHz </a:t>
            </a:r>
            <a:r>
              <a:rPr lang="en-US" sz="2200" dirty="0">
                <a:solidFill>
                  <a:srgbClr val="FF0000"/>
                </a:solidFill>
              </a:rPr>
              <a:t>solid-state amplifiers</a:t>
            </a:r>
            <a:r>
              <a:rPr lang="en-US" sz="2200" dirty="0">
                <a:solidFill>
                  <a:schemeClr val="tx1"/>
                </a:solidFill>
              </a:rPr>
              <a:t> (HEMTs) driving accelerator cavities</a:t>
            </a: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5" t="23799" r="13408" b="28019"/>
          <a:stretch/>
        </p:blipFill>
        <p:spPr>
          <a:xfrm>
            <a:off x="127251" y="4492492"/>
            <a:ext cx="4872151" cy="2366682"/>
          </a:xfrm>
          <a:prstGeom prst="rect">
            <a:avLst/>
          </a:prstGeom>
        </p:spPr>
      </p:pic>
      <p:graphicFrame>
        <p:nvGraphicFramePr>
          <p:cNvPr id="188" name="Table 1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024339"/>
              </p:ext>
            </p:extLst>
          </p:nvPr>
        </p:nvGraphicFramePr>
        <p:xfrm>
          <a:off x="6273212" y="2133600"/>
          <a:ext cx="2514599" cy="3247794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194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0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7499">
                <a:tc>
                  <a:txBody>
                    <a:bodyPr/>
                    <a:lstStyle/>
                    <a:p>
                      <a:r>
                        <a:rPr lang="en-US" sz="1400" dirty="0"/>
                        <a:t>Accelerator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Estimates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074">
                <a:tc>
                  <a:txBody>
                    <a:bodyPr/>
                    <a:lstStyle/>
                    <a:p>
                      <a:r>
                        <a:rPr lang="en-US" sz="1400" dirty="0"/>
                        <a:t>Total Beam</a:t>
                      </a:r>
                      <a:r>
                        <a:rPr lang="en-US" sz="1400" baseline="0" dirty="0"/>
                        <a:t> Energy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074">
                <a:tc>
                  <a:txBody>
                    <a:bodyPr/>
                    <a:lstStyle/>
                    <a:p>
                      <a:r>
                        <a:rPr lang="en-US" sz="1400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1.25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074">
                <a:tc>
                  <a:txBody>
                    <a:bodyPr/>
                    <a:lstStyle/>
                    <a:p>
                      <a:r>
                        <a:rPr lang="en-US" sz="1400" dirty="0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31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562">
                <a:tc>
                  <a:txBody>
                    <a:bodyPr/>
                    <a:lstStyle/>
                    <a:p>
                      <a:r>
                        <a:rPr lang="en-US" sz="1400" dirty="0"/>
                        <a:t>Beam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r>
                        <a:rPr lang="en-US" sz="1400" baseline="0" dirty="0"/>
                        <a:t> kW peak</a:t>
                      </a:r>
                    </a:p>
                    <a:p>
                      <a:pPr algn="ctr"/>
                      <a:r>
                        <a:rPr lang="en-US" sz="1400" baseline="0" dirty="0"/>
                        <a:t>1 kW average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1562">
                <a:tc>
                  <a:txBody>
                    <a:bodyPr/>
                    <a:lstStyle/>
                    <a:p>
                      <a:r>
                        <a:rPr lang="en-US" sz="1400" dirty="0"/>
                        <a:t>Number of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1562">
                <a:tc>
                  <a:txBody>
                    <a:bodyPr/>
                    <a:lstStyle/>
                    <a:p>
                      <a:r>
                        <a:rPr lang="en-US" sz="1400" dirty="0"/>
                        <a:t>Voltage</a:t>
                      </a:r>
                      <a:r>
                        <a:rPr lang="en-US" sz="1400" baseline="0" dirty="0"/>
                        <a:t> per </a:t>
                      </a:r>
                      <a:r>
                        <a:rPr lang="en-US" sz="1400" dirty="0"/>
                        <a:t>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 kV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Oval 2"/>
          <p:cNvSpPr/>
          <p:nvPr/>
        </p:nvSpPr>
        <p:spPr bwMode="auto">
          <a:xfrm>
            <a:off x="337825" y="2391166"/>
            <a:ext cx="1531354" cy="140603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" charset="0"/>
            </a:endParaRPr>
          </a:p>
        </p:txBody>
      </p:sp>
      <p:sp>
        <p:nvSpPr>
          <p:cNvPr id="4" name="Arc 3"/>
          <p:cNvSpPr/>
          <p:nvPr/>
        </p:nvSpPr>
        <p:spPr bwMode="auto">
          <a:xfrm rot="1077929">
            <a:off x="287534" y="3664099"/>
            <a:ext cx="1445000" cy="2726901"/>
          </a:xfrm>
          <a:prstGeom prst="arc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" charset="0"/>
            </a:endParaRPr>
          </a:p>
        </p:txBody>
      </p:sp>
      <p:grpSp>
        <p:nvGrpSpPr>
          <p:cNvPr id="183" name="Group 182"/>
          <p:cNvGrpSpPr>
            <a:grpSpLocks noChangeAspect="1"/>
          </p:cNvGrpSpPr>
          <p:nvPr/>
        </p:nvGrpSpPr>
        <p:grpSpPr>
          <a:xfrm>
            <a:off x="3959676" y="3669223"/>
            <a:ext cx="2313536" cy="2716651"/>
            <a:chOff x="152400" y="152400"/>
            <a:chExt cx="6035040" cy="7086600"/>
          </a:xfrm>
        </p:grpSpPr>
        <p:pic>
          <p:nvPicPr>
            <p:cNvPr id="184" name="Picture 18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66" t="14076" r="39267" b="7825"/>
            <a:stretch/>
          </p:blipFill>
          <p:spPr bwMode="auto">
            <a:xfrm>
              <a:off x="1246908" y="152400"/>
              <a:ext cx="3886200" cy="5787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583923"/>
              <a:ext cx="6035040" cy="4655077"/>
            </a:xfrm>
            <a:prstGeom prst="rect">
              <a:avLst/>
            </a:prstGeom>
          </p:spPr>
        </p:pic>
      </p:grpSp>
      <p:sp>
        <p:nvSpPr>
          <p:cNvPr id="190" name="Arc 189"/>
          <p:cNvSpPr/>
          <p:nvPr/>
        </p:nvSpPr>
        <p:spPr bwMode="auto">
          <a:xfrm rot="6206590">
            <a:off x="3311382" y="4830976"/>
            <a:ext cx="2216436" cy="1663911"/>
          </a:xfrm>
          <a:prstGeom prst="arc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" charset="0"/>
            </a:endParaRPr>
          </a:p>
        </p:txBody>
      </p:sp>
      <p:sp>
        <p:nvSpPr>
          <p:cNvPr id="191" name="TextBox 128"/>
          <p:cNvSpPr txBox="1">
            <a:spLocks noChangeArrowheads="1"/>
          </p:cNvSpPr>
          <p:nvPr/>
        </p:nvSpPr>
        <p:spPr bwMode="auto">
          <a:xfrm>
            <a:off x="4215976" y="3064669"/>
            <a:ext cx="18009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457164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en-US" sz="1600" dirty="0">
                <a:solidFill>
                  <a:srgbClr val="3C3C3B"/>
                </a:solidFill>
                <a:latin typeface="Calibri" pitchFamily="34" charset="0"/>
              </a:rPr>
              <a:t>5.1-GHz accelerator cell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239AC-72A7-A940-8749-F338F7C46618}"/>
              </a:ext>
            </a:extLst>
          </p:cNvPr>
          <p:cNvSpPr txBox="1"/>
          <p:nvPr/>
        </p:nvSpPr>
        <p:spPr>
          <a:xfrm>
            <a:off x="6526605" y="5715000"/>
            <a:ext cx="23887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POC: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Dinh</a:t>
            </a:r>
            <a:r>
              <a:rPr lang="en-US" sz="2000" dirty="0">
                <a:solidFill>
                  <a:schemeClr val="tx1"/>
                </a:solidFill>
              </a:rPr>
              <a:t> Nguyen, LANL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dcnguyen@lanl.gov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5253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A644C-4500-7F4C-98D9-E3384B9C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D0912-4D74-784C-B388-50AF2F30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066800"/>
            <a:ext cx="4229100" cy="4114800"/>
          </a:xfrm>
        </p:spPr>
        <p:txBody>
          <a:bodyPr/>
          <a:lstStyle/>
          <a:p>
            <a:r>
              <a:rPr lang="en-US" sz="1800" b="1" dirty="0">
                <a:solidFill>
                  <a:srgbClr val="FF0000"/>
                </a:solidFill>
              </a:rPr>
              <a:t>CONNEX:</a:t>
            </a:r>
          </a:p>
          <a:p>
            <a:r>
              <a:rPr lang="en-US" sz="1800" u="sng" dirty="0"/>
              <a:t>LANL</a:t>
            </a:r>
            <a:r>
              <a:rPr lang="en-US" sz="1800" dirty="0"/>
              <a:t>: E. </a:t>
            </a:r>
            <a:r>
              <a:rPr lang="en-US" sz="1800" dirty="0" err="1"/>
              <a:t>Dors</a:t>
            </a:r>
            <a:r>
              <a:rPr lang="en-US" sz="1800" dirty="0"/>
              <a:t> (PI), G. Reeves, G.L. </a:t>
            </a:r>
            <a:r>
              <a:rPr lang="en-US" sz="1800" dirty="0" err="1"/>
              <a:t>Delzanno</a:t>
            </a:r>
            <a:r>
              <a:rPr lang="en-US" sz="1800" dirty="0"/>
              <a:t>, M. Henderson, B. </a:t>
            </a:r>
            <a:r>
              <a:rPr lang="en-US" sz="1800" dirty="0" err="1"/>
              <a:t>Carlsten</a:t>
            </a:r>
            <a:r>
              <a:rPr lang="en-US" sz="1800" dirty="0"/>
              <a:t>, D. Nguyen, J. </a:t>
            </a:r>
            <a:r>
              <a:rPr lang="en-US" sz="1800" dirty="0" err="1"/>
              <a:t>Lewellen</a:t>
            </a:r>
            <a:endParaRPr lang="en-US" sz="1800" dirty="0"/>
          </a:p>
          <a:p>
            <a:r>
              <a:rPr lang="en-US" sz="1800" u="sng" dirty="0"/>
              <a:t>GSFC</a:t>
            </a:r>
            <a:r>
              <a:rPr lang="en-US" sz="1800" dirty="0"/>
              <a:t>: E.A. MacDonald, L. </a:t>
            </a:r>
            <a:r>
              <a:rPr lang="en-US" sz="1800" dirty="0" err="1"/>
              <a:t>Kepko</a:t>
            </a:r>
            <a:endParaRPr lang="en-US" sz="1800" dirty="0"/>
          </a:p>
          <a:p>
            <a:r>
              <a:rPr lang="en-US" sz="1800" u="sng" dirty="0"/>
              <a:t>SLAC</a:t>
            </a:r>
            <a:r>
              <a:rPr lang="en-US" sz="1800" dirty="0"/>
              <a:t>: J. Neilson</a:t>
            </a:r>
          </a:p>
          <a:p>
            <a:r>
              <a:rPr lang="en-US" sz="1800" u="sng" dirty="0"/>
              <a:t>U. Calgary</a:t>
            </a:r>
            <a:r>
              <a:rPr lang="en-US" sz="1800" dirty="0"/>
              <a:t>: E. </a:t>
            </a:r>
            <a:r>
              <a:rPr lang="en-US" sz="1800" dirty="0" err="1"/>
              <a:t>Spanswick</a:t>
            </a:r>
            <a:r>
              <a:rPr lang="en-US" sz="1800" dirty="0"/>
              <a:t>, E. Donovan</a:t>
            </a:r>
          </a:p>
          <a:p>
            <a:r>
              <a:rPr lang="en-US" sz="1800" u="sng" dirty="0"/>
              <a:t>U. Colorado</a:t>
            </a:r>
            <a:r>
              <a:rPr lang="en-US" sz="1800" dirty="0"/>
              <a:t>: R. Marshall</a:t>
            </a:r>
          </a:p>
          <a:p>
            <a:r>
              <a:rPr lang="en-US" sz="1800" u="sng" dirty="0"/>
              <a:t>U. Michigan</a:t>
            </a:r>
            <a:r>
              <a:rPr lang="en-US" sz="1800" dirty="0"/>
              <a:t>: B. Gilchrist</a:t>
            </a:r>
          </a:p>
          <a:p>
            <a:r>
              <a:rPr lang="en-US" sz="1800" u="sng" dirty="0"/>
              <a:t>U. New Hampshire</a:t>
            </a:r>
            <a:r>
              <a:rPr lang="en-US" sz="1800" dirty="0"/>
              <a:t>: H. </a:t>
            </a:r>
            <a:r>
              <a:rPr lang="en-US" sz="1800" dirty="0" err="1"/>
              <a:t>Vaith</a:t>
            </a:r>
            <a:endParaRPr lang="en-US" sz="1800" dirty="0"/>
          </a:p>
          <a:p>
            <a:r>
              <a:rPr lang="en-US" sz="1800" u="sng" dirty="0"/>
              <a:t>SRI</a:t>
            </a:r>
            <a:r>
              <a:rPr lang="en-US" sz="1800" dirty="0"/>
              <a:t>: E. Sanchez</a:t>
            </a:r>
          </a:p>
          <a:p>
            <a:r>
              <a:rPr lang="en-US" sz="1800" u="sng" dirty="0"/>
              <a:t>SSI</a:t>
            </a:r>
            <a:r>
              <a:rPr lang="en-US" sz="1800" dirty="0"/>
              <a:t>: J.E. </a:t>
            </a:r>
            <a:r>
              <a:rPr lang="en-US" sz="1800" dirty="0" err="1"/>
              <a:t>Borovsky</a:t>
            </a:r>
            <a:endParaRPr lang="en-US" sz="1800" dirty="0"/>
          </a:p>
          <a:p>
            <a:r>
              <a:rPr lang="en-US" sz="1800" u="sng" dirty="0"/>
              <a:t>PSI</a:t>
            </a:r>
            <a:r>
              <a:rPr lang="en-US" sz="1800" dirty="0"/>
              <a:t>: M.F. Thomsen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0280F8-3C60-9043-836B-E8B5BA889B8C}"/>
              </a:ext>
            </a:extLst>
          </p:cNvPr>
          <p:cNvSpPr txBox="1">
            <a:spLocks/>
          </p:cNvSpPr>
          <p:nvPr/>
        </p:nvSpPr>
        <p:spPr bwMode="auto">
          <a:xfrm>
            <a:off x="4686300" y="1066800"/>
            <a:ext cx="42291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ts val="2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800" b="1" kern="0" dirty="0">
                <a:solidFill>
                  <a:srgbClr val="FF0000"/>
                </a:solidFill>
              </a:rPr>
              <a:t>Beam PIE:</a:t>
            </a:r>
          </a:p>
          <a:p>
            <a:pPr eaLnBrk="1" hangingPunct="1"/>
            <a:r>
              <a:rPr lang="en-US" sz="1800" u="sng" kern="0" dirty="0"/>
              <a:t>LANL</a:t>
            </a:r>
            <a:r>
              <a:rPr lang="en-US" sz="1800" kern="0" dirty="0"/>
              <a:t>: G. Reeves (PI), G.L. </a:t>
            </a:r>
            <a:r>
              <a:rPr lang="en-US" sz="1800" kern="0" dirty="0" err="1"/>
              <a:t>Delzanno</a:t>
            </a:r>
            <a:r>
              <a:rPr lang="en-US" sz="1800" kern="0" dirty="0"/>
              <a:t>, B. </a:t>
            </a:r>
            <a:r>
              <a:rPr lang="en-US" sz="1800" kern="0" dirty="0" err="1"/>
              <a:t>Carlsten</a:t>
            </a:r>
            <a:r>
              <a:rPr lang="en-US" sz="1800" kern="0" dirty="0"/>
              <a:t>, D. Nguyen, J. </a:t>
            </a:r>
            <a:r>
              <a:rPr lang="en-US" sz="1800" kern="0" dirty="0" err="1"/>
              <a:t>Lewellen</a:t>
            </a:r>
            <a:r>
              <a:rPr lang="en-US" sz="1800" kern="0" dirty="0"/>
              <a:t>, P. Fernandez, M. Holloway</a:t>
            </a:r>
          </a:p>
          <a:p>
            <a:pPr eaLnBrk="1" hangingPunct="1"/>
            <a:r>
              <a:rPr lang="en-US" sz="1800" u="sng" kern="0" dirty="0"/>
              <a:t>GSFC</a:t>
            </a:r>
            <a:r>
              <a:rPr lang="en-US" sz="1800" kern="0" dirty="0"/>
              <a:t>: R. Pfaff, W. Farrell, D. Rowland, M. Samara</a:t>
            </a:r>
          </a:p>
          <a:p>
            <a:pPr eaLnBrk="1" hangingPunct="1"/>
            <a:r>
              <a:rPr lang="en-US" sz="1800" u="sng" kern="0" dirty="0"/>
              <a:t>U. Calgary</a:t>
            </a:r>
            <a:r>
              <a:rPr lang="en-US" sz="1800" kern="0" dirty="0"/>
              <a:t>: E. </a:t>
            </a:r>
            <a:r>
              <a:rPr lang="en-US" sz="1800" kern="0" dirty="0" err="1"/>
              <a:t>Spanswick</a:t>
            </a:r>
            <a:r>
              <a:rPr lang="en-US" sz="1800" kern="0" dirty="0"/>
              <a:t>, E. Donovan</a:t>
            </a:r>
          </a:p>
          <a:p>
            <a:pPr eaLnBrk="1" hangingPunct="1"/>
            <a:r>
              <a:rPr lang="en-US" sz="1800" u="sng" kern="0" dirty="0"/>
              <a:t>SRI</a:t>
            </a:r>
            <a:r>
              <a:rPr lang="en-US" sz="1800" kern="0" dirty="0"/>
              <a:t>: E. Sanchez</a:t>
            </a:r>
          </a:p>
          <a:p>
            <a:pPr eaLnBrk="1" hangingPunct="1"/>
            <a:r>
              <a:rPr lang="en-US" sz="1800" u="sng" kern="0" dirty="0"/>
              <a:t>SSI</a:t>
            </a:r>
            <a:r>
              <a:rPr lang="en-US" sz="1800" kern="0" dirty="0"/>
              <a:t>: J.E. </a:t>
            </a:r>
            <a:r>
              <a:rPr lang="en-US" sz="1800" kern="0" dirty="0" err="1"/>
              <a:t>Borovsky</a:t>
            </a:r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3652401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476500"/>
            <a:ext cx="8991599" cy="1104900"/>
          </a:xfrm>
        </p:spPr>
        <p:txBody>
          <a:bodyPr/>
          <a:lstStyle/>
          <a:p>
            <a:pPr algn="ctr"/>
            <a:r>
              <a:rPr lang="en-US" sz="3000" dirty="0"/>
              <a:t>e-beam could be used to establish magnetic field line connectivity unambiguously and address longstanding </a:t>
            </a:r>
            <a:r>
              <a:rPr lang="en-US" sz="3000" dirty="0">
                <a:solidFill>
                  <a:srgbClr val="FF0000"/>
                </a:solidFill>
              </a:rPr>
              <a:t>magnetosphere-ionosphere coupling </a:t>
            </a:r>
            <a:r>
              <a:rPr lang="en-US" sz="300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718498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76200"/>
            <a:ext cx="8323263" cy="817562"/>
          </a:xfrm>
        </p:spPr>
        <p:txBody>
          <a:bodyPr/>
          <a:lstStyle/>
          <a:p>
            <a:r>
              <a:rPr lang="en-US" sz="2200" dirty="0"/>
              <a:t>When geomagnetic activity turns on, </a:t>
            </a:r>
            <a:r>
              <a:rPr lang="en-US" sz="2200" dirty="0" err="1"/>
              <a:t>auroral</a:t>
            </a:r>
            <a:r>
              <a:rPr lang="en-US" sz="2200" dirty="0"/>
              <a:t> arcs emerge, migrate, become unstable and turn into chaos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2" y="838200"/>
            <a:ext cx="4246578" cy="5963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064" y="838201"/>
            <a:ext cx="4246578" cy="596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9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6838"/>
            <a:ext cx="9448800" cy="817562"/>
          </a:xfrm>
        </p:spPr>
        <p:txBody>
          <a:bodyPr/>
          <a:lstStyle/>
          <a:p>
            <a:r>
              <a:rPr lang="en-US" sz="2100" dirty="0">
                <a:solidFill>
                  <a:srgbClr val="FF0000"/>
                </a:solidFill>
              </a:rPr>
              <a:t>Connecting the dynamic magnetosphere and the </a:t>
            </a:r>
            <a:r>
              <a:rPr lang="en-US" sz="2100" dirty="0" err="1">
                <a:solidFill>
                  <a:srgbClr val="FF0000"/>
                </a:solidFill>
              </a:rPr>
              <a:t>auroral</a:t>
            </a:r>
            <a:r>
              <a:rPr lang="en-US" sz="2100" dirty="0">
                <a:solidFill>
                  <a:srgbClr val="FF0000"/>
                </a:solidFill>
              </a:rPr>
              <a:t> ionosphere:</a:t>
            </a:r>
            <a:br>
              <a:rPr lang="en-US" sz="2100" dirty="0">
                <a:solidFill>
                  <a:srgbClr val="FF0000"/>
                </a:solidFill>
              </a:rPr>
            </a:br>
            <a:r>
              <a:rPr lang="en-US" sz="2100" dirty="0">
                <a:solidFill>
                  <a:srgbClr val="FF0000"/>
                </a:solidFill>
              </a:rPr>
              <a:t>How? When? Where?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73137"/>
            <a:ext cx="8991600" cy="4132263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dirty="0"/>
              <a:t>Aurora: most-visible manifestation of complex processes operating in the distant MS</a:t>
            </a:r>
          </a:p>
          <a:p>
            <a:pPr>
              <a:buFont typeface="Arial" charset="0"/>
              <a:buChar char="•"/>
            </a:pPr>
            <a:r>
              <a:rPr lang="en-US" dirty="0"/>
              <a:t>If we understood the processes that produce arcs, we could use the aurora to visualize the processes ongoing in MS</a:t>
            </a:r>
          </a:p>
          <a:p>
            <a:pPr>
              <a:buFont typeface="Arial" charset="0"/>
              <a:buChar char="•"/>
            </a:pPr>
            <a:r>
              <a:rPr lang="en-US" dirty="0"/>
              <a:t>Long-standing mysteries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How do the </a:t>
            </a:r>
            <a:r>
              <a:rPr lang="en-US" dirty="0" err="1">
                <a:solidFill>
                  <a:schemeClr val="accent2"/>
                </a:solidFill>
              </a:rPr>
              <a:t>magnetospheric</a:t>
            </a:r>
            <a:r>
              <a:rPr lang="en-US" dirty="0">
                <a:solidFill>
                  <a:schemeClr val="accent2"/>
                </a:solidFill>
              </a:rPr>
              <a:t> processes produce conditions where auroras can occur?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How accurately can ionospheric and </a:t>
            </a:r>
            <a:r>
              <a:rPr lang="en-US" dirty="0" err="1">
                <a:solidFill>
                  <a:schemeClr val="accent2"/>
                </a:solidFill>
              </a:rPr>
              <a:t>auroral</a:t>
            </a:r>
            <a:r>
              <a:rPr lang="en-US" dirty="0">
                <a:solidFill>
                  <a:schemeClr val="accent2"/>
                </a:solidFill>
              </a:rPr>
              <a:t> observations specify the state of the magnetosphere?</a:t>
            </a: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/>
              <a:t>We could solve these mysteries by measuring critical MS gradients (pressure, anisotropy, flow and magnetic shear, field-strength) at the site of </a:t>
            </a:r>
            <a:r>
              <a:rPr lang="en-US" dirty="0" err="1"/>
              <a:t>auroral</a:t>
            </a:r>
            <a:r>
              <a:rPr lang="en-US" dirty="0"/>
              <a:t> arcs</a:t>
            </a:r>
          </a:p>
        </p:txBody>
      </p:sp>
    </p:spTree>
    <p:extLst>
      <p:ext uri="{BB962C8B-B14F-4D97-AF65-F5344CB8AC3E}">
        <p14:creationId xmlns:p14="http://schemas.microsoft.com/office/powerpoint/2010/main" val="2696032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6838"/>
            <a:ext cx="8648700" cy="817562"/>
          </a:xfrm>
        </p:spPr>
        <p:txBody>
          <a:bodyPr/>
          <a:lstStyle/>
          <a:p>
            <a:r>
              <a:rPr lang="en-US" sz="2200" dirty="0"/>
              <a:t>Unfortunately, so far, we cannot determine when our spacecraft are in the equatorial source region of </a:t>
            </a:r>
            <a:r>
              <a:rPr lang="en-US" sz="2200" dirty="0" err="1"/>
              <a:t>auroral</a:t>
            </a:r>
            <a:r>
              <a:rPr lang="en-US" sz="2200" dirty="0"/>
              <a:t> arcs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730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" y="1905000"/>
            <a:ext cx="9067800" cy="4191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1"/>
              </a:buClr>
              <a:buFont typeface="Arial" charset="0"/>
              <a:buChar char="•"/>
            </a:pPr>
            <a:r>
              <a:rPr lang="en-US" sz="2000" kern="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Magnetosphere-Ionosphere (MI) connections are determined by the magnetic field</a:t>
            </a:r>
          </a:p>
          <a:p>
            <a:pPr marL="285750" indent="-285750">
              <a:buClr>
                <a:schemeClr val="bg1"/>
              </a:buClr>
              <a:buFont typeface="Arial" charset="0"/>
              <a:buChar char="•"/>
            </a:pPr>
            <a:r>
              <a:rPr lang="en-US" sz="2000" kern="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The ionosphere can be used as a monitor of </a:t>
            </a:r>
            <a:r>
              <a:rPr lang="en-US" sz="2000" kern="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magnetospheric</a:t>
            </a:r>
            <a:r>
              <a:rPr lang="en-US" sz="2000" kern="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activity only if magnetic field configuration is known accurately</a:t>
            </a:r>
          </a:p>
          <a:p>
            <a:pPr marL="285750" indent="-285750">
              <a:buClr>
                <a:schemeClr val="bg1"/>
              </a:buClr>
              <a:buFont typeface="Arial" charset="0"/>
              <a:buChar char="•"/>
            </a:pPr>
            <a:r>
              <a:rPr lang="en-US" sz="2000" kern="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Unfortunately, the magnetic field in the near-Earth environment is very dynamic and magnetic field models can be very different from the instantaneous field configuration in the dipole-tail transition, making accurate MI connections impossible</a:t>
            </a:r>
          </a:p>
          <a:p>
            <a:pPr marL="285750" indent="-285750">
              <a:buClr>
                <a:schemeClr val="bg1"/>
              </a:buClr>
              <a:buFont typeface="Arial" charset="0"/>
              <a:buChar char="•"/>
            </a:pPr>
            <a:r>
              <a:rPr lang="en-US" sz="2000" kern="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Thus, we don’t know where or how the magnetosphere connects to the </a:t>
            </a:r>
            <a:r>
              <a:rPr lang="en-US" sz="2000" kern="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auroral</a:t>
            </a:r>
            <a:r>
              <a:rPr lang="en-US" sz="2000" kern="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ionosphere</a:t>
            </a:r>
            <a:endParaRPr lang="en-US" sz="2000" kern="0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370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418167"/>
            <a:ext cx="9144000" cy="5143500"/>
            <a:chOff x="0" y="857250"/>
            <a:chExt cx="9144000" cy="5143500"/>
          </a:xfrm>
        </p:grpSpPr>
        <p:grpSp>
          <p:nvGrpSpPr>
            <p:cNvPr id="10" name="Group 9"/>
            <p:cNvGrpSpPr/>
            <p:nvPr/>
          </p:nvGrpSpPr>
          <p:grpSpPr>
            <a:xfrm>
              <a:off x="0" y="857250"/>
              <a:ext cx="9144000" cy="5143500"/>
              <a:chOff x="0" y="857250"/>
              <a:chExt cx="9144000" cy="51435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857250"/>
                <a:ext cx="9144000" cy="5143500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7652083" y="5662196"/>
                <a:ext cx="1491917" cy="338554"/>
              </a:xfrm>
              <a:prstGeom prst="rect">
                <a:avLst/>
              </a:prstGeom>
            </p:spPr>
            <p:txBody>
              <a:bodyPr wrap="square" lIns="0" rIns="0">
                <a:spAutoFit/>
              </a:bodyPr>
              <a:lstStyle/>
              <a:p>
                <a:r>
                  <a:rPr lang="en-US" sz="800" dirty="0">
                    <a:solidFill>
                      <a:schemeClr val="bg1">
                        <a:lumMod val="50000"/>
                      </a:schemeClr>
                    </a:solidFill>
                    <a:latin typeface="Helvetica Neue" charset="0"/>
                  </a:rPr>
                  <a:t>NASA/Goddard Space Flight Center- Conceptual Image Lab</a:t>
                </a:r>
                <a:endParaRPr lang="en-US" sz="8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829855" y="3168502"/>
              <a:ext cx="268443" cy="217967"/>
              <a:chOff x="1614749" y="4138433"/>
              <a:chExt cx="1036669" cy="841742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1614749" y="4189817"/>
                <a:ext cx="457200" cy="457200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836257" y="4177418"/>
                <a:ext cx="457200" cy="457200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047134" y="4138433"/>
                <a:ext cx="457200" cy="457200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2194218" y="4391839"/>
                <a:ext cx="457200" cy="457200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916006" y="4522975"/>
                <a:ext cx="457200" cy="457200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685633" y="4436142"/>
                <a:ext cx="457200" cy="457200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5" name="Rectangle 54"/>
          <p:cNvSpPr/>
          <p:nvPr/>
        </p:nvSpPr>
        <p:spPr>
          <a:xfrm>
            <a:off x="6978258" y="3307033"/>
            <a:ext cx="2160421" cy="1654311"/>
          </a:xfrm>
          <a:prstGeom prst="rect">
            <a:avLst/>
          </a:prstGeom>
          <a:solidFill>
            <a:schemeClr val="tx1">
              <a:alpha val="69000"/>
            </a:schemeClr>
          </a:solidFill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6978258" y="1430406"/>
            <a:ext cx="2158405" cy="1243254"/>
          </a:xfrm>
          <a:prstGeom prst="rect">
            <a:avLst/>
          </a:prstGeom>
          <a:solidFill>
            <a:schemeClr val="tx1">
              <a:alpha val="69000"/>
            </a:schemeClr>
          </a:solidFill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" y="152400"/>
            <a:ext cx="9067801" cy="1143000"/>
          </a:xfrm>
        </p:spPr>
        <p:txBody>
          <a:bodyPr/>
          <a:lstStyle/>
          <a:p>
            <a:r>
              <a:rPr lang="en-US" sz="2000" dirty="0">
                <a:solidFill>
                  <a:schemeClr val="accent2"/>
                </a:solidFill>
              </a:rPr>
              <a:t>How to solve the magnetic-connectivity problem and answer MI coupling questions? 1. Record Magnetospheric and Ionospheric Context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980274" y="1473841"/>
            <a:ext cx="2197448" cy="1177762"/>
          </a:xfrm>
        </p:spPr>
        <p:txBody>
          <a:bodyPr/>
          <a:lstStyle/>
          <a:p>
            <a:pPr marL="0" indent="0">
              <a:buNone/>
            </a:pPr>
            <a:r>
              <a:rPr lang="en-US" sz="1000" dirty="0"/>
              <a:t>	Daughter Spacecraft x4</a:t>
            </a:r>
          </a:p>
          <a:p>
            <a:pPr lvl="1"/>
            <a:r>
              <a:rPr lang="en-US" sz="1000" dirty="0"/>
              <a:t>Magnetic Field</a:t>
            </a:r>
          </a:p>
          <a:p>
            <a:pPr lvl="1"/>
            <a:r>
              <a:rPr lang="en-US" sz="1000" dirty="0"/>
              <a:t>Plasma Moments (n, T, P)</a:t>
            </a:r>
          </a:p>
          <a:p>
            <a:pPr lvl="1"/>
            <a:r>
              <a:rPr lang="en-US" sz="1000" dirty="0"/>
              <a:t>Plasma Gradients (n, T, P</a:t>
            </a:r>
            <a:r>
              <a:rPr lang="is-IS" sz="1000" dirty="0"/>
              <a:t>)</a:t>
            </a:r>
            <a:endParaRPr lang="en-US" sz="10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594" y="1440644"/>
            <a:ext cx="536268" cy="326369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6980274" y="3326498"/>
            <a:ext cx="2470477" cy="1595891"/>
            <a:chOff x="7101131" y="956746"/>
            <a:chExt cx="2470477" cy="1595891"/>
          </a:xfrm>
        </p:grpSpPr>
        <p:sp>
          <p:nvSpPr>
            <p:cNvPr id="27" name="Content Placeholder 4"/>
            <p:cNvSpPr txBox="1">
              <a:spLocks/>
            </p:cNvSpPr>
            <p:nvPr/>
          </p:nvSpPr>
          <p:spPr>
            <a:xfrm>
              <a:off x="7101131" y="1083045"/>
              <a:ext cx="2470477" cy="1469592"/>
            </a:xfrm>
            <a:prstGeom prst="rect">
              <a:avLst/>
            </a:prstGeom>
          </p:spPr>
          <p:txBody>
            <a:bodyPr vert="horz" lIns="91433" tIns="45717" rIns="91433" bIns="45717"/>
            <a:lstStyle>
              <a:lvl1pPr marL="228600" indent="-228600" algn="l" defTabSz="457164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/>
                <a:buChar char="•"/>
                <a:defRPr sz="1800" b="1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indent="-228600" algn="l" defTabSz="457164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/>
                <a:buChar char="•"/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684213" indent="-227013" algn="l" defTabSz="457164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/>
                <a:buChar char="•"/>
                <a:defRPr sz="14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912813" indent="-227013" algn="l" defTabSz="457164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/>
                <a:buChar char="•"/>
                <a:defRPr sz="14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1141413" indent="-227013" algn="l" defTabSz="457164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/>
                <a:buChar char="•"/>
                <a:defRPr sz="11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2514399" indent="-228582" algn="l" defTabSz="457164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563" indent="-228582" algn="l" defTabSz="457164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727" indent="-228582" algn="l" defTabSz="457164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890" indent="-228582" algn="l" defTabSz="457164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/>
                <a:buNone/>
              </a:pPr>
              <a:r>
                <a:rPr lang="en-US" sz="1000" dirty="0"/>
                <a:t>	Mother Spacecraft</a:t>
              </a:r>
            </a:p>
            <a:p>
              <a:pPr lvl="1"/>
              <a:r>
                <a:rPr lang="en-US" sz="1000" dirty="0"/>
                <a:t>Magnetic field</a:t>
              </a:r>
            </a:p>
            <a:p>
              <a:pPr lvl="1"/>
              <a:r>
                <a:rPr lang="en-US" sz="1000" dirty="0"/>
                <a:t>Relativistic Accelerator</a:t>
              </a:r>
            </a:p>
            <a:p>
              <a:pPr lvl="1"/>
              <a:r>
                <a:rPr lang="en-US" sz="1000" dirty="0"/>
                <a:t>Plasma Contactor</a:t>
              </a:r>
            </a:p>
            <a:p>
              <a:pPr lvl="1"/>
              <a:r>
                <a:rPr lang="en-US" sz="1000" dirty="0"/>
                <a:t>Electric Fields (EDI)</a:t>
              </a:r>
              <a:endParaRPr lang="en-US" sz="800" dirty="0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16364">
              <a:off x="7158146" y="1064041"/>
              <a:ext cx="458605" cy="244016"/>
            </a:xfrm>
            <a:prstGeom prst="rect">
              <a:avLst/>
            </a:prstGeom>
          </p:spPr>
        </p:pic>
      </p:grpSp>
      <p:sp>
        <p:nvSpPr>
          <p:cNvPr id="28" name="Content Placeholder 4"/>
          <p:cNvSpPr txBox="1">
            <a:spLocks/>
          </p:cNvSpPr>
          <p:nvPr/>
        </p:nvSpPr>
        <p:spPr>
          <a:xfrm>
            <a:off x="457200" y="5472674"/>
            <a:ext cx="2371060" cy="941467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solidFill>
              <a:schemeClr val="bg1"/>
            </a:solidFill>
          </a:ln>
        </p:spPr>
        <p:txBody>
          <a:bodyPr vert="horz" lIns="91433" tIns="45717" rIns="91433" bIns="45717"/>
          <a:lstStyle>
            <a:lvl1pPr marL="228600" indent="-228600" algn="l" defTabSz="457164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164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684213" indent="-227013" algn="l" defTabSz="457164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912813" indent="-227013" algn="l" defTabSz="457164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141413" indent="-227013" algn="l" defTabSz="457164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399" indent="-228582" algn="l" defTabSz="45716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63" indent="-228582" algn="l" defTabSz="45716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27" indent="-228582" algn="l" defTabSz="45716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90" indent="-228582" algn="l" defTabSz="45716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buNone/>
            </a:pPr>
            <a:r>
              <a:rPr lang="en-US" sz="1000" dirty="0"/>
              <a:t>	Ground Array</a:t>
            </a:r>
          </a:p>
          <a:p>
            <a:pPr lvl="2"/>
            <a:r>
              <a:rPr lang="en-US" sz="800" dirty="0"/>
              <a:t>All-sky camera (TREX Array)</a:t>
            </a:r>
          </a:p>
          <a:p>
            <a:pPr lvl="2"/>
            <a:r>
              <a:rPr lang="en-US" sz="800" dirty="0"/>
              <a:t>RADAR</a:t>
            </a:r>
          </a:p>
          <a:p>
            <a:pPr lvl="2"/>
            <a:r>
              <a:rPr lang="en-US" sz="800" dirty="0" err="1"/>
              <a:t>Riometer</a:t>
            </a:r>
            <a:endParaRPr lang="en-US" sz="800" dirty="0"/>
          </a:p>
        </p:txBody>
      </p:sp>
      <p:pic>
        <p:nvPicPr>
          <p:cNvPr id="29" name="Picture 18" descr="img_018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8" t="15706" r="43337" b="38667"/>
          <a:stretch/>
        </p:blipFill>
        <p:spPr bwMode="auto">
          <a:xfrm>
            <a:off x="550394" y="5517684"/>
            <a:ext cx="250070" cy="54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53361" y="6110199"/>
            <a:ext cx="268443" cy="217967"/>
            <a:chOff x="1829855" y="6112818"/>
            <a:chExt cx="268443" cy="217967"/>
          </a:xfrm>
          <a:noFill/>
        </p:grpSpPr>
        <p:sp>
          <p:nvSpPr>
            <p:cNvPr id="45" name="Oval 44"/>
            <p:cNvSpPr/>
            <p:nvPr/>
          </p:nvSpPr>
          <p:spPr>
            <a:xfrm>
              <a:off x="1829855" y="6126124"/>
              <a:ext cx="118391" cy="118391"/>
            </a:xfrm>
            <a:prstGeom prst="ellipse">
              <a:avLst/>
            </a:prstGeom>
            <a:grpFill/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1887214" y="6122913"/>
              <a:ext cx="118391" cy="118391"/>
            </a:xfrm>
            <a:prstGeom prst="ellipse">
              <a:avLst/>
            </a:prstGeom>
            <a:grpFill/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1941820" y="6112818"/>
              <a:ext cx="118391" cy="118391"/>
            </a:xfrm>
            <a:prstGeom prst="ellipse">
              <a:avLst/>
            </a:prstGeom>
            <a:grpFill/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979907" y="6178437"/>
              <a:ext cx="118391" cy="118391"/>
            </a:xfrm>
            <a:prstGeom prst="ellipse">
              <a:avLst/>
            </a:prstGeom>
            <a:grpFill/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1907865" y="6212394"/>
              <a:ext cx="118391" cy="118391"/>
            </a:xfrm>
            <a:prstGeom prst="ellipse">
              <a:avLst/>
            </a:prstGeom>
            <a:grpFill/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848210" y="6189909"/>
              <a:ext cx="118391" cy="118391"/>
            </a:xfrm>
            <a:prstGeom prst="ellipse">
              <a:avLst/>
            </a:prstGeom>
            <a:grpFill/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6364">
            <a:off x="5129378" y="3053201"/>
            <a:ext cx="1334958" cy="71030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459246">
            <a:off x="5311637" y="2479387"/>
            <a:ext cx="536268" cy="32636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931288">
            <a:off x="6421147" y="2829787"/>
            <a:ext cx="536268" cy="32636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47236">
            <a:off x="5365338" y="4099307"/>
            <a:ext cx="536268" cy="32636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068267">
            <a:off x="4712026" y="3464919"/>
            <a:ext cx="536268" cy="326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805F2-7274-E445-A5D8-E416A6DA8889}"/>
              </a:ext>
            </a:extLst>
          </p:cNvPr>
          <p:cNvSpPr txBox="1"/>
          <p:nvPr/>
        </p:nvSpPr>
        <p:spPr>
          <a:xfrm>
            <a:off x="2025999" y="914400"/>
            <a:ext cx="4596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CONNection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EXplorer</a:t>
            </a:r>
            <a:r>
              <a:rPr lang="en-US" dirty="0">
                <a:solidFill>
                  <a:srgbClr val="FF0000"/>
                </a:solidFill>
              </a:rPr>
              <a:t> (CONNEX)</a:t>
            </a:r>
          </a:p>
        </p:txBody>
      </p:sp>
    </p:spTree>
    <p:extLst>
      <p:ext uri="{BB962C8B-B14F-4D97-AF65-F5344CB8AC3E}">
        <p14:creationId xmlns:p14="http://schemas.microsoft.com/office/powerpoint/2010/main" val="418031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ejaVu Sans"/>
      </a:majorFont>
      <a:minorFont>
        <a:latin typeface="Arial"/>
        <a:ea typeface="ＭＳ Ｐゴシック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ＭＳ Ｐゴシック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ＭＳ Ｐゴシック" charset="0"/>
            <a:cs typeface="DejaVu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ejaVu Sans"/>
      </a:majorFont>
      <a:minorFont>
        <a:latin typeface="Arial"/>
        <a:ea typeface="ＭＳ Ｐゴシック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ＭＳ Ｐゴシック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ＭＳ Ｐゴシック" charset="0"/>
            <a:cs typeface="DejaVu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54503</TotalTime>
  <Words>2753</Words>
  <Application>Microsoft Macintosh PowerPoint</Application>
  <PresentationFormat>On-screen Show (4:3)</PresentationFormat>
  <Paragraphs>431</Paragraphs>
  <Slides>40</Slides>
  <Notes>10</Notes>
  <HiddenSlides>0</HiddenSlides>
  <MMClips>7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ＭＳ Ｐゴシック</vt:lpstr>
      <vt:lpstr>ＭＳ Ｐゴシック</vt:lpstr>
      <vt:lpstr>Arial</vt:lpstr>
      <vt:lpstr>Calibri</vt:lpstr>
      <vt:lpstr>Cambria Math</vt:lpstr>
      <vt:lpstr>DejaVu LGC Sans</vt:lpstr>
      <vt:lpstr>DejaVu Sans</vt:lpstr>
      <vt:lpstr>Helvetica Neue</vt:lpstr>
      <vt:lpstr>Times New Roman</vt:lpstr>
      <vt:lpstr>Wingdings</vt:lpstr>
      <vt:lpstr>Office Theme</vt:lpstr>
      <vt:lpstr>Office Theme</vt:lpstr>
      <vt:lpstr>Equation</vt:lpstr>
      <vt:lpstr>Active space experiments with relativistic electron accelerators</vt:lpstr>
      <vt:lpstr>Outline</vt:lpstr>
      <vt:lpstr>There is renewed interest in space experiments with e-beams, driven by new technological developments</vt:lpstr>
      <vt:lpstr>Enabling technology: compact relativistic e- accelerators</vt:lpstr>
      <vt:lpstr>e-beam could be used to establish magnetic field line connectivity unambiguously and address longstanding magnetosphere-ionosphere coupling questions</vt:lpstr>
      <vt:lpstr>When geomagnetic activity turns on, auroral arcs emerge, migrate, become unstable and turn into chaos</vt:lpstr>
      <vt:lpstr>Connecting the dynamic magnetosphere and the auroral ionosphere: How? When? Where?</vt:lpstr>
      <vt:lpstr>Unfortunately, so far, we cannot determine when our spacecraft are in the equatorial source region of auroral arcs</vt:lpstr>
      <vt:lpstr>How to solve the magnetic-connectivity problem and answer MI coupling questions? 1. Record Magnetospheric and Ionospheric Context</vt:lpstr>
      <vt:lpstr>2. A mapping sequence is triggered through a timed command plan or scientist in the loop activation</vt:lpstr>
      <vt:lpstr>3. A beam burst arrives at ionosphere at regular intervals providing real-time assessments of spacecraft location in ionospheric coordinates.</vt:lpstr>
      <vt:lpstr>Spacecraft charging is the major obstacle to operating high-power e-beams in the low-density magnetosphere</vt:lpstr>
      <vt:lpstr>Charging studies with Curvilinear PIC (CPIC)</vt:lpstr>
      <vt:lpstr>A mitigation strategy based on plasma contactor as electron collector …</vt:lpstr>
      <vt:lpstr>… would not work!</vt:lpstr>
      <vt:lpstr>In a different parameter regime, Ib/Icont&lt;1, the beam can be emitted</vt:lpstr>
      <vt:lpstr>The contactor can be used to emit ions (and not to collect electrons!)</vt:lpstr>
      <vt:lpstr>A simple semi-analytical model for the transient of the sc potential in response to e-beam emission has been developed</vt:lpstr>
      <vt:lpstr>Model summary</vt:lpstr>
      <vt:lpstr>Good agreement between model and simulations</vt:lpstr>
      <vt:lpstr>Experimental design: testing ongoing at U. Michigan</vt:lpstr>
      <vt:lpstr>Experimental results summary</vt:lpstr>
      <vt:lpstr>Other challenges</vt:lpstr>
      <vt:lpstr>e-beam could be used for radiation-belt-remediation</vt:lpstr>
      <vt:lpstr>e-beams could be used for radiation belt remediation</vt:lpstr>
      <vt:lpstr>Radiation theory: pulsed beam aligned to B</vt:lpstr>
      <vt:lpstr>Two coupling regimes</vt:lpstr>
      <vt:lpstr>Finite pitch angle yields finite total radiated power</vt:lpstr>
      <vt:lpstr>Simulations</vt:lpstr>
      <vt:lpstr>SPS simulations (used as a 2-fluid solver) </vt:lpstr>
      <vt:lpstr>100 keV beam</vt:lpstr>
      <vt:lpstr>Spectra: 15 keV and 100 keV</vt:lpstr>
      <vt:lpstr>Total radiated power</vt:lpstr>
      <vt:lpstr>Coherence effects are important: beam modulation or pitch angle allow one to select between the 2 regimes </vt:lpstr>
      <vt:lpstr>Wave-particle interaction</vt:lpstr>
      <vt:lpstr>Whistler mode:</vt:lpstr>
      <vt:lpstr>Z(X) mode:</vt:lpstr>
      <vt:lpstr>Beam Plasma-Interaction Experiment (Beam PIE)</vt:lpstr>
      <vt:lpstr>V. Conclusions</vt:lpstr>
      <vt:lpstr>Teams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 1</dc:creator>
  <cp:lastModifiedBy>Microsoft Office User</cp:lastModifiedBy>
  <cp:revision>475</cp:revision>
  <cp:lastPrinted>2018-02-12T17:44:24Z</cp:lastPrinted>
  <dcterms:created xsi:type="dcterms:W3CDTF">1601-01-01T00:00:00Z</dcterms:created>
  <dcterms:modified xsi:type="dcterms:W3CDTF">2018-02-14T13:54:40Z</dcterms:modified>
</cp:coreProperties>
</file>