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371" r:id="rId2"/>
    <p:sldId id="472" r:id="rId3"/>
    <p:sldId id="431" r:id="rId4"/>
    <p:sldId id="478" r:id="rId5"/>
    <p:sldId id="466" r:id="rId6"/>
    <p:sldId id="491" r:id="rId7"/>
    <p:sldId id="477" r:id="rId8"/>
    <p:sldId id="432" r:id="rId9"/>
    <p:sldId id="436" r:id="rId10"/>
    <p:sldId id="453" r:id="rId11"/>
    <p:sldId id="452" r:id="rId12"/>
    <p:sldId id="439" r:id="rId13"/>
    <p:sldId id="437" r:id="rId14"/>
    <p:sldId id="468" r:id="rId15"/>
    <p:sldId id="471" r:id="rId16"/>
    <p:sldId id="447" r:id="rId17"/>
    <p:sldId id="438" r:id="rId18"/>
    <p:sldId id="469" r:id="rId19"/>
    <p:sldId id="444" r:id="rId20"/>
    <p:sldId id="445" r:id="rId21"/>
    <p:sldId id="446" r:id="rId22"/>
    <p:sldId id="402" r:id="rId23"/>
    <p:sldId id="405" r:id="rId24"/>
    <p:sldId id="406" r:id="rId25"/>
    <p:sldId id="409" r:id="rId26"/>
    <p:sldId id="410" r:id="rId27"/>
    <p:sldId id="1370" r:id="rId28"/>
    <p:sldId id="428" r:id="rId29"/>
    <p:sldId id="474" r:id="rId30"/>
    <p:sldId id="475" r:id="rId31"/>
    <p:sldId id="460" r:id="rId32"/>
    <p:sldId id="440" r:id="rId33"/>
    <p:sldId id="456" r:id="rId34"/>
    <p:sldId id="459" r:id="rId35"/>
    <p:sldId id="465" r:id="rId36"/>
  </p:sldIdLst>
  <p:sldSz cx="12192000" cy="6858000"/>
  <p:notesSz cx="7077075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AE2F2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AE2F2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AE2F2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AE2F2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AE2F2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AE2F2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AE2F2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AE2F2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AE2F2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0C0"/>
    <a:srgbClr val="B542BA"/>
    <a:srgbClr val="BA2020"/>
    <a:srgbClr val="AE2F2C"/>
    <a:srgbClr val="000066"/>
    <a:srgbClr val="60606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57E838-C495-4746-95D1-6C3D2B73B826}" v="38" dt="2021-10-13T01:02:56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45" autoAdjust="0"/>
    <p:restoredTop sz="73977" autoAdjust="0"/>
  </p:normalViewPr>
  <p:slideViewPr>
    <p:cSldViewPr snapToGrid="0" showGuides="1">
      <p:cViewPr varScale="1">
        <p:scale>
          <a:sx n="71" d="100"/>
          <a:sy n="71" d="100"/>
        </p:scale>
        <p:origin x="648" y="184"/>
      </p:cViewPr>
      <p:guideLst>
        <p:guide orient="horz" pos="1128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-2544" y="-96"/>
      </p:cViewPr>
      <p:guideLst>
        <p:guide orient="horz" pos="2956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auro, Louis" userId="093ed462-b971-47c9-a35f-956da0697a8a" providerId="ADAL" clId="{9157E838-C495-4746-95D1-6C3D2B73B826}"/>
    <pc:docChg chg="undo custSel addSld delSld modSld sldOrd modMainMaster">
      <pc:chgData name="DiMauro, Louis" userId="093ed462-b971-47c9-a35f-956da0697a8a" providerId="ADAL" clId="{9157E838-C495-4746-95D1-6C3D2B73B826}" dt="2021-10-13T01:03:23.612" v="1985" actId="1076"/>
      <pc:docMkLst>
        <pc:docMk/>
      </pc:docMkLst>
      <pc:sldChg chg="modSp add modTransition">
        <pc:chgData name="DiMauro, Louis" userId="093ed462-b971-47c9-a35f-956da0697a8a" providerId="ADAL" clId="{9157E838-C495-4746-95D1-6C3D2B73B826}" dt="2021-10-10T20:17:38.251" v="299"/>
        <pc:sldMkLst>
          <pc:docMk/>
          <pc:sldMk cId="3541042749" sldId="402"/>
        </pc:sldMkLst>
        <pc:spChg chg="mod">
          <ac:chgData name="DiMauro, Louis" userId="093ed462-b971-47c9-a35f-956da0697a8a" providerId="ADAL" clId="{9157E838-C495-4746-95D1-6C3D2B73B826}" dt="2021-10-10T19:54:58.366" v="75" actId="255"/>
          <ac:spMkLst>
            <pc:docMk/>
            <pc:sldMk cId="3541042749" sldId="402"/>
            <ac:spMk id="2" creationId="{00000000-0000-0000-0000-000000000000}"/>
          </ac:spMkLst>
        </pc:spChg>
      </pc:sldChg>
      <pc:sldChg chg="modSp add mod ord modTransition">
        <pc:chgData name="DiMauro, Louis" userId="093ed462-b971-47c9-a35f-956da0697a8a" providerId="ADAL" clId="{9157E838-C495-4746-95D1-6C3D2B73B826}" dt="2021-10-10T20:17:38.251" v="299"/>
        <pc:sldMkLst>
          <pc:docMk/>
          <pc:sldMk cId="1535794183" sldId="405"/>
        </pc:sldMkLst>
        <pc:spChg chg="mod">
          <ac:chgData name="DiMauro, Louis" userId="093ed462-b971-47c9-a35f-956da0697a8a" providerId="ADAL" clId="{9157E838-C495-4746-95D1-6C3D2B73B826}" dt="2021-10-10T19:56:57.519" v="114" actId="20577"/>
          <ac:spMkLst>
            <pc:docMk/>
            <pc:sldMk cId="1535794183" sldId="405"/>
            <ac:spMk id="3" creationId="{00000000-0000-0000-0000-000000000000}"/>
          </ac:spMkLst>
        </pc:spChg>
        <pc:spChg chg="mod">
          <ac:chgData name="DiMauro, Louis" userId="093ed462-b971-47c9-a35f-956da0697a8a" providerId="ADAL" clId="{9157E838-C495-4746-95D1-6C3D2B73B826}" dt="2021-10-10T19:57:06.689" v="118" actId="20577"/>
          <ac:spMkLst>
            <pc:docMk/>
            <pc:sldMk cId="1535794183" sldId="405"/>
            <ac:spMk id="4" creationId="{00000000-0000-0000-0000-000000000000}"/>
          </ac:spMkLst>
        </pc:spChg>
        <pc:spChg chg="mod">
          <ac:chgData name="DiMauro, Louis" userId="093ed462-b971-47c9-a35f-956da0697a8a" providerId="ADAL" clId="{9157E838-C495-4746-95D1-6C3D2B73B826}" dt="2021-10-10T19:57:31.008" v="122" actId="1076"/>
          <ac:spMkLst>
            <pc:docMk/>
            <pc:sldMk cId="1535794183" sldId="405"/>
            <ac:spMk id="6" creationId="{00000000-0000-0000-0000-000000000000}"/>
          </ac:spMkLst>
        </pc:spChg>
        <pc:spChg chg="mod">
          <ac:chgData name="DiMauro, Louis" userId="093ed462-b971-47c9-a35f-956da0697a8a" providerId="ADAL" clId="{9157E838-C495-4746-95D1-6C3D2B73B826}" dt="2021-10-10T19:57:15.675" v="119" actId="1076"/>
          <ac:spMkLst>
            <pc:docMk/>
            <pc:sldMk cId="1535794183" sldId="405"/>
            <ac:spMk id="8" creationId="{00000000-0000-0000-0000-000000000000}"/>
          </ac:spMkLst>
        </pc:spChg>
        <pc:spChg chg="mod">
          <ac:chgData name="DiMauro, Louis" userId="093ed462-b971-47c9-a35f-956da0697a8a" providerId="ADAL" clId="{9157E838-C495-4746-95D1-6C3D2B73B826}" dt="2021-10-10T19:56:10.433" v="84" actId="1076"/>
          <ac:spMkLst>
            <pc:docMk/>
            <pc:sldMk cId="1535794183" sldId="405"/>
            <ac:spMk id="9" creationId="{00000000-0000-0000-0000-000000000000}"/>
          </ac:spMkLst>
        </pc:spChg>
        <pc:spChg chg="mod">
          <ac:chgData name="DiMauro, Louis" userId="093ed462-b971-47c9-a35f-956da0697a8a" providerId="ADAL" clId="{9157E838-C495-4746-95D1-6C3D2B73B826}" dt="2021-10-10T19:55:28.178" v="77" actId="255"/>
          <ac:spMkLst>
            <pc:docMk/>
            <pc:sldMk cId="1535794183" sldId="405"/>
            <ac:spMk id="18433" creationId="{00000000-0000-0000-0000-000000000000}"/>
          </ac:spMkLst>
        </pc:spChg>
      </pc:sldChg>
      <pc:sldChg chg="modSp add ord modTransition">
        <pc:chgData name="DiMauro, Louis" userId="093ed462-b971-47c9-a35f-956da0697a8a" providerId="ADAL" clId="{9157E838-C495-4746-95D1-6C3D2B73B826}" dt="2021-10-10T20:17:38.251" v="299"/>
        <pc:sldMkLst>
          <pc:docMk/>
          <pc:sldMk cId="3106265051" sldId="406"/>
        </pc:sldMkLst>
        <pc:spChg chg="mod">
          <ac:chgData name="DiMauro, Louis" userId="093ed462-b971-47c9-a35f-956da0697a8a" providerId="ADAL" clId="{9157E838-C495-4746-95D1-6C3D2B73B826}" dt="2021-10-10T20:03:13.150" v="148" actId="255"/>
          <ac:spMkLst>
            <pc:docMk/>
            <pc:sldMk cId="3106265051" sldId="406"/>
            <ac:spMk id="25601" creationId="{00000000-0000-0000-0000-000000000000}"/>
          </ac:spMkLst>
        </pc:spChg>
      </pc:sldChg>
      <pc:sldChg chg="modSp add mod modTransition">
        <pc:chgData name="DiMauro, Louis" userId="093ed462-b971-47c9-a35f-956da0697a8a" providerId="ADAL" clId="{9157E838-C495-4746-95D1-6C3D2B73B826}" dt="2021-10-10T20:17:38.251" v="299"/>
        <pc:sldMkLst>
          <pc:docMk/>
          <pc:sldMk cId="1640911534" sldId="409"/>
        </pc:sldMkLst>
        <pc:spChg chg="mod">
          <ac:chgData name="DiMauro, Louis" userId="093ed462-b971-47c9-a35f-956da0697a8a" providerId="ADAL" clId="{9157E838-C495-4746-95D1-6C3D2B73B826}" dt="2021-10-10T20:02:25.125" v="128" actId="1076"/>
          <ac:spMkLst>
            <pc:docMk/>
            <pc:sldMk cId="1640911534" sldId="409"/>
            <ac:spMk id="2" creationId="{00000000-0000-0000-0000-000000000000}"/>
          </ac:spMkLst>
        </pc:spChg>
        <pc:spChg chg="mod">
          <ac:chgData name="DiMauro, Louis" userId="093ed462-b971-47c9-a35f-956da0697a8a" providerId="ADAL" clId="{9157E838-C495-4746-95D1-6C3D2B73B826}" dt="2021-10-10T20:02:51.473" v="135" actId="1076"/>
          <ac:spMkLst>
            <pc:docMk/>
            <pc:sldMk cId="1640911534" sldId="409"/>
            <ac:spMk id="5" creationId="{00000000-0000-0000-0000-000000000000}"/>
          </ac:spMkLst>
        </pc:spChg>
        <pc:spChg chg="mod">
          <ac:chgData name="DiMauro, Louis" userId="093ed462-b971-47c9-a35f-956da0697a8a" providerId="ADAL" clId="{9157E838-C495-4746-95D1-6C3D2B73B826}" dt="2021-10-10T20:03:05.714" v="147" actId="255"/>
          <ac:spMkLst>
            <pc:docMk/>
            <pc:sldMk cId="1640911534" sldId="409"/>
            <ac:spMk id="23555" creationId="{00000000-0000-0000-0000-000000000000}"/>
          </ac:spMkLst>
        </pc:spChg>
        <pc:spChg chg="mod">
          <ac:chgData name="DiMauro, Louis" userId="093ed462-b971-47c9-a35f-956da0697a8a" providerId="ADAL" clId="{9157E838-C495-4746-95D1-6C3D2B73B826}" dt="2021-10-10T20:02:40.583" v="133" actId="1076"/>
          <ac:spMkLst>
            <pc:docMk/>
            <pc:sldMk cId="1640911534" sldId="409"/>
            <ac:spMk id="23556" creationId="{00000000-0000-0000-0000-000000000000}"/>
          </ac:spMkLst>
        </pc:spChg>
        <pc:picChg chg="mod">
          <ac:chgData name="DiMauro, Louis" userId="093ed462-b971-47c9-a35f-956da0697a8a" providerId="ADAL" clId="{9157E838-C495-4746-95D1-6C3D2B73B826}" dt="2021-10-10T20:02:59.310" v="146" actId="1038"/>
          <ac:picMkLst>
            <pc:docMk/>
            <pc:sldMk cId="1640911534" sldId="409"/>
            <ac:picMk id="23557" creationId="{00000000-0000-0000-0000-000000000000}"/>
          </ac:picMkLst>
        </pc:picChg>
      </pc:sldChg>
      <pc:sldChg chg="modSp add modTransition modNotesTx">
        <pc:chgData name="DiMauro, Louis" userId="093ed462-b971-47c9-a35f-956da0697a8a" providerId="ADAL" clId="{9157E838-C495-4746-95D1-6C3D2B73B826}" dt="2021-10-10T20:21:06.565" v="496" actId="20577"/>
        <pc:sldMkLst>
          <pc:docMk/>
          <pc:sldMk cId="1086791707" sldId="410"/>
        </pc:sldMkLst>
        <pc:spChg chg="mod">
          <ac:chgData name="DiMauro, Louis" userId="093ed462-b971-47c9-a35f-956da0697a8a" providerId="ADAL" clId="{9157E838-C495-4746-95D1-6C3D2B73B826}" dt="2021-10-10T20:03:41.602" v="150" actId="255"/>
          <ac:spMkLst>
            <pc:docMk/>
            <pc:sldMk cId="1086791707" sldId="410"/>
            <ac:spMk id="6148" creationId="{00000000-0000-0000-0000-000000000000}"/>
          </ac:spMkLst>
        </pc:spChg>
      </pc:sldChg>
      <pc:sldChg chg="addSp delSp modSp del">
        <pc:chgData name="DiMauro, Louis" userId="093ed462-b971-47c9-a35f-956da0697a8a" providerId="ADAL" clId="{9157E838-C495-4746-95D1-6C3D2B73B826}" dt="2021-10-10T20:17:19.607" v="298" actId="2696"/>
        <pc:sldMkLst>
          <pc:docMk/>
          <pc:sldMk cId="0" sldId="416"/>
        </pc:sldMkLst>
        <pc:spChg chg="mod">
          <ac:chgData name="DiMauro, Louis" userId="093ed462-b971-47c9-a35f-956da0697a8a" providerId="ADAL" clId="{9157E838-C495-4746-95D1-6C3D2B73B826}" dt="2021-10-10T20:08:04.904" v="156"/>
          <ac:spMkLst>
            <pc:docMk/>
            <pc:sldMk cId="0" sldId="416"/>
            <ac:spMk id="22" creationId="{08A761B9-57D3-F145-9B2A-EA4B14DF01CE}"/>
          </ac:spMkLst>
        </pc:spChg>
        <pc:spChg chg="mod">
          <ac:chgData name="DiMauro, Louis" userId="093ed462-b971-47c9-a35f-956da0697a8a" providerId="ADAL" clId="{9157E838-C495-4746-95D1-6C3D2B73B826}" dt="2021-10-10T20:08:04.904" v="156"/>
          <ac:spMkLst>
            <pc:docMk/>
            <pc:sldMk cId="0" sldId="416"/>
            <ac:spMk id="23" creationId="{5E4E3DCC-4487-214E-87CF-E43FEE953A37}"/>
          </ac:spMkLst>
        </pc:spChg>
        <pc:spChg chg="mod">
          <ac:chgData name="DiMauro, Louis" userId="093ed462-b971-47c9-a35f-956da0697a8a" providerId="ADAL" clId="{9157E838-C495-4746-95D1-6C3D2B73B826}" dt="2021-10-10T20:08:04.904" v="156"/>
          <ac:spMkLst>
            <pc:docMk/>
            <pc:sldMk cId="0" sldId="416"/>
            <ac:spMk id="24" creationId="{35414FA6-7C80-BE4F-B2F9-0F2034E60BE7}"/>
          </ac:spMkLst>
        </pc:spChg>
        <pc:spChg chg="mod">
          <ac:chgData name="DiMauro, Louis" userId="093ed462-b971-47c9-a35f-956da0697a8a" providerId="ADAL" clId="{9157E838-C495-4746-95D1-6C3D2B73B826}" dt="2021-10-10T20:08:04.904" v="156"/>
          <ac:spMkLst>
            <pc:docMk/>
            <pc:sldMk cId="0" sldId="416"/>
            <ac:spMk id="25" creationId="{FAE17563-BBCD-9247-B677-7FB32CDAFF55}"/>
          </ac:spMkLst>
        </pc:spChg>
        <pc:spChg chg="mod">
          <ac:chgData name="DiMauro, Louis" userId="093ed462-b971-47c9-a35f-956da0697a8a" providerId="ADAL" clId="{9157E838-C495-4746-95D1-6C3D2B73B826}" dt="2021-10-10T20:08:04.904" v="156"/>
          <ac:spMkLst>
            <pc:docMk/>
            <pc:sldMk cId="0" sldId="416"/>
            <ac:spMk id="26" creationId="{56A2DC26-2C71-7D40-AEF4-FA7B8CDF78FD}"/>
          </ac:spMkLst>
        </pc:spChg>
        <pc:spChg chg="mod">
          <ac:chgData name="DiMauro, Louis" userId="093ed462-b971-47c9-a35f-956da0697a8a" providerId="ADAL" clId="{9157E838-C495-4746-95D1-6C3D2B73B826}" dt="2021-10-10T20:08:04.904" v="156"/>
          <ac:spMkLst>
            <pc:docMk/>
            <pc:sldMk cId="0" sldId="416"/>
            <ac:spMk id="27" creationId="{F0A32D10-FD1F-F74C-BA6C-C5FE8CDB3C58}"/>
          </ac:spMkLst>
        </pc:spChg>
        <pc:grpChg chg="add del mod">
          <ac:chgData name="DiMauro, Louis" userId="093ed462-b971-47c9-a35f-956da0697a8a" providerId="ADAL" clId="{9157E838-C495-4746-95D1-6C3D2B73B826}" dt="2021-10-10T20:08:10.854" v="157"/>
          <ac:grpSpMkLst>
            <pc:docMk/>
            <pc:sldMk cId="0" sldId="416"/>
            <ac:grpSpMk id="19" creationId="{721F1487-EC21-0D42-9C34-4610CC075560}"/>
          </ac:grpSpMkLst>
        </pc:grpChg>
        <pc:grpChg chg="mod">
          <ac:chgData name="DiMauro, Louis" userId="093ed462-b971-47c9-a35f-956da0697a8a" providerId="ADAL" clId="{9157E838-C495-4746-95D1-6C3D2B73B826}" dt="2021-10-10T20:08:04.904" v="156"/>
          <ac:grpSpMkLst>
            <pc:docMk/>
            <pc:sldMk cId="0" sldId="416"/>
            <ac:grpSpMk id="21" creationId="{66687BF2-7408-B944-B479-F1D99D2833B8}"/>
          </ac:grpSpMkLst>
        </pc:grpChg>
        <pc:picChg chg="mod">
          <ac:chgData name="DiMauro, Louis" userId="093ed462-b971-47c9-a35f-956da0697a8a" providerId="ADAL" clId="{9157E838-C495-4746-95D1-6C3D2B73B826}" dt="2021-10-10T20:08:04.904" v="156"/>
          <ac:picMkLst>
            <pc:docMk/>
            <pc:sldMk cId="0" sldId="416"/>
            <ac:picMk id="20" creationId="{E78A5934-BC41-A74E-BA3C-57038C990A54}"/>
          </ac:picMkLst>
        </pc:picChg>
      </pc:sldChg>
      <pc:sldChg chg="addSp modSp mod modTransition">
        <pc:chgData name="DiMauro, Louis" userId="093ed462-b971-47c9-a35f-956da0697a8a" providerId="ADAL" clId="{9157E838-C495-4746-95D1-6C3D2B73B826}" dt="2021-10-13T01:03:23.612" v="1985" actId="1076"/>
        <pc:sldMkLst>
          <pc:docMk/>
          <pc:sldMk cId="0" sldId="428"/>
        </pc:sldMkLst>
        <pc:spChg chg="add mod">
          <ac:chgData name="DiMauro, Louis" userId="093ed462-b971-47c9-a35f-956da0697a8a" providerId="ADAL" clId="{9157E838-C495-4746-95D1-6C3D2B73B826}" dt="2021-10-13T01:03:23.612" v="1985" actId="1076"/>
          <ac:spMkLst>
            <pc:docMk/>
            <pc:sldMk cId="0" sldId="428"/>
            <ac:spMk id="10" creationId="{D2CFEA34-DC00-154C-BECE-9B3E10100F15}"/>
          </ac:spMkLst>
        </pc:spChg>
      </pc:sldChg>
      <pc:sldChg chg="modTransition">
        <pc:chgData name="DiMauro, Louis" userId="093ed462-b971-47c9-a35f-956da0697a8a" providerId="ADAL" clId="{9157E838-C495-4746-95D1-6C3D2B73B826}" dt="2021-10-10T20:17:38.251" v="299"/>
        <pc:sldMkLst>
          <pc:docMk/>
          <pc:sldMk cId="0" sldId="431"/>
        </pc:sldMkLst>
      </pc:sldChg>
      <pc:sldChg chg="add">
        <pc:chgData name="DiMauro, Louis" userId="093ed462-b971-47c9-a35f-956da0697a8a" providerId="ADAL" clId="{9157E838-C495-4746-95D1-6C3D2B73B826}" dt="2021-10-12T15:49:02.686" v="826"/>
        <pc:sldMkLst>
          <pc:docMk/>
          <pc:sldMk cId="3119683759" sldId="432"/>
        </pc:sldMkLst>
      </pc:sldChg>
      <pc:sldChg chg="modSp del mod modTransition">
        <pc:chgData name="DiMauro, Louis" userId="093ed462-b971-47c9-a35f-956da0697a8a" providerId="ADAL" clId="{9157E838-C495-4746-95D1-6C3D2B73B826}" dt="2021-10-12T15:48:55.666" v="825" actId="2696"/>
        <pc:sldMkLst>
          <pc:docMk/>
          <pc:sldMk cId="2912374127" sldId="436"/>
        </pc:sldMkLst>
        <pc:spChg chg="mod">
          <ac:chgData name="DiMauro, Louis" userId="093ed462-b971-47c9-a35f-956da0697a8a" providerId="ADAL" clId="{9157E838-C495-4746-95D1-6C3D2B73B826}" dt="2021-10-10T20:06:23.456" v="155" actId="1038"/>
          <ac:spMkLst>
            <pc:docMk/>
            <pc:sldMk cId="2912374127" sldId="436"/>
            <ac:spMk id="14" creationId="{00000000-0000-0000-0000-000000000000}"/>
          </ac:spMkLst>
        </pc:spChg>
      </pc:sldChg>
      <pc:sldChg chg="modTransition">
        <pc:chgData name="DiMauro, Louis" userId="093ed462-b971-47c9-a35f-956da0697a8a" providerId="ADAL" clId="{9157E838-C495-4746-95D1-6C3D2B73B826}" dt="2021-10-10T20:17:38.251" v="299"/>
        <pc:sldMkLst>
          <pc:docMk/>
          <pc:sldMk cId="0" sldId="437"/>
        </pc:sldMkLst>
      </pc:sldChg>
      <pc:sldChg chg="modTransition">
        <pc:chgData name="DiMauro, Louis" userId="093ed462-b971-47c9-a35f-956da0697a8a" providerId="ADAL" clId="{9157E838-C495-4746-95D1-6C3D2B73B826}" dt="2021-10-10T20:17:38.251" v="299"/>
        <pc:sldMkLst>
          <pc:docMk/>
          <pc:sldMk cId="0" sldId="438"/>
        </pc:sldMkLst>
      </pc:sldChg>
      <pc:sldChg chg="modTransition">
        <pc:chgData name="DiMauro, Louis" userId="093ed462-b971-47c9-a35f-956da0697a8a" providerId="ADAL" clId="{9157E838-C495-4746-95D1-6C3D2B73B826}" dt="2021-10-10T20:17:38.251" v="299"/>
        <pc:sldMkLst>
          <pc:docMk/>
          <pc:sldMk cId="0" sldId="439"/>
        </pc:sldMkLst>
      </pc:sldChg>
      <pc:sldChg chg="modTransition">
        <pc:chgData name="DiMauro, Louis" userId="093ed462-b971-47c9-a35f-956da0697a8a" providerId="ADAL" clId="{9157E838-C495-4746-95D1-6C3D2B73B826}" dt="2021-10-10T20:17:38.251" v="299"/>
        <pc:sldMkLst>
          <pc:docMk/>
          <pc:sldMk cId="0" sldId="440"/>
        </pc:sldMkLst>
      </pc:sldChg>
      <pc:sldChg chg="del modTransition">
        <pc:chgData name="DiMauro, Louis" userId="093ed462-b971-47c9-a35f-956da0697a8a" providerId="ADAL" clId="{9157E838-C495-4746-95D1-6C3D2B73B826}" dt="2021-10-12T15:52:10.368" v="874" actId="2696"/>
        <pc:sldMkLst>
          <pc:docMk/>
          <pc:sldMk cId="0" sldId="443"/>
        </pc:sldMkLst>
      </pc:sldChg>
      <pc:sldChg chg="modTransition modNotesTx">
        <pc:chgData name="DiMauro, Louis" userId="093ed462-b971-47c9-a35f-956da0697a8a" providerId="ADAL" clId="{9157E838-C495-4746-95D1-6C3D2B73B826}" dt="2021-10-12T15:53:35.185" v="904" actId="20577"/>
        <pc:sldMkLst>
          <pc:docMk/>
          <pc:sldMk cId="0" sldId="444"/>
        </pc:sldMkLst>
      </pc:sldChg>
      <pc:sldChg chg="modTransition">
        <pc:chgData name="DiMauro, Louis" userId="093ed462-b971-47c9-a35f-956da0697a8a" providerId="ADAL" clId="{9157E838-C495-4746-95D1-6C3D2B73B826}" dt="2021-10-10T20:17:38.251" v="299"/>
        <pc:sldMkLst>
          <pc:docMk/>
          <pc:sldMk cId="0" sldId="445"/>
        </pc:sldMkLst>
      </pc:sldChg>
      <pc:sldChg chg="modTransition modNotesTx">
        <pc:chgData name="DiMauro, Louis" userId="093ed462-b971-47c9-a35f-956da0697a8a" providerId="ADAL" clId="{9157E838-C495-4746-95D1-6C3D2B73B826}" dt="2021-10-13T00:56:16.739" v="1822" actId="20577"/>
        <pc:sldMkLst>
          <pc:docMk/>
          <pc:sldMk cId="0" sldId="446"/>
        </pc:sldMkLst>
      </pc:sldChg>
      <pc:sldChg chg="modTransition">
        <pc:chgData name="DiMauro, Louis" userId="093ed462-b971-47c9-a35f-956da0697a8a" providerId="ADAL" clId="{9157E838-C495-4746-95D1-6C3D2B73B826}" dt="2021-10-10T20:17:38.251" v="299"/>
        <pc:sldMkLst>
          <pc:docMk/>
          <pc:sldMk cId="0" sldId="447"/>
        </pc:sldMkLst>
      </pc:sldChg>
      <pc:sldChg chg="modTransition modNotesTx">
        <pc:chgData name="DiMauro, Louis" userId="093ed462-b971-47c9-a35f-956da0697a8a" providerId="ADAL" clId="{9157E838-C495-4746-95D1-6C3D2B73B826}" dt="2021-10-13T00:58:08.676" v="1865" actId="12"/>
        <pc:sldMkLst>
          <pc:docMk/>
          <pc:sldMk cId="0" sldId="452"/>
        </pc:sldMkLst>
      </pc:sldChg>
      <pc:sldChg chg="modTransition">
        <pc:chgData name="DiMauro, Louis" userId="093ed462-b971-47c9-a35f-956da0697a8a" providerId="ADAL" clId="{9157E838-C495-4746-95D1-6C3D2B73B826}" dt="2021-10-10T20:17:38.251" v="299"/>
        <pc:sldMkLst>
          <pc:docMk/>
          <pc:sldMk cId="0" sldId="453"/>
        </pc:sldMkLst>
      </pc:sldChg>
      <pc:sldChg chg="del">
        <pc:chgData name="DiMauro, Louis" userId="093ed462-b971-47c9-a35f-956da0697a8a" providerId="ADAL" clId="{9157E838-C495-4746-95D1-6C3D2B73B826}" dt="2021-10-10T19:41:53.432" v="1" actId="2696"/>
        <pc:sldMkLst>
          <pc:docMk/>
          <pc:sldMk cId="0" sldId="455"/>
        </pc:sldMkLst>
      </pc:sldChg>
      <pc:sldChg chg="modTransition">
        <pc:chgData name="DiMauro, Louis" userId="093ed462-b971-47c9-a35f-956da0697a8a" providerId="ADAL" clId="{9157E838-C495-4746-95D1-6C3D2B73B826}" dt="2021-10-10T20:17:38.251" v="299"/>
        <pc:sldMkLst>
          <pc:docMk/>
          <pc:sldMk cId="0" sldId="456"/>
        </pc:sldMkLst>
      </pc:sldChg>
      <pc:sldChg chg="del">
        <pc:chgData name="DiMauro, Louis" userId="093ed462-b971-47c9-a35f-956da0697a8a" providerId="ADAL" clId="{9157E838-C495-4746-95D1-6C3D2B73B826}" dt="2021-10-10T19:41:53.432" v="1" actId="2696"/>
        <pc:sldMkLst>
          <pc:docMk/>
          <pc:sldMk cId="0" sldId="457"/>
        </pc:sldMkLst>
      </pc:sldChg>
      <pc:sldChg chg="del">
        <pc:chgData name="DiMauro, Louis" userId="093ed462-b971-47c9-a35f-956da0697a8a" providerId="ADAL" clId="{9157E838-C495-4746-95D1-6C3D2B73B826}" dt="2021-10-10T19:41:53.432" v="1" actId="2696"/>
        <pc:sldMkLst>
          <pc:docMk/>
          <pc:sldMk cId="0" sldId="458"/>
        </pc:sldMkLst>
      </pc:sldChg>
      <pc:sldChg chg="modTransition">
        <pc:chgData name="DiMauro, Louis" userId="093ed462-b971-47c9-a35f-956da0697a8a" providerId="ADAL" clId="{9157E838-C495-4746-95D1-6C3D2B73B826}" dt="2021-10-10T20:17:38.251" v="299"/>
        <pc:sldMkLst>
          <pc:docMk/>
          <pc:sldMk cId="0" sldId="459"/>
        </pc:sldMkLst>
      </pc:sldChg>
      <pc:sldChg chg="modTransition">
        <pc:chgData name="DiMauro, Louis" userId="093ed462-b971-47c9-a35f-956da0697a8a" providerId="ADAL" clId="{9157E838-C495-4746-95D1-6C3D2B73B826}" dt="2021-10-10T20:17:38.251" v="299"/>
        <pc:sldMkLst>
          <pc:docMk/>
          <pc:sldMk cId="0" sldId="460"/>
        </pc:sldMkLst>
      </pc:sldChg>
      <pc:sldChg chg="del">
        <pc:chgData name="DiMauro, Louis" userId="093ed462-b971-47c9-a35f-956da0697a8a" providerId="ADAL" clId="{9157E838-C495-4746-95D1-6C3D2B73B826}" dt="2021-10-10T19:41:53.432" v="1" actId="2696"/>
        <pc:sldMkLst>
          <pc:docMk/>
          <pc:sldMk cId="0" sldId="463"/>
        </pc:sldMkLst>
      </pc:sldChg>
      <pc:sldChg chg="modTransition">
        <pc:chgData name="DiMauro, Louis" userId="093ed462-b971-47c9-a35f-956da0697a8a" providerId="ADAL" clId="{9157E838-C495-4746-95D1-6C3D2B73B826}" dt="2021-10-10T20:17:38.251" v="299"/>
        <pc:sldMkLst>
          <pc:docMk/>
          <pc:sldMk cId="186059148" sldId="465"/>
        </pc:sldMkLst>
      </pc:sldChg>
      <pc:sldChg chg="modSp modTransition modNotesTx">
        <pc:chgData name="DiMauro, Louis" userId="093ed462-b971-47c9-a35f-956da0697a8a" providerId="ADAL" clId="{9157E838-C495-4746-95D1-6C3D2B73B826}" dt="2021-10-13T00:37:58.111" v="1654" actId="20577"/>
        <pc:sldMkLst>
          <pc:docMk/>
          <pc:sldMk cId="2948707754" sldId="466"/>
        </pc:sldMkLst>
        <pc:spChg chg="mod">
          <ac:chgData name="DiMauro, Louis" userId="093ed462-b971-47c9-a35f-956da0697a8a" providerId="ADAL" clId="{9157E838-C495-4746-95D1-6C3D2B73B826}" dt="2021-10-12T15:46:33.322" v="824" actId="20577"/>
          <ac:spMkLst>
            <pc:docMk/>
            <pc:sldMk cId="2948707754" sldId="466"/>
            <ac:spMk id="99332" creationId="{00000000-0000-0000-0000-000000000000}"/>
          </ac:spMkLst>
        </pc:spChg>
      </pc:sldChg>
      <pc:sldChg chg="modTransition">
        <pc:chgData name="DiMauro, Louis" userId="093ed462-b971-47c9-a35f-956da0697a8a" providerId="ADAL" clId="{9157E838-C495-4746-95D1-6C3D2B73B826}" dt="2021-10-10T20:17:38.251" v="299"/>
        <pc:sldMkLst>
          <pc:docMk/>
          <pc:sldMk cId="3494941781" sldId="468"/>
        </pc:sldMkLst>
      </pc:sldChg>
      <pc:sldChg chg="modTransition">
        <pc:chgData name="DiMauro, Louis" userId="093ed462-b971-47c9-a35f-956da0697a8a" providerId="ADAL" clId="{9157E838-C495-4746-95D1-6C3D2B73B826}" dt="2021-10-10T20:17:38.251" v="299"/>
        <pc:sldMkLst>
          <pc:docMk/>
          <pc:sldMk cId="357847578" sldId="469"/>
        </pc:sldMkLst>
      </pc:sldChg>
      <pc:sldChg chg="del">
        <pc:chgData name="DiMauro, Louis" userId="093ed462-b971-47c9-a35f-956da0697a8a" providerId="ADAL" clId="{9157E838-C495-4746-95D1-6C3D2B73B826}" dt="2021-10-10T19:41:53.432" v="1" actId="2696"/>
        <pc:sldMkLst>
          <pc:docMk/>
          <pc:sldMk cId="3973000238" sldId="470"/>
        </pc:sldMkLst>
      </pc:sldChg>
      <pc:sldChg chg="modTransition">
        <pc:chgData name="DiMauro, Louis" userId="093ed462-b971-47c9-a35f-956da0697a8a" providerId="ADAL" clId="{9157E838-C495-4746-95D1-6C3D2B73B826}" dt="2021-10-10T20:17:38.251" v="299"/>
        <pc:sldMkLst>
          <pc:docMk/>
          <pc:sldMk cId="2486445393" sldId="471"/>
        </pc:sldMkLst>
      </pc:sldChg>
      <pc:sldChg chg="modTransition modNotesTx">
        <pc:chgData name="DiMauro, Louis" userId="093ed462-b971-47c9-a35f-956da0697a8a" providerId="ADAL" clId="{9157E838-C495-4746-95D1-6C3D2B73B826}" dt="2021-10-13T00:30:49.508" v="1503" actId="20577"/>
        <pc:sldMkLst>
          <pc:docMk/>
          <pc:sldMk cId="2694372016" sldId="472"/>
        </pc:sldMkLst>
      </pc:sldChg>
      <pc:sldChg chg="add">
        <pc:chgData name="DiMauro, Louis" userId="093ed462-b971-47c9-a35f-956da0697a8a" providerId="ADAL" clId="{9157E838-C495-4746-95D1-6C3D2B73B826}" dt="2021-10-12T15:45:02.185" v="818"/>
        <pc:sldMkLst>
          <pc:docMk/>
          <pc:sldMk cId="2396696305" sldId="474"/>
        </pc:sldMkLst>
      </pc:sldChg>
      <pc:sldChg chg="del modTransition">
        <pc:chgData name="DiMauro, Louis" userId="093ed462-b971-47c9-a35f-956da0697a8a" providerId="ADAL" clId="{9157E838-C495-4746-95D1-6C3D2B73B826}" dt="2021-10-12T15:44:52.519" v="817" actId="2696"/>
        <pc:sldMkLst>
          <pc:docMk/>
          <pc:sldMk cId="4276047993" sldId="474"/>
        </pc:sldMkLst>
      </pc:sldChg>
      <pc:sldChg chg="modTransition">
        <pc:chgData name="DiMauro, Louis" userId="093ed462-b971-47c9-a35f-956da0697a8a" providerId="ADAL" clId="{9157E838-C495-4746-95D1-6C3D2B73B826}" dt="2021-10-10T20:17:38.251" v="299"/>
        <pc:sldMkLst>
          <pc:docMk/>
          <pc:sldMk cId="2531340262" sldId="475"/>
        </pc:sldMkLst>
      </pc:sldChg>
      <pc:sldChg chg="del">
        <pc:chgData name="DiMauro, Louis" userId="093ed462-b971-47c9-a35f-956da0697a8a" providerId="ADAL" clId="{9157E838-C495-4746-95D1-6C3D2B73B826}" dt="2021-10-10T19:41:31.128" v="0" actId="2696"/>
        <pc:sldMkLst>
          <pc:docMk/>
          <pc:sldMk cId="4073150764" sldId="476"/>
        </pc:sldMkLst>
      </pc:sldChg>
      <pc:sldChg chg="modSp mod modTransition modNotesTx">
        <pc:chgData name="DiMauro, Louis" userId="093ed462-b971-47c9-a35f-956da0697a8a" providerId="ADAL" clId="{9157E838-C495-4746-95D1-6C3D2B73B826}" dt="2021-10-13T00:46:14.670" v="1725" actId="20577"/>
        <pc:sldMkLst>
          <pc:docMk/>
          <pc:sldMk cId="934043545" sldId="477"/>
        </pc:sldMkLst>
        <pc:spChg chg="mod">
          <ac:chgData name="DiMauro, Louis" userId="093ed462-b971-47c9-a35f-956da0697a8a" providerId="ADAL" clId="{9157E838-C495-4746-95D1-6C3D2B73B826}" dt="2021-10-13T00:45:17.448" v="1670" actId="1036"/>
          <ac:spMkLst>
            <pc:docMk/>
            <pc:sldMk cId="934043545" sldId="477"/>
            <ac:spMk id="6" creationId="{00000000-0000-0000-0000-000000000000}"/>
          </ac:spMkLst>
        </pc:spChg>
        <pc:spChg chg="mod">
          <ac:chgData name="DiMauro, Louis" userId="093ed462-b971-47c9-a35f-956da0697a8a" providerId="ADAL" clId="{9157E838-C495-4746-95D1-6C3D2B73B826}" dt="2021-10-13T00:45:33.884" v="1675" actId="1035"/>
          <ac:spMkLst>
            <pc:docMk/>
            <pc:sldMk cId="934043545" sldId="477"/>
            <ac:spMk id="21508" creationId="{00000000-0000-0000-0000-000000000000}"/>
          </ac:spMkLst>
        </pc:spChg>
        <pc:picChg chg="mod">
          <ac:chgData name="DiMauro, Louis" userId="093ed462-b971-47c9-a35f-956da0697a8a" providerId="ADAL" clId="{9157E838-C495-4746-95D1-6C3D2B73B826}" dt="2021-10-12T15:50:48.994" v="873" actId="1076"/>
          <ac:picMkLst>
            <pc:docMk/>
            <pc:sldMk cId="934043545" sldId="477"/>
            <ac:picMk id="3" creationId="{6F94F52C-D848-CC41-90E0-A2C76F8998F7}"/>
          </ac:picMkLst>
        </pc:picChg>
      </pc:sldChg>
      <pc:sldChg chg="modTransition modNotesTx">
        <pc:chgData name="DiMauro, Louis" userId="093ed462-b971-47c9-a35f-956da0697a8a" providerId="ADAL" clId="{9157E838-C495-4746-95D1-6C3D2B73B826}" dt="2021-10-13T00:34:27.682" v="1534" actId="20577"/>
        <pc:sldMkLst>
          <pc:docMk/>
          <pc:sldMk cId="3067308439" sldId="478"/>
        </pc:sldMkLst>
      </pc:sldChg>
      <pc:sldChg chg="modTransition">
        <pc:chgData name="DiMauro, Louis" userId="093ed462-b971-47c9-a35f-956da0697a8a" providerId="ADAL" clId="{9157E838-C495-4746-95D1-6C3D2B73B826}" dt="2021-10-10T20:17:38.251" v="299"/>
        <pc:sldMkLst>
          <pc:docMk/>
          <pc:sldMk cId="1767084929" sldId="491"/>
        </pc:sldMkLst>
      </pc:sldChg>
      <pc:sldChg chg="addSp delSp modSp add mod">
        <pc:chgData name="DiMauro, Louis" userId="093ed462-b971-47c9-a35f-956da0697a8a" providerId="ADAL" clId="{9157E838-C495-4746-95D1-6C3D2B73B826}" dt="2021-10-13T01:02:52.980" v="1978" actId="21"/>
        <pc:sldMkLst>
          <pc:docMk/>
          <pc:sldMk cId="100597504" sldId="1370"/>
        </pc:sldMkLst>
        <pc:spChg chg="add del mod">
          <ac:chgData name="DiMauro, Louis" userId="093ed462-b971-47c9-a35f-956da0697a8a" providerId="ADAL" clId="{9157E838-C495-4746-95D1-6C3D2B73B826}" dt="2021-10-13T01:02:52.980" v="1978" actId="21"/>
          <ac:spMkLst>
            <pc:docMk/>
            <pc:sldMk cId="100597504" sldId="1370"/>
            <ac:spMk id="4" creationId="{9F99447A-1E13-1F42-9AB0-D24063151CA4}"/>
          </ac:spMkLst>
        </pc:spChg>
      </pc:sldChg>
      <pc:sldChg chg="modSp del modTransition modNotesTx">
        <pc:chgData name="DiMauro, Louis" userId="093ed462-b971-47c9-a35f-956da0697a8a" providerId="ADAL" clId="{9157E838-C495-4746-95D1-6C3D2B73B826}" dt="2021-10-12T15:54:25.862" v="905" actId="2696"/>
        <pc:sldMkLst>
          <pc:docMk/>
          <pc:sldMk cId="4150471802" sldId="1370"/>
        </pc:sldMkLst>
        <pc:spChg chg="mod">
          <ac:chgData name="DiMauro, Louis" userId="093ed462-b971-47c9-a35f-956da0697a8a" providerId="ADAL" clId="{9157E838-C495-4746-95D1-6C3D2B73B826}" dt="2021-10-10T19:54:20.904" v="3" actId="255"/>
          <ac:spMkLst>
            <pc:docMk/>
            <pc:sldMk cId="4150471802" sldId="1370"/>
            <ac:spMk id="2" creationId="{40F67C1A-B436-4640-AFEA-B818A97F14B6}"/>
          </ac:spMkLst>
        </pc:spChg>
      </pc:sldChg>
      <pc:sldChg chg="addSp delSp modSp add mod modTransition setBg delAnim modAnim modNotesTx">
        <pc:chgData name="DiMauro, Louis" userId="093ed462-b971-47c9-a35f-956da0697a8a" providerId="ADAL" clId="{9157E838-C495-4746-95D1-6C3D2B73B826}" dt="2021-10-13T00:27:04.589" v="1501" actId="20577"/>
        <pc:sldMkLst>
          <pc:docMk/>
          <pc:sldMk cId="3688903326" sldId="1371"/>
        </pc:sldMkLst>
        <pc:spChg chg="del">
          <ac:chgData name="DiMauro, Louis" userId="093ed462-b971-47c9-a35f-956da0697a8a" providerId="ADAL" clId="{9157E838-C495-4746-95D1-6C3D2B73B826}" dt="2021-10-10T20:08:19.997" v="160" actId="478"/>
          <ac:spMkLst>
            <pc:docMk/>
            <pc:sldMk cId="3688903326" sldId="1371"/>
            <ac:spMk id="4" creationId="{00000000-0000-0000-0000-000000000000}"/>
          </ac:spMkLst>
        </pc:spChg>
        <pc:spChg chg="add mod">
          <ac:chgData name="DiMauro, Louis" userId="093ed462-b971-47c9-a35f-956da0697a8a" providerId="ADAL" clId="{9157E838-C495-4746-95D1-6C3D2B73B826}" dt="2021-10-13T00:10:34.469" v="1049" actId="1582"/>
          <ac:spMkLst>
            <pc:docMk/>
            <pc:sldMk cId="3688903326" sldId="1371"/>
            <ac:spMk id="4" creationId="{30B7CEDC-1368-3243-8C8C-BD6EDA7A5BBE}"/>
          </ac:spMkLst>
        </pc:spChg>
        <pc:spChg chg="mod">
          <ac:chgData name="DiMauro, Louis" userId="093ed462-b971-47c9-a35f-956da0697a8a" providerId="ADAL" clId="{9157E838-C495-4746-95D1-6C3D2B73B826}" dt="2021-10-10T20:12:52.781" v="254" actId="1076"/>
          <ac:spMkLst>
            <pc:docMk/>
            <pc:sldMk cId="3688903326" sldId="1371"/>
            <ac:spMk id="6" creationId="{00000000-0000-0000-0000-000000000000}"/>
          </ac:spMkLst>
        </pc:spChg>
        <pc:spChg chg="del">
          <ac:chgData name="DiMauro, Louis" userId="093ed462-b971-47c9-a35f-956da0697a8a" providerId="ADAL" clId="{9157E838-C495-4746-95D1-6C3D2B73B826}" dt="2021-10-10T20:11:39.087" v="223" actId="478"/>
          <ac:spMkLst>
            <pc:docMk/>
            <pc:sldMk cId="3688903326" sldId="1371"/>
            <ac:spMk id="8" creationId="{00000000-0000-0000-0000-000000000000}"/>
          </ac:spMkLst>
        </pc:spChg>
        <pc:spChg chg="add mod">
          <ac:chgData name="DiMauro, Louis" userId="093ed462-b971-47c9-a35f-956da0697a8a" providerId="ADAL" clId="{9157E838-C495-4746-95D1-6C3D2B73B826}" dt="2021-10-10T20:15:31.136" v="278" actId="207"/>
          <ac:spMkLst>
            <pc:docMk/>
            <pc:sldMk cId="3688903326" sldId="1371"/>
            <ac:spMk id="11" creationId="{BCF20776-B92A-4C4C-9729-FFFA70F113DE}"/>
          </ac:spMkLst>
        </pc:spChg>
        <pc:spChg chg="add mod">
          <ac:chgData name="DiMauro, Louis" userId="093ed462-b971-47c9-a35f-956da0697a8a" providerId="ADAL" clId="{9157E838-C495-4746-95D1-6C3D2B73B826}" dt="2021-10-10T20:16:23.670" v="289" actId="1076"/>
          <ac:spMkLst>
            <pc:docMk/>
            <pc:sldMk cId="3688903326" sldId="1371"/>
            <ac:spMk id="12" creationId="{4F4775D2-569B-8C4E-8CBA-86F19D72B94D}"/>
          </ac:spMkLst>
        </pc:spChg>
        <pc:spChg chg="mod">
          <ac:chgData name="DiMauro, Louis" userId="093ed462-b971-47c9-a35f-956da0697a8a" providerId="ADAL" clId="{9157E838-C495-4746-95D1-6C3D2B73B826}" dt="2021-10-10T20:13:09.800" v="269" actId="1076"/>
          <ac:spMkLst>
            <pc:docMk/>
            <pc:sldMk cId="3688903326" sldId="1371"/>
            <ac:spMk id="14" creationId="{00000000-0000-0000-0000-000000000000}"/>
          </ac:spMkLst>
        </pc:spChg>
        <pc:spChg chg="mod">
          <ac:chgData name="DiMauro, Louis" userId="093ed462-b971-47c9-a35f-956da0697a8a" providerId="ADAL" clId="{9157E838-C495-4746-95D1-6C3D2B73B826}" dt="2021-10-10T20:08:33.240" v="161"/>
          <ac:spMkLst>
            <pc:docMk/>
            <pc:sldMk cId="3688903326" sldId="1371"/>
            <ac:spMk id="21" creationId="{F63EFD33-C843-F74A-A605-5E0E3A58BE7C}"/>
          </ac:spMkLst>
        </pc:spChg>
        <pc:spChg chg="mod">
          <ac:chgData name="DiMauro, Louis" userId="093ed462-b971-47c9-a35f-956da0697a8a" providerId="ADAL" clId="{9157E838-C495-4746-95D1-6C3D2B73B826}" dt="2021-10-10T20:08:33.240" v="161"/>
          <ac:spMkLst>
            <pc:docMk/>
            <pc:sldMk cId="3688903326" sldId="1371"/>
            <ac:spMk id="22" creationId="{5EB8CCBC-A37A-CF4C-A334-8A6C8CEAFE01}"/>
          </ac:spMkLst>
        </pc:spChg>
        <pc:spChg chg="mod">
          <ac:chgData name="DiMauro, Louis" userId="093ed462-b971-47c9-a35f-956da0697a8a" providerId="ADAL" clId="{9157E838-C495-4746-95D1-6C3D2B73B826}" dt="2021-10-11T21:58:26.403" v="533" actId="20577"/>
          <ac:spMkLst>
            <pc:docMk/>
            <pc:sldMk cId="3688903326" sldId="1371"/>
            <ac:spMk id="24" creationId="{A833B297-8466-8645-BC4E-C81A25153A93}"/>
          </ac:spMkLst>
        </pc:spChg>
        <pc:spChg chg="mod">
          <ac:chgData name="DiMauro, Louis" userId="093ed462-b971-47c9-a35f-956da0697a8a" providerId="ADAL" clId="{9157E838-C495-4746-95D1-6C3D2B73B826}" dt="2021-10-10T20:16:48.058" v="296" actId="1038"/>
          <ac:spMkLst>
            <pc:docMk/>
            <pc:sldMk cId="3688903326" sldId="1371"/>
            <ac:spMk id="27" creationId="{C38AE886-74A1-4649-BC99-C6423D6ADC10}"/>
          </ac:spMkLst>
        </pc:spChg>
        <pc:grpChg chg="del">
          <ac:chgData name="DiMauro, Louis" userId="093ed462-b971-47c9-a35f-956da0697a8a" providerId="ADAL" clId="{9157E838-C495-4746-95D1-6C3D2B73B826}" dt="2021-10-10T20:08:17.744" v="159" actId="478"/>
          <ac:grpSpMkLst>
            <pc:docMk/>
            <pc:sldMk cId="3688903326" sldId="1371"/>
            <ac:grpSpMk id="10" creationId="{729EADD2-D5A6-4A75-A3B0-B13857F3740B}"/>
          </ac:grpSpMkLst>
        </pc:grpChg>
        <pc:grpChg chg="add mod">
          <ac:chgData name="DiMauro, Louis" userId="093ed462-b971-47c9-a35f-956da0697a8a" providerId="ADAL" clId="{9157E838-C495-4746-95D1-6C3D2B73B826}" dt="2021-10-10T20:12:59.442" v="267" actId="1035"/>
          <ac:grpSpMkLst>
            <pc:docMk/>
            <pc:sldMk cId="3688903326" sldId="1371"/>
            <ac:grpSpMk id="19" creationId="{A2427A56-C19D-0F49-914A-C3EB0787A2A5}"/>
          </ac:grpSpMkLst>
        </pc:grpChg>
        <pc:grpChg chg="mod">
          <ac:chgData name="DiMauro, Louis" userId="093ed462-b971-47c9-a35f-956da0697a8a" providerId="ADAL" clId="{9157E838-C495-4746-95D1-6C3D2B73B826}" dt="2021-10-10T20:08:33.240" v="161"/>
          <ac:grpSpMkLst>
            <pc:docMk/>
            <pc:sldMk cId="3688903326" sldId="1371"/>
            <ac:grpSpMk id="20" creationId="{D40C21C4-09EA-7943-BAB6-76137180DAB1}"/>
          </ac:grpSpMkLst>
        </pc:grpChg>
        <pc:grpChg chg="add mod">
          <ac:chgData name="DiMauro, Louis" userId="093ed462-b971-47c9-a35f-956da0697a8a" providerId="ADAL" clId="{9157E838-C495-4746-95D1-6C3D2B73B826}" dt="2021-10-10T20:12:59.442" v="267" actId="1035"/>
          <ac:grpSpMkLst>
            <pc:docMk/>
            <pc:sldMk cId="3688903326" sldId="1371"/>
            <ac:grpSpMk id="25" creationId="{A65598A4-CD14-024B-9D84-43F58B98D712}"/>
          </ac:grpSpMkLst>
        </pc:grpChg>
        <pc:picChg chg="mod">
          <ac:chgData name="DiMauro, Louis" userId="093ed462-b971-47c9-a35f-956da0697a8a" providerId="ADAL" clId="{9157E838-C495-4746-95D1-6C3D2B73B826}" dt="2021-10-10T20:08:33.240" v="161"/>
          <ac:picMkLst>
            <pc:docMk/>
            <pc:sldMk cId="3688903326" sldId="1371"/>
            <ac:picMk id="23" creationId="{8C656DDC-9028-E349-ABDB-C6B262CA05A2}"/>
          </ac:picMkLst>
        </pc:picChg>
        <pc:picChg chg="mod">
          <ac:chgData name="DiMauro, Louis" userId="093ed462-b971-47c9-a35f-956da0697a8a" providerId="ADAL" clId="{9157E838-C495-4746-95D1-6C3D2B73B826}" dt="2021-10-10T20:09:09.605" v="165"/>
          <ac:picMkLst>
            <pc:docMk/>
            <pc:sldMk cId="3688903326" sldId="1371"/>
            <ac:picMk id="26" creationId="{89E98F45-E7EA-E543-92A0-02E2746C4DBB}"/>
          </ac:picMkLst>
        </pc:picChg>
      </pc:sldChg>
      <pc:sldMasterChg chg="modTransition modSldLayout">
        <pc:chgData name="DiMauro, Louis" userId="093ed462-b971-47c9-a35f-956da0697a8a" providerId="ADAL" clId="{9157E838-C495-4746-95D1-6C3D2B73B826}" dt="2021-10-10T20:17:38.251" v="299"/>
        <pc:sldMasterMkLst>
          <pc:docMk/>
          <pc:sldMasterMk cId="0" sldId="2147483648"/>
        </pc:sldMasterMkLst>
        <pc:sldLayoutChg chg="modTransition">
          <pc:chgData name="DiMauro, Louis" userId="093ed462-b971-47c9-a35f-956da0697a8a" providerId="ADAL" clId="{9157E838-C495-4746-95D1-6C3D2B73B826}" dt="2021-10-10T20:17:38.251" v="299"/>
          <pc:sldLayoutMkLst>
            <pc:docMk/>
            <pc:sldMasterMk cId="0" sldId="2147483648"/>
            <pc:sldLayoutMk cId="4281584501" sldId="2147483673"/>
          </pc:sldLayoutMkLst>
        </pc:sldLayoutChg>
        <pc:sldLayoutChg chg="modTransition">
          <pc:chgData name="DiMauro, Louis" userId="093ed462-b971-47c9-a35f-956da0697a8a" providerId="ADAL" clId="{9157E838-C495-4746-95D1-6C3D2B73B826}" dt="2021-10-10T20:17:38.251" v="299"/>
          <pc:sldLayoutMkLst>
            <pc:docMk/>
            <pc:sldMasterMk cId="0" sldId="2147483648"/>
            <pc:sldLayoutMk cId="155402435" sldId="2147483674"/>
          </pc:sldLayoutMkLst>
        </pc:sldLayoutChg>
        <pc:sldLayoutChg chg="modTransition">
          <pc:chgData name="DiMauro, Louis" userId="093ed462-b971-47c9-a35f-956da0697a8a" providerId="ADAL" clId="{9157E838-C495-4746-95D1-6C3D2B73B826}" dt="2021-10-10T20:17:38.251" v="299"/>
          <pc:sldLayoutMkLst>
            <pc:docMk/>
            <pc:sldMasterMk cId="0" sldId="2147483648"/>
            <pc:sldLayoutMk cId="1106353" sldId="2147483675"/>
          </pc:sldLayoutMkLst>
        </pc:sldLayoutChg>
        <pc:sldLayoutChg chg="modTransition">
          <pc:chgData name="DiMauro, Louis" userId="093ed462-b971-47c9-a35f-956da0697a8a" providerId="ADAL" clId="{9157E838-C495-4746-95D1-6C3D2B73B826}" dt="2021-10-10T20:17:38.251" v="299"/>
          <pc:sldLayoutMkLst>
            <pc:docMk/>
            <pc:sldMasterMk cId="0" sldId="2147483648"/>
            <pc:sldLayoutMk cId="1889242019" sldId="2147483676"/>
          </pc:sldLayoutMkLst>
        </pc:sldLayoutChg>
        <pc:sldLayoutChg chg="modTransition">
          <pc:chgData name="DiMauro, Louis" userId="093ed462-b971-47c9-a35f-956da0697a8a" providerId="ADAL" clId="{9157E838-C495-4746-95D1-6C3D2B73B826}" dt="2021-10-10T20:17:38.251" v="299"/>
          <pc:sldLayoutMkLst>
            <pc:docMk/>
            <pc:sldMasterMk cId="0" sldId="2147483648"/>
            <pc:sldLayoutMk cId="202023299" sldId="2147483677"/>
          </pc:sldLayoutMkLst>
        </pc:sldLayoutChg>
        <pc:sldLayoutChg chg="modTransition">
          <pc:chgData name="DiMauro, Louis" userId="093ed462-b971-47c9-a35f-956da0697a8a" providerId="ADAL" clId="{9157E838-C495-4746-95D1-6C3D2B73B826}" dt="2021-10-10T20:17:38.251" v="299"/>
          <pc:sldLayoutMkLst>
            <pc:docMk/>
            <pc:sldMasterMk cId="0" sldId="2147483648"/>
            <pc:sldLayoutMk cId="978404695" sldId="2147483678"/>
          </pc:sldLayoutMkLst>
        </pc:sldLayoutChg>
        <pc:sldLayoutChg chg="modTransition">
          <pc:chgData name="DiMauro, Louis" userId="093ed462-b971-47c9-a35f-956da0697a8a" providerId="ADAL" clId="{9157E838-C495-4746-95D1-6C3D2B73B826}" dt="2021-10-10T20:17:38.251" v="299"/>
          <pc:sldLayoutMkLst>
            <pc:docMk/>
            <pc:sldMasterMk cId="0" sldId="2147483648"/>
            <pc:sldLayoutMk cId="3262514470" sldId="2147483679"/>
          </pc:sldLayoutMkLst>
        </pc:sldLayoutChg>
        <pc:sldLayoutChg chg="modTransition">
          <pc:chgData name="DiMauro, Louis" userId="093ed462-b971-47c9-a35f-956da0697a8a" providerId="ADAL" clId="{9157E838-C495-4746-95D1-6C3D2B73B826}" dt="2021-10-10T20:17:38.251" v="299"/>
          <pc:sldLayoutMkLst>
            <pc:docMk/>
            <pc:sldMasterMk cId="0" sldId="2147483648"/>
            <pc:sldLayoutMk cId="71107853" sldId="2147483680"/>
          </pc:sldLayoutMkLst>
        </pc:sldLayoutChg>
        <pc:sldLayoutChg chg="modTransition">
          <pc:chgData name="DiMauro, Louis" userId="093ed462-b971-47c9-a35f-956da0697a8a" providerId="ADAL" clId="{9157E838-C495-4746-95D1-6C3D2B73B826}" dt="2021-10-10T20:17:38.251" v="299"/>
          <pc:sldLayoutMkLst>
            <pc:docMk/>
            <pc:sldMasterMk cId="0" sldId="2147483648"/>
            <pc:sldLayoutMk cId="1125797198" sldId="2147483681"/>
          </pc:sldLayoutMkLst>
        </pc:sldLayoutChg>
        <pc:sldLayoutChg chg="modTransition">
          <pc:chgData name="DiMauro, Louis" userId="093ed462-b971-47c9-a35f-956da0697a8a" providerId="ADAL" clId="{9157E838-C495-4746-95D1-6C3D2B73B826}" dt="2021-10-10T20:17:38.251" v="299"/>
          <pc:sldLayoutMkLst>
            <pc:docMk/>
            <pc:sldMasterMk cId="0" sldId="2147483648"/>
            <pc:sldLayoutMk cId="1490522992" sldId="2147483682"/>
          </pc:sldLayoutMkLst>
        </pc:sldLayoutChg>
        <pc:sldLayoutChg chg="modTransition">
          <pc:chgData name="DiMauro, Louis" userId="093ed462-b971-47c9-a35f-956da0697a8a" providerId="ADAL" clId="{9157E838-C495-4746-95D1-6C3D2B73B826}" dt="2021-10-10T20:17:38.251" v="299"/>
          <pc:sldLayoutMkLst>
            <pc:docMk/>
            <pc:sldMasterMk cId="0" sldId="2147483648"/>
            <pc:sldLayoutMk cId="874809171" sldId="2147483683"/>
          </pc:sldLayoutMkLst>
        </pc:sldLayoutChg>
        <pc:sldLayoutChg chg="modTransition">
          <pc:chgData name="DiMauro, Louis" userId="093ed462-b971-47c9-a35f-956da0697a8a" providerId="ADAL" clId="{9157E838-C495-4746-95D1-6C3D2B73B826}" dt="2021-10-10T20:17:38.251" v="299"/>
          <pc:sldLayoutMkLst>
            <pc:docMk/>
            <pc:sldMasterMk cId="0" sldId="2147483648"/>
            <pc:sldLayoutMk cId="590401416" sldId="2147483684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4" tIns="47032" rIns="94064" bIns="4703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t-BR"/>
              <a:t>OSA/FiO 2014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4" tIns="47032" rIns="94064" bIns="4703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AC445213-B2E1-4510-B3D8-9FEF03343F6F}" type="datetime1">
              <a:rPr lang="en-US" altLang="en-US"/>
              <a:pPr/>
              <a:t>10/13/21</a:t>
            </a:fld>
            <a:endParaRPr lang="en-US" alt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3813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4" tIns="47032" rIns="94064" bIns="4703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L. DiMauro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4" tIns="47032" rIns="94064" bIns="470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8BAAC130-7034-48FC-98DE-2BFE322C7C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4" tIns="47032" rIns="94064" bIns="4703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t-BR"/>
              <a:t>ATTO 2013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4" tIns="47032" rIns="94064" bIns="4703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1DD64A55-F3B1-410D-8D6B-411419AC499B}" type="datetime1">
              <a:rPr lang="en-US" altLang="en-US"/>
              <a:pPr/>
              <a:t>10/13/21</a:t>
            </a:fld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703263"/>
            <a:ext cx="62547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57700"/>
            <a:ext cx="5661025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4" tIns="47032" rIns="94064" bIns="47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les styles du texte du masque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3813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4" tIns="47032" rIns="94064" bIns="4703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4" tIns="47032" rIns="94064" bIns="470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B607C545-A8FC-482E-AD83-391CF1BE59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aseline="0" dirty="0"/>
              <a:t>Look at strong field laser interactions at two extremes (1) optical (2) x-ray</a:t>
            </a:r>
          </a:p>
          <a:p>
            <a:endParaRPr lang="en-US" sz="1800" baseline="0" dirty="0"/>
          </a:p>
          <a:p>
            <a:r>
              <a:rPr lang="en-US" sz="1800" baseline="0" dirty="0"/>
              <a:t>Most of our discussion will focus on the low-</a:t>
            </a:r>
            <a:r>
              <a:rPr lang="en-US" sz="1800" baseline="0" dirty="0" err="1"/>
              <a:t>freq</a:t>
            </a:r>
            <a:r>
              <a:rPr lang="en-US" sz="1800" baseline="0" dirty="0"/>
              <a:t> regime and the virtues of longer wavelengths</a:t>
            </a:r>
          </a:p>
          <a:p>
            <a:endParaRPr lang="en-US" sz="1800" baseline="0" dirty="0"/>
          </a:p>
          <a:p>
            <a:r>
              <a:rPr lang="en-US" sz="1800" baseline="0" dirty="0"/>
              <a:t>Most SF experiments have been conducted at 0.8 or 1 um, +&gt; BEST LASERS</a:t>
            </a:r>
          </a:p>
          <a:p>
            <a:endParaRPr lang="en-US" sz="1800" baseline="0" dirty="0"/>
          </a:p>
          <a:p>
            <a:r>
              <a:rPr lang="en-US" sz="1800" baseline="0" dirty="0"/>
              <a:t>The landscape is changing due to advances in optical engineering, especially in the mid-infrared</a:t>
            </a:r>
          </a:p>
          <a:p>
            <a:endParaRPr lang="en-US" sz="1800" baseline="0" dirty="0"/>
          </a:p>
          <a:p>
            <a:r>
              <a:rPr lang="en-US" sz="1800" baseline="0" dirty="0"/>
              <a:t>My group has been motivated to understand the scaling at long wavelengths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ATTO 2013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D64A55-F3B1-410D-8D6B-411419AC499B}" type="datetime1">
              <a:rPr lang="en-US" altLang="en-US" smtClean="0"/>
              <a:pPr/>
              <a:t>10/13/21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C545-A8FC-482E-AD83-391CF1BE595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550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1163" y="703263"/>
            <a:ext cx="6254750" cy="3519487"/>
          </a:xfrm>
          <a:ln/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50" indent="-234950">
              <a:buFontTx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LETS LOOK A LITTLE DEEPER</a:t>
            </a:r>
          </a:p>
          <a:p>
            <a:pPr marL="234950" indent="-234950">
              <a:buFontTx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Illustrate the difference between short and long trajectories</a:t>
            </a:r>
          </a:p>
          <a:p>
            <a:pPr marL="234950" indent="-234950">
              <a:buFontTx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Chirp (</a:t>
            </a:r>
            <a:r>
              <a:rPr lang="en-US" altLang="en-US" dirty="0" err="1">
                <a:latin typeface="Arial" panose="020B0604020202020204" pitchFamily="34" charset="0"/>
                <a:cs typeface="ＭＳ Ｐゴシック" panose="020B0600070205080204" pitchFamily="34" charset="-128"/>
              </a:rPr>
              <a:t>atto</a:t>
            </a:r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) has an impact on our ability to form </a:t>
            </a:r>
            <a:r>
              <a:rPr lang="en-US" altLang="en-US" dirty="0" err="1">
                <a:latin typeface="Arial" panose="020B0604020202020204" pitchFamily="34" charset="0"/>
                <a:cs typeface="ＭＳ Ｐゴシック" panose="020B0600070205080204" pitchFamily="34" charset="-128"/>
              </a:rPr>
              <a:t>atto</a:t>
            </a:r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 pulse</a:t>
            </a:r>
          </a:p>
          <a:p>
            <a:pPr marL="234950" indent="-234950">
              <a:buFontTx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Can impose some degree of control on these trajectories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Hamburg talk 2013</a:t>
            </a:r>
          </a:p>
        </p:txBody>
      </p:sp>
      <p:sp>
        <p:nvSpPr>
          <p:cNvPr id="12292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A82D98-6B29-47E6-A007-ECC41126C536}" type="datetime1">
              <a:rPr lang="en-US" altLang="en-US" sz="1200">
                <a:solidFill>
                  <a:schemeClr val="tx1"/>
                </a:solidFill>
              </a:rPr>
              <a:pPr/>
              <a:t>10/13/21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F1377C-6495-486A-A83C-FFBA8A78CDF4}" type="slidenum">
              <a:rPr lang="en-US" altLang="en-US" sz="1200">
                <a:solidFill>
                  <a:schemeClr val="tx1"/>
                </a:solidFill>
              </a:rPr>
              <a:pPr/>
              <a:t>10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1163" y="703263"/>
            <a:ext cx="6254750" cy="3519487"/>
          </a:xfrm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This the connection to the quantum picture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Hamburg talk 2013</a:t>
            </a:r>
          </a:p>
        </p:txBody>
      </p:sp>
      <p:sp>
        <p:nvSpPr>
          <p:cNvPr id="14340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B47A7A-0C18-4600-B82E-DF59E8D532F5}" type="datetime1">
              <a:rPr lang="en-US" altLang="en-US" sz="1200">
                <a:solidFill>
                  <a:schemeClr val="tx1"/>
                </a:solidFill>
              </a:rPr>
              <a:pPr/>
              <a:t>10/13/21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815363-4738-4863-A12C-EBF4DD20FA05}" type="slidenum">
              <a:rPr lang="en-US" altLang="en-US" sz="1200">
                <a:solidFill>
                  <a:schemeClr val="tx1"/>
                </a:solidFill>
              </a:rPr>
              <a:pPr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In scaled units, as I move from large gamma to </a:t>
            </a:r>
            <a:r>
              <a:rPr lang="en-US" dirty="0">
                <a:sym typeface="Symbol" panose="05050102010706020507" pitchFamily="18" charset="2"/>
              </a:rPr>
              <a:t> the distribution takes on classical signature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ATTO 2013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D64A55-F3B1-410D-8D6B-411419AC499B}" type="datetime1">
              <a:rPr lang="en-US" altLang="en-US" smtClean="0"/>
              <a:pPr/>
              <a:t>10/13/21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C545-A8FC-482E-AD83-391CF1BE595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884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Now let’s see the beauty of the invariance at long wavelength.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If the field dominates then the electron dynamics become invariant to Up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ATTO 2013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D64A55-F3B1-410D-8D6B-411419AC499B}" type="datetime1">
              <a:rPr lang="en-US" altLang="en-US" smtClean="0"/>
              <a:pPr/>
              <a:t>10/13/21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C545-A8FC-482E-AD83-391CF1BE595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643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Discuss sequential in the context of tunnel ionization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Xe ionize agrees with ADK but ADK severely underestimates Xe+ ionize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In fact, the experiment shows that 6e can be ripped off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rescatter</a:t>
            </a:r>
            <a:r>
              <a:rPr lang="en-US" dirty="0"/>
              <a:t> cartoon to explain </a:t>
            </a:r>
            <a:r>
              <a:rPr lang="en-US" dirty="0" err="1"/>
              <a:t>inelactic</a:t>
            </a:r>
            <a:r>
              <a:rPr lang="en-US" dirty="0"/>
              <a:t> e-ne inelastic scattering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ATTO 2013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D64A55-F3B1-410D-8D6B-411419AC499B}" type="datetime1">
              <a:rPr lang="en-US" altLang="en-US" smtClean="0"/>
              <a:pPr/>
              <a:t>10/13/21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C545-A8FC-482E-AD83-391CF1BE595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111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117F1F-0808-4801-8095-FA351E7A0072}" type="slidenum">
              <a:rPr lang="en-US" altLang="en-US" sz="1200">
                <a:solidFill>
                  <a:schemeClr val="tx1"/>
                </a:solidFill>
              </a:rPr>
              <a:pPr/>
              <a:t>16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03263"/>
            <a:ext cx="6254750" cy="3519487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The cutoff extends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The comb becomes spectral denser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ATTO 2013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D64A55-F3B1-410D-8D6B-411419AC499B}" type="datetime1">
              <a:rPr lang="en-US" altLang="en-US" smtClean="0"/>
              <a:pPr/>
              <a:t>10/13/21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C545-A8FC-482E-AD83-391CF1BE595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040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Murnane/</a:t>
            </a:r>
            <a:r>
              <a:rPr lang="en-US" dirty="0" err="1"/>
              <a:t>Kapetyn</a:t>
            </a:r>
            <a:r>
              <a:rPr lang="en-US" dirty="0"/>
              <a:t> and </a:t>
            </a:r>
            <a:r>
              <a:rPr lang="en-US" dirty="0" err="1"/>
              <a:t>Balkuska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ATTO 2013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D64A55-F3B1-410D-8D6B-411419AC499B}" type="datetime1">
              <a:rPr lang="en-US" altLang="en-US" smtClean="0"/>
              <a:pPr/>
              <a:t>10/13/21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C545-A8FC-482E-AD83-391CF1BE595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968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First thing, select one trajectory class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Minimize the chirp using MIR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ATTO 2013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D64A55-F3B1-410D-8D6B-411419AC499B}" type="datetime1">
              <a:rPr lang="en-US" altLang="en-US" smtClean="0"/>
              <a:pPr/>
              <a:t>10/13/21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C545-A8FC-482E-AD83-391CF1BE595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271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1163" y="703263"/>
            <a:ext cx="6254750" cy="3519487"/>
          </a:xfrm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Briefly describe that the metrology measures the amp and phase =&gt; reconstruct the temporal domain</a:t>
            </a:r>
          </a:p>
        </p:txBody>
      </p:sp>
      <p:sp>
        <p:nvSpPr>
          <p:cNvPr id="22532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3588" indent="-293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74750" indent="-2349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44650" indent="-2349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16138" indent="-2349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73338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30538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7738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4938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/>
              <a:t>MURI kickoff talk 2014</a:t>
            </a:r>
          </a:p>
        </p:txBody>
      </p:sp>
      <p:sp>
        <p:nvSpPr>
          <p:cNvPr id="28676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6DA9760-7897-4042-8111-ADF41A1A5A5A}" type="datetime1">
              <a:rPr lang="en-US" altLang="en-US" sz="1200">
                <a:solidFill>
                  <a:schemeClr val="tx1"/>
                </a:solidFill>
              </a:rPr>
              <a:pPr/>
              <a:t>10/13/21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9B46D6-E7FE-4B86-B3E3-6030A205DA90}" type="slidenum">
              <a:rPr lang="en-US" altLang="en-US" sz="1200">
                <a:solidFill>
                  <a:schemeClr val="tx1"/>
                </a:solidFill>
              </a:rPr>
              <a:pPr/>
              <a:t>21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Let me stress that scaling is a fundamental property in physics that drives new discovery and applications..</a:t>
            </a:r>
          </a:p>
          <a:p>
            <a:endParaRPr lang="en-US" sz="1800" dirty="0"/>
          </a:p>
          <a:p>
            <a:r>
              <a:rPr lang="en-US" sz="1800" dirty="0"/>
              <a:t>For example, for propagation of light filaments, the critical power for self focusing scales as lambda^2 =&gt; channels carry more energy</a:t>
            </a:r>
          </a:p>
          <a:p>
            <a:endParaRPr lang="en-US" sz="1800" dirty="0"/>
          </a:p>
          <a:p>
            <a:r>
              <a:rPr lang="en-US" sz="1800" dirty="0"/>
              <a:t>For secondary sources like Electron acceleration: the shocks and wakes dependent upon the laser strength parameter which scales with lambda. </a:t>
            </a:r>
          </a:p>
          <a:p>
            <a:r>
              <a:rPr lang="en-US" sz="1800" dirty="0"/>
              <a:t>Thus, the MIR produces larger bubbles who volume grows as lambda^3 (use figure) Allowing for more detailed diagnostics and easy of injection.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ATTO 2013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D64A55-F3B1-410D-8D6B-411419AC499B}" type="datetime1">
              <a:rPr lang="en-US" altLang="en-US" smtClean="0"/>
              <a:pPr/>
              <a:t>10/13/21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C545-A8FC-482E-AD83-391CF1BE595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076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describe XFEL</a:t>
            </a:r>
          </a:p>
          <a:p>
            <a:r>
              <a:rPr lang="en-US" b="1" dirty="0"/>
              <a:t>Wiggle</a:t>
            </a:r>
            <a:r>
              <a:rPr lang="en-US" b="1" baseline="0" dirty="0"/>
              <a:t> relativistic electrons that they lose energy as x-rays</a:t>
            </a:r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UXSS 2016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BC4CDAA0-6DE3-481E-BE2C-7691FE8A91ED}" type="datetime1">
              <a:rPr lang="en-US" smtClean="0"/>
              <a:t>10/13/21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47DA5-2E99-432F-9ACA-068E272906F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65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8500"/>
            <a:ext cx="6197600" cy="3486150"/>
          </a:xfrm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Laser at least 1 electrons</a:t>
            </a:r>
          </a:p>
          <a:p>
            <a:r>
              <a:rPr lang="en-US"/>
              <a:t>X-ray at least 2 electrons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877" indent="-290722" eaLnBrk="0" hangingPunct="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2pPr>
            <a:lvl3pPr marL="1162888" indent="-232578" eaLnBrk="0" hangingPunct="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3pPr>
            <a:lvl4pPr marL="1628043" indent="-232578" eaLnBrk="0" hangingPunct="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4pPr>
            <a:lvl5pPr marL="2093199" indent="-232578" eaLnBrk="0" hangingPunct="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5pPr>
            <a:lvl6pPr marL="2558354" indent="-23257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6pPr>
            <a:lvl7pPr marL="3023509" indent="-23257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7pPr>
            <a:lvl8pPr marL="3488665" indent="-23257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8pPr>
            <a:lvl9pPr marL="3953820" indent="-23257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98F69A-52B0-1140-8ACD-7DCFAB003655}" type="slidenum">
              <a:rPr lang="en-US" sz="120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32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</a:rPr>
              <a:t>Go to "View | Header and Footer" to add your organization, sponsor, meeting name here; then, click "Apply to All"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17DA6-E48D-47BC-B6E1-9A349B2A9059}" type="slidenum">
              <a:rPr lang="en-US" smtClean="0">
                <a:latin typeface="Arial" pitchFamily="34" charset="0"/>
              </a:rPr>
              <a:pPr/>
              <a:t>25</a:t>
            </a:fld>
            <a:endParaRPr lang="en-US">
              <a:latin typeface="Arial" pitchFamily="34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8500"/>
            <a:ext cx="6197600" cy="3486150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Use </a:t>
            </a:r>
            <a:r>
              <a:rPr lang="en-US" dirty="0" err="1">
                <a:latin typeface="Arial" pitchFamily="34" charset="0"/>
              </a:rPr>
              <a:t>Rohringer</a:t>
            </a:r>
            <a:r>
              <a:rPr lang="en-US" dirty="0">
                <a:latin typeface="Arial" pitchFamily="34" charset="0"/>
              </a:rPr>
              <a:t>/</a:t>
            </a:r>
            <a:r>
              <a:rPr lang="en-US" dirty="0" err="1">
                <a:latin typeface="Arial" pitchFamily="34" charset="0"/>
              </a:rPr>
              <a:t>Santra</a:t>
            </a:r>
            <a:r>
              <a:rPr lang="en-US" dirty="0">
                <a:latin typeface="Arial" pitchFamily="34" charset="0"/>
              </a:rPr>
              <a:t> rate equations.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Implement intensity averaging.</a:t>
            </a:r>
          </a:p>
          <a:p>
            <a:pPr eaLnBrk="1" hangingPunct="1"/>
            <a:r>
              <a:rPr lang="en-US" dirty="0" err="1">
                <a:latin typeface="Arial" pitchFamily="34" charset="0"/>
              </a:rPr>
              <a:t>Fluence</a:t>
            </a:r>
            <a:r>
              <a:rPr lang="en-US" dirty="0">
                <a:latin typeface="Arial" pitchFamily="34" charset="0"/>
              </a:rPr>
              <a:t> set by Ne 9+/10+ ratio at 2000 eV.  Gives the absolute yields as well.</a:t>
            </a:r>
          </a:p>
          <a:p>
            <a:pPr eaLnBrk="1" hangingPunct="1"/>
            <a:r>
              <a:rPr lang="en-US" dirty="0" err="1">
                <a:latin typeface="Arial" pitchFamily="34" charset="0"/>
              </a:rPr>
              <a:t>Fluence</a:t>
            </a:r>
            <a:r>
              <a:rPr lang="en-US" dirty="0">
                <a:latin typeface="Arial" pitchFamily="34" charset="0"/>
              </a:rPr>
              <a:t> set by charge state ratios at 800 eV.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50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8500"/>
            <a:ext cx="6197600" cy="348615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At these intensities, the valence is not really transparent</a:t>
            </a:r>
          </a:p>
          <a:p>
            <a:endParaRPr lang="en-US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</a:rPr>
              <a:t>The real surprise, is that correlated electron motion is possible</a:t>
            </a:r>
          </a:p>
          <a:p>
            <a:endParaRPr lang="en-US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</a:rPr>
              <a:t>All current theory is irrelevant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3C364-08A2-4892-B5B4-8D9E5A04DA3E}" type="slidenum">
              <a:rPr lang="en-US" smtClean="0">
                <a:latin typeface="Arial" pitchFamily="34" charset="0"/>
              </a:rPr>
              <a:pPr/>
              <a:t>26</a:t>
            </a:fld>
            <a:endParaRPr lang="en-US">
              <a:latin typeface="Arial" pitchFamily="34" charset="0"/>
            </a:endParaRPr>
          </a:p>
        </p:txBody>
      </p:sp>
      <p:sp>
        <p:nvSpPr>
          <p:cNvPr id="2560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1BE7418-C85E-4861-920C-7968F9E46422}" type="datetime1">
              <a:rPr lang="en-US" smtClean="0">
                <a:latin typeface="Arial" pitchFamily="34" charset="0"/>
              </a:rPr>
              <a:pPr/>
              <a:t>10/13/21</a:t>
            </a:fld>
            <a:endParaRPr lang="en-US">
              <a:latin typeface="Arial" pitchFamily="34" charset="0"/>
            </a:endParaRPr>
          </a:p>
        </p:txBody>
      </p:sp>
      <p:sp>
        <p:nvSpPr>
          <p:cNvPr id="25606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</a:rPr>
              <a:t>Erice Lecture III</a:t>
            </a:r>
          </a:p>
        </p:txBody>
      </p:sp>
    </p:spTree>
    <p:extLst>
      <p:ext uri="{BB962C8B-B14F-4D97-AF65-F5344CB8AC3E}">
        <p14:creationId xmlns:p14="http://schemas.microsoft.com/office/powerpoint/2010/main" val="852935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understanding of the low-frequency regime is sufficient robust that mid-scales facilities are being developed</a:t>
            </a:r>
          </a:p>
          <a:p>
            <a:endParaRPr lang="en-US" dirty="0"/>
          </a:p>
          <a:p>
            <a:r>
              <a:rPr lang="en-US" dirty="0"/>
              <a:t>Mid-scale that was awarded at the same time as the UM ZEUS facility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ATTO 2013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D64A55-F3B1-410D-8D6B-411419AC499B}" type="datetime1">
              <a:rPr lang="en-US" altLang="en-US" smtClean="0"/>
              <a:pPr/>
              <a:t>10/13/21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C545-A8FC-482E-AD83-391CF1BE5957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6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1163" y="703263"/>
            <a:ext cx="6254750" cy="3519487"/>
          </a:xfrm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ＭＳ Ｐゴシック" panose="020B0600070205080204" pitchFamily="34" charset="-128"/>
            </a:endParaRPr>
          </a:p>
        </p:txBody>
      </p:sp>
      <p:sp>
        <p:nvSpPr>
          <p:cNvPr id="41987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en-US" sz="1200">
                <a:solidFill>
                  <a:schemeClr val="tx1"/>
                </a:solidFill>
              </a:rPr>
              <a:t>MURI kickoff talk 2014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1988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6F510C5-9A98-406F-9537-9DD49DB83061}" type="datetime1">
              <a:rPr lang="en-US" altLang="en-US" sz="1200">
                <a:solidFill>
                  <a:schemeClr val="tx1"/>
                </a:solidFill>
              </a:rPr>
              <a:pPr/>
              <a:t>10/13/21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D1D776-407E-48FC-91FE-9A6667BD8232}" type="slidenum">
              <a:rPr lang="en-US" altLang="en-US" sz="1200">
                <a:solidFill>
                  <a:schemeClr val="tx1"/>
                </a:solidFill>
              </a:rPr>
              <a:pPr/>
              <a:t>28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use </a:t>
            </a:r>
            <a:r>
              <a:rPr lang="en-US" dirty="0" err="1"/>
              <a:t>ti:sapph</a:t>
            </a:r>
            <a:r>
              <a:rPr lang="en-US" dirty="0"/>
              <a:t>? Because it is a robust material capable of amplifying UF pulses to the PW-level!</a:t>
            </a:r>
          </a:p>
          <a:p>
            <a:endParaRPr lang="en-US" dirty="0"/>
          </a:p>
          <a:p>
            <a:r>
              <a:rPr lang="en-US" dirty="0"/>
              <a:t>But one size does not fit all and in certain application being at longer wavelength is preferred.</a:t>
            </a:r>
          </a:p>
          <a:p>
            <a:endParaRPr lang="en-US" dirty="0"/>
          </a:p>
          <a:p>
            <a:r>
              <a:rPr lang="en-US" dirty="0"/>
              <a:t>When I started MIR sources were mainly based on parametric processes but over the last decade we have seen tremendous progress in direct amplification in the 1-10 um range</a:t>
            </a:r>
          </a:p>
          <a:p>
            <a:endParaRPr lang="en-US" dirty="0"/>
          </a:p>
          <a:p>
            <a:r>
              <a:rPr lang="en-US" dirty="0"/>
              <a:t>We recently developed a laser based on </a:t>
            </a:r>
            <a:r>
              <a:rPr lang="en-US" dirty="0" err="1"/>
              <a:t>Cr:ZnSe</a:t>
            </a:r>
            <a:r>
              <a:rPr lang="en-US" dirty="0"/>
              <a:t> at 2.4 um, 1 </a:t>
            </a:r>
            <a:r>
              <a:rPr lang="en-US" dirty="0" err="1"/>
              <a:t>KHz</a:t>
            </a:r>
            <a:r>
              <a:rPr lang="en-US" dirty="0"/>
              <a:t> that is competitive with </a:t>
            </a:r>
            <a:r>
              <a:rPr lang="en-US" dirty="0" err="1"/>
              <a:t>Ti:sapp</a:t>
            </a:r>
            <a:r>
              <a:rPr lang="en-US" dirty="0"/>
              <a:t> but at longer wavelength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ATTO 2013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D64A55-F3B1-410D-8D6B-411419AC499B}" type="datetime1">
              <a:rPr lang="en-US" altLang="en-US" smtClean="0"/>
              <a:pPr/>
              <a:t>10/13/21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C545-A8FC-482E-AD83-391CF1BE5957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4553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Elections (red is atomic </a:t>
            </a:r>
            <a:r>
              <a:rPr lang="en-US" dirty="0" err="1"/>
              <a:t>Ar</a:t>
            </a:r>
            <a:r>
              <a:rPr lang="en-US" dirty="0"/>
              <a:t> and blue is 10 nm clusters)</a:t>
            </a:r>
          </a:p>
          <a:p>
            <a:pPr marL="228600" indent="-228600">
              <a:buAutoNum type="arabicPeriod"/>
            </a:pPr>
            <a:r>
              <a:rPr lang="en-US" dirty="0"/>
              <a:t>At </a:t>
            </a:r>
            <a:r>
              <a:rPr lang="en-US" dirty="0" err="1"/>
              <a:t>ti:sapp</a:t>
            </a:r>
            <a:r>
              <a:rPr lang="en-US" dirty="0"/>
              <a:t>: cluster produces higher energy electrons, this has been understood in terms of inverse </a:t>
            </a:r>
            <a:r>
              <a:rPr lang="en-US" dirty="0" err="1"/>
              <a:t>bermshallung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At longer wavelengths the cluster looks more and more like the atom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err="1">
                <a:sym typeface="Wingdings" panose="05000000000000000000" pitchFamily="2" charset="2"/>
              </a:rPr>
              <a:t>rescattering</a:t>
            </a:r>
            <a:r>
              <a:rPr lang="en-US" dirty="0">
                <a:sym typeface="Wingdings" panose="05000000000000000000" pitchFamily="2" charset="2"/>
              </a:rPr>
              <a:t> is important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In addition, at longer wavelength the electron energy increases (atom like but not a simple </a:t>
            </a:r>
            <a:r>
              <a:rPr lang="en-US" dirty="0">
                <a:sym typeface="Symbol" panose="05050102010706020507" pitchFamily="18" charset="2"/>
              </a:rPr>
              <a:t> scaling)</a:t>
            </a:r>
          </a:p>
          <a:p>
            <a:pPr marL="228600" indent="-228600">
              <a:buAutoNum type="arabicPeriod"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Ions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As </a:t>
            </a:r>
            <a:r>
              <a:rPr lang="en-US" dirty="0">
                <a:sym typeface="Symbol" panose="05050102010706020507" pitchFamily="18" charset="2"/>
              </a:rPr>
              <a:t> increases the ion energy decreases</a:t>
            </a:r>
          </a:p>
          <a:p>
            <a:pPr marL="228600" indent="-228600">
              <a:buAutoNum type="arabicPeriod"/>
            </a:pPr>
            <a:r>
              <a:rPr lang="en-US" dirty="0">
                <a:sym typeface="Symbol" panose="05050102010706020507" pitchFamily="18" charset="2"/>
              </a:rPr>
              <a:t>As  increases the emission becomes anisotropic =&gt; process is driven along field (column formation)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ATTO 2013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D64A55-F3B1-410D-8D6B-411419AC499B}" type="datetime1">
              <a:rPr lang="en-US" altLang="en-US" smtClean="0"/>
              <a:pPr/>
              <a:t>10/13/21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C545-A8FC-482E-AD83-391CF1BE5957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046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FCA627-EF80-4BA0-BB7D-9CAFEAC2E650}" type="slidenum">
              <a:rPr lang="en-US" altLang="en-US" sz="1200">
                <a:solidFill>
                  <a:schemeClr val="tx1"/>
                </a:solidFill>
              </a:rPr>
              <a:pPr/>
              <a:t>32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03263"/>
            <a:ext cx="6254750" cy="35194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ＭＳ Ｐゴシック" panose="020B0600070205080204" pitchFamily="34" charset="-128"/>
              </a:rPr>
              <a:t>Foreign concept for thinking about an atom interacting with light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ＭＳ Ｐゴシック" panose="020B0600070205080204" pitchFamily="34" charset="-128"/>
              </a:rPr>
              <a:t>However the classical physics emerges from the strong field dominating the continuum motion</a:t>
            </a:r>
          </a:p>
        </p:txBody>
      </p:sp>
      <p:sp>
        <p:nvSpPr>
          <p:cNvPr id="8196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31661F-E211-48C8-A1E6-D82FCE78B959}" type="datetime1">
              <a:rPr lang="en-US" altLang="en-US" sz="1200">
                <a:solidFill>
                  <a:schemeClr val="tx1"/>
                </a:solidFill>
              </a:rPr>
              <a:pPr/>
              <a:t>10/13/21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8197" name="Header Placeholder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</a:rPr>
              <a:t>Purdue talk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1163" y="703263"/>
            <a:ext cx="6254750" cy="3519487"/>
          </a:xfrm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ＭＳ Ｐゴシック" panose="020B0600070205080204" pitchFamily="34" charset="-128"/>
              </a:rPr>
              <a:t>Momentum exchange Q prop p</a:t>
            </a:r>
            <a:r>
              <a:rPr lang="en-US" altLang="en-US" baseline="-25000">
                <a:latin typeface="Arial" panose="020B0604020202020204" pitchFamily="34" charset="0"/>
                <a:cs typeface="ＭＳ Ｐゴシック" panose="020B0600070205080204" pitchFamily="34" charset="-128"/>
              </a:rPr>
              <a:t>i</a:t>
            </a:r>
            <a:r>
              <a:rPr lang="en-US" altLang="en-US">
                <a:latin typeface="Arial" panose="020B0604020202020204" pitchFamily="34" charset="0"/>
                <a:cs typeface="ＭＳ Ｐゴシック" panose="020B0600070205080204" pitchFamily="34" charset="-128"/>
              </a:rPr>
              <a:t>sin(O/2)</a:t>
            </a:r>
          </a:p>
          <a:p>
            <a:r>
              <a:rPr lang="en-US" altLang="en-US">
                <a:latin typeface="Arial" panose="020B0604020202020204" pitchFamily="34" charset="0"/>
                <a:cs typeface="ＭＳ Ｐゴシック" panose="020B0600070205080204" pitchFamily="34" charset="-128"/>
              </a:rPr>
              <a:t>Spatial resolution is 1/Q, typically 1 pm resolution</a:t>
            </a:r>
          </a:p>
          <a:p>
            <a:endParaRPr lang="en-US" altLang="en-US">
              <a:latin typeface="Arial" panose="020B0604020202020204" pitchFamily="34" charset="0"/>
              <a:cs typeface="ＭＳ Ｐゴシック" panose="020B0600070205080204" pitchFamily="34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ATTO 2013</a:t>
            </a:r>
            <a:endParaRPr lang="en-US"/>
          </a:p>
        </p:txBody>
      </p:sp>
      <p:sp>
        <p:nvSpPr>
          <p:cNvPr id="33796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0E335C-1BE1-4B97-8A29-5BB143E4953D}" type="datetime1">
              <a:rPr lang="en-US" altLang="en-US" sz="1200">
                <a:solidFill>
                  <a:schemeClr val="tx1"/>
                </a:solidFill>
              </a:rPr>
              <a:pPr/>
              <a:t>10/13/21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AFF72E-97BF-42C6-9753-2624D640E621}" type="slidenum">
              <a:rPr lang="en-US" altLang="en-US" sz="1200">
                <a:solidFill>
                  <a:schemeClr val="tx1"/>
                </a:solidFill>
              </a:rPr>
              <a:pPr/>
              <a:t>33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1163" y="703263"/>
            <a:ext cx="6254750" cy="3519487"/>
          </a:xfrm>
          <a:ln/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Understanding and exploiting the semi-classical view has been a major thrust in my group. </a:t>
            </a:r>
          </a:p>
          <a:p>
            <a:endParaRPr lang="en-US" altLang="en-US" dirty="0">
              <a:latin typeface="Arial" panose="020B0604020202020204" pitchFamily="34" charset="0"/>
              <a:cs typeface="ＭＳ Ｐゴシック" panose="020B0600070205080204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Some early calculations supplied us with some insight.</a:t>
            </a:r>
          </a:p>
          <a:p>
            <a:endParaRPr lang="en-US" altLang="en-US" dirty="0">
              <a:latin typeface="Arial" panose="020B0604020202020204" pitchFamily="34" charset="0"/>
              <a:cs typeface="ＭＳ Ｐゴシック" panose="020B0600070205080204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Here what happens when you generate HHG from argon using </a:t>
            </a:r>
            <a:r>
              <a:rPr lang="en-US" altLang="en-US" dirty="0" err="1">
                <a:latin typeface="Arial" panose="020B0604020202020204" pitchFamily="34" charset="0"/>
                <a:cs typeface="ＭＳ Ｐゴシック" panose="020B0600070205080204" pitchFamily="34" charset="-128"/>
              </a:rPr>
              <a:t>ti:sapp</a:t>
            </a:r>
            <a:endParaRPr lang="en-US" altLang="en-US" dirty="0">
              <a:latin typeface="Arial" panose="020B0604020202020204" pitchFamily="34" charset="0"/>
              <a:cs typeface="ＭＳ Ｐゴシック" panose="020B0600070205080204" pitchFamily="34" charset="-128"/>
            </a:endParaRPr>
          </a:p>
          <a:p>
            <a:endParaRPr lang="en-US" altLang="en-US" dirty="0">
              <a:latin typeface="Arial" panose="020B0604020202020204" pitchFamily="34" charset="0"/>
              <a:cs typeface="ＭＳ Ｐゴシック" panose="020B0600070205080204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You see that the max energy is 3Up but what is Up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C507177-7D3C-477D-B98D-7C1FEF441CD6}" type="slidenum">
              <a:rPr lang="en-US" altLang="en-US" sz="1200">
                <a:solidFill>
                  <a:schemeClr val="tx1"/>
                </a:solidFill>
              </a:rPr>
              <a:pPr/>
              <a:t>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148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</a:rPr>
              <a:t>8/1/2011</a:t>
            </a:r>
          </a:p>
        </p:txBody>
      </p:sp>
      <p:sp>
        <p:nvSpPr>
          <p:cNvPr id="27654" name="Header Placeholder 5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rgbClr val="AE2F2C"/>
                </a:solidFill>
                <a:latin typeface="Arial" pitchFamily="34" charset="0"/>
              </a:defRPr>
            </a:lvl1pPr>
            <a:lvl2pPr marL="764273" indent="-293951" eaLnBrk="0" hangingPunct="0">
              <a:defRPr sz="2100">
                <a:solidFill>
                  <a:srgbClr val="AE2F2C"/>
                </a:solidFill>
                <a:latin typeface="Arial" pitchFamily="34" charset="0"/>
              </a:defRPr>
            </a:lvl2pPr>
            <a:lvl3pPr marL="1175804" indent="-235161" eaLnBrk="0" hangingPunct="0">
              <a:defRPr sz="2100">
                <a:solidFill>
                  <a:srgbClr val="AE2F2C"/>
                </a:solidFill>
                <a:latin typeface="Arial" pitchFamily="34" charset="0"/>
              </a:defRPr>
            </a:lvl3pPr>
            <a:lvl4pPr marL="1646126" indent="-235161" eaLnBrk="0" hangingPunct="0">
              <a:defRPr sz="2100">
                <a:solidFill>
                  <a:srgbClr val="AE2F2C"/>
                </a:solidFill>
                <a:latin typeface="Arial" pitchFamily="34" charset="0"/>
              </a:defRPr>
            </a:lvl4pPr>
            <a:lvl5pPr marL="2116447" indent="-235161" eaLnBrk="0" hangingPunct="0">
              <a:defRPr sz="2100">
                <a:solidFill>
                  <a:srgbClr val="AE2F2C"/>
                </a:solidFill>
                <a:latin typeface="Arial" pitchFamily="34" charset="0"/>
              </a:defRPr>
            </a:lvl5pPr>
            <a:lvl6pPr marL="2586769" indent="-23516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AE2F2C"/>
                </a:solidFill>
                <a:latin typeface="Arial" pitchFamily="34" charset="0"/>
              </a:defRPr>
            </a:lvl6pPr>
            <a:lvl7pPr marL="3057091" indent="-23516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AE2F2C"/>
                </a:solidFill>
                <a:latin typeface="Arial" pitchFamily="34" charset="0"/>
              </a:defRPr>
            </a:lvl7pPr>
            <a:lvl8pPr marL="3527412" indent="-23516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AE2F2C"/>
                </a:solidFill>
                <a:latin typeface="Arial" pitchFamily="34" charset="0"/>
              </a:defRPr>
            </a:lvl8pPr>
            <a:lvl9pPr marL="3997734" indent="-23516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AE2F2C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chemeClr val="tx1"/>
                </a:solidFill>
              </a:rPr>
              <a:t>DOE talk 2011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1163" y="703263"/>
            <a:ext cx="6254750" cy="3519487"/>
          </a:xfrm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ＭＳ Ｐゴシック" panose="020B0600070205080204" pitchFamily="34" charset="-128"/>
              </a:rPr>
              <a:t>Sigma electron in O2 (anti-bond)</a:t>
            </a:r>
          </a:p>
        </p:txBody>
      </p:sp>
      <p:sp>
        <p:nvSpPr>
          <p:cNvPr id="38915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en-US" sz="1200">
                <a:solidFill>
                  <a:schemeClr val="tx1"/>
                </a:solidFill>
              </a:rPr>
              <a:t>ATTO 2013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8916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97AB79C-9AF3-4193-B5B0-C0CB8CA6C6FF}" type="datetime1">
              <a:rPr lang="en-US" altLang="en-US" sz="1200">
                <a:solidFill>
                  <a:schemeClr val="tx1"/>
                </a:solidFill>
              </a:rPr>
              <a:pPr/>
              <a:t>10/13/21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E4657E-8F3D-463E-AB98-FEB31213F117}" type="slidenum">
              <a:rPr lang="en-US" altLang="en-US" sz="1200">
                <a:solidFill>
                  <a:schemeClr val="tx1"/>
                </a:solidFill>
              </a:rPr>
              <a:pPr/>
              <a:t>34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MS PGothic" panose="020B0600070205080204" pitchFamily="34" charset="-128"/>
              </a:rPr>
              <a:t>Easy for lasers and XFELs? But insignificant to explain the interactions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UCLA talk</a:t>
            </a:r>
          </a:p>
        </p:txBody>
      </p:sp>
      <p:sp>
        <p:nvSpPr>
          <p:cNvPr id="56324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665D42-C14C-47DA-8FA4-3EE9498D9055}" type="datetime1">
              <a:rPr lang="en-US" altLang="en-US" sz="1200" smtClean="0">
                <a:solidFill>
                  <a:schemeClr val="tx1"/>
                </a:solidFill>
              </a:rPr>
              <a:t>10/13/21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6325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AB1CCD0-76B9-43E0-B8E7-F354CBB002C2}" type="slidenum">
              <a:rPr lang="en-US" altLang="en-US" sz="1200">
                <a:solidFill>
                  <a:schemeClr val="tx1"/>
                </a:solidFill>
              </a:rPr>
              <a:pPr/>
              <a:t>35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0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MS PGothic" panose="020B0600070205080204" pitchFamily="34" charset="-128"/>
              </a:rPr>
              <a:t>My definition of strong field is the Coulomb field</a:t>
            </a:r>
          </a:p>
          <a:p>
            <a:endParaRPr lang="en-US" altLang="en-US" dirty="0">
              <a:latin typeface="Arial" panose="020B0604020202020204" pitchFamily="34" charset="0"/>
              <a:cs typeface="MS PGothic" panose="020B0600070205080204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cs typeface="MS PGothic" panose="020B0600070205080204" pitchFamily="34" charset="-128"/>
              </a:rPr>
              <a:t>Easy for lasers and XFELs? But insignificant to explain the interactions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UCLA talk</a:t>
            </a:r>
          </a:p>
        </p:txBody>
      </p:sp>
      <p:sp>
        <p:nvSpPr>
          <p:cNvPr id="56324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665D42-C14C-47DA-8FA4-3EE9498D9055}" type="datetime1">
              <a:rPr lang="en-US" altLang="en-US" sz="1200" smtClean="0">
                <a:solidFill>
                  <a:schemeClr val="tx1"/>
                </a:solidFill>
              </a:rPr>
              <a:t>10/13/21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6325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AB1CCD0-76B9-43E0-B8E7-F354CBB002C2}" type="slidenum">
              <a:rPr lang="en-US" altLang="en-US" sz="1200">
                <a:solidFill>
                  <a:schemeClr val="tx1"/>
                </a:solidFill>
              </a:rPr>
              <a:pPr/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0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89616CF-3DE2-4092-8F53-FA87D988C3DA}" type="slidenum">
              <a:rPr lang="en-US" altLang="en-US" sz="1200">
                <a:solidFill>
                  <a:schemeClr val="tx1"/>
                </a:solidFill>
              </a:rPr>
              <a:pPr/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7600" cy="348615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200" dirty="0">
                <a:latin typeface="Arial" panose="020B0604020202020204" pitchFamily="34" charset="0"/>
                <a:cs typeface="MS PGothic" panose="020B0600070205080204" pitchFamily="34" charset="-128"/>
              </a:rPr>
              <a:t>Describe motion (Field dominates motion </a:t>
            </a:r>
            <a:r>
              <a:rPr lang="en-US" altLang="en-US" sz="1200" dirty="0">
                <a:latin typeface="Arial" panose="020B0604020202020204" pitchFamily="34" charset="0"/>
                <a:cs typeface="MS PGothic" panose="020B0600070205080204" pitchFamily="34" charset="-128"/>
                <a:sym typeface="Symbol" panose="05050102010706020507" pitchFamily="18" charset="2"/>
              </a:rPr>
              <a:t> tailoring could be effective</a:t>
            </a:r>
            <a:r>
              <a:rPr lang="en-US" altLang="en-US" sz="1200" dirty="0">
                <a:latin typeface="Arial" panose="020B0604020202020204" pitchFamily="34" charset="0"/>
                <a:cs typeface="MS PGothic" panose="020B0600070205080204" pitchFamily="34" charset="-128"/>
              </a:rPr>
              <a:t>)</a:t>
            </a:r>
          </a:p>
          <a:p>
            <a:pPr eaLnBrk="1" hangingPunct="1"/>
            <a:endParaRPr lang="en-US" altLang="en-US" sz="1200" dirty="0">
              <a:latin typeface="Arial" panose="020B0604020202020204" pitchFamily="34" charset="0"/>
              <a:cs typeface="MS PGothic" panose="020B0600070205080204" pitchFamily="34" charset="-128"/>
            </a:endParaRPr>
          </a:p>
          <a:p>
            <a:pPr eaLnBrk="1" hangingPunct="1"/>
            <a:r>
              <a:rPr lang="en-US" altLang="en-US" sz="1200" dirty="0">
                <a:latin typeface="Arial" panose="020B0604020202020204" pitchFamily="34" charset="0"/>
                <a:cs typeface="MS PGothic" panose="020B0600070205080204" pitchFamily="34" charset="-128"/>
              </a:rPr>
              <a:t>The size of this potential exceeds the electron’s binding energy and the quiver amplitude &gt;&gt; atomic scale</a:t>
            </a:r>
          </a:p>
          <a:p>
            <a:pPr eaLnBrk="1" hangingPunct="1"/>
            <a:endParaRPr lang="en-US" altLang="en-US" sz="1200" dirty="0">
              <a:latin typeface="Arial" panose="020B0604020202020204" pitchFamily="34" charset="0"/>
              <a:cs typeface="MS PGothic" panose="020B0600070205080204" pitchFamily="34" charset="-128"/>
            </a:endParaRPr>
          </a:p>
          <a:p>
            <a:pPr eaLnBrk="1" hangingPunct="1"/>
            <a:r>
              <a:rPr lang="en-US" altLang="en-US" sz="1200" dirty="0">
                <a:latin typeface="Arial" panose="020B0604020202020204" pitchFamily="34" charset="0"/>
                <a:cs typeface="MS PGothic" panose="020B0600070205080204" pitchFamily="34" charset="-128"/>
              </a:rPr>
              <a:t>the previous figure showed that the Q systems behaves classically at longer </a:t>
            </a:r>
            <a:r>
              <a:rPr lang="en-US" altLang="en-US" sz="1200" dirty="0">
                <a:latin typeface="Arial" panose="020B0604020202020204" pitchFamily="34" charset="0"/>
                <a:cs typeface="MS PGothic" panose="020B0600070205080204" pitchFamily="34" charset="-128"/>
                <a:sym typeface="Symbol" panose="05050102010706020507" pitchFamily="18" charset="2"/>
              </a:rPr>
              <a:t></a:t>
            </a:r>
            <a:r>
              <a:rPr lang="en-US" altLang="en-US" sz="1200" dirty="0">
                <a:latin typeface="Arial" panose="020B0604020202020204" pitchFamily="34" charset="0"/>
                <a:cs typeface="MS PGothic" panose="020B0600070205080204" pitchFamily="34" charset="-128"/>
              </a:rPr>
              <a:t> but the quiver motion at longer wavelengths also couples large energy</a:t>
            </a:r>
          </a:p>
        </p:txBody>
      </p:sp>
    </p:spTree>
    <p:extLst>
      <p:ext uri="{BB962C8B-B14F-4D97-AF65-F5344CB8AC3E}">
        <p14:creationId xmlns:p14="http://schemas.microsoft.com/office/powerpoint/2010/main" val="2409592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Keldysh</a:t>
            </a:r>
            <a:r>
              <a:rPr lang="en-US" dirty="0"/>
              <a:t> provided a gauge of thinking about the escape (ionization)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ATTO 2013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D64A55-F3B1-410D-8D6B-411419AC499B}" type="datetime1">
              <a:rPr lang="en-US" altLang="en-US" smtClean="0"/>
              <a:pPr/>
              <a:t>10/13/21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C545-A8FC-482E-AD83-391CF1BE595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33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936A10B-4950-431B-98A5-BC57FB0796CB}" type="slidenum">
              <a:rPr lang="en-US" altLang="en-US" sz="1200">
                <a:solidFill>
                  <a:schemeClr val="tx1"/>
                </a:solidFill>
              </a:rPr>
              <a:pPr/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Put the elements together to define a semi-classical view: tunneling followed by quivering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Up depends on Intensity and Wavelength,</a:t>
            </a:r>
            <a:r>
              <a:rPr lang="en-US" altLang="en-US" baseline="0" dirty="0">
                <a:latin typeface="Arial" panose="020B0604020202020204" pitchFamily="34" charset="0"/>
              </a:rPr>
              <a:t> I have a knob to promote tunneling and increase electron energy</a:t>
            </a:r>
          </a:p>
          <a:p>
            <a:pPr eaLnBrk="1" hangingPunct="1"/>
            <a:endParaRPr lang="en-US" altLang="en-US" baseline="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baseline="0" dirty="0">
                <a:latin typeface="Arial" panose="020B0604020202020204" pitchFamily="34" charset="0"/>
              </a:rPr>
              <a:t>Electron can recombine (</a:t>
            </a:r>
            <a:r>
              <a:rPr lang="en-US" altLang="en-US" baseline="0" dirty="0" err="1">
                <a:latin typeface="Arial" panose="020B0604020202020204" pitchFamily="34" charset="0"/>
              </a:rPr>
              <a:t>hhg</a:t>
            </a:r>
            <a:r>
              <a:rPr lang="en-US" altLang="en-US" baseline="0" dirty="0">
                <a:latin typeface="Arial" panose="020B0604020202020204" pitchFamily="34" charset="0"/>
              </a:rPr>
              <a:t>), elastic scatter (10Up) or inelastic scatter (multiple ionization)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B71200D-E18B-4A40-A7FB-88472A47912A}" type="datetime1">
              <a:rPr lang="en-US" altLang="en-US" sz="1200">
                <a:solidFill>
                  <a:schemeClr val="tx1"/>
                </a:solidFill>
              </a:rPr>
              <a:pPr/>
              <a:t>10/13/21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2534" name="Header Placeholder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</a:rPr>
              <a:t>Purdue talk</a:t>
            </a:r>
          </a:p>
        </p:txBody>
      </p:sp>
    </p:spTree>
    <p:extLst>
      <p:ext uri="{BB962C8B-B14F-4D97-AF65-F5344CB8AC3E}">
        <p14:creationId xmlns:p14="http://schemas.microsoft.com/office/powerpoint/2010/main" val="1202323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1163" y="703263"/>
            <a:ext cx="6254750" cy="3519487"/>
          </a:xfrm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altLang="en-US" dirty="0" err="1">
                <a:latin typeface="Arial" panose="020B0604020202020204" pitchFamily="34" charset="0"/>
                <a:cs typeface="ＭＳ Ｐゴシック" panose="020B0600070205080204" pitchFamily="34" charset="-128"/>
              </a:rPr>
              <a:t>Keldysh</a:t>
            </a:r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: if frequency is low or the field amplitude is high then electron can tunnel (establishes the deterministic view)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Potential </a:t>
            </a:r>
            <a:r>
              <a:rPr lang="en-US" altLang="en-US" dirty="0" err="1">
                <a:latin typeface="Arial" panose="020B0604020202020204" pitchFamily="34" charset="0"/>
                <a:cs typeface="ＭＳ Ｐゴシック" panose="020B0600070205080204" pitchFamily="34" charset="-128"/>
              </a:rPr>
              <a:t>potential</a:t>
            </a:r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: energy coupling into WP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dirty="0" err="1">
                <a:latin typeface="Arial" panose="020B0604020202020204" pitchFamily="34" charset="0"/>
                <a:cs typeface="ＭＳ Ｐゴシック" panose="020B0600070205080204" pitchFamily="34" charset="-128"/>
              </a:rPr>
              <a:t>Attochirp</a:t>
            </a:r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: the WP dispersion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More complete metrics based on SFA: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SO ESTABLISHING THE SF CONDITION REQUIRES</a:t>
            </a:r>
          </a:p>
          <a:p>
            <a:endParaRPr lang="en-US" altLang="en-US" dirty="0">
              <a:latin typeface="Arial" panose="020B0604020202020204" pitchFamily="34" charset="0"/>
              <a:cs typeface="ＭＳ Ｐゴシック" panose="020B0600070205080204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Just state have coverage from 1-4 um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2AEF5F-6BE5-421C-AA91-40FE3A5BACD7}" type="slidenum">
              <a:rPr lang="en-US" altLang="en-US" sz="1200">
                <a:solidFill>
                  <a:schemeClr val="tx1"/>
                </a:solidFill>
              </a:rPr>
              <a:pPr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7412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318019-B420-4A61-9FA8-23813E80B4DB}" type="datetime1">
              <a:rPr lang="en-US" altLang="en-US" sz="1200">
                <a:solidFill>
                  <a:schemeClr val="tx1"/>
                </a:solidFill>
              </a:rPr>
              <a:pPr/>
              <a:t>10/13/21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8918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U Tokyo 2014</a:t>
            </a:r>
          </a:p>
        </p:txBody>
      </p:sp>
    </p:spTree>
    <p:extLst>
      <p:ext uri="{BB962C8B-B14F-4D97-AF65-F5344CB8AC3E}">
        <p14:creationId xmlns:p14="http://schemas.microsoft.com/office/powerpoint/2010/main" val="670061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1163" y="703263"/>
            <a:ext cx="6254750" cy="3519487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indent="-230188">
              <a:buFontTx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Plot z1 &amp; z = 1</a:t>
            </a:r>
          </a:p>
          <a:p>
            <a:pPr marL="230188" indent="-230188">
              <a:buFontTx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Observe continuum states breaks down first (define pert break down as 10%)</a:t>
            </a:r>
          </a:p>
          <a:p>
            <a:pPr marL="230188" indent="-230188">
              <a:buFontTx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Break down occurs for a field value &lt; atomic unit</a:t>
            </a:r>
          </a:p>
          <a:p>
            <a:pPr marL="230188" indent="-230188">
              <a:buFontTx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Not much I can do with the intensity because of saturation (depletion).</a:t>
            </a:r>
          </a:p>
          <a:p>
            <a:pPr marL="230188" indent="-230188">
              <a:buFontTx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ＭＳ Ｐゴシック" panose="020B0600070205080204" pitchFamily="34" charset="-128"/>
              </a:rPr>
              <a:t>Wavelength is a continuous knob</a:t>
            </a:r>
          </a:p>
        </p:txBody>
      </p:sp>
      <p:sp>
        <p:nvSpPr>
          <p:cNvPr id="39940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ITAMP 2014</a:t>
            </a:r>
          </a:p>
        </p:txBody>
      </p:sp>
      <p:sp>
        <p:nvSpPr>
          <p:cNvPr id="19460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EDE97F-290B-4F8C-83CF-D5FE2840849D}" type="datetime1">
              <a:rPr lang="en-US" altLang="en-US" sz="1200">
                <a:solidFill>
                  <a:schemeClr val="tx1"/>
                </a:solidFill>
              </a:rPr>
              <a:pPr/>
              <a:t>10/13/21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8CF7F5-FB60-4CE1-BFC3-D5BF31022E2E}" type="slidenum">
              <a:rPr lang="en-US" altLang="en-US" sz="1200">
                <a:solidFill>
                  <a:schemeClr val="tx1"/>
                </a:solidFill>
              </a:rPr>
              <a:pPr/>
              <a:t>9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3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15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5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1101" y="115889"/>
            <a:ext cx="27813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15889"/>
            <a:ext cx="8140700" cy="6010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480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9"/>
            <a:ext cx="9271000" cy="428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904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4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924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2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http://www.computerflu.com/computer-flu-images/computer-flu-timescales.jpg"/>
          <p:cNvPicPr>
            <a:picLocks noChangeAspect="1" noChangeArrowheads="1"/>
          </p:cNvPicPr>
          <p:nvPr userDrawn="1"/>
        </p:nvPicPr>
        <p:blipFill rotWithShape="1"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5"/>
          <a:stretch/>
        </p:blipFill>
        <p:spPr bwMode="auto">
          <a:xfrm>
            <a:off x="14941" y="672353"/>
            <a:ext cx="12177059" cy="5946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4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5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79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9A9A9"/>
            </a:gs>
            <a:gs pos="50000">
              <a:schemeClr val="bg1"/>
            </a:gs>
            <a:gs pos="100000">
              <a:srgbClr val="A9A9A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-7938"/>
            <a:ext cx="12192000" cy="685801"/>
          </a:xfrm>
          <a:prstGeom prst="rect">
            <a:avLst/>
          </a:prstGeom>
          <a:solidFill>
            <a:srgbClr val="BA202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fr-FR" altLang="en-US" sz="1800">
              <a:solidFill>
                <a:schemeClr val="tx1"/>
              </a:solidFill>
            </a:endParaRPr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6616700"/>
            <a:ext cx="12192000" cy="241300"/>
          </a:xfrm>
          <a:prstGeom prst="rect">
            <a:avLst/>
          </a:prstGeom>
          <a:solidFill>
            <a:srgbClr val="BA202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fr-FR" altLang="en-US" sz="1400">
              <a:solidFill>
                <a:srgbClr val="DDDDD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9"/>
            <a:ext cx="963007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1029" name="Picture 1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 t="8400" r="4184" b="7707"/>
          <a:stretch>
            <a:fillRect/>
          </a:stretch>
        </p:blipFill>
        <p:spPr bwMode="auto">
          <a:xfrm>
            <a:off x="10363200" y="71438"/>
            <a:ext cx="173143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3"/>
          <p:cNvSpPr txBox="1">
            <a:spLocks noChangeArrowheads="1"/>
          </p:cNvSpPr>
          <p:nvPr userDrawn="1"/>
        </p:nvSpPr>
        <p:spPr bwMode="auto">
          <a:xfrm>
            <a:off x="5044747" y="6608475"/>
            <a:ext cx="211805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err="1">
                <a:solidFill>
                  <a:srgbClr val="DDDDDD"/>
                </a:solidFill>
              </a:rPr>
              <a:t>MiPSE</a:t>
            </a:r>
            <a:r>
              <a:rPr lang="en-US" sz="1200" dirty="0">
                <a:solidFill>
                  <a:srgbClr val="DDDDDD"/>
                </a:solidFill>
              </a:rPr>
              <a:t> seminar 2021 Oct 13</a:t>
            </a:r>
          </a:p>
        </p:txBody>
      </p:sp>
      <p:pic>
        <p:nvPicPr>
          <p:cNvPr id="2" name="Picture 1" descr="http://www.computerflu.com/computer-flu-images/computer-flu-timescales.jpg">
            <a:extLst>
              <a:ext uri="{FF2B5EF4-FFF2-40B4-BE49-F238E27FC236}">
                <a16:creationId xmlns:a16="http://schemas.microsoft.com/office/drawing/2014/main" id="{E645D833-A7CB-4749-81D4-B0A197C0887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5"/>
          <a:stretch/>
        </p:blipFill>
        <p:spPr bwMode="auto">
          <a:xfrm>
            <a:off x="14941" y="672353"/>
            <a:ext cx="12177059" cy="59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DDDDD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DDDDD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DDDDD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DDDDD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DDDDD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DDDDD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DDDDD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DDDDDD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1400">
          <a:solidFill>
            <a:srgbClr val="DDDDDD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34" charset="-128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2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23" Type="http://schemas.openxmlformats.org/officeDocument/2006/relationships/image" Target="../media/image27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jpe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2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23" Type="http://schemas.openxmlformats.org/officeDocument/2006/relationships/image" Target="../media/image27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.pn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.pn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emf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199" y="115889"/>
            <a:ext cx="9779479" cy="428625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wavelength s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caling intense laser-atom interactions</a:t>
            </a:r>
            <a:endParaRPr lang="en-US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79563" y="3835473"/>
            <a:ext cx="9156674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menu:</a:t>
            </a:r>
          </a:p>
          <a:p>
            <a:pPr marL="230188" indent="-230188">
              <a:buFont typeface="Arial" charset="0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low-frequency regime </a:t>
            </a:r>
          </a:p>
          <a:p>
            <a:pPr marL="1085850" lvl="1" indent="-342900"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quasi-classical view of strong field atomic physics</a:t>
            </a:r>
          </a:p>
          <a:p>
            <a:pPr marL="1085850" lvl="1" indent="-342900"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scaling in strong field atomic physics</a:t>
            </a:r>
          </a:p>
          <a:p>
            <a:pPr marL="1085850" lvl="1" indent="-342900"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of scaling</a:t>
            </a:r>
          </a:p>
          <a:p>
            <a:pPr marL="230188" indent="-230188">
              <a:buFont typeface="Arial" charset="0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high-frequency regime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4993" y="645780"/>
            <a:ext cx="250581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  <a:cs typeface="Arial" panose="020B0604020202020204" pitchFamily="34" charset="0"/>
              </a:rPr>
              <a:t>Louis DiMauro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B7DFEC-264C-4641-B19C-2A638E151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80" y="3983170"/>
            <a:ext cx="6873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9" descr="doe">
            <a:extLst>
              <a:ext uri="{FF2B5EF4-FFF2-40B4-BE49-F238E27FC236}">
                <a16:creationId xmlns:a16="http://schemas.microsoft.com/office/drawing/2014/main" id="{E16E0795-A564-4617-BE19-5841E606B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CBCBCB"/>
              </a:clrFrom>
              <a:clrTo>
                <a:srgbClr val="CBCB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80" y="5824154"/>
            <a:ext cx="6953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4" descr="NSF logo.gif">
            <a:extLst>
              <a:ext uri="{FF2B5EF4-FFF2-40B4-BE49-F238E27FC236}">
                <a16:creationId xmlns:a16="http://schemas.microsoft.com/office/drawing/2014/main" id="{13D02B54-971B-4ED1-ABA8-2AA965BBA1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436" y="4798482"/>
            <a:ext cx="8588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3">
            <a:extLst>
              <a:ext uri="{FF2B5EF4-FFF2-40B4-BE49-F238E27FC236}">
                <a16:creationId xmlns:a16="http://schemas.microsoft.com/office/drawing/2014/main" id="{A2427A56-C19D-0F49-914A-C3EB0787A2A5}"/>
              </a:ext>
            </a:extLst>
          </p:cNvPr>
          <p:cNvGrpSpPr>
            <a:grpSpLocks/>
          </p:cNvGrpSpPr>
          <p:nvPr/>
        </p:nvGrpSpPr>
        <p:grpSpPr bwMode="auto">
          <a:xfrm>
            <a:off x="1348549" y="1270267"/>
            <a:ext cx="3119439" cy="2463800"/>
            <a:chOff x="458" y="605"/>
            <a:chExt cx="1965" cy="1552"/>
          </a:xfrm>
        </p:grpSpPr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D40C21C4-09EA-7943-BAB6-76137180DA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" y="605"/>
              <a:ext cx="1965" cy="1552"/>
              <a:chOff x="458" y="605"/>
              <a:chExt cx="1965" cy="1552"/>
            </a:xfrm>
          </p:grpSpPr>
          <p:pic>
            <p:nvPicPr>
              <p:cNvPr id="23" name="Picture 15" descr="energy_level_photoionization">
                <a:extLst>
                  <a:ext uri="{FF2B5EF4-FFF2-40B4-BE49-F238E27FC236}">
                    <a16:creationId xmlns:a16="http://schemas.microsoft.com/office/drawing/2014/main" id="{8C656DDC-9028-E349-ABDB-C6B262CA05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308"/>
              <a:stretch>
                <a:fillRect/>
              </a:stretch>
            </p:blipFill>
            <p:spPr bwMode="auto">
              <a:xfrm>
                <a:off x="753" y="1107"/>
                <a:ext cx="1422" cy="1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 Box 16">
                <a:extLst>
                  <a:ext uri="{FF2B5EF4-FFF2-40B4-BE49-F238E27FC236}">
                    <a16:creationId xmlns:a16="http://schemas.microsoft.com/office/drawing/2014/main" id="{A833B297-8466-8645-BC4E-C81A25153A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" y="605"/>
                <a:ext cx="1965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C00000"/>
                    </a:solidFill>
                    <a:latin typeface="+mn-lt"/>
                    <a:cs typeface="Calibri"/>
                  </a:rPr>
                  <a:t>optical ionization</a:t>
                </a:r>
              </a:p>
            </p:txBody>
          </p:sp>
        </p:grp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F63EFD33-C843-F74A-A605-5E0E3A58B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1837"/>
              <a:ext cx="35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0066"/>
                  </a:solidFill>
                </a:rPr>
                <a:t>1s</a:t>
              </a:r>
              <a:r>
                <a:rPr lang="en-US" b="1" baseline="30000" dirty="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5EB8CCBC-A37A-CF4C-A334-8A6C8CEAF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1327"/>
              <a:ext cx="6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0066"/>
                  </a:solidFill>
                </a:rPr>
                <a:t>2s</a:t>
              </a:r>
              <a:r>
                <a:rPr lang="en-US" b="1" baseline="30000" dirty="0">
                  <a:solidFill>
                    <a:srgbClr val="000066"/>
                  </a:solidFill>
                </a:rPr>
                <a:t>2</a:t>
              </a:r>
              <a:r>
                <a:rPr lang="en-US" b="1" dirty="0">
                  <a:solidFill>
                    <a:srgbClr val="000066"/>
                  </a:solidFill>
                </a:rPr>
                <a:t>2p</a:t>
              </a:r>
              <a:r>
                <a:rPr lang="en-US" b="1" baseline="30000" dirty="0">
                  <a:solidFill>
                    <a:srgbClr val="000066"/>
                  </a:solidFill>
                </a:rPr>
                <a:t>6</a:t>
              </a:r>
            </a:p>
          </p:txBody>
        </p:sp>
      </p:grpSp>
      <p:grpSp>
        <p:nvGrpSpPr>
          <p:cNvPr id="25" name="Group 3">
            <a:extLst>
              <a:ext uri="{FF2B5EF4-FFF2-40B4-BE49-F238E27FC236}">
                <a16:creationId xmlns:a16="http://schemas.microsoft.com/office/drawing/2014/main" id="{A65598A4-CD14-024B-9D84-43F58B98D712}"/>
              </a:ext>
            </a:extLst>
          </p:cNvPr>
          <p:cNvGrpSpPr>
            <a:grpSpLocks/>
          </p:cNvGrpSpPr>
          <p:nvPr/>
        </p:nvGrpSpPr>
        <p:grpSpPr bwMode="auto">
          <a:xfrm>
            <a:off x="7476931" y="1270267"/>
            <a:ext cx="2463801" cy="2297112"/>
            <a:chOff x="505" y="2399"/>
            <a:chExt cx="1552" cy="1447"/>
          </a:xfrm>
        </p:grpSpPr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89E98F45-E7EA-E543-92A0-02E2746C4D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90" t="52481" r="37552" b="4961"/>
            <a:stretch>
              <a:fillRect/>
            </a:stretch>
          </p:blipFill>
          <p:spPr bwMode="auto">
            <a:xfrm>
              <a:off x="887" y="2868"/>
              <a:ext cx="672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5">
              <a:extLst>
                <a:ext uri="{FF2B5EF4-FFF2-40B4-BE49-F238E27FC236}">
                  <a16:creationId xmlns:a16="http://schemas.microsoft.com/office/drawing/2014/main" id="{C38AE886-74A1-4649-BC99-C6423D6ADC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" y="2399"/>
              <a:ext cx="155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68275" indent="-168275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eaLnBrk="1" hangingPunct="1"/>
              <a:r>
                <a:rPr lang="en-US" sz="2800" b="1" dirty="0">
                  <a:solidFill>
                    <a:srgbClr val="0000FF"/>
                  </a:solidFill>
                  <a:latin typeface="Calibri" charset="0"/>
                  <a:cs typeface="Calibri" charset="0"/>
                </a:rPr>
                <a:t>x-ray ionization</a:t>
              </a:r>
            </a:p>
          </p:txBody>
        </p:sp>
      </p:grp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BCF20776-B92A-4C4C-9729-FFFA70F113DE}"/>
              </a:ext>
            </a:extLst>
          </p:cNvPr>
          <p:cNvSpPr/>
          <p:nvPr/>
        </p:nvSpPr>
        <p:spPr bwMode="auto">
          <a:xfrm>
            <a:off x="4891288" y="2689578"/>
            <a:ext cx="2375065" cy="520474"/>
          </a:xfrm>
          <a:prstGeom prst="leftRightArrow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AE2F2C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4775D2-569B-8C4E-8CBA-86F19D72B94D}"/>
              </a:ext>
            </a:extLst>
          </p:cNvPr>
          <p:cNvSpPr txBox="1"/>
          <p:nvPr/>
        </p:nvSpPr>
        <p:spPr>
          <a:xfrm>
            <a:off x="5364069" y="2296314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Keldysh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B7CEDC-1368-3243-8C8C-BD6EDA7A5BBE}"/>
              </a:ext>
            </a:extLst>
          </p:cNvPr>
          <p:cNvSpPr/>
          <p:nvPr/>
        </p:nvSpPr>
        <p:spPr bwMode="auto">
          <a:xfrm>
            <a:off x="1148793" y="596503"/>
            <a:ext cx="3456444" cy="3386667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rgbClr val="AE2F2C"/>
              </a:solidFill>
              <a:effectLst/>
              <a:latin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D2181E-2A32-844E-B9D2-F95D556B3EC1}"/>
              </a:ext>
            </a:extLst>
          </p:cNvPr>
          <p:cNvSpPr txBox="1"/>
          <p:nvPr/>
        </p:nvSpPr>
        <p:spPr>
          <a:xfrm>
            <a:off x="5426237" y="3049848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scaling</a:t>
            </a:r>
          </a:p>
        </p:txBody>
      </p:sp>
    </p:spTree>
    <p:extLst>
      <p:ext uri="{BB962C8B-B14F-4D97-AF65-F5344CB8AC3E}">
        <p14:creationId xmlns:p14="http://schemas.microsoft.com/office/powerpoint/2010/main" val="36889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time-dependence of classical trajectories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84700" y="762000"/>
            <a:ext cx="3246438" cy="4648200"/>
            <a:chOff x="633" y="570"/>
            <a:chExt cx="2045" cy="2928"/>
          </a:xfrm>
        </p:grpSpPr>
        <p:sp>
          <p:nvSpPr>
            <p:cNvPr id="11320" name="Oval 4"/>
            <p:cNvSpPr>
              <a:spLocks noChangeArrowheads="1"/>
            </p:cNvSpPr>
            <p:nvPr/>
          </p:nvSpPr>
          <p:spPr bwMode="auto">
            <a:xfrm>
              <a:off x="2200" y="3421"/>
              <a:ext cx="77" cy="77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graphicFrame>
          <p:nvGraphicFramePr>
            <p:cNvPr id="11321" name="Object 12"/>
            <p:cNvGraphicFramePr>
              <a:graphicFrameLocks noChangeAspect="1"/>
            </p:cNvGraphicFramePr>
            <p:nvPr/>
          </p:nvGraphicFramePr>
          <p:xfrm>
            <a:off x="633" y="570"/>
            <a:ext cx="2045" cy="1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Graph" r:id="rId4" imgW="3244427" imgH="2492587" progId="">
                    <p:embed/>
                  </p:oleObj>
                </mc:Choice>
                <mc:Fallback>
                  <p:oleObj name="Graph" r:id="rId4" imgW="3244427" imgH="2492587" progId="">
                    <p:embed/>
                    <p:pic>
                      <p:nvPicPr>
                        <p:cNvPr id="1132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" y="570"/>
                          <a:ext cx="2045" cy="1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67" name="Group 6"/>
          <p:cNvGrpSpPr>
            <a:grpSpLocks/>
          </p:cNvGrpSpPr>
          <p:nvPr/>
        </p:nvGrpSpPr>
        <p:grpSpPr bwMode="auto">
          <a:xfrm>
            <a:off x="4584700" y="762001"/>
            <a:ext cx="3246438" cy="4841875"/>
            <a:chOff x="633" y="570"/>
            <a:chExt cx="2045" cy="3050"/>
          </a:xfrm>
        </p:grpSpPr>
        <p:sp>
          <p:nvSpPr>
            <p:cNvPr id="11318" name="Oval 7"/>
            <p:cNvSpPr>
              <a:spLocks noChangeArrowheads="1"/>
            </p:cNvSpPr>
            <p:nvPr/>
          </p:nvSpPr>
          <p:spPr bwMode="auto">
            <a:xfrm>
              <a:off x="1662" y="3543"/>
              <a:ext cx="77" cy="7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graphicFrame>
          <p:nvGraphicFramePr>
            <p:cNvPr id="11319" name="Object 13"/>
            <p:cNvGraphicFramePr>
              <a:graphicFrameLocks noChangeAspect="1"/>
            </p:cNvGraphicFramePr>
            <p:nvPr/>
          </p:nvGraphicFramePr>
          <p:xfrm>
            <a:off x="633" y="570"/>
            <a:ext cx="2045" cy="1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Graph" r:id="rId6" imgW="3244427" imgH="2492587" progId="">
                    <p:embed/>
                  </p:oleObj>
                </mc:Choice>
                <mc:Fallback>
                  <p:oleObj name="Graph" r:id="rId6" imgW="3244427" imgH="2492587" progId="">
                    <p:embed/>
                    <p:pic>
                      <p:nvPicPr>
                        <p:cNvPr id="11319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" y="570"/>
                          <a:ext cx="2045" cy="1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584700" y="762000"/>
            <a:ext cx="3246438" cy="4852988"/>
            <a:chOff x="633" y="570"/>
            <a:chExt cx="2045" cy="3057"/>
          </a:xfrm>
        </p:grpSpPr>
        <p:sp>
          <p:nvSpPr>
            <p:cNvPr id="11316" name="Oval 10"/>
            <p:cNvSpPr>
              <a:spLocks noChangeArrowheads="1"/>
            </p:cNvSpPr>
            <p:nvPr/>
          </p:nvSpPr>
          <p:spPr bwMode="auto">
            <a:xfrm>
              <a:off x="2256" y="3550"/>
              <a:ext cx="77" cy="7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graphicFrame>
          <p:nvGraphicFramePr>
            <p:cNvPr id="11317" name="Object 14"/>
            <p:cNvGraphicFramePr>
              <a:graphicFrameLocks noChangeAspect="1"/>
            </p:cNvGraphicFramePr>
            <p:nvPr/>
          </p:nvGraphicFramePr>
          <p:xfrm>
            <a:off x="633" y="570"/>
            <a:ext cx="2045" cy="1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Graph" r:id="rId8" imgW="3244427" imgH="2492587" progId="">
                    <p:embed/>
                  </p:oleObj>
                </mc:Choice>
                <mc:Fallback>
                  <p:oleObj name="Graph" r:id="rId8" imgW="3244427" imgH="2492587" progId="">
                    <p:embed/>
                    <p:pic>
                      <p:nvPicPr>
                        <p:cNvPr id="11317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" y="570"/>
                          <a:ext cx="2045" cy="1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584700" y="762000"/>
            <a:ext cx="3246438" cy="4637088"/>
            <a:chOff x="633" y="570"/>
            <a:chExt cx="2045" cy="2921"/>
          </a:xfrm>
        </p:grpSpPr>
        <p:graphicFrame>
          <p:nvGraphicFramePr>
            <p:cNvPr id="11314" name="Object 15"/>
            <p:cNvGraphicFramePr>
              <a:graphicFrameLocks noChangeAspect="1"/>
            </p:cNvGraphicFramePr>
            <p:nvPr/>
          </p:nvGraphicFramePr>
          <p:xfrm>
            <a:off x="633" y="570"/>
            <a:ext cx="2045" cy="1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Graph" r:id="rId10" imgW="3244427" imgH="2492587" progId="">
                    <p:embed/>
                  </p:oleObj>
                </mc:Choice>
                <mc:Fallback>
                  <p:oleObj name="Graph" r:id="rId10" imgW="3244427" imgH="2492587" progId="">
                    <p:embed/>
                    <p:pic>
                      <p:nvPicPr>
                        <p:cNvPr id="11314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" y="570"/>
                          <a:ext cx="2045" cy="1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15" name="Oval 14"/>
            <p:cNvSpPr>
              <a:spLocks noChangeArrowheads="1"/>
            </p:cNvSpPr>
            <p:nvPr/>
          </p:nvSpPr>
          <p:spPr bwMode="auto">
            <a:xfrm>
              <a:off x="1717" y="3414"/>
              <a:ext cx="77" cy="77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573589" y="762000"/>
            <a:ext cx="3246437" cy="4433888"/>
            <a:chOff x="626" y="570"/>
            <a:chExt cx="2045" cy="2793"/>
          </a:xfrm>
        </p:grpSpPr>
        <p:graphicFrame>
          <p:nvGraphicFramePr>
            <p:cNvPr id="11312" name="Object 16"/>
            <p:cNvGraphicFramePr>
              <a:graphicFrameLocks noChangeAspect="1"/>
            </p:cNvGraphicFramePr>
            <p:nvPr/>
          </p:nvGraphicFramePr>
          <p:xfrm>
            <a:off x="626" y="570"/>
            <a:ext cx="2045" cy="1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Graph" r:id="rId12" imgW="3244427" imgH="2492587" progId="">
                    <p:embed/>
                  </p:oleObj>
                </mc:Choice>
                <mc:Fallback>
                  <p:oleObj name="Graph" r:id="rId12" imgW="3244427" imgH="2492587" progId="">
                    <p:embed/>
                    <p:pic>
                      <p:nvPicPr>
                        <p:cNvPr id="11312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" y="570"/>
                          <a:ext cx="2045" cy="1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13" name="Oval 17"/>
            <p:cNvSpPr>
              <a:spLocks noChangeArrowheads="1"/>
            </p:cNvSpPr>
            <p:nvPr/>
          </p:nvSpPr>
          <p:spPr bwMode="auto">
            <a:xfrm>
              <a:off x="1772" y="3286"/>
              <a:ext cx="77" cy="7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573589" y="762000"/>
            <a:ext cx="3246437" cy="4433888"/>
            <a:chOff x="626" y="570"/>
            <a:chExt cx="2045" cy="2793"/>
          </a:xfrm>
        </p:grpSpPr>
        <p:graphicFrame>
          <p:nvGraphicFramePr>
            <p:cNvPr id="11310" name="Object 17"/>
            <p:cNvGraphicFramePr>
              <a:graphicFrameLocks noChangeAspect="1"/>
            </p:cNvGraphicFramePr>
            <p:nvPr/>
          </p:nvGraphicFramePr>
          <p:xfrm>
            <a:off x="626" y="570"/>
            <a:ext cx="2045" cy="1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Graph" r:id="rId14" imgW="3244427" imgH="2492587" progId="">
                    <p:embed/>
                  </p:oleObj>
                </mc:Choice>
                <mc:Fallback>
                  <p:oleObj name="Graph" r:id="rId14" imgW="3244427" imgH="2492587" progId="">
                    <p:embed/>
                    <p:pic>
                      <p:nvPicPr>
                        <p:cNvPr id="1131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" y="570"/>
                          <a:ext cx="2045" cy="1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11" name="Oval 20"/>
            <p:cNvSpPr>
              <a:spLocks noChangeArrowheads="1"/>
            </p:cNvSpPr>
            <p:nvPr/>
          </p:nvSpPr>
          <p:spPr bwMode="auto">
            <a:xfrm>
              <a:off x="2143" y="3286"/>
              <a:ext cx="77" cy="7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584700" y="762001"/>
            <a:ext cx="3246438" cy="4246563"/>
            <a:chOff x="633" y="570"/>
            <a:chExt cx="2045" cy="2675"/>
          </a:xfrm>
        </p:grpSpPr>
        <p:graphicFrame>
          <p:nvGraphicFramePr>
            <p:cNvPr id="11308" name="Object 18"/>
            <p:cNvGraphicFramePr>
              <a:graphicFrameLocks noChangeAspect="1"/>
            </p:cNvGraphicFramePr>
            <p:nvPr/>
          </p:nvGraphicFramePr>
          <p:xfrm>
            <a:off x="633" y="570"/>
            <a:ext cx="2045" cy="1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Graph" r:id="rId16" imgW="3244427" imgH="2492587" progId="">
                    <p:embed/>
                  </p:oleObj>
                </mc:Choice>
                <mc:Fallback>
                  <p:oleObj name="Graph" r:id="rId16" imgW="3244427" imgH="2492587" progId="">
                    <p:embed/>
                    <p:pic>
                      <p:nvPicPr>
                        <p:cNvPr id="11308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" y="570"/>
                          <a:ext cx="2045" cy="1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9" name="Oval 23"/>
            <p:cNvSpPr>
              <a:spLocks noChangeArrowheads="1"/>
            </p:cNvSpPr>
            <p:nvPr/>
          </p:nvSpPr>
          <p:spPr bwMode="auto">
            <a:xfrm>
              <a:off x="1839" y="3168"/>
              <a:ext cx="77" cy="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4584700" y="762001"/>
            <a:ext cx="3246438" cy="4246563"/>
            <a:chOff x="633" y="570"/>
            <a:chExt cx="2045" cy="2675"/>
          </a:xfrm>
        </p:grpSpPr>
        <p:graphicFrame>
          <p:nvGraphicFramePr>
            <p:cNvPr id="11306" name="Object 19"/>
            <p:cNvGraphicFramePr>
              <a:graphicFrameLocks noChangeAspect="1"/>
            </p:cNvGraphicFramePr>
            <p:nvPr/>
          </p:nvGraphicFramePr>
          <p:xfrm>
            <a:off x="633" y="570"/>
            <a:ext cx="2045" cy="1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Graph" r:id="rId18" imgW="3244427" imgH="2492587" progId="">
                    <p:embed/>
                  </p:oleObj>
                </mc:Choice>
                <mc:Fallback>
                  <p:oleObj name="Graph" r:id="rId18" imgW="3244427" imgH="2492587" progId="">
                    <p:embed/>
                    <p:pic>
                      <p:nvPicPr>
                        <p:cNvPr id="11306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" y="570"/>
                          <a:ext cx="2045" cy="1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7" name="Oval 26"/>
            <p:cNvSpPr>
              <a:spLocks noChangeArrowheads="1"/>
            </p:cNvSpPr>
            <p:nvPr/>
          </p:nvSpPr>
          <p:spPr bwMode="auto">
            <a:xfrm>
              <a:off x="2079" y="3175"/>
              <a:ext cx="78" cy="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11274" name="Object 20"/>
          <p:cNvGraphicFramePr>
            <a:graphicFrameLocks noChangeAspect="1"/>
          </p:cNvGraphicFramePr>
          <p:nvPr/>
        </p:nvGraphicFramePr>
        <p:xfrm>
          <a:off x="2871789" y="1260475"/>
          <a:ext cx="6199187" cy="365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Graph" r:id="rId20" imgW="4150360" imgH="2895600" progId="Origin50.Graph">
                  <p:embed/>
                </p:oleObj>
              </mc:Choice>
              <mc:Fallback>
                <p:oleObj name="Graph" r:id="rId20" imgW="4150360" imgH="2895600" progId="Origin50.Graph">
                  <p:embed/>
                  <p:pic>
                    <p:nvPicPr>
                      <p:cNvPr id="1127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9" y="1260475"/>
                        <a:ext cx="6199187" cy="365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Line 29"/>
          <p:cNvSpPr>
            <a:spLocks noChangeShapeType="1"/>
          </p:cNvSpPr>
          <p:nvPr/>
        </p:nvSpPr>
        <p:spPr bwMode="auto">
          <a:xfrm>
            <a:off x="3925888" y="3051175"/>
            <a:ext cx="4794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33"/>
          <p:cNvSpPr>
            <a:spLocks noChangeShapeType="1"/>
          </p:cNvSpPr>
          <p:nvPr/>
        </p:nvSpPr>
        <p:spPr bwMode="auto">
          <a:xfrm>
            <a:off x="4684713" y="30511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34"/>
          <p:cNvSpPr>
            <a:spLocks noChangeShapeType="1"/>
          </p:cNvSpPr>
          <p:nvPr/>
        </p:nvSpPr>
        <p:spPr bwMode="auto">
          <a:xfrm>
            <a:off x="4684713" y="1109664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4268788" y="1109663"/>
            <a:ext cx="328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</a:rPr>
              <a:t>x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8023226" y="3074988"/>
            <a:ext cx="1090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time (T</a:t>
            </a:r>
            <a:r>
              <a:rPr lang="fr-FR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L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)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4530726" y="3086100"/>
            <a:ext cx="328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</a:rPr>
              <a:t>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350126" y="3089275"/>
            <a:ext cx="328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</a:rPr>
              <a:t>1</a:t>
            </a: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3689351" y="722313"/>
            <a:ext cx="1979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electron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 position</a:t>
            </a:r>
          </a:p>
        </p:txBody>
      </p:sp>
      <p:sp>
        <p:nvSpPr>
          <p:cNvPr id="11283" name="Line 68"/>
          <p:cNvSpPr>
            <a:spLocks noChangeShapeType="1"/>
          </p:cNvSpPr>
          <p:nvPr/>
        </p:nvSpPr>
        <p:spPr bwMode="auto">
          <a:xfrm>
            <a:off x="6280150" y="3070225"/>
            <a:ext cx="0" cy="2952750"/>
          </a:xfrm>
          <a:prstGeom prst="lin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84" name="Line 73"/>
          <p:cNvSpPr>
            <a:spLocks noChangeShapeType="1"/>
          </p:cNvSpPr>
          <p:nvPr/>
        </p:nvSpPr>
        <p:spPr bwMode="auto">
          <a:xfrm>
            <a:off x="7504113" y="2938463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ZoneTexte 64"/>
          <p:cNvSpPr txBox="1">
            <a:spLocks noChangeArrowheads="1"/>
          </p:cNvSpPr>
          <p:nvPr/>
        </p:nvSpPr>
        <p:spPr bwMode="auto">
          <a:xfrm>
            <a:off x="7158038" y="976313"/>
            <a:ext cx="85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x(t</a:t>
            </a:r>
            <a:r>
              <a:rPr lang="fr-FR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i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)=0</a:t>
            </a:r>
          </a:p>
          <a:p>
            <a:pPr>
              <a:defRPr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v(t</a:t>
            </a:r>
            <a:r>
              <a:rPr lang="fr-FR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i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)=0</a:t>
            </a:r>
          </a:p>
        </p:txBody>
      </p:sp>
      <p:graphicFrame>
        <p:nvGraphicFramePr>
          <p:cNvPr id="61" name="Object 11"/>
          <p:cNvGraphicFramePr>
            <a:graphicFrameLocks noChangeAspect="1"/>
          </p:cNvGraphicFramePr>
          <p:nvPr/>
        </p:nvGraphicFramePr>
        <p:xfrm>
          <a:off x="5387975" y="4438650"/>
          <a:ext cx="2740025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Graph" r:id="rId22" imgW="4474633" imgH="3071283" progId="Origin50.Graph">
                  <p:embed/>
                </p:oleObj>
              </mc:Choice>
              <mc:Fallback>
                <p:oleObj name="Graph" r:id="rId22" imgW="4474633" imgH="3071283" progId="Origin50.Graph">
                  <p:embed/>
                  <p:pic>
                    <p:nvPicPr>
                      <p:cNvPr id="6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4438650"/>
                        <a:ext cx="2740025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7" name="Line 30"/>
          <p:cNvSpPr>
            <a:spLocks noChangeShapeType="1"/>
          </p:cNvSpPr>
          <p:nvPr/>
        </p:nvSpPr>
        <p:spPr bwMode="auto">
          <a:xfrm flipV="1">
            <a:off x="4675188" y="6027739"/>
            <a:ext cx="40576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5573714" y="6118225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return time (t</a:t>
            </a:r>
            <a:r>
              <a:rPr lang="fr-FR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e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)</a:t>
            </a:r>
          </a:p>
        </p:txBody>
      </p:sp>
      <p:sp>
        <p:nvSpPr>
          <p:cNvPr id="11289" name="Line 32"/>
          <p:cNvSpPr>
            <a:spLocks noChangeShapeType="1"/>
          </p:cNvSpPr>
          <p:nvPr/>
        </p:nvSpPr>
        <p:spPr bwMode="auto">
          <a:xfrm flipH="1">
            <a:off x="4686300" y="4551364"/>
            <a:ext cx="0" cy="147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Line 35"/>
          <p:cNvSpPr>
            <a:spLocks noChangeShapeType="1"/>
          </p:cNvSpPr>
          <p:nvPr/>
        </p:nvSpPr>
        <p:spPr bwMode="auto">
          <a:xfrm>
            <a:off x="7659688" y="5922963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Text Box 40"/>
          <p:cNvSpPr txBox="1">
            <a:spLocks noChangeArrowheads="1"/>
          </p:cNvSpPr>
          <p:nvPr/>
        </p:nvSpPr>
        <p:spPr bwMode="auto">
          <a:xfrm>
            <a:off x="3670301" y="3914775"/>
            <a:ext cx="91281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  <a:defRPr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return</a:t>
            </a:r>
          </a:p>
          <a:p>
            <a:pPr>
              <a:lnSpc>
                <a:spcPts val="2100"/>
              </a:lnSpc>
              <a:defRPr/>
            </a:pPr>
            <a:r>
              <a:rPr lang="fr-F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energy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+mn-ea"/>
            </a:endParaRPr>
          </a:p>
        </p:txBody>
      </p:sp>
      <p:sp>
        <p:nvSpPr>
          <p:cNvPr id="11292" name="Line 41"/>
          <p:cNvSpPr>
            <a:spLocks noChangeShapeType="1"/>
          </p:cNvSpPr>
          <p:nvPr/>
        </p:nvSpPr>
        <p:spPr bwMode="auto">
          <a:xfrm>
            <a:off x="4608514" y="5548313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42"/>
          <p:cNvSpPr>
            <a:spLocks noChangeShapeType="1"/>
          </p:cNvSpPr>
          <p:nvPr/>
        </p:nvSpPr>
        <p:spPr bwMode="auto">
          <a:xfrm>
            <a:off x="4602164" y="5341938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Line 43"/>
          <p:cNvSpPr>
            <a:spLocks noChangeShapeType="1"/>
          </p:cNvSpPr>
          <p:nvPr/>
        </p:nvSpPr>
        <p:spPr bwMode="auto">
          <a:xfrm>
            <a:off x="4595814" y="5124450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5" name="Line 44"/>
          <p:cNvSpPr>
            <a:spLocks noChangeShapeType="1"/>
          </p:cNvSpPr>
          <p:nvPr/>
        </p:nvSpPr>
        <p:spPr bwMode="auto">
          <a:xfrm>
            <a:off x="4600575" y="4778375"/>
            <a:ext cx="17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Text Box 46"/>
          <p:cNvSpPr txBox="1">
            <a:spLocks noChangeArrowheads="1"/>
          </p:cNvSpPr>
          <p:nvPr/>
        </p:nvSpPr>
        <p:spPr bwMode="auto">
          <a:xfrm>
            <a:off x="4132263" y="5393651"/>
            <a:ext cx="520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</a:rPr>
              <a:t>1U</a:t>
            </a:r>
            <a:r>
              <a:rPr lang="fr-FR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</a:rPr>
              <a:t>p</a:t>
            </a:r>
          </a:p>
        </p:txBody>
      </p:sp>
      <p:sp>
        <p:nvSpPr>
          <p:cNvPr id="73" name="Text Box 47"/>
          <p:cNvSpPr txBox="1">
            <a:spLocks noChangeArrowheads="1"/>
          </p:cNvSpPr>
          <p:nvPr/>
        </p:nvSpPr>
        <p:spPr bwMode="auto">
          <a:xfrm>
            <a:off x="4137025" y="4979989"/>
            <a:ext cx="520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</a:rPr>
              <a:t>2U</a:t>
            </a:r>
            <a:r>
              <a:rPr lang="fr-FR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</a:rPr>
              <a:t>p</a:t>
            </a:r>
          </a:p>
        </p:txBody>
      </p:sp>
      <p:sp>
        <p:nvSpPr>
          <p:cNvPr id="74" name="Text Box 48"/>
          <p:cNvSpPr txBox="1">
            <a:spLocks noChangeArrowheads="1"/>
          </p:cNvSpPr>
          <p:nvPr/>
        </p:nvSpPr>
        <p:spPr bwMode="auto">
          <a:xfrm>
            <a:off x="4141788" y="4614864"/>
            <a:ext cx="520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</a:rPr>
              <a:t>3U</a:t>
            </a:r>
            <a:r>
              <a:rPr lang="fr-FR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</a:rPr>
              <a:t>p</a:t>
            </a:r>
          </a:p>
        </p:txBody>
      </p:sp>
      <p:sp>
        <p:nvSpPr>
          <p:cNvPr id="75" name="Text Box 49"/>
          <p:cNvSpPr txBox="1">
            <a:spLocks noChangeArrowheads="1"/>
          </p:cNvSpPr>
          <p:nvPr/>
        </p:nvSpPr>
        <p:spPr bwMode="auto">
          <a:xfrm>
            <a:off x="4559301" y="603567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</a:rPr>
              <a:t>0</a:t>
            </a:r>
          </a:p>
        </p:txBody>
      </p:sp>
      <p:sp>
        <p:nvSpPr>
          <p:cNvPr id="76" name="Text Box 57"/>
          <p:cNvSpPr txBox="1">
            <a:spLocks noChangeArrowheads="1"/>
          </p:cNvSpPr>
          <p:nvPr/>
        </p:nvSpPr>
        <p:spPr bwMode="auto">
          <a:xfrm>
            <a:off x="7305675" y="4529138"/>
            <a:ext cx="113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long </a:t>
            </a:r>
            <a:r>
              <a:rPr lang="fr-F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traj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.</a:t>
            </a:r>
          </a:p>
        </p:txBody>
      </p:sp>
      <p:sp>
        <p:nvSpPr>
          <p:cNvPr id="77" name="Text Box 58"/>
          <p:cNvSpPr txBox="1">
            <a:spLocks noChangeArrowheads="1"/>
          </p:cNvSpPr>
          <p:nvPr/>
        </p:nvSpPr>
        <p:spPr bwMode="auto">
          <a:xfrm>
            <a:off x="4851401" y="4498975"/>
            <a:ext cx="1293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short </a:t>
            </a:r>
            <a:r>
              <a:rPr lang="fr-F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traj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. </a:t>
            </a:r>
          </a:p>
        </p:txBody>
      </p:sp>
      <p:sp>
        <p:nvSpPr>
          <p:cNvPr id="11302" name="Line 69"/>
          <p:cNvSpPr>
            <a:spLocks noChangeShapeType="1"/>
          </p:cNvSpPr>
          <p:nvPr/>
        </p:nvSpPr>
        <p:spPr bwMode="auto">
          <a:xfrm>
            <a:off x="4708525" y="5549900"/>
            <a:ext cx="1511300" cy="0"/>
          </a:xfrm>
          <a:prstGeom prst="lin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9" name="Text Box 71"/>
          <p:cNvSpPr txBox="1">
            <a:spLocks noChangeArrowheads="1"/>
          </p:cNvSpPr>
          <p:nvPr/>
        </p:nvSpPr>
        <p:spPr bwMode="auto">
          <a:xfrm>
            <a:off x="4851400" y="4824413"/>
            <a:ext cx="12255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chirp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 &gt; 0</a:t>
            </a:r>
          </a:p>
        </p:txBody>
      </p:sp>
      <p:sp>
        <p:nvSpPr>
          <p:cNvPr id="80" name="Text Box 72"/>
          <p:cNvSpPr txBox="1">
            <a:spLocks noChangeArrowheads="1"/>
          </p:cNvSpPr>
          <p:nvPr/>
        </p:nvSpPr>
        <p:spPr bwMode="auto">
          <a:xfrm>
            <a:off x="7300913" y="4824413"/>
            <a:ext cx="12255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chirp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 &lt; 0</a:t>
            </a:r>
          </a:p>
        </p:txBody>
      </p:sp>
      <p:sp>
        <p:nvSpPr>
          <p:cNvPr id="81" name="TextBox 80"/>
          <p:cNvSpPr txBox="1"/>
          <p:nvPr/>
        </p:nvSpPr>
        <p:spPr bwMode="auto">
          <a:xfrm>
            <a:off x="7616826" y="6327776"/>
            <a:ext cx="30511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*modified from talk by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B.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Mahieu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(CEA)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9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time-dependence of classical trajectories</a:t>
            </a:r>
          </a:p>
        </p:txBody>
      </p:sp>
      <p:grpSp>
        <p:nvGrpSpPr>
          <p:cNvPr id="13314" name="Group 9"/>
          <p:cNvGrpSpPr>
            <a:grpSpLocks/>
          </p:cNvGrpSpPr>
          <p:nvPr/>
        </p:nvGrpSpPr>
        <p:grpSpPr bwMode="auto">
          <a:xfrm>
            <a:off x="3670300" y="3914775"/>
            <a:ext cx="5062538" cy="2603500"/>
            <a:chOff x="2146300" y="3914775"/>
            <a:chExt cx="5062538" cy="2603500"/>
          </a:xfrm>
        </p:grpSpPr>
        <p:sp>
          <p:nvSpPr>
            <p:cNvPr id="13318" name="Oval 7"/>
            <p:cNvSpPr>
              <a:spLocks noChangeArrowheads="1"/>
            </p:cNvSpPr>
            <p:nvPr/>
          </p:nvSpPr>
          <p:spPr bwMode="auto">
            <a:xfrm>
              <a:off x="4694238" y="5481638"/>
              <a:ext cx="122238" cy="1222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3319" name="Oval 10"/>
            <p:cNvSpPr>
              <a:spLocks noChangeArrowheads="1"/>
            </p:cNvSpPr>
            <p:nvPr/>
          </p:nvSpPr>
          <p:spPr bwMode="auto">
            <a:xfrm>
              <a:off x="5637213" y="5492750"/>
              <a:ext cx="122238" cy="1222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3320" name="Oval 14"/>
            <p:cNvSpPr>
              <a:spLocks noChangeArrowheads="1"/>
            </p:cNvSpPr>
            <p:nvPr/>
          </p:nvSpPr>
          <p:spPr bwMode="auto">
            <a:xfrm>
              <a:off x="4781550" y="5276850"/>
              <a:ext cx="122238" cy="122238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3321" name="Oval 17"/>
            <p:cNvSpPr>
              <a:spLocks noChangeArrowheads="1"/>
            </p:cNvSpPr>
            <p:nvPr/>
          </p:nvSpPr>
          <p:spPr bwMode="auto">
            <a:xfrm>
              <a:off x="4868863" y="5073650"/>
              <a:ext cx="122237" cy="1222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3322" name="Oval 20"/>
            <p:cNvSpPr>
              <a:spLocks noChangeArrowheads="1"/>
            </p:cNvSpPr>
            <p:nvPr/>
          </p:nvSpPr>
          <p:spPr bwMode="auto">
            <a:xfrm>
              <a:off x="5457825" y="5073650"/>
              <a:ext cx="122237" cy="1222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3323" name="Oval 23"/>
            <p:cNvSpPr>
              <a:spLocks noChangeArrowheads="1"/>
            </p:cNvSpPr>
            <p:nvPr/>
          </p:nvSpPr>
          <p:spPr bwMode="auto">
            <a:xfrm>
              <a:off x="4975225" y="4886325"/>
              <a:ext cx="122238" cy="1222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3324" name="Oval 26"/>
            <p:cNvSpPr>
              <a:spLocks noChangeArrowheads="1"/>
            </p:cNvSpPr>
            <p:nvPr/>
          </p:nvSpPr>
          <p:spPr bwMode="auto">
            <a:xfrm>
              <a:off x="5356225" y="4897438"/>
              <a:ext cx="123825" cy="1111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graphicFrame>
          <p:nvGraphicFramePr>
            <p:cNvPr id="13325" name="Object 11"/>
            <p:cNvGraphicFramePr>
              <a:graphicFrameLocks noChangeAspect="1"/>
            </p:cNvGraphicFramePr>
            <p:nvPr/>
          </p:nvGraphicFramePr>
          <p:xfrm>
            <a:off x="3863975" y="4438650"/>
            <a:ext cx="2740025" cy="187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Graph" r:id="rId4" imgW="4474633" imgH="3071283" progId="Origin50.Graph">
                    <p:embed/>
                  </p:oleObj>
                </mc:Choice>
                <mc:Fallback>
                  <p:oleObj name="Graph" r:id="rId4" imgW="4474633" imgH="3071283" progId="Origin50.Graph">
                    <p:embed/>
                    <p:pic>
                      <p:nvPicPr>
                        <p:cNvPr id="1332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3975" y="4438650"/>
                          <a:ext cx="2740025" cy="187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6" name="Line 30"/>
            <p:cNvSpPr>
              <a:spLocks noChangeShapeType="1"/>
            </p:cNvSpPr>
            <p:nvPr/>
          </p:nvSpPr>
          <p:spPr bwMode="auto">
            <a:xfrm flipV="1">
              <a:off x="3151188" y="6027738"/>
              <a:ext cx="40576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4049713" y="6118225"/>
              <a:ext cx="18002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+mn-ea"/>
                </a:rPr>
                <a:t>return time (t</a:t>
              </a:r>
              <a:r>
                <a:rPr lang="fr-FR" b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+mn-ea"/>
                </a:rPr>
                <a:t>e</a:t>
              </a: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+mn-ea"/>
                </a:rPr>
                <a:t>)</a:t>
              </a:r>
            </a:p>
          </p:txBody>
        </p:sp>
        <p:sp>
          <p:nvSpPr>
            <p:cNvPr id="13328" name="Line 32"/>
            <p:cNvSpPr>
              <a:spLocks noChangeShapeType="1"/>
            </p:cNvSpPr>
            <p:nvPr/>
          </p:nvSpPr>
          <p:spPr bwMode="auto">
            <a:xfrm flipH="1">
              <a:off x="3162300" y="4551363"/>
              <a:ext cx="0" cy="147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Line 35"/>
            <p:cNvSpPr>
              <a:spLocks noChangeShapeType="1"/>
            </p:cNvSpPr>
            <p:nvPr/>
          </p:nvSpPr>
          <p:spPr bwMode="auto">
            <a:xfrm>
              <a:off x="6135688" y="5922963"/>
              <a:ext cx="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 Box 40"/>
            <p:cNvSpPr txBox="1">
              <a:spLocks noChangeArrowheads="1"/>
            </p:cNvSpPr>
            <p:nvPr/>
          </p:nvSpPr>
          <p:spPr bwMode="auto">
            <a:xfrm>
              <a:off x="2146300" y="3914775"/>
              <a:ext cx="912813" cy="636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2100"/>
                </a:lnSpc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+mn-ea"/>
                </a:rPr>
                <a:t>return</a:t>
              </a:r>
            </a:p>
            <a:p>
              <a:pPr>
                <a:lnSpc>
                  <a:spcPts val="2100"/>
                </a:lnSpc>
                <a:defRPr/>
              </a:pPr>
              <a:r>
                <a:rPr lang="fr-F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+mn-ea"/>
                </a:rPr>
                <a:t>energy</a:t>
              </a:r>
              <a:endPara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13331" name="Line 41"/>
            <p:cNvSpPr>
              <a:spLocks noChangeShapeType="1"/>
            </p:cNvSpPr>
            <p:nvPr/>
          </p:nvSpPr>
          <p:spPr bwMode="auto">
            <a:xfrm>
              <a:off x="3084513" y="5666851"/>
              <a:ext cx="1793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43"/>
            <p:cNvSpPr>
              <a:spLocks noChangeShapeType="1"/>
            </p:cNvSpPr>
            <p:nvPr/>
          </p:nvSpPr>
          <p:spPr bwMode="auto">
            <a:xfrm>
              <a:off x="3071813" y="5217587"/>
              <a:ext cx="1793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44"/>
            <p:cNvSpPr>
              <a:spLocks noChangeShapeType="1"/>
            </p:cNvSpPr>
            <p:nvPr/>
          </p:nvSpPr>
          <p:spPr bwMode="auto">
            <a:xfrm>
              <a:off x="3076575" y="4779427"/>
              <a:ext cx="179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 Box 45"/>
            <p:cNvSpPr txBox="1">
              <a:spLocks noChangeArrowheads="1"/>
            </p:cNvSpPr>
            <p:nvPr/>
          </p:nvSpPr>
          <p:spPr bwMode="auto">
            <a:xfrm>
              <a:off x="2608263" y="5494338"/>
              <a:ext cx="52070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+mn-ea"/>
                </a:rPr>
                <a:t>1U</a:t>
              </a:r>
              <a:r>
                <a:rPr lang="fr-FR" sz="16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+mn-ea"/>
                </a:rPr>
                <a:t>p</a:t>
              </a:r>
            </a:p>
          </p:txBody>
        </p:sp>
        <p:sp>
          <p:nvSpPr>
            <p:cNvPr id="72" name="Text Box 46"/>
            <p:cNvSpPr txBox="1">
              <a:spLocks noChangeArrowheads="1"/>
            </p:cNvSpPr>
            <p:nvPr/>
          </p:nvSpPr>
          <p:spPr bwMode="auto">
            <a:xfrm>
              <a:off x="2608263" y="5048250"/>
              <a:ext cx="5207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+mn-ea"/>
                </a:rPr>
                <a:t>2U</a:t>
              </a:r>
              <a:r>
                <a:rPr lang="fr-FR" sz="16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+mn-ea"/>
                </a:rPr>
                <a:t>p</a:t>
              </a:r>
            </a:p>
          </p:txBody>
        </p:sp>
        <p:sp>
          <p:nvSpPr>
            <p:cNvPr id="73" name="Text Box 47"/>
            <p:cNvSpPr txBox="1">
              <a:spLocks noChangeArrowheads="1"/>
            </p:cNvSpPr>
            <p:nvPr/>
          </p:nvSpPr>
          <p:spPr bwMode="auto">
            <a:xfrm>
              <a:off x="2613025" y="4606925"/>
              <a:ext cx="52070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+mn-ea"/>
                </a:rPr>
                <a:t>3U</a:t>
              </a:r>
              <a:r>
                <a:rPr lang="fr-FR" sz="16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+mn-ea"/>
                </a:rPr>
                <a:t>p</a:t>
              </a:r>
            </a:p>
          </p:txBody>
        </p:sp>
        <p:sp>
          <p:nvSpPr>
            <p:cNvPr id="75" name="Text Box 49"/>
            <p:cNvSpPr txBox="1">
              <a:spLocks noChangeArrowheads="1"/>
            </p:cNvSpPr>
            <p:nvPr/>
          </p:nvSpPr>
          <p:spPr bwMode="auto">
            <a:xfrm>
              <a:off x="3035300" y="6035675"/>
              <a:ext cx="3270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+mn-ea"/>
                </a:rPr>
                <a:t>0</a:t>
              </a:r>
            </a:p>
          </p:txBody>
        </p:sp>
        <p:sp>
          <p:nvSpPr>
            <p:cNvPr id="76" name="Text Box 57"/>
            <p:cNvSpPr txBox="1">
              <a:spLocks noChangeArrowheads="1"/>
            </p:cNvSpPr>
            <p:nvPr/>
          </p:nvSpPr>
          <p:spPr bwMode="auto">
            <a:xfrm>
              <a:off x="5781675" y="4529138"/>
              <a:ext cx="11366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+mn-ea"/>
                </a:rPr>
                <a:t>long </a:t>
              </a:r>
              <a:r>
                <a:rPr lang="fr-F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+mn-ea"/>
                </a:rPr>
                <a:t>traj</a:t>
              </a: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+mn-ea"/>
                </a:rPr>
                <a:t>.</a:t>
              </a:r>
            </a:p>
          </p:txBody>
        </p:sp>
        <p:sp>
          <p:nvSpPr>
            <p:cNvPr id="77" name="Text Box 58"/>
            <p:cNvSpPr txBox="1">
              <a:spLocks noChangeArrowheads="1"/>
            </p:cNvSpPr>
            <p:nvPr/>
          </p:nvSpPr>
          <p:spPr bwMode="auto">
            <a:xfrm>
              <a:off x="3327400" y="4498975"/>
              <a:ext cx="12938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+mn-ea"/>
                </a:rPr>
                <a:t>short </a:t>
              </a:r>
              <a:r>
                <a:rPr lang="fr-F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+mn-ea"/>
                </a:rPr>
                <a:t>traj</a:t>
              </a: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+mn-ea"/>
                </a:rPr>
                <a:t>. </a:t>
              </a:r>
            </a:p>
          </p:txBody>
        </p:sp>
        <p:sp>
          <p:nvSpPr>
            <p:cNvPr id="79" name="Text Box 71"/>
            <p:cNvSpPr txBox="1">
              <a:spLocks noChangeArrowheads="1"/>
            </p:cNvSpPr>
            <p:nvPr/>
          </p:nvSpPr>
          <p:spPr bwMode="auto">
            <a:xfrm>
              <a:off x="3327400" y="4824413"/>
              <a:ext cx="1225550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+mn-ea"/>
                </a:rPr>
                <a:t>chirp</a:t>
              </a:r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+mn-ea"/>
                </a:rPr>
                <a:t> &gt; 0</a:t>
              </a:r>
            </a:p>
          </p:txBody>
        </p:sp>
        <p:sp>
          <p:nvSpPr>
            <p:cNvPr id="80" name="Text Box 72"/>
            <p:cNvSpPr txBox="1">
              <a:spLocks noChangeArrowheads="1"/>
            </p:cNvSpPr>
            <p:nvPr/>
          </p:nvSpPr>
          <p:spPr bwMode="auto">
            <a:xfrm>
              <a:off x="5776913" y="4824413"/>
              <a:ext cx="1225550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+mn-ea"/>
                </a:rPr>
                <a:t>chirp</a:t>
              </a:r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+mn-ea"/>
                </a:rPr>
                <a:t> &lt; 0</a:t>
              </a:r>
            </a:p>
          </p:txBody>
        </p:sp>
      </p:grpSp>
      <p:pic>
        <p:nvPicPr>
          <p:cNvPr id="13315" name="Picture 11" descr="hhg_time_histor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12546" r="35371" b="51004"/>
          <a:stretch>
            <a:fillRect/>
          </a:stretch>
        </p:blipFill>
        <p:spPr bwMode="auto">
          <a:xfrm>
            <a:off x="4114801" y="1316039"/>
            <a:ext cx="455612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11"/>
          <p:cNvSpPr/>
          <p:nvPr/>
        </p:nvSpPr>
        <p:spPr bwMode="auto">
          <a:xfrm>
            <a:off x="4986339" y="2278063"/>
            <a:ext cx="155575" cy="2220912"/>
          </a:xfrm>
          <a:prstGeom prst="upArrow">
            <a:avLst/>
          </a:prstGeom>
          <a:solidFill>
            <a:schemeClr val="bg2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dirty="0">
              <a:latin typeface="Arial" charset="0"/>
            </a:endParaRPr>
          </a:p>
        </p:txBody>
      </p:sp>
      <p:sp>
        <p:nvSpPr>
          <p:cNvPr id="64" name="Up Arrow 63"/>
          <p:cNvSpPr/>
          <p:nvPr/>
        </p:nvSpPr>
        <p:spPr bwMode="auto">
          <a:xfrm rot="19063261">
            <a:off x="6403976" y="1992313"/>
            <a:ext cx="155575" cy="2881312"/>
          </a:xfrm>
          <a:prstGeom prst="upArrow">
            <a:avLst/>
          </a:prstGeom>
          <a:solidFill>
            <a:schemeClr val="bg2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dirty="0">
              <a:latin typeface="Arial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B73881-7A7D-4F20-AF9B-685960445D31}"/>
              </a:ext>
            </a:extLst>
          </p:cNvPr>
          <p:cNvSpPr/>
          <p:nvPr/>
        </p:nvSpPr>
        <p:spPr bwMode="auto">
          <a:xfrm>
            <a:off x="7061200" y="5275263"/>
            <a:ext cx="137160" cy="137160"/>
          </a:xfrm>
          <a:prstGeom prst="ellipse">
            <a:avLst/>
          </a:prstGeom>
          <a:solidFill>
            <a:srgbClr val="B542B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AE2F2C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measurements in strong fields</a:t>
            </a:r>
          </a:p>
        </p:txBody>
      </p:sp>
      <p:pic>
        <p:nvPicPr>
          <p:cNvPr id="20482" name="Picture 3" descr="HHGsc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1304925"/>
            <a:ext cx="35575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8"/>
          <p:cNvGrpSpPr>
            <a:grpSpLocks/>
          </p:cNvGrpSpPr>
          <p:nvPr/>
        </p:nvGrpSpPr>
        <p:grpSpPr bwMode="auto">
          <a:xfrm>
            <a:off x="4700588" y="3143250"/>
            <a:ext cx="1485900" cy="977900"/>
            <a:chOff x="2719637" y="3007691"/>
            <a:chExt cx="1485658" cy="976888"/>
          </a:xfrm>
        </p:grpSpPr>
        <p:sp>
          <p:nvSpPr>
            <p:cNvPr id="5" name="Isosceles Triangle 4"/>
            <p:cNvSpPr/>
            <p:nvPr/>
          </p:nvSpPr>
          <p:spPr bwMode="auto">
            <a:xfrm rot="3025957">
              <a:off x="3226796" y="2500532"/>
              <a:ext cx="471340" cy="1485658"/>
            </a:xfrm>
            <a:prstGeom prst="triangle">
              <a:avLst/>
            </a:prstGeom>
            <a:gradFill flip="none" rotWithShape="1">
              <a:gsLst>
                <a:gs pos="40500">
                  <a:srgbClr val="800080"/>
                </a:gs>
                <a:gs pos="18000">
                  <a:srgbClr val="0000FF"/>
                </a:gs>
                <a:gs pos="66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 rot="19397412">
              <a:off x="2765597" y="3483402"/>
              <a:ext cx="254236" cy="455229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0496" name="TextBox 7"/>
            <p:cNvSpPr txBox="1">
              <a:spLocks noChangeArrowheads="1"/>
            </p:cNvSpPr>
            <p:nvPr/>
          </p:nvSpPr>
          <p:spPr bwMode="auto">
            <a:xfrm>
              <a:off x="2726736" y="3338248"/>
              <a:ext cx="2984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solidFill>
                    <a:schemeClr val="bg1"/>
                  </a:solidFill>
                  <a:latin typeface="Mistral" panose="03090702030407020403" pitchFamily="66" charset="0"/>
                </a:rPr>
                <a:t>e</a:t>
              </a:r>
            </a:p>
          </p:txBody>
        </p:sp>
      </p:grp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3916364" y="1528764"/>
            <a:ext cx="14382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  <a:latin typeface="Calibri" panose="020F0502020204030204" pitchFamily="34" charset="0"/>
              </a:rPr>
              <a:t>intense MIR</a:t>
            </a:r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7070726" y="3265488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0FF"/>
                </a:solidFill>
                <a:latin typeface="Calibri" panose="020F0502020204030204" pitchFamily="34" charset="0"/>
              </a:rPr>
              <a:t>attosecond burst</a:t>
            </a:r>
          </a:p>
          <a:p>
            <a:pPr algn="ctr"/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[</a:t>
            </a:r>
            <a:r>
              <a:rPr lang="en-US" altLang="en-US" sz="2400">
                <a:solidFill>
                  <a:srgbClr val="0000FF"/>
                </a:solidFill>
                <a:latin typeface="Mistral" panose="03090702030407020403" pitchFamily="66" charset="0"/>
              </a:rPr>
              <a:t>A(</a:t>
            </a:r>
            <a:r>
              <a:rPr lang="en-US" altLang="en-US" sz="2400">
                <a:solidFill>
                  <a:srgbClr val="0000FF"/>
                </a:solidFill>
                <a:latin typeface="Mistral" panose="03090702030407020403" pitchFamily="66" charset="0"/>
                <a:sym typeface="Symbol" panose="05050102010706020507" pitchFamily="18" charset="2"/>
              </a:rPr>
              <a:t></a:t>
            </a:r>
            <a:r>
              <a:rPr lang="en-US" altLang="en-US" sz="2400">
                <a:solidFill>
                  <a:srgbClr val="0000FF"/>
                </a:solidFill>
                <a:latin typeface="Mistral" panose="03090702030407020403" pitchFamily="66" charset="0"/>
              </a:rPr>
              <a:t>), </a:t>
            </a:r>
            <a:r>
              <a:rPr lang="en-US" altLang="en-US" sz="2400">
                <a:solidFill>
                  <a:srgbClr val="0000FF"/>
                </a:solidFill>
                <a:latin typeface="Mistral" panose="03090702030407020403" pitchFamily="66" charset="0"/>
                <a:sym typeface="Symbol" panose="05050102010706020507" pitchFamily="18" charset="2"/>
              </a:rPr>
              <a:t></a:t>
            </a:r>
            <a:r>
              <a:rPr lang="en-US" altLang="en-US" sz="2400">
                <a:solidFill>
                  <a:srgbClr val="0000FF"/>
                </a:solidFill>
                <a:latin typeface="Mistral" panose="03090702030407020403" pitchFamily="66" charset="0"/>
              </a:rPr>
              <a:t>(</a:t>
            </a:r>
            <a:r>
              <a:rPr lang="en-US" altLang="en-US" sz="2400">
                <a:solidFill>
                  <a:srgbClr val="0000FF"/>
                </a:solidFill>
                <a:latin typeface="Mistral" panose="03090702030407020403" pitchFamily="66" charset="0"/>
                <a:sym typeface="Symbol" panose="05050102010706020507" pitchFamily="18" charset="2"/>
              </a:rPr>
              <a:t>,</a:t>
            </a:r>
            <a:r>
              <a:rPr lang="en-US" altLang="en-US" sz="2400" baseline="-25000">
                <a:solidFill>
                  <a:srgbClr val="0000FF"/>
                </a:solidFill>
                <a:latin typeface="Mistral" panose="03090702030407020403" pitchFamily="66" charset="0"/>
                <a:sym typeface="Symbol" panose="05050102010706020507" pitchFamily="18" charset="2"/>
              </a:rPr>
              <a:t>M</a:t>
            </a:r>
            <a:r>
              <a:rPr lang="en-US" altLang="en-US" sz="2400">
                <a:solidFill>
                  <a:srgbClr val="0000FF"/>
                </a:solidFill>
                <a:latin typeface="Mistral" panose="03090702030407020403" pitchFamily="66" charset="0"/>
              </a:rPr>
              <a:t>)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]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52167" y="3253613"/>
            <a:ext cx="30822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262626"/>
                </a:solidFill>
                <a:latin typeface="Calibri" panose="020F0502020204030204" pitchFamily="34" charset="0"/>
              </a:rPr>
              <a:t>elastic &amp; inelastic scattering</a:t>
            </a:r>
          </a:p>
          <a:p>
            <a:pPr algn="ctr"/>
            <a:r>
              <a:rPr lang="en-US" altLang="en-US" sz="2400" dirty="0">
                <a:solidFill>
                  <a:srgbClr val="262626"/>
                </a:solidFill>
                <a:latin typeface="Calibri" panose="020F0502020204030204" pitchFamily="34" charset="0"/>
              </a:rPr>
              <a:t>[</a:t>
            </a:r>
            <a:r>
              <a:rPr lang="en-US" altLang="en-US" sz="2400" dirty="0">
                <a:solidFill>
                  <a:srgbClr val="262626"/>
                </a:solidFill>
                <a:latin typeface="Mistral" panose="03090702030407020403" pitchFamily="66" charset="0"/>
              </a:rPr>
              <a:t>A</a:t>
            </a:r>
            <a:r>
              <a:rPr lang="ja-JP" altLang="en-US" sz="2400" dirty="0">
                <a:solidFill>
                  <a:srgbClr val="262626"/>
                </a:solidFill>
                <a:latin typeface="Mistral" panose="03090702030407020403" pitchFamily="66" charset="0"/>
              </a:rPr>
              <a:t>”</a:t>
            </a:r>
            <a:r>
              <a:rPr lang="en-US" altLang="ja-JP" sz="2400" dirty="0">
                <a:solidFill>
                  <a:srgbClr val="262626"/>
                </a:solidFill>
                <a:latin typeface="Mistral" panose="03090702030407020403" pitchFamily="66" charset="0"/>
              </a:rPr>
              <a:t>(</a:t>
            </a:r>
            <a:r>
              <a:rPr lang="en-US" altLang="ja-JP" sz="2400" dirty="0">
                <a:solidFill>
                  <a:srgbClr val="262626"/>
                </a:solidFill>
                <a:latin typeface="Mistral" panose="03090702030407020403" pitchFamily="66" charset="0"/>
                <a:sym typeface="Symbol" panose="05050102010706020507" pitchFamily="18" charset="2"/>
              </a:rPr>
              <a:t></a:t>
            </a:r>
            <a:r>
              <a:rPr lang="en-US" altLang="ja-JP" sz="2400" dirty="0">
                <a:solidFill>
                  <a:srgbClr val="262626"/>
                </a:solidFill>
                <a:latin typeface="Mistral" panose="03090702030407020403" pitchFamily="66" charset="0"/>
              </a:rPr>
              <a:t>), </a:t>
            </a:r>
            <a:r>
              <a:rPr lang="en-US" altLang="ja-JP" sz="2400" dirty="0">
                <a:solidFill>
                  <a:srgbClr val="262626"/>
                </a:solidFill>
                <a:latin typeface="Mistral" panose="03090702030407020403" pitchFamily="66" charset="0"/>
                <a:sym typeface="Symbol" panose="05050102010706020507" pitchFamily="18" charset="2"/>
              </a:rPr>
              <a:t>P</a:t>
            </a:r>
            <a:r>
              <a:rPr lang="en-US" altLang="ja-JP" sz="2400" dirty="0">
                <a:solidFill>
                  <a:srgbClr val="262626"/>
                </a:solidFill>
                <a:latin typeface="Mistral" panose="03090702030407020403" pitchFamily="66" charset="0"/>
              </a:rPr>
              <a:t>(</a:t>
            </a:r>
            <a:r>
              <a:rPr lang="en-US" altLang="ja-JP" sz="2400" dirty="0">
                <a:solidFill>
                  <a:srgbClr val="262626"/>
                </a:solidFill>
                <a:latin typeface="Mistral" panose="03090702030407020403" pitchFamily="66" charset="0"/>
                <a:sym typeface="Symbol" panose="05050102010706020507" pitchFamily="18" charset="2"/>
              </a:rPr>
              <a:t></a:t>
            </a:r>
            <a:r>
              <a:rPr lang="en-US" altLang="ja-JP" sz="2400" baseline="-25000" dirty="0">
                <a:solidFill>
                  <a:srgbClr val="262626"/>
                </a:solidFill>
                <a:latin typeface="Mistral" panose="03090702030407020403" pitchFamily="66" charset="0"/>
                <a:sym typeface="Symbol" panose="05050102010706020507" pitchFamily="18" charset="2"/>
              </a:rPr>
              <a:t>E</a:t>
            </a:r>
            <a:r>
              <a:rPr lang="en-US" altLang="ja-JP" sz="2400" dirty="0">
                <a:solidFill>
                  <a:srgbClr val="262626"/>
                </a:solidFill>
                <a:latin typeface="Mistral" panose="03090702030407020403" pitchFamily="66" charset="0"/>
                <a:sym typeface="Symbol" panose="05050102010706020507" pitchFamily="18" charset="2"/>
              </a:rPr>
              <a:t>,</a:t>
            </a:r>
            <a:r>
              <a:rPr lang="en-US" altLang="ja-JP" sz="2400" baseline="-25000" dirty="0">
                <a:solidFill>
                  <a:srgbClr val="262626"/>
                </a:solidFill>
                <a:latin typeface="Mistral" panose="03090702030407020403" pitchFamily="66" charset="0"/>
                <a:sym typeface="Symbol" panose="05050102010706020507" pitchFamily="18" charset="2"/>
              </a:rPr>
              <a:t>M</a:t>
            </a:r>
            <a:r>
              <a:rPr lang="en-US" altLang="ja-JP" sz="2400" dirty="0">
                <a:solidFill>
                  <a:srgbClr val="262626"/>
                </a:solidFill>
                <a:latin typeface="Mistral" panose="03090702030407020403" pitchFamily="66" charset="0"/>
              </a:rPr>
              <a:t>)</a:t>
            </a:r>
            <a:r>
              <a:rPr lang="en-US" altLang="ja-JP" sz="2400" dirty="0">
                <a:solidFill>
                  <a:srgbClr val="262626"/>
                </a:solidFill>
                <a:latin typeface="Calibri" panose="020F0502020204030204" pitchFamily="34" charset="0"/>
              </a:rPr>
              <a:t>]</a:t>
            </a:r>
            <a:endParaRPr lang="en-US" altLang="en-US" sz="2400" dirty="0">
              <a:solidFill>
                <a:srgbClr val="262626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olded Corner 13"/>
          <p:cNvSpPr>
            <a:spLocks noChangeArrowheads="1"/>
          </p:cNvSpPr>
          <p:nvPr/>
        </p:nvSpPr>
        <p:spPr bwMode="auto">
          <a:xfrm>
            <a:off x="1955322" y="4252914"/>
            <a:ext cx="3399318" cy="795337"/>
          </a:xfrm>
          <a:prstGeom prst="foldedCorner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rgbClr val="B3B3B3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</a:rPr>
              <a:t>photoelectron spectroscopy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</a:rPr>
              <a:t>e</a:t>
            </a:r>
            <a:r>
              <a:rPr lang="en-US" b="1" baseline="300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</a:rPr>
              <a:t>-</a:t>
            </a:r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</a:rPr>
              <a:t> momentum analysis</a:t>
            </a:r>
          </a:p>
        </p:txBody>
      </p:sp>
      <p:sp>
        <p:nvSpPr>
          <p:cNvPr id="15" name="Folded Corner 14"/>
          <p:cNvSpPr>
            <a:spLocks noChangeArrowheads="1"/>
          </p:cNvSpPr>
          <p:nvPr/>
        </p:nvSpPr>
        <p:spPr bwMode="auto">
          <a:xfrm>
            <a:off x="6602083" y="4252914"/>
            <a:ext cx="4048185" cy="796925"/>
          </a:xfrm>
          <a:prstGeom prst="foldedCorner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rgbClr val="B3B3B3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+mn-lt"/>
                <a:ea typeface="MS PGothic" pitchFamily="34" charset="-128"/>
              </a:rPr>
              <a:t>RABBITT/streaking measurement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+mn-lt"/>
                <a:ea typeface="MS PGothic" pitchFamily="34" charset="-128"/>
              </a:rPr>
              <a:t>spectral amplitude &amp; phase</a:t>
            </a:r>
          </a:p>
        </p:txBody>
      </p:sp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279" y="3987829"/>
            <a:ext cx="10382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production of high-energy electrons</a:t>
            </a:r>
          </a:p>
        </p:txBody>
      </p:sp>
      <p:grpSp>
        <p:nvGrpSpPr>
          <p:cNvPr id="21506" name="Group 16"/>
          <p:cNvGrpSpPr>
            <a:grpSpLocks/>
          </p:cNvGrpSpPr>
          <p:nvPr/>
        </p:nvGrpSpPr>
        <p:grpSpPr bwMode="auto">
          <a:xfrm>
            <a:off x="2028825" y="1744663"/>
            <a:ext cx="4059238" cy="3175000"/>
            <a:chOff x="505218" y="1890446"/>
            <a:chExt cx="4058845" cy="3174714"/>
          </a:xfrm>
        </p:grpSpPr>
        <p:sp>
          <p:nvSpPr>
            <p:cNvPr id="10" name="TextBox 9"/>
            <p:cNvSpPr txBox="1"/>
            <p:nvPr/>
          </p:nvSpPr>
          <p:spPr bwMode="auto">
            <a:xfrm rot="16200000">
              <a:off x="-452754" y="2989692"/>
              <a:ext cx="2315954" cy="4000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71450" indent="-171450">
                <a:defRPr/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electron counts (au)</a:t>
              </a:r>
            </a:p>
          </p:txBody>
        </p:sp>
        <p:pic>
          <p:nvPicPr>
            <p:cNvPr id="21528" name="Picture 10" descr="spec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0" t="10336" r="18410" b="2022"/>
            <a:stretch>
              <a:fillRect/>
            </a:stretch>
          </p:blipFill>
          <p:spPr bwMode="auto">
            <a:xfrm>
              <a:off x="949773" y="1890446"/>
              <a:ext cx="3614290" cy="317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9" name="Text Box 7"/>
            <p:cNvSpPr txBox="1">
              <a:spLocks noChangeArrowheads="1"/>
            </p:cNvSpPr>
            <p:nvPr/>
          </p:nvSpPr>
          <p:spPr bwMode="auto">
            <a:xfrm>
              <a:off x="3419653" y="2038179"/>
              <a:ext cx="97174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68275" indent="-168275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1"/>
                  </a:solidFill>
                </a:rPr>
                <a:t>0.8 </a:t>
              </a:r>
              <a:r>
                <a:rPr lang="en-US" altLang="en-US">
                  <a:solidFill>
                    <a:schemeClr val="tx1"/>
                  </a:solidFill>
                  <a:sym typeface="Symbol" panose="05050102010706020507" pitchFamily="18" charset="2"/>
                </a:rPr>
                <a:t>m</a:t>
              </a:r>
            </a:p>
            <a:p>
              <a:pPr eaLnBrk="1" hangingPunct="1"/>
              <a:r>
                <a:rPr lang="en-US" altLang="en-US">
                  <a:solidFill>
                    <a:srgbClr val="008000"/>
                  </a:solidFill>
                  <a:sym typeface="Symbol" panose="05050102010706020507" pitchFamily="18" charset="2"/>
                </a:rPr>
                <a:t>1.3 m</a:t>
              </a:r>
            </a:p>
            <a:p>
              <a:pPr eaLnBrk="1" hangingPunct="1"/>
              <a:r>
                <a:rPr lang="en-US" altLang="en-US">
                  <a:solidFill>
                    <a:srgbClr val="FF0000"/>
                  </a:solidFill>
                  <a:sym typeface="Symbol" panose="05050102010706020507" pitchFamily="18" charset="2"/>
                </a:rPr>
                <a:t>2.0 m</a:t>
              </a:r>
            </a:p>
            <a:p>
              <a:pPr eaLnBrk="1" hangingPunct="1"/>
              <a:r>
                <a:rPr lang="en-US" altLang="en-US">
                  <a:solidFill>
                    <a:srgbClr val="0000FF"/>
                  </a:solidFill>
                  <a:sym typeface="Symbol" panose="05050102010706020507" pitchFamily="18" charset="2"/>
                </a:rPr>
                <a:t>4.0 m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242051" y="1662114"/>
            <a:ext cx="3687763" cy="3336925"/>
            <a:chOff x="4718173" y="1808251"/>
            <a:chExt cx="3688423" cy="3337098"/>
          </a:xfrm>
        </p:grpSpPr>
        <p:pic>
          <p:nvPicPr>
            <p:cNvPr id="21523" name="Picture 6" descr="espec3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55" t="8226" r="11446"/>
            <a:stretch>
              <a:fillRect/>
            </a:stretch>
          </p:blipFill>
          <p:spPr bwMode="auto">
            <a:xfrm>
              <a:off x="4718173" y="1808251"/>
              <a:ext cx="3688423" cy="3337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24" name="Group 14"/>
            <p:cNvGrpSpPr>
              <a:grpSpLocks/>
            </p:cNvGrpSpPr>
            <p:nvPr/>
          </p:nvGrpSpPr>
          <p:grpSpPr bwMode="auto">
            <a:xfrm>
              <a:off x="7112054" y="2013735"/>
              <a:ext cx="1079620" cy="461665"/>
              <a:chOff x="5334625" y="5599416"/>
              <a:chExt cx="1079620" cy="461665"/>
            </a:xfrm>
          </p:grpSpPr>
          <p:sp>
            <p:nvSpPr>
              <p:cNvPr id="12" name="TextBox 11"/>
              <p:cNvSpPr txBox="1"/>
              <p:nvPr/>
            </p:nvSpPr>
            <p:spPr bwMode="auto">
              <a:xfrm>
                <a:off x="5681609" y="5599416"/>
                <a:ext cx="732636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171450" indent="-171450">
                  <a:defRPr/>
                </a:pPr>
                <a:r>
                  <a:rPr lang="en-US" sz="2400" dirty="0" err="1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tdse</a:t>
                </a:r>
                <a:endParaRPr lang="en-US" sz="2400" dirty="0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 bwMode="auto">
              <a:xfrm>
                <a:off x="5335122" y="5844806"/>
                <a:ext cx="32708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916114" y="1325563"/>
            <a:ext cx="9207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68275" indent="-168275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404040"/>
                </a:solidFill>
                <a:latin typeface="+mn-lt"/>
              </a:rPr>
              <a:t>measured </a:t>
            </a:r>
            <a:r>
              <a:rPr lang="en-US" altLang="en-US" sz="2400" b="1" dirty="0">
                <a:solidFill>
                  <a:srgbClr val="404040"/>
                </a:solidFill>
                <a:latin typeface="+mn-lt"/>
              </a:rPr>
              <a:t>xenon</a:t>
            </a:r>
            <a:r>
              <a:rPr lang="en-US" altLang="en-US" sz="2400" dirty="0">
                <a:solidFill>
                  <a:srgbClr val="404040"/>
                </a:solidFill>
                <a:latin typeface="+mn-lt"/>
              </a:rPr>
              <a:t> photoelectron energy distributions @ </a:t>
            </a:r>
            <a:r>
              <a:rPr lang="en-US" altLang="en-US" sz="2400" b="1" dirty="0">
                <a:solidFill>
                  <a:srgbClr val="404040"/>
                </a:solidFill>
                <a:latin typeface="+mn-lt"/>
              </a:rPr>
              <a:t>constant</a:t>
            </a:r>
            <a:r>
              <a:rPr lang="en-US" altLang="en-US" sz="2400" dirty="0">
                <a:solidFill>
                  <a:srgbClr val="404040"/>
                </a:solidFill>
                <a:latin typeface="+mn-lt"/>
              </a:rPr>
              <a:t> </a:t>
            </a:r>
            <a:r>
              <a:rPr lang="en-US" altLang="en-US" sz="2400" b="1" dirty="0">
                <a:solidFill>
                  <a:srgbClr val="404040"/>
                </a:solidFill>
                <a:latin typeface="+mn-lt"/>
                <a:sym typeface="Symbol" panose="05050102010706020507" pitchFamily="18" charset="2"/>
              </a:rPr>
              <a:t></a:t>
            </a:r>
          </a:p>
        </p:txBody>
      </p:sp>
      <p:grpSp>
        <p:nvGrpSpPr>
          <p:cNvPr id="21509" name="Group 16"/>
          <p:cNvGrpSpPr>
            <a:grpSpLocks/>
          </p:cNvGrpSpPr>
          <p:nvPr/>
        </p:nvGrpSpPr>
        <p:grpSpPr bwMode="auto">
          <a:xfrm>
            <a:off x="3458469" y="811214"/>
            <a:ext cx="5200642" cy="466725"/>
            <a:chOff x="330" y="747"/>
            <a:chExt cx="3276" cy="294"/>
          </a:xfrm>
        </p:grpSpPr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2655" y="753"/>
              <a:ext cx="9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8925" indent="-288925">
                <a:defRPr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</a:t>
              </a:r>
              <a:r>
                <a:rPr lang="en-US" sz="24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Symbol" pitchFamily="18" charset="2"/>
                </a:rPr>
                <a:t> </a:t>
              </a:r>
              <a:r>
                <a:rPr lang="en-US" sz="2400" dirty="0">
                  <a:solidFill>
                    <a:srgbClr val="C00000"/>
                  </a:solidFill>
                  <a:sym typeface="Symbol" pitchFamily="18" charset="2"/>
                </a:rPr>
                <a:t></a:t>
              </a:r>
              <a:r>
                <a:rPr lang="en-US" sz="2400" baseline="30000" dirty="0">
                  <a:solidFill>
                    <a:srgbClr val="C00000"/>
                  </a:solidFill>
                  <a:sym typeface="Symbol" pitchFamily="18" charset="2"/>
                </a:rPr>
                <a:t>2</a:t>
              </a:r>
              <a:r>
                <a:rPr lang="en-US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Symbol" pitchFamily="18" charset="2"/>
                </a:rPr>
                <a:t> 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Symbol" pitchFamily="18" charset="2"/>
                </a:rPr>
                <a:t>  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330" y="747"/>
              <a:ext cx="249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68275" indent="-168275">
                <a:defRPr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Calibri" pitchFamily="34" charset="0"/>
                </a:rPr>
                <a:t>ponderomotive potential: </a:t>
              </a:r>
            </a:p>
          </p:txBody>
        </p:sp>
      </p:grpSp>
      <p:sp>
        <p:nvSpPr>
          <p:cNvPr id="21510" name="Oval 19"/>
          <p:cNvSpPr>
            <a:spLocks noChangeArrowheads="1"/>
          </p:cNvSpPr>
          <p:nvPr/>
        </p:nvSpPr>
        <p:spPr bwMode="auto">
          <a:xfrm>
            <a:off x="7785879" y="801360"/>
            <a:ext cx="613374" cy="56263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019654" y="5410741"/>
            <a:ext cx="811472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itchFamily="34" charset="0"/>
              </a:rPr>
              <a:t>longer wavelengths produce higher electron energies!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710364" y="3816351"/>
            <a:ext cx="885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68275" indent="-168275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  <a:sym typeface="Symbol" panose="05050102010706020507" pitchFamily="18" charset="2"/>
              </a:rPr>
              <a:t>  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8491539" y="2397126"/>
            <a:ext cx="885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68275" indent="-168275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  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3438525" y="6070601"/>
            <a:ext cx="53213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1450" indent="-171450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Colosimo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et al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 Nat. Phys. 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386 (2008)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972300" y="4592639"/>
            <a:ext cx="3582988" cy="846137"/>
            <a:chOff x="5448475" y="4739149"/>
            <a:chExt cx="3582785" cy="845021"/>
          </a:xfrm>
        </p:grpSpPr>
        <p:sp>
          <p:nvSpPr>
            <p:cNvPr id="21517" name="Down Arrow 27"/>
            <p:cNvSpPr>
              <a:spLocks noChangeArrowheads="1"/>
            </p:cNvSpPr>
            <p:nvPr/>
          </p:nvSpPr>
          <p:spPr bwMode="auto">
            <a:xfrm flipV="1">
              <a:off x="5480501" y="4739149"/>
              <a:ext cx="246114" cy="373626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BA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1518" name="Down Arrow 28"/>
            <p:cNvSpPr>
              <a:spLocks noChangeArrowheads="1"/>
            </p:cNvSpPr>
            <p:nvPr/>
          </p:nvSpPr>
          <p:spPr bwMode="auto">
            <a:xfrm flipV="1">
              <a:off x="7758267" y="4749800"/>
              <a:ext cx="246114" cy="373626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BA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1519" name="TextBox 29"/>
            <p:cNvSpPr txBox="1">
              <a:spLocks noChangeArrowheads="1"/>
            </p:cNvSpPr>
            <p:nvPr/>
          </p:nvSpPr>
          <p:spPr bwMode="auto">
            <a:xfrm>
              <a:off x="5448475" y="5054861"/>
              <a:ext cx="134222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Calibri" panose="020F0502020204030204" pitchFamily="34" charset="0"/>
                </a:rPr>
                <a:t>classical limit</a:t>
              </a:r>
            </a:p>
            <a:p>
              <a:pPr eaLnBrk="1" hangingPunct="1"/>
              <a:r>
                <a:rPr lang="en-US" altLang="en-US" sz="1400" b="1">
                  <a:latin typeface="Calibri" panose="020F0502020204030204" pitchFamily="34" charset="0"/>
                </a:rPr>
                <a:t>(no interaction)</a:t>
              </a:r>
            </a:p>
          </p:txBody>
        </p:sp>
        <p:sp>
          <p:nvSpPr>
            <p:cNvPr id="21520" name="TextBox 30"/>
            <p:cNvSpPr txBox="1">
              <a:spLocks noChangeArrowheads="1"/>
            </p:cNvSpPr>
            <p:nvPr/>
          </p:nvSpPr>
          <p:spPr bwMode="auto">
            <a:xfrm>
              <a:off x="7711027" y="5060950"/>
              <a:ext cx="13202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Calibri" panose="020F0502020204030204" pitchFamily="34" charset="0"/>
                </a:rPr>
                <a:t>classical limit</a:t>
              </a:r>
            </a:p>
            <a:p>
              <a:pPr eaLnBrk="1" hangingPunct="1"/>
              <a:r>
                <a:rPr lang="en-US" altLang="en-US" sz="1400" b="1">
                  <a:latin typeface="Calibri" panose="020F0502020204030204" pitchFamily="34" charset="0"/>
                </a:rPr>
                <a:t>(elastic scatter)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452595" y="5409060"/>
            <a:ext cx="7210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longer wavelength promotes classical behavior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6" grpId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wavelength dependence: fixed U</a:t>
            </a:r>
            <a:r>
              <a:rPr lang="en-US" sz="2800" baseline="-25000" dirty="0"/>
              <a:t>p</a:t>
            </a:r>
            <a:r>
              <a:rPr lang="en-US" sz="2800" dirty="0"/>
              <a:t> (~ 15 eV)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411988"/>
              </p:ext>
            </p:extLst>
          </p:nvPr>
        </p:nvGraphicFramePr>
        <p:xfrm>
          <a:off x="2969284" y="1233488"/>
          <a:ext cx="5668963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Graph" r:id="rId4" imgW="3790493" imgH="3549091" progId="Origin50.Graph">
                  <p:embed/>
                </p:oleObj>
              </mc:Choice>
              <mc:Fallback>
                <p:oleObj name="Graph" r:id="rId4" imgW="3790493" imgH="3549091" progId="Origin50.Graph">
                  <p:embed/>
                  <p:pic>
                    <p:nvPicPr>
                      <p:cNvPr id="3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056" t="18581" r="6082" b="4149"/>
                      <a:stretch>
                        <a:fillRect/>
                      </a:stretch>
                    </p:blipFill>
                    <p:spPr bwMode="auto">
                      <a:xfrm>
                        <a:off x="2969284" y="1233488"/>
                        <a:ext cx="5668963" cy="456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362541" y="858838"/>
            <a:ext cx="72555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68275" indent="-168275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measured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xenon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photoelectron energy distributions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50534" y="1447800"/>
            <a:ext cx="2935288" cy="1006475"/>
            <a:chOff x="2508" y="1278"/>
            <a:chExt cx="1849" cy="634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2876" y="1278"/>
              <a:ext cx="1481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71450" indent="-171450"/>
              <a:r>
                <a:rPr lang="en-US">
                  <a:solidFill>
                    <a:srgbClr val="777777"/>
                  </a:solidFill>
                </a:rPr>
                <a:t>1.7 </a:t>
              </a:r>
              <a:r>
                <a:rPr lang="en-US">
                  <a:solidFill>
                    <a:srgbClr val="777777"/>
                  </a:solidFill>
                  <a:sym typeface="Symbol" pitchFamily="18" charset="2"/>
                </a:rPr>
                <a:t>m, 70 TW/cm</a:t>
              </a:r>
              <a:r>
                <a:rPr lang="en-US" baseline="30000">
                  <a:solidFill>
                    <a:srgbClr val="777777"/>
                  </a:solidFill>
                  <a:sym typeface="Symbol" pitchFamily="18" charset="2"/>
                </a:rPr>
                <a:t>2</a:t>
              </a:r>
              <a:endParaRPr lang="en-US">
                <a:solidFill>
                  <a:srgbClr val="777777"/>
                </a:solidFill>
                <a:sym typeface="Symbol" pitchFamily="18" charset="2"/>
              </a:endParaRPr>
            </a:p>
            <a:p>
              <a:pPr marL="171450" indent="-171450"/>
              <a:r>
                <a:rPr lang="en-US">
                  <a:solidFill>
                    <a:srgbClr val="0000FF"/>
                  </a:solidFill>
                  <a:sym typeface="Symbol" pitchFamily="18" charset="2"/>
                </a:rPr>
                <a:t>2.0 m, 48 TW/cm</a:t>
              </a:r>
              <a:r>
                <a:rPr lang="en-US" baseline="30000">
                  <a:solidFill>
                    <a:srgbClr val="0000FF"/>
                  </a:solidFill>
                  <a:sym typeface="Symbol" pitchFamily="18" charset="2"/>
                </a:rPr>
                <a:t>2</a:t>
              </a:r>
            </a:p>
            <a:p>
              <a:pPr marL="171450" indent="-171450"/>
              <a:r>
                <a:rPr lang="en-US">
                  <a:solidFill>
                    <a:srgbClr val="FF0000"/>
                  </a:solidFill>
                  <a:sym typeface="Symbol" pitchFamily="18" charset="2"/>
                </a:rPr>
                <a:t>2.3 m, 36 TW/cm</a:t>
              </a:r>
              <a:r>
                <a:rPr lang="en-US" baseline="30000">
                  <a:solidFill>
                    <a:srgbClr val="FF0000"/>
                  </a:solidFill>
                  <a:sym typeface="Symbol" pitchFamily="18" charset="2"/>
                </a:rPr>
                <a:t>2</a:t>
              </a: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2508" y="1800"/>
              <a:ext cx="37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508" y="1404"/>
              <a:ext cx="378" cy="0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2508" y="1602"/>
              <a:ext cx="37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832494" y="5855087"/>
            <a:ext cx="431560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68275" indent="-168275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fact,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 =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0.6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constant!</a:t>
            </a:r>
          </a:p>
        </p:txBody>
      </p:sp>
    </p:spTree>
    <p:extLst>
      <p:ext uri="{BB962C8B-B14F-4D97-AF65-F5344CB8AC3E}">
        <p14:creationId xmlns:p14="http://schemas.microsoft.com/office/powerpoint/2010/main" val="34949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inelastic </a:t>
            </a:r>
            <a:r>
              <a:rPr lang="en-US" altLang="en-US" sz="2800" dirty="0" err="1"/>
              <a:t>rescattering</a:t>
            </a:r>
            <a:r>
              <a:rPr lang="en-US" altLang="en-US" sz="2800" dirty="0"/>
              <a:t>: (</a:t>
            </a:r>
            <a:r>
              <a:rPr lang="en-US" altLang="en-US" sz="2800" dirty="0" err="1"/>
              <a:t>e,ne</a:t>
            </a:r>
            <a:r>
              <a:rPr lang="en-US" altLang="en-US" sz="2800" dirty="0"/>
              <a:t>) multiple ionization</a:t>
            </a:r>
            <a:endParaRPr lang="en-US" sz="2800" dirty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7988" y="761465"/>
            <a:ext cx="3795712" cy="5511800"/>
            <a:chOff x="201087" y="772795"/>
            <a:chExt cx="3796588" cy="551140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6" r="539"/>
            <a:stretch>
              <a:fillRect/>
            </a:stretch>
          </p:blipFill>
          <p:spPr bwMode="auto">
            <a:xfrm>
              <a:off x="201087" y="1059151"/>
              <a:ext cx="3796588" cy="5225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 bwMode="auto">
            <a:xfrm>
              <a:off x="2136696" y="772795"/>
              <a:ext cx="311222" cy="4619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71450" indent="-171450">
                <a:defRPr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  <a:sym typeface="Symbol"/>
                </a:rPr>
                <a:t>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929917" y="1333142"/>
              <a:ext cx="1772059" cy="4619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71450" indent="-171450">
                <a:defRPr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xenon, 4 </a:t>
              </a: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  <a:sym typeface="Symbol"/>
                </a:rPr>
                <a:t>m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5014426" y="1223427"/>
            <a:ext cx="5457491" cy="2237010"/>
            <a:chOff x="4024570" y="998427"/>
            <a:chExt cx="4329075" cy="1795629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20000"/>
            </a:blip>
            <a:srcRect r="49033"/>
            <a:stretch>
              <a:fillRect/>
            </a:stretch>
          </p:blipFill>
          <p:spPr bwMode="auto">
            <a:xfrm>
              <a:off x="4024570" y="1003189"/>
              <a:ext cx="2219306" cy="17289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20000"/>
            </a:blip>
            <a:srcRect l="51080" b="10459"/>
            <a:stretch>
              <a:fillRect/>
            </a:stretch>
          </p:blipFill>
          <p:spPr bwMode="auto">
            <a:xfrm>
              <a:off x="6223238" y="998427"/>
              <a:ext cx="2130407" cy="15479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17"/>
            <p:cNvSpPr txBox="1">
              <a:spLocks noChangeArrowheads="1"/>
            </p:cNvSpPr>
            <p:nvPr/>
          </p:nvSpPr>
          <p:spPr bwMode="auto">
            <a:xfrm>
              <a:off x="6381136" y="2517057"/>
              <a:ext cx="9236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AE2F2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rgbClr val="AE2F2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AE2F2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AE2F2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AE2F2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en-US" altLang="en-US" sz="1200" baseline="-2500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en-US" altLang="en-US" sz="120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300 eV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56305" y="3663129"/>
            <a:ext cx="73907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6688" indent="-166688">
              <a:defRPr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@ 4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  <a:sym typeface="Symbol"/>
              </a:rPr>
              <a:t>m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 pitchFamily="34" charset="0"/>
            </a:endParaRPr>
          </a:p>
          <a:p>
            <a:pPr marL="166688" indent="-166688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inelastic (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e,ne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) collisions results in multiple ionization of xenon</a:t>
            </a:r>
          </a:p>
          <a:p>
            <a:pPr marL="166688" indent="-166688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maximum return energy: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3U</a:t>
            </a:r>
            <a:r>
              <a:rPr lang="en-US" sz="2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  <a:sym typeface="Symbol"/>
              </a:rPr>
              <a:t> 300 eV &gt; I</a:t>
            </a:r>
            <a:r>
              <a:rPr lang="en-US" sz="2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  <a:sym typeface="Symbol"/>
              </a:rPr>
              <a:t>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  <a:sym typeface="Symbol"/>
              </a:rPr>
              <a:t>(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  <a:sym typeface="Symbol"/>
              </a:rPr>
              <a:t>O shell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  <a:sym typeface="Symbol"/>
              </a:rPr>
              <a:t>)  244 eV (800 photons)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3126425" y="1709202"/>
            <a:ext cx="9382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BA20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ADK (Xe)</a:t>
            </a: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2875600" y="5254090"/>
            <a:ext cx="1006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ADK (Xe</a:t>
            </a:r>
            <a:r>
              <a:rPr lang="en-US" altLang="en-US" sz="1600" b="1" baseline="300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en-US" sz="1600" b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047050" y="1463140"/>
            <a:ext cx="984250" cy="835025"/>
          </a:xfrm>
          <a:prstGeom prst="ellipse">
            <a:avLst/>
          </a:prstGeom>
          <a:noFill/>
          <a:ln w="38100" algn="ctr">
            <a:solidFill>
              <a:srgbClr val="AE2F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885125" y="5019140"/>
            <a:ext cx="982663" cy="836612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6" name="TextBox 15"/>
          <p:cNvSpPr txBox="1"/>
          <p:nvPr/>
        </p:nvSpPr>
        <p:spPr>
          <a:xfrm>
            <a:off x="4651543" y="3667891"/>
            <a:ext cx="73954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6688" indent="-166688">
              <a:defRPr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@ 4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  <a:sym typeface="Symbol"/>
              </a:rPr>
              <a:t>m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 pitchFamily="34" charset="0"/>
            </a:endParaRPr>
          </a:p>
          <a:p>
            <a:pPr marL="166688" indent="-166688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highly charged ion (n = 2-6) production before neutral depletion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6A9F79-4273-4087-BE40-DC7110037290}"/>
              </a:ext>
            </a:extLst>
          </p:cNvPr>
          <p:cNvSpPr txBox="1"/>
          <p:nvPr/>
        </p:nvSpPr>
        <p:spPr bwMode="auto">
          <a:xfrm>
            <a:off x="6760427" y="6098503"/>
            <a:ext cx="5317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1450" indent="-171450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DiChiara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et al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 PRL 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108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0" dirty="0">
                <a:solidFill>
                  <a:srgbClr val="6666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033002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248644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high harmonic generation in gases</a:t>
            </a:r>
          </a:p>
        </p:txBody>
      </p:sp>
      <p:grpSp>
        <p:nvGrpSpPr>
          <p:cNvPr id="22530" name="Group 31"/>
          <p:cNvGrpSpPr>
            <a:grpSpLocks/>
          </p:cNvGrpSpPr>
          <p:nvPr/>
        </p:nvGrpSpPr>
        <p:grpSpPr bwMode="auto">
          <a:xfrm>
            <a:off x="6589713" y="1574306"/>
            <a:ext cx="2982912" cy="2446338"/>
            <a:chOff x="3191" y="908"/>
            <a:chExt cx="1879" cy="1541"/>
          </a:xfrm>
        </p:grpSpPr>
        <p:grpSp>
          <p:nvGrpSpPr>
            <p:cNvPr id="22540" name="Group 29"/>
            <p:cNvGrpSpPr>
              <a:grpSpLocks/>
            </p:cNvGrpSpPr>
            <p:nvPr/>
          </p:nvGrpSpPr>
          <p:grpSpPr bwMode="auto">
            <a:xfrm>
              <a:off x="3397" y="2136"/>
              <a:ext cx="1641" cy="313"/>
              <a:chOff x="3397" y="2136"/>
              <a:chExt cx="1641" cy="313"/>
            </a:xfrm>
          </p:grpSpPr>
          <p:sp>
            <p:nvSpPr>
              <p:cNvPr id="22547" name="Text Box 9"/>
              <p:cNvSpPr txBox="1">
                <a:spLocks noChangeArrowheads="1"/>
              </p:cNvSpPr>
              <p:nvPr/>
            </p:nvSpPr>
            <p:spPr bwMode="auto">
              <a:xfrm>
                <a:off x="3397" y="2142"/>
                <a:ext cx="22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rgbClr val="000066"/>
                    </a:solidFill>
                  </a:rPr>
                  <a:t>16</a:t>
                </a:r>
              </a:p>
            </p:txBody>
          </p:sp>
          <p:sp>
            <p:nvSpPr>
              <p:cNvPr id="22548" name="Text Box 10"/>
              <p:cNvSpPr txBox="1">
                <a:spLocks noChangeArrowheads="1"/>
              </p:cNvSpPr>
              <p:nvPr/>
            </p:nvSpPr>
            <p:spPr bwMode="auto">
              <a:xfrm>
                <a:off x="3725" y="2136"/>
                <a:ext cx="22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22549" name="Text Box 11"/>
              <p:cNvSpPr txBox="1">
                <a:spLocks noChangeArrowheads="1"/>
              </p:cNvSpPr>
              <p:nvPr/>
            </p:nvSpPr>
            <p:spPr bwMode="auto">
              <a:xfrm>
                <a:off x="4119" y="2136"/>
                <a:ext cx="22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22550" name="Text Box 12"/>
              <p:cNvSpPr txBox="1">
                <a:spLocks noChangeArrowheads="1"/>
              </p:cNvSpPr>
              <p:nvPr/>
            </p:nvSpPr>
            <p:spPr bwMode="auto">
              <a:xfrm>
                <a:off x="4477" y="2136"/>
                <a:ext cx="22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rgbClr val="000066"/>
                    </a:solidFill>
                  </a:rPr>
                  <a:t>10</a:t>
                </a:r>
              </a:p>
            </p:txBody>
          </p:sp>
          <p:sp>
            <p:nvSpPr>
              <p:cNvPr id="22551" name="Text Box 13"/>
              <p:cNvSpPr txBox="1">
                <a:spLocks noChangeArrowheads="1"/>
              </p:cNvSpPr>
              <p:nvPr/>
            </p:nvSpPr>
            <p:spPr bwMode="auto">
              <a:xfrm>
                <a:off x="4869" y="2142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22552" name="Text Box 14"/>
              <p:cNvSpPr txBox="1">
                <a:spLocks noChangeArrowheads="1"/>
              </p:cNvSpPr>
              <p:nvPr/>
            </p:nvSpPr>
            <p:spPr bwMode="auto">
              <a:xfrm>
                <a:off x="3765" y="2257"/>
                <a:ext cx="9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solidFill>
                      <a:srgbClr val="000066"/>
                    </a:solidFill>
                  </a:rPr>
                  <a:t>wavelength (nm)</a:t>
                </a:r>
              </a:p>
            </p:txBody>
          </p:sp>
        </p:grpSp>
        <p:grpSp>
          <p:nvGrpSpPr>
            <p:cNvPr id="22541" name="Group 30"/>
            <p:cNvGrpSpPr>
              <a:grpSpLocks/>
            </p:cNvGrpSpPr>
            <p:nvPr/>
          </p:nvGrpSpPr>
          <p:grpSpPr bwMode="auto">
            <a:xfrm>
              <a:off x="3191" y="908"/>
              <a:ext cx="1879" cy="1228"/>
              <a:chOff x="3191" y="908"/>
              <a:chExt cx="1879" cy="1228"/>
            </a:xfrm>
          </p:grpSpPr>
          <p:pic>
            <p:nvPicPr>
              <p:cNvPr id="22542" name="Picture 5" descr="HELIUM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35" b="14806"/>
              <a:stretch>
                <a:fillRect/>
              </a:stretch>
            </p:blipFill>
            <p:spPr bwMode="auto">
              <a:xfrm>
                <a:off x="3191" y="991"/>
                <a:ext cx="1879" cy="1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3" name="Rectangle 6"/>
              <p:cNvSpPr>
                <a:spLocks noChangeArrowheads="1"/>
              </p:cNvSpPr>
              <p:nvPr/>
            </p:nvSpPr>
            <p:spPr bwMode="auto">
              <a:xfrm>
                <a:off x="4546" y="1052"/>
                <a:ext cx="116" cy="2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44" name="Text Box 7"/>
              <p:cNvSpPr txBox="1">
                <a:spLocks noChangeArrowheads="1"/>
              </p:cNvSpPr>
              <p:nvPr/>
            </p:nvSpPr>
            <p:spPr bwMode="auto">
              <a:xfrm>
                <a:off x="3973" y="908"/>
                <a:ext cx="44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solidFill>
                      <a:srgbClr val="5F5F5F"/>
                    </a:solidFill>
                  </a:rPr>
                  <a:t>helium</a:t>
                </a:r>
              </a:p>
            </p:txBody>
          </p:sp>
          <p:sp>
            <p:nvSpPr>
              <p:cNvPr id="22545" name="Text Box 15"/>
              <p:cNvSpPr txBox="1">
                <a:spLocks noChangeArrowheads="1"/>
              </p:cNvSpPr>
              <p:nvPr/>
            </p:nvSpPr>
            <p:spPr bwMode="auto">
              <a:xfrm>
                <a:off x="4590" y="1110"/>
                <a:ext cx="291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>
                    <a:solidFill>
                      <a:srgbClr val="000066"/>
                    </a:solidFill>
                  </a:rPr>
                  <a:t>H79</a:t>
                </a:r>
              </a:p>
            </p:txBody>
          </p:sp>
          <p:sp>
            <p:nvSpPr>
              <p:cNvPr id="22546" name="Text Box 16"/>
              <p:cNvSpPr txBox="1">
                <a:spLocks noChangeArrowheads="1"/>
              </p:cNvSpPr>
              <p:nvPr/>
            </p:nvSpPr>
            <p:spPr bwMode="auto">
              <a:xfrm>
                <a:off x="3482" y="1122"/>
                <a:ext cx="291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>
                    <a:solidFill>
                      <a:srgbClr val="000066"/>
                    </a:solidFill>
                  </a:rPr>
                  <a:t>H51</a:t>
                </a:r>
              </a:p>
            </p:txBody>
          </p:sp>
        </p:grpSp>
      </p:grpSp>
      <p:grpSp>
        <p:nvGrpSpPr>
          <p:cNvPr id="22531" name="Group 17"/>
          <p:cNvGrpSpPr>
            <a:grpSpLocks/>
          </p:cNvGrpSpPr>
          <p:nvPr/>
        </p:nvGrpSpPr>
        <p:grpSpPr bwMode="auto">
          <a:xfrm>
            <a:off x="2355850" y="1798938"/>
            <a:ext cx="3473450" cy="1997075"/>
            <a:chOff x="692" y="697"/>
            <a:chExt cx="2188" cy="1258"/>
          </a:xfrm>
        </p:grpSpPr>
        <p:pic>
          <p:nvPicPr>
            <p:cNvPr id="22537" name="Picture 18" descr="Exp_Gas-cel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" y="697"/>
              <a:ext cx="2128" cy="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Text Box 19"/>
            <p:cNvSpPr txBox="1">
              <a:spLocks noChangeArrowheads="1"/>
            </p:cNvSpPr>
            <p:nvPr/>
          </p:nvSpPr>
          <p:spPr bwMode="auto">
            <a:xfrm>
              <a:off x="692" y="960"/>
              <a:ext cx="576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800 nm</a:t>
              </a:r>
            </a:p>
            <a:p>
              <a:r>
                <a:rPr lang="en-US" altLang="en-US" sz="1400">
                  <a:latin typeface="Calibri" panose="020F0502020204030204" pitchFamily="34" charset="0"/>
                </a:rPr>
                <a:t>40-5 fs</a:t>
              </a:r>
            </a:p>
            <a:p>
              <a:r>
                <a:rPr lang="en-US" altLang="en-US" sz="1400">
                  <a:latin typeface="Calibri" panose="020F0502020204030204" pitchFamily="34" charset="0"/>
                </a:rPr>
                <a:t>1 PW/cm</a:t>
              </a:r>
              <a:r>
                <a:rPr lang="en-US" altLang="en-US" sz="1400" baseline="30000">
                  <a:latin typeface="Calibri" panose="020F0502020204030204" pitchFamily="34" charset="0"/>
                </a:rPr>
                <a:t>2</a:t>
              </a:r>
              <a:endParaRPr lang="en-US" altLang="en-US" sz="1400">
                <a:latin typeface="Calibri" panose="020F0502020204030204" pitchFamily="34" charset="0"/>
              </a:endParaRPr>
            </a:p>
          </p:txBody>
        </p:sp>
        <p:sp>
          <p:nvSpPr>
            <p:cNvPr id="22539" name="Rectangle 20"/>
            <p:cNvSpPr>
              <a:spLocks noChangeArrowheads="1"/>
            </p:cNvSpPr>
            <p:nvPr/>
          </p:nvSpPr>
          <p:spPr bwMode="auto">
            <a:xfrm>
              <a:off x="1182" y="1646"/>
              <a:ext cx="122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600">
                  <a:solidFill>
                    <a:srgbClr val="5F5F5F"/>
                  </a:solidFill>
                  <a:latin typeface="Calibri" panose="020F0502020204030204" pitchFamily="34" charset="0"/>
                </a:rPr>
                <a:t>Saclay, Chicago, 1987</a:t>
              </a:r>
              <a:endParaRPr lang="en-US" altLang="en-US" sz="1600">
                <a:solidFill>
                  <a:srgbClr val="5F5F5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2532" name="Group 23"/>
          <p:cNvGrpSpPr>
            <a:grpSpLocks/>
          </p:cNvGrpSpPr>
          <p:nvPr/>
        </p:nvGrpSpPr>
        <p:grpSpPr bwMode="auto">
          <a:xfrm>
            <a:off x="7551737" y="1861221"/>
            <a:ext cx="1016000" cy="1155364"/>
            <a:chOff x="3620" y="999"/>
            <a:chExt cx="640" cy="336"/>
          </a:xfrm>
        </p:grpSpPr>
        <p:sp>
          <p:nvSpPr>
            <p:cNvPr id="22535" name="Rectangle 24"/>
            <p:cNvSpPr>
              <a:spLocks noChangeArrowheads="1"/>
            </p:cNvSpPr>
            <p:nvPr/>
          </p:nvSpPr>
          <p:spPr bwMode="auto">
            <a:xfrm>
              <a:off x="3624" y="1083"/>
              <a:ext cx="636" cy="25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36" name="Text Box 25"/>
            <p:cNvSpPr txBox="1">
              <a:spLocks noChangeArrowheads="1"/>
            </p:cNvSpPr>
            <p:nvPr/>
          </p:nvSpPr>
          <p:spPr bwMode="auto">
            <a:xfrm>
              <a:off x="3620" y="999"/>
              <a:ext cx="62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i="1" dirty="0">
                  <a:solidFill>
                    <a:srgbClr val="FF0000"/>
                  </a:solidFill>
                </a:rPr>
                <a:t>bandwidth</a:t>
              </a:r>
            </a:p>
          </p:txBody>
        </p:sp>
      </p:grpSp>
      <p:sp>
        <p:nvSpPr>
          <p:cNvPr id="8200" name="TextBox 25"/>
          <p:cNvSpPr txBox="1">
            <a:spLocks noChangeArrowheads="1"/>
          </p:cNvSpPr>
          <p:nvPr/>
        </p:nvSpPr>
        <p:spPr bwMode="auto">
          <a:xfrm>
            <a:off x="2521944" y="851331"/>
            <a:ext cx="7148111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nonlinear frequency conversion: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  <a:sym typeface="Symbol" pitchFamily="18" charset="2"/>
              </a:rPr>
              <a:t></a:t>
            </a:r>
            <a:r>
              <a:rPr lang="en-US" sz="28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  <a:sym typeface="Symbol" pitchFamily="18" charset="2"/>
              </a:rPr>
              <a:t>q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  <a:sym typeface="Symbol" pitchFamily="18" charset="2"/>
              </a:rPr>
              <a:t> 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  <a:sym typeface="Symbol" pitchFamily="18" charset="2"/>
              </a:rPr>
              <a:t>q</a:t>
            </a:r>
            <a:r>
              <a:rPr lang="en-US" sz="2800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  <a:sym typeface="Symbol" pitchFamily="18" charset="2"/>
              </a:rPr>
              <a:t>f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424131" y="4575956"/>
            <a:ext cx="1134373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>
              <a:buFontTx/>
              <a:buChar char="•"/>
              <a:defRPr/>
            </a:pP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the coherent frequency comb is the Fourier transform of a periodic train of attosecond pulses in the time domain</a:t>
            </a:r>
          </a:p>
          <a:p>
            <a:pPr marL="177800" indent="-177800">
              <a:buFontTx/>
              <a:buChar char="•"/>
              <a:defRPr/>
            </a:pP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access to spectral amplitude and phase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94581" y="115889"/>
            <a:ext cx="8433519" cy="428625"/>
          </a:xfrm>
        </p:spPr>
        <p:txBody>
          <a:bodyPr/>
          <a:lstStyle/>
          <a:p>
            <a:r>
              <a:rPr lang="en-US" altLang="en-US" sz="2800"/>
              <a:t>production of high-energy photons: HHG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832" y="5712124"/>
            <a:ext cx="876233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  <a:sym typeface="Symbol"/>
              </a:rPr>
              <a:t></a:t>
            </a:r>
            <a:r>
              <a:rPr lang="en-US" sz="24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  <a:sym typeface="Symbol"/>
              </a:rPr>
              <a:t>2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  <a:sym typeface="Symbol"/>
              </a:rPr>
              <a:t>-scaling produces sufficient number of photons  ~200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  <a:sym typeface="Symbol"/>
              </a:rPr>
              <a:t>eV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24579" name="Group 9"/>
          <p:cNvGrpSpPr>
            <a:grpSpLocks/>
          </p:cNvGrpSpPr>
          <p:nvPr/>
        </p:nvGrpSpPr>
        <p:grpSpPr bwMode="auto">
          <a:xfrm>
            <a:off x="3036889" y="1020764"/>
            <a:ext cx="6118225" cy="4676775"/>
            <a:chOff x="1512338" y="893714"/>
            <a:chExt cx="6119323" cy="4676259"/>
          </a:xfrm>
        </p:grpSpPr>
        <p:pic>
          <p:nvPicPr>
            <p:cNvPr id="24583" name="Picture 4" descr="HHG spectrum 0.8 1.3 2 um 201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338" y="893714"/>
              <a:ext cx="6119323" cy="4676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TextBox 6"/>
            <p:cNvSpPr txBox="1">
              <a:spLocks noChangeArrowheads="1"/>
            </p:cNvSpPr>
            <p:nvPr/>
          </p:nvSpPr>
          <p:spPr bwMode="auto">
            <a:xfrm>
              <a:off x="3067664" y="1474839"/>
              <a:ext cx="10647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B050"/>
                  </a:solidFill>
                  <a:latin typeface="Calibri" panose="020F0502020204030204" pitchFamily="34" charset="0"/>
                </a:rPr>
                <a:t>0.8 </a:t>
              </a:r>
              <a:r>
                <a:rPr lang="en-US" altLang="en-US" sz="2400" b="1">
                  <a:solidFill>
                    <a:srgbClr val="00B050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m</a:t>
              </a:r>
              <a:endParaRPr lang="en-US" altLang="en-US" sz="2400" b="1">
                <a:solidFill>
                  <a:srgbClr val="00B05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85" name="TextBox 7"/>
            <p:cNvSpPr txBox="1">
              <a:spLocks noChangeArrowheads="1"/>
            </p:cNvSpPr>
            <p:nvPr/>
          </p:nvSpPr>
          <p:spPr bwMode="auto">
            <a:xfrm>
              <a:off x="4039642" y="2862263"/>
              <a:ext cx="10647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  <a:latin typeface="Calibri" panose="020F0502020204030204" pitchFamily="34" charset="0"/>
                </a:rPr>
                <a:t>1.3 </a:t>
              </a:r>
              <a:r>
                <a:rPr lang="en-US" altLang="en-US" sz="2400" b="1">
                  <a:solidFill>
                    <a:srgbClr val="0000FF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m</a:t>
              </a:r>
              <a:endParaRPr lang="en-US" altLang="en-US" sz="2400" b="1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16549" y="4198524"/>
              <a:ext cx="831999" cy="4619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cs typeface="Calibri" pitchFamily="34" charset="0"/>
                </a:rPr>
                <a:t>2 </a:t>
              </a: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cs typeface="Calibri" pitchFamily="34" charset="0"/>
                  <a:sym typeface="Symbol"/>
                </a:rPr>
                <a:t>m</a:t>
              </a:r>
              <a:endPara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47740" y="742532"/>
            <a:ext cx="208101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argon HHG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4463" y="1357314"/>
            <a:ext cx="226060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110 TW/cm</a:t>
            </a:r>
            <a:r>
              <a:rPr lang="en-US" sz="32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425825" y="6165851"/>
            <a:ext cx="53213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1450" indent="-171450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Colosimo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et al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 Nat. Phys. 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386 (2008)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scaling to kilovolt harmonic energies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3463" y="879894"/>
            <a:ext cx="7841117" cy="4040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0867" y="4920670"/>
            <a:ext cx="6811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3.9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m driver pulses produces hard  x-rays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49991" y="5905297"/>
            <a:ext cx="8692017" cy="523220"/>
            <a:chOff x="2196860" y="5916799"/>
            <a:chExt cx="8692017" cy="5232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66925" y="5923473"/>
              <a:ext cx="5621952" cy="51654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96860" y="5916799"/>
              <a:ext cx="29779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Calibri" pitchFamily="34" charset="0"/>
                </a:rPr>
                <a:t>JILA + Vienna TU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84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val 67"/>
          <p:cNvSpPr>
            <a:spLocks noChangeArrowheads="1"/>
          </p:cNvSpPr>
          <p:nvPr/>
        </p:nvSpPr>
        <p:spPr bwMode="auto">
          <a:xfrm rot="1716530">
            <a:off x="4349750" y="5047923"/>
            <a:ext cx="431800" cy="56263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origin of single-atom dispersion: attochirp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2786064" y="798513"/>
            <a:ext cx="3246437" cy="4648200"/>
            <a:chOff x="633" y="570"/>
            <a:chExt cx="2045" cy="2928"/>
          </a:xfrm>
        </p:grpSpPr>
        <p:sp>
          <p:nvSpPr>
            <p:cNvPr id="25661" name="Oval 4"/>
            <p:cNvSpPr>
              <a:spLocks noChangeArrowheads="1"/>
            </p:cNvSpPr>
            <p:nvPr/>
          </p:nvSpPr>
          <p:spPr bwMode="auto">
            <a:xfrm>
              <a:off x="2200" y="3421"/>
              <a:ext cx="77" cy="77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graphicFrame>
          <p:nvGraphicFramePr>
            <p:cNvPr id="25662" name="Object 12"/>
            <p:cNvGraphicFramePr>
              <a:graphicFrameLocks noChangeAspect="1"/>
            </p:cNvGraphicFramePr>
            <p:nvPr/>
          </p:nvGraphicFramePr>
          <p:xfrm>
            <a:off x="633" y="570"/>
            <a:ext cx="2045" cy="1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name="Graph" r:id="rId4" imgW="3244427" imgH="2492587" progId="">
                    <p:embed/>
                  </p:oleObj>
                </mc:Choice>
                <mc:Fallback>
                  <p:oleObj name="Graph" r:id="rId4" imgW="3244427" imgH="2492587" progId="">
                    <p:embed/>
                    <p:pic>
                      <p:nvPicPr>
                        <p:cNvPr id="2566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" y="570"/>
                          <a:ext cx="2045" cy="1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04" name="Group 6"/>
          <p:cNvGrpSpPr>
            <a:grpSpLocks/>
          </p:cNvGrpSpPr>
          <p:nvPr/>
        </p:nvGrpSpPr>
        <p:grpSpPr bwMode="auto">
          <a:xfrm>
            <a:off x="2786064" y="798514"/>
            <a:ext cx="3246437" cy="4841875"/>
            <a:chOff x="633" y="570"/>
            <a:chExt cx="2045" cy="3050"/>
          </a:xfrm>
        </p:grpSpPr>
        <p:sp>
          <p:nvSpPr>
            <p:cNvPr id="25659" name="Oval 7"/>
            <p:cNvSpPr>
              <a:spLocks noChangeArrowheads="1"/>
            </p:cNvSpPr>
            <p:nvPr/>
          </p:nvSpPr>
          <p:spPr bwMode="auto">
            <a:xfrm>
              <a:off x="1662" y="3543"/>
              <a:ext cx="77" cy="7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graphicFrame>
          <p:nvGraphicFramePr>
            <p:cNvPr id="25660" name="Object 13"/>
            <p:cNvGraphicFramePr>
              <a:graphicFrameLocks noChangeAspect="1"/>
            </p:cNvGraphicFramePr>
            <p:nvPr/>
          </p:nvGraphicFramePr>
          <p:xfrm>
            <a:off x="633" y="570"/>
            <a:ext cx="2045" cy="1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" name="Graph" r:id="rId6" imgW="3244427" imgH="2492587" progId="">
                    <p:embed/>
                  </p:oleObj>
                </mc:Choice>
                <mc:Fallback>
                  <p:oleObj name="Graph" r:id="rId6" imgW="3244427" imgH="2492587" progId="">
                    <p:embed/>
                    <p:pic>
                      <p:nvPicPr>
                        <p:cNvPr id="2566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" y="570"/>
                          <a:ext cx="2045" cy="1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05" name="Group 9"/>
          <p:cNvGrpSpPr>
            <a:grpSpLocks/>
          </p:cNvGrpSpPr>
          <p:nvPr/>
        </p:nvGrpSpPr>
        <p:grpSpPr bwMode="auto">
          <a:xfrm>
            <a:off x="2786064" y="798514"/>
            <a:ext cx="3246437" cy="4854575"/>
            <a:chOff x="633" y="570"/>
            <a:chExt cx="2045" cy="3057"/>
          </a:xfrm>
        </p:grpSpPr>
        <p:sp>
          <p:nvSpPr>
            <p:cNvPr id="25657" name="Oval 10"/>
            <p:cNvSpPr>
              <a:spLocks noChangeArrowheads="1"/>
            </p:cNvSpPr>
            <p:nvPr/>
          </p:nvSpPr>
          <p:spPr bwMode="auto">
            <a:xfrm>
              <a:off x="2256" y="3550"/>
              <a:ext cx="77" cy="7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graphicFrame>
          <p:nvGraphicFramePr>
            <p:cNvPr id="25658" name="Object 14"/>
            <p:cNvGraphicFramePr>
              <a:graphicFrameLocks noChangeAspect="1"/>
            </p:cNvGraphicFramePr>
            <p:nvPr/>
          </p:nvGraphicFramePr>
          <p:xfrm>
            <a:off x="633" y="570"/>
            <a:ext cx="2045" cy="1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" name="Graph" r:id="rId8" imgW="3244427" imgH="2492587" progId="">
                    <p:embed/>
                  </p:oleObj>
                </mc:Choice>
                <mc:Fallback>
                  <p:oleObj name="Graph" r:id="rId8" imgW="3244427" imgH="2492587" progId="">
                    <p:embed/>
                    <p:pic>
                      <p:nvPicPr>
                        <p:cNvPr id="25658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" y="570"/>
                          <a:ext cx="2045" cy="1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06" name="Group 12"/>
          <p:cNvGrpSpPr>
            <a:grpSpLocks/>
          </p:cNvGrpSpPr>
          <p:nvPr/>
        </p:nvGrpSpPr>
        <p:grpSpPr bwMode="auto">
          <a:xfrm>
            <a:off x="2786064" y="798514"/>
            <a:ext cx="3246437" cy="4638675"/>
            <a:chOff x="633" y="570"/>
            <a:chExt cx="2045" cy="2921"/>
          </a:xfrm>
        </p:grpSpPr>
        <p:graphicFrame>
          <p:nvGraphicFramePr>
            <p:cNvPr id="25655" name="Object 15"/>
            <p:cNvGraphicFramePr>
              <a:graphicFrameLocks noChangeAspect="1"/>
            </p:cNvGraphicFramePr>
            <p:nvPr/>
          </p:nvGraphicFramePr>
          <p:xfrm>
            <a:off x="633" y="570"/>
            <a:ext cx="2045" cy="1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" name="Graph" r:id="rId10" imgW="3244427" imgH="2492587" progId="">
                    <p:embed/>
                  </p:oleObj>
                </mc:Choice>
                <mc:Fallback>
                  <p:oleObj name="Graph" r:id="rId10" imgW="3244427" imgH="2492587" progId="">
                    <p:embed/>
                    <p:pic>
                      <p:nvPicPr>
                        <p:cNvPr id="25655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" y="570"/>
                          <a:ext cx="2045" cy="1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56" name="Oval 14"/>
            <p:cNvSpPr>
              <a:spLocks noChangeArrowheads="1"/>
            </p:cNvSpPr>
            <p:nvPr/>
          </p:nvSpPr>
          <p:spPr bwMode="auto">
            <a:xfrm>
              <a:off x="1717" y="3414"/>
              <a:ext cx="77" cy="77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25607" name="Group 15"/>
          <p:cNvGrpSpPr>
            <a:grpSpLocks/>
          </p:cNvGrpSpPr>
          <p:nvPr/>
        </p:nvGrpSpPr>
        <p:grpSpPr bwMode="auto">
          <a:xfrm>
            <a:off x="2774950" y="798514"/>
            <a:ext cx="3246438" cy="4435475"/>
            <a:chOff x="626" y="570"/>
            <a:chExt cx="2045" cy="2793"/>
          </a:xfrm>
        </p:grpSpPr>
        <p:graphicFrame>
          <p:nvGraphicFramePr>
            <p:cNvPr id="25653" name="Object 16"/>
            <p:cNvGraphicFramePr>
              <a:graphicFrameLocks noChangeAspect="1"/>
            </p:cNvGraphicFramePr>
            <p:nvPr/>
          </p:nvGraphicFramePr>
          <p:xfrm>
            <a:off x="626" y="570"/>
            <a:ext cx="2045" cy="1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" name="Graph" r:id="rId12" imgW="3244427" imgH="2492587" progId="">
                    <p:embed/>
                  </p:oleObj>
                </mc:Choice>
                <mc:Fallback>
                  <p:oleObj name="Graph" r:id="rId12" imgW="3244427" imgH="2492587" progId="">
                    <p:embed/>
                    <p:pic>
                      <p:nvPicPr>
                        <p:cNvPr id="25653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" y="570"/>
                          <a:ext cx="2045" cy="1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54" name="Oval 17"/>
            <p:cNvSpPr>
              <a:spLocks noChangeArrowheads="1"/>
            </p:cNvSpPr>
            <p:nvPr/>
          </p:nvSpPr>
          <p:spPr bwMode="auto">
            <a:xfrm>
              <a:off x="1772" y="3286"/>
              <a:ext cx="77" cy="7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25608" name="Group 18"/>
          <p:cNvGrpSpPr>
            <a:grpSpLocks/>
          </p:cNvGrpSpPr>
          <p:nvPr/>
        </p:nvGrpSpPr>
        <p:grpSpPr bwMode="auto">
          <a:xfrm>
            <a:off x="2774950" y="798514"/>
            <a:ext cx="3246438" cy="4435475"/>
            <a:chOff x="626" y="570"/>
            <a:chExt cx="2045" cy="2793"/>
          </a:xfrm>
        </p:grpSpPr>
        <p:graphicFrame>
          <p:nvGraphicFramePr>
            <p:cNvPr id="25651" name="Object 17"/>
            <p:cNvGraphicFramePr>
              <a:graphicFrameLocks noChangeAspect="1"/>
            </p:cNvGraphicFramePr>
            <p:nvPr/>
          </p:nvGraphicFramePr>
          <p:xfrm>
            <a:off x="626" y="570"/>
            <a:ext cx="2045" cy="1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name="Graph" r:id="rId14" imgW="3244427" imgH="2492587" progId="">
                    <p:embed/>
                  </p:oleObj>
                </mc:Choice>
                <mc:Fallback>
                  <p:oleObj name="Graph" r:id="rId14" imgW="3244427" imgH="2492587" progId="">
                    <p:embed/>
                    <p:pic>
                      <p:nvPicPr>
                        <p:cNvPr id="25651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" y="570"/>
                          <a:ext cx="2045" cy="1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52" name="Oval 20"/>
            <p:cNvSpPr>
              <a:spLocks noChangeArrowheads="1"/>
            </p:cNvSpPr>
            <p:nvPr/>
          </p:nvSpPr>
          <p:spPr bwMode="auto">
            <a:xfrm>
              <a:off x="2143" y="3286"/>
              <a:ext cx="77" cy="7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25609" name="Group 21"/>
          <p:cNvGrpSpPr>
            <a:grpSpLocks/>
          </p:cNvGrpSpPr>
          <p:nvPr/>
        </p:nvGrpSpPr>
        <p:grpSpPr bwMode="auto">
          <a:xfrm>
            <a:off x="2786064" y="798513"/>
            <a:ext cx="3246437" cy="4248150"/>
            <a:chOff x="633" y="570"/>
            <a:chExt cx="2045" cy="2675"/>
          </a:xfrm>
        </p:grpSpPr>
        <p:graphicFrame>
          <p:nvGraphicFramePr>
            <p:cNvPr id="25649" name="Object 18"/>
            <p:cNvGraphicFramePr>
              <a:graphicFrameLocks noChangeAspect="1"/>
            </p:cNvGraphicFramePr>
            <p:nvPr/>
          </p:nvGraphicFramePr>
          <p:xfrm>
            <a:off x="633" y="570"/>
            <a:ext cx="2045" cy="1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1" name="Graph" r:id="rId16" imgW="3244427" imgH="2492587" progId="">
                    <p:embed/>
                  </p:oleObj>
                </mc:Choice>
                <mc:Fallback>
                  <p:oleObj name="Graph" r:id="rId16" imgW="3244427" imgH="2492587" progId="">
                    <p:embed/>
                    <p:pic>
                      <p:nvPicPr>
                        <p:cNvPr id="2564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" y="570"/>
                          <a:ext cx="2045" cy="1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50" name="Oval 23"/>
            <p:cNvSpPr>
              <a:spLocks noChangeArrowheads="1"/>
            </p:cNvSpPr>
            <p:nvPr/>
          </p:nvSpPr>
          <p:spPr bwMode="auto">
            <a:xfrm>
              <a:off x="1839" y="3168"/>
              <a:ext cx="77" cy="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25610" name="Group 24"/>
          <p:cNvGrpSpPr>
            <a:grpSpLocks/>
          </p:cNvGrpSpPr>
          <p:nvPr/>
        </p:nvGrpSpPr>
        <p:grpSpPr bwMode="auto">
          <a:xfrm>
            <a:off x="2786064" y="798513"/>
            <a:ext cx="3246437" cy="4248150"/>
            <a:chOff x="633" y="570"/>
            <a:chExt cx="2045" cy="2675"/>
          </a:xfrm>
        </p:grpSpPr>
        <p:graphicFrame>
          <p:nvGraphicFramePr>
            <p:cNvPr id="25647" name="Object 19"/>
            <p:cNvGraphicFramePr>
              <a:graphicFrameLocks noChangeAspect="1"/>
            </p:cNvGraphicFramePr>
            <p:nvPr/>
          </p:nvGraphicFramePr>
          <p:xfrm>
            <a:off x="633" y="570"/>
            <a:ext cx="2045" cy="1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2" name="Graph" r:id="rId18" imgW="3244427" imgH="2492587" progId="">
                    <p:embed/>
                  </p:oleObj>
                </mc:Choice>
                <mc:Fallback>
                  <p:oleObj name="Graph" r:id="rId18" imgW="3244427" imgH="2492587" progId="">
                    <p:embed/>
                    <p:pic>
                      <p:nvPicPr>
                        <p:cNvPr id="25647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" y="570"/>
                          <a:ext cx="2045" cy="1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48" name="Oval 26"/>
            <p:cNvSpPr>
              <a:spLocks noChangeArrowheads="1"/>
            </p:cNvSpPr>
            <p:nvPr/>
          </p:nvSpPr>
          <p:spPr bwMode="auto">
            <a:xfrm>
              <a:off x="2079" y="3175"/>
              <a:ext cx="78" cy="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25611" name="Object 20"/>
          <p:cNvGraphicFramePr>
            <a:graphicFrameLocks noChangeAspect="1"/>
          </p:cNvGraphicFramePr>
          <p:nvPr/>
        </p:nvGraphicFramePr>
        <p:xfrm>
          <a:off x="1073150" y="1296989"/>
          <a:ext cx="6199188" cy="36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Graph" r:id="rId20" imgW="4150360" imgH="2895600" progId="Origin50.Graph">
                  <p:embed/>
                </p:oleObj>
              </mc:Choice>
              <mc:Fallback>
                <p:oleObj name="Graph" r:id="rId20" imgW="4150360" imgH="2895600" progId="Origin50.Graph">
                  <p:embed/>
                  <p:pic>
                    <p:nvPicPr>
                      <p:cNvPr id="2561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1296989"/>
                        <a:ext cx="6199188" cy="365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Line 29"/>
          <p:cNvSpPr>
            <a:spLocks noChangeShapeType="1"/>
          </p:cNvSpPr>
          <p:nvPr/>
        </p:nvSpPr>
        <p:spPr bwMode="auto">
          <a:xfrm>
            <a:off x="2127250" y="3087688"/>
            <a:ext cx="4794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33"/>
          <p:cNvSpPr>
            <a:spLocks noChangeShapeType="1"/>
          </p:cNvSpPr>
          <p:nvPr/>
        </p:nvSpPr>
        <p:spPr bwMode="auto">
          <a:xfrm>
            <a:off x="2886075" y="30876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34"/>
          <p:cNvSpPr>
            <a:spLocks noChangeShapeType="1"/>
          </p:cNvSpPr>
          <p:nvPr/>
        </p:nvSpPr>
        <p:spPr bwMode="auto">
          <a:xfrm>
            <a:off x="2886075" y="1147763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470151" y="1147763"/>
            <a:ext cx="328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</a:rPr>
              <a:t>x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6224588" y="3113088"/>
            <a:ext cx="1090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time (T</a:t>
            </a:r>
            <a:r>
              <a:rPr lang="fr-FR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L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)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732088" y="3122613"/>
            <a:ext cx="328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</a:rPr>
              <a:t>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551488" y="3125788"/>
            <a:ext cx="328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</a:rPr>
              <a:t>1</a:t>
            </a: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1890713" y="760413"/>
            <a:ext cx="1979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b="1" dirty="0" err="1">
                <a:solidFill>
                  <a:srgbClr val="404040"/>
                </a:solidFill>
                <a:latin typeface="Calibri" pitchFamily="34" charset="0"/>
                <a:ea typeface="+mn-ea"/>
              </a:rPr>
              <a:t>electron</a:t>
            </a:r>
            <a:r>
              <a:rPr lang="fr-FR" b="1" dirty="0">
                <a:solidFill>
                  <a:srgbClr val="404040"/>
                </a:solidFill>
                <a:latin typeface="Calibri" pitchFamily="34" charset="0"/>
                <a:ea typeface="+mn-ea"/>
              </a:rPr>
              <a:t> position</a:t>
            </a:r>
          </a:p>
        </p:txBody>
      </p:sp>
      <p:sp>
        <p:nvSpPr>
          <p:cNvPr id="25620" name="Line 68"/>
          <p:cNvSpPr>
            <a:spLocks noChangeShapeType="1"/>
          </p:cNvSpPr>
          <p:nvPr/>
        </p:nvSpPr>
        <p:spPr bwMode="auto">
          <a:xfrm>
            <a:off x="4481513" y="3106738"/>
            <a:ext cx="0" cy="2952750"/>
          </a:xfrm>
          <a:prstGeom prst="lin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21" name="Line 73"/>
          <p:cNvSpPr>
            <a:spLocks noChangeShapeType="1"/>
          </p:cNvSpPr>
          <p:nvPr/>
        </p:nvSpPr>
        <p:spPr bwMode="auto">
          <a:xfrm>
            <a:off x="5705475" y="2976563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ZoneTexte 64"/>
          <p:cNvSpPr txBox="1">
            <a:spLocks noChangeArrowheads="1"/>
          </p:cNvSpPr>
          <p:nvPr/>
        </p:nvSpPr>
        <p:spPr bwMode="auto">
          <a:xfrm>
            <a:off x="5359400" y="1014413"/>
            <a:ext cx="85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x(t</a:t>
            </a:r>
            <a:r>
              <a:rPr lang="fr-FR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i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)=0</a:t>
            </a:r>
          </a:p>
          <a:p>
            <a:pPr algn="ctr" eaLnBrk="1" hangingPunct="1">
              <a:defRPr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v(t</a:t>
            </a:r>
            <a:r>
              <a:rPr lang="fr-FR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i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)=0</a:t>
            </a:r>
          </a:p>
        </p:txBody>
      </p:sp>
      <p:graphicFrame>
        <p:nvGraphicFramePr>
          <p:cNvPr id="25623" name="Object 11"/>
          <p:cNvGraphicFramePr>
            <a:graphicFrameLocks noChangeAspect="1"/>
          </p:cNvGraphicFramePr>
          <p:nvPr/>
        </p:nvGraphicFramePr>
        <p:xfrm>
          <a:off x="3589339" y="4475163"/>
          <a:ext cx="2740025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Graph" r:id="rId22" imgW="4474633" imgH="3071283" progId="Origin50.Graph">
                  <p:embed/>
                </p:oleObj>
              </mc:Choice>
              <mc:Fallback>
                <p:oleObj name="Graph" r:id="rId22" imgW="4474633" imgH="3071283" progId="Origin50.Graph">
                  <p:embed/>
                  <p:pic>
                    <p:nvPicPr>
                      <p:cNvPr id="256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9" y="4475163"/>
                        <a:ext cx="2740025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4" name="Line 30"/>
          <p:cNvSpPr>
            <a:spLocks noChangeShapeType="1"/>
          </p:cNvSpPr>
          <p:nvPr/>
        </p:nvSpPr>
        <p:spPr bwMode="auto">
          <a:xfrm flipV="1">
            <a:off x="2876550" y="6065838"/>
            <a:ext cx="4057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3702050" y="6154738"/>
            <a:ext cx="2065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emission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 time (t</a:t>
            </a:r>
            <a:r>
              <a:rPr lang="fr-FR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e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)</a:t>
            </a:r>
          </a:p>
        </p:txBody>
      </p:sp>
      <p:sp>
        <p:nvSpPr>
          <p:cNvPr id="25626" name="Line 32"/>
          <p:cNvSpPr>
            <a:spLocks noChangeShapeType="1"/>
          </p:cNvSpPr>
          <p:nvPr/>
        </p:nvSpPr>
        <p:spPr bwMode="auto">
          <a:xfrm flipH="1">
            <a:off x="2887663" y="4589464"/>
            <a:ext cx="0" cy="147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Line 35"/>
          <p:cNvSpPr>
            <a:spLocks noChangeShapeType="1"/>
          </p:cNvSpPr>
          <p:nvPr/>
        </p:nvSpPr>
        <p:spPr bwMode="auto">
          <a:xfrm>
            <a:off x="5861050" y="5961063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Text Box 40"/>
          <p:cNvSpPr txBox="1">
            <a:spLocks noChangeArrowheads="1"/>
          </p:cNvSpPr>
          <p:nvPr/>
        </p:nvSpPr>
        <p:spPr bwMode="auto">
          <a:xfrm>
            <a:off x="1871664" y="3951289"/>
            <a:ext cx="12017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ts val="2100"/>
              </a:lnSpc>
              <a:defRPr/>
            </a:pPr>
            <a:r>
              <a:rPr lang="fr-F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harmonic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+mn-ea"/>
            </a:endParaRPr>
          </a:p>
          <a:p>
            <a:pPr algn="ctr" eaLnBrk="1" hangingPunct="1">
              <a:lnSpc>
                <a:spcPts val="2100"/>
              </a:lnSpc>
              <a:defRPr/>
            </a:pPr>
            <a:r>
              <a:rPr lang="fr-F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order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+mn-ea"/>
            </a:endParaRPr>
          </a:p>
        </p:txBody>
      </p:sp>
      <p:sp>
        <p:nvSpPr>
          <p:cNvPr id="25629" name="Line 41"/>
          <p:cNvSpPr>
            <a:spLocks noChangeShapeType="1"/>
          </p:cNvSpPr>
          <p:nvPr/>
        </p:nvSpPr>
        <p:spPr bwMode="auto">
          <a:xfrm>
            <a:off x="2809875" y="5586413"/>
            <a:ext cx="17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0" name="Line 42"/>
          <p:cNvSpPr>
            <a:spLocks noChangeShapeType="1"/>
          </p:cNvSpPr>
          <p:nvPr/>
        </p:nvSpPr>
        <p:spPr bwMode="auto">
          <a:xfrm>
            <a:off x="2803525" y="5380038"/>
            <a:ext cx="17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1" name="Line 43"/>
          <p:cNvSpPr>
            <a:spLocks noChangeShapeType="1"/>
          </p:cNvSpPr>
          <p:nvPr/>
        </p:nvSpPr>
        <p:spPr bwMode="auto">
          <a:xfrm>
            <a:off x="2797175" y="5160963"/>
            <a:ext cx="17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2" name="Line 44"/>
          <p:cNvSpPr>
            <a:spLocks noChangeShapeType="1"/>
          </p:cNvSpPr>
          <p:nvPr/>
        </p:nvSpPr>
        <p:spPr bwMode="auto">
          <a:xfrm>
            <a:off x="2801939" y="4976813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45"/>
          <p:cNvSpPr txBox="1">
            <a:spLocks noChangeArrowheads="1"/>
          </p:cNvSpPr>
          <p:nvPr/>
        </p:nvSpPr>
        <p:spPr bwMode="auto">
          <a:xfrm>
            <a:off x="2333626" y="5472113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</a:rPr>
              <a:t>15</a:t>
            </a:r>
          </a:p>
        </p:txBody>
      </p:sp>
      <p:sp>
        <p:nvSpPr>
          <p:cNvPr id="72" name="Text Box 46"/>
          <p:cNvSpPr txBox="1">
            <a:spLocks noChangeArrowheads="1"/>
          </p:cNvSpPr>
          <p:nvPr/>
        </p:nvSpPr>
        <p:spPr bwMode="auto">
          <a:xfrm>
            <a:off x="2333626" y="52466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</a:rPr>
              <a:t>17</a:t>
            </a:r>
          </a:p>
        </p:txBody>
      </p:sp>
      <p:sp>
        <p:nvSpPr>
          <p:cNvPr id="73" name="Text Box 47"/>
          <p:cNvSpPr txBox="1">
            <a:spLocks noChangeArrowheads="1"/>
          </p:cNvSpPr>
          <p:nvPr/>
        </p:nvSpPr>
        <p:spPr bwMode="auto">
          <a:xfrm>
            <a:off x="2338389" y="50180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</a:rPr>
              <a:t>19</a:t>
            </a:r>
          </a:p>
        </p:txBody>
      </p:sp>
      <p:sp>
        <p:nvSpPr>
          <p:cNvPr id="74" name="Text Box 48"/>
          <p:cNvSpPr txBox="1">
            <a:spLocks noChangeArrowheads="1"/>
          </p:cNvSpPr>
          <p:nvPr/>
        </p:nvSpPr>
        <p:spPr bwMode="auto">
          <a:xfrm>
            <a:off x="2343151" y="47894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</a:rPr>
              <a:t>21</a:t>
            </a:r>
          </a:p>
        </p:txBody>
      </p:sp>
      <p:sp>
        <p:nvSpPr>
          <p:cNvPr id="75" name="Text Box 49"/>
          <p:cNvSpPr txBox="1">
            <a:spLocks noChangeArrowheads="1"/>
          </p:cNvSpPr>
          <p:nvPr/>
        </p:nvSpPr>
        <p:spPr bwMode="auto">
          <a:xfrm>
            <a:off x="2760664" y="607218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</a:rPr>
              <a:t>0</a:t>
            </a:r>
          </a:p>
        </p:txBody>
      </p:sp>
      <p:sp>
        <p:nvSpPr>
          <p:cNvPr id="76" name="Text Box 57"/>
          <p:cNvSpPr txBox="1">
            <a:spLocks noChangeArrowheads="1"/>
          </p:cNvSpPr>
          <p:nvPr/>
        </p:nvSpPr>
        <p:spPr bwMode="auto">
          <a:xfrm>
            <a:off x="5507038" y="4567238"/>
            <a:ext cx="113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long </a:t>
            </a:r>
            <a:r>
              <a:rPr lang="fr-F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traj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.</a:t>
            </a:r>
          </a:p>
        </p:txBody>
      </p:sp>
      <p:sp>
        <p:nvSpPr>
          <p:cNvPr id="77" name="Text Box 58"/>
          <p:cNvSpPr txBox="1">
            <a:spLocks noChangeArrowheads="1"/>
          </p:cNvSpPr>
          <p:nvPr/>
        </p:nvSpPr>
        <p:spPr bwMode="auto">
          <a:xfrm>
            <a:off x="3052763" y="4535488"/>
            <a:ext cx="1293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short </a:t>
            </a:r>
            <a:r>
              <a:rPr lang="fr-F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traj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. </a:t>
            </a:r>
          </a:p>
        </p:txBody>
      </p:sp>
      <p:sp>
        <p:nvSpPr>
          <p:cNvPr id="25640" name="Line 69"/>
          <p:cNvSpPr>
            <a:spLocks noChangeShapeType="1"/>
          </p:cNvSpPr>
          <p:nvPr/>
        </p:nvSpPr>
        <p:spPr bwMode="auto">
          <a:xfrm>
            <a:off x="2909888" y="5586413"/>
            <a:ext cx="1511300" cy="0"/>
          </a:xfrm>
          <a:prstGeom prst="lin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9" name="Text Box 71"/>
          <p:cNvSpPr txBox="1">
            <a:spLocks noChangeArrowheads="1"/>
          </p:cNvSpPr>
          <p:nvPr/>
        </p:nvSpPr>
        <p:spPr bwMode="auto">
          <a:xfrm>
            <a:off x="3052763" y="4862513"/>
            <a:ext cx="12255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chirp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 &gt; 0</a:t>
            </a:r>
          </a:p>
        </p:txBody>
      </p:sp>
      <p:sp>
        <p:nvSpPr>
          <p:cNvPr id="80" name="Text Box 72"/>
          <p:cNvSpPr txBox="1">
            <a:spLocks noChangeArrowheads="1"/>
          </p:cNvSpPr>
          <p:nvPr/>
        </p:nvSpPr>
        <p:spPr bwMode="auto">
          <a:xfrm>
            <a:off x="5502275" y="4862513"/>
            <a:ext cx="12255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chirp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 &lt; 0</a:t>
            </a:r>
          </a:p>
        </p:txBody>
      </p:sp>
      <p:sp>
        <p:nvSpPr>
          <p:cNvPr id="81" name="TextBox 80"/>
          <p:cNvSpPr txBox="1"/>
          <p:nvPr/>
        </p:nvSpPr>
        <p:spPr bwMode="auto">
          <a:xfrm>
            <a:off x="7616826" y="6327776"/>
            <a:ext cx="30511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 algn="ctr" eaLnBrk="1" hangingPunct="1"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*modified from talk by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B.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Mahieu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(CEA)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5644" name="TextBox 1"/>
          <p:cNvSpPr txBox="1">
            <a:spLocks noChangeArrowheads="1"/>
          </p:cNvSpPr>
          <p:nvPr/>
        </p:nvSpPr>
        <p:spPr bwMode="auto">
          <a:xfrm>
            <a:off x="7432676" y="1755776"/>
            <a:ext cx="31983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404040"/>
                </a:solidFill>
                <a:latin typeface="+mn-lt"/>
              </a:rPr>
              <a:t>the energy dispersive </a:t>
            </a:r>
          </a:p>
          <a:p>
            <a:r>
              <a:rPr lang="en-US" altLang="en-US" sz="2400">
                <a:solidFill>
                  <a:srgbClr val="404040"/>
                </a:solidFill>
                <a:latin typeface="+mn-lt"/>
              </a:rPr>
              <a:t>electron wave packet</a:t>
            </a:r>
          </a:p>
        </p:txBody>
      </p:sp>
      <p:sp>
        <p:nvSpPr>
          <p:cNvPr id="25645" name="Down Arrow 2"/>
          <p:cNvSpPr>
            <a:spLocks noChangeArrowheads="1"/>
          </p:cNvSpPr>
          <p:nvPr/>
        </p:nvSpPr>
        <p:spPr bwMode="auto">
          <a:xfrm>
            <a:off x="8574089" y="2725738"/>
            <a:ext cx="598487" cy="1668462"/>
          </a:xfrm>
          <a:prstGeom prst="downArrow">
            <a:avLst>
              <a:gd name="adj1" fmla="val 50000"/>
              <a:gd name="adj2" fmla="val 50038"/>
            </a:avLst>
          </a:prstGeom>
          <a:gradFill rotWithShape="1">
            <a:gsLst>
              <a:gs pos="0">
                <a:srgbClr val="AE2F2C"/>
              </a:gs>
              <a:gs pos="999">
                <a:srgbClr val="AE2F2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AE2F2C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25646" name="TextBox 63"/>
          <p:cNvSpPr txBox="1">
            <a:spLocks noChangeArrowheads="1"/>
          </p:cNvSpPr>
          <p:nvPr/>
        </p:nvSpPr>
        <p:spPr bwMode="auto">
          <a:xfrm>
            <a:off x="7370764" y="4589463"/>
            <a:ext cx="30432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solidFill>
                  <a:srgbClr val="404040"/>
                </a:solidFill>
                <a:latin typeface="+mn-lt"/>
              </a:rPr>
              <a:t>chirped high harmonic emission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41E73-F26F-47A6-9E68-5E34B2EB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mid-infrared (1-5 µm) opens new opportunities</a:t>
            </a:r>
          </a:p>
        </p:txBody>
      </p:sp>
      <p:sp>
        <p:nvSpPr>
          <p:cNvPr id="4" name="Isosceles Triangle 6">
            <a:extLst>
              <a:ext uri="{FF2B5EF4-FFF2-40B4-BE49-F238E27FC236}">
                <a16:creationId xmlns:a16="http://schemas.microsoft.com/office/drawing/2014/main" id="{BBBA80ED-5F11-4D83-8ACB-C4F20BCD53BB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1859238" y="875152"/>
            <a:ext cx="8496300" cy="3003550"/>
          </a:xfrm>
          <a:prstGeom prst="triangle">
            <a:avLst>
              <a:gd name="adj" fmla="val 50102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20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2E66E25-3B33-4693-A5C7-2DB4EF1D1A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16" y="3004466"/>
            <a:ext cx="2596544" cy="195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over image">
            <a:extLst>
              <a:ext uri="{FF2B5EF4-FFF2-40B4-BE49-F238E27FC236}">
                <a16:creationId xmlns:a16="http://schemas.microsoft.com/office/drawing/2014/main" id="{B632A19C-4D59-4E51-8400-104352C75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51" y="875152"/>
            <a:ext cx="144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C697C2D9-D2DB-412B-81B2-B930C1875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477" y="2992877"/>
            <a:ext cx="2520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intense MIR sources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1BF3E-67DF-457E-907C-3BBE5715248E}"/>
              </a:ext>
            </a:extLst>
          </p:cNvPr>
          <p:cNvSpPr txBox="1"/>
          <p:nvPr/>
        </p:nvSpPr>
        <p:spPr>
          <a:xfrm>
            <a:off x="1590098" y="5191270"/>
            <a:ext cx="90345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Calibri" panose="020F0502020204030204" pitchFamily="34" charset="0"/>
              </a:rPr>
              <a:t>intense MIR interactions have resulted in fundamental discovery</a:t>
            </a:r>
          </a:p>
          <a:p>
            <a:pPr marL="173038" indent="-173038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Calibri" panose="020F0502020204030204" pitchFamily="34" charset="0"/>
              </a:rPr>
              <a:t>intense MIR interactions have open new research areas</a:t>
            </a:r>
          </a:p>
          <a:p>
            <a:pPr marL="173038" indent="-173038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Calibri" panose="020F0502020204030204" pitchFamily="34" charset="0"/>
              </a:rPr>
              <a:t>intense MIR interactions are enabling new applications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CC4151-235C-42F0-B4EF-04F1CC4E037B}"/>
              </a:ext>
            </a:extLst>
          </p:cNvPr>
          <p:cNvSpPr txBox="1"/>
          <p:nvPr/>
        </p:nvSpPr>
        <p:spPr>
          <a:xfrm>
            <a:off x="603548" y="2804411"/>
            <a:ext cx="17540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HHG in solids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74438C-D2B9-4E45-A21C-0F1AC1F76C2C}"/>
              </a:ext>
            </a:extLst>
          </p:cNvPr>
          <p:cNvSpPr txBox="1"/>
          <p:nvPr/>
        </p:nvSpPr>
        <p:spPr>
          <a:xfrm>
            <a:off x="9677458" y="3405902"/>
            <a:ext cx="1891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electron &amp; ion acceleration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C87E05-1E96-40D1-9DBF-DEC5B5349CFC}"/>
              </a:ext>
            </a:extLst>
          </p:cNvPr>
          <p:cNvSpPr txBox="1"/>
          <p:nvPr/>
        </p:nvSpPr>
        <p:spPr>
          <a:xfrm>
            <a:off x="4535906" y="2288717"/>
            <a:ext cx="313419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filamentation and damage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42558243-00D9-48EA-85AC-34D8B187A1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2"/>
          <a:stretch/>
        </p:blipFill>
        <p:spPr bwMode="auto">
          <a:xfrm>
            <a:off x="4594417" y="939213"/>
            <a:ext cx="2869206" cy="14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654AB33E-73D8-4F13-B4D1-50A26BE463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1"/>
          <a:stretch/>
        </p:blipFill>
        <p:spPr bwMode="auto">
          <a:xfrm>
            <a:off x="9755809" y="803643"/>
            <a:ext cx="1734612" cy="133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E85CB47F-071F-4018-9EB1-54B718F53D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27"/>
          <a:stretch/>
        </p:blipFill>
        <p:spPr bwMode="auto">
          <a:xfrm>
            <a:off x="9795626" y="2062475"/>
            <a:ext cx="1597820" cy="133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3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27391"/>
            <a:ext cx="9271000" cy="428625"/>
          </a:xfrm>
        </p:spPr>
        <p:txBody>
          <a:bodyPr/>
          <a:lstStyle/>
          <a:p>
            <a:r>
              <a:rPr lang="en-US" altLang="en-US" sz="2800" dirty="0">
                <a:sym typeface="Symbol" panose="05050102010706020507" pitchFamily="18" charset="2"/>
              </a:rPr>
              <a:t>-dependence of the </a:t>
            </a:r>
            <a:r>
              <a:rPr lang="en-US" altLang="en-US" sz="2800" dirty="0" err="1">
                <a:sym typeface="Symbol" panose="05050102010706020507" pitchFamily="18" charset="2"/>
              </a:rPr>
              <a:t>attochirp</a:t>
            </a:r>
            <a:endParaRPr lang="en-US" altLang="en-US" sz="2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00263" y="876300"/>
            <a:ext cx="7994650" cy="1119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4488" indent="-176213" eaLnBrk="1" hangingPunct="1">
              <a:lnSpc>
                <a:spcPts val="2400"/>
              </a:lnSpc>
              <a:spcAft>
                <a:spcPts val="400"/>
              </a:spcAft>
              <a:buFontTx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classical scaling: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  <a:sym typeface="Symbol" pitchFamily="18" charset="2"/>
              </a:rPr>
              <a:t>chirp  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  <a:sym typeface="Symbol" pitchFamily="18" charset="2"/>
              </a:rPr>
              <a:t>f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  <a:sym typeface="Symbol" pitchFamily="18" charset="2"/>
              </a:rPr>
              <a:t>/U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  <a:sym typeface="Symbol" pitchFamily="18" charset="2"/>
              </a:rPr>
              <a:t>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  <a:sym typeface="Symbol" pitchFamily="18" charset="2"/>
              </a:rPr>
              <a:t>  / 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  <a:sym typeface="Symbol" pitchFamily="18" charset="2"/>
              </a:rPr>
              <a:t> = 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  <a:sym typeface="Symbol" pitchFamily="18" charset="2"/>
              </a:rPr>
              <a:t>-1</a:t>
            </a:r>
            <a:endParaRPr lang="en-US" sz="2400" baseline="30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S PGothic" pitchFamily="34" charset="-128"/>
              <a:cs typeface="Calibri" pitchFamily="34" charset="0"/>
            </a:endParaRPr>
          </a:p>
          <a:p>
            <a:pPr marL="344488" indent="-176213" eaLnBrk="1" hangingPunct="1">
              <a:lnSpc>
                <a:spcPts val="2400"/>
              </a:lnSpc>
              <a:spcAft>
                <a:spcPts val="400"/>
              </a:spcAft>
              <a:buFontTx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verified by quantum calculations (Tate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et al.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 PRL)</a:t>
            </a:r>
          </a:p>
          <a:p>
            <a:pPr marL="344488" indent="-176213" eaLnBrk="1" hangingPunct="1">
              <a:lnSpc>
                <a:spcPts val="2400"/>
              </a:lnSpc>
              <a:spcAft>
                <a:spcPts val="400"/>
              </a:spcAft>
              <a:buFontTx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  <a:sym typeface="Symbol" pitchFamily="18" charset="2"/>
              </a:rPr>
              <a:t>longer-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  <a:sym typeface="Symbol"/>
              </a:rPr>
              <a:t>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  <a:sym typeface="Symbol" pitchFamily="18" charset="2"/>
              </a:rPr>
              <a:t>produces inherently shorter attosecond bursts</a:t>
            </a:r>
            <a:endParaRPr lang="en-US" sz="2400" baseline="30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S PGothic" pitchFamily="34" charset="-128"/>
              <a:cs typeface="Calibri" pitchFamily="34" charset="0"/>
              <a:sym typeface="Symbol" pitchFamily="18" charset="2"/>
            </a:endParaRPr>
          </a:p>
        </p:txBody>
      </p:sp>
      <p:pic>
        <p:nvPicPr>
          <p:cNvPr id="26627" name="Picture 4" descr="attochirp wave dependence cartoon color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" t="8746" r="12555" b="14696"/>
          <a:stretch>
            <a:fillRect/>
          </a:stretch>
        </p:blipFill>
        <p:spPr bwMode="auto">
          <a:xfrm>
            <a:off x="3101975" y="2044701"/>
            <a:ext cx="5811838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sym typeface="Symbol" panose="05050102010706020507" pitchFamily="18" charset="2"/>
              </a:rPr>
              <a:t>RABBITT: -dependence of the attochirp</a:t>
            </a:r>
            <a:endParaRPr lang="en-US" altLang="en-US" sz="2800"/>
          </a:p>
        </p:txBody>
      </p:sp>
      <p:pic>
        <p:nvPicPr>
          <p:cNvPr id="27650" name="Picture 3" descr="hhg attochirp rabbitt 0.8 1.3 2 um 201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811213"/>
            <a:ext cx="536575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96849" y="4954310"/>
            <a:ext cx="10290318" cy="12721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4488" indent="-176213" eaLnBrk="1" hangingPunct="1">
              <a:lnSpc>
                <a:spcPts val="2800"/>
              </a:lnSpc>
              <a:spcAft>
                <a:spcPts val="400"/>
              </a:spcAft>
              <a:buFontTx/>
              <a:buChar char="•"/>
              <a:defRPr/>
            </a:pP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the attochirp decreases with 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  <a:sym typeface="Symbol"/>
              </a:rPr>
              <a:t> at constant intensity</a:t>
            </a:r>
            <a:endParaRPr lang="en-US" sz="2800" baseline="30000" dirty="0">
              <a:solidFill>
                <a:schemeClr val="tx2">
                  <a:lumMod val="85000"/>
                  <a:lumOff val="15000"/>
                </a:schemeClr>
              </a:solidFill>
              <a:latin typeface="+mn-lt"/>
              <a:ea typeface="MS PGothic" pitchFamily="34" charset="-128"/>
              <a:cs typeface="Calibri" pitchFamily="34" charset="0"/>
            </a:endParaRPr>
          </a:p>
          <a:p>
            <a:pPr marL="344488" indent="-176213" eaLnBrk="1" hangingPunct="1">
              <a:lnSpc>
                <a:spcPts val="2800"/>
              </a:lnSpc>
              <a:spcAft>
                <a:spcPts val="400"/>
              </a:spcAft>
              <a:buFontTx/>
              <a:buChar char="•"/>
              <a:defRPr/>
            </a:pP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the spectral phase is more complex than classical predictions</a:t>
            </a:r>
            <a:endParaRPr lang="en-US" sz="2800" baseline="30000" dirty="0">
              <a:solidFill>
                <a:schemeClr val="tx2">
                  <a:lumMod val="85000"/>
                  <a:lumOff val="15000"/>
                </a:schemeClr>
              </a:solidFill>
              <a:latin typeface="+mn-lt"/>
              <a:ea typeface="MS PGothic" pitchFamily="34" charset="-128"/>
              <a:cs typeface="Calibri" pitchFamily="34" charset="0"/>
              <a:sym typeface="Symbol" pitchFamily="18" charset="2"/>
            </a:endParaRPr>
          </a:p>
          <a:p>
            <a:pPr marL="344488" indent="-176213" eaLnBrk="1" hangingPunct="1">
              <a:lnSpc>
                <a:spcPts val="2800"/>
              </a:lnSpc>
              <a:spcAft>
                <a:spcPts val="400"/>
              </a:spcAft>
              <a:buFontTx/>
              <a:buChar char="•"/>
              <a:defRPr/>
            </a:pP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  <a:sym typeface="Symbol" pitchFamily="18" charset="2"/>
              </a:rPr>
              <a:t>can produce 100 </a:t>
            </a:r>
            <a:r>
              <a:rPr lang="en-US" sz="2800" i="1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  <a:sym typeface="Symbol" pitchFamily="18" charset="2"/>
              </a:rPr>
              <a:t>as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  <a:sym typeface="Symbol" pitchFamily="18" charset="2"/>
              </a:rPr>
              <a:t> pulses from 30-150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  <a:sym typeface="Symbol" pitchFamily="18" charset="2"/>
              </a:rPr>
              <a:t>eV</a:t>
            </a:r>
            <a:endParaRPr lang="en-US" sz="2800" dirty="0">
              <a:solidFill>
                <a:schemeClr val="tx2">
                  <a:lumMod val="85000"/>
                  <a:lumOff val="15000"/>
                </a:schemeClr>
              </a:solidFill>
              <a:latin typeface="+mn-lt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4050" y="1389063"/>
            <a:ext cx="7239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2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/>
              </a:rPr>
              <a:t>m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4864101" y="2354263"/>
            <a:ext cx="917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  <a:latin typeface="Calibri" panose="020F0502020204030204" pitchFamily="34" charset="0"/>
              </a:rPr>
              <a:t>1.3 </a:t>
            </a:r>
            <a:r>
              <a:rPr lang="en-US" altLang="en-US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m</a:t>
            </a:r>
            <a:endParaRPr lang="en-US" altLang="en-US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4695826" y="3698875"/>
            <a:ext cx="919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50"/>
                </a:solidFill>
                <a:latin typeface="Calibri" panose="020F0502020204030204" pitchFamily="34" charset="0"/>
              </a:rPr>
              <a:t>0.8 </a:t>
            </a:r>
            <a:r>
              <a:rPr lang="en-US" altLang="en-US">
                <a:solidFill>
                  <a:srgbClr val="00B05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m</a:t>
            </a:r>
            <a:endParaRPr lang="en-US" altLang="en-US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27655" name="Rectangle 1"/>
          <p:cNvSpPr>
            <a:spLocks noChangeArrowheads="1"/>
          </p:cNvSpPr>
          <p:nvPr/>
        </p:nvSpPr>
        <p:spPr bwMode="auto">
          <a:xfrm>
            <a:off x="8093771" y="6266372"/>
            <a:ext cx="40241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70000"/>
              </a:lnSpc>
              <a:spcAft>
                <a:spcPts val="400"/>
              </a:spcAft>
            </a:pPr>
            <a:r>
              <a:rPr lang="en-US" altLang="en-US" dirty="0">
                <a:solidFill>
                  <a:srgbClr val="262626"/>
                </a:solidFill>
                <a:latin typeface="Calibri" panose="020F0502020204030204" pitchFamily="34" charset="0"/>
              </a:rPr>
              <a:t>Doumy </a:t>
            </a:r>
            <a:r>
              <a:rPr lang="en-US" altLang="en-US" i="1" dirty="0">
                <a:solidFill>
                  <a:srgbClr val="262626"/>
                </a:solidFill>
                <a:latin typeface="Calibri" panose="020F0502020204030204" pitchFamily="34" charset="0"/>
              </a:rPr>
              <a:t>et al.</a:t>
            </a:r>
            <a:r>
              <a:rPr lang="en-US" altLang="en-US" dirty="0">
                <a:solidFill>
                  <a:srgbClr val="262626"/>
                </a:solidFill>
                <a:latin typeface="Calibri" panose="020F0502020204030204" pitchFamily="34" charset="0"/>
              </a:rPr>
              <a:t> PRL </a:t>
            </a:r>
            <a:r>
              <a:rPr lang="en-US" altLang="en-US" b="1" dirty="0">
                <a:solidFill>
                  <a:srgbClr val="262626"/>
                </a:solidFill>
                <a:latin typeface="Calibri" panose="020F0502020204030204" pitchFamily="34" charset="0"/>
              </a:rPr>
              <a:t>102</a:t>
            </a:r>
            <a:r>
              <a:rPr lang="en-US" altLang="en-US" dirty="0">
                <a:solidFill>
                  <a:srgbClr val="262626"/>
                </a:solidFill>
                <a:latin typeface="Calibri" panose="020F0502020204030204" pitchFamily="34" charset="0"/>
              </a:rPr>
              <a:t>, 093002 (2009)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happens at high frequency?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86150" y="1676117"/>
            <a:ext cx="9419699" cy="4628907"/>
            <a:chOff x="107950" y="1481138"/>
            <a:chExt cx="8934450" cy="4291012"/>
          </a:xfrm>
        </p:grpSpPr>
        <p:pic>
          <p:nvPicPr>
            <p:cNvPr id="4" name="Picture 4" descr="aerial-shot-ol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1481138"/>
              <a:ext cx="8934450" cy="37639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879725" y="5310188"/>
              <a:ext cx="3390900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SLAC site, Menlo Park, CA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V="1">
              <a:off x="966788" y="3506788"/>
              <a:ext cx="5686425" cy="893762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 rot="-580985">
              <a:off x="3241675" y="3940175"/>
              <a:ext cx="14779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Calibri" charset="0"/>
                </a:rPr>
                <a:t>3 kilometers</a:t>
              </a:r>
            </a:p>
          </p:txBody>
        </p:sp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613" y="4011613"/>
              <a:ext cx="61753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 bwMode="auto">
          <a:xfrm>
            <a:off x="927687" y="995244"/>
            <a:ext cx="1035405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171450" indent="-171450"/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in 2009 the world’s first x-ray laser became operational at SLAC</a:t>
            </a:r>
          </a:p>
        </p:txBody>
      </p:sp>
    </p:spTree>
    <p:extLst>
      <p:ext uri="{BB962C8B-B14F-4D97-AF65-F5344CB8AC3E}">
        <p14:creationId xmlns:p14="http://schemas.microsoft.com/office/powerpoint/2010/main" val="354104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LCLS XFEL parameters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23761" y="944564"/>
            <a:ext cx="7186583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68275" indent="-168275"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photon energy:			0.8-8 keV</a:t>
            </a:r>
          </a:p>
          <a:p>
            <a:pPr marL="168275" indent="-168275">
              <a:defRPr/>
            </a:pP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number of photons:		10</a:t>
            </a:r>
            <a:r>
              <a:rPr lang="en-US" sz="2800" baseline="300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13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/shot</a:t>
            </a:r>
          </a:p>
          <a:p>
            <a:pPr marL="168275" indent="-168275"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pulse energy:			1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mJ</a:t>
            </a:r>
            <a:endParaRPr lang="en-US" sz="28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168275" indent="-168275"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peak power:			5 GW</a:t>
            </a:r>
          </a:p>
          <a:p>
            <a:pPr marL="168275" indent="-168275">
              <a:defRPr/>
            </a:pP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focused spot size:		1 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sym typeface="Symbol" pitchFamily="18" charset="2"/>
              </a:rPr>
              <a:t>m</a:t>
            </a:r>
          </a:p>
          <a:p>
            <a:pPr marL="168275" indent="-168275"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flux:					10</a:t>
            </a:r>
            <a:r>
              <a:rPr lang="en-US" sz="2800" baseline="30000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33</a:t>
            </a:r>
            <a:r>
              <a:rPr lang="en-US" sz="2800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cm</a:t>
            </a:r>
            <a:r>
              <a:rPr lang="en-US" sz="2800" baseline="30000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-2</a:t>
            </a:r>
            <a:r>
              <a:rPr lang="en-US" sz="2800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s</a:t>
            </a:r>
            <a:r>
              <a:rPr lang="en-US" sz="2800" baseline="30000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-1</a:t>
            </a:r>
            <a:endParaRPr lang="en-US" sz="28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168275" indent="-168275">
              <a:defRPr/>
            </a:pP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fluence				10</a:t>
            </a:r>
            <a:r>
              <a:rPr lang="en-US" sz="2800" baseline="300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4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photons/A</a:t>
            </a:r>
            <a:r>
              <a:rPr lang="en-US" sz="2800" baseline="300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</a:t>
            </a:r>
          </a:p>
          <a:p>
            <a:pPr marL="168275" indent="-168275"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intensity:				10</a:t>
            </a:r>
            <a:r>
              <a:rPr lang="en-US" sz="2800" baseline="30000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18</a:t>
            </a:r>
            <a:r>
              <a:rPr lang="en-US" sz="2800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W/cm</a:t>
            </a:r>
            <a:r>
              <a:rPr lang="en-US" sz="2800" baseline="30000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</a:t>
            </a:r>
            <a:endParaRPr lang="en-US" sz="28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86731" y="4284497"/>
            <a:ext cx="659988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168275" indent="-168275" eaLnBrk="0" hangingPunct="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dirty="0">
                <a:solidFill>
                  <a:srgbClr val="C00000"/>
                </a:solidFill>
              </a:rPr>
              <a:t>duration				 200-0.5 fs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297059" y="835681"/>
            <a:ext cx="2258927" cy="1563135"/>
          </a:xfrm>
          <a:prstGeom prst="ellipse">
            <a:avLst/>
          </a:prstGeom>
          <a:noFill/>
          <a:ln w="31750">
            <a:solidFill>
              <a:srgbClr val="AE2F2C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200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427688" y="3807223"/>
            <a:ext cx="2654263" cy="1117932"/>
          </a:xfrm>
          <a:prstGeom prst="ellipse">
            <a:avLst/>
          </a:prstGeom>
          <a:noFill/>
          <a:ln w="31750">
            <a:solidFill>
              <a:srgbClr val="AE2F2C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2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54362" y="4879443"/>
            <a:ext cx="58832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LCLS in atomic units</a:t>
            </a:r>
          </a:p>
          <a:p>
            <a:pPr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 10</a:t>
            </a:r>
            <a:r>
              <a:rPr lang="en-US" sz="3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W/cm</a:t>
            </a:r>
            <a:r>
              <a:rPr lang="en-US" sz="3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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</a:p>
          <a:p>
            <a:pPr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 1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keV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photon energy,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 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37</a:t>
            </a:r>
          </a:p>
        </p:txBody>
      </p:sp>
    </p:spTree>
    <p:extLst>
      <p:ext uri="{BB962C8B-B14F-4D97-AF65-F5344CB8AC3E}">
        <p14:creationId xmlns:p14="http://schemas.microsoft.com/office/powerpoint/2010/main" val="15357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contrast optical and x-ray ionization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41551" y="3808413"/>
            <a:ext cx="2314576" cy="2297112"/>
            <a:chOff x="452" y="2399"/>
            <a:chExt cx="1458" cy="1447"/>
          </a:xfrm>
        </p:grpSpPr>
        <p:pic>
          <p:nvPicPr>
            <p:cNvPr id="25621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90" t="52481" r="37552" b="4961"/>
            <a:stretch>
              <a:fillRect/>
            </a:stretch>
          </p:blipFill>
          <p:spPr bwMode="auto">
            <a:xfrm>
              <a:off x="887" y="2868"/>
              <a:ext cx="672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2" name="Text Box 5"/>
            <p:cNvSpPr txBox="1">
              <a:spLocks noChangeArrowheads="1"/>
            </p:cNvSpPr>
            <p:nvPr/>
          </p:nvSpPr>
          <p:spPr bwMode="auto">
            <a:xfrm>
              <a:off x="452" y="2399"/>
              <a:ext cx="145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68275" indent="-168275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sz="2400" b="1" dirty="0">
                  <a:solidFill>
                    <a:srgbClr val="002060"/>
                  </a:solidFill>
                  <a:latin typeface="Calibri" charset="0"/>
                  <a:cs typeface="Calibri" charset="0"/>
                </a:rPr>
                <a:t>x-ray ionization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118351" y="1022351"/>
            <a:ext cx="2843213" cy="2828925"/>
            <a:chOff x="3224" y="626"/>
            <a:chExt cx="1791" cy="178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6166" name="Picture 7" descr="neon_photoionization_cross-sectio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r="13849"/>
            <a:stretch>
              <a:fillRect/>
            </a:stretch>
          </p:blipFill>
          <p:spPr bwMode="auto">
            <a:xfrm>
              <a:off x="3224" y="768"/>
              <a:ext cx="1791" cy="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7" name="Text Box 8"/>
            <p:cNvSpPr txBox="1">
              <a:spLocks noChangeArrowheads="1"/>
            </p:cNvSpPr>
            <p:nvPr/>
          </p:nvSpPr>
          <p:spPr bwMode="auto">
            <a:xfrm>
              <a:off x="3578" y="1034"/>
              <a:ext cx="33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68275" indent="-168275">
                <a:defRPr/>
              </a:pPr>
              <a:r>
                <a:rPr lang="en-US" sz="1600" dirty="0">
                  <a:solidFill>
                    <a:srgbClr val="C00000"/>
                  </a:solidFill>
                </a:rPr>
                <a:t>n=2</a:t>
              </a:r>
            </a:p>
          </p:txBody>
        </p:sp>
        <p:sp>
          <p:nvSpPr>
            <p:cNvPr id="6168" name="Text Box 9"/>
            <p:cNvSpPr txBox="1">
              <a:spLocks noChangeArrowheads="1"/>
            </p:cNvSpPr>
            <p:nvPr/>
          </p:nvSpPr>
          <p:spPr bwMode="auto">
            <a:xfrm>
              <a:off x="3542" y="626"/>
              <a:ext cx="135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68275" indent="-168275">
                <a:defRPr/>
              </a:pPr>
              <a:r>
                <a:rPr lang="en-US" sz="1600"/>
                <a:t>neon photoabsorption</a:t>
              </a:r>
            </a:p>
          </p:txBody>
        </p:sp>
      </p:grp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8699500" y="2241550"/>
            <a:ext cx="528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68275" indent="-168275" eaLnBrk="0" hangingPunct="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2060"/>
                </a:solidFill>
              </a:rPr>
              <a:t>n=1</a:t>
            </a:r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7591425" y="1578441"/>
            <a:ext cx="685800" cy="56263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8591550" y="2149941"/>
            <a:ext cx="685800" cy="562630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251076" y="960438"/>
            <a:ext cx="3019426" cy="2463800"/>
            <a:chOff x="458" y="605"/>
            <a:chExt cx="1902" cy="1552"/>
          </a:xfrm>
        </p:grpSpPr>
        <p:grpSp>
          <p:nvGrpSpPr>
            <p:cNvPr id="25616" name="Group 14"/>
            <p:cNvGrpSpPr>
              <a:grpSpLocks/>
            </p:cNvGrpSpPr>
            <p:nvPr/>
          </p:nvGrpSpPr>
          <p:grpSpPr bwMode="auto">
            <a:xfrm>
              <a:off x="458" y="605"/>
              <a:ext cx="1902" cy="1552"/>
              <a:chOff x="458" y="605"/>
              <a:chExt cx="1902" cy="1552"/>
            </a:xfrm>
          </p:grpSpPr>
          <p:pic>
            <p:nvPicPr>
              <p:cNvPr id="25619" name="Picture 15" descr="energy_level_photoionization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308"/>
              <a:stretch>
                <a:fillRect/>
              </a:stretch>
            </p:blipFill>
            <p:spPr bwMode="auto">
              <a:xfrm>
                <a:off x="753" y="1107"/>
                <a:ext cx="1422" cy="1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4" name="Text Box 16"/>
              <p:cNvSpPr txBox="1">
                <a:spLocks noChangeArrowheads="1"/>
              </p:cNvSpPr>
              <p:nvPr/>
            </p:nvSpPr>
            <p:spPr bwMode="auto">
              <a:xfrm>
                <a:off x="458" y="605"/>
                <a:ext cx="1902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168275" indent="-168275">
                  <a:buFontTx/>
                  <a:buChar char="•"/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laser ionization neon</a:t>
                </a:r>
              </a:p>
            </p:txBody>
          </p:sp>
        </p:grpSp>
        <p:sp>
          <p:nvSpPr>
            <p:cNvPr id="25617" name="Text Box 17"/>
            <p:cNvSpPr txBox="1">
              <a:spLocks noChangeArrowheads="1"/>
            </p:cNvSpPr>
            <p:nvPr/>
          </p:nvSpPr>
          <p:spPr bwMode="auto">
            <a:xfrm>
              <a:off x="1602" y="1837"/>
              <a:ext cx="35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0066"/>
                  </a:solidFill>
                </a:rPr>
                <a:t>1s</a:t>
              </a:r>
              <a:r>
                <a:rPr lang="en-US" b="1" baseline="30000" dirty="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25618" name="Text Box 18"/>
            <p:cNvSpPr txBox="1">
              <a:spLocks noChangeArrowheads="1"/>
            </p:cNvSpPr>
            <p:nvPr/>
          </p:nvSpPr>
          <p:spPr bwMode="auto">
            <a:xfrm>
              <a:off x="1602" y="1327"/>
              <a:ext cx="6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0066"/>
                  </a:solidFill>
                </a:rPr>
                <a:t>2s</a:t>
              </a:r>
              <a:r>
                <a:rPr lang="en-US" b="1" baseline="30000" dirty="0">
                  <a:solidFill>
                    <a:srgbClr val="000066"/>
                  </a:solidFill>
                </a:rPr>
                <a:t>2</a:t>
              </a:r>
              <a:r>
                <a:rPr lang="en-US" b="1" dirty="0">
                  <a:solidFill>
                    <a:srgbClr val="000066"/>
                  </a:solidFill>
                </a:rPr>
                <a:t>2p</a:t>
              </a:r>
              <a:r>
                <a:rPr lang="en-US" b="1" baseline="30000" dirty="0">
                  <a:solidFill>
                    <a:srgbClr val="000066"/>
                  </a:solidFill>
                </a:rPr>
                <a:t>6</a:t>
              </a:r>
            </a:p>
          </p:txBody>
        </p:sp>
      </p:grp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3091164" y="4251782"/>
            <a:ext cx="603415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valence electrons absorb optical photons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single active electron approximation is good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295776" y="4691063"/>
            <a:ext cx="2486025" cy="1674812"/>
            <a:chOff x="1860" y="2955"/>
            <a:chExt cx="1566" cy="1055"/>
          </a:xfrm>
        </p:grpSpPr>
        <p:grpSp>
          <p:nvGrpSpPr>
            <p:cNvPr id="25611" name="Group 22"/>
            <p:cNvGrpSpPr>
              <a:grpSpLocks/>
            </p:cNvGrpSpPr>
            <p:nvPr/>
          </p:nvGrpSpPr>
          <p:grpSpPr bwMode="auto">
            <a:xfrm>
              <a:off x="2610" y="2955"/>
              <a:ext cx="816" cy="1055"/>
              <a:chOff x="2358" y="2955"/>
              <a:chExt cx="816" cy="1055"/>
            </a:xfrm>
          </p:grpSpPr>
          <p:sp>
            <p:nvSpPr>
              <p:cNvPr id="25614" name="Text Box 23"/>
              <p:cNvSpPr txBox="1">
                <a:spLocks noChangeArrowheads="1"/>
              </p:cNvSpPr>
              <p:nvPr/>
            </p:nvSpPr>
            <p:spPr bwMode="auto">
              <a:xfrm>
                <a:off x="2534" y="3779"/>
                <a:ext cx="5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168275" indent="-168275" eaLnBrk="0" hangingPunct="0">
                  <a:defRPr sz="2000">
                    <a:solidFill>
                      <a:srgbClr val="AE2F2C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rgbClr val="AE2F2C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rgbClr val="AE2F2C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rgbClr val="AE2F2C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rgbClr val="AE2F2C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002060"/>
                    </a:solidFill>
                  </a:rPr>
                  <a:t>Auger</a:t>
                </a:r>
              </a:p>
            </p:txBody>
          </p:sp>
          <p:pic>
            <p:nvPicPr>
              <p:cNvPr id="25615" name="Picture 24" descr="energy_level_auger_decay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8" y="2955"/>
                <a:ext cx="816" cy="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612" name="AutoShape 25"/>
            <p:cNvSpPr>
              <a:spLocks noChangeArrowheads="1"/>
            </p:cNvSpPr>
            <p:nvPr/>
          </p:nvSpPr>
          <p:spPr bwMode="auto">
            <a:xfrm>
              <a:off x="1860" y="3188"/>
              <a:ext cx="196" cy="501"/>
            </a:xfrm>
            <a:prstGeom prst="rightArrow">
              <a:avLst>
                <a:gd name="adj1" fmla="val 50000"/>
                <a:gd name="adj2" fmla="val 82031"/>
              </a:avLst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13" name="Text Box 26"/>
            <p:cNvSpPr txBox="1">
              <a:spLocks noChangeArrowheads="1"/>
            </p:cNvSpPr>
            <p:nvPr/>
          </p:nvSpPr>
          <p:spPr bwMode="auto">
            <a:xfrm>
              <a:off x="1988" y="3133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2060"/>
                  </a:solidFill>
                </a:rPr>
                <a:t>fs</a:t>
              </a:r>
            </a:p>
          </p:txBody>
        </p:sp>
      </p:grp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7919740" y="4742608"/>
            <a:ext cx="3593805" cy="1464231"/>
          </a:xfrm>
          <a:prstGeom prst="roundRect">
            <a:avLst/>
          </a:prstGeom>
          <a:solidFill>
            <a:srgbClr val="00359E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1F497D"/>
              </a:buClr>
              <a:buFont typeface="Wingdings" charset="2"/>
              <a:buNone/>
              <a:defRPr/>
            </a:pP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Calibri"/>
                <a:cs typeface="Calibri"/>
              </a:rPr>
              <a:t>neon inner-shell excitation</a:t>
            </a:r>
          </a:p>
          <a:p>
            <a:pPr>
              <a:spcBef>
                <a:spcPts val="0"/>
              </a:spcBef>
              <a:buClr>
                <a:srgbClr val="1F497D"/>
              </a:buClr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Calibri"/>
                <a:cs typeface="Calibri"/>
              </a:rPr>
              <a:t>K-edge: 870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Calibri"/>
                <a:cs typeface="Calibri"/>
              </a:rPr>
              <a:t>eV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buClr>
                <a:srgbClr val="1F497D"/>
              </a:buClr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Calibri"/>
                <a:cs typeface="Calibri"/>
              </a:rPr>
              <a:t>Auger yield 98%</a:t>
            </a:r>
          </a:p>
          <a:p>
            <a:pPr>
              <a:spcBef>
                <a:spcPts val="0"/>
              </a:spcBef>
              <a:buClr>
                <a:srgbClr val="1F497D"/>
              </a:buClr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Calibri"/>
                <a:cs typeface="Calibri"/>
              </a:rPr>
              <a:t>Auger clock -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Calibri"/>
                <a:cs typeface="Calibri"/>
                <a:sym typeface="Symbol" pitchFamily="18" charset="2"/>
              </a:rPr>
              <a:t></a:t>
            </a:r>
            <a:r>
              <a:rPr lang="en-US" baseline="-25000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Calibri"/>
                <a:cs typeface="Calibri"/>
                <a:sym typeface="Symbol" pitchFamily="18" charset="2"/>
              </a:rPr>
              <a:t>1s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Calibri"/>
                <a:cs typeface="Calibri"/>
                <a:sym typeface="Symbol" pitchFamily="18" charset="2"/>
              </a:rPr>
              <a:t>: 2.4 fs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Up Arrow 4"/>
          <p:cNvSpPr/>
          <p:nvPr/>
        </p:nvSpPr>
        <p:spPr bwMode="auto">
          <a:xfrm>
            <a:off x="7598325" y="2264324"/>
            <a:ext cx="198907" cy="446544"/>
          </a:xfrm>
          <a:prstGeom prst="upArrow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Up Arrow 27"/>
          <p:cNvSpPr/>
          <p:nvPr/>
        </p:nvSpPr>
        <p:spPr bwMode="auto">
          <a:xfrm>
            <a:off x="8592256" y="2738011"/>
            <a:ext cx="198907" cy="446544"/>
          </a:xfrm>
          <a:prstGeom prst="upArrow">
            <a:avLst/>
          </a:prstGeom>
          <a:solidFill>
            <a:srgbClr val="00009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2056805" y="1950464"/>
            <a:ext cx="510024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x-ray ionize inner-shell electrons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hole formation is an excited state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hole is filled by Auger or fluorescence decay</a:t>
            </a:r>
          </a:p>
        </p:txBody>
      </p:sp>
    </p:spTree>
    <p:extLst>
      <p:ext uri="{BB962C8B-B14F-4D97-AF65-F5344CB8AC3E}">
        <p14:creationId xmlns:p14="http://schemas.microsoft.com/office/powerpoint/2010/main" val="310626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animBg="1"/>
      <p:bldP spid="60428" grpId="0" animBg="1"/>
      <p:bldP spid="60435" grpId="0"/>
      <p:bldP spid="27" grpId="0" animBg="1"/>
      <p:bldP spid="5" grpId="0" animBg="1"/>
      <p:bldP spid="28" grpId="0" animBg="1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theory models intense x-ray-atom interaction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939280" y="5630446"/>
            <a:ext cx="10313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itchFamily="34" charset="0"/>
              </a:rPr>
              <a:t>conclusion, simple perturbative 1-photon absorption is sufficient</a:t>
            </a:r>
          </a:p>
        </p:txBody>
      </p:sp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0000"/>
          </a:blip>
          <a:srcRect/>
          <a:stretch>
            <a:fillRect/>
          </a:stretch>
        </p:blipFill>
        <p:spPr bwMode="auto">
          <a:xfrm>
            <a:off x="516926" y="910256"/>
            <a:ext cx="6781800" cy="466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 bwMode="auto">
          <a:xfrm>
            <a:off x="9056846" y="6208193"/>
            <a:ext cx="313515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171450" indent="-17145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L. Young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et al.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Nature (2010)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7785804" y="2721114"/>
            <a:ext cx="349136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171450" indent="-171450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en-US" sz="40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W/cm</a:t>
            </a:r>
            <a:r>
              <a:rPr lang="en-US" sz="40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!!!</a:t>
            </a:r>
            <a:endParaRPr lang="en-US" sz="4000" b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1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812926" y="1228725"/>
          <a:ext cx="4016375" cy="364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4" imgW="4015800" imgH="3646440" progId="">
                  <p:embed/>
                </p:oleObj>
              </mc:Choice>
              <mc:Fallback>
                <p:oleObj r:id="rId4" imgW="4015800" imgH="3646440" progId="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6" y="1228725"/>
                        <a:ext cx="4016375" cy="364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strong-field metrics: global plot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3257550" y="833439"/>
            <a:ext cx="1195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optical</a:t>
            </a:r>
          </a:p>
        </p:txBody>
      </p:sp>
      <p:sp>
        <p:nvSpPr>
          <p:cNvPr id="6150" name="Text Box 22"/>
          <p:cNvSpPr txBox="1">
            <a:spLocks noChangeArrowheads="1"/>
          </p:cNvSpPr>
          <p:nvPr/>
        </p:nvSpPr>
        <p:spPr bwMode="auto">
          <a:xfrm>
            <a:off x="4046538" y="2097088"/>
            <a:ext cx="950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continua</a:t>
            </a:r>
          </a:p>
        </p:txBody>
      </p:sp>
      <p:sp>
        <p:nvSpPr>
          <p:cNvPr id="6151" name="Text Box 21"/>
          <p:cNvSpPr txBox="1">
            <a:spLocks noChangeArrowheads="1"/>
          </p:cNvSpPr>
          <p:nvPr/>
        </p:nvSpPr>
        <p:spPr bwMode="auto">
          <a:xfrm>
            <a:off x="3101976" y="1809750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0000FF"/>
                </a:solidFill>
              </a:rPr>
              <a:t>bound</a:t>
            </a:r>
          </a:p>
        </p:txBody>
      </p:sp>
      <p:sp>
        <p:nvSpPr>
          <p:cNvPr id="6152" name="Text Box 17"/>
          <p:cNvSpPr txBox="1">
            <a:spLocks noChangeArrowheads="1"/>
          </p:cNvSpPr>
          <p:nvPr/>
        </p:nvSpPr>
        <p:spPr bwMode="auto">
          <a:xfrm>
            <a:off x="3656014" y="2598738"/>
            <a:ext cx="903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4D4D4D"/>
                </a:solidFill>
              </a:rPr>
              <a:t>pert. limit</a:t>
            </a:r>
          </a:p>
        </p:txBody>
      </p:sp>
      <p:sp>
        <p:nvSpPr>
          <p:cNvPr id="6153" name="TextBox 18"/>
          <p:cNvSpPr txBox="1">
            <a:spLocks noChangeArrowheads="1"/>
          </p:cNvSpPr>
          <p:nvPr/>
        </p:nvSpPr>
        <p:spPr bwMode="auto">
          <a:xfrm>
            <a:off x="3476626" y="1266825"/>
            <a:ext cx="633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 </a:t>
            </a:r>
            <a:r>
              <a:rPr lang="en-US" sz="1800" i="1">
                <a:solidFill>
                  <a:schemeClr val="tx1"/>
                </a:solidFill>
              </a:rPr>
              <a:t>au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80556" y="5076076"/>
            <a:ext cx="58372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@ optical frequencies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distortion of the continuum dominates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non-perturbative &gt; TW/cm</a:t>
            </a:r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63854" y="5065801"/>
            <a:ext cx="59991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@ x-ray frequencies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distortion of the bound state dominates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non-perturbative 10</a:t>
            </a:r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19-21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W/cm</a:t>
            </a:r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181726" y="833439"/>
            <a:ext cx="4016375" cy="4103687"/>
            <a:chOff x="4657725" y="833438"/>
            <a:chExt cx="4016375" cy="4103687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4657725" y="1100138"/>
            <a:ext cx="4016375" cy="3836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r:id="rId6" imgW="4015800" imgH="3836880" progId="">
                    <p:embed/>
                  </p:oleObj>
                </mc:Choice>
                <mc:Fallback>
                  <p:oleObj r:id="rId6" imgW="4015800" imgH="3836880" progId="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7725" y="1100138"/>
                          <a:ext cx="4016375" cy="3836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7" name="TextBox 6"/>
            <p:cNvSpPr txBox="1">
              <a:spLocks noChangeArrowheads="1"/>
            </p:cNvSpPr>
            <p:nvPr/>
          </p:nvSpPr>
          <p:spPr bwMode="auto">
            <a:xfrm>
              <a:off x="6143625" y="833438"/>
              <a:ext cx="106247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x-rays</a:t>
              </a:r>
            </a:p>
          </p:txBody>
        </p:sp>
        <p:sp>
          <p:nvSpPr>
            <p:cNvPr id="6158" name="Text Box 21"/>
            <p:cNvSpPr txBox="1">
              <a:spLocks noChangeArrowheads="1"/>
            </p:cNvSpPr>
            <p:nvPr/>
          </p:nvSpPr>
          <p:spPr bwMode="auto">
            <a:xfrm>
              <a:off x="5606733" y="1399858"/>
              <a:ext cx="5838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>
                  <a:solidFill>
                    <a:srgbClr val="0000FF"/>
                  </a:solidFill>
                </a:rPr>
                <a:t>core</a:t>
              </a:r>
            </a:p>
          </p:txBody>
        </p:sp>
        <p:sp>
          <p:nvSpPr>
            <p:cNvPr id="6159" name="TextBox 17"/>
            <p:cNvSpPr txBox="1">
              <a:spLocks noChangeArrowheads="1"/>
            </p:cNvSpPr>
            <p:nvPr/>
          </p:nvSpPr>
          <p:spPr bwMode="auto">
            <a:xfrm>
              <a:off x="6134100" y="2428875"/>
              <a:ext cx="1184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1 </a:t>
              </a:r>
              <a:r>
                <a:rPr lang="en-US" sz="1800" i="1">
                  <a:solidFill>
                    <a:schemeClr val="tx1"/>
                  </a:solidFill>
                </a:rPr>
                <a:t>au (lcls)</a:t>
              </a:r>
            </a:p>
          </p:txBody>
        </p:sp>
        <p:sp>
          <p:nvSpPr>
            <p:cNvPr id="6160" name="Text Box 17"/>
            <p:cNvSpPr txBox="1">
              <a:spLocks noChangeArrowheads="1"/>
            </p:cNvSpPr>
            <p:nvPr/>
          </p:nvSpPr>
          <p:spPr bwMode="auto">
            <a:xfrm>
              <a:off x="6684963" y="1751013"/>
              <a:ext cx="9032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4D4D4D"/>
                  </a:solidFill>
                </a:rPr>
                <a:t>pert. limit</a:t>
              </a:r>
            </a:p>
          </p:txBody>
        </p:sp>
      </p:grpSp>
      <p:sp>
        <p:nvSpPr>
          <p:cNvPr id="3" name="4-Point Star 2"/>
          <p:cNvSpPr/>
          <p:nvPr/>
        </p:nvSpPr>
        <p:spPr bwMode="auto">
          <a:xfrm>
            <a:off x="9083641" y="1989421"/>
            <a:ext cx="158750" cy="215334"/>
          </a:xfrm>
          <a:prstGeom prst="star4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  <p:bldP spid="6152" grpId="0"/>
      <p:bldP spid="6153" grpId="0"/>
      <p:bldP spid="21" grpId="0"/>
      <p:bldP spid="22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7C1A-B436-4640-AFEA-B818A97F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NSF </a:t>
            </a:r>
            <a:r>
              <a:rPr lang="en-US" sz="2800" dirty="0" err="1"/>
              <a:t>NeXUS</a:t>
            </a:r>
            <a:r>
              <a:rPr lang="en-US" sz="2800" dirty="0"/>
              <a:t>: mid-scale </a:t>
            </a:r>
            <a:r>
              <a:rPr lang="en-US" sz="2800" dirty="0" err="1"/>
              <a:t>femto</a:t>
            </a:r>
            <a:r>
              <a:rPr lang="en-US" sz="2800" dirty="0"/>
              <a:t>/</a:t>
            </a:r>
            <a:r>
              <a:rPr lang="en-US" sz="2800" dirty="0" err="1"/>
              <a:t>atto</a:t>
            </a:r>
            <a:r>
              <a:rPr lang="en-US" sz="2800" dirty="0"/>
              <a:t> XUV user facility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0E136-1A9E-B74D-BD78-AFB04B4C2005}"/>
              </a:ext>
            </a:extLst>
          </p:cNvPr>
          <p:cNvGrpSpPr/>
          <p:nvPr/>
        </p:nvGrpSpPr>
        <p:grpSpPr>
          <a:xfrm>
            <a:off x="374075" y="1040177"/>
            <a:ext cx="8432800" cy="4974247"/>
            <a:chOff x="1409700" y="971550"/>
            <a:chExt cx="6324600" cy="373068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138F3DD-FAD8-2046-A06E-E8500409B3A8}"/>
                </a:ext>
              </a:extLst>
            </p:cNvPr>
            <p:cNvGrpSpPr/>
            <p:nvPr/>
          </p:nvGrpSpPr>
          <p:grpSpPr>
            <a:xfrm>
              <a:off x="1409700" y="971550"/>
              <a:ext cx="6324600" cy="3730685"/>
              <a:chOff x="1409700" y="971550"/>
              <a:chExt cx="6324600" cy="373068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6B90D4F-8ECC-D647-8210-3563F5454B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89" b="23333"/>
              <a:stretch/>
            </p:blipFill>
            <p:spPr>
              <a:xfrm>
                <a:off x="1409700" y="971550"/>
                <a:ext cx="6324600" cy="3730685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28C691F-49A3-6B4D-9503-27A2A7F7F963}"/>
                  </a:ext>
                </a:extLst>
              </p:cNvPr>
              <p:cNvSpPr/>
              <p:nvPr/>
            </p:nvSpPr>
            <p:spPr bwMode="auto">
              <a:xfrm>
                <a:off x="1447800" y="971550"/>
                <a:ext cx="2438400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C00E03-B8AD-9A4C-95CE-99059D9155A5}"/>
                </a:ext>
              </a:extLst>
            </p:cNvPr>
            <p:cNvSpPr/>
            <p:nvPr/>
          </p:nvSpPr>
          <p:spPr bwMode="auto">
            <a:xfrm>
              <a:off x="6911340" y="1298382"/>
              <a:ext cx="784860" cy="587568"/>
            </a:xfrm>
            <a:prstGeom prst="rect">
              <a:avLst/>
            </a:prstGeom>
            <a:solidFill>
              <a:srgbClr val="80808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E7587F5-E486-0342-B88E-3D9C993C7386}"/>
              </a:ext>
            </a:extLst>
          </p:cNvPr>
          <p:cNvSpPr txBox="1"/>
          <p:nvPr/>
        </p:nvSpPr>
        <p:spPr>
          <a:xfrm>
            <a:off x="9027444" y="1243377"/>
            <a:ext cx="2942885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kW-class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fiber laser drives XUV HHG sources (10-200 eV) at </a:t>
            </a: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0.1-2 MHz</a:t>
            </a:r>
          </a:p>
          <a:p>
            <a:pPr marL="234950" indent="-2349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3 beamlines deliver tailored light to users</a:t>
            </a:r>
          </a:p>
          <a:p>
            <a:pPr marL="234950" indent="-2349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5 end-stations provide different time-resolved capabilities</a:t>
            </a:r>
          </a:p>
          <a:p>
            <a:pPr marL="457200" indent="-457200">
              <a:spcAft>
                <a:spcPts val="300"/>
              </a:spcAft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STM: Scanning Tunneling Microscope</a:t>
            </a:r>
          </a:p>
          <a:p>
            <a:pPr marL="457200" indent="-457200">
              <a:spcAft>
                <a:spcPts val="300"/>
              </a:spcAft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ARPES: Angle-resolved photoemission spectroscopy</a:t>
            </a:r>
          </a:p>
          <a:p>
            <a:pPr marL="457200" indent="-457200">
              <a:spcAft>
                <a:spcPts val="300"/>
              </a:spcAft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XAS/XRS: X-ray absorption- reflection spectroscopy</a:t>
            </a:r>
          </a:p>
          <a:p>
            <a:pPr marL="457200" indent="-457200">
              <a:spcAft>
                <a:spcPts val="300"/>
              </a:spcAft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ATTO: attosecond spectroscopy</a:t>
            </a:r>
          </a:p>
          <a:p>
            <a:pPr marL="457200" indent="-457200">
              <a:spcAft>
                <a:spcPts val="300"/>
              </a:spcAft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LIED:  Laser-induced electron diffraction</a:t>
            </a:r>
          </a:p>
        </p:txBody>
      </p:sp>
    </p:spTree>
    <p:extLst>
      <p:ext uri="{BB962C8B-B14F-4D97-AF65-F5344CB8AC3E}">
        <p14:creationId xmlns:p14="http://schemas.microsoft.com/office/powerpoint/2010/main" val="10059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Agostini/DiMauro group</a:t>
            </a: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318" y="5711855"/>
            <a:ext cx="7540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49" descr="do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BCBCB"/>
              </a:clrFrom>
              <a:clrTo>
                <a:srgbClr val="CBCB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291" y="5745192"/>
            <a:ext cx="6953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64" descr="NSF 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102" y="5677376"/>
            <a:ext cx="8588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4"/>
          <a:stretch/>
        </p:blipFill>
        <p:spPr>
          <a:xfrm>
            <a:off x="197659" y="882036"/>
            <a:ext cx="6706475" cy="3753224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112875" y="894041"/>
            <a:ext cx="23936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68275" indent="-168275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post-docs</a:t>
            </a:r>
          </a:p>
          <a:p>
            <a:pPr eaLnBrk="1" hangingPunct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Greg McCracken</a:t>
            </a:r>
          </a:p>
          <a:p>
            <a:pPr eaLnBrk="1" hangingPunct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Lisa Li</a:t>
            </a:r>
          </a:p>
          <a:p>
            <a:pPr eaLnBrk="1" hangingPunct="1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Yaguo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Tang</a:t>
            </a:r>
          </a:p>
          <a:p>
            <a:pPr eaLnBrk="1" hangingPunct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Abraham Camacho</a:t>
            </a:r>
          </a:p>
          <a:p>
            <a:pPr eaLnBrk="1" hangingPunct="1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Slava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Leshchenko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112875" y="2865161"/>
            <a:ext cx="449514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68275" indent="-168275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404040"/>
                </a:solidFill>
                <a:latin typeface="+mn-lt"/>
              </a:rPr>
              <a:t>                    graduate students</a:t>
            </a:r>
          </a:p>
          <a:p>
            <a:r>
              <a:rPr lang="en-US" dirty="0">
                <a:solidFill>
                  <a:srgbClr val="404040"/>
                </a:solidFill>
                <a:latin typeface="+mn-lt"/>
              </a:rPr>
              <a:t>Kent Talbert		Andrew Piper</a:t>
            </a:r>
          </a:p>
          <a:p>
            <a:r>
              <a:rPr lang="en-US" dirty="0">
                <a:solidFill>
                  <a:srgbClr val="404040"/>
                </a:solidFill>
                <a:latin typeface="+mn-lt"/>
              </a:rPr>
              <a:t>Bryan Smith		Dan </a:t>
            </a:r>
            <a:r>
              <a:rPr lang="en-US" dirty="0" err="1">
                <a:solidFill>
                  <a:srgbClr val="404040"/>
                </a:solidFill>
                <a:latin typeface="+mn-lt"/>
              </a:rPr>
              <a:t>Tuthill</a:t>
            </a:r>
            <a:endParaRPr lang="en-US" dirty="0">
              <a:solidFill>
                <a:srgbClr val="404040"/>
              </a:solidFill>
              <a:latin typeface="+mn-lt"/>
            </a:endParaRPr>
          </a:p>
          <a:p>
            <a:r>
              <a:rPr lang="en-US" dirty="0">
                <a:solidFill>
                  <a:srgbClr val="404040"/>
                </a:solidFill>
                <a:latin typeface="+mn-lt"/>
              </a:rPr>
              <a:t>Eric Moore		Joey Liu</a:t>
            </a:r>
          </a:p>
          <a:p>
            <a:r>
              <a:rPr lang="en-US" dirty="0">
                <a:solidFill>
                  <a:srgbClr val="404040"/>
                </a:solidFill>
                <a:latin typeface="+mn-lt"/>
              </a:rPr>
              <a:t>Dina Eissa		</a:t>
            </a:r>
            <a:r>
              <a:rPr lang="en-US" dirty="0" err="1">
                <a:solidFill>
                  <a:srgbClr val="404040"/>
                </a:solidFill>
                <a:latin typeface="+mn-lt"/>
              </a:rPr>
              <a:t>Zifan</a:t>
            </a:r>
            <a:r>
              <a:rPr lang="en-US" dirty="0">
                <a:solidFill>
                  <a:srgbClr val="404040"/>
                </a:solidFill>
                <a:latin typeface="+mn-lt"/>
              </a:rPr>
              <a:t> Wang</a:t>
            </a:r>
          </a:p>
          <a:p>
            <a:r>
              <a:rPr lang="en-US" dirty="0">
                <a:solidFill>
                  <a:srgbClr val="404040"/>
                </a:solidFill>
                <a:latin typeface="+mn-lt"/>
              </a:rPr>
              <a:t>Aziz </a:t>
            </a:r>
            <a:r>
              <a:rPr lang="en-US" dirty="0" err="1">
                <a:solidFill>
                  <a:srgbClr val="404040"/>
                </a:solidFill>
                <a:latin typeface="+mn-lt"/>
              </a:rPr>
              <a:t>Alqasem</a:t>
            </a:r>
            <a:endParaRPr lang="en-US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849590" y="4676813"/>
            <a:ext cx="3723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OSU: </a:t>
            </a:r>
            <a:r>
              <a:rPr lang="en-US" sz="2800" b="1" dirty="0">
                <a:solidFill>
                  <a:srgbClr val="5F5F5F"/>
                </a:solidFill>
                <a:latin typeface="+mn-lt"/>
              </a:rPr>
              <a:t>Pierre Agostini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CFEA34-DC00-154C-BECE-9B3E10100F15}"/>
              </a:ext>
            </a:extLst>
          </p:cNvPr>
          <p:cNvSpPr/>
          <p:nvPr/>
        </p:nvSpPr>
        <p:spPr bwMode="auto">
          <a:xfrm>
            <a:off x="221619" y="5377951"/>
            <a:ext cx="7822905" cy="1089554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Postdoc openings in attosecond science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bg1"/>
                </a:solidFill>
                <a:latin typeface="Arial" charset="0"/>
              </a:rPr>
              <a:t>Contact DiMauro at dimauro.6@osu.edu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3BA8-DA3E-4E95-A770-829F7C61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kilohertz rep rate direct amplification in the MIR</a:t>
            </a:r>
          </a:p>
        </p:txBody>
      </p:sp>
      <p:pic>
        <p:nvPicPr>
          <p:cNvPr id="15" name="Picture 14" descr="Diagram, schematic&#10;&#10;Description automatically generated">
            <a:extLst>
              <a:ext uri="{FF2B5EF4-FFF2-40B4-BE49-F238E27FC236}">
                <a16:creationId xmlns:a16="http://schemas.microsoft.com/office/drawing/2014/main" id="{826DCA68-4C54-41AB-ADD5-F21A5216D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1890"/>
            <a:ext cx="7729655" cy="31567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F628C6E-F8AC-4267-8BAA-6CBE48E0A47B}"/>
              </a:ext>
            </a:extLst>
          </p:cNvPr>
          <p:cNvGrpSpPr/>
          <p:nvPr/>
        </p:nvGrpSpPr>
        <p:grpSpPr>
          <a:xfrm>
            <a:off x="8674881" y="741659"/>
            <a:ext cx="3199915" cy="3797684"/>
            <a:chOff x="8674881" y="741659"/>
            <a:chExt cx="3199915" cy="37976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461C18-AB8A-414B-A9EC-6861CCFDECA3}"/>
                </a:ext>
              </a:extLst>
            </p:cNvPr>
            <p:cNvSpPr txBox="1"/>
            <p:nvPr/>
          </p:nvSpPr>
          <p:spPr>
            <a:xfrm>
              <a:off x="8674881" y="741659"/>
              <a:ext cx="31999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Calibri" pitchFamily="34" charset="0"/>
                </a:rPr>
                <a:t>nonlinear compressor</a:t>
              </a:r>
            </a:p>
          </p:txBody>
        </p:sp>
        <p:pic>
          <p:nvPicPr>
            <p:cNvPr id="17" name="Picture 1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C0DC45A2-4E8F-41D3-94F6-74F88F208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9634" y="1203324"/>
              <a:ext cx="3070407" cy="3336019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D66A6A3-948E-420E-8765-41809F8D1904}"/>
              </a:ext>
            </a:extLst>
          </p:cNvPr>
          <p:cNvSpPr txBox="1"/>
          <p:nvPr/>
        </p:nvSpPr>
        <p:spPr>
          <a:xfrm>
            <a:off x="307795" y="4830887"/>
            <a:ext cx="11327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MIR laser systems based on direct material pumping are emerging and are competitive with CPA titanium sapphire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8E8791-E5CE-43C3-AF45-44D8B44775D4}"/>
              </a:ext>
            </a:extLst>
          </p:cNvPr>
          <p:cNvGrpSpPr/>
          <p:nvPr/>
        </p:nvGrpSpPr>
        <p:grpSpPr>
          <a:xfrm>
            <a:off x="1729818" y="4723395"/>
            <a:ext cx="8929448" cy="1870383"/>
            <a:chOff x="1729818" y="4723395"/>
            <a:chExt cx="8929448" cy="18703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486248-05FF-4AE5-92EE-12DFE5D0A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62158" y="4954228"/>
              <a:ext cx="3970549" cy="1441162"/>
            </a:xfrm>
            <a:prstGeom prst="rect">
              <a:avLst/>
            </a:prstGeom>
          </p:spPr>
        </p:pic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FF5BDA7E-3181-4E4F-B9B8-69C4C29B5222}"/>
                </a:ext>
              </a:extLst>
            </p:cNvPr>
            <p:cNvSpPr/>
            <p:nvPr/>
          </p:nvSpPr>
          <p:spPr bwMode="auto">
            <a:xfrm>
              <a:off x="6981302" y="5411428"/>
              <a:ext cx="1132114" cy="337457"/>
            </a:xfrm>
            <a:prstGeom prst="rightArrow">
              <a:avLst/>
            </a:prstGeom>
            <a:solidFill>
              <a:srgbClr val="C00000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AE2F2C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324854-AE70-4390-9A57-C85B4C45280A}"/>
                </a:ext>
              </a:extLst>
            </p:cNvPr>
            <p:cNvSpPr txBox="1"/>
            <p:nvPr/>
          </p:nvSpPr>
          <p:spPr>
            <a:xfrm>
              <a:off x="3266599" y="4723395"/>
              <a:ext cx="2393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Calibri" pitchFamily="34" charset="0"/>
                </a:rPr>
                <a:t>gas-phase HHG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D86CD3-B0A5-4DEC-9AD6-EA890FF5BB60}"/>
                </a:ext>
              </a:extLst>
            </p:cNvPr>
            <p:cNvSpPr txBox="1"/>
            <p:nvPr/>
          </p:nvSpPr>
          <p:spPr>
            <a:xfrm>
              <a:off x="7090211" y="4964860"/>
              <a:ext cx="8707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Calibri" pitchFamily="34" charset="0"/>
                </a:rPr>
                <a:t>neon</a:t>
              </a:r>
            </a:p>
            <a:p>
              <a:pPr algn="l"/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endParaRPr>
            </a:p>
            <a:p>
              <a:pPr algn="l"/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Calibri" pitchFamily="34" charset="0"/>
                </a:rPr>
                <a:t>HHG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FAAEB2-6C39-4B61-886E-2CF1FCA8B918}"/>
                </a:ext>
              </a:extLst>
            </p:cNvPr>
            <p:cNvSpPr txBox="1"/>
            <p:nvPr/>
          </p:nvSpPr>
          <p:spPr>
            <a:xfrm>
              <a:off x="1729818" y="5698702"/>
              <a:ext cx="1132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BA2020"/>
                  </a:solidFill>
                  <a:latin typeface="+mn-lt"/>
                  <a:cs typeface="Calibri" pitchFamily="34" charset="0"/>
                </a:rPr>
                <a:t>2.4 </a:t>
              </a:r>
              <a:r>
                <a:rPr lang="en-US" sz="2400" dirty="0">
                  <a:solidFill>
                    <a:srgbClr val="BA2020"/>
                  </a:solidFill>
                  <a:latin typeface="+mn-lt"/>
                  <a:cs typeface="Calibri" pitchFamily="34" charset="0"/>
                  <a:sym typeface="Symbol" panose="05050102010706020507" pitchFamily="18" charset="2"/>
                </a:rPr>
                <a:t>m</a:t>
              </a:r>
              <a:endParaRPr lang="en-US" sz="2400" dirty="0">
                <a:solidFill>
                  <a:srgbClr val="BA2020"/>
                </a:solidFill>
                <a:latin typeface="+mn-lt"/>
                <a:cs typeface="Calibri" pitchFamily="34" charset="0"/>
              </a:endParaRPr>
            </a:p>
          </p:txBody>
        </p:sp>
        <p:pic>
          <p:nvPicPr>
            <p:cNvPr id="23" name="Рисунок 11">
              <a:extLst>
                <a:ext uri="{FF2B5EF4-FFF2-40B4-BE49-F238E27FC236}">
                  <a16:creationId xmlns:a16="http://schemas.microsoft.com/office/drawing/2014/main" id="{78DD1AA3-3665-48EF-91B2-0A598C339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011" y="4803625"/>
              <a:ext cx="2297255" cy="1790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66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realization of the semi-classical behavior</a:t>
            </a:r>
          </a:p>
        </p:txBody>
      </p:sp>
      <p:grpSp>
        <p:nvGrpSpPr>
          <p:cNvPr id="5122" name="Group 14"/>
          <p:cNvGrpSpPr>
            <a:grpSpLocks/>
          </p:cNvGrpSpPr>
          <p:nvPr/>
        </p:nvGrpSpPr>
        <p:grpSpPr bwMode="auto">
          <a:xfrm>
            <a:off x="1746251" y="1336675"/>
            <a:ext cx="4556125" cy="2827338"/>
            <a:chOff x="140" y="745"/>
            <a:chExt cx="2870" cy="1781"/>
          </a:xfrm>
        </p:grpSpPr>
        <p:pic>
          <p:nvPicPr>
            <p:cNvPr id="5133" name="Picture 4" descr="hhg_time_history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0" t="49234" r="35371" b="10564"/>
            <a:stretch>
              <a:fillRect/>
            </a:stretch>
          </p:blipFill>
          <p:spPr bwMode="auto">
            <a:xfrm>
              <a:off x="182" y="1065"/>
              <a:ext cx="2828" cy="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5" descr="hhg_time_history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4" t="6273" r="35371" b="86658"/>
            <a:stretch>
              <a:fillRect/>
            </a:stretch>
          </p:blipFill>
          <p:spPr bwMode="auto">
            <a:xfrm>
              <a:off x="140" y="745"/>
              <a:ext cx="2870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165725" y="1978026"/>
            <a:ext cx="977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68275" indent="-168275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3333FF"/>
                </a:solidFill>
              </a:rPr>
              <a:t>0.8 </a:t>
            </a:r>
            <a:r>
              <a:rPr lang="en-US" altLang="en-US" b="1">
                <a:solidFill>
                  <a:srgbClr val="3333FF"/>
                </a:solidFill>
                <a:sym typeface="Symbol" panose="05050102010706020507" pitchFamily="18" charset="2"/>
              </a:rPr>
              <a:t>m</a:t>
            </a:r>
          </a:p>
        </p:txBody>
      </p:sp>
      <p:pic>
        <p:nvPicPr>
          <p:cNvPr id="5124" name="Picture 7" descr="hhg_time_histo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5" t="15735" r="25496" b="20752"/>
          <a:stretch>
            <a:fillRect/>
          </a:stretch>
        </p:blipFill>
        <p:spPr bwMode="auto">
          <a:xfrm>
            <a:off x="6403976" y="1882776"/>
            <a:ext cx="366713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6788151" y="2341989"/>
            <a:ext cx="452071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>
              <a:buFontTx/>
              <a:buChar char="•"/>
              <a:defRPr/>
            </a:pPr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  <a:ea typeface="MS PGothic" pitchFamily="34" charset="-128"/>
                <a:cs typeface="Arial" panose="020B0604020202020204" pitchFamily="34" charset="0"/>
              </a:rPr>
              <a:t>the quantum picture mimics the classical behavior</a:t>
            </a:r>
          </a:p>
        </p:txBody>
      </p:sp>
      <p:grpSp>
        <p:nvGrpSpPr>
          <p:cNvPr id="5127" name="Group 9"/>
          <p:cNvGrpSpPr>
            <a:grpSpLocks/>
          </p:cNvGrpSpPr>
          <p:nvPr/>
        </p:nvGrpSpPr>
        <p:grpSpPr bwMode="auto">
          <a:xfrm>
            <a:off x="1746251" y="4127500"/>
            <a:ext cx="9334501" cy="2103438"/>
            <a:chOff x="140" y="2503"/>
            <a:chExt cx="5880" cy="1325"/>
          </a:xfrm>
        </p:grpSpPr>
        <p:grpSp>
          <p:nvGrpSpPr>
            <p:cNvPr id="5129" name="Group 10"/>
            <p:cNvGrpSpPr>
              <a:grpSpLocks/>
            </p:cNvGrpSpPr>
            <p:nvPr/>
          </p:nvGrpSpPr>
          <p:grpSpPr bwMode="auto">
            <a:xfrm>
              <a:off x="140" y="2503"/>
              <a:ext cx="2870" cy="1325"/>
              <a:chOff x="140" y="2503"/>
              <a:chExt cx="2870" cy="1325"/>
            </a:xfrm>
          </p:grpSpPr>
          <p:pic>
            <p:nvPicPr>
              <p:cNvPr id="5131" name="Picture 11" descr="hhg_time_history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34" t="12546" r="35371" b="51004"/>
              <a:stretch>
                <a:fillRect/>
              </a:stretch>
            </p:blipFill>
            <p:spPr bwMode="auto">
              <a:xfrm>
                <a:off x="140" y="2503"/>
                <a:ext cx="2870" cy="1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2" name="Text Box 12"/>
              <p:cNvSpPr txBox="1">
                <a:spLocks noChangeArrowheads="1"/>
              </p:cNvSpPr>
              <p:nvPr/>
            </p:nvSpPr>
            <p:spPr bwMode="auto">
              <a:xfrm>
                <a:off x="2414" y="2607"/>
                <a:ext cx="4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168275" indent="-168275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b="1">
                    <a:solidFill>
                      <a:srgbClr val="FF0000"/>
                    </a:solidFill>
                  </a:rPr>
                  <a:t>2 </a:t>
                </a:r>
                <a:r>
                  <a:rPr lang="en-US" altLang="en-US" b="1">
                    <a:solidFill>
                      <a:srgbClr val="FF0000"/>
                    </a:solidFill>
                    <a:sym typeface="Symbol" panose="05050102010706020507" pitchFamily="18" charset="2"/>
                  </a:rPr>
                  <a:t>m</a:t>
                </a:r>
              </a:p>
            </p:txBody>
          </p:sp>
        </p:grpSp>
        <p:sp>
          <p:nvSpPr>
            <p:cNvPr id="38922" name="Text Box 13"/>
            <p:cNvSpPr txBox="1">
              <a:spLocks noChangeArrowheads="1"/>
            </p:cNvSpPr>
            <p:nvPr/>
          </p:nvSpPr>
          <p:spPr bwMode="auto">
            <a:xfrm>
              <a:off x="3316" y="2691"/>
              <a:ext cx="2704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68275" indent="-168275">
                <a:defRPr/>
              </a:pPr>
              <a:r>
                <a:rPr lang="en-US" sz="2400" dirty="0">
                  <a:solidFill>
                    <a:schemeClr val="tx2">
                      <a:lumMod val="85000"/>
                      <a:lumOff val="15000"/>
                    </a:schemeClr>
                  </a:solidFill>
                  <a:ea typeface="MS PGothic" pitchFamily="34" charset="-128"/>
                  <a:cs typeface="Arial" panose="020B0604020202020204" pitchFamily="34" charset="0"/>
                </a:rPr>
                <a:t>@ longer wavelength</a:t>
              </a:r>
            </a:p>
            <a:p>
              <a:pPr marL="168275" indent="-168275">
                <a:buFontTx/>
                <a:buChar char="•"/>
                <a:defRPr/>
              </a:pPr>
              <a:r>
                <a:rPr lang="en-US" sz="2400" dirty="0">
                  <a:solidFill>
                    <a:schemeClr val="tx2">
                      <a:lumMod val="85000"/>
                      <a:lumOff val="15000"/>
                    </a:schemeClr>
                  </a:solidFill>
                  <a:ea typeface="MS PGothic" pitchFamily="34" charset="-128"/>
                  <a:cs typeface="Arial" panose="020B0604020202020204" pitchFamily="34" charset="0"/>
                </a:rPr>
                <a:t>the picture coalesces around</a:t>
              </a:r>
              <a:br>
                <a:rPr lang="en-US" sz="2400" dirty="0">
                  <a:solidFill>
                    <a:schemeClr val="tx2">
                      <a:lumMod val="85000"/>
                      <a:lumOff val="15000"/>
                    </a:schemeClr>
                  </a:solidFill>
                  <a:ea typeface="MS PGothic" pitchFamily="34" charset="-128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tx2">
                      <a:lumMod val="85000"/>
                      <a:lumOff val="15000"/>
                    </a:schemeClr>
                  </a:solidFill>
                  <a:ea typeface="MS PGothic" pitchFamily="34" charset="-128"/>
                  <a:cs typeface="Arial" panose="020B0604020202020204" pitchFamily="34" charset="0"/>
                </a:rPr>
                <a:t>the classical result</a:t>
              </a:r>
            </a:p>
          </p:txBody>
        </p:sp>
      </p:grpSp>
      <p:sp>
        <p:nvSpPr>
          <p:cNvPr id="38920" name="TextBox 14"/>
          <p:cNvSpPr txBox="1">
            <a:spLocks noChangeArrowheads="1"/>
          </p:cNvSpPr>
          <p:nvPr/>
        </p:nvSpPr>
        <p:spPr bwMode="auto">
          <a:xfrm>
            <a:off x="1636548" y="870894"/>
            <a:ext cx="5151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  <a:cs typeface="Arial" panose="020B0604020202020204" pitchFamily="34" charset="0"/>
              </a:rPr>
              <a:t>a quantum view: argon, 200 TW/cm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5414" y="6118957"/>
            <a:ext cx="42612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Tate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et al.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PRL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98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, 013901 (2007)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8998-1B76-45CD-A817-38D4E462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about MIR interaction with argon nanoparticles</a:t>
            </a:r>
          </a:p>
        </p:txBody>
      </p:sp>
      <p:pic>
        <p:nvPicPr>
          <p:cNvPr id="4" name="Picture 2" descr="AF_2010_proposal_figure_1.jpg">
            <a:extLst>
              <a:ext uri="{FF2B5EF4-FFF2-40B4-BE49-F238E27FC236}">
                <a16:creationId xmlns:a16="http://schemas.microsoft.com/office/drawing/2014/main" id="{91F1645F-5918-4980-B4E1-53E722F6F3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t="17465" r="3571" b="27827"/>
          <a:stretch>
            <a:fillRect/>
          </a:stretch>
        </p:blipFill>
        <p:spPr bwMode="auto">
          <a:xfrm>
            <a:off x="3986849" y="1594920"/>
            <a:ext cx="4174758" cy="187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004D313-AF49-44B6-923B-FC568A939607}"/>
              </a:ext>
            </a:extLst>
          </p:cNvPr>
          <p:cNvGrpSpPr/>
          <p:nvPr/>
        </p:nvGrpSpPr>
        <p:grpSpPr>
          <a:xfrm>
            <a:off x="8590061" y="901287"/>
            <a:ext cx="3288817" cy="5398919"/>
            <a:chOff x="8546517" y="901287"/>
            <a:chExt cx="3288817" cy="539891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14458B9-C1C9-494E-8DF3-ED9C49BBAAF6}"/>
                </a:ext>
              </a:extLst>
            </p:cNvPr>
            <p:cNvGrpSpPr/>
            <p:nvPr/>
          </p:nvGrpSpPr>
          <p:grpSpPr>
            <a:xfrm>
              <a:off x="8546517" y="1812547"/>
              <a:ext cx="3288817" cy="4487659"/>
              <a:chOff x="708567" y="1877864"/>
              <a:chExt cx="3288817" cy="448765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CFA0916-A34C-4FE0-979A-11997FEDC8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071"/>
              <a:stretch/>
            </p:blipFill>
            <p:spPr>
              <a:xfrm>
                <a:off x="719452" y="2120011"/>
                <a:ext cx="358232" cy="424551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A60F721-ADFF-4E07-8738-2F77C39C4A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29" t="54069" b="17502"/>
              <a:stretch/>
            </p:blipFill>
            <p:spPr>
              <a:xfrm>
                <a:off x="1077684" y="1877864"/>
                <a:ext cx="2919699" cy="120694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8B3156F-EF5E-4233-8539-315B806A61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29" t="28267" b="43304"/>
              <a:stretch/>
            </p:blipFill>
            <p:spPr>
              <a:xfrm>
                <a:off x="1077685" y="3073923"/>
                <a:ext cx="2919699" cy="1206945"/>
              </a:xfrm>
              <a:prstGeom prst="rect">
                <a:avLst/>
              </a:prstGeom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05E71DC-FED6-4912-850F-40D69F4798B4}"/>
                  </a:ext>
                </a:extLst>
              </p:cNvPr>
              <p:cNvGrpSpPr/>
              <p:nvPr/>
            </p:nvGrpSpPr>
            <p:grpSpPr>
              <a:xfrm>
                <a:off x="708567" y="4193780"/>
                <a:ext cx="3288816" cy="1920001"/>
                <a:chOff x="708567" y="4193780"/>
                <a:chExt cx="3288816" cy="1920001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299D1F96-554F-440C-91D4-D91B8F630C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3204"/>
                <a:stretch/>
              </p:blipFill>
              <p:spPr>
                <a:xfrm>
                  <a:off x="708567" y="5400725"/>
                  <a:ext cx="3277930" cy="713056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5DDB24D2-DD2C-40D7-B36E-BE365ED5A9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929" b="71571"/>
                <a:stretch/>
              </p:blipFill>
              <p:spPr>
                <a:xfrm>
                  <a:off x="1077685" y="4193780"/>
                  <a:ext cx="2919698" cy="1206945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978C4C-D534-4465-AD2F-4194616CCE76}"/>
                </a:ext>
              </a:extLst>
            </p:cNvPr>
            <p:cNvSpPr txBox="1"/>
            <p:nvPr/>
          </p:nvSpPr>
          <p:spPr>
            <a:xfrm>
              <a:off x="9874587" y="901287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Calibri" pitchFamily="34" charset="0"/>
                </a:rPr>
                <a:t>ions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AA56855-4D4A-4991-83BF-9A9AEA49C6F5}"/>
              </a:ext>
            </a:extLst>
          </p:cNvPr>
          <p:cNvSpPr txBox="1"/>
          <p:nvPr/>
        </p:nvSpPr>
        <p:spPr>
          <a:xfrm>
            <a:off x="4042769" y="3875315"/>
            <a:ext cx="3916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increasing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  <a:sym typeface="Symbol" panose="05050102010706020507" pitchFamily="18" charset="2"/>
              </a:rPr>
              <a:t>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@ constant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  <a:sym typeface="Symbol" panose="05050102010706020507" pitchFamily="18" charset="2"/>
              </a:rPr>
              <a:t>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 distribution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  <a:sym typeface="Symbol" panose="05050102010706020507" pitchFamily="18" charset="2"/>
              </a:rPr>
              <a:t>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classical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 energy increases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F8E415-0B85-4496-9BDD-7B3AC6B40059}"/>
              </a:ext>
            </a:extLst>
          </p:cNvPr>
          <p:cNvSpPr txBox="1"/>
          <p:nvPr/>
        </p:nvSpPr>
        <p:spPr>
          <a:xfrm>
            <a:off x="4042770" y="4975398"/>
            <a:ext cx="4498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ion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 energy decreases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ion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 distribution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  <a:sym typeface="Symbol" panose="05050102010706020507" pitchFamily="18" charset="2"/>
              </a:rPr>
              <a:t>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asymmetric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47F4DA-EC1B-4C92-A31C-C6E00FE817B4}"/>
              </a:ext>
            </a:extLst>
          </p:cNvPr>
          <p:cNvGrpSpPr/>
          <p:nvPr/>
        </p:nvGrpSpPr>
        <p:grpSpPr>
          <a:xfrm>
            <a:off x="304916" y="796472"/>
            <a:ext cx="3036999" cy="5469779"/>
            <a:chOff x="304916" y="796472"/>
            <a:chExt cx="3036999" cy="54697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3896BF-FDA6-4654-AFD9-3691BBEBEA4C}"/>
                </a:ext>
              </a:extLst>
            </p:cNvPr>
            <p:cNvGrpSpPr/>
            <p:nvPr/>
          </p:nvGrpSpPr>
          <p:grpSpPr>
            <a:xfrm>
              <a:off x="304916" y="1486062"/>
              <a:ext cx="3036999" cy="4780189"/>
              <a:chOff x="7783401" y="994618"/>
              <a:chExt cx="3287372" cy="499958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E409773-14E1-4EAF-BD80-E1FA196B55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83401" y="994618"/>
                <a:ext cx="3287372" cy="49995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168D8D-522D-4C05-BC70-F150FD85AC1E}"/>
                  </a:ext>
                </a:extLst>
              </p:cNvPr>
              <p:cNvSpPr txBox="1"/>
              <p:nvPr/>
            </p:nvSpPr>
            <p:spPr>
              <a:xfrm>
                <a:off x="8447373" y="1935621"/>
                <a:ext cx="900952" cy="514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ts val="1700"/>
                  </a:lnSpc>
                </a:pPr>
                <a:r>
                  <a:rPr lang="en-US" sz="1400" dirty="0">
                    <a:solidFill>
                      <a:srgbClr val="0000FF"/>
                    </a:solidFill>
                    <a:latin typeface="+mn-lt"/>
                    <a:cs typeface="Calibri" pitchFamily="34" charset="0"/>
                  </a:rPr>
                  <a:t>10 nm </a:t>
                </a:r>
                <a:r>
                  <a:rPr lang="en-US" sz="1400" dirty="0" err="1">
                    <a:solidFill>
                      <a:srgbClr val="0000FF"/>
                    </a:solidFill>
                    <a:latin typeface="+mn-lt"/>
                    <a:cs typeface="Calibri" pitchFamily="34" charset="0"/>
                  </a:rPr>
                  <a:t>Ar</a:t>
                </a:r>
                <a:endParaRPr lang="en-US" sz="1400" dirty="0">
                  <a:solidFill>
                    <a:srgbClr val="0000FF"/>
                  </a:solidFill>
                  <a:latin typeface="+mn-lt"/>
                  <a:cs typeface="Calibri" pitchFamily="34" charset="0"/>
                </a:endParaRPr>
              </a:p>
              <a:p>
                <a:pPr algn="l">
                  <a:lnSpc>
                    <a:spcPts val="1700"/>
                  </a:lnSpc>
                </a:pPr>
                <a:r>
                  <a:rPr lang="en-US" sz="1400" dirty="0" err="1">
                    <a:solidFill>
                      <a:srgbClr val="C00000"/>
                    </a:solidFill>
                    <a:latin typeface="+mn-lt"/>
                    <a:cs typeface="Calibri" pitchFamily="34" charset="0"/>
                  </a:rPr>
                  <a:t>Ar</a:t>
                </a:r>
                <a:r>
                  <a:rPr lang="en-US" sz="1400" dirty="0">
                    <a:solidFill>
                      <a:srgbClr val="C00000"/>
                    </a:solidFill>
                    <a:latin typeface="+mn-lt"/>
                    <a:cs typeface="Calibri" pitchFamily="34" charset="0"/>
                  </a:rPr>
                  <a:t> atom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B8D2C3-B32B-481D-957B-CA71828383D3}"/>
                </a:ext>
              </a:extLst>
            </p:cNvPr>
            <p:cNvSpPr txBox="1"/>
            <p:nvPr/>
          </p:nvSpPr>
          <p:spPr>
            <a:xfrm>
              <a:off x="1213194" y="796472"/>
              <a:ext cx="18469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Calibri" pitchFamily="34" charset="0"/>
                </a:rPr>
                <a:t>electrons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1F5D1B-AFBC-4338-8614-F1D923F6D4A6}"/>
                </a:ext>
              </a:extLst>
            </p:cNvPr>
            <p:cNvSpPr txBox="1"/>
            <p:nvPr/>
          </p:nvSpPr>
          <p:spPr>
            <a:xfrm>
              <a:off x="2124676" y="1954354"/>
              <a:ext cx="1132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Calibri" pitchFamily="34" charset="0"/>
                </a:rPr>
                <a:t>0.8 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Calibri" pitchFamily="34" charset="0"/>
                  <a:sym typeface="Symbol" panose="05050102010706020507" pitchFamily="18" charset="2"/>
                </a:rPr>
                <a:t>m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1F8337-CB83-43E6-B045-7817C25AD343}"/>
                </a:ext>
              </a:extLst>
            </p:cNvPr>
            <p:cNvSpPr txBox="1"/>
            <p:nvPr/>
          </p:nvSpPr>
          <p:spPr>
            <a:xfrm>
              <a:off x="2124675" y="3414491"/>
              <a:ext cx="1132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Calibri" pitchFamily="34" charset="0"/>
                </a:rPr>
                <a:t>1.3 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Calibri" pitchFamily="34" charset="0"/>
                  <a:sym typeface="Symbol" panose="05050102010706020507" pitchFamily="18" charset="2"/>
                </a:rPr>
                <a:t>m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4171DC-0346-4806-9AC5-9F3BA5C9F722}"/>
                </a:ext>
              </a:extLst>
            </p:cNvPr>
            <p:cNvSpPr txBox="1"/>
            <p:nvPr/>
          </p:nvSpPr>
          <p:spPr>
            <a:xfrm>
              <a:off x="2124675" y="4840371"/>
              <a:ext cx="1132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Calibri" pitchFamily="34" charset="0"/>
                </a:rPr>
                <a:t>2.0 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Calibri" pitchFamily="34" charset="0"/>
                  <a:sym typeface="Symbol" panose="05050102010706020507" pitchFamily="18" charset="2"/>
                </a:rPr>
                <a:t>m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34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types of diffraction configurations</a:t>
            </a:r>
          </a:p>
        </p:txBody>
      </p: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1841501" y="1114426"/>
            <a:ext cx="8575675" cy="1878013"/>
            <a:chOff x="317500" y="1114504"/>
            <a:chExt cx="8574980" cy="1877677"/>
          </a:xfrm>
        </p:grpSpPr>
        <p:grpSp>
          <p:nvGrpSpPr>
            <p:cNvPr id="43041" name="组合 88"/>
            <p:cNvGrpSpPr>
              <a:grpSpLocks/>
            </p:cNvGrpSpPr>
            <p:nvPr/>
          </p:nvGrpSpPr>
          <p:grpSpPr bwMode="auto">
            <a:xfrm>
              <a:off x="3315828" y="1268760"/>
              <a:ext cx="1482471" cy="1440160"/>
              <a:chOff x="1191289" y="1268760"/>
              <a:chExt cx="1482471" cy="1440160"/>
            </a:xfrm>
          </p:grpSpPr>
          <p:cxnSp>
            <p:nvCxnSpPr>
              <p:cNvPr id="5" name="直接连接符 3"/>
              <p:cNvCxnSpPr/>
              <p:nvPr/>
            </p:nvCxnSpPr>
            <p:spPr>
              <a:xfrm>
                <a:off x="1331195" y="1268464"/>
                <a:ext cx="0" cy="144119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4"/>
              <p:cNvCxnSpPr/>
              <p:nvPr/>
            </p:nvCxnSpPr>
            <p:spPr>
              <a:xfrm>
                <a:off x="1475645" y="1268464"/>
                <a:ext cx="0" cy="144119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5"/>
              <p:cNvCxnSpPr/>
              <p:nvPr/>
            </p:nvCxnSpPr>
            <p:spPr>
              <a:xfrm>
                <a:off x="1635970" y="1268464"/>
                <a:ext cx="0" cy="144119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6"/>
              <p:cNvCxnSpPr/>
              <p:nvPr/>
            </p:nvCxnSpPr>
            <p:spPr>
              <a:xfrm>
                <a:off x="1788358" y="1268464"/>
                <a:ext cx="0" cy="144119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7"/>
              <p:cNvCxnSpPr/>
              <p:nvPr/>
            </p:nvCxnSpPr>
            <p:spPr>
              <a:xfrm>
                <a:off x="1932808" y="1268464"/>
                <a:ext cx="0" cy="144119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8"/>
              <p:cNvCxnSpPr/>
              <p:nvPr/>
            </p:nvCxnSpPr>
            <p:spPr>
              <a:xfrm>
                <a:off x="2077259" y="1268464"/>
                <a:ext cx="0" cy="144119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9"/>
              <p:cNvCxnSpPr/>
              <p:nvPr/>
            </p:nvCxnSpPr>
            <p:spPr>
              <a:xfrm>
                <a:off x="2237583" y="1268464"/>
                <a:ext cx="0" cy="144119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0"/>
              <p:cNvCxnSpPr/>
              <p:nvPr/>
            </p:nvCxnSpPr>
            <p:spPr>
              <a:xfrm>
                <a:off x="2389971" y="1268464"/>
                <a:ext cx="0" cy="144119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Up Arrow 18"/>
              <p:cNvSpPr/>
              <p:nvPr/>
            </p:nvSpPr>
            <p:spPr>
              <a:xfrm rot="16200000" flipV="1">
                <a:off x="1898683" y="1210458"/>
                <a:ext cx="68251" cy="1482605"/>
              </a:xfrm>
              <a:prstGeom prst="upArrow">
                <a:avLst>
                  <a:gd name="adj1" fmla="val 0"/>
                  <a:gd name="adj2" fmla="val 353618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43042" name="Group 405"/>
            <p:cNvGrpSpPr>
              <a:grpSpLocks/>
            </p:cNvGrpSpPr>
            <p:nvPr/>
          </p:nvGrpSpPr>
          <p:grpSpPr bwMode="auto">
            <a:xfrm>
              <a:off x="4860032" y="1628800"/>
              <a:ext cx="609600" cy="685800"/>
              <a:chOff x="304800" y="3124200"/>
              <a:chExt cx="609600" cy="685800"/>
            </a:xfrm>
          </p:grpSpPr>
          <p:grpSp>
            <p:nvGrpSpPr>
              <p:cNvPr id="43051" name="Group 409"/>
              <p:cNvGrpSpPr>
                <a:grpSpLocks noChangeAspect="1"/>
              </p:cNvGrpSpPr>
              <p:nvPr/>
            </p:nvGrpSpPr>
            <p:grpSpPr bwMode="auto">
              <a:xfrm>
                <a:off x="304800" y="3505200"/>
                <a:ext cx="304800" cy="304800"/>
                <a:chOff x="1214" y="3877"/>
                <a:chExt cx="61" cy="49"/>
              </a:xfrm>
            </p:grpSpPr>
            <p:sp>
              <p:nvSpPr>
                <p:cNvPr id="43060" name="Oval 410"/>
                <p:cNvSpPr>
                  <a:spLocks noChangeArrowheads="1"/>
                </p:cNvSpPr>
                <p:nvPr/>
              </p:nvSpPr>
              <p:spPr bwMode="auto">
                <a:xfrm>
                  <a:off x="1214" y="3877"/>
                  <a:ext cx="61" cy="49"/>
                </a:xfrm>
                <a:prstGeom prst="ellipse">
                  <a:avLst/>
                </a:prstGeom>
                <a:solidFill>
                  <a:srgbClr val="600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061" name="Oval 411"/>
                <p:cNvSpPr>
                  <a:spLocks noChangeArrowheads="1"/>
                </p:cNvSpPr>
                <p:nvPr/>
              </p:nvSpPr>
              <p:spPr bwMode="auto">
                <a:xfrm>
                  <a:off x="1215" y="3879"/>
                  <a:ext cx="54" cy="44"/>
                </a:xfrm>
                <a:prstGeom prst="ellipse">
                  <a:avLst/>
                </a:pr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062" name="Oval 412"/>
                <p:cNvSpPr>
                  <a:spLocks noChangeArrowheads="1"/>
                </p:cNvSpPr>
                <p:nvPr/>
              </p:nvSpPr>
              <p:spPr bwMode="auto">
                <a:xfrm>
                  <a:off x="1216" y="3879"/>
                  <a:ext cx="48" cy="39"/>
                </a:xfrm>
                <a:prstGeom prst="ellipse">
                  <a:avLst/>
                </a:prstGeom>
                <a:solidFill>
                  <a:srgbClr val="A00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063" name="Oval 413"/>
                <p:cNvSpPr>
                  <a:spLocks noChangeArrowheads="1"/>
                </p:cNvSpPr>
                <p:nvPr/>
              </p:nvSpPr>
              <p:spPr bwMode="auto">
                <a:xfrm>
                  <a:off x="1218" y="3882"/>
                  <a:ext cx="39" cy="30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064" name="Oval 414"/>
                <p:cNvSpPr>
                  <a:spLocks noChangeArrowheads="1"/>
                </p:cNvSpPr>
                <p:nvPr/>
              </p:nvSpPr>
              <p:spPr bwMode="auto">
                <a:xfrm>
                  <a:off x="1221" y="3884"/>
                  <a:ext cx="28" cy="22"/>
                </a:xfrm>
                <a:prstGeom prst="ellipse">
                  <a:avLst/>
                </a:prstGeom>
                <a:solidFill>
                  <a:srgbClr val="E00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065" name="Oval 415"/>
                <p:cNvSpPr>
                  <a:spLocks noChangeArrowheads="1"/>
                </p:cNvSpPr>
                <p:nvPr/>
              </p:nvSpPr>
              <p:spPr bwMode="auto">
                <a:xfrm>
                  <a:off x="1226" y="3888"/>
                  <a:ext cx="13" cy="11"/>
                </a:xfrm>
                <a:prstGeom prst="ellipse">
                  <a:avLst/>
                </a:prstGeom>
                <a:solidFill>
                  <a:srgbClr val="FF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3052" name="Group 409"/>
              <p:cNvGrpSpPr>
                <a:grpSpLocks noChangeAspect="1"/>
              </p:cNvGrpSpPr>
              <p:nvPr/>
            </p:nvGrpSpPr>
            <p:grpSpPr bwMode="auto">
              <a:xfrm>
                <a:off x="609600" y="3124200"/>
                <a:ext cx="304800" cy="304800"/>
                <a:chOff x="1214" y="3877"/>
                <a:chExt cx="61" cy="49"/>
              </a:xfrm>
            </p:grpSpPr>
            <p:sp>
              <p:nvSpPr>
                <p:cNvPr id="43054" name="Oval 410"/>
                <p:cNvSpPr>
                  <a:spLocks noChangeArrowheads="1"/>
                </p:cNvSpPr>
                <p:nvPr/>
              </p:nvSpPr>
              <p:spPr bwMode="auto">
                <a:xfrm>
                  <a:off x="1214" y="3877"/>
                  <a:ext cx="61" cy="49"/>
                </a:xfrm>
                <a:prstGeom prst="ellipse">
                  <a:avLst/>
                </a:prstGeom>
                <a:solidFill>
                  <a:srgbClr val="600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055" name="Oval 411"/>
                <p:cNvSpPr>
                  <a:spLocks noChangeArrowheads="1"/>
                </p:cNvSpPr>
                <p:nvPr/>
              </p:nvSpPr>
              <p:spPr bwMode="auto">
                <a:xfrm>
                  <a:off x="1215" y="3879"/>
                  <a:ext cx="54" cy="44"/>
                </a:xfrm>
                <a:prstGeom prst="ellipse">
                  <a:avLst/>
                </a:pr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056" name="Oval 412"/>
                <p:cNvSpPr>
                  <a:spLocks noChangeArrowheads="1"/>
                </p:cNvSpPr>
                <p:nvPr/>
              </p:nvSpPr>
              <p:spPr bwMode="auto">
                <a:xfrm>
                  <a:off x="1216" y="3879"/>
                  <a:ext cx="48" cy="39"/>
                </a:xfrm>
                <a:prstGeom prst="ellipse">
                  <a:avLst/>
                </a:prstGeom>
                <a:solidFill>
                  <a:srgbClr val="A00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057" name="Oval 413"/>
                <p:cNvSpPr>
                  <a:spLocks noChangeArrowheads="1"/>
                </p:cNvSpPr>
                <p:nvPr/>
              </p:nvSpPr>
              <p:spPr bwMode="auto">
                <a:xfrm>
                  <a:off x="1218" y="3882"/>
                  <a:ext cx="39" cy="30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058" name="Oval 414"/>
                <p:cNvSpPr>
                  <a:spLocks noChangeArrowheads="1"/>
                </p:cNvSpPr>
                <p:nvPr/>
              </p:nvSpPr>
              <p:spPr bwMode="auto">
                <a:xfrm>
                  <a:off x="1221" y="3884"/>
                  <a:ext cx="28" cy="22"/>
                </a:xfrm>
                <a:prstGeom prst="ellipse">
                  <a:avLst/>
                </a:prstGeom>
                <a:solidFill>
                  <a:srgbClr val="E00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059" name="Oval 415"/>
                <p:cNvSpPr>
                  <a:spLocks noChangeArrowheads="1"/>
                </p:cNvSpPr>
                <p:nvPr/>
              </p:nvSpPr>
              <p:spPr bwMode="auto">
                <a:xfrm>
                  <a:off x="1226" y="3888"/>
                  <a:ext cx="13" cy="11"/>
                </a:xfrm>
                <a:prstGeom prst="ellipse">
                  <a:avLst/>
                </a:prstGeom>
                <a:solidFill>
                  <a:srgbClr val="FF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cxnSp>
            <p:nvCxnSpPr>
              <p:cNvPr id="17" name="Straight Connector 32"/>
              <p:cNvCxnSpPr/>
              <p:nvPr/>
            </p:nvCxnSpPr>
            <p:spPr>
              <a:xfrm rot="5400000" flipH="1" flipV="1">
                <a:off x="531533" y="3402713"/>
                <a:ext cx="152373" cy="119052"/>
              </a:xfrm>
              <a:prstGeom prst="line">
                <a:avLst/>
              </a:prstGeom>
              <a:ln w="50800">
                <a:solidFill>
                  <a:srgbClr val="66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043" name="组合 87"/>
            <p:cNvGrpSpPr>
              <a:grpSpLocks/>
            </p:cNvGrpSpPr>
            <p:nvPr/>
          </p:nvGrpSpPr>
          <p:grpSpPr bwMode="auto">
            <a:xfrm>
              <a:off x="6573773" y="1114504"/>
              <a:ext cx="2318707" cy="1877677"/>
              <a:chOff x="5768474" y="1037927"/>
              <a:chExt cx="2318707" cy="1877677"/>
            </a:xfrm>
          </p:grpSpPr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178" y="1037927"/>
                <a:ext cx="87928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>
                    <a:noFill/>
                    <a:ea typeface="ＭＳ Ｐゴシック" charset="0"/>
                    <a:cs typeface="ＭＳ Ｐゴシック" charset="0"/>
                  </a:rPr>
                  <a:t> </a:t>
                </a:r>
              </a:p>
            </p:txBody>
          </p:sp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421" y="2453939"/>
                <a:ext cx="43576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>
                    <a:noFill/>
                    <a:ea typeface="ＭＳ Ｐゴシック" charset="0"/>
                    <a:cs typeface="ＭＳ Ｐゴシック" charset="0"/>
                  </a:rPr>
                  <a:t> </a:t>
                </a:r>
              </a:p>
            </p:txBody>
          </p:sp>
          <p:sp>
            <p:nvSpPr>
              <p:cNvPr id="33" name="Up Arrow 18"/>
              <p:cNvSpPr/>
              <p:nvPr/>
            </p:nvSpPr>
            <p:spPr>
              <a:xfrm rot="16200000" flipV="1">
                <a:off x="6647439" y="1760021"/>
                <a:ext cx="69838" cy="1828652"/>
              </a:xfrm>
              <a:prstGeom prst="upArrow">
                <a:avLst>
                  <a:gd name="adj1" fmla="val 0"/>
                  <a:gd name="adj2" fmla="val 353618"/>
                </a:avLst>
              </a:prstGeom>
              <a:solidFill>
                <a:srgbClr val="FF9900"/>
              </a:solidFill>
              <a:ln w="317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4" name="Up Arrow 18"/>
              <p:cNvSpPr/>
              <p:nvPr/>
            </p:nvSpPr>
            <p:spPr>
              <a:xfrm>
                <a:off x="5871211" y="1196649"/>
                <a:ext cx="68257" cy="1584042"/>
              </a:xfrm>
              <a:prstGeom prst="upArrow">
                <a:avLst>
                  <a:gd name="adj1" fmla="val 0"/>
                  <a:gd name="adj2" fmla="val 353618"/>
                </a:avLst>
              </a:prstGeom>
              <a:solidFill>
                <a:srgbClr val="FF9900"/>
              </a:solidFill>
              <a:ln w="317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5" name="任意多边形 86"/>
              <p:cNvSpPr/>
              <p:nvPr/>
            </p:nvSpPr>
            <p:spPr>
              <a:xfrm>
                <a:off x="6080744" y="1706145"/>
                <a:ext cx="1442921" cy="642822"/>
              </a:xfrm>
              <a:custGeom>
                <a:avLst/>
                <a:gdLst>
                  <a:gd name="connsiteX0" fmla="*/ 0 w 1443209"/>
                  <a:gd name="connsiteY0" fmla="*/ 0 h 641958"/>
                  <a:gd name="connsiteX1" fmla="*/ 198303 w 1443209"/>
                  <a:gd name="connsiteY1" fmla="*/ 385590 h 641958"/>
                  <a:gd name="connsiteX2" fmla="*/ 484742 w 1443209"/>
                  <a:gd name="connsiteY2" fmla="*/ 594910 h 641958"/>
                  <a:gd name="connsiteX3" fmla="*/ 881349 w 1443209"/>
                  <a:gd name="connsiteY3" fmla="*/ 616944 h 641958"/>
                  <a:gd name="connsiteX4" fmla="*/ 1443209 w 1443209"/>
                  <a:gd name="connsiteY4" fmla="*/ 297455 h 641958"/>
                  <a:gd name="connsiteX5" fmla="*/ 1443209 w 1443209"/>
                  <a:gd name="connsiteY5" fmla="*/ 297455 h 641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3209" h="641958">
                    <a:moveTo>
                      <a:pt x="0" y="0"/>
                    </a:moveTo>
                    <a:cubicBezTo>
                      <a:pt x="58756" y="143219"/>
                      <a:pt x="117513" y="286438"/>
                      <a:pt x="198303" y="385590"/>
                    </a:cubicBezTo>
                    <a:cubicBezTo>
                      <a:pt x="279093" y="484742"/>
                      <a:pt x="370901" y="556351"/>
                      <a:pt x="484742" y="594910"/>
                    </a:cubicBezTo>
                    <a:cubicBezTo>
                      <a:pt x="598583" y="633469"/>
                      <a:pt x="721605" y="666520"/>
                      <a:pt x="881349" y="616944"/>
                    </a:cubicBezTo>
                    <a:cubicBezTo>
                      <a:pt x="1041094" y="567368"/>
                      <a:pt x="1443209" y="297455"/>
                      <a:pt x="1443209" y="297455"/>
                    </a:cubicBezTo>
                    <a:lnTo>
                      <a:pt x="1443209" y="297455"/>
                    </a:lnTo>
                  </a:path>
                </a:pathLst>
              </a:custGeom>
              <a:noFill/>
              <a:ln w="349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43044" name="TextBox 35"/>
            <p:cNvSpPr txBox="1">
              <a:spLocks noChangeArrowheads="1"/>
            </p:cNvSpPr>
            <p:nvPr/>
          </p:nvSpPr>
          <p:spPr bwMode="auto">
            <a:xfrm>
              <a:off x="317500" y="1591049"/>
              <a:ext cx="2533236" cy="707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606060"/>
                  </a:solidFill>
                  <a:latin typeface="Calibri" panose="020F0502020204030204" pitchFamily="34" charset="0"/>
                </a:rPr>
                <a:t>monochromatic beam</a:t>
              </a:r>
            </a:p>
            <a:p>
              <a:pPr eaLnBrk="1" hangingPunct="1"/>
              <a:r>
                <a:rPr lang="en-US" altLang="en-US">
                  <a:solidFill>
                    <a:srgbClr val="606060"/>
                  </a:solidFill>
                  <a:latin typeface="Calibri" panose="020F0502020204030204" pitchFamily="34" charset="0"/>
                </a:rPr>
                <a:t>CED, LIED (timing)</a:t>
              </a:r>
            </a:p>
          </p:txBody>
        </p:sp>
        <p:sp>
          <p:nvSpPr>
            <p:cNvPr id="37" name="虚尾箭头 91"/>
            <p:cNvSpPr/>
            <p:nvPr/>
          </p:nvSpPr>
          <p:spPr>
            <a:xfrm>
              <a:off x="5784407" y="1798595"/>
              <a:ext cx="471450" cy="509496"/>
            </a:xfrm>
            <a:prstGeom prst="stripedRightArrow">
              <a:avLst>
                <a:gd name="adj1" fmla="val 45453"/>
                <a:gd name="adj2" fmla="val 4794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1841500" y="3998913"/>
            <a:ext cx="8597900" cy="1878012"/>
            <a:chOff x="317500" y="3999595"/>
            <a:chExt cx="8597229" cy="1877677"/>
          </a:xfrm>
        </p:grpSpPr>
        <p:sp>
          <p:nvSpPr>
            <p:cNvPr id="43012" name="TextBox 39"/>
            <p:cNvSpPr txBox="1">
              <a:spLocks noChangeArrowheads="1"/>
            </p:cNvSpPr>
            <p:nvPr/>
          </p:nvSpPr>
          <p:spPr bwMode="auto">
            <a:xfrm>
              <a:off x="317500" y="4493303"/>
              <a:ext cx="27519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606060"/>
                  </a:solidFill>
                  <a:latin typeface="Calibri" panose="020F0502020204030204" pitchFamily="34" charset="0"/>
                </a:rPr>
                <a:t>broadband wave packet</a:t>
              </a:r>
            </a:p>
            <a:p>
              <a:pPr eaLnBrk="1" hangingPunct="1"/>
              <a:r>
                <a:rPr lang="en-US" altLang="en-US">
                  <a:solidFill>
                    <a:srgbClr val="606060"/>
                  </a:solidFill>
                  <a:latin typeface="Calibri" panose="020F0502020204030204" pitchFamily="34" charset="0"/>
                </a:rPr>
                <a:t>FABLES, not CED</a:t>
              </a:r>
            </a:p>
          </p:txBody>
        </p:sp>
        <p:grpSp>
          <p:nvGrpSpPr>
            <p:cNvPr id="43013" name="Group 66"/>
            <p:cNvGrpSpPr>
              <a:grpSpLocks/>
            </p:cNvGrpSpPr>
            <p:nvPr/>
          </p:nvGrpSpPr>
          <p:grpSpPr bwMode="auto">
            <a:xfrm>
              <a:off x="3285168" y="3999595"/>
              <a:ext cx="5629561" cy="1877677"/>
              <a:chOff x="3285168" y="3999595"/>
              <a:chExt cx="5629561" cy="1877677"/>
            </a:xfrm>
          </p:grpSpPr>
          <p:sp>
            <p:nvSpPr>
              <p:cNvPr id="41" name="Up Arrow 18"/>
              <p:cNvSpPr/>
              <p:nvPr/>
            </p:nvSpPr>
            <p:spPr>
              <a:xfrm rot="16200000" flipV="1">
                <a:off x="4473253" y="4529695"/>
                <a:ext cx="53965" cy="596853"/>
              </a:xfrm>
              <a:prstGeom prst="upArrow">
                <a:avLst>
                  <a:gd name="adj1" fmla="val 0"/>
                  <a:gd name="adj2" fmla="val 353618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grpSp>
            <p:nvGrpSpPr>
              <p:cNvPr id="43015" name="Group 405"/>
              <p:cNvGrpSpPr>
                <a:grpSpLocks/>
              </p:cNvGrpSpPr>
              <p:nvPr/>
            </p:nvGrpSpPr>
            <p:grpSpPr bwMode="auto">
              <a:xfrm>
                <a:off x="4860032" y="4513891"/>
                <a:ext cx="609600" cy="685800"/>
                <a:chOff x="304800" y="3124200"/>
                <a:chExt cx="609600" cy="685800"/>
              </a:xfrm>
            </p:grpSpPr>
            <p:grpSp>
              <p:nvGrpSpPr>
                <p:cNvPr id="43026" name="Group 409"/>
                <p:cNvGrpSpPr>
                  <a:grpSpLocks noChangeAspect="1"/>
                </p:cNvGrpSpPr>
                <p:nvPr/>
              </p:nvGrpSpPr>
              <p:grpSpPr bwMode="auto">
                <a:xfrm>
                  <a:off x="304800" y="3505200"/>
                  <a:ext cx="304800" cy="304800"/>
                  <a:chOff x="1214" y="3877"/>
                  <a:chExt cx="61" cy="49"/>
                </a:xfrm>
              </p:grpSpPr>
              <p:sp>
                <p:nvSpPr>
                  <p:cNvPr id="43035" name="Oval 410"/>
                  <p:cNvSpPr>
                    <a:spLocks noChangeArrowheads="1"/>
                  </p:cNvSpPr>
                  <p:nvPr/>
                </p:nvSpPr>
                <p:spPr bwMode="auto">
                  <a:xfrm>
                    <a:off x="1214" y="3877"/>
                    <a:ext cx="61" cy="49"/>
                  </a:xfrm>
                  <a:prstGeom prst="ellipse">
                    <a:avLst/>
                  </a:prstGeom>
                  <a:solidFill>
                    <a:srgbClr val="600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3036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879"/>
                    <a:ext cx="54" cy="44"/>
                  </a:xfrm>
                  <a:prstGeom prst="ellipse">
                    <a:avLst/>
                  </a:pr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3037" name="Oval 412"/>
                  <p:cNvSpPr>
                    <a:spLocks noChangeArrowheads="1"/>
                  </p:cNvSpPr>
                  <p:nvPr/>
                </p:nvSpPr>
                <p:spPr bwMode="auto">
                  <a:xfrm>
                    <a:off x="1216" y="3879"/>
                    <a:ext cx="48" cy="39"/>
                  </a:xfrm>
                  <a:prstGeom prst="ellipse">
                    <a:avLst/>
                  </a:prstGeom>
                  <a:solidFill>
                    <a:srgbClr val="A00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3038" name="Oval 413"/>
                  <p:cNvSpPr>
                    <a:spLocks noChangeArrowheads="1"/>
                  </p:cNvSpPr>
                  <p:nvPr/>
                </p:nvSpPr>
                <p:spPr bwMode="auto">
                  <a:xfrm>
                    <a:off x="1218" y="3882"/>
                    <a:ext cx="39" cy="30"/>
                  </a:xfrm>
                  <a:prstGeom prst="ellipse">
                    <a:avLst/>
                  </a:prstGeom>
                  <a:solidFill>
                    <a:srgbClr val="C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3039" name="Oval 414"/>
                  <p:cNvSpPr>
                    <a:spLocks noChangeArrowheads="1"/>
                  </p:cNvSpPr>
                  <p:nvPr/>
                </p:nvSpPr>
                <p:spPr bwMode="auto">
                  <a:xfrm>
                    <a:off x="1221" y="3884"/>
                    <a:ext cx="28" cy="22"/>
                  </a:xfrm>
                  <a:prstGeom prst="ellipse">
                    <a:avLst/>
                  </a:prstGeom>
                  <a:solidFill>
                    <a:srgbClr val="E00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3040" name="Oval 415"/>
                  <p:cNvSpPr>
                    <a:spLocks noChangeArrowheads="1"/>
                  </p:cNvSpPr>
                  <p:nvPr/>
                </p:nvSpPr>
                <p:spPr bwMode="auto">
                  <a:xfrm>
                    <a:off x="1226" y="3888"/>
                    <a:ext cx="13" cy="11"/>
                  </a:xfrm>
                  <a:prstGeom prst="ellipse">
                    <a:avLst/>
                  </a:prstGeom>
                  <a:solidFill>
                    <a:srgbClr val="FF4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43027" name="Group 409"/>
                <p:cNvGrpSpPr>
                  <a:grpSpLocks noChangeAspect="1"/>
                </p:cNvGrpSpPr>
                <p:nvPr/>
              </p:nvGrpSpPr>
              <p:grpSpPr bwMode="auto">
                <a:xfrm>
                  <a:off x="609600" y="3124200"/>
                  <a:ext cx="304800" cy="304800"/>
                  <a:chOff x="1214" y="3877"/>
                  <a:chExt cx="61" cy="49"/>
                </a:xfrm>
              </p:grpSpPr>
              <p:sp>
                <p:nvSpPr>
                  <p:cNvPr id="43029" name="Oval 410"/>
                  <p:cNvSpPr>
                    <a:spLocks noChangeArrowheads="1"/>
                  </p:cNvSpPr>
                  <p:nvPr/>
                </p:nvSpPr>
                <p:spPr bwMode="auto">
                  <a:xfrm>
                    <a:off x="1214" y="3877"/>
                    <a:ext cx="61" cy="49"/>
                  </a:xfrm>
                  <a:prstGeom prst="ellipse">
                    <a:avLst/>
                  </a:prstGeom>
                  <a:solidFill>
                    <a:srgbClr val="600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3030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879"/>
                    <a:ext cx="54" cy="44"/>
                  </a:xfrm>
                  <a:prstGeom prst="ellipse">
                    <a:avLst/>
                  </a:pr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3031" name="Oval 412"/>
                  <p:cNvSpPr>
                    <a:spLocks noChangeArrowheads="1"/>
                  </p:cNvSpPr>
                  <p:nvPr/>
                </p:nvSpPr>
                <p:spPr bwMode="auto">
                  <a:xfrm>
                    <a:off x="1216" y="3879"/>
                    <a:ext cx="48" cy="39"/>
                  </a:xfrm>
                  <a:prstGeom prst="ellipse">
                    <a:avLst/>
                  </a:prstGeom>
                  <a:solidFill>
                    <a:srgbClr val="A00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3032" name="Oval 413"/>
                  <p:cNvSpPr>
                    <a:spLocks noChangeArrowheads="1"/>
                  </p:cNvSpPr>
                  <p:nvPr/>
                </p:nvSpPr>
                <p:spPr bwMode="auto">
                  <a:xfrm>
                    <a:off x="1218" y="3882"/>
                    <a:ext cx="39" cy="30"/>
                  </a:xfrm>
                  <a:prstGeom prst="ellipse">
                    <a:avLst/>
                  </a:prstGeom>
                  <a:solidFill>
                    <a:srgbClr val="C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3033" name="Oval 414"/>
                  <p:cNvSpPr>
                    <a:spLocks noChangeArrowheads="1"/>
                  </p:cNvSpPr>
                  <p:nvPr/>
                </p:nvSpPr>
                <p:spPr bwMode="auto">
                  <a:xfrm>
                    <a:off x="1221" y="3884"/>
                    <a:ext cx="28" cy="22"/>
                  </a:xfrm>
                  <a:prstGeom prst="ellipse">
                    <a:avLst/>
                  </a:prstGeom>
                  <a:solidFill>
                    <a:srgbClr val="E00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3034" name="Oval 415"/>
                  <p:cNvSpPr>
                    <a:spLocks noChangeArrowheads="1"/>
                  </p:cNvSpPr>
                  <p:nvPr/>
                </p:nvSpPr>
                <p:spPr bwMode="auto">
                  <a:xfrm>
                    <a:off x="1226" y="3888"/>
                    <a:ext cx="13" cy="11"/>
                  </a:xfrm>
                  <a:prstGeom prst="ellipse">
                    <a:avLst/>
                  </a:prstGeom>
                  <a:solidFill>
                    <a:srgbClr val="FF4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cxnSp>
              <p:nvCxnSpPr>
                <p:cNvPr id="45" name="Straight Connector 32"/>
                <p:cNvCxnSpPr/>
                <p:nvPr/>
              </p:nvCxnSpPr>
              <p:spPr>
                <a:xfrm rot="5400000" flipH="1" flipV="1">
                  <a:off x="531547" y="3402713"/>
                  <a:ext cx="152373" cy="119053"/>
                </a:xfrm>
                <a:prstGeom prst="line">
                  <a:avLst/>
                </a:prstGeom>
                <a:ln w="508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016" name="组合 119"/>
              <p:cNvGrpSpPr>
                <a:grpSpLocks/>
              </p:cNvGrpSpPr>
              <p:nvPr/>
            </p:nvGrpSpPr>
            <p:grpSpPr bwMode="auto">
              <a:xfrm>
                <a:off x="6573773" y="3999595"/>
                <a:ext cx="2340956" cy="1877677"/>
                <a:chOff x="5768474" y="1037927"/>
                <a:chExt cx="2340956" cy="1877677"/>
              </a:xfrm>
            </p:grpSpPr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4178" y="1037927"/>
                  <a:ext cx="901529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pPr eaLnBrk="1" hangingPunct="1">
                    <a:defRPr/>
                  </a:pPr>
                  <a:r>
                    <a:rPr lang="en-US">
                      <a:noFill/>
                      <a:ea typeface="ＭＳ Ｐゴシック" charset="0"/>
                      <a:cs typeface="ＭＳ Ｐゴシック" charset="0"/>
                    </a:rPr>
                    <a:t> </a:t>
                  </a:r>
                </a:p>
              </p:txBody>
            </p:sp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1421" y="2453939"/>
                  <a:ext cx="458009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pPr eaLnBrk="1" hangingPunct="1">
                    <a:defRPr/>
                  </a:pPr>
                  <a:r>
                    <a:rPr lang="en-US">
                      <a:noFill/>
                      <a:ea typeface="ＭＳ Ｐゴシック" charset="0"/>
                      <a:cs typeface="ＭＳ Ｐゴシック" charset="0"/>
                    </a:rPr>
                    <a:t> </a:t>
                  </a:r>
                </a:p>
              </p:txBody>
            </p:sp>
            <p:sp>
              <p:nvSpPr>
                <p:cNvPr id="61" name="Up Arrow 18"/>
                <p:cNvSpPr/>
                <p:nvPr/>
              </p:nvSpPr>
              <p:spPr>
                <a:xfrm rot="16200000" flipV="1">
                  <a:off x="6647461" y="1760019"/>
                  <a:ext cx="69838" cy="1828657"/>
                </a:xfrm>
                <a:prstGeom prst="upArrow">
                  <a:avLst>
                    <a:gd name="adj1" fmla="val 0"/>
                    <a:gd name="adj2" fmla="val 353618"/>
                  </a:avLst>
                </a:prstGeom>
                <a:solidFill>
                  <a:srgbClr val="FF9900"/>
                </a:solidFill>
                <a:ln w="31750"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2" name="Up Arrow 18"/>
                <p:cNvSpPr/>
                <p:nvPr/>
              </p:nvSpPr>
              <p:spPr>
                <a:xfrm>
                  <a:off x="5871230" y="1196649"/>
                  <a:ext cx="68258" cy="1584042"/>
                </a:xfrm>
                <a:prstGeom prst="upArrow">
                  <a:avLst>
                    <a:gd name="adj1" fmla="val 0"/>
                    <a:gd name="adj2" fmla="val 353618"/>
                  </a:avLst>
                </a:prstGeom>
                <a:solidFill>
                  <a:srgbClr val="FF9900"/>
                </a:solidFill>
                <a:ln w="31750"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3" name="任意多边形 124"/>
                <p:cNvSpPr/>
                <p:nvPr/>
              </p:nvSpPr>
              <p:spPr>
                <a:xfrm>
                  <a:off x="5998220" y="1618848"/>
                  <a:ext cx="1550867" cy="860272"/>
                </a:xfrm>
                <a:custGeom>
                  <a:avLst/>
                  <a:gdLst>
                    <a:gd name="connsiteX0" fmla="*/ 0 w 1443209"/>
                    <a:gd name="connsiteY0" fmla="*/ 0 h 641958"/>
                    <a:gd name="connsiteX1" fmla="*/ 198303 w 1443209"/>
                    <a:gd name="connsiteY1" fmla="*/ 385590 h 641958"/>
                    <a:gd name="connsiteX2" fmla="*/ 484742 w 1443209"/>
                    <a:gd name="connsiteY2" fmla="*/ 594910 h 641958"/>
                    <a:gd name="connsiteX3" fmla="*/ 881349 w 1443209"/>
                    <a:gd name="connsiteY3" fmla="*/ 616944 h 641958"/>
                    <a:gd name="connsiteX4" fmla="*/ 1443209 w 1443209"/>
                    <a:gd name="connsiteY4" fmla="*/ 297455 h 641958"/>
                    <a:gd name="connsiteX5" fmla="*/ 1443209 w 1443209"/>
                    <a:gd name="connsiteY5" fmla="*/ 297455 h 641958"/>
                    <a:gd name="connsiteX0" fmla="*/ 0 w 1553377"/>
                    <a:gd name="connsiteY0" fmla="*/ 0 h 848298"/>
                    <a:gd name="connsiteX1" fmla="*/ 198303 w 1553377"/>
                    <a:gd name="connsiteY1" fmla="*/ 385590 h 848298"/>
                    <a:gd name="connsiteX2" fmla="*/ 484742 w 1553377"/>
                    <a:gd name="connsiteY2" fmla="*/ 594910 h 848298"/>
                    <a:gd name="connsiteX3" fmla="*/ 881349 w 1553377"/>
                    <a:gd name="connsiteY3" fmla="*/ 616944 h 848298"/>
                    <a:gd name="connsiteX4" fmla="*/ 1443209 w 1553377"/>
                    <a:gd name="connsiteY4" fmla="*/ 297455 h 848298"/>
                    <a:gd name="connsiteX5" fmla="*/ 1553377 w 1553377"/>
                    <a:gd name="connsiteY5" fmla="*/ 848298 h 848298"/>
                    <a:gd name="connsiteX0" fmla="*/ 0 w 1553377"/>
                    <a:gd name="connsiteY0" fmla="*/ 0 h 848298"/>
                    <a:gd name="connsiteX1" fmla="*/ 198303 w 1553377"/>
                    <a:gd name="connsiteY1" fmla="*/ 385590 h 848298"/>
                    <a:gd name="connsiteX2" fmla="*/ 484742 w 1553377"/>
                    <a:gd name="connsiteY2" fmla="*/ 594910 h 848298"/>
                    <a:gd name="connsiteX3" fmla="*/ 881349 w 1553377"/>
                    <a:gd name="connsiteY3" fmla="*/ 616944 h 848298"/>
                    <a:gd name="connsiteX4" fmla="*/ 1366091 w 1553377"/>
                    <a:gd name="connsiteY4" fmla="*/ 782197 h 848298"/>
                    <a:gd name="connsiteX5" fmla="*/ 1553377 w 1553377"/>
                    <a:gd name="connsiteY5" fmla="*/ 848298 h 848298"/>
                    <a:gd name="connsiteX0" fmla="*/ 0 w 1553377"/>
                    <a:gd name="connsiteY0" fmla="*/ 0 h 848298"/>
                    <a:gd name="connsiteX1" fmla="*/ 198303 w 1553377"/>
                    <a:gd name="connsiteY1" fmla="*/ 385590 h 848298"/>
                    <a:gd name="connsiteX2" fmla="*/ 484742 w 1553377"/>
                    <a:gd name="connsiteY2" fmla="*/ 594910 h 848298"/>
                    <a:gd name="connsiteX3" fmla="*/ 903383 w 1553377"/>
                    <a:gd name="connsiteY3" fmla="*/ 473725 h 848298"/>
                    <a:gd name="connsiteX4" fmla="*/ 1366091 w 1553377"/>
                    <a:gd name="connsiteY4" fmla="*/ 782197 h 848298"/>
                    <a:gd name="connsiteX5" fmla="*/ 1553377 w 1553377"/>
                    <a:gd name="connsiteY5" fmla="*/ 848298 h 848298"/>
                    <a:gd name="connsiteX0" fmla="*/ 0 w 1550996"/>
                    <a:gd name="connsiteY0" fmla="*/ 0 h 850679"/>
                    <a:gd name="connsiteX1" fmla="*/ 198303 w 1550996"/>
                    <a:gd name="connsiteY1" fmla="*/ 385590 h 850679"/>
                    <a:gd name="connsiteX2" fmla="*/ 484742 w 1550996"/>
                    <a:gd name="connsiteY2" fmla="*/ 594910 h 850679"/>
                    <a:gd name="connsiteX3" fmla="*/ 903383 w 1550996"/>
                    <a:gd name="connsiteY3" fmla="*/ 473725 h 850679"/>
                    <a:gd name="connsiteX4" fmla="*/ 1366091 w 1550996"/>
                    <a:gd name="connsiteY4" fmla="*/ 782197 h 850679"/>
                    <a:gd name="connsiteX5" fmla="*/ 1550996 w 1550996"/>
                    <a:gd name="connsiteY5" fmla="*/ 850679 h 850679"/>
                    <a:gd name="connsiteX0" fmla="*/ 0 w 1550996"/>
                    <a:gd name="connsiteY0" fmla="*/ 0 h 860204"/>
                    <a:gd name="connsiteX1" fmla="*/ 198303 w 1550996"/>
                    <a:gd name="connsiteY1" fmla="*/ 385590 h 860204"/>
                    <a:gd name="connsiteX2" fmla="*/ 484742 w 1550996"/>
                    <a:gd name="connsiteY2" fmla="*/ 594910 h 860204"/>
                    <a:gd name="connsiteX3" fmla="*/ 903383 w 1550996"/>
                    <a:gd name="connsiteY3" fmla="*/ 473725 h 860204"/>
                    <a:gd name="connsiteX4" fmla="*/ 1366091 w 1550996"/>
                    <a:gd name="connsiteY4" fmla="*/ 782197 h 860204"/>
                    <a:gd name="connsiteX5" fmla="*/ 1550996 w 1550996"/>
                    <a:gd name="connsiteY5" fmla="*/ 860204 h 860204"/>
                    <a:gd name="connsiteX0" fmla="*/ 0 w 1550996"/>
                    <a:gd name="connsiteY0" fmla="*/ 0 h 860204"/>
                    <a:gd name="connsiteX1" fmla="*/ 198303 w 1550996"/>
                    <a:gd name="connsiteY1" fmla="*/ 385590 h 860204"/>
                    <a:gd name="connsiteX2" fmla="*/ 484742 w 1550996"/>
                    <a:gd name="connsiteY2" fmla="*/ 594910 h 860204"/>
                    <a:gd name="connsiteX3" fmla="*/ 903383 w 1550996"/>
                    <a:gd name="connsiteY3" fmla="*/ 473725 h 860204"/>
                    <a:gd name="connsiteX4" fmla="*/ 1366091 w 1550996"/>
                    <a:gd name="connsiteY4" fmla="*/ 782197 h 860204"/>
                    <a:gd name="connsiteX5" fmla="*/ 1550996 w 1550996"/>
                    <a:gd name="connsiteY5" fmla="*/ 860204 h 860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50996" h="860204">
                      <a:moveTo>
                        <a:pt x="0" y="0"/>
                      </a:moveTo>
                      <a:cubicBezTo>
                        <a:pt x="58756" y="143219"/>
                        <a:pt x="117513" y="286438"/>
                        <a:pt x="198303" y="385590"/>
                      </a:cubicBezTo>
                      <a:cubicBezTo>
                        <a:pt x="279093" y="484742"/>
                        <a:pt x="367229" y="580221"/>
                        <a:pt x="484742" y="594910"/>
                      </a:cubicBezTo>
                      <a:cubicBezTo>
                        <a:pt x="602255" y="609599"/>
                        <a:pt x="756492" y="442511"/>
                        <a:pt x="903383" y="473725"/>
                      </a:cubicBezTo>
                      <a:cubicBezTo>
                        <a:pt x="1050274" y="504939"/>
                        <a:pt x="1258156" y="717784"/>
                        <a:pt x="1366091" y="782197"/>
                      </a:cubicBezTo>
                      <a:cubicBezTo>
                        <a:pt x="1474027" y="846610"/>
                        <a:pt x="1430929" y="821847"/>
                        <a:pt x="1550996" y="860204"/>
                      </a:cubicBezTo>
                    </a:path>
                  </a:pathLst>
                </a:custGeom>
                <a:noFill/>
                <a:ln w="349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64" name="虚尾箭头 125"/>
              <p:cNvSpPr/>
              <p:nvPr/>
            </p:nvSpPr>
            <p:spPr>
              <a:xfrm>
                <a:off x="5784423" y="4683685"/>
                <a:ext cx="471451" cy="509497"/>
              </a:xfrm>
              <a:prstGeom prst="stripedRightArrow">
                <a:avLst>
                  <a:gd name="adj1" fmla="val 45453"/>
                  <a:gd name="adj2" fmla="val 47942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5" name="任意多边形 132"/>
              <p:cNvSpPr/>
              <p:nvPr/>
            </p:nvSpPr>
            <p:spPr>
              <a:xfrm>
                <a:off x="3285168" y="4531267"/>
                <a:ext cx="1273938" cy="727200"/>
              </a:xfrm>
              <a:custGeom>
                <a:avLst/>
                <a:gdLst>
                  <a:gd name="connsiteX0" fmla="*/ 0 w 2078831"/>
                  <a:gd name="connsiteY0" fmla="*/ 1111896 h 1111896"/>
                  <a:gd name="connsiteX1" fmla="*/ 307181 w 2078831"/>
                  <a:gd name="connsiteY1" fmla="*/ 1061890 h 1111896"/>
                  <a:gd name="connsiteX2" fmla="*/ 523875 w 2078831"/>
                  <a:gd name="connsiteY2" fmla="*/ 845196 h 1111896"/>
                  <a:gd name="connsiteX3" fmla="*/ 654844 w 2078831"/>
                  <a:gd name="connsiteY3" fmla="*/ 526108 h 1111896"/>
                  <a:gd name="connsiteX4" fmla="*/ 773906 w 2078831"/>
                  <a:gd name="connsiteY4" fmla="*/ 237977 h 1111896"/>
                  <a:gd name="connsiteX5" fmla="*/ 895350 w 2078831"/>
                  <a:gd name="connsiteY5" fmla="*/ 52240 h 1111896"/>
                  <a:gd name="connsiteX6" fmla="*/ 1031081 w 2078831"/>
                  <a:gd name="connsiteY6" fmla="*/ 2233 h 1111896"/>
                  <a:gd name="connsiteX7" fmla="*/ 1126331 w 2078831"/>
                  <a:gd name="connsiteY7" fmla="*/ 16521 h 1111896"/>
                  <a:gd name="connsiteX8" fmla="*/ 1219200 w 2078831"/>
                  <a:gd name="connsiteY8" fmla="*/ 85577 h 1111896"/>
                  <a:gd name="connsiteX9" fmla="*/ 1338262 w 2078831"/>
                  <a:gd name="connsiteY9" fmla="*/ 316558 h 1111896"/>
                  <a:gd name="connsiteX10" fmla="*/ 1447800 w 2078831"/>
                  <a:gd name="connsiteY10" fmla="*/ 585640 h 1111896"/>
                  <a:gd name="connsiteX11" fmla="*/ 1540669 w 2078831"/>
                  <a:gd name="connsiteY11" fmla="*/ 814240 h 1111896"/>
                  <a:gd name="connsiteX12" fmla="*/ 1681162 w 2078831"/>
                  <a:gd name="connsiteY12" fmla="*/ 997596 h 1111896"/>
                  <a:gd name="connsiteX13" fmla="*/ 1864519 w 2078831"/>
                  <a:gd name="connsiteY13" fmla="*/ 1085702 h 1111896"/>
                  <a:gd name="connsiteX14" fmla="*/ 2078831 w 2078831"/>
                  <a:gd name="connsiteY14" fmla="*/ 1102371 h 111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78831" h="1111896">
                    <a:moveTo>
                      <a:pt x="0" y="1111896"/>
                    </a:moveTo>
                    <a:cubicBezTo>
                      <a:pt x="109934" y="1109118"/>
                      <a:pt x="219869" y="1106340"/>
                      <a:pt x="307181" y="1061890"/>
                    </a:cubicBezTo>
                    <a:cubicBezTo>
                      <a:pt x="394493" y="1017440"/>
                      <a:pt x="465931" y="934493"/>
                      <a:pt x="523875" y="845196"/>
                    </a:cubicBezTo>
                    <a:cubicBezTo>
                      <a:pt x="581819" y="755899"/>
                      <a:pt x="654844" y="526108"/>
                      <a:pt x="654844" y="526108"/>
                    </a:cubicBezTo>
                    <a:cubicBezTo>
                      <a:pt x="696516" y="424905"/>
                      <a:pt x="733822" y="316955"/>
                      <a:pt x="773906" y="237977"/>
                    </a:cubicBezTo>
                    <a:cubicBezTo>
                      <a:pt x="813990" y="158999"/>
                      <a:pt x="852488" y="91531"/>
                      <a:pt x="895350" y="52240"/>
                    </a:cubicBezTo>
                    <a:cubicBezTo>
                      <a:pt x="938213" y="12949"/>
                      <a:pt x="992584" y="8186"/>
                      <a:pt x="1031081" y="2233"/>
                    </a:cubicBezTo>
                    <a:cubicBezTo>
                      <a:pt x="1069578" y="-3720"/>
                      <a:pt x="1094978" y="2630"/>
                      <a:pt x="1126331" y="16521"/>
                    </a:cubicBezTo>
                    <a:cubicBezTo>
                      <a:pt x="1157684" y="30412"/>
                      <a:pt x="1183878" y="35571"/>
                      <a:pt x="1219200" y="85577"/>
                    </a:cubicBezTo>
                    <a:cubicBezTo>
                      <a:pt x="1254522" y="135583"/>
                      <a:pt x="1300162" y="233214"/>
                      <a:pt x="1338262" y="316558"/>
                    </a:cubicBezTo>
                    <a:cubicBezTo>
                      <a:pt x="1376362" y="399902"/>
                      <a:pt x="1447800" y="585640"/>
                      <a:pt x="1447800" y="585640"/>
                    </a:cubicBezTo>
                    <a:cubicBezTo>
                      <a:pt x="1481534" y="668587"/>
                      <a:pt x="1501775" y="745581"/>
                      <a:pt x="1540669" y="814240"/>
                    </a:cubicBezTo>
                    <a:cubicBezTo>
                      <a:pt x="1579563" y="882899"/>
                      <a:pt x="1627187" y="952352"/>
                      <a:pt x="1681162" y="997596"/>
                    </a:cubicBezTo>
                    <a:cubicBezTo>
                      <a:pt x="1735137" y="1042840"/>
                      <a:pt x="1798241" y="1068240"/>
                      <a:pt x="1864519" y="1085702"/>
                    </a:cubicBezTo>
                    <a:cubicBezTo>
                      <a:pt x="1930797" y="1103164"/>
                      <a:pt x="2045097" y="1101180"/>
                      <a:pt x="2078831" y="1102371"/>
                    </a:cubicBezTo>
                  </a:path>
                </a:pathLst>
              </a:custGeom>
              <a:gradFill flip="none" rotWithShape="1">
                <a:gsLst>
                  <a:gs pos="0">
                    <a:srgbClr val="00B050"/>
                  </a:gs>
                  <a:gs pos="51000">
                    <a:srgbClr val="85C2FF"/>
                  </a:gs>
                  <a:gs pos="64000">
                    <a:srgbClr val="C4D6EB"/>
                  </a:gs>
                  <a:gs pos="87000">
                    <a:srgbClr val="FFEBFA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semi-classical description of high harmonic emission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6819900" y="1531938"/>
          <a:ext cx="3352800" cy="232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Bitmap Image" r:id="rId4" imgW="2572109" imgH="1781424" progId="Paint.Picture">
                  <p:embed/>
                </p:oleObj>
              </mc:Choice>
              <mc:Fallback>
                <p:oleObj name="Bitmap Image" r:id="rId4" imgW="2572109" imgH="1781424" progId="Paint.Picture">
                  <p:embed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1531938"/>
                        <a:ext cx="3352800" cy="232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14550" y="1414463"/>
            <a:ext cx="8013700" cy="1752600"/>
            <a:chOff x="480" y="1347"/>
            <a:chExt cx="5048" cy="1104"/>
          </a:xfrm>
        </p:grpSpPr>
        <p:grpSp>
          <p:nvGrpSpPr>
            <p:cNvPr id="7189" name="Group 6"/>
            <p:cNvGrpSpPr>
              <a:grpSpLocks/>
            </p:cNvGrpSpPr>
            <p:nvPr/>
          </p:nvGrpSpPr>
          <p:grpSpPr bwMode="auto">
            <a:xfrm>
              <a:off x="3840" y="1347"/>
              <a:ext cx="1688" cy="1104"/>
              <a:chOff x="3504" y="1368"/>
              <a:chExt cx="1688" cy="1104"/>
            </a:xfrm>
          </p:grpSpPr>
          <p:grpSp>
            <p:nvGrpSpPr>
              <p:cNvPr id="7193" name="Group 7"/>
              <p:cNvGrpSpPr>
                <a:grpSpLocks/>
              </p:cNvGrpSpPr>
              <p:nvPr/>
            </p:nvGrpSpPr>
            <p:grpSpPr bwMode="auto">
              <a:xfrm>
                <a:off x="4568" y="1368"/>
                <a:ext cx="624" cy="1104"/>
                <a:chOff x="1296" y="2352"/>
                <a:chExt cx="624" cy="1248"/>
              </a:xfrm>
            </p:grpSpPr>
            <p:sp>
              <p:nvSpPr>
                <p:cNvPr id="7195" name="Arc 8"/>
                <p:cNvSpPr>
                  <a:spLocks/>
                </p:cNvSpPr>
                <p:nvPr/>
              </p:nvSpPr>
              <p:spPr bwMode="auto">
                <a:xfrm flipV="1">
                  <a:off x="1296" y="2976"/>
                  <a:ext cx="624" cy="6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6" name="Arc 9"/>
                <p:cNvSpPr>
                  <a:spLocks/>
                </p:cNvSpPr>
                <p:nvPr/>
              </p:nvSpPr>
              <p:spPr bwMode="auto">
                <a:xfrm>
                  <a:off x="1296" y="2352"/>
                  <a:ext cx="624" cy="6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194" name="Line 10"/>
              <p:cNvSpPr>
                <a:spLocks noChangeShapeType="1"/>
              </p:cNvSpPr>
              <p:nvPr/>
            </p:nvSpPr>
            <p:spPr bwMode="auto">
              <a:xfrm flipH="1">
                <a:off x="3504" y="1368"/>
                <a:ext cx="108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0" name="Group 11"/>
            <p:cNvGrpSpPr>
              <a:grpSpLocks/>
            </p:cNvGrpSpPr>
            <p:nvPr/>
          </p:nvGrpSpPr>
          <p:grpSpPr bwMode="auto">
            <a:xfrm>
              <a:off x="480" y="1824"/>
              <a:ext cx="2172" cy="520"/>
              <a:chOff x="316" y="2395"/>
              <a:chExt cx="2172" cy="520"/>
            </a:xfrm>
          </p:grpSpPr>
          <p:sp>
            <p:nvSpPr>
              <p:cNvPr id="18455" name="Text Box 12"/>
              <p:cNvSpPr txBox="1">
                <a:spLocks noChangeArrowheads="1"/>
              </p:cNvSpPr>
              <p:nvPr/>
            </p:nvSpPr>
            <p:spPr bwMode="auto">
              <a:xfrm>
                <a:off x="316" y="2448"/>
                <a:ext cx="30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r>
                  <a:rPr lang="en-GB" altLang="en-US" sz="36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Times New Roman" pitchFamily="18" charset="0"/>
                  </a:rPr>
                  <a:t>II</a:t>
                </a:r>
              </a:p>
            </p:txBody>
          </p:sp>
          <p:sp>
            <p:nvSpPr>
              <p:cNvPr id="5145" name="Text Box 13"/>
              <p:cNvSpPr txBox="1">
                <a:spLocks noChangeArrowheads="1"/>
              </p:cNvSpPr>
              <p:nvPr/>
            </p:nvSpPr>
            <p:spPr bwMode="auto">
              <a:xfrm>
                <a:off x="576" y="2395"/>
                <a:ext cx="1912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600" b="1" i="1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ea typeface="+mn-ea"/>
                  </a:rPr>
                  <a:t>The free electron is accelerated</a:t>
                </a:r>
              </a:p>
              <a:p>
                <a:pPr>
                  <a:defRPr/>
                </a:pPr>
                <a:r>
                  <a:rPr lang="en-GB" sz="1600" b="1" i="1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ea typeface="+mn-ea"/>
                  </a:rPr>
                  <a:t>by the field, and may return to the</a:t>
                </a:r>
              </a:p>
              <a:p>
                <a:pPr>
                  <a:defRPr/>
                </a:pPr>
                <a:r>
                  <a:rPr lang="en-GB" sz="1600" b="1" i="1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ea typeface="+mn-ea"/>
                  </a:rPr>
                  <a:t>atomic core</a:t>
                </a: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022475" y="1428750"/>
            <a:ext cx="5486400" cy="2286000"/>
            <a:chOff x="384" y="1344"/>
            <a:chExt cx="3456" cy="1440"/>
          </a:xfrm>
        </p:grpSpPr>
        <p:grpSp>
          <p:nvGrpSpPr>
            <p:cNvPr id="7181" name="Group 15"/>
            <p:cNvGrpSpPr>
              <a:grpSpLocks/>
            </p:cNvGrpSpPr>
            <p:nvPr/>
          </p:nvGrpSpPr>
          <p:grpSpPr bwMode="auto">
            <a:xfrm>
              <a:off x="3312" y="1344"/>
              <a:ext cx="528" cy="1104"/>
              <a:chOff x="2976" y="1365"/>
              <a:chExt cx="528" cy="1104"/>
            </a:xfrm>
          </p:grpSpPr>
          <p:sp>
            <p:nvSpPr>
              <p:cNvPr id="7185" name="Line 16"/>
              <p:cNvSpPr>
                <a:spLocks noChangeShapeType="1"/>
              </p:cNvSpPr>
              <p:nvPr/>
            </p:nvSpPr>
            <p:spPr bwMode="auto">
              <a:xfrm>
                <a:off x="3504" y="1365"/>
                <a:ext cx="0" cy="1104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186" name="Group 17"/>
              <p:cNvGrpSpPr>
                <a:grpSpLocks/>
              </p:cNvGrpSpPr>
              <p:nvPr/>
            </p:nvGrpSpPr>
            <p:grpSpPr bwMode="auto">
              <a:xfrm rot="7957981">
                <a:off x="3091" y="1325"/>
                <a:ext cx="228" cy="458"/>
                <a:chOff x="1672" y="2792"/>
                <a:chExt cx="224" cy="520"/>
              </a:xfrm>
            </p:grpSpPr>
            <p:sp>
              <p:nvSpPr>
                <p:cNvPr id="7187" name="Freeform 18"/>
                <p:cNvSpPr>
                  <a:spLocks/>
                </p:cNvSpPr>
                <p:nvPr/>
              </p:nvSpPr>
              <p:spPr bwMode="auto">
                <a:xfrm>
                  <a:off x="1672" y="2792"/>
                  <a:ext cx="224" cy="384"/>
                </a:xfrm>
                <a:custGeom>
                  <a:avLst/>
                  <a:gdLst>
                    <a:gd name="T0" fmla="*/ 112 w 224"/>
                    <a:gd name="T1" fmla="*/ 384 h 384"/>
                    <a:gd name="T2" fmla="*/ 208 w 224"/>
                    <a:gd name="T3" fmla="*/ 288 h 384"/>
                    <a:gd name="T4" fmla="*/ 16 w 224"/>
                    <a:gd name="T5" fmla="*/ 240 h 384"/>
                    <a:gd name="T6" fmla="*/ 208 w 224"/>
                    <a:gd name="T7" fmla="*/ 144 h 384"/>
                    <a:gd name="T8" fmla="*/ 16 w 224"/>
                    <a:gd name="T9" fmla="*/ 96 h 384"/>
                    <a:gd name="T10" fmla="*/ 112 w 224"/>
                    <a:gd name="T11" fmla="*/ 48 h 384"/>
                    <a:gd name="T12" fmla="*/ 160 w 224"/>
                    <a:gd name="T13" fmla="*/ 0 h 3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4"/>
                    <a:gd name="T22" fmla="*/ 0 h 384"/>
                    <a:gd name="T23" fmla="*/ 224 w 224"/>
                    <a:gd name="T24" fmla="*/ 384 h 3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4" h="384">
                      <a:moveTo>
                        <a:pt x="112" y="384"/>
                      </a:moveTo>
                      <a:cubicBezTo>
                        <a:pt x="168" y="348"/>
                        <a:pt x="224" y="312"/>
                        <a:pt x="208" y="288"/>
                      </a:cubicBezTo>
                      <a:cubicBezTo>
                        <a:pt x="192" y="264"/>
                        <a:pt x="16" y="264"/>
                        <a:pt x="16" y="240"/>
                      </a:cubicBezTo>
                      <a:cubicBezTo>
                        <a:pt x="16" y="216"/>
                        <a:pt x="208" y="168"/>
                        <a:pt x="208" y="144"/>
                      </a:cubicBezTo>
                      <a:cubicBezTo>
                        <a:pt x="208" y="120"/>
                        <a:pt x="32" y="112"/>
                        <a:pt x="16" y="96"/>
                      </a:cubicBezTo>
                      <a:cubicBezTo>
                        <a:pt x="0" y="80"/>
                        <a:pt x="88" y="64"/>
                        <a:pt x="112" y="48"/>
                      </a:cubicBezTo>
                      <a:cubicBezTo>
                        <a:pt x="136" y="32"/>
                        <a:pt x="152" y="8"/>
                        <a:pt x="160" y="0"/>
                      </a:cubicBezTo>
                    </a:path>
                  </a:pathLst>
                </a:custGeom>
                <a:noFill/>
                <a:ln w="25400">
                  <a:solidFill>
                    <a:srgbClr val="00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8" name="Line 19"/>
                <p:cNvSpPr>
                  <a:spLocks noChangeShapeType="1"/>
                </p:cNvSpPr>
                <p:nvPr/>
              </p:nvSpPr>
              <p:spPr bwMode="auto">
                <a:xfrm>
                  <a:off x="1776" y="3168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rgbClr val="00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82" name="Group 20"/>
            <p:cNvGrpSpPr>
              <a:grpSpLocks/>
            </p:cNvGrpSpPr>
            <p:nvPr/>
          </p:nvGrpSpPr>
          <p:grpSpPr bwMode="auto">
            <a:xfrm>
              <a:off x="384" y="2380"/>
              <a:ext cx="3024" cy="404"/>
              <a:chOff x="384" y="2380"/>
              <a:chExt cx="3024" cy="404"/>
            </a:xfrm>
          </p:grpSpPr>
          <p:sp>
            <p:nvSpPr>
              <p:cNvPr id="18447" name="Text Box 21"/>
              <p:cNvSpPr txBox="1">
                <a:spLocks noChangeArrowheads="1"/>
              </p:cNvSpPr>
              <p:nvPr/>
            </p:nvSpPr>
            <p:spPr bwMode="auto">
              <a:xfrm>
                <a:off x="384" y="2380"/>
                <a:ext cx="40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r>
                  <a:rPr lang="en-GB" altLang="en-US" sz="36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Times New Roman" pitchFamily="18" charset="0"/>
                  </a:rPr>
                  <a:t>III</a:t>
                </a:r>
              </a:p>
            </p:txBody>
          </p:sp>
          <p:sp>
            <p:nvSpPr>
              <p:cNvPr id="5137" name="Text Box 22"/>
              <p:cNvSpPr txBox="1">
                <a:spLocks noChangeArrowheads="1"/>
              </p:cNvSpPr>
              <p:nvPr/>
            </p:nvSpPr>
            <p:spPr bwMode="auto">
              <a:xfrm>
                <a:off x="736" y="2403"/>
                <a:ext cx="267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600" b="1" i="1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ea typeface="+mn-ea"/>
                  </a:rPr>
                  <a:t>The electron recombines with the atom, emitting</a:t>
                </a:r>
              </a:p>
              <a:p>
                <a:pPr>
                  <a:defRPr/>
                </a:pPr>
                <a:r>
                  <a:rPr lang="en-GB" sz="1600" b="1" i="1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ea typeface="+mn-ea"/>
                  </a:rPr>
                  <a:t>its energy as a photon</a:t>
                </a:r>
              </a:p>
            </p:txBody>
          </p:sp>
        </p:grpSp>
      </p:grpSp>
      <p:grpSp>
        <p:nvGrpSpPr>
          <p:cNvPr id="7173" name="Group 23"/>
          <p:cNvGrpSpPr>
            <a:grpSpLocks/>
          </p:cNvGrpSpPr>
          <p:nvPr/>
        </p:nvGrpSpPr>
        <p:grpSpPr bwMode="auto">
          <a:xfrm>
            <a:off x="2266950" y="1419225"/>
            <a:ext cx="3276600" cy="641350"/>
            <a:chOff x="384" y="1556"/>
            <a:chExt cx="2064" cy="404"/>
          </a:xfrm>
        </p:grpSpPr>
        <p:sp>
          <p:nvSpPr>
            <p:cNvPr id="5132" name="Text Box 24"/>
            <p:cNvSpPr txBox="1">
              <a:spLocks noChangeArrowheads="1"/>
            </p:cNvSpPr>
            <p:nvPr/>
          </p:nvSpPr>
          <p:spPr bwMode="auto">
            <a:xfrm>
              <a:off x="587" y="1584"/>
              <a:ext cx="186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b="1" i="1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+mn-ea"/>
                </a:rPr>
                <a:t>The electron tunnels through the</a:t>
              </a:r>
            </a:p>
            <a:p>
              <a:pPr>
                <a:defRPr/>
              </a:pPr>
              <a:r>
                <a:rPr lang="en-GB" sz="1600" b="1" i="1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+mn-ea"/>
                </a:rPr>
                <a:t>distorted Coulomb barrier</a:t>
              </a:r>
            </a:p>
          </p:txBody>
        </p:sp>
        <p:sp>
          <p:nvSpPr>
            <p:cNvPr id="18444" name="Text Box 25"/>
            <p:cNvSpPr txBox="1">
              <a:spLocks noChangeArrowheads="1"/>
            </p:cNvSpPr>
            <p:nvPr/>
          </p:nvSpPr>
          <p:spPr bwMode="auto">
            <a:xfrm>
              <a:off x="384" y="1556"/>
              <a:ext cx="2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AE2F2C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r>
                <a:rPr lang="en-GB" altLang="en-US" sz="3600">
                  <a:solidFill>
                    <a:schemeClr val="tx2">
                      <a:lumMod val="85000"/>
                      <a:lumOff val="15000"/>
                    </a:schemeClr>
                  </a:solidFill>
                  <a:latin typeface="Times New Roman" pitchFamily="18" charset="0"/>
                </a:rPr>
                <a:t>I</a:t>
              </a:r>
            </a:p>
          </p:txBody>
        </p:sp>
      </p:grpSp>
      <p:pic>
        <p:nvPicPr>
          <p:cNvPr id="46106" name="Picture 2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4248150"/>
            <a:ext cx="55816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27"/>
          <p:cNvSpPr>
            <a:spLocks noChangeArrowheads="1"/>
          </p:cNvSpPr>
          <p:nvPr/>
        </p:nvSpPr>
        <p:spPr bwMode="auto">
          <a:xfrm>
            <a:off x="6648451" y="971551"/>
            <a:ext cx="3535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b="1">
                <a:solidFill>
                  <a:srgbClr val="5F5F5F"/>
                </a:solidFill>
                <a:latin typeface="Verdana" panose="020B0604030504040204" pitchFamily="34" charset="0"/>
              </a:rPr>
              <a:t>e</a:t>
            </a:r>
            <a:r>
              <a:rPr lang="en-GB" altLang="en-US" b="1" baseline="30000">
                <a:solidFill>
                  <a:srgbClr val="5F5F5F"/>
                </a:solidFill>
                <a:latin typeface="Verdana" panose="020B0604030504040204" pitchFamily="34" charset="0"/>
              </a:rPr>
              <a:t>-</a:t>
            </a:r>
            <a:r>
              <a:rPr lang="en-GB" altLang="en-US" sz="1500" b="1">
                <a:solidFill>
                  <a:srgbClr val="5F5F5F"/>
                </a:solidFill>
                <a:latin typeface="Verdana" panose="020B0604030504040204" pitchFamily="34" charset="0"/>
              </a:rPr>
              <a:t> in Coulomb + laser fields</a:t>
            </a:r>
          </a:p>
        </p:txBody>
      </p:sp>
      <p:pic>
        <p:nvPicPr>
          <p:cNvPr id="46108" name="Picture 2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4248150"/>
            <a:ext cx="55816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9" name="Picture 2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4248150"/>
            <a:ext cx="55816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0" name="Picture 3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4248150"/>
            <a:ext cx="55816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gas-phase electron diffraction</a:t>
            </a:r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1691927" y="3740648"/>
            <a:ext cx="8870057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3363" indent="-233363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800" b="1" dirty="0">
                <a:solidFill>
                  <a:srgbClr val="404040"/>
                </a:solidFill>
              </a:rPr>
              <a:t>typical parameters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404040"/>
                </a:solidFill>
                <a:latin typeface="+mn-lt"/>
              </a:rPr>
              <a:t>high-energy (10-100 </a:t>
            </a:r>
            <a:r>
              <a:rPr lang="en-US" altLang="en-US" sz="2400" dirty="0" err="1">
                <a:solidFill>
                  <a:srgbClr val="404040"/>
                </a:solidFill>
                <a:latin typeface="+mn-lt"/>
              </a:rPr>
              <a:t>keV</a:t>
            </a:r>
            <a:r>
              <a:rPr lang="en-US" altLang="en-US" sz="2400" dirty="0">
                <a:solidFill>
                  <a:srgbClr val="404040"/>
                </a:solidFill>
                <a:latin typeface="+mn-lt"/>
              </a:rPr>
              <a:t>) </a:t>
            </a:r>
            <a:r>
              <a:rPr lang="en-US" altLang="en-US" sz="2400" i="1" dirty="0" err="1">
                <a:solidFill>
                  <a:srgbClr val="404040"/>
                </a:solidFill>
                <a:latin typeface="+mn-lt"/>
              </a:rPr>
              <a:t>cw</a:t>
            </a:r>
            <a:r>
              <a:rPr lang="en-US" altLang="en-US" sz="2400" dirty="0">
                <a:solidFill>
                  <a:srgbClr val="404040"/>
                </a:solidFill>
                <a:latin typeface="+mn-lt"/>
              </a:rPr>
              <a:t> e-beam promote hard collisions</a:t>
            </a:r>
            <a:br>
              <a:rPr lang="en-US" altLang="en-US" sz="2400" dirty="0">
                <a:solidFill>
                  <a:srgbClr val="404040"/>
                </a:solidFill>
                <a:latin typeface="+mn-lt"/>
              </a:rPr>
            </a:br>
            <a:r>
              <a:rPr lang="en-US" altLang="en-US" sz="2400" i="1" dirty="0">
                <a:solidFill>
                  <a:srgbClr val="404040"/>
                </a:solidFill>
                <a:latin typeface="+mn-lt"/>
              </a:rPr>
              <a:t>invoke independent atom model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404040"/>
                </a:solidFill>
                <a:latin typeface="+mn-lt"/>
              </a:rPr>
              <a:t>momentum exchange (q</a:t>
            </a:r>
            <a:r>
              <a:rPr lang="en-US" altLang="en-US" sz="2400" dirty="0">
                <a:solidFill>
                  <a:srgbClr val="404040"/>
                </a:solidFill>
                <a:latin typeface="+mn-lt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404040"/>
                </a:solidFill>
                <a:latin typeface="+mn-lt"/>
              </a:rPr>
              <a:t> determines spatial resolution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404040"/>
                </a:solidFill>
                <a:latin typeface="+mn-lt"/>
              </a:rPr>
              <a:t>small-angle scattering (q </a:t>
            </a:r>
            <a:r>
              <a:rPr lang="en-US" altLang="en-US" sz="2400" dirty="0">
                <a:solidFill>
                  <a:srgbClr val="404040"/>
                </a:solidFill>
                <a:latin typeface="+mn-lt"/>
                <a:sym typeface="Symbol" panose="05050102010706020507" pitchFamily="18" charset="2"/>
              </a:rPr>
              <a:t> </a:t>
            </a:r>
            <a:r>
              <a:rPr lang="en-US" altLang="en-US" sz="2400" dirty="0" err="1">
                <a:solidFill>
                  <a:srgbClr val="404040"/>
                </a:solidFill>
                <a:latin typeface="+mn-lt"/>
                <a:sym typeface="Symbol" panose="05050102010706020507" pitchFamily="18" charset="2"/>
              </a:rPr>
              <a:t>p</a:t>
            </a:r>
            <a:r>
              <a:rPr lang="en-US" altLang="en-US" sz="2400" baseline="-25000" dirty="0" err="1">
                <a:solidFill>
                  <a:srgbClr val="404040"/>
                </a:solidFill>
                <a:latin typeface="+mn-lt"/>
                <a:sym typeface="Symbol" panose="05050102010706020507" pitchFamily="18" charset="2"/>
              </a:rPr>
              <a:t>i</a:t>
            </a:r>
            <a:r>
              <a:rPr lang="en-US" altLang="en-US" sz="2400" dirty="0" err="1">
                <a:solidFill>
                  <a:srgbClr val="404040"/>
                </a:solidFill>
                <a:latin typeface="+mn-lt"/>
                <a:sym typeface="Symbol" panose="05050102010706020507" pitchFamily="18" charset="2"/>
              </a:rPr>
              <a:t>sin</a:t>
            </a:r>
            <a:r>
              <a:rPr lang="en-US" altLang="en-US" sz="2400" dirty="0">
                <a:solidFill>
                  <a:srgbClr val="404040"/>
                </a:solidFill>
                <a:latin typeface="+mn-lt"/>
                <a:sym typeface="Symbol" panose="05050102010706020507" pitchFamily="18" charset="2"/>
              </a:rPr>
              <a:t>/2</a:t>
            </a:r>
            <a:r>
              <a:rPr lang="en-US" altLang="en-US" sz="2400" dirty="0">
                <a:solidFill>
                  <a:srgbClr val="404040"/>
                </a:solidFill>
                <a:latin typeface="+mn-lt"/>
              </a:rPr>
              <a:t>) </a:t>
            </a:r>
            <a:r>
              <a:rPr lang="en-US" altLang="en-US" sz="2400" dirty="0">
                <a:solidFill>
                  <a:srgbClr val="404040"/>
                </a:solidFill>
                <a:latin typeface="+mn-lt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solidFill>
                  <a:srgbClr val="404040"/>
                </a:solidFill>
                <a:latin typeface="+mn-lt"/>
              </a:rPr>
              <a:t> large initial momentum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404040"/>
                </a:solidFill>
                <a:latin typeface="+mn-lt"/>
              </a:rPr>
              <a:t>q-range (</a:t>
            </a:r>
            <a:r>
              <a:rPr lang="en-US" altLang="en-US" sz="2400" dirty="0">
                <a:solidFill>
                  <a:srgbClr val="404040"/>
                </a:solidFill>
                <a:latin typeface="+mn-lt"/>
                <a:sym typeface="Symbol" panose="05050102010706020507" pitchFamily="18" charset="2"/>
              </a:rPr>
              <a:t>  )</a:t>
            </a:r>
            <a:r>
              <a:rPr lang="en-US" altLang="en-US" sz="2400" dirty="0">
                <a:solidFill>
                  <a:srgbClr val="404040"/>
                </a:solidFill>
                <a:latin typeface="+mn-lt"/>
              </a:rPr>
              <a:t> 2-30 </a:t>
            </a:r>
            <a:r>
              <a:rPr lang="en-US" altLang="en-US" sz="2400" dirty="0">
                <a:solidFill>
                  <a:srgbClr val="404040"/>
                </a:solidFill>
                <a:latin typeface="+mn-lt"/>
                <a:cs typeface="Times New Roman" panose="02020603050405020304" pitchFamily="18" charset="0"/>
              </a:rPr>
              <a:t>Å</a:t>
            </a:r>
            <a:r>
              <a:rPr lang="en-US" altLang="en-US" sz="2400" baseline="30000" dirty="0">
                <a:solidFill>
                  <a:srgbClr val="404040"/>
                </a:solidFill>
                <a:latin typeface="+mn-lt"/>
                <a:cs typeface="Times New Roman" panose="02020603050405020304" pitchFamily="18" charset="0"/>
              </a:rPr>
              <a:t>-1</a:t>
            </a:r>
            <a:endParaRPr lang="en-US" altLang="en-US" sz="2400" dirty="0">
              <a:solidFill>
                <a:srgbClr val="404040"/>
              </a:solidFill>
              <a:latin typeface="+mn-lt"/>
            </a:endParaRPr>
          </a:p>
        </p:txBody>
      </p:sp>
      <p:grpSp>
        <p:nvGrpSpPr>
          <p:cNvPr id="32771" name="Group 16"/>
          <p:cNvGrpSpPr>
            <a:grpSpLocks/>
          </p:cNvGrpSpPr>
          <p:nvPr/>
        </p:nvGrpSpPr>
        <p:grpSpPr bwMode="auto">
          <a:xfrm>
            <a:off x="2319337" y="1035620"/>
            <a:ext cx="7553325" cy="2173287"/>
            <a:chOff x="794365" y="894080"/>
            <a:chExt cx="7552095" cy="2173526"/>
          </a:xfrm>
        </p:grpSpPr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34"/>
            <a:stretch>
              <a:fillRect/>
            </a:stretch>
          </p:blipFill>
          <p:spPr bwMode="auto">
            <a:xfrm>
              <a:off x="794365" y="934719"/>
              <a:ext cx="7552095" cy="213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575288" y="914719"/>
              <a:ext cx="596803" cy="4000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+mn-ea"/>
                  <a:cs typeface="Calibri" pitchFamily="34" charset="0"/>
                </a:rPr>
                <a:t>DCS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72012" y="894080"/>
              <a:ext cx="658705" cy="4000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+mn-ea"/>
                  <a:cs typeface="Calibri" pitchFamily="34" charset="0"/>
                </a:rPr>
                <a:t>MCF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LIED is time-resolved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6" y="881063"/>
            <a:ext cx="86582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30626" y="2482850"/>
            <a:ext cx="936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neutral</a:t>
            </a:r>
          </a:p>
        </p:txBody>
      </p:sp>
      <p:sp>
        <p:nvSpPr>
          <p:cNvPr id="37892" name="TextBox 8"/>
          <p:cNvSpPr txBox="1">
            <a:spLocks noChangeArrowheads="1"/>
          </p:cNvSpPr>
          <p:nvPr/>
        </p:nvSpPr>
        <p:spPr bwMode="auto">
          <a:xfrm>
            <a:off x="3100388" y="1984375"/>
            <a:ext cx="506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tx1"/>
                </a:solidFill>
                <a:latin typeface="Calibri" panose="020F0502020204030204" pitchFamily="34" charset="0"/>
              </a:rPr>
              <a:t>ion</a:t>
            </a:r>
          </a:p>
        </p:txBody>
      </p:sp>
      <p:sp>
        <p:nvSpPr>
          <p:cNvPr id="37893" name="TextBox 9"/>
          <p:cNvSpPr txBox="1">
            <a:spLocks noChangeArrowheads="1"/>
          </p:cNvSpPr>
          <p:nvPr/>
        </p:nvSpPr>
        <p:spPr bwMode="auto">
          <a:xfrm>
            <a:off x="6757988" y="2263775"/>
            <a:ext cx="50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tx1"/>
                </a:solidFill>
                <a:latin typeface="Calibri" panose="020F0502020204030204" pitchFamily="34" charset="0"/>
              </a:rPr>
              <a:t>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64464" y="1381125"/>
            <a:ext cx="9350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neutral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9038" y="4757738"/>
            <a:ext cx="7264400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33363" indent="-233363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" pitchFamily="34" charset="0"/>
              </a:rPr>
              <a:t>direct observation of a bond change</a:t>
            </a:r>
          </a:p>
          <a:p>
            <a:pPr marL="233363" indent="-233363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" pitchFamily="34" charset="0"/>
              </a:rPr>
              <a:t>estimate 5 pm spatial &amp; 2-3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" pitchFamily="34" charset="0"/>
              </a:rPr>
              <a:t>fs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" pitchFamily="34" charset="0"/>
              </a:rPr>
              <a:t> (?) timing resolution</a:t>
            </a:r>
          </a:p>
        </p:txBody>
      </p:sp>
      <p:sp>
        <p:nvSpPr>
          <p:cNvPr id="37896" name="TextBox 9"/>
          <p:cNvSpPr txBox="1">
            <a:spLocks noChangeArrowheads="1"/>
          </p:cNvSpPr>
          <p:nvPr/>
        </p:nvSpPr>
        <p:spPr bwMode="auto">
          <a:xfrm>
            <a:off x="3262313" y="5957889"/>
            <a:ext cx="570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606060"/>
                </a:solidFill>
                <a:latin typeface="Calibri" panose="020F0502020204030204" pitchFamily="34" charset="0"/>
              </a:rPr>
              <a:t>C. Blaga </a:t>
            </a:r>
            <a:r>
              <a:rPr lang="en-US" altLang="en-US" sz="2800" i="1">
                <a:solidFill>
                  <a:srgbClr val="606060"/>
                </a:solidFill>
                <a:latin typeface="Calibri" panose="020F0502020204030204" pitchFamily="34" charset="0"/>
              </a:rPr>
              <a:t>et al.</a:t>
            </a:r>
            <a:r>
              <a:rPr lang="en-US" altLang="en-US" sz="2800">
                <a:solidFill>
                  <a:srgbClr val="606060"/>
                </a:solidFill>
                <a:latin typeface="Calibri" panose="020F0502020204030204" pitchFamily="34" charset="0"/>
              </a:rPr>
              <a:t>, Nature </a:t>
            </a:r>
            <a:r>
              <a:rPr lang="en-US" altLang="en-US" sz="2800" b="1">
                <a:solidFill>
                  <a:srgbClr val="606060"/>
                </a:solidFill>
                <a:latin typeface="Calibri" panose="020F0502020204030204" pitchFamily="34" charset="0"/>
              </a:rPr>
              <a:t>483</a:t>
            </a:r>
            <a:r>
              <a:rPr lang="en-US" altLang="en-US" sz="2800">
                <a:solidFill>
                  <a:srgbClr val="606060"/>
                </a:solidFill>
                <a:latin typeface="Calibri" panose="020F0502020204030204" pitchFamily="34" charset="0"/>
              </a:rPr>
              <a:t>, 194 (2012)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2"/>
          <p:cNvGrpSpPr>
            <a:grpSpLocks/>
          </p:cNvGrpSpPr>
          <p:nvPr/>
        </p:nvGrpSpPr>
        <p:grpSpPr bwMode="auto">
          <a:xfrm>
            <a:off x="2111376" y="1484312"/>
            <a:ext cx="3587750" cy="569913"/>
            <a:chOff x="766" y="1044"/>
            <a:chExt cx="2260" cy="359"/>
          </a:xfrm>
        </p:grpSpPr>
        <p:sp>
          <p:nvSpPr>
            <p:cNvPr id="14344" name="Oval 3"/>
            <p:cNvSpPr>
              <a:spLocks noChangeArrowheads="1"/>
            </p:cNvSpPr>
            <p:nvPr/>
          </p:nvSpPr>
          <p:spPr bwMode="auto">
            <a:xfrm>
              <a:off x="766" y="1131"/>
              <a:ext cx="255" cy="27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4345" name="Oval 4"/>
            <p:cNvSpPr>
              <a:spLocks noChangeArrowheads="1"/>
            </p:cNvSpPr>
            <p:nvPr/>
          </p:nvSpPr>
          <p:spPr bwMode="auto">
            <a:xfrm>
              <a:off x="2943" y="1222"/>
              <a:ext cx="83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-</a:t>
              </a:r>
            </a:p>
          </p:txBody>
        </p:sp>
        <p:cxnSp>
          <p:nvCxnSpPr>
            <p:cNvPr id="14346" name="AutoShape 5"/>
            <p:cNvCxnSpPr>
              <a:cxnSpLocks noChangeShapeType="1"/>
              <a:stCxn id="14344" idx="6"/>
              <a:endCxn id="14345" idx="2"/>
            </p:cNvCxnSpPr>
            <p:nvPr/>
          </p:nvCxnSpPr>
          <p:spPr bwMode="auto">
            <a:xfrm>
              <a:off x="1021" y="1267"/>
              <a:ext cx="1922" cy="0"/>
            </a:xfrm>
            <a:prstGeom prst="straightConnector1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7" name="AutoShape 6"/>
            <p:cNvCxnSpPr>
              <a:cxnSpLocks noChangeShapeType="1"/>
              <a:stCxn id="14344" idx="5"/>
              <a:endCxn id="14345" idx="3"/>
            </p:cNvCxnSpPr>
            <p:nvPr/>
          </p:nvCxnSpPr>
          <p:spPr bwMode="auto">
            <a:xfrm rot="5400000" flipH="1" flipV="1">
              <a:off x="1938" y="345"/>
              <a:ext cx="64" cy="1971"/>
            </a:xfrm>
            <a:prstGeom prst="curvedConnector3">
              <a:avLst>
                <a:gd name="adj1" fmla="val -287500"/>
              </a:avLst>
            </a:prstGeom>
            <a:noFill/>
            <a:ln w="19050">
              <a:solidFill>
                <a:srgbClr val="5F5F5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8" name="AutoShape 7"/>
            <p:cNvCxnSpPr>
              <a:cxnSpLocks noChangeShapeType="1"/>
              <a:stCxn id="14344" idx="7"/>
              <a:endCxn id="14345" idx="1"/>
            </p:cNvCxnSpPr>
            <p:nvPr/>
          </p:nvCxnSpPr>
          <p:spPr bwMode="auto">
            <a:xfrm rot="5400000" flipV="1">
              <a:off x="1938" y="217"/>
              <a:ext cx="64" cy="1971"/>
            </a:xfrm>
            <a:prstGeom prst="curvedConnector3">
              <a:avLst>
                <a:gd name="adj1" fmla="val -287500"/>
              </a:avLst>
            </a:prstGeom>
            <a:noFill/>
            <a:ln w="19050">
              <a:solidFill>
                <a:srgbClr val="5F5F5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62" name="Text Box 8"/>
            <p:cNvSpPr txBox="1">
              <a:spLocks noChangeArrowheads="1"/>
            </p:cNvSpPr>
            <p:nvPr/>
          </p:nvSpPr>
          <p:spPr bwMode="auto">
            <a:xfrm>
              <a:off x="1476" y="1044"/>
              <a:ext cx="9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MS PGothic" charset="0"/>
                </a:rPr>
                <a:t>r = 5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MS PGothic" charset="0"/>
                  <a:sym typeface="Symbol" pitchFamily="18" charset="2"/>
                </a:rPr>
                <a:t>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MS PGothic" charset="0"/>
                </a:rPr>
                <a:t>10</a:t>
              </a:r>
              <a:r>
                <a:rPr lang="en-US" sz="1800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MS PGothic" charset="0"/>
                </a:rPr>
                <a:t>-9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MS PGothic" charset="0"/>
                </a:rPr>
                <a:t> cm</a:t>
              </a:r>
            </a:p>
          </p:txBody>
        </p:sp>
      </p:grp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6459908" y="1354139"/>
            <a:ext cx="3996607" cy="95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spcAft>
                <a:spcPct val="1500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Coulomb law:</a:t>
            </a:r>
          </a:p>
          <a:p>
            <a:pPr defTabSz="457200"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E= q/r</a:t>
            </a:r>
            <a:r>
              <a:rPr lang="en-US" sz="2400" baseline="300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 ~ 5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  <a:sym typeface="Symbol" pitchFamily="18" charset="2"/>
              </a:rPr>
              <a:t>10</a:t>
            </a:r>
            <a:r>
              <a:rPr lang="en-US" sz="2400" baseline="300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  <a:sym typeface="Symbol" pitchFamily="18" charset="2"/>
              </a:rPr>
              <a:t>9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  <a:sym typeface="Symbol" pitchFamily="18" charset="2"/>
              </a:rPr>
              <a:t> V/cm  1 </a:t>
            </a:r>
            <a:r>
              <a:rPr lang="en-US" sz="2400" i="1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  <a:sym typeface="Symbol" pitchFamily="18" charset="2"/>
              </a:rPr>
              <a:t>au</a:t>
            </a:r>
            <a:endParaRPr lang="en-US" sz="2400" i="1" u="sng" dirty="0">
              <a:solidFill>
                <a:schemeClr val="tx2">
                  <a:lumMod val="75000"/>
                  <a:lumOff val="25000"/>
                </a:schemeClr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498476" y="93665"/>
            <a:ext cx="9505216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 dirty="0">
                <a:solidFill>
                  <a:srgbClr val="DDDDDD"/>
                </a:solidFill>
              </a:rPr>
              <a:t>what is a strong-field?: the atomic gauge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324100" y="2972288"/>
            <a:ext cx="7546975" cy="3302000"/>
            <a:chOff x="628" y="1892"/>
            <a:chExt cx="4754" cy="2080"/>
          </a:xfrm>
        </p:grpSpPr>
        <p:sp>
          <p:nvSpPr>
            <p:cNvPr id="2055" name="Text Box 12"/>
            <p:cNvSpPr txBox="1">
              <a:spLocks noChangeArrowheads="1"/>
            </p:cNvSpPr>
            <p:nvPr/>
          </p:nvSpPr>
          <p:spPr bwMode="auto">
            <a:xfrm>
              <a:off x="628" y="1892"/>
              <a:ext cx="475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  <a:ea typeface="ＭＳ Ｐゴシック" charset="0"/>
                  <a:cs typeface="Arial" panose="020B0604020202020204" pitchFamily="34" charset="0"/>
                </a:rPr>
                <a:t>what laser intensity gives an equivalent field strength?</a:t>
              </a:r>
            </a:p>
          </p:txBody>
        </p:sp>
        <p:graphicFrame>
          <p:nvGraphicFramePr>
            <p:cNvPr id="14342" name="Object 13"/>
            <p:cNvGraphicFramePr>
              <a:graphicFrameLocks noChangeAspect="1"/>
            </p:cNvGraphicFramePr>
            <p:nvPr/>
          </p:nvGraphicFramePr>
          <p:xfrm>
            <a:off x="2883" y="2690"/>
            <a:ext cx="2280" cy="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Equation" r:id="rId4" imgW="87363300" imgH="17881600" progId="Equation.3">
                    <p:embed/>
                  </p:oleObj>
                </mc:Choice>
                <mc:Fallback>
                  <p:oleObj name="Equation" r:id="rId4" imgW="87363300" imgH="17881600" progId="Equation.3">
                    <p:embed/>
                    <p:pic>
                      <p:nvPicPr>
                        <p:cNvPr id="14342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3" y="2690"/>
                          <a:ext cx="2280" cy="4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343" name="Picture 14" descr="electric_field_cosin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" y="2244"/>
              <a:ext cx="136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05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2"/>
          <p:cNvGrpSpPr>
            <a:grpSpLocks/>
          </p:cNvGrpSpPr>
          <p:nvPr/>
        </p:nvGrpSpPr>
        <p:grpSpPr bwMode="auto">
          <a:xfrm>
            <a:off x="2111376" y="1484312"/>
            <a:ext cx="3587750" cy="569913"/>
            <a:chOff x="766" y="1044"/>
            <a:chExt cx="2260" cy="359"/>
          </a:xfrm>
        </p:grpSpPr>
        <p:sp>
          <p:nvSpPr>
            <p:cNvPr id="14344" name="Oval 3"/>
            <p:cNvSpPr>
              <a:spLocks noChangeArrowheads="1"/>
            </p:cNvSpPr>
            <p:nvPr/>
          </p:nvSpPr>
          <p:spPr bwMode="auto">
            <a:xfrm>
              <a:off x="766" y="1131"/>
              <a:ext cx="255" cy="27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4345" name="Oval 4"/>
            <p:cNvSpPr>
              <a:spLocks noChangeArrowheads="1"/>
            </p:cNvSpPr>
            <p:nvPr/>
          </p:nvSpPr>
          <p:spPr bwMode="auto">
            <a:xfrm>
              <a:off x="2943" y="1222"/>
              <a:ext cx="83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-</a:t>
              </a:r>
            </a:p>
          </p:txBody>
        </p:sp>
        <p:cxnSp>
          <p:nvCxnSpPr>
            <p:cNvPr id="14346" name="AutoShape 5"/>
            <p:cNvCxnSpPr>
              <a:cxnSpLocks noChangeShapeType="1"/>
              <a:stCxn id="14344" idx="6"/>
              <a:endCxn id="14345" idx="2"/>
            </p:cNvCxnSpPr>
            <p:nvPr/>
          </p:nvCxnSpPr>
          <p:spPr bwMode="auto">
            <a:xfrm>
              <a:off x="1021" y="1267"/>
              <a:ext cx="1922" cy="0"/>
            </a:xfrm>
            <a:prstGeom prst="straightConnector1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7" name="AutoShape 6"/>
            <p:cNvCxnSpPr>
              <a:cxnSpLocks noChangeShapeType="1"/>
              <a:stCxn id="14344" idx="5"/>
              <a:endCxn id="14345" idx="3"/>
            </p:cNvCxnSpPr>
            <p:nvPr/>
          </p:nvCxnSpPr>
          <p:spPr bwMode="auto">
            <a:xfrm rot="5400000" flipH="1" flipV="1">
              <a:off x="1938" y="345"/>
              <a:ext cx="64" cy="1971"/>
            </a:xfrm>
            <a:prstGeom prst="curvedConnector3">
              <a:avLst>
                <a:gd name="adj1" fmla="val -287500"/>
              </a:avLst>
            </a:prstGeom>
            <a:noFill/>
            <a:ln w="19050">
              <a:solidFill>
                <a:srgbClr val="5F5F5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8" name="AutoShape 7"/>
            <p:cNvCxnSpPr>
              <a:cxnSpLocks noChangeShapeType="1"/>
              <a:stCxn id="14344" idx="7"/>
              <a:endCxn id="14345" idx="1"/>
            </p:cNvCxnSpPr>
            <p:nvPr/>
          </p:nvCxnSpPr>
          <p:spPr bwMode="auto">
            <a:xfrm rot="5400000" flipV="1">
              <a:off x="1938" y="217"/>
              <a:ext cx="64" cy="1971"/>
            </a:xfrm>
            <a:prstGeom prst="curvedConnector3">
              <a:avLst>
                <a:gd name="adj1" fmla="val -287500"/>
              </a:avLst>
            </a:prstGeom>
            <a:noFill/>
            <a:ln w="19050">
              <a:solidFill>
                <a:srgbClr val="5F5F5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62" name="Text Box 8"/>
            <p:cNvSpPr txBox="1">
              <a:spLocks noChangeArrowheads="1"/>
            </p:cNvSpPr>
            <p:nvPr/>
          </p:nvSpPr>
          <p:spPr bwMode="auto">
            <a:xfrm>
              <a:off x="1476" y="1044"/>
              <a:ext cx="9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MS PGothic" charset="0"/>
                </a:rPr>
                <a:t>r = 5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MS PGothic" charset="0"/>
                  <a:sym typeface="Symbol" pitchFamily="18" charset="2"/>
                </a:rPr>
                <a:t>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MS PGothic" charset="0"/>
                </a:rPr>
                <a:t>10</a:t>
              </a:r>
              <a:r>
                <a:rPr lang="en-US" sz="1800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MS PGothic" charset="0"/>
                </a:rPr>
                <a:t>-9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MS PGothic" charset="0"/>
                </a:rPr>
                <a:t> cm</a:t>
              </a:r>
            </a:p>
          </p:txBody>
        </p:sp>
      </p:grp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6459908" y="1354139"/>
            <a:ext cx="3996607" cy="95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spcAft>
                <a:spcPct val="1500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Coulomb law:</a:t>
            </a:r>
          </a:p>
          <a:p>
            <a:pPr defTabSz="457200"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E= q/r</a:t>
            </a:r>
            <a:r>
              <a:rPr lang="en-US" sz="2400" baseline="300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 ~ 5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  <a:sym typeface="Symbol" pitchFamily="18" charset="2"/>
              </a:rPr>
              <a:t>10</a:t>
            </a:r>
            <a:r>
              <a:rPr lang="en-US" sz="2400" baseline="300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  <a:sym typeface="Symbol" pitchFamily="18" charset="2"/>
              </a:rPr>
              <a:t>9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  <a:sym typeface="Symbol" pitchFamily="18" charset="2"/>
              </a:rPr>
              <a:t> V/cm  1 </a:t>
            </a:r>
            <a:r>
              <a:rPr lang="en-US" sz="2400" i="1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  <a:sym typeface="Symbol" pitchFamily="18" charset="2"/>
              </a:rPr>
              <a:t>au</a:t>
            </a:r>
            <a:endParaRPr lang="en-US" sz="2400" i="1" u="sng" dirty="0">
              <a:solidFill>
                <a:schemeClr val="tx2">
                  <a:lumMod val="75000"/>
                  <a:lumOff val="25000"/>
                </a:schemeClr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498476" y="93665"/>
            <a:ext cx="9505216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>
                <a:solidFill>
                  <a:srgbClr val="DDDDDD"/>
                </a:solidFill>
              </a:rPr>
              <a:t>what is a strong-field?: the atomic gauge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666874" y="2935776"/>
            <a:ext cx="8783638" cy="3338513"/>
            <a:chOff x="214" y="1869"/>
            <a:chExt cx="5533" cy="2103"/>
          </a:xfrm>
        </p:grpSpPr>
        <p:sp>
          <p:nvSpPr>
            <p:cNvPr id="2055" name="Text Box 12"/>
            <p:cNvSpPr txBox="1">
              <a:spLocks noChangeArrowheads="1"/>
            </p:cNvSpPr>
            <p:nvPr/>
          </p:nvSpPr>
          <p:spPr bwMode="auto">
            <a:xfrm>
              <a:off x="214" y="1869"/>
              <a:ext cx="553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>
                      <a:lumMod val="75000"/>
                      <a:lumOff val="25000"/>
                    </a:schemeClr>
                  </a:solidFill>
                  <a:ea typeface="ＭＳ Ｐゴシック" charset="0"/>
                  <a:cs typeface="Arial" panose="020B0604020202020204" pitchFamily="34" charset="0"/>
                </a:rPr>
                <a:t>what laser intensity gives an equivalent field strength?</a:t>
              </a:r>
            </a:p>
          </p:txBody>
        </p:sp>
        <p:graphicFrame>
          <p:nvGraphicFramePr>
            <p:cNvPr id="14342" name="Object 13"/>
            <p:cNvGraphicFramePr>
              <a:graphicFrameLocks noChangeAspect="1"/>
            </p:cNvGraphicFramePr>
            <p:nvPr/>
          </p:nvGraphicFramePr>
          <p:xfrm>
            <a:off x="2883" y="2690"/>
            <a:ext cx="2280" cy="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4" imgW="87363300" imgH="17881600" progId="Equation.3">
                    <p:embed/>
                  </p:oleObj>
                </mc:Choice>
                <mc:Fallback>
                  <p:oleObj name="Equation" r:id="rId4" imgW="87363300" imgH="17881600" progId="Equation.3">
                    <p:embed/>
                    <p:pic>
                      <p:nvPicPr>
                        <p:cNvPr id="14342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3" y="2690"/>
                          <a:ext cx="2280" cy="4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343" name="Picture 14" descr="electric_field_cosin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" y="2244"/>
              <a:ext cx="136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730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2530376" y="5906175"/>
            <a:ext cx="71096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think in ponderomotive units !!!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09130" y="3327567"/>
            <a:ext cx="7697539" cy="11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defTabSz="1200150">
              <a:defRPr/>
            </a:pP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ponderomotive or quiver energy: 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U</a:t>
            </a:r>
            <a:r>
              <a:rPr lang="en-US" sz="2800" baseline="-250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  <a:sym typeface="Symbol" pitchFamily="18" charset="2"/>
              </a:rPr>
              <a:t>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US" sz="2800" baseline="300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  <a:sym typeface="Symbol" pitchFamily="18" charset="2"/>
              </a:rPr>
              <a:t> 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/4</a:t>
            </a:r>
          </a:p>
          <a:p>
            <a:pPr marL="171450" indent="-171450" defTabSz="1200150">
              <a:spcBef>
                <a:spcPct val="35000"/>
              </a:spcBef>
              <a:defRPr/>
            </a:pP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displacement: 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a 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  <a:sym typeface="Symbol" pitchFamily="18" charset="2"/>
              </a:rPr>
              <a:t>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  <a:sym typeface="Symbol" panose="05050102010706020507" pitchFamily="18" charset="2"/>
              </a:rPr>
              <a:t> </a:t>
            </a:r>
            <a:r>
              <a:rPr lang="en-US" sz="2800" baseline="300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cs typeface="Arial" panose="020B0604020202020204" pitchFamily="34" charset="0"/>
              </a:rPr>
              <a:t> E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834530" y="4540107"/>
            <a:ext cx="612218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1450" indent="-1714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 dirty="0">
                <a:solidFill>
                  <a:schemeClr val="accent4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for 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0.8 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m</a:t>
            </a:r>
            <a:r>
              <a:rPr lang="en-US" altLang="en-US" sz="2800" b="1" dirty="0">
                <a:solidFill>
                  <a:schemeClr val="accent4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>
                <a:solidFill>
                  <a:srgbClr val="CC3300"/>
                </a:solidFill>
                <a:cs typeface="Arial" panose="020B0604020202020204" pitchFamily="34" charset="0"/>
              </a:rPr>
              <a:t>(2 </a:t>
            </a:r>
            <a:r>
              <a:rPr lang="en-US" altLang="en-US" sz="2800" b="1" dirty="0">
                <a:solidFill>
                  <a:srgbClr val="CC33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m</a:t>
            </a:r>
            <a:r>
              <a:rPr lang="en-US" alt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)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accent4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laser at 1 PW/cm</a:t>
            </a:r>
            <a:r>
              <a:rPr lang="en-US" altLang="en-US" sz="2800" b="1" baseline="30000" dirty="0">
                <a:solidFill>
                  <a:schemeClr val="accent4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2</a:t>
            </a:r>
            <a:br>
              <a:rPr lang="en-US" altLang="en-US" sz="2800" b="1" baseline="30000" dirty="0">
                <a:solidFill>
                  <a:srgbClr val="0000FF"/>
                </a:solidFill>
                <a:cs typeface="Arial" panose="020B0604020202020204" pitchFamily="34" charset="0"/>
              </a:rPr>
            </a:br>
            <a:r>
              <a:rPr lang="en-US" altLang="en-US" sz="2800" baseline="30000" dirty="0">
                <a:solidFill>
                  <a:srgbClr val="0000FF"/>
                </a:solidFill>
                <a:cs typeface="Arial" panose="020B0604020202020204" pitchFamily="34" charset="0"/>
              </a:rPr>
              <a:t>	</a:t>
            </a:r>
            <a:r>
              <a:rPr lang="en-US" altLang="en-US" sz="2800" dirty="0">
                <a:solidFill>
                  <a:schemeClr val="accent4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U</a:t>
            </a:r>
            <a:r>
              <a:rPr lang="en-US" altLang="en-US" sz="2800" baseline="-25000" dirty="0">
                <a:solidFill>
                  <a:schemeClr val="accent4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p</a:t>
            </a:r>
            <a:r>
              <a:rPr lang="en-US" altLang="en-US" sz="2800" dirty="0">
                <a:solidFill>
                  <a:schemeClr val="accent4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= 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60 eV</a:t>
            </a:r>
            <a:r>
              <a:rPr lang="en-US" altLang="en-US" sz="2800" baseline="300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CC3300"/>
                </a:solidFill>
                <a:cs typeface="Arial" panose="020B0604020202020204" pitchFamily="34" charset="0"/>
              </a:rPr>
              <a:t>(360 eV)</a:t>
            </a:r>
          </a:p>
          <a:p>
            <a:r>
              <a:rPr lang="en-US" altLang="en-US" sz="2800" dirty="0">
                <a:solidFill>
                  <a:srgbClr val="CC3300"/>
                </a:solidFill>
                <a:cs typeface="Arial" panose="020B0604020202020204" pitchFamily="34" charset="0"/>
              </a:rPr>
              <a:t>		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a =</a:t>
            </a:r>
            <a:r>
              <a:rPr lang="en-US" altLang="en-US" sz="28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25 A</a:t>
            </a:r>
            <a:r>
              <a:rPr lang="en-US" altLang="en-US" sz="2800" dirty="0">
                <a:solidFill>
                  <a:srgbClr val="CC3300"/>
                </a:solidFill>
                <a:cs typeface="Arial" panose="020B0604020202020204" pitchFamily="34" charset="0"/>
              </a:rPr>
              <a:t> (150 A)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356394" y="98427"/>
            <a:ext cx="82296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 dirty="0">
                <a:solidFill>
                  <a:srgbClr val="DDDDDD"/>
                </a:solidFill>
              </a:rPr>
              <a:t>basics: motion of the free electron</a:t>
            </a:r>
          </a:p>
        </p:txBody>
      </p:sp>
      <p:grpSp>
        <p:nvGrpSpPr>
          <p:cNvPr id="55301" name="Group 19"/>
          <p:cNvGrpSpPr>
            <a:grpSpLocks/>
          </p:cNvGrpSpPr>
          <p:nvPr/>
        </p:nvGrpSpPr>
        <p:grpSpPr bwMode="auto">
          <a:xfrm>
            <a:off x="2030414" y="1023188"/>
            <a:ext cx="2668587" cy="2047875"/>
            <a:chOff x="866347" y="1220805"/>
            <a:chExt cx="2668588" cy="2047875"/>
          </a:xfrm>
        </p:grpSpPr>
        <p:grpSp>
          <p:nvGrpSpPr>
            <p:cNvPr id="55306" name="Group 7"/>
            <p:cNvGrpSpPr>
              <a:grpSpLocks/>
            </p:cNvGrpSpPr>
            <p:nvPr/>
          </p:nvGrpSpPr>
          <p:grpSpPr bwMode="auto">
            <a:xfrm>
              <a:off x="3079322" y="1254143"/>
              <a:ext cx="455613" cy="1971675"/>
              <a:chOff x="2234" y="1023"/>
              <a:chExt cx="287" cy="1242"/>
            </a:xfrm>
          </p:grpSpPr>
          <p:sp>
            <p:nvSpPr>
              <p:cNvPr id="55310" name="Line 8"/>
              <p:cNvSpPr>
                <a:spLocks noChangeShapeType="1"/>
              </p:cNvSpPr>
              <p:nvPr/>
            </p:nvSpPr>
            <p:spPr bwMode="auto">
              <a:xfrm>
                <a:off x="2234" y="1023"/>
                <a:ext cx="0" cy="1242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1" name="Text Box 9"/>
              <p:cNvSpPr txBox="1">
                <a:spLocks noChangeArrowheads="1"/>
              </p:cNvSpPr>
              <p:nvPr/>
            </p:nvSpPr>
            <p:spPr bwMode="auto">
              <a:xfrm>
                <a:off x="2234" y="1492"/>
                <a:ext cx="28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>
                    <a:sym typeface="Symbol" panose="05050102010706020507" pitchFamily="18" charset="2"/>
                  </a:rPr>
                  <a:t>2</a:t>
                </a:r>
                <a:endParaRPr lang="en-US" altLang="en-US" sz="1800"/>
              </a:p>
            </p:txBody>
          </p:sp>
        </p:grpSp>
        <p:pic>
          <p:nvPicPr>
            <p:cNvPr id="55307" name="Picture 11" descr="electric_field_cosin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20" t="6598" r="10965" b="18750"/>
            <a:stretch>
              <a:fillRect/>
            </a:stretch>
          </p:blipFill>
          <p:spPr bwMode="auto">
            <a:xfrm>
              <a:off x="866347" y="1220805"/>
              <a:ext cx="1533525" cy="204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8" name="Oval 13"/>
            <p:cNvSpPr>
              <a:spLocks noChangeArrowheads="1"/>
            </p:cNvSpPr>
            <p:nvPr/>
          </p:nvSpPr>
          <p:spPr bwMode="auto">
            <a:xfrm>
              <a:off x="2523697" y="2052655"/>
              <a:ext cx="365760" cy="365760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168275" indent="-168275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200" b="1">
                <a:solidFill>
                  <a:schemeClr val="bg1"/>
                </a:solidFill>
                <a:sym typeface="Symbol" panose="05050102010706020507" pitchFamily="18" charset="2"/>
              </a:endParaRPr>
            </a:p>
          </p:txBody>
        </p:sp>
        <p:cxnSp>
          <p:nvCxnSpPr>
            <p:cNvPr id="55309" name="Straight Connector 18"/>
            <p:cNvCxnSpPr>
              <a:cxnSpLocks noChangeShapeType="1"/>
            </p:cNvCxnSpPr>
            <p:nvPr/>
          </p:nvCxnSpPr>
          <p:spPr bwMode="auto">
            <a:xfrm>
              <a:off x="2619911" y="2229492"/>
              <a:ext cx="18288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02" name="Group 25"/>
          <p:cNvGrpSpPr>
            <a:grpSpLocks/>
          </p:cNvGrpSpPr>
          <p:nvPr/>
        </p:nvGrpSpPr>
        <p:grpSpPr bwMode="auto">
          <a:xfrm>
            <a:off x="5160964" y="881900"/>
            <a:ext cx="4935537" cy="2092325"/>
            <a:chOff x="3821987" y="1068513"/>
            <a:chExt cx="4934684" cy="2092881"/>
          </a:xfrm>
        </p:grpSpPr>
        <p:sp>
          <p:nvSpPr>
            <p:cNvPr id="23" name="TextBox 22"/>
            <p:cNvSpPr txBox="1"/>
            <p:nvPr/>
          </p:nvSpPr>
          <p:spPr>
            <a:xfrm>
              <a:off x="3821987" y="1068513"/>
              <a:ext cx="4934684" cy="20928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 b="1" dirty="0">
                  <a:solidFill>
                    <a:srgbClr val="404040"/>
                  </a:solidFill>
                  <a:cs typeface="Arial" panose="020B0604020202020204" pitchFamily="34" charset="0"/>
                </a:rPr>
                <a:t>classical equations:</a:t>
              </a:r>
            </a:p>
            <a:p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 = mx = -</a:t>
              </a:r>
              <a:r>
                <a:rPr lang="en-US" altLang="en-US" sz="2400" dirty="0" err="1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en-US" altLang="en-US" sz="2400" dirty="0" err="1">
                  <a:solidFill>
                    <a:srgbClr val="404040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400" i="1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sin</a:t>
              </a:r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</a:t>
              </a:r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 + </a:t>
              </a:r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</a:t>
              </a:r>
              <a:r>
                <a:rPr lang="en-US" altLang="en-US" sz="2400" baseline="-250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o</a:t>
              </a:r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>
                <a:spcBef>
                  <a:spcPts val="600"/>
                </a:spcBef>
              </a:pPr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mx = (</a:t>
              </a:r>
              <a:r>
                <a:rPr lang="en-US" altLang="en-US" sz="2400" dirty="0" err="1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en-US" altLang="en-US" sz="2400" dirty="0" err="1">
                  <a:solidFill>
                    <a:srgbClr val="404040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) </a:t>
              </a:r>
              <a:r>
                <a:rPr lang="en-US" altLang="en-US" sz="2400" i="1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cos</a:t>
              </a:r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</a:t>
              </a:r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 + </a:t>
              </a:r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</a:t>
              </a:r>
              <a:r>
                <a:rPr lang="en-US" altLang="en-US" sz="2400" baseline="-250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o</a:t>
              </a:r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+ </a:t>
              </a:r>
              <a:r>
                <a:rPr lang="en-US" altLang="en-US" sz="2400" dirty="0" err="1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mv</a:t>
              </a:r>
              <a:r>
                <a:rPr lang="en-US" altLang="en-US" sz="2400" baseline="-25000" dirty="0" err="1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endParaRPr lang="en-US" altLang="en-US" sz="2400" baseline="-25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altLang="en-US" sz="2400" b="1" dirty="0">
                  <a:solidFill>
                    <a:srgbClr val="404040"/>
                  </a:solidFill>
                  <a:cs typeface="Arial" panose="020B0604020202020204" pitchFamily="34" charset="0"/>
                </a:rPr>
                <a:t>cycle-averaged energy</a:t>
              </a:r>
            </a:p>
            <a:p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U</a:t>
              </a:r>
              <a:r>
                <a:rPr lang="en-US" altLang="en-US" sz="2400" baseline="-250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p</a:t>
              </a:r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  </a:t>
              </a:r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&lt;</a:t>
              </a:r>
              <a:r>
                <a:rPr lang="en-US" altLang="en-US" sz="2400" dirty="0" err="1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en-US" altLang="en-US" sz="2400" baseline="-25000" dirty="0" err="1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&gt; = 1/T</a:t>
              </a:r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½mx</a:t>
              </a:r>
              <a:r>
                <a:rPr lang="en-US" altLang="en-US" sz="2400" baseline="300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dt = (</a:t>
              </a:r>
              <a:r>
                <a:rPr lang="en-US" altLang="en-US" sz="2400" dirty="0" err="1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e</a:t>
              </a:r>
              <a:r>
                <a:rPr lang="en-US" altLang="en-US" sz="2400" dirty="0" err="1">
                  <a:solidFill>
                    <a:srgbClr val="404040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)</a:t>
              </a:r>
              <a:r>
                <a:rPr lang="en-US" altLang="en-US" sz="2400" baseline="300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en-US" sz="24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/4m</a:t>
              </a:r>
              <a:r>
                <a:rPr lang="en-US" altLang="en-US" sz="2400" baseline="30000" dirty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2</a:t>
              </a:r>
              <a:endParaRPr lang="en-US" altLang="en-US" sz="2400" baseline="-25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67987" y="1273355"/>
              <a:ext cx="338080" cy="4620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charset="0"/>
                  <a:ea typeface="ＭＳ Ｐゴシック" charset="0"/>
                  <a:cs typeface="MS PGothic" charset="0"/>
                  <a:sym typeface="Symbol"/>
                </a:rPr>
                <a:t></a:t>
              </a:r>
              <a:endPara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MS PGothic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85466" y="1724325"/>
              <a:ext cx="261892" cy="4620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charset="0"/>
                  <a:ea typeface="ＭＳ Ｐゴシック" charset="0"/>
                  <a:cs typeface="MS PGothic" charset="0"/>
                  <a:sym typeface="Symbol"/>
                </a:rPr>
                <a:t></a:t>
              </a:r>
              <a:endPara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MS PGothic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7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utoUpdateAnimBg="0"/>
      <p:bldP spid="32771" grpId="0"/>
      <p:bldP spid="9933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Keldysh</a:t>
            </a:r>
            <a:r>
              <a:rPr lang="en-US" sz="2800" dirty="0"/>
              <a:t> evolution of ionization mode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547522-87F3-124B-8E5B-757E4A2D071D}"/>
              </a:ext>
            </a:extLst>
          </p:cNvPr>
          <p:cNvGrpSpPr/>
          <p:nvPr/>
        </p:nvGrpSpPr>
        <p:grpSpPr>
          <a:xfrm>
            <a:off x="573194" y="922291"/>
            <a:ext cx="5880200" cy="5622518"/>
            <a:chOff x="3101241" y="890018"/>
            <a:chExt cx="5880200" cy="5622518"/>
          </a:xfrm>
        </p:grpSpPr>
        <p:sp>
          <p:nvSpPr>
            <p:cNvPr id="8" name="Rectangle 7"/>
            <p:cNvSpPr/>
            <p:nvPr/>
          </p:nvSpPr>
          <p:spPr bwMode="auto">
            <a:xfrm>
              <a:off x="3927453" y="890019"/>
              <a:ext cx="4279392" cy="5430788"/>
            </a:xfrm>
            <a:prstGeom prst="rect">
              <a:avLst/>
            </a:prstGeom>
            <a:gradFill>
              <a:gsLst>
                <a:gs pos="0">
                  <a:srgbClr val="FFF200">
                    <a:lumMod val="28000"/>
                    <a:lumOff val="72000"/>
                    <a:alpha val="42000"/>
                  </a:srgbClr>
                </a:gs>
                <a:gs pos="45000">
                  <a:srgbClr val="FF7A00">
                    <a:alpha val="31000"/>
                  </a:srgbClr>
                </a:gs>
                <a:gs pos="70000">
                  <a:srgbClr val="FF0300">
                    <a:alpha val="39000"/>
                  </a:srgbClr>
                </a:gs>
                <a:gs pos="100000">
                  <a:srgbClr val="4D0808">
                    <a:alpha val="8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1" hangingPunct="1"/>
              <a:endParaRPr lang="en-US" dirty="0">
                <a:solidFill>
                  <a:srgbClr val="000066"/>
                </a:solidFill>
                <a:latin typeface="Arial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101241" y="890018"/>
              <a:ext cx="4093819" cy="5430788"/>
              <a:chOff x="2529635" y="890016"/>
              <a:chExt cx="4093819" cy="5430788"/>
            </a:xfrm>
          </p:grpSpPr>
          <p:pic>
            <p:nvPicPr>
              <p:cNvPr id="5" name="Content Placeholder 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9635" y="890016"/>
                <a:ext cx="4093819" cy="543078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4389067" y="4103918"/>
                    <a:ext cx="718402" cy="2912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𝑒𝐸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89067" y="4103918"/>
                    <a:ext cx="718402" cy="2912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0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Arrow Connector 6"/>
              <p:cNvCxnSpPr/>
              <p:nvPr/>
            </p:nvCxnSpPr>
            <p:spPr>
              <a:xfrm>
                <a:off x="4413654" y="4090416"/>
                <a:ext cx="381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7195060" y="4404363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rPr>
                <a:t>  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95059" y="2994145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rPr>
                <a:t>  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95060" y="1749555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rPr>
                <a:t>  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043090" y="1081748"/>
              <a:ext cx="938351" cy="5430788"/>
              <a:chOff x="6740313" y="1096496"/>
              <a:chExt cx="938351" cy="5430788"/>
            </a:xfrm>
          </p:grpSpPr>
          <p:pic>
            <p:nvPicPr>
              <p:cNvPr id="13" name="Content Placeholder 3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7079"/>
              <a:stretch/>
            </p:blipFill>
            <p:spPr>
              <a:xfrm flipV="1">
                <a:off x="6740313" y="1096496"/>
                <a:ext cx="938351" cy="5430788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6842968" y="4121890"/>
                <a:ext cx="914968" cy="235974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eaLnBrk="1" hangingPunct="1"/>
                <a:r>
                  <a:rPr lang="en-US" sz="1000" b="1" dirty="0">
                    <a:solidFill>
                      <a:schemeClr val="tx1"/>
                    </a:solidFill>
                    <a:latin typeface="Arial" charset="0"/>
                  </a:rPr>
                  <a:t>intensity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3D3230-9559-E549-B415-86244B304A47}"/>
              </a:ext>
            </a:extLst>
          </p:cNvPr>
          <p:cNvGrpSpPr/>
          <p:nvPr/>
        </p:nvGrpSpPr>
        <p:grpSpPr>
          <a:xfrm>
            <a:off x="7137833" y="2118601"/>
            <a:ext cx="4334427" cy="2446641"/>
            <a:chOff x="7223894" y="1871175"/>
            <a:chExt cx="4334427" cy="244664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30D3240-32E0-3D42-8B61-B338C42E09FB}"/>
                </a:ext>
              </a:extLst>
            </p:cNvPr>
            <p:cNvGrpSpPr/>
            <p:nvPr/>
          </p:nvGrpSpPr>
          <p:grpSpPr>
            <a:xfrm>
              <a:off x="7223894" y="2598737"/>
              <a:ext cx="4334427" cy="1077218"/>
              <a:chOff x="7000331" y="1828361"/>
              <a:chExt cx="4334427" cy="1077218"/>
            </a:xfrm>
          </p:grpSpPr>
          <p:sp>
            <p:nvSpPr>
              <p:cNvPr id="15" name="Text Box 5">
                <a:extLst>
                  <a:ext uri="{FF2B5EF4-FFF2-40B4-BE49-F238E27FC236}">
                    <a16:creationId xmlns:a16="http://schemas.microsoft.com/office/drawing/2014/main" id="{745E8B81-F9D8-1F42-9CF0-AA089677F7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75396" y="1828361"/>
                <a:ext cx="3759362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MS PGothic" pitchFamily="34" charset="-128"/>
                  </a:rPr>
                  <a:t> optical frequency</a:t>
                </a:r>
              </a:p>
              <a:p>
                <a:pPr algn="ctr">
                  <a:defRPr/>
                </a:pP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MS PGothic" pitchFamily="34" charset="-128"/>
                  </a:rPr>
                  <a:t>tunneling frequency</a:t>
                </a:r>
              </a:p>
            </p:txBody>
          </p:sp>
          <p:sp>
            <p:nvSpPr>
              <p:cNvPr id="16" name="Line 6">
                <a:extLst>
                  <a:ext uri="{FF2B5EF4-FFF2-40B4-BE49-F238E27FC236}">
                    <a16:creationId xmlns:a16="http://schemas.microsoft.com/office/drawing/2014/main" id="{1F3B65B4-4BA7-794E-8314-6964C0183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00416" y="2353824"/>
                <a:ext cx="3427711" cy="9154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3200" dirty="0"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E785D554-A492-194A-AFDB-2459F7FBEE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0331" y="1988698"/>
                <a:ext cx="69281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MS PGothic" pitchFamily="34" charset="-128"/>
                    <a:sym typeface="Symbol" pitchFamily="18" charset="2"/>
                  </a:rPr>
                  <a:t> 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MS PGothic" pitchFamily="34" charset="-128"/>
                </a:endParaRPr>
              </a:p>
            </p:txBody>
          </p:sp>
        </p:grpSp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C839A4F4-8E06-524B-A0D3-9E6F9D0E5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723" y="3733041"/>
              <a:ext cx="374493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= (</a:t>
              </a:r>
              <a:r>
                <a:rPr lang="en-US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I</a:t>
              </a:r>
              <a:r>
                <a:rPr lang="en-US" sz="3200" baseline="-25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p</a:t>
              </a: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/2U</a:t>
              </a:r>
              <a:r>
                <a:rPr lang="en-US" sz="32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p</a:t>
              </a: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)</a:t>
              </a:r>
              <a:r>
                <a:rPr lang="en-US" sz="32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1/2</a:t>
              </a: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 </a:t>
              </a: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  <a:sym typeface="Symbol" pitchFamily="18" charset="2"/>
                </a:rPr>
                <a:t></a:t>
              </a:r>
              <a:r>
                <a:rPr lang="en-US" sz="3200" dirty="0">
                  <a:solidFill>
                    <a:srgbClr val="C00000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  <a:sym typeface="Symbol" pitchFamily="18" charset="2"/>
                </a:rPr>
                <a:t></a:t>
              </a:r>
              <a:r>
                <a:rPr lang="en-US" sz="3200" baseline="30000" dirty="0">
                  <a:solidFill>
                    <a:srgbClr val="C00000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  <a:sym typeface="Symbol" pitchFamily="18" charset="2"/>
                </a:rPr>
                <a:t>-1 </a:t>
              </a: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  <a:sym typeface="Symbol" pitchFamily="18" charset="2"/>
                </a:rPr>
                <a:t></a:t>
              </a:r>
              <a:r>
                <a:rPr lang="en-US" sz="32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  <a:sym typeface="Symbol" pitchFamily="18" charset="2"/>
                </a:rPr>
                <a:t>-1/2</a:t>
              </a:r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C936D1-8D55-644E-80A0-E091B11DD24C}"/>
                </a:ext>
              </a:extLst>
            </p:cNvPr>
            <p:cNvSpPr txBox="1"/>
            <p:nvPr/>
          </p:nvSpPr>
          <p:spPr>
            <a:xfrm>
              <a:off x="7223894" y="1871175"/>
              <a:ext cx="32880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Keldysh</a:t>
              </a:r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 (1963)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708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err="1"/>
              <a:t>rescattering</a:t>
            </a:r>
            <a:r>
              <a:rPr lang="en-US" altLang="en-US" sz="2800" dirty="0"/>
              <a:t> or 3-step model: the cartoon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026585" y="713132"/>
            <a:ext cx="81324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>
                <a:solidFill>
                  <a:srgbClr val="5F5F5F"/>
                </a:solidFill>
              </a:rPr>
              <a:t>Schafer, Yang, DiMauro &amp; Kulander</a:t>
            </a:r>
            <a:r>
              <a:rPr lang="en-GB" altLang="en-US" sz="2400" dirty="0">
                <a:solidFill>
                  <a:srgbClr val="5F5F5F"/>
                </a:solidFill>
              </a:rPr>
              <a:t>, </a:t>
            </a:r>
            <a:r>
              <a:rPr lang="en-GB" altLang="en-US" sz="2400" i="1" dirty="0">
                <a:solidFill>
                  <a:srgbClr val="5F5F5F"/>
                </a:solidFill>
              </a:rPr>
              <a:t>PRL, </a:t>
            </a:r>
            <a:r>
              <a:rPr lang="en-GB" altLang="en-US" sz="2400" b="1" dirty="0">
                <a:solidFill>
                  <a:srgbClr val="5F5F5F"/>
                </a:solidFill>
              </a:rPr>
              <a:t>70,</a:t>
            </a:r>
            <a:r>
              <a:rPr lang="en-GB" altLang="en-US" sz="2400" dirty="0">
                <a:solidFill>
                  <a:srgbClr val="5F5F5F"/>
                </a:solidFill>
              </a:rPr>
              <a:t> 1599 (1993)</a:t>
            </a:r>
          </a:p>
          <a:p>
            <a:pPr algn="ctr"/>
            <a:r>
              <a:rPr lang="en-GB" altLang="en-US" sz="2400" dirty="0" err="1">
                <a:solidFill>
                  <a:srgbClr val="5F5F5F"/>
                </a:solidFill>
              </a:rPr>
              <a:t>Corkum</a:t>
            </a:r>
            <a:r>
              <a:rPr lang="en-GB" altLang="en-US" sz="2400" dirty="0">
                <a:solidFill>
                  <a:srgbClr val="5F5F5F"/>
                </a:solidFill>
              </a:rPr>
              <a:t>, </a:t>
            </a:r>
            <a:r>
              <a:rPr lang="en-GB" altLang="en-US" sz="2400" i="1" dirty="0">
                <a:solidFill>
                  <a:srgbClr val="5F5F5F"/>
                </a:solidFill>
              </a:rPr>
              <a:t>PRL, </a:t>
            </a:r>
            <a:r>
              <a:rPr lang="en-GB" altLang="en-US" sz="2400" b="1" dirty="0">
                <a:solidFill>
                  <a:srgbClr val="5F5F5F"/>
                </a:solidFill>
              </a:rPr>
              <a:t>71, </a:t>
            </a:r>
            <a:r>
              <a:rPr lang="en-GB" altLang="en-US" sz="2400" dirty="0">
                <a:solidFill>
                  <a:srgbClr val="5F5F5F"/>
                </a:solidFill>
              </a:rPr>
              <a:t>1994 (1993)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65422" y="2286927"/>
            <a:ext cx="6249379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ea typeface="+mn-ea"/>
              </a:rPr>
              <a:t>tunneling + propagation + interaction</a:t>
            </a:r>
          </a:p>
          <a:p>
            <a:pPr marL="342900" indent="-342900" eaLnBrk="1" hangingPunct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ea typeface="+mn-ea"/>
              </a:rPr>
              <a:t>classical trajectories have different release time (phase), propagation time and harmonic emission times &amp; energy</a:t>
            </a:r>
          </a:p>
          <a:p>
            <a:pPr marL="342900" indent="-342900" eaLnBrk="1" hangingPunct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ea typeface="+mn-ea"/>
              </a:rPr>
              <a:t>maximum </a:t>
            </a:r>
            <a:r>
              <a:rPr lang="en-US" sz="2400" i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ea typeface="+mn-ea"/>
              </a:rPr>
              <a:t>return energy</a:t>
            </a:r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ea typeface="+mn-ea"/>
              </a:rPr>
              <a:t> is </a:t>
            </a:r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sym typeface="Symbol" pitchFamily="18" charset="2"/>
              </a:rPr>
              <a:t>3.17U</a:t>
            </a:r>
            <a:r>
              <a:rPr lang="en-US" sz="2400" baseline="-250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sym typeface="Symbol" pitchFamily="18" charset="2"/>
              </a:rPr>
              <a:t>p</a:t>
            </a:r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sym typeface="Symbol" pitchFamily="18" charset="2"/>
              </a:rPr>
              <a:t> </a:t>
            </a:r>
            <a:endParaRPr lang="en-US" sz="2400" dirty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  <a:ea typeface="+mn-ea"/>
            </a:endParaRPr>
          </a:p>
          <a:p>
            <a:pPr marL="342900" indent="-342900" eaLnBrk="1" hangingPunct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ea typeface="+mn-ea"/>
                <a:sym typeface="Symbol" pitchFamily="18" charset="2"/>
              </a:rPr>
              <a:t>maximum </a:t>
            </a:r>
            <a:r>
              <a:rPr lang="en-US" sz="2400" i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ea typeface="+mn-ea"/>
                <a:sym typeface="Symbol" pitchFamily="18" charset="2"/>
              </a:rPr>
              <a:t>electron energy </a:t>
            </a:r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ea typeface="+mn-ea"/>
                <a:sym typeface="Symbol" pitchFamily="18" charset="2"/>
              </a:rPr>
              <a:t>10U</a:t>
            </a:r>
            <a:r>
              <a:rPr lang="en-US" sz="2400" baseline="-250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ea typeface="+mn-ea"/>
                <a:sym typeface="Symbol" pitchFamily="18" charset="2"/>
              </a:rPr>
              <a:t>p</a:t>
            </a:r>
          </a:p>
          <a:p>
            <a:pPr marL="342900" indent="-342900" eaLnBrk="1" hangingPunct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ea typeface="+mn-ea"/>
                <a:sym typeface="Symbol" pitchFamily="18" charset="2"/>
              </a:rPr>
              <a:t>physics is inherently sub-cycle</a:t>
            </a:r>
          </a:p>
        </p:txBody>
      </p:sp>
      <p:pic>
        <p:nvPicPr>
          <p:cNvPr id="3" name="Potential movie (Converted)" descr="Potential movie (Converted)">
            <a:hlinkClick r:id="" action="ppaction://media"/>
            <a:extLst>
              <a:ext uri="{FF2B5EF4-FFF2-40B4-BE49-F238E27FC236}">
                <a16:creationId xmlns:a16="http://schemas.microsoft.com/office/drawing/2014/main" id="{6F94F52C-D848-CC41-90E0-A2C76F8998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7199" y="1965196"/>
            <a:ext cx="5293219" cy="39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sym typeface="Symbol" panose="05050102010706020507" pitchFamily="18" charset="2"/>
              </a:rPr>
              <a:t>-</a:t>
            </a:r>
            <a:r>
              <a:rPr lang="en-US" altLang="en-US" sz="2800"/>
              <a:t>scaling for strong-field parameters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2730500" y="5889626"/>
            <a:ext cx="6707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68275" indent="-168275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b="1" i="1">
                <a:solidFill>
                  <a:srgbClr val="BA2020"/>
                </a:solidFill>
                <a:latin typeface="Calibri" panose="020F0502020204030204" pitchFamily="34" charset="0"/>
              </a:rPr>
              <a:t>strong-field condition: </a:t>
            </a:r>
            <a:r>
              <a:rPr lang="en-US" altLang="en-US" sz="2800" b="1" i="1">
                <a:solidFill>
                  <a:srgbClr val="BA202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    and  </a:t>
            </a:r>
            <a:r>
              <a:rPr lang="en-US" altLang="en-US" sz="2800" b="1" i="1">
                <a:solidFill>
                  <a:srgbClr val="BA2020"/>
                </a:solidFill>
                <a:latin typeface="Calibri" panose="020F0502020204030204" pitchFamily="34" charset="0"/>
              </a:rPr>
              <a:t>z</a:t>
            </a:r>
            <a:r>
              <a:rPr lang="en-US" altLang="en-US" sz="2800" b="1" i="1" baseline="-25000">
                <a:solidFill>
                  <a:srgbClr val="BA202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800" b="1" i="1">
                <a:solidFill>
                  <a:srgbClr val="BA2020"/>
                </a:solidFill>
                <a:latin typeface="Calibri" panose="020F0502020204030204" pitchFamily="34" charset="0"/>
              </a:rPr>
              <a:t> &amp; z </a:t>
            </a:r>
            <a:r>
              <a:rPr lang="en-US" altLang="en-US" sz="2800" b="1" i="1">
                <a:solidFill>
                  <a:srgbClr val="BA202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 1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613025" y="1006476"/>
            <a:ext cx="1346200" cy="461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168275" indent="-168275">
              <a:buFontTx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Keldysh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770314" y="1374776"/>
            <a:ext cx="2873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MS PGothic" pitchFamily="34" charset="-128"/>
              </a:rPr>
              <a:t> optical frequency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MS PGothic" pitchFamily="34" charset="-128"/>
              </a:rPr>
              <a:t>tunneling frequency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3775075" y="1801813"/>
            <a:ext cx="2857500" cy="0"/>
          </a:xfrm>
          <a:prstGeom prst="lin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MS PGothic" pitchFamily="34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074989" y="1535113"/>
            <a:ext cx="623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MS PGothic" pitchFamily="34" charset="-128"/>
                <a:sym typeface="Symbol" pitchFamily="18" charset="2"/>
              </a:rPr>
              <a:t> 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653213" y="1568450"/>
            <a:ext cx="2951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= (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</a:t>
            </a:r>
            <a:r>
              <a:rPr lang="en-US" sz="2400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/2U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1/2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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</a:t>
            </a:r>
            <a:r>
              <a:rPr lang="en-US" sz="2400" baseline="30000" dirty="0">
                <a:solidFill>
                  <a:srgbClr val="C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-1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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-1/2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MS PGothic" pitchFamily="34" charset="-128"/>
              <a:cs typeface="Calibri" pitchFamily="34" charset="0"/>
              <a:sym typeface="Symbol" pitchFamily="18" charset="2"/>
            </a:endParaRPr>
          </a:p>
        </p:txBody>
      </p:sp>
      <p:grpSp>
        <p:nvGrpSpPr>
          <p:cNvPr id="20489" name="Group 27"/>
          <p:cNvGrpSpPr>
            <a:grpSpLocks/>
          </p:cNvGrpSpPr>
          <p:nvPr/>
        </p:nvGrpSpPr>
        <p:grpSpPr bwMode="auto">
          <a:xfrm>
            <a:off x="2606675" y="2349500"/>
            <a:ext cx="4241800" cy="877888"/>
            <a:chOff x="688" y="1596"/>
            <a:chExt cx="2672" cy="553"/>
          </a:xfrm>
        </p:grpSpPr>
        <p:sp>
          <p:nvSpPr>
            <p:cNvPr id="11277" name="Text Box 9"/>
            <p:cNvSpPr txBox="1">
              <a:spLocks noChangeArrowheads="1"/>
            </p:cNvSpPr>
            <p:nvPr/>
          </p:nvSpPr>
          <p:spPr bwMode="auto">
            <a:xfrm>
              <a:off x="2409" y="1861"/>
              <a:ext cx="9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8925" indent="-288925">
                <a:defRPr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MS PGothic" pitchFamily="34" charset="-128"/>
                </a:rPr>
                <a:t>U</a:t>
              </a:r>
              <a:r>
                <a:rPr lang="en-US" sz="24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MS PGothic" pitchFamily="34" charset="-128"/>
                </a:rPr>
                <a:t>p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MS PGothic" pitchFamily="34" charset="-128"/>
                </a:rPr>
                <a:t> 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MS PGothic" pitchFamily="34" charset="-128"/>
                  <a:sym typeface="Symbol" pitchFamily="18" charset="2"/>
                </a:rPr>
                <a:t> 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ea typeface="MS PGothic" pitchFamily="34" charset="-128"/>
                  <a:sym typeface="Symbol" pitchFamily="18" charset="2"/>
                </a:rPr>
                <a:t></a:t>
              </a:r>
              <a:r>
                <a:rPr lang="en-US" sz="2400" baseline="30000" dirty="0">
                  <a:solidFill>
                    <a:srgbClr val="C00000"/>
                  </a:solidFill>
                  <a:latin typeface="Arial" charset="0"/>
                  <a:ea typeface="MS PGothic" pitchFamily="34" charset="-128"/>
                  <a:sym typeface="Symbol" pitchFamily="18" charset="2"/>
                </a:rPr>
                <a:t>2</a:t>
              </a:r>
              <a:r>
                <a:rPr lang="en-US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MS PGothic" pitchFamily="34" charset="-128"/>
                  <a:sym typeface="Symbol" pitchFamily="18" charset="2"/>
                </a:rPr>
                <a:t> 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MS PGothic" pitchFamily="34" charset="-128"/>
                  <a:sym typeface="Symbol" pitchFamily="18" charset="2"/>
                </a:rPr>
                <a:t>  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" name="Text Box 10"/>
            <p:cNvSpPr txBox="1">
              <a:spLocks noChangeArrowheads="1"/>
            </p:cNvSpPr>
            <p:nvPr/>
          </p:nvSpPr>
          <p:spPr bwMode="auto">
            <a:xfrm>
              <a:off x="688" y="1596"/>
              <a:ext cx="2291" cy="2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168275" indent="-168275">
                <a:buFontTx/>
                <a:buChar char="•"/>
                <a:defRPr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ponderomotive potential </a:t>
              </a:r>
            </a:p>
          </p:txBody>
        </p:sp>
      </p:grpSp>
      <p:grpSp>
        <p:nvGrpSpPr>
          <p:cNvPr id="15369" name="Group 28"/>
          <p:cNvGrpSpPr>
            <a:grpSpLocks/>
          </p:cNvGrpSpPr>
          <p:nvPr/>
        </p:nvGrpSpPr>
        <p:grpSpPr bwMode="auto">
          <a:xfrm>
            <a:off x="2606675" y="4448175"/>
            <a:ext cx="6427788" cy="1277938"/>
            <a:chOff x="688" y="2280"/>
            <a:chExt cx="4049" cy="805"/>
          </a:xfrm>
        </p:grpSpPr>
        <p:sp>
          <p:nvSpPr>
            <p:cNvPr id="11275" name="Text Box 22"/>
            <p:cNvSpPr txBox="1">
              <a:spLocks noChangeArrowheads="1"/>
            </p:cNvSpPr>
            <p:nvPr/>
          </p:nvSpPr>
          <p:spPr bwMode="auto">
            <a:xfrm>
              <a:off x="688" y="2280"/>
              <a:ext cx="4049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68275" indent="-168275">
                <a:buFontTx/>
                <a:buChar char="•"/>
                <a:defRPr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  <a:ea typeface="MS PGothic" pitchFamily="34" charset="-128"/>
                  <a:cs typeface="Calibri" pitchFamily="34" charset="0"/>
                </a:rPr>
                <a:t>bound-state &amp; continuum intensity parameters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  <a:ea typeface="MS PGothic" pitchFamily="34" charset="-128"/>
                  <a:cs typeface="Calibri" pitchFamily="34" charset="0"/>
                </a:rPr>
                <a:t> </a:t>
              </a:r>
            </a:p>
            <a:p>
              <a:pPr marL="168275" indent="-168275">
                <a:defRPr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	</a:t>
              </a:r>
              <a:r>
                <a:rPr 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(</a:t>
              </a:r>
              <a:r>
                <a:rPr lang="en-US" sz="24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Krainov</a:t>
              </a:r>
              <a:r>
                <a:rPr 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, Reiss, Smirnov) </a:t>
              </a:r>
            </a:p>
          </p:txBody>
        </p:sp>
        <p:sp>
          <p:nvSpPr>
            <p:cNvPr id="11276" name="Text Box 24"/>
            <p:cNvSpPr txBox="1">
              <a:spLocks noChangeArrowheads="1"/>
            </p:cNvSpPr>
            <p:nvPr/>
          </p:nvSpPr>
          <p:spPr bwMode="auto">
            <a:xfrm>
              <a:off x="1344" y="2794"/>
              <a:ext cx="306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68275" indent="-168275">
                <a:defRPr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MS PGothic" pitchFamily="34" charset="-128"/>
                </a:rPr>
                <a:t>z</a:t>
              </a:r>
              <a:r>
                <a:rPr lang="en-US" sz="24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MS PGothic" pitchFamily="34" charset="-128"/>
                </a:rPr>
                <a:t>1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MS PGothic" pitchFamily="34" charset="-128"/>
                </a:rPr>
                <a:t> 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MS PGothic" pitchFamily="34" charset="-128"/>
                  <a:sym typeface="Symbol" pitchFamily="18" charset="2"/>
                </a:rPr>
                <a:t>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MS PGothic" pitchFamily="34" charset="-128"/>
                </a:rPr>
                <a:t> 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MS PGothic" pitchFamily="34" charset="-128"/>
                  <a:sym typeface="Symbol" pitchFamily="18" charset="2"/>
                </a:rPr>
                <a:t></a:t>
              </a:r>
              <a:r>
                <a:rPr lang="en-US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MS PGothic" pitchFamily="34" charset="-128"/>
                  <a:sym typeface="Symbol" pitchFamily="18" charset="2"/>
                </a:rPr>
                <a:t>-2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MS PGothic" pitchFamily="34" charset="-128"/>
                  <a:sym typeface="Symbol" pitchFamily="18" charset="2"/>
                </a:rPr>
                <a:t>  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ea typeface="MS PGothic" pitchFamily="34" charset="-128"/>
                  <a:sym typeface="Symbol" pitchFamily="18" charset="2"/>
                </a:rPr>
                <a:t></a:t>
              </a:r>
              <a:r>
                <a:rPr lang="en-US" sz="2400" baseline="30000" dirty="0">
                  <a:solidFill>
                    <a:srgbClr val="C00000"/>
                  </a:solidFill>
                  <a:latin typeface="Arial" charset="0"/>
                  <a:ea typeface="MS PGothic" pitchFamily="34" charset="-128"/>
                  <a:sym typeface="Symbol" pitchFamily="18" charset="2"/>
                </a:rPr>
                <a:t>2</a:t>
              </a:r>
              <a:r>
                <a:rPr lang="en-US" sz="2400" dirty="0">
                  <a:solidFill>
                    <a:srgbClr val="BA2020"/>
                  </a:solidFill>
                  <a:latin typeface="Arial" charset="0"/>
                  <a:ea typeface="MS PGothic" pitchFamily="34" charset="-128"/>
                  <a:sym typeface="Symbol" pitchFamily="18" charset="2"/>
                </a:rPr>
                <a:t>	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MS PGothic" pitchFamily="34" charset="-128"/>
                  <a:sym typeface="Symbol" pitchFamily="18" charset="2"/>
                </a:rPr>
                <a:t> 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  <a:sym typeface="Symbol" pitchFamily="18" charset="2"/>
                </a:rPr>
                <a:t>and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MS PGothic" pitchFamily="34" charset="-128"/>
                  <a:sym typeface="Symbol" pitchFamily="18" charset="2"/>
                </a:rPr>
                <a:t>	z  U</a:t>
              </a:r>
              <a:r>
                <a:rPr lang="en-US" sz="24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MS PGothic" pitchFamily="34" charset="-128"/>
                  <a:sym typeface="Symbol" pitchFamily="18" charset="2"/>
                </a:rPr>
                <a:t>p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MS PGothic" pitchFamily="34" charset="-128"/>
                  <a:sym typeface="Symbol" pitchFamily="18" charset="2"/>
                </a:rPr>
                <a:t>/h  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ea typeface="MS PGothic" pitchFamily="34" charset="-128"/>
                  <a:sym typeface="Symbol" pitchFamily="18" charset="2"/>
                </a:rPr>
                <a:t></a:t>
              </a:r>
              <a:r>
                <a:rPr lang="en-US" sz="2400" baseline="30000" dirty="0">
                  <a:solidFill>
                    <a:srgbClr val="C00000"/>
                  </a:solidFill>
                  <a:latin typeface="Arial" charset="0"/>
                  <a:ea typeface="MS PGothic" pitchFamily="34" charset="-128"/>
                  <a:sym typeface="Symbol" pitchFamily="18" charset="2"/>
                </a:rPr>
                <a:t>3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MS PGothic" pitchFamily="34" charset="-128"/>
                <a:sym typeface="Symbol" pitchFamily="18" charset="2"/>
              </a:endParaRPr>
            </a:p>
          </p:txBody>
        </p:sp>
      </p:grp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1862138" y="1060450"/>
            <a:ext cx="590550" cy="4597400"/>
            <a:chOff x="354644" y="894737"/>
            <a:chExt cx="589252" cy="4597978"/>
          </a:xfrm>
        </p:grpSpPr>
        <p:sp>
          <p:nvSpPr>
            <p:cNvPr id="16399" name="TextBox 22"/>
            <p:cNvSpPr txBox="1">
              <a:spLocks noChangeArrowheads="1"/>
            </p:cNvSpPr>
            <p:nvPr/>
          </p:nvSpPr>
          <p:spPr bwMode="auto">
            <a:xfrm rot="-5400000">
              <a:off x="-1063813" y="2818233"/>
              <a:ext cx="3421884" cy="584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70C0"/>
                  </a:solidFill>
                  <a:latin typeface="Calibri" panose="020F0502020204030204" pitchFamily="34" charset="0"/>
                </a:rPr>
                <a:t>strong-field regime</a:t>
              </a: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H="1">
              <a:off x="939143" y="894737"/>
              <a:ext cx="4753" cy="4597978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2605089" y="3359151"/>
            <a:ext cx="5845175" cy="944563"/>
            <a:chOff x="688" y="1596"/>
            <a:chExt cx="3682" cy="595"/>
          </a:xfrm>
        </p:grpSpPr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2409" y="1861"/>
              <a:ext cx="196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8925" indent="-288925">
                <a:defRPr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Symbol"/>
                </a:rPr>
                <a:t></a:t>
              </a:r>
              <a:r>
                <a:rPr lang="en-US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Symbol"/>
                </a:rPr>
                <a:t>2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Symbol"/>
                </a:rPr>
                <a:t>/</a:t>
              </a:r>
              <a:r>
                <a:rPr lang="en-US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Symbol"/>
                </a:rPr>
                <a:t>2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Symbol"/>
                </a:rPr>
                <a:t> 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Symbol" pitchFamily="18" charset="2"/>
                </a:rPr>
                <a:t> 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Symbol" pitchFamily="18" charset="2"/>
                </a:rPr>
                <a:t></a:t>
              </a:r>
              <a:r>
                <a:rPr lang="en-US" sz="24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Symbol" pitchFamily="18" charset="2"/>
                </a:rPr>
                <a:t>f 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Symbol" pitchFamily="18" charset="2"/>
                </a:rPr>
                <a:t>/U</a:t>
              </a:r>
              <a:r>
                <a:rPr lang="en-US" sz="24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Symbol" pitchFamily="18" charset="2"/>
                </a:rPr>
                <a:t>p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Symbol" pitchFamily="18" charset="2"/>
                </a:rPr>
                <a:t>  </a:t>
              </a:r>
              <a:r>
                <a:rPr lang="en-US" sz="2400" dirty="0">
                  <a:solidFill>
                    <a:srgbClr val="C00000"/>
                  </a:solidFill>
                  <a:sym typeface="Symbol" pitchFamily="18" charset="2"/>
                </a:rPr>
                <a:t></a:t>
              </a:r>
              <a:r>
                <a:rPr lang="en-US" sz="2400" baseline="30000" dirty="0">
                  <a:solidFill>
                    <a:srgbClr val="C00000"/>
                  </a:solidFill>
                  <a:sym typeface="Symbol" pitchFamily="18" charset="2"/>
                </a:rPr>
                <a:t>-1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688" y="1596"/>
              <a:ext cx="958" cy="2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168275" indent="-168275">
                <a:buFontTx/>
                <a:buChar char="•"/>
                <a:defRPr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attochirp</a:t>
              </a:r>
            </a:p>
          </p:txBody>
        </p:sp>
      </p:grp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862137" y="1965956"/>
            <a:ext cx="8497839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1450" indent="-171450" eaLnBrk="1" hangingPunct="1">
              <a:defRPr/>
            </a:pPr>
            <a:r>
              <a:rPr lang="en-US" sz="32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" pitchFamily="34" charset="0"/>
              </a:rPr>
              <a:t>experimental tools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sz="32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" pitchFamily="34" charset="0"/>
              </a:rPr>
              <a:t>titanium sapphire (0.8 </a:t>
            </a:r>
            <a:r>
              <a:rPr lang="en-US" sz="32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" pitchFamily="34" charset="0"/>
                <a:sym typeface="Symbol" pitchFamily="18" charset="2"/>
              </a:rPr>
              <a:t>m): 2-10 cycles, CEP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sz="32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" pitchFamily="34" charset="0"/>
                <a:sym typeface="Symbol" pitchFamily="18" charset="2"/>
              </a:rPr>
              <a:t>opa</a:t>
            </a:r>
            <a:r>
              <a:rPr lang="en-US" sz="32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" pitchFamily="34" charset="0"/>
                <a:sym typeface="Symbol" pitchFamily="18" charset="2"/>
              </a:rPr>
              <a:t> &amp; </a:t>
            </a:r>
            <a:r>
              <a:rPr lang="en-US" sz="32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" pitchFamily="34" charset="0"/>
                <a:sym typeface="Symbol" pitchFamily="18" charset="2"/>
              </a:rPr>
              <a:t>opcpa</a:t>
            </a:r>
            <a:r>
              <a:rPr lang="en-US" sz="32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" pitchFamily="34" charset="0"/>
                <a:sym typeface="Symbol" pitchFamily="18" charset="2"/>
              </a:rPr>
              <a:t> (2 m): 2-10 cycles, CEP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sz="32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" pitchFamily="34" charset="0"/>
                <a:sym typeface="Symbol" pitchFamily="18" charset="2"/>
              </a:rPr>
              <a:t>Cr:ZnSe</a:t>
            </a:r>
            <a:r>
              <a:rPr lang="en-US" sz="32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" pitchFamily="34" charset="0"/>
                <a:sym typeface="Symbol" pitchFamily="18" charset="2"/>
              </a:rPr>
              <a:t> (2.4 </a:t>
            </a:r>
            <a:r>
              <a:rPr lang="en-US" sz="3200" dirty="0">
                <a:solidFill>
                  <a:schemeClr val="tx2">
                    <a:lumMod val="85000"/>
                    <a:lumOff val="15000"/>
                  </a:schemeClr>
                </a:solidFill>
                <a:cs typeface="Calibri" pitchFamily="34" charset="0"/>
                <a:sym typeface="Symbol" pitchFamily="18" charset="2"/>
              </a:rPr>
              <a:t>m</a:t>
            </a:r>
            <a:r>
              <a:rPr lang="en-US" sz="32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" pitchFamily="34" charset="0"/>
                <a:sym typeface="Symbol" pitchFamily="18" charset="2"/>
              </a:rPr>
              <a:t>): 5-15 cycles.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sz="32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" pitchFamily="34" charset="0"/>
                <a:sym typeface="Symbol" pitchFamily="18" charset="2"/>
              </a:rPr>
              <a:t>opa</a:t>
            </a:r>
            <a:r>
              <a:rPr lang="en-US" sz="32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" pitchFamily="34" charset="0"/>
                <a:sym typeface="Symbol" pitchFamily="18" charset="2"/>
              </a:rPr>
              <a:t> (4 m): 8 cycles, 10</a:t>
            </a:r>
            <a:r>
              <a:rPr lang="en-US" sz="3200" baseline="300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" pitchFamily="34" charset="0"/>
                <a:sym typeface="Symbol" pitchFamily="18" charset="2"/>
              </a:rPr>
              <a:t>14</a:t>
            </a:r>
            <a:r>
              <a:rPr lang="en-US" sz="32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" pitchFamily="34" charset="0"/>
                <a:sym typeface="Symbol" pitchFamily="18" charset="2"/>
              </a:rPr>
              <a:t> W/cm</a:t>
            </a:r>
            <a:r>
              <a:rPr lang="en-US" sz="3200" baseline="300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" pitchFamily="34" charset="0"/>
                <a:sym typeface="Symbol" pitchFamily="18" charset="2"/>
              </a:rPr>
              <a:t>2</a:t>
            </a:r>
            <a:endParaRPr lang="en-US" sz="3200" dirty="0">
              <a:solidFill>
                <a:schemeClr val="tx2">
                  <a:lumMod val="85000"/>
                  <a:lumOff val="15000"/>
                </a:schemeClr>
              </a:solidFill>
              <a:latin typeface="+mn-lt"/>
              <a:ea typeface="+mn-ea"/>
              <a:cs typeface="Calibri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96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3" grpId="0"/>
      <p:bldP spid="95243" grpId="1"/>
      <p:bldP spid="11268" grpId="0"/>
      <p:bldP spid="11269" grpId="0"/>
      <p:bldP spid="11271" grpId="0"/>
      <p:bldP spid="1127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perturbative limit for optical frequencies</a:t>
            </a:r>
          </a:p>
        </p:txBody>
      </p:sp>
      <p:grpSp>
        <p:nvGrpSpPr>
          <p:cNvPr id="18434" name="Group 12"/>
          <p:cNvGrpSpPr>
            <a:grpSpLocks/>
          </p:cNvGrpSpPr>
          <p:nvPr/>
        </p:nvGrpSpPr>
        <p:grpSpPr bwMode="auto">
          <a:xfrm>
            <a:off x="4148138" y="836613"/>
            <a:ext cx="4114800" cy="4113212"/>
            <a:chOff x="2624138" y="1122363"/>
            <a:chExt cx="4114800" cy="4113212"/>
          </a:xfrm>
        </p:grpSpPr>
        <p:sp>
          <p:nvSpPr>
            <p:cNvPr id="18439" name="Rectangle 9"/>
            <p:cNvSpPr>
              <a:spLocks noChangeArrowheads="1"/>
            </p:cNvSpPr>
            <p:nvPr/>
          </p:nvSpPr>
          <p:spPr bwMode="auto">
            <a:xfrm>
              <a:off x="3647769" y="3766524"/>
              <a:ext cx="482398" cy="738187"/>
            </a:xfrm>
            <a:prstGeom prst="rect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8440" name="Group 10"/>
            <p:cNvGrpSpPr>
              <a:grpSpLocks/>
            </p:cNvGrpSpPr>
            <p:nvPr/>
          </p:nvGrpSpPr>
          <p:grpSpPr bwMode="auto">
            <a:xfrm>
              <a:off x="2624138" y="1122363"/>
              <a:ext cx="4114800" cy="4113212"/>
              <a:chOff x="2624138" y="1122363"/>
              <a:chExt cx="4114800" cy="4113212"/>
            </a:xfrm>
          </p:grpSpPr>
          <p:graphicFrame>
            <p:nvGraphicFramePr>
              <p:cNvPr id="18441" name="Object 22"/>
              <p:cNvGraphicFramePr>
                <a:graphicFrameLocks noChangeAspect="1"/>
              </p:cNvGraphicFramePr>
              <p:nvPr/>
            </p:nvGraphicFramePr>
            <p:xfrm>
              <a:off x="2624138" y="1122363"/>
              <a:ext cx="4114800" cy="4113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0" name="Stanford Graphics Slide" r:id="rId4" imgW="8492490" imgH="3836670" progId="">
                      <p:embed/>
                    </p:oleObj>
                  </mc:Choice>
                  <mc:Fallback>
                    <p:oleObj name="Stanford Graphics Slide" r:id="rId4" imgW="8492490" imgH="3836670" progId="">
                      <p:embed/>
                      <p:pic>
                        <p:nvPicPr>
                          <p:cNvPr id="18441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r="53081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24138" y="1122363"/>
                            <a:ext cx="4114800" cy="41132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442" name="Text Box 23"/>
              <p:cNvSpPr txBox="1">
                <a:spLocks noChangeArrowheads="1"/>
              </p:cNvSpPr>
              <p:nvPr/>
            </p:nvSpPr>
            <p:spPr bwMode="auto">
              <a:xfrm>
                <a:off x="4382179" y="1336675"/>
                <a:ext cx="62889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</a:rPr>
                  <a:t>1 au</a:t>
                </a:r>
              </a:p>
            </p:txBody>
          </p:sp>
          <p:sp>
            <p:nvSpPr>
              <p:cNvPr id="18443" name="Text Box 24"/>
              <p:cNvSpPr txBox="1">
                <a:spLocks noChangeArrowheads="1"/>
              </p:cNvSpPr>
              <p:nvPr/>
            </p:nvSpPr>
            <p:spPr bwMode="auto">
              <a:xfrm>
                <a:off x="4712506" y="2725738"/>
                <a:ext cx="903636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>
                    <a:solidFill>
                      <a:srgbClr val="4D4D4D"/>
                    </a:solidFill>
                  </a:rPr>
                  <a:t>pert. limit</a:t>
                </a:r>
              </a:p>
            </p:txBody>
          </p:sp>
          <p:sp>
            <p:nvSpPr>
              <p:cNvPr id="18444" name="Text Box 25"/>
              <p:cNvSpPr txBox="1">
                <a:spLocks noChangeArrowheads="1"/>
              </p:cNvSpPr>
              <p:nvPr/>
            </p:nvSpPr>
            <p:spPr bwMode="auto">
              <a:xfrm>
                <a:off x="4580693" y="1814513"/>
                <a:ext cx="676536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i="1">
                    <a:solidFill>
                      <a:srgbClr val="0000FF"/>
                    </a:solidFill>
                  </a:rPr>
                  <a:t>bound</a:t>
                </a:r>
              </a:p>
            </p:txBody>
          </p:sp>
          <p:sp>
            <p:nvSpPr>
              <p:cNvPr id="18445" name="Text Box 26"/>
              <p:cNvSpPr txBox="1">
                <a:spLocks noChangeArrowheads="1"/>
              </p:cNvSpPr>
              <p:nvPr/>
            </p:nvSpPr>
            <p:spPr bwMode="auto">
              <a:xfrm>
                <a:off x="4855436" y="2238375"/>
                <a:ext cx="85440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i="1">
                    <a:solidFill>
                      <a:srgbClr val="FF0000"/>
                    </a:solidFill>
                  </a:rPr>
                  <a:t>continua</a:t>
                </a:r>
              </a:p>
            </p:txBody>
          </p:sp>
        </p:grpSp>
      </p:grpSp>
      <p:sp>
        <p:nvSpPr>
          <p:cNvPr id="5126" name="TextBox 10"/>
          <p:cNvSpPr txBox="1">
            <a:spLocks noChangeArrowheads="1"/>
          </p:cNvSpPr>
          <p:nvPr/>
        </p:nvSpPr>
        <p:spPr bwMode="auto">
          <a:xfrm>
            <a:off x="1888797" y="5347060"/>
            <a:ext cx="8778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 indent="-173038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near-visible light expect perturbative breakdown </a:t>
            </a:r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sym typeface="Symbol" pitchFamily="18" charset="2"/>
              </a:rPr>
              <a:t> 10</a:t>
            </a:r>
            <a:r>
              <a:rPr lang="en-US" sz="2400" baseline="300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sym typeface="Symbol" pitchFamily="18" charset="2"/>
              </a:rPr>
              <a:t>12</a:t>
            </a:r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sym typeface="Symbol" pitchFamily="18" charset="2"/>
              </a:rPr>
              <a:t> W/cm</a:t>
            </a:r>
            <a:r>
              <a:rPr lang="en-US" sz="2400" baseline="300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sym typeface="Symbol" pitchFamily="18" charset="2"/>
              </a:rPr>
              <a:t>2</a:t>
            </a:r>
            <a:endParaRPr lang="en-US" sz="2400" dirty="0">
              <a:solidFill>
                <a:schemeClr val="tx2">
                  <a:lumMod val="85000"/>
                  <a:lumOff val="15000"/>
                </a:schemeClr>
              </a:solidFill>
              <a:latin typeface="+mn-lt"/>
              <a:sym typeface="Symbol" pitchFamily="18" charset="2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sym typeface="Symbol" pitchFamily="18" charset="2"/>
              </a:rPr>
              <a:t>strong-field limit at higher intensity defined by z</a:t>
            </a:r>
            <a:r>
              <a:rPr lang="en-US" sz="2400" baseline="-250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sym typeface="Symbol" pitchFamily="18" charset="2"/>
              </a:rPr>
              <a:t>1</a:t>
            </a:r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sym typeface="Symbol" pitchFamily="18" charset="2"/>
              </a:rPr>
              <a:t> (bound)</a:t>
            </a:r>
            <a:endParaRPr lang="en-US" sz="2400" dirty="0">
              <a:solidFill>
                <a:schemeClr val="tx2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7601" y="2989263"/>
            <a:ext cx="11461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z</a:t>
            </a:r>
            <a:r>
              <a:rPr lang="en-US" b="1" baseline="-25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  <a:sym typeface="Symbol"/>
              </a:rPr>
              <a:t> 1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Up Arrow 1"/>
          <p:cNvSpPr/>
          <p:nvPr/>
        </p:nvSpPr>
        <p:spPr bwMode="auto">
          <a:xfrm>
            <a:off x="5594351" y="2360613"/>
            <a:ext cx="98425" cy="1130300"/>
          </a:xfrm>
          <a:prstGeom prst="upArrow">
            <a:avLst/>
          </a:prstGeom>
          <a:solidFill>
            <a:schemeClr val="bg2">
              <a:lumMod val="75000"/>
            </a:schemeClr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dirty="0">
              <a:latin typeface="Arial" charset="0"/>
              <a:ea typeface="MS PGothic" pitchFamily="34" charset="-128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1885802" y="5344873"/>
            <a:ext cx="8944494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wavelength is a continuous experimental control for strong-field studies </a:t>
            </a:r>
          </a:p>
        </p:txBody>
      </p:sp>
    </p:spTree>
    <p:extLst>
      <p:ext uri="{BB962C8B-B14F-4D97-AF65-F5344CB8AC3E}">
        <p14:creationId xmlns:p14="http://schemas.microsoft.com/office/powerpoint/2010/main" val="291237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1124E-6 1.57054E-6 L -0.04632 1.5705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2" grpId="0" animBg="1"/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smtClean="0">
            <a:ln>
              <a:noFill/>
            </a:ln>
            <a:solidFill>
              <a:srgbClr val="AE2F2C"/>
            </a:solidFill>
            <a:effectLst/>
            <a:latin typeface="Arial" charset="0"/>
          </a:defRPr>
        </a:defPPr>
      </a:lstStyle>
    </a:spDef>
    <a:lnDef>
      <a:spPr bwMode="auto">
        <a:ln w="25400">
          <a:solidFill>
            <a:srgbClr val="0070C0"/>
          </a:solidFill>
          <a:headEnd type="none" w="med" len="med"/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400" dirty="0" smtClean="0">
            <a:solidFill>
              <a:schemeClr val="tx1">
                <a:lumMod val="85000"/>
                <a:lumOff val="15000"/>
              </a:schemeClr>
            </a:solidFill>
            <a:latin typeface="+mn-lt"/>
            <a:cs typeface="Calibri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19170</TotalTime>
  <Words>3093</Words>
  <Application>Microsoft Macintosh PowerPoint</Application>
  <PresentationFormat>Widescreen</PresentationFormat>
  <Paragraphs>579</Paragraphs>
  <Slides>35</Slides>
  <Notes>31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Arial Rounded MT Bold</vt:lpstr>
      <vt:lpstr>Calibri</vt:lpstr>
      <vt:lpstr>Cambria Math</vt:lpstr>
      <vt:lpstr>Courier New</vt:lpstr>
      <vt:lpstr>Mistral</vt:lpstr>
      <vt:lpstr>Symbol</vt:lpstr>
      <vt:lpstr>Times New Roman</vt:lpstr>
      <vt:lpstr>Verdana</vt:lpstr>
      <vt:lpstr>Wingdings</vt:lpstr>
      <vt:lpstr>Default Design</vt:lpstr>
      <vt:lpstr>Equation</vt:lpstr>
      <vt:lpstr>Stanford Graphics Slide</vt:lpstr>
      <vt:lpstr>Graph</vt:lpstr>
      <vt:lpstr>Bitmap Image</vt:lpstr>
      <vt:lpstr>wavelength scaling intense laser-atom interactions</vt:lpstr>
      <vt:lpstr>mid-infrared (1-5 µm) opens new opportunities</vt:lpstr>
      <vt:lpstr>realization of the semi-classical behavior</vt:lpstr>
      <vt:lpstr>PowerPoint Presentation</vt:lpstr>
      <vt:lpstr>PowerPoint Presentation</vt:lpstr>
      <vt:lpstr>Keldysh evolution of ionization mode</vt:lpstr>
      <vt:lpstr>rescattering or 3-step model: the cartoon</vt:lpstr>
      <vt:lpstr>-scaling for strong-field parameters</vt:lpstr>
      <vt:lpstr>perturbative limit for optical frequencies</vt:lpstr>
      <vt:lpstr>time-dependence of classical trajectories</vt:lpstr>
      <vt:lpstr>time-dependence of classical trajectories</vt:lpstr>
      <vt:lpstr>measurements in strong fields</vt:lpstr>
      <vt:lpstr>production of high-energy electrons</vt:lpstr>
      <vt:lpstr>wavelength dependence: fixed Up (~ 15 eV)</vt:lpstr>
      <vt:lpstr>inelastic rescattering: (e,ne) multiple ionization</vt:lpstr>
      <vt:lpstr>high harmonic generation in gases</vt:lpstr>
      <vt:lpstr>production of high-energy photons: HHG</vt:lpstr>
      <vt:lpstr>scaling to kilovolt harmonic energies</vt:lpstr>
      <vt:lpstr>origin of single-atom dispersion: attochirp</vt:lpstr>
      <vt:lpstr>-dependence of the attochirp</vt:lpstr>
      <vt:lpstr>RABBITT: -dependence of the attochirp</vt:lpstr>
      <vt:lpstr>what happens at high frequency?</vt:lpstr>
      <vt:lpstr>LCLS XFEL parameters</vt:lpstr>
      <vt:lpstr>contrast optical and x-ray ionization</vt:lpstr>
      <vt:lpstr>theory models intense x-ray-atom interaction</vt:lpstr>
      <vt:lpstr>strong-field metrics: global plot</vt:lpstr>
      <vt:lpstr>NSF NeXUS: mid-scale femto/atto XUV user facility</vt:lpstr>
      <vt:lpstr>Agostini/DiMauro group</vt:lpstr>
      <vt:lpstr>kilohertz rep rate direct amplification in the MIR</vt:lpstr>
      <vt:lpstr>how about MIR interaction with argon nanoparticles</vt:lpstr>
      <vt:lpstr>types of diffraction configurations</vt:lpstr>
      <vt:lpstr>semi-classical description of high harmonic emission</vt:lpstr>
      <vt:lpstr>gas-phase electron diffraction</vt:lpstr>
      <vt:lpstr>LIED is time-resolved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Gilles</dc:creator>
  <cp:lastModifiedBy>DiMauro, Louis</cp:lastModifiedBy>
  <cp:revision>913</cp:revision>
  <cp:lastPrinted>2014-10-19T18:46:23Z</cp:lastPrinted>
  <dcterms:created xsi:type="dcterms:W3CDTF">2008-06-06T18:46:08Z</dcterms:created>
  <dcterms:modified xsi:type="dcterms:W3CDTF">2021-10-13T12:39:16Z</dcterms:modified>
</cp:coreProperties>
</file>