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9"/>
  </p:notesMasterIdLst>
  <p:sldIdLst>
    <p:sldId id="256" r:id="rId3"/>
    <p:sldId id="282" r:id="rId4"/>
    <p:sldId id="258" r:id="rId5"/>
    <p:sldId id="259" r:id="rId6"/>
    <p:sldId id="334" r:id="rId7"/>
    <p:sldId id="272" r:id="rId8"/>
    <p:sldId id="287" r:id="rId9"/>
    <p:sldId id="263" r:id="rId10"/>
    <p:sldId id="267" r:id="rId11"/>
    <p:sldId id="269" r:id="rId12"/>
    <p:sldId id="286" r:id="rId13"/>
    <p:sldId id="359" r:id="rId14"/>
    <p:sldId id="288" r:id="rId15"/>
    <p:sldId id="294" r:id="rId16"/>
    <p:sldId id="295" r:id="rId17"/>
    <p:sldId id="298" r:id="rId18"/>
    <p:sldId id="303" r:id="rId19"/>
    <p:sldId id="306" r:id="rId20"/>
    <p:sldId id="308" r:id="rId21"/>
    <p:sldId id="309" r:id="rId22"/>
    <p:sldId id="310" r:id="rId23"/>
    <p:sldId id="312" r:id="rId24"/>
    <p:sldId id="328" r:id="rId25"/>
    <p:sldId id="338" r:id="rId26"/>
    <p:sldId id="364" r:id="rId27"/>
    <p:sldId id="341" r:id="rId28"/>
    <p:sldId id="342" r:id="rId29"/>
    <p:sldId id="343" r:id="rId30"/>
    <p:sldId id="344" r:id="rId31"/>
    <p:sldId id="315" r:id="rId32"/>
    <p:sldId id="316" r:id="rId33"/>
    <p:sldId id="318" r:id="rId34"/>
    <p:sldId id="317" r:id="rId35"/>
    <p:sldId id="319" r:id="rId36"/>
    <p:sldId id="320" r:id="rId37"/>
    <p:sldId id="321" r:id="rId38"/>
    <p:sldId id="360" r:id="rId39"/>
    <p:sldId id="363" r:id="rId40"/>
    <p:sldId id="361" r:id="rId41"/>
    <p:sldId id="345" r:id="rId42"/>
    <p:sldId id="336" r:id="rId43"/>
    <p:sldId id="335" r:id="rId44"/>
    <p:sldId id="329" r:id="rId45"/>
    <p:sldId id="346" r:id="rId46"/>
    <p:sldId id="365" r:id="rId47"/>
    <p:sldId id="36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17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8" autoAdjust="0"/>
    <p:restoredTop sz="80318" autoAdjust="0"/>
  </p:normalViewPr>
  <p:slideViewPr>
    <p:cSldViewPr snapToGrid="0">
      <p:cViewPr varScale="1">
        <p:scale>
          <a:sx n="130" d="100"/>
          <a:sy n="130" d="100"/>
        </p:scale>
        <p:origin x="1524" y="132"/>
      </p:cViewPr>
      <p:guideLst>
        <p:guide orient="horz" pos="1536"/>
        <p:guide pos="5120"/>
        <p:guide pos="172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53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F608F-C4D1-4F88-A683-F5861C111672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7480D-9166-40F0-ABA2-A89834B3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9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05823F-CA19-4E8D-8DE9-2DB6CF5ED818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19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488C-EF98-4E44-90FB-0C8D8BD719B1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8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A07035-40ED-452B-8418-3B2D2FA0EED2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91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488C-EF98-4E44-90FB-0C8D8BD719B1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02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958EA-9736-4AD3-87AB-06D8153F763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48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958EA-9736-4AD3-87AB-06D8153F763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958EA-9736-4AD3-87AB-06D8153F763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69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958EA-9736-4AD3-87AB-06D8153F763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39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958EA-9736-4AD3-87AB-06D8153F763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1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958EA-9736-4AD3-87AB-06D8153F763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1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7480D-9166-40F0-ABA2-A89834B3F1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1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03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7480D-9166-40F0-ABA2-A89834B3F1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70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7480D-9166-40F0-ABA2-A89834B3F1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70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7480D-9166-40F0-ABA2-A89834B3F1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6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65F4B-2A90-44C8-B560-8D8B6318F1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51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0A0A4-16FE-49EB-B88A-024EE2E609ED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58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0A0A4-16FE-49EB-B88A-024EE2E609ED}" type="slidenum">
              <a:rPr 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4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0A0A4-16FE-49EB-B88A-024EE2E609ED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61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0A0A4-16FE-49EB-B88A-024EE2E609ED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7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7480D-9166-40F0-ABA2-A89834B3F1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16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0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23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83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E958EA-9736-4AD3-87AB-06D8153F763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7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20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07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19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2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A72C-9162-4A1D-8FB6-208B4215266A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9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03D58-855C-4146-8B8E-DD9E4C4712BE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03D58-855C-4146-8B8E-DD9E4C4712BE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0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8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60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8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85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25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98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6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5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4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01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4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6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3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3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22467-942A-4DFC-AA2E-8B343D1A9B4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8C7BA-B8B4-4CCE-8379-FAA6EA6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7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83C64-1B46-44F6-BD67-CB75569A8D5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BE4BC-923D-4F2A-921B-A170AD49B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5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9.png"/><Relationship Id="rId7" Type="http://schemas.openxmlformats.org/officeDocument/2006/relationships/image" Target="../media/image4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1.png"/><Relationship Id="rId5" Type="http://schemas.openxmlformats.org/officeDocument/2006/relationships/image" Target="../media/image411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0.wmf"/><Relationship Id="rId4" Type="http://schemas.openxmlformats.org/officeDocument/2006/relationships/image" Target="../media/image11.jpeg"/><Relationship Id="rId9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36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36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9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9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2.wmv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1.wmf"/><Relationship Id="rId2" Type="http://schemas.microsoft.com/office/2007/relationships/media" Target="../media/media2.wmv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4.bin"/><Relationship Id="rId5" Type="http://schemas.openxmlformats.org/officeDocument/2006/relationships/video" Target="../media/media3.wmv"/><Relationship Id="rId10" Type="http://schemas.openxmlformats.org/officeDocument/2006/relationships/image" Target="../media/image24.png"/><Relationship Id="rId4" Type="http://schemas.microsoft.com/office/2007/relationships/media" Target="../media/media3.wm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3283" y="98854"/>
            <a:ext cx="8686800" cy="494884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n-lt"/>
              </a:rPr>
              <a:t>Fundamental Tests with Antihydrogen Atoms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19929" y="696315"/>
            <a:ext cx="4602914" cy="928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600" dirty="0"/>
              <a:t>Joel Fajans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/>
              <a:t>U.C. Berkeley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/>
              <a:t>and the </a:t>
            </a:r>
            <a:r>
              <a:rPr lang="en-US" sz="1600" b="1" dirty="0"/>
              <a:t>ALPHA </a:t>
            </a:r>
            <a:r>
              <a:rPr lang="en-US" sz="1600" dirty="0"/>
              <a:t>Collaboration</a:t>
            </a:r>
          </a:p>
          <a:p>
            <a:pPr eaLnBrk="1" hangingPunct="1"/>
            <a:endParaRPr lang="en-US" sz="1400" dirty="0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79" y="0"/>
            <a:ext cx="1180433" cy="85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35711" y="1668744"/>
            <a:ext cx="55713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Work supported by:</a:t>
            </a:r>
          </a:p>
          <a:p>
            <a:pPr algn="ctr"/>
            <a:r>
              <a:rPr lang="en-US" sz="1100" dirty="0"/>
              <a:t>NSF/DOE Partnership in Basic Plasma Science </a:t>
            </a:r>
          </a:p>
          <a:p>
            <a:pPr algn="ctr"/>
            <a:endParaRPr lang="en-US" sz="1200" dirty="0"/>
          </a:p>
          <a:p>
            <a:pPr algn="ctr"/>
            <a:r>
              <a:rPr lang="en-US" sz="1000" dirty="0"/>
              <a:t>Also supported by </a:t>
            </a:r>
            <a:r>
              <a:rPr lang="en-US" sz="1000" dirty="0" err="1"/>
              <a:t>CNPq</a:t>
            </a:r>
            <a:r>
              <a:rPr lang="en-US" sz="1000" dirty="0"/>
              <a:t>, FINEP/RENAFAE (Brazil), ISF (Israel), MEXT (Japan), FNU and the Carlsberg Foundation (Denmark), VR (Sweden), NSERC, NRC/TRIUMF AIF FQRNT(Canada), and EPSRC, the Royal Society and the </a:t>
            </a:r>
            <a:r>
              <a:rPr lang="en-US" sz="1000" dirty="0" err="1"/>
              <a:t>Leverhulme</a:t>
            </a:r>
            <a:r>
              <a:rPr lang="en-US" sz="1000" dirty="0"/>
              <a:t> Trust (UK).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7590" y="3545646"/>
            <a:ext cx="8962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Researchers have been interested in antihydrogen since at least the 1980’s.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Interest in antihydrogen stems from tests of fundamental physics: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Charge-Parity-Time (CPT) invariance: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Is the spectrum of antihydrogen the same as the spectrum of hydrogen?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Weak Equivalence Principle (WEP):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Does antimatter gravitate in the same fashion as normal matter?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Violation of CPT or WEP would revolutionize fundamental physics.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Both CPT and WEP are </a:t>
            </a:r>
            <a:r>
              <a:rPr lang="en-US" i="1" dirty="0"/>
              <a:t>very likely </a:t>
            </a:r>
            <a:r>
              <a:rPr lang="en-US" dirty="0"/>
              <a:t>to hold, and yet…</a:t>
            </a:r>
          </a:p>
        </p:txBody>
      </p:sp>
      <p:pic>
        <p:nvPicPr>
          <p:cNvPr id="4098" name="Picture 2" descr="http://www.berkeley.edu/brand/img/seals/ucbseal_139_5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691" y="98854"/>
            <a:ext cx="1263015" cy="12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350468" y="730361"/>
            <a:ext cx="2078839" cy="2073618"/>
            <a:chOff x="232898" y="2701091"/>
            <a:chExt cx="4936393" cy="326248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03" y="2701091"/>
              <a:ext cx="4303382" cy="243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2898" y="5140380"/>
              <a:ext cx="4936393" cy="82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Hollow antiproton plasma</a:t>
              </a:r>
            </a:p>
            <a:p>
              <a:pPr algn="ctr"/>
              <a:r>
                <a:rPr lang="en-US" sz="1400" dirty="0"/>
                <a:t>ALPHA 2012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99" y="1361869"/>
            <a:ext cx="873202" cy="5187846"/>
          </a:xfrm>
          <a:prstGeom prst="rect">
            <a:avLst/>
          </a:prstGeom>
        </p:spPr>
      </p:pic>
      <p:pic>
        <p:nvPicPr>
          <p:cNvPr id="13" name="Picture 12" descr="Right Side Logo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0436" y="1505560"/>
            <a:ext cx="873202" cy="52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erature Efolding.TIF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2162" y="869576"/>
            <a:ext cx="5307676" cy="3981110"/>
          </a:xfrm>
          <a:prstGeom prst="rect">
            <a:avLst/>
          </a:prstGeom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82202" y="5"/>
            <a:ext cx="2427596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Lepton Cooling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214" y="771052"/>
            <a:ext cx="620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Positrons cool by cyclotron radiation.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At 1T, the predicted cooling time is 3.8s.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214" y="4431793"/>
            <a:ext cx="10077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particles should cool to the temperature of the surrounding walls…but they don’t.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Typical final temperature is ~100K, observed across many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mechanisms that arrest the cooling are not well understood.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Electrode amplifier noise.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Higher temperature black body radiation “leaking” into the mixing region.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Asymmetry driven plasma expansion.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91379" y="267546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3T</a:t>
            </a:r>
          </a:p>
        </p:txBody>
      </p:sp>
    </p:spTree>
    <p:extLst>
      <p:ext uri="{BB962C8B-B14F-4D97-AF65-F5344CB8AC3E}">
        <p14:creationId xmlns:p14="http://schemas.microsoft.com/office/powerpoint/2010/main" val="33824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sitronEVC Start.TIF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8434" y="3918367"/>
            <a:ext cx="4276898" cy="2356104"/>
          </a:xfrm>
          <a:prstGeom prst="rect">
            <a:avLst/>
          </a:prstGeom>
        </p:spPr>
      </p:pic>
      <p:pic>
        <p:nvPicPr>
          <p:cNvPr id="9" name="Picture 8" descr="PositronEVC.T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4585" y="3917839"/>
            <a:ext cx="4276898" cy="2356104"/>
          </a:xfrm>
          <a:prstGeom prst="rect">
            <a:avLst/>
          </a:prstGeom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47084" y="5"/>
            <a:ext cx="4697841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Positron Evaporative Cooling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600" y="725280"/>
            <a:ext cx="9601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need temperatures well below 100K.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making the positron well very shallow on one side, we allow the hottest positrons to escape.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cools the remaining positrons.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Typically, we can get to ~10K temperatures.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 temporary effect; after evaporative cooling, the positrons quickly warm back up.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Consequently, we need to use the cold positrons quickly.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sets constraints on our positron-antiproton mixing procedures.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03883" y="3733177"/>
            <a:ext cx="4095144" cy="2860049"/>
            <a:chOff x="4104435" y="3917838"/>
            <a:chExt cx="4105408" cy="2860049"/>
          </a:xfrm>
        </p:grpSpPr>
        <p:pic>
          <p:nvPicPr>
            <p:cNvPr id="7" name="Picture 6" descr="WarmupAfterEVC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4435" y="3917838"/>
              <a:ext cx="4105408" cy="27369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16183" y="6531666"/>
              <a:ext cx="8584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ALPHA, 2010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7600" y="6611779"/>
            <a:ext cx="5852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ALPHA,  </a:t>
            </a:r>
            <a:r>
              <a:rPr lang="en-US" sz="1000" u="sng" dirty="0"/>
              <a:t>Evaporative Cooling of Antiprotons to Cryogenic Temperatures</a:t>
            </a:r>
            <a:r>
              <a:rPr lang="en-US" sz="1000" dirty="0"/>
              <a:t>, </a:t>
            </a:r>
            <a:r>
              <a:rPr lang="en-US" sz="1000" i="1" dirty="0"/>
              <a:t>Phys. Rev. Lett</a:t>
            </a:r>
            <a:r>
              <a:rPr lang="en-US" sz="1000" dirty="0"/>
              <a:t>., </a:t>
            </a:r>
            <a:r>
              <a:rPr lang="en-US" sz="1000" b="1" dirty="0"/>
              <a:t>105</a:t>
            </a:r>
            <a:r>
              <a:rPr lang="en-US" sz="1000" dirty="0"/>
              <a:t> 013003, (2010).</a:t>
            </a:r>
          </a:p>
        </p:txBody>
      </p:sp>
    </p:spTree>
    <p:extLst>
      <p:ext uri="{BB962C8B-B14F-4D97-AF65-F5344CB8AC3E}">
        <p14:creationId xmlns:p14="http://schemas.microsoft.com/office/powerpoint/2010/main" val="112946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5644" y="22239"/>
            <a:ext cx="2820712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Cavity Cooling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43" y="615548"/>
            <a:ext cx="7786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Recently, we have been exploring cavity cooling in Berkeley.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Noninteracting</a:t>
            </a:r>
            <a:r>
              <a:rPr lang="en-US" dirty="0"/>
              <a:t> leptons are known to undergo enhanced cooling in cavities.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Cooling of equilibrium plasmas had never been observed directly.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04" y="1536904"/>
            <a:ext cx="3761101" cy="3784201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61265" y="1561402"/>
            <a:ext cx="3621067" cy="4015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443" y="5805289"/>
            <a:ext cx="115404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A.P </a:t>
            </a:r>
            <a:r>
              <a:rPr lang="en-US" sz="1000" dirty="0" err="1"/>
              <a:t>Povilus</a:t>
            </a:r>
            <a:r>
              <a:rPr lang="en-US" sz="1000" dirty="0"/>
              <a:t>, N.D. </a:t>
            </a:r>
            <a:r>
              <a:rPr lang="en-US" sz="1000" dirty="0" err="1"/>
              <a:t>DeTal</a:t>
            </a:r>
            <a:r>
              <a:rPr lang="en-US" sz="1000" dirty="0"/>
              <a:t>, L.T. Evans, N. </a:t>
            </a:r>
            <a:r>
              <a:rPr lang="en-US" sz="1000" dirty="0" err="1"/>
              <a:t>Evetts</a:t>
            </a:r>
            <a:r>
              <a:rPr lang="en-US" sz="1000" dirty="0"/>
              <a:t>, J. Fajans, W.N. Hardy, E.D. Hunter, I. Martens, F. </a:t>
            </a:r>
            <a:r>
              <a:rPr lang="en-US" sz="1000" dirty="0" err="1"/>
              <a:t>Robicheaux</a:t>
            </a:r>
            <a:r>
              <a:rPr lang="en-US" sz="1000" dirty="0"/>
              <a:t>, S. </a:t>
            </a:r>
            <a:r>
              <a:rPr lang="en-US" sz="1000" dirty="0" err="1"/>
              <a:t>Shanman</a:t>
            </a:r>
            <a:r>
              <a:rPr lang="en-US" sz="1000" dirty="0"/>
              <a:t>, C. So, X. Wang and J.S. Wurtele, </a:t>
            </a:r>
            <a:r>
              <a:rPr lang="en-US" sz="1000" u="sng" dirty="0"/>
              <a:t>Electron plasmas cooled by cyclotron-cavity resonance</a:t>
            </a:r>
            <a:r>
              <a:rPr lang="en-US" sz="1000" dirty="0"/>
              <a:t>, Phys. Rev Lett. </a:t>
            </a:r>
            <a:r>
              <a:rPr lang="en-US" sz="1000" b="1" dirty="0"/>
              <a:t>117</a:t>
            </a:r>
            <a:r>
              <a:rPr lang="en-US" sz="1000" dirty="0"/>
              <a:t>, 175001 (2016).</a:t>
            </a:r>
          </a:p>
          <a:p>
            <a:r>
              <a:rPr lang="en-US" sz="1000" dirty="0"/>
              <a:t>A. </a:t>
            </a:r>
            <a:r>
              <a:rPr lang="en-US" sz="1000" dirty="0" err="1"/>
              <a:t>Povilus</a:t>
            </a:r>
            <a:r>
              <a:rPr lang="en-US" sz="1000" dirty="0"/>
              <a:t>, Ph.D. thesis, Berkeley (2015).</a:t>
            </a:r>
          </a:p>
          <a:p>
            <a:r>
              <a:rPr lang="en-US" sz="1000" dirty="0"/>
              <a:t>L. Evans, Ph.D. thesis, Berkeley (2016).</a:t>
            </a:r>
          </a:p>
          <a:p>
            <a:r>
              <a:rPr lang="en-US" sz="1000" dirty="0"/>
              <a:t>E. D. Hunter, N. Evetts, J. Fajans, W. N. Hardy, H. </a:t>
            </a:r>
            <a:r>
              <a:rPr lang="en-US" sz="1000" dirty="0" err="1"/>
              <a:t>Landsberger</a:t>
            </a:r>
            <a:r>
              <a:rPr lang="en-US" sz="1000" dirty="0"/>
              <a:t>, R. </a:t>
            </a:r>
            <a:r>
              <a:rPr lang="en-US" sz="1000" dirty="0" err="1"/>
              <a:t>Mcpeters</a:t>
            </a:r>
            <a:r>
              <a:rPr lang="en-US" sz="1000" dirty="0"/>
              <a:t>, and J. S. Wurtele, </a:t>
            </a:r>
            <a:r>
              <a:rPr lang="en-US" sz="1000" u="sng" dirty="0"/>
              <a:t>Low Magnetic Field Cooling of Lepton Plasmas via Cyclotron-Cavity Resonance</a:t>
            </a:r>
            <a:r>
              <a:rPr lang="en-US" sz="1000" dirty="0"/>
              <a:t>, Phys. Plasmas </a:t>
            </a:r>
            <a:r>
              <a:rPr lang="en-US" sz="1000" b="1" dirty="0"/>
              <a:t>25</a:t>
            </a:r>
            <a:r>
              <a:rPr lang="en-US" sz="1000" dirty="0"/>
              <a:t>, 011602 (2018).</a:t>
            </a:r>
          </a:p>
          <a:p>
            <a:r>
              <a:rPr lang="en-US" sz="1000" dirty="0"/>
              <a:t>E. Hunter, Ph.D. thesis U.C. Berkeley (2019).</a:t>
            </a:r>
          </a:p>
          <a:p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5443" y="5435957"/>
            <a:ext cx="473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Cooling is sometimes best near a cavity node.</a:t>
            </a:r>
          </a:p>
        </p:txBody>
      </p:sp>
    </p:spTree>
    <p:extLst>
      <p:ext uri="{BB962C8B-B14F-4D97-AF65-F5344CB8AC3E}">
        <p14:creationId xmlns:p14="http://schemas.microsoft.com/office/powerpoint/2010/main" val="2262997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12519"/>
            <a:ext cx="7924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Antihydrogen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3186" y="758015"/>
                <a:ext cx="1027581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Normal matter atoms are known to be charge neutral to remarkable precision: on the order of 10</a:t>
                </a:r>
                <a:r>
                  <a:rPr lang="en-US" sz="2100" baseline="30000" dirty="0"/>
                  <a:t>-21</a:t>
                </a:r>
                <a:r>
                  <a:rPr lang="en-US" i="1" dirty="0"/>
                  <a:t>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CPT and quantum anomaly cancellation demand that antihydrogen be charge neutral to a similar level.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How well is the charge of antihydrogen known?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Techniques used for normal matter atoms are inapplicable.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Only prior limits on antihydrogen charge were at the 10</a:t>
                </a:r>
                <a:r>
                  <a:rPr lang="en-US" sz="2100" baseline="30000" dirty="0"/>
                  <a:t>-2</a:t>
                </a:r>
                <a:r>
                  <a:rPr lang="en-US" i="1" dirty="0"/>
                  <a:t>e </a:t>
                </a:r>
                <a:r>
                  <a:rPr lang="en-US" dirty="0"/>
                  <a:t>level.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Using superposition: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Charge of the antiproton is known to 7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dirty="0"/>
                  <a:t>10</a:t>
                </a:r>
                <a:r>
                  <a:rPr lang="en-US" baseline="30000" dirty="0"/>
                  <a:t>-</a:t>
                </a:r>
                <a:r>
                  <a:rPr lang="en-US" sz="2100" baseline="30000" dirty="0"/>
                  <a:t>10</a:t>
                </a:r>
                <a:r>
                  <a:rPr lang="en-US" i="1" dirty="0"/>
                  <a:t>e.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Charge of the positron is known to 2.5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dirty="0"/>
                  <a:t>10</a:t>
                </a:r>
                <a:r>
                  <a:rPr lang="en-US" sz="2100" baseline="30000" dirty="0"/>
                  <a:t>-8</a:t>
                </a:r>
                <a:r>
                  <a:rPr lang="en-US" i="1" dirty="0"/>
                  <a:t>e.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This positron bound is substantially weaker than the antiproton bound.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Thus, prior experimental limit is about 2.5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dirty="0"/>
                  <a:t>10</a:t>
                </a:r>
                <a:r>
                  <a:rPr lang="en-US" sz="2100" baseline="30000" dirty="0"/>
                  <a:t>-8</a:t>
                </a:r>
                <a:r>
                  <a:rPr lang="en-US" i="1" dirty="0"/>
                  <a:t>e.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i="1" dirty="0"/>
                  <a:t>Does superposition apply?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A search for the charge of antihydrogen is a novel and potentially interesting test of fundamental physics.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86" y="758015"/>
                <a:ext cx="10275810" cy="3693319"/>
              </a:xfrm>
              <a:prstGeom prst="rect">
                <a:avLst/>
              </a:prstGeom>
              <a:blipFill>
                <a:blip r:embed="rId4"/>
                <a:stretch>
                  <a:fillRect l="-415" t="-990" r="-119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73186" y="5896824"/>
            <a:ext cx="7516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Bressi</a:t>
            </a:r>
            <a:r>
              <a:rPr lang="en-US" sz="1000" dirty="0"/>
              <a:t>, G. et al. Testing the neutrality of matter by acoustic means in a spherical resonator. </a:t>
            </a:r>
            <a:r>
              <a:rPr lang="en-US" sz="1000" i="1" dirty="0"/>
              <a:t>Phys. Rev. A </a:t>
            </a:r>
            <a:r>
              <a:rPr lang="en-US" sz="1000" b="1" dirty="0"/>
              <a:t>83</a:t>
            </a:r>
            <a:r>
              <a:rPr lang="en-US" sz="1000" dirty="0"/>
              <a:t>, 052101 (2011).</a:t>
            </a:r>
          </a:p>
          <a:p>
            <a:r>
              <a:rPr lang="en-US" sz="1000" dirty="0"/>
              <a:t>Greenland, P. T. </a:t>
            </a:r>
            <a:r>
              <a:rPr lang="en-US" sz="1000" u="sng" dirty="0"/>
              <a:t>Antimatter</a:t>
            </a:r>
            <a:r>
              <a:rPr lang="en-US" sz="1000" dirty="0"/>
              <a:t>, </a:t>
            </a:r>
            <a:r>
              <a:rPr lang="en-US" sz="1000" i="1" dirty="0"/>
              <a:t>Contemporary Physics </a:t>
            </a:r>
            <a:r>
              <a:rPr lang="en-US" sz="1000" b="1" dirty="0"/>
              <a:t>38</a:t>
            </a:r>
            <a:r>
              <a:rPr lang="en-US" sz="1000" dirty="0"/>
              <a:t>, 181 (1997).</a:t>
            </a:r>
          </a:p>
          <a:p>
            <a:r>
              <a:rPr lang="en-US" sz="1000" dirty="0"/>
              <a:t>Olive, K. A. </a:t>
            </a:r>
            <a:r>
              <a:rPr lang="en-US" sz="1000" i="1" dirty="0"/>
              <a:t>et al</a:t>
            </a:r>
            <a:r>
              <a:rPr lang="en-US" sz="1000" dirty="0"/>
              <a:t>. Review of particle physics. </a:t>
            </a:r>
            <a:r>
              <a:rPr lang="en-US" sz="1000" i="1" dirty="0"/>
              <a:t>Chinese Phys. C</a:t>
            </a:r>
            <a:r>
              <a:rPr lang="en-US" sz="1000" dirty="0"/>
              <a:t> </a:t>
            </a:r>
            <a:r>
              <a:rPr lang="en-US" sz="1000" b="1" dirty="0"/>
              <a:t>38</a:t>
            </a:r>
            <a:r>
              <a:rPr lang="en-US" sz="1000" dirty="0"/>
              <a:t>, 090001 (2014).</a:t>
            </a:r>
          </a:p>
          <a:p>
            <a:r>
              <a:rPr lang="en-US" sz="1000" dirty="0"/>
              <a:t>Fee, M. S. </a:t>
            </a:r>
            <a:r>
              <a:rPr lang="en-US" sz="1000" i="1" dirty="0"/>
              <a:t>et al</a:t>
            </a:r>
            <a:r>
              <a:rPr lang="en-US" sz="1000" dirty="0"/>
              <a:t>. Measurement of the positronium 1 </a:t>
            </a:r>
            <a:r>
              <a:rPr lang="en-US" sz="1000" baseline="30000" dirty="0"/>
              <a:t>3</a:t>
            </a:r>
            <a:r>
              <a:rPr lang="en-US" sz="1000" i="1" dirty="0"/>
              <a:t>S</a:t>
            </a:r>
            <a:r>
              <a:rPr lang="en-US" sz="1000" baseline="-25000" dirty="0"/>
              <a:t>1</a:t>
            </a:r>
            <a:r>
              <a:rPr lang="en-US" sz="1000" dirty="0"/>
              <a:t>–2 </a:t>
            </a:r>
            <a:r>
              <a:rPr lang="en-US" sz="1000" baseline="30000" dirty="0"/>
              <a:t>3</a:t>
            </a:r>
            <a:r>
              <a:rPr lang="en-US" sz="1000" i="1" dirty="0"/>
              <a:t>S</a:t>
            </a:r>
            <a:r>
              <a:rPr lang="en-US" sz="1000" baseline="-25000" dirty="0"/>
              <a:t>1</a:t>
            </a:r>
            <a:r>
              <a:rPr lang="en-US" sz="1000" dirty="0"/>
              <a:t> interval by continuous-wave two-photon excitation. </a:t>
            </a:r>
            <a:r>
              <a:rPr lang="en-US" sz="1000" i="1" dirty="0"/>
              <a:t>Phys. Rev. A</a:t>
            </a:r>
            <a:r>
              <a:rPr lang="en-US" sz="1000" dirty="0"/>
              <a:t> </a:t>
            </a:r>
            <a:r>
              <a:rPr lang="en-US" sz="1000" b="1" dirty="0"/>
              <a:t>48</a:t>
            </a:r>
            <a:r>
              <a:rPr lang="en-US" sz="1000" dirty="0"/>
              <a:t>, 192 (1993).</a:t>
            </a:r>
          </a:p>
          <a:p>
            <a:r>
              <a:rPr lang="en-US" sz="1000" dirty="0"/>
              <a:t>Hori, M. </a:t>
            </a:r>
            <a:r>
              <a:rPr lang="en-US" sz="1000" i="1" dirty="0"/>
              <a:t>et al</a:t>
            </a:r>
            <a:r>
              <a:rPr lang="en-US" sz="1000" dirty="0"/>
              <a:t>. Two-photon laser spectroscopy of </a:t>
            </a:r>
            <a:r>
              <a:rPr lang="en-US" sz="1000" dirty="0" err="1"/>
              <a:t>antiprotonic</a:t>
            </a:r>
            <a:r>
              <a:rPr lang="en-US" sz="1000" dirty="0"/>
              <a:t> helium and the antiproton-to-electron mass ratio. </a:t>
            </a:r>
            <a:r>
              <a:rPr lang="en-US" sz="1000" i="1" dirty="0"/>
              <a:t>Nature</a:t>
            </a:r>
            <a:r>
              <a:rPr lang="en-US" sz="1000" dirty="0"/>
              <a:t> </a:t>
            </a:r>
            <a:r>
              <a:rPr lang="en-US" sz="1000" b="1" dirty="0"/>
              <a:t>475</a:t>
            </a:r>
            <a:r>
              <a:rPr lang="en-US" sz="1000" dirty="0"/>
              <a:t>, 484 (2011).</a:t>
            </a:r>
          </a:p>
          <a:p>
            <a:r>
              <a:rPr lang="en-US" sz="1000" dirty="0"/>
              <a:t>Hughes, R. J. &amp; </a:t>
            </a:r>
            <a:r>
              <a:rPr lang="en-US" sz="1000" dirty="0" err="1"/>
              <a:t>Deutch</a:t>
            </a:r>
            <a:r>
              <a:rPr lang="en-US" sz="1000" dirty="0"/>
              <a:t>, B. I. Electric charges of positrons and antiprotons. </a:t>
            </a:r>
            <a:r>
              <a:rPr lang="en-US" sz="1000" i="1" dirty="0"/>
              <a:t>Phys. Rev. Lett.</a:t>
            </a:r>
            <a:r>
              <a:rPr lang="en-US" sz="1000" b="1" dirty="0"/>
              <a:t>69</a:t>
            </a:r>
            <a:r>
              <a:rPr lang="en-US" sz="1000" dirty="0"/>
              <a:t>, 578 (1992).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1015" y="4731029"/>
            <a:ext cx="3161252" cy="186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5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1" y="48008"/>
            <a:ext cx="73151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Determining the Antihydrogen Charge Bound Using Stochastic Acceleration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4002" y="1124728"/>
            <a:ext cx="10550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Stochastic acceleration (Fermi acceleration) can eject putatively charged antiatoms from the trap.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Stochastic acceleration: the acceleration of a charged particle by randomly time-varying electric fields.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is a “textbook” problem in nonlinear dynamics.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002" y="6304002"/>
            <a:ext cx="108704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000" dirty="0">
                <a:cs typeface="Times New Roman" panose="02020603050405020304" pitchFamily="18" charset="0"/>
              </a:rPr>
              <a:t>M. </a:t>
            </a:r>
            <a:r>
              <a:rPr lang="en-US" altLang="en-US" sz="1000" dirty="0" err="1">
                <a:cs typeface="Times New Roman" panose="02020603050405020304" pitchFamily="18" charset="0"/>
              </a:rPr>
              <a:t>Baquero</a:t>
            </a:r>
            <a:r>
              <a:rPr lang="en-US" altLang="en-US" sz="1000" dirty="0">
                <a:cs typeface="Times New Roman" panose="02020603050405020304" pitchFamily="18" charset="0"/>
              </a:rPr>
              <a:t>-Ruiz, </a:t>
            </a:r>
            <a:r>
              <a:rPr lang="en-US" altLang="en-US" sz="1000" u="sng" dirty="0">
                <a:cs typeface="Times New Roman" panose="02020603050405020304" pitchFamily="18" charset="0"/>
              </a:rPr>
              <a:t>Studies on the neutrality of antihydrogen</a:t>
            </a:r>
            <a:r>
              <a:rPr lang="en-US" altLang="en-US" sz="1000" dirty="0">
                <a:cs typeface="Times New Roman" panose="02020603050405020304" pitchFamily="18" charset="0"/>
              </a:rPr>
              <a:t>. Ph.D. thesis, University of California, Berkeley, 2013.</a:t>
            </a:r>
            <a:endParaRPr lang="en-US" sz="1000" dirty="0"/>
          </a:p>
          <a:p>
            <a:r>
              <a:rPr lang="en-US" sz="1000" dirty="0"/>
              <a:t>M. Baquero-Ruiz and A. E. Charman and J. Fajans and A. Little and A. Povilus and F. Robicheaux and J.S. Wurtele and A. I. Zhmoginov, </a:t>
            </a:r>
            <a:r>
              <a:rPr lang="en-US" sz="1000" u="sng" dirty="0"/>
              <a:t>Measuring the electric charge of antihydrogen by stochastic acceleration</a:t>
            </a:r>
            <a:r>
              <a:rPr lang="en-US" sz="1000" dirty="0"/>
              <a:t>, </a:t>
            </a:r>
            <a:r>
              <a:rPr lang="en-US" sz="1000" i="1" dirty="0"/>
              <a:t>New J. Phys</a:t>
            </a:r>
            <a:r>
              <a:rPr lang="en-US" sz="1000" dirty="0"/>
              <a:t>. </a:t>
            </a:r>
            <a:r>
              <a:rPr lang="en-US" sz="1000" b="1" dirty="0"/>
              <a:t>16</a:t>
            </a:r>
            <a:r>
              <a:rPr lang="en-US" sz="1000" dirty="0"/>
              <a:t> 083013, (2014).</a:t>
            </a:r>
          </a:p>
        </p:txBody>
      </p:sp>
      <p:pic>
        <p:nvPicPr>
          <p:cNvPr id="8" name="StochasticAcceleratio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5213" y="2895601"/>
            <a:ext cx="4981575" cy="2733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8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1" y="48008"/>
            <a:ext cx="73151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Improving the Antihydrogen Charge Bound Using Stochastic Acceleration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8764" y="1124728"/>
            <a:ext cx="9617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Stochastic acceleration (Fermi acceleration) can eject putatively charged antiatoms from the trap.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Stochastic acceleration: the acceleration of a charged particle by randomly time-varying electric fields.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is a “textbook” problem in nonlinear dynamics.</a:t>
            </a:r>
          </a:p>
        </p:txBody>
      </p:sp>
      <p:pic>
        <p:nvPicPr>
          <p:cNvPr id="3" name="BeachBall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681" y="2602057"/>
            <a:ext cx="4572638" cy="3429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53151" y="6084268"/>
            <a:ext cx="17620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https://youtu.be/fkVf4-1whuc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1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1" y="32305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Stochastic Acceleration Scaling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95414"/>
            <a:ext cx="37528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5158" y="1395414"/>
                <a:ext cx="58194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Stochastic acceleration follows standard random walk scaling.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 antiatom with charge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𝑄𝑒</m:t>
                    </m:r>
                  </m:oMath>
                </a14:m>
                <a:r>
                  <a:rPr lang="en-US" dirty="0"/>
                  <a:t> will escape a trap if: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8" y="1395414"/>
                <a:ext cx="5819442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733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43152" y="2641493"/>
                <a:ext cx="1497141" cy="668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𝑄</m:t>
                      </m:r>
                      <m:r>
                        <a:rPr lang="en-US" i="1">
                          <a:latin typeface="Cambria Math"/>
                        </a:rPr>
                        <m:t>&gt;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well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CA01CF"/>
                              </a:solidFill>
                              <a:latin typeface="Cambria Math"/>
                              <a:ea typeface="Cambria Math"/>
                            </a:rPr>
                            <m:t>ΔΦ</m:t>
                          </m:r>
                          <m:rad>
                            <m:radPr>
                              <m:degHide m:val="on"/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151" y="2641493"/>
                <a:ext cx="1497141" cy="6681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585598" y="4034181"/>
                <a:ext cx="47320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>
                          <a:solidFill>
                            <a:srgbClr val="CA01CF"/>
                          </a:solidFill>
                          <a:latin typeface="Cambria Math"/>
                          <a:ea typeface="Cambria Math"/>
                        </a:rPr>
                        <m:t>ΔΦ</m:t>
                      </m:r>
                    </m:oMath>
                  </m:oMathPara>
                </a14:m>
                <a:endParaRPr lang="en-US" sz="1400" dirty="0">
                  <a:solidFill>
                    <a:srgbClr val="CA01CF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98" y="4034180"/>
                <a:ext cx="473206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001000" y="2176803"/>
                <a:ext cx="66819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well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2176802"/>
                <a:ext cx="668196" cy="323165"/>
              </a:xfrm>
              <a:prstGeom prst="rect">
                <a:avLst/>
              </a:prstGeom>
              <a:blipFill rotWithShape="1">
                <a:blip r:embed="rId7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8610600" y="2209800"/>
            <a:ext cx="0" cy="25717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78881" y="3429001"/>
                <a:ext cx="48933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/>
                  <a:t> is the number of potential oscillations.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881" y="3429001"/>
                <a:ext cx="4893319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121" t="-10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05158" y="6302751"/>
            <a:ext cx="100104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Baquero-Ruiz and A. E. Charman and J. Fajans and A. Little and A. Povilus and F. Robicheaux and J.S. Wurtele and A. I. Zhmoginov, </a:t>
            </a:r>
            <a:r>
              <a:rPr lang="en-US" sz="1000" u="sng" dirty="0"/>
              <a:t>Measuring the electric charge of antihydrogen by stochastic acceleration</a:t>
            </a:r>
            <a:r>
              <a:rPr lang="en-US" sz="1000" dirty="0"/>
              <a:t>, </a:t>
            </a:r>
            <a:r>
              <a:rPr lang="en-US" sz="1000" i="1" dirty="0"/>
              <a:t>New J. Phys</a:t>
            </a:r>
            <a:r>
              <a:rPr lang="en-US" sz="1000" dirty="0"/>
              <a:t>. </a:t>
            </a:r>
            <a:r>
              <a:rPr lang="en-US" sz="1000" b="1" dirty="0"/>
              <a:t>16</a:t>
            </a:r>
            <a:r>
              <a:rPr lang="en-US" sz="1000" dirty="0"/>
              <a:t> 083013, (2014).</a:t>
            </a:r>
          </a:p>
          <a:p>
            <a:r>
              <a:rPr lang="en-US" sz="1000" dirty="0"/>
              <a:t>ALPHA, </a:t>
            </a:r>
            <a:r>
              <a:rPr lang="en-US" sz="1000" u="sng" dirty="0"/>
              <a:t>An improved limit on the charge of antihydrogen from stochastic acceleration</a:t>
            </a:r>
            <a:r>
              <a:rPr lang="en-US" sz="1000" dirty="0"/>
              <a:t>, </a:t>
            </a:r>
            <a:r>
              <a:rPr lang="en-US" sz="1000" i="1" dirty="0"/>
              <a:t>Nature</a:t>
            </a:r>
            <a:r>
              <a:rPr lang="en-US" sz="1000" dirty="0"/>
              <a:t>, </a:t>
            </a:r>
            <a:r>
              <a:rPr lang="en-US" sz="1000" b="1" dirty="0"/>
              <a:t>529</a:t>
            </a:r>
            <a:r>
              <a:rPr lang="en-US" sz="1000" dirty="0"/>
              <a:t>, 373 (2016).</a:t>
            </a:r>
          </a:p>
        </p:txBody>
      </p:sp>
    </p:spTree>
    <p:extLst>
      <p:ext uri="{BB962C8B-B14F-4D97-AF65-F5344CB8AC3E}">
        <p14:creationId xmlns:p14="http://schemas.microsoft.com/office/powerpoint/2010/main" val="30902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Stochastic Acceleration Experimental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498" y="6101654"/>
            <a:ext cx="986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ALPHA, </a:t>
            </a:r>
            <a:r>
              <a:rPr lang="en-US" sz="1000" u="sng" dirty="0"/>
              <a:t>An experimental limit on the charge of antihydrogen</a:t>
            </a:r>
            <a:r>
              <a:rPr lang="en-US" sz="1000" dirty="0"/>
              <a:t>, </a:t>
            </a:r>
            <a:r>
              <a:rPr lang="en-US" sz="1000" i="1" dirty="0"/>
              <a:t>Nature </a:t>
            </a:r>
            <a:r>
              <a:rPr lang="en-US" sz="1000" i="1" dirty="0" err="1"/>
              <a:t>Comm</a:t>
            </a:r>
            <a:r>
              <a:rPr lang="en-US" sz="1000" dirty="0"/>
              <a:t>, </a:t>
            </a:r>
            <a:r>
              <a:rPr lang="en-US" sz="1000" b="1" dirty="0"/>
              <a:t>5</a:t>
            </a:r>
            <a:r>
              <a:rPr lang="en-US" sz="1000" dirty="0"/>
              <a:t>, 3955 (2014).</a:t>
            </a:r>
          </a:p>
          <a:p>
            <a:r>
              <a:rPr lang="en-US" sz="1000" dirty="0"/>
              <a:t>ALPHA, </a:t>
            </a:r>
            <a:r>
              <a:rPr lang="en-US" sz="1000" u="sng" dirty="0"/>
              <a:t>An improved limit on the charge of antihydrogen from stochastic acceleration</a:t>
            </a:r>
            <a:r>
              <a:rPr lang="en-US" sz="1000" dirty="0"/>
              <a:t>, </a:t>
            </a:r>
            <a:r>
              <a:rPr lang="en-US" sz="1000" i="1" dirty="0"/>
              <a:t>Nature</a:t>
            </a:r>
            <a:r>
              <a:rPr lang="en-US" sz="1000" dirty="0"/>
              <a:t>, </a:t>
            </a:r>
            <a:r>
              <a:rPr lang="en-US" sz="1000" b="1" dirty="0"/>
              <a:t>529</a:t>
            </a:r>
            <a:r>
              <a:rPr lang="en-US" sz="1000" dirty="0"/>
              <a:t>, 373 (2016). </a:t>
            </a:r>
          </a:p>
          <a:p>
            <a:r>
              <a:rPr lang="en-US" sz="1000" dirty="0"/>
              <a:t>Capra, A. </a:t>
            </a:r>
            <a:r>
              <a:rPr lang="en-US" sz="1000" u="sng" dirty="0"/>
              <a:t>Testing CPT and antigravity with trapped antihydrogen at ALPHA</a:t>
            </a:r>
            <a:r>
              <a:rPr lang="en-US" sz="1000" dirty="0"/>
              <a:t>, Ph.D. Thesis, York University (2015).</a:t>
            </a:r>
            <a:endParaRPr lang="en-US" sz="1000" u="sng" dirty="0"/>
          </a:p>
          <a:p>
            <a:r>
              <a:rPr lang="en-US" sz="1000" dirty="0"/>
              <a:t>L. Evans, </a:t>
            </a:r>
            <a:r>
              <a:rPr lang="en-US" sz="1000" u="sng" dirty="0"/>
              <a:t>Phenomenology of creation of antihydrogen and measurement of antihydrogen properties</a:t>
            </a:r>
            <a:r>
              <a:rPr lang="en-US" sz="1000" dirty="0"/>
              <a:t>, Ph.D. thesis, Berkeley (2016).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74755" y="838200"/>
          <a:ext cx="5638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Trials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Observed Antiatoms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Stochastic</a:t>
                      </a:r>
                      <a:r>
                        <a:rPr lang="en-US" baseline="0" dirty="0"/>
                        <a:t> Trials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Null Trials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2833" y="2895601"/>
                <a:ext cx="5850880" cy="2919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Clearly, most antiatoms survive.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Appropriate survival cutoff is significantly greater than 50%.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After much Bayesian statistical analysis…</a:t>
                </a:r>
                <a:br>
                  <a:rPr lang="en-US" dirty="0"/>
                </a:b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𝑄</m:t>
                    </m:r>
                    <m:r>
                      <a:rPr lang="en-US" i="1">
                        <a:latin typeface="Cambria Math"/>
                      </a:rPr>
                      <m:t>&lt;0.59</m:t>
                    </m:r>
                  </m:oMath>
                </a14:m>
                <a:r>
                  <a:rPr lang="en-US" dirty="0"/>
                  <a:t> ppb (one sigma).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After much systematic analysis…</a:t>
                </a:r>
                <a:br>
                  <a:rPr lang="en-US" dirty="0"/>
                </a:br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/>
                      </a:rPr>
                      <m:t>𝑸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/>
                      </a:rPr>
                      <m:t>&lt;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/>
                      </a:rPr>
                      <m:t>𝟎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/>
                      </a:rPr>
                      <m:t>.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/>
                      </a:rPr>
                      <m:t>𝟕𝟏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ppb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(one sigma).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Using superposition, this sets a limit on the positron charge anomaly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pos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ppb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improvement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factor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25.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33" y="2895601"/>
                <a:ext cx="5850880" cy="2919967"/>
              </a:xfrm>
              <a:prstGeom prst="rect">
                <a:avLst/>
              </a:prstGeom>
              <a:blipFill rotWithShape="1">
                <a:blip r:embed="rId3"/>
                <a:stretch>
                  <a:fillRect l="-729" t="-1044" b="-20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410200" y="2514601"/>
            <a:ext cx="5094514" cy="3054351"/>
            <a:chOff x="3886200" y="2514600"/>
            <a:chExt cx="5094514" cy="30543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713" y="2514600"/>
              <a:ext cx="4191001" cy="3054351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3886200" y="3124200"/>
              <a:ext cx="3276600" cy="4572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315200" y="3124200"/>
              <a:ext cx="0" cy="1905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313713" y="1912910"/>
            <a:ext cx="2549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Cosmic background is negligible.</a:t>
            </a:r>
          </a:p>
        </p:txBody>
      </p:sp>
    </p:spTree>
    <p:extLst>
      <p:ext uri="{BB962C8B-B14F-4D97-AF65-F5344CB8AC3E}">
        <p14:creationId xmlns:p14="http://schemas.microsoft.com/office/powerpoint/2010/main" val="77085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Laser Spectroscopy of Antihydrogen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30923" y="2684361"/>
            <a:ext cx="5938458" cy="3802031"/>
            <a:chOff x="912158" y="415010"/>
            <a:chExt cx="5938458" cy="3802031"/>
          </a:xfrm>
        </p:grpSpPr>
        <p:pic>
          <p:nvPicPr>
            <p:cNvPr id="8194" name="Picture 2" descr="http://www.drcruzan.com/Images/Chemistry/Chemistry_HAtomELevel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158" y="415010"/>
              <a:ext cx="5930153" cy="373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117448" y="3970820"/>
              <a:ext cx="17331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US" sz="1000" dirty="0"/>
                <a:t>http://www.drcruzan.com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933" y="1021976"/>
            <a:ext cx="87282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Antihydrogen spectroscopy is complicated because the Lyman series is in the ultraviolet.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least energetic spectral line is the 1S-2S transition at 121.6nm.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This is a forbidden transition, but can be excited by two 243nm photons.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This two photon transition is Doppler free.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As a two photon process, the excitation requires high laser power.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37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24" y="2102696"/>
            <a:ext cx="7623095" cy="463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Experimental Schematic with Laser Cavity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477" y="603683"/>
            <a:ext cx="53676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laser cavity is required to get to high intensity.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Mirrors are not on an optical table.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Mirrors spaced by over 90cm.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Mirrors are at cryogenic temperatures.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Mirrors are in vacuum, limiting material choice.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243nm mirrors are not lossless.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18451" y="2055987"/>
            <a:ext cx="1045898" cy="3478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21742" y="4025591"/>
            <a:ext cx="1045898" cy="3478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"/>
            <a:ext cx="8229600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Could CPT Be Violated?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57046" y="537069"/>
            <a:ext cx="830825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ym typeface="Gill Sans"/>
              </a:rPr>
              <a:t>Physicists have been wrong before…</a:t>
            </a:r>
          </a:p>
          <a:p>
            <a:pPr lvl="1">
              <a:buFontTx/>
              <a:buChar char="•"/>
            </a:pPr>
            <a:r>
              <a:rPr lang="en-US" dirty="0"/>
              <a:t>P violation---Wolfgang Pauli:</a:t>
            </a:r>
            <a:r>
              <a:rPr lang="en-US" baseline="30000" dirty="0"/>
              <a:t>1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 </a:t>
            </a:r>
            <a:r>
              <a:rPr lang="en-US" i="1" dirty="0">
                <a:solidFill>
                  <a:srgbClr val="993300"/>
                </a:solidFill>
              </a:rPr>
              <a:t>"I do not believe that the Lord is a weak left-hander, and I am ready to bet a very high sum that the experiments will give symmetric results.”</a:t>
            </a:r>
            <a:endParaRPr lang="en-US" i="1" dirty="0"/>
          </a:p>
          <a:p>
            <a:pPr lvl="1">
              <a:buFontTx/>
              <a:buChar char="•"/>
            </a:pPr>
            <a:r>
              <a:rPr lang="en-US" dirty="0"/>
              <a:t>CP violation---Lev Landau: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i="1" dirty="0">
                <a:solidFill>
                  <a:srgbClr val="993300"/>
                </a:solidFill>
                <a:sym typeface="Gill Sans"/>
              </a:rPr>
              <a:t>      “If CP is violated, I will hang myself.”</a:t>
            </a:r>
          </a:p>
          <a:p>
            <a:pPr lvl="1"/>
            <a:endParaRPr lang="en-US" i="1" dirty="0">
              <a:solidFill>
                <a:srgbClr val="993300"/>
              </a:solidFill>
              <a:sym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685" y="6285362"/>
            <a:ext cx="56252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Pauli in a letter to Victor </a:t>
            </a:r>
            <a:r>
              <a:rPr lang="en-US" sz="1100" dirty="0" err="1"/>
              <a:t>Weisskopf</a:t>
            </a:r>
            <a:r>
              <a:rPr lang="en-US" sz="1100" dirty="0"/>
              <a:t>, quoted in the Ambidextrous Universe, by Martin Gardner.</a:t>
            </a:r>
          </a:p>
          <a:p>
            <a:r>
              <a:rPr lang="en-US" sz="1100" baseline="30000" dirty="0"/>
              <a:t>2 </a:t>
            </a:r>
            <a:r>
              <a:rPr lang="en-US" sz="1100" dirty="0"/>
              <a:t>Oral history, as related by </a:t>
            </a:r>
            <a:r>
              <a:rPr lang="en-US" sz="1100" dirty="0" err="1"/>
              <a:t>Dima</a:t>
            </a:r>
            <a:r>
              <a:rPr lang="en-US" sz="1100" dirty="0"/>
              <a:t> </a:t>
            </a:r>
            <a:r>
              <a:rPr lang="en-US" sz="1100" dirty="0" err="1"/>
              <a:t>Budker</a:t>
            </a:r>
            <a:r>
              <a:rPr lang="en-US" sz="1100" dirty="0"/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71449" y="2385311"/>
            <a:ext cx="1352603" cy="2212808"/>
            <a:chOff x="1399511" y="2843408"/>
            <a:chExt cx="1352603" cy="2212808"/>
          </a:xfrm>
        </p:grpSpPr>
        <p:pic>
          <p:nvPicPr>
            <p:cNvPr id="13314" name="Picture 2" descr="https://upload.wikimedia.org/wikipedia/commons/thumb/4/43/Pauli.jpg/220px-Paul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511" y="2843408"/>
              <a:ext cx="1352603" cy="1912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93949" y="4809995"/>
              <a:ext cx="9637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Wolfgang Pauli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11175" y="2497968"/>
            <a:ext cx="1351983" cy="2212808"/>
            <a:chOff x="3814313" y="2843408"/>
            <a:chExt cx="1351983" cy="2212808"/>
          </a:xfrm>
        </p:grpSpPr>
        <p:pic>
          <p:nvPicPr>
            <p:cNvPr id="13316" name="Picture 4" descr="https://upload.wikimedia.org/wikipedia/en/4/42/Richard_Feynman_Nobe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313" y="2843408"/>
              <a:ext cx="1351983" cy="1912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947527" y="4809995"/>
              <a:ext cx="1085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Richard Feynman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50281" y="2497968"/>
            <a:ext cx="1352603" cy="2212808"/>
            <a:chOff x="6228495" y="2843408"/>
            <a:chExt cx="1352603" cy="2212808"/>
          </a:xfrm>
        </p:grpSpPr>
        <p:pic>
          <p:nvPicPr>
            <p:cNvPr id="13318" name="Picture 6" descr="Landau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495" y="2843408"/>
              <a:ext cx="1352603" cy="1912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520716" y="4809995"/>
              <a:ext cx="7681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Lev Landau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046" y="4759405"/>
            <a:ext cx="8962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Hints that CPT and WEP might not hold come from the </a:t>
            </a:r>
            <a:r>
              <a:rPr lang="en-US" sz="1800" dirty="0" err="1"/>
              <a:t>Baryogenesis</a:t>
            </a:r>
            <a:r>
              <a:rPr lang="en-US" sz="1800" dirty="0"/>
              <a:t> problem: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Why is there so little antimatter in the universe?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Both CPT and WEP violation could solve the </a:t>
            </a:r>
            <a:r>
              <a:rPr lang="en-US" sz="1800" dirty="0" err="1"/>
              <a:t>Baryogenesis</a:t>
            </a:r>
            <a:r>
              <a:rPr lang="en-US" sz="1800" dirty="0"/>
              <a:t> problem.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Dark matter…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57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 bldLvl="2"/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49" y="1666754"/>
            <a:ext cx="7428271" cy="438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Laser Cavity and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755" y="853926"/>
            <a:ext cx="400481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Toptica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2.5W at 972nm.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150mW at 243nm.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 finesse 417.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Achieved finesse &gt;200.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Pound </a:t>
            </a:r>
            <a:r>
              <a:rPr lang="en-US" dirty="0" err="1"/>
              <a:t>Drever</a:t>
            </a:r>
            <a:r>
              <a:rPr lang="en-US" dirty="0"/>
              <a:t> Hall (PDH) locking.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Circulating power &gt;1W.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Wavelength Stabilization: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Menlo frequency comb.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GPS disciplined.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Linewidth &lt;10kHz (short-term).</a:t>
            </a:r>
          </a:p>
        </p:txBody>
      </p:sp>
    </p:spTree>
    <p:extLst>
      <p:ext uri="{BB962C8B-B14F-4D97-AF65-F5344CB8AC3E}">
        <p14:creationId xmlns:p14="http://schemas.microsoft.com/office/powerpoint/2010/main" val="1065602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20332"/>
            <a:ext cx="4889500" cy="47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Antiatom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00" y="643234"/>
            <a:ext cx="1140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Trapped antiatoms can be in one of two S states  depending on the antiproton spin : the c or the d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excitations to the 2S states are split by 600MHz.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Thus, to probe both states, we must use light at two wavelengths split, at 243nm by 300MHz.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56282" y="4332941"/>
            <a:ext cx="2542164" cy="441050"/>
            <a:chOff x="8056282" y="4332941"/>
            <a:chExt cx="2542164" cy="441050"/>
          </a:xfrm>
        </p:grpSpPr>
        <p:sp>
          <p:nvSpPr>
            <p:cNvPr id="7" name="TextBox 6"/>
            <p:cNvSpPr txBox="1"/>
            <p:nvPr/>
          </p:nvSpPr>
          <p:spPr>
            <a:xfrm>
              <a:off x="8773459" y="4404659"/>
              <a:ext cx="1824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Split by ~600MHz</a:t>
              </a:r>
            </a:p>
          </p:txBody>
        </p:sp>
        <p:cxnSp>
          <p:nvCxnSpPr>
            <p:cNvPr id="8" name="Straight Arrow Connector 7"/>
            <p:cNvCxnSpPr>
              <a:stCxn id="7" idx="1"/>
            </p:cNvCxnSpPr>
            <p:nvPr/>
          </p:nvCxnSpPr>
          <p:spPr>
            <a:xfrm flipH="1" flipV="1">
              <a:off x="8056282" y="4332941"/>
              <a:ext cx="717177" cy="2563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9792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Detecting the Transitions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00" y="643234"/>
            <a:ext cx="1140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Almost futile </a:t>
            </a:r>
            <a:r>
              <a:rPr lang="en-US" dirty="0"/>
              <a:t>to look for emitted photons: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nearest detectors would be no nearer than 0.5m.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a few photons would be emitted over the 600s exposure.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Conceivably, some of the photons could come from hydrogen, not antihydrogen.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93" y="2652712"/>
            <a:ext cx="76184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268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386" y="1578396"/>
            <a:ext cx="2533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1" y="76267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Detecting the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0466" y="634104"/>
                <a:ext cx="8505769" cy="5929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only useful signal is antiatom annihilation.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There are three routes a 2S antiatom can take, two of which lead to annihilation of the antiatom.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i="1" dirty="0"/>
                  <a:t>Route 1: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electric field mixing:  </a:t>
                </a:r>
                <a:r>
                  <a:rPr lang="en-US" dirty="0"/>
                  <a:t>The motion through the trap magnetic field creates “motional” electric fields: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motional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b="1" dirty="0">
                    <a:ea typeface="Cambria Math" panose="02040503050406030204" pitchFamily="18" charset="0"/>
                  </a:rPr>
                  <a:t>.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These fields mix the 2S and 2P states.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2P state can decay to the </a:t>
                </a:r>
                <a:r>
                  <a:rPr lang="en-US" i="1" dirty="0" err="1"/>
                  <a:t>untrapped</a:t>
                </a:r>
                <a:r>
                  <a:rPr lang="en-US" dirty="0"/>
                  <a:t> 1S state.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 err="1"/>
                  <a:t>untrapped</a:t>
                </a:r>
                <a:r>
                  <a:rPr lang="en-US" dirty="0"/>
                  <a:t> antiatoms quickly annihilate on the trap wall.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i="1" dirty="0"/>
                  <a:t>Route: 2: Ionization by photon absorption while in 2S state: </a:t>
                </a:r>
                <a:r>
                  <a:rPr lang="en-US" dirty="0"/>
                  <a:t>The 2S state is metastable, and lives about 60ms in the 1T magnetic field of our experiment.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While in the 2S state, the antiatoms can absorb a third photon, and be ionized.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Single antiprotons do not last long in our trap, and annihilate on the trap wall.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last, ionizing, photon is not simultaneous with the first two photons.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Consequently, this is a 2+1 photon transition, not a 3 photon transition.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cross-section for the ionization is large compared to the cross-section for the original 1S-2S process, so the third photon is “free”.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i="1" dirty="0"/>
                  <a:t>Route 3: The 2S and 2P states can also decay back to the trapped 1S state.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Simulations suggest that, while all three routes occur, ionization events dominate.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66" y="634104"/>
                <a:ext cx="8505769" cy="5929059"/>
              </a:xfrm>
              <a:prstGeom prst="rect">
                <a:avLst/>
              </a:prstGeom>
              <a:blipFill>
                <a:blip r:embed="rId4"/>
                <a:stretch>
                  <a:fillRect l="-430" t="-514" r="-1075" b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9562379" y="4658360"/>
            <a:ext cx="17797" cy="14996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308379" y="6159500"/>
            <a:ext cx="787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08379" y="3353999"/>
            <a:ext cx="787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16925" y="596213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925" y="315663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641879" y="3367898"/>
            <a:ext cx="787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505479" y="3169333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2P</a:t>
            </a:r>
          </a:p>
        </p:txBody>
      </p:sp>
      <p:sp>
        <p:nvSpPr>
          <p:cNvPr id="12" name="Arc 11"/>
          <p:cNvSpPr/>
          <p:nvPr/>
        </p:nvSpPr>
        <p:spPr>
          <a:xfrm>
            <a:off x="9702079" y="3080489"/>
            <a:ext cx="1168400" cy="890952"/>
          </a:xfrm>
          <a:prstGeom prst="arc">
            <a:avLst>
              <a:gd name="adj1" fmla="val 12363934"/>
              <a:gd name="adj2" fmla="val 20057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0641879" y="3367898"/>
            <a:ext cx="393700" cy="286943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69682" y="534789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243nm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56982" y="396680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243nm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57058" y="511131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122nm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9581683" y="3341299"/>
            <a:ext cx="31496" cy="13704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613179" y="1757680"/>
            <a:ext cx="0" cy="15594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707782" y="2274353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243nm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0286279" y="6223001"/>
            <a:ext cx="787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308379" y="6132276"/>
            <a:ext cx="764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trapped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03983" y="6177577"/>
            <a:ext cx="951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untrapped</a:t>
            </a:r>
            <a:endParaRPr lang="en-US" sz="1400" dirty="0"/>
          </a:p>
        </p:txBody>
      </p:sp>
      <p:grpSp>
        <p:nvGrpSpPr>
          <p:cNvPr id="9218" name="Group 9217"/>
          <p:cNvGrpSpPr/>
          <p:nvPr/>
        </p:nvGrpSpPr>
        <p:grpSpPr>
          <a:xfrm>
            <a:off x="9805157" y="3344659"/>
            <a:ext cx="1094874" cy="2823578"/>
            <a:chOff x="9805157" y="3405619"/>
            <a:chExt cx="1094874" cy="2823578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9816664" y="3405619"/>
              <a:ext cx="40012" cy="1447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9805157" y="4789292"/>
              <a:ext cx="13969" cy="143990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10002726" y="3419518"/>
              <a:ext cx="897305" cy="28096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5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9" grpId="0"/>
      <p:bldP spid="27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8127" y="2239358"/>
            <a:ext cx="3955464" cy="3582999"/>
            <a:chOff x="1891744" y="3013909"/>
            <a:chExt cx="2567591" cy="29477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744" y="3013909"/>
              <a:ext cx="2469928" cy="263995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15305" y="5653860"/>
              <a:ext cx="25440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1S-2S Spectrum of Antihydrogen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627750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ALPHA, </a:t>
            </a:r>
            <a:r>
              <a:rPr lang="en-US" sz="1000" u="sng" dirty="0"/>
              <a:t>Observation of the 1S–2S transition in trapped antihydrogen</a:t>
            </a:r>
            <a:r>
              <a:rPr lang="en-US" sz="1000" dirty="0"/>
              <a:t>, </a:t>
            </a:r>
            <a:r>
              <a:rPr lang="en-US" sz="1000" i="1" dirty="0"/>
              <a:t>Nature</a:t>
            </a:r>
            <a:r>
              <a:rPr lang="en-US" sz="1000" dirty="0"/>
              <a:t>, </a:t>
            </a:r>
            <a:r>
              <a:rPr lang="en-US" sz="1000" b="1" dirty="0"/>
              <a:t>541</a:t>
            </a:r>
            <a:r>
              <a:rPr lang="en-US" sz="1000" dirty="0"/>
              <a:t>, 506 (2017).</a:t>
            </a:r>
          </a:p>
          <a:p>
            <a:r>
              <a:rPr lang="en-US" sz="1000" dirty="0"/>
              <a:t>ALPHA, </a:t>
            </a:r>
            <a:r>
              <a:rPr lang="en-US" sz="1000" u="sng" dirty="0"/>
              <a:t>Characterization of the 1S–2S transition in antihydrogen</a:t>
            </a:r>
            <a:r>
              <a:rPr lang="en-US" sz="1000" dirty="0"/>
              <a:t>, </a:t>
            </a:r>
            <a:r>
              <a:rPr lang="en-US" sz="1000" i="1" dirty="0"/>
              <a:t>Nature</a:t>
            </a:r>
            <a:r>
              <a:rPr lang="en-US" sz="1000" dirty="0"/>
              <a:t>  </a:t>
            </a:r>
            <a:r>
              <a:rPr lang="en-US" sz="1000" b="1" dirty="0"/>
              <a:t>557</a:t>
            </a:r>
            <a:r>
              <a:rPr lang="en-US" sz="1000" dirty="0"/>
              <a:t>, 71 (2018).</a:t>
            </a:r>
            <a:endParaRPr lang="en-US" sz="10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438401" y="76267"/>
            <a:ext cx="731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  <a:latin typeface="+mn-lt"/>
              </a:rPr>
              <a:t>1S-2S Measurements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684" y="767834"/>
            <a:ext cx="9001182" cy="124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early 2017, we published an on-off resonance measurement of the 1S-2S line.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This measurement was accurate to 200ppt.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2018, we published the full </a:t>
            </a:r>
            <a:r>
              <a:rPr lang="en-US" sz="1800" dirty="0" err="1"/>
              <a:t>lineshape</a:t>
            </a:r>
            <a:r>
              <a:rPr lang="en-US" sz="1800" dirty="0"/>
              <a:t> of the 1S-2S transition.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The line center is accurate to 2ppt.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34361"/>
              </p:ext>
            </p:extLst>
          </p:nvPr>
        </p:nvGraphicFramePr>
        <p:xfrm>
          <a:off x="5501912" y="1819538"/>
          <a:ext cx="6352632" cy="4647887"/>
        </p:xfrm>
        <a:graphic>
          <a:graphicData uri="http://schemas.openxmlformats.org/drawingml/2006/table">
            <a:tbl>
              <a:tblPr/>
              <a:tblGrid>
                <a:gridCol w="2117544">
                  <a:extLst>
                    <a:ext uri="{9D8B030D-6E8A-4147-A177-3AD203B41FA5}">
                      <a16:colId xmlns:a16="http://schemas.microsoft.com/office/drawing/2014/main" val="295479787"/>
                    </a:ext>
                  </a:extLst>
                </a:gridCol>
                <a:gridCol w="964223">
                  <a:extLst>
                    <a:ext uri="{9D8B030D-6E8A-4147-A177-3AD203B41FA5}">
                      <a16:colId xmlns:a16="http://schemas.microsoft.com/office/drawing/2014/main" val="4031170776"/>
                    </a:ext>
                  </a:extLst>
                </a:gridCol>
                <a:gridCol w="3270865">
                  <a:extLst>
                    <a:ext uri="{9D8B030D-6E8A-4147-A177-3AD203B41FA5}">
                      <a16:colId xmlns:a16="http://schemas.microsoft.com/office/drawing/2014/main" val="27693681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effectLst/>
                        </a:rPr>
                        <a:t>Type of uncertainty</a:t>
                      </a:r>
                    </a:p>
                  </a:txBody>
                  <a:tcPr marL="9651" marR="9651" marT="8273" marB="8273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effectLst/>
                        </a:rPr>
                        <a:t>Estimated size (kHz)</a:t>
                      </a:r>
                      <a:endParaRPr lang="en-US" sz="1300" b="1" dirty="0">
                        <a:effectLst/>
                      </a:endParaRPr>
                    </a:p>
                  </a:txBody>
                  <a:tcPr marL="9651" marR="9651" marT="8273" marB="8273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effectLst/>
                        </a:rPr>
                        <a:t>Comment</a:t>
                      </a:r>
                    </a:p>
                  </a:txBody>
                  <a:tcPr marL="9651" marR="9651" marT="8273" marB="8273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873264"/>
                  </a:ext>
                </a:extLst>
              </a:tr>
              <a:tr h="5128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Statistical uncertainties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3.8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Poisson errors and curve fitting to measured data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661701"/>
                  </a:ext>
                </a:extLst>
              </a:tr>
              <a:tr h="6121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Modelling uncertainties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3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effectLst/>
                        </a:rPr>
                        <a:t>Fitting of simulated data to piecewise-analytic function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20249"/>
                  </a:ext>
                </a:extLst>
              </a:tr>
              <a:tr h="4136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Modelling uncertainties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1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Waist size of the laser, antihydrogen dynamics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880820"/>
                  </a:ext>
                </a:extLst>
              </a:tr>
              <a:tr h="6121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Magnetic-field stability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0.03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From microwave removal of 1S</a:t>
                      </a:r>
                      <a:r>
                        <a:rPr lang="en-US" sz="1300" baseline="-25000" dirty="0">
                          <a:effectLst/>
                        </a:rPr>
                        <a:t>c</a:t>
                      </a:r>
                      <a:r>
                        <a:rPr lang="en-US" sz="1300" dirty="0">
                          <a:effectLst/>
                        </a:rPr>
                        <a:t>-state atoms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448923"/>
                  </a:ext>
                </a:extLst>
              </a:tr>
              <a:tr h="5128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effectLst/>
                        </a:rPr>
                        <a:t>Absolute magnetic-field measurement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0.6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From electron cyclotron resonance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363390"/>
                  </a:ext>
                </a:extLst>
              </a:tr>
              <a:tr h="314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effectLst/>
                        </a:rPr>
                        <a:t>Laser-frequency stability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effectLst/>
                        </a:rPr>
                        <a:t>2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Limited by GPS clock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12277"/>
                  </a:ext>
                </a:extLst>
              </a:tr>
              <a:tr h="2150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effectLst/>
                        </a:rPr>
                        <a:t>d.c. Stark shift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0.15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Not included in simulation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572213"/>
                  </a:ext>
                </a:extLst>
              </a:tr>
              <a:tr h="314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effectLst/>
                        </a:rPr>
                        <a:t>Second-order Doppler shift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0.08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Not included in simulation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00156"/>
                  </a:ext>
                </a:extLst>
              </a:tr>
              <a:tr h="5128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effectLst/>
                        </a:rPr>
                        <a:t>Discrete frequency choice of measured points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0.36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Determined from fitting sets of pseudo-data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503444"/>
                  </a:ext>
                </a:extLst>
              </a:tr>
              <a:tr h="1158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effectLst/>
                        </a:rPr>
                        <a:t>Total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effectLst/>
                        </a:rPr>
                        <a:t>5.4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effectLst/>
                        </a:rPr>
                        <a:t> </a:t>
                      </a:r>
                    </a:p>
                  </a:txBody>
                  <a:tcPr marL="9651" marR="9651" marT="8273" marB="8273" anchor="ctr">
                    <a:lnL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617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60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29" y="777766"/>
            <a:ext cx="5344342" cy="3815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955" y="5020408"/>
            <a:ext cx="10747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Both our new 1S-2S and hyperfine measurements are now more precise, on an absolute energy scale, than the kaon system test, which is commonly regarded as the “best” CPT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Our tests are model independent tests.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2028" y="-14565"/>
            <a:ext cx="692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</a:rPr>
              <a:t>Conclusions: CPT Tests</a:t>
            </a:r>
          </a:p>
        </p:txBody>
      </p:sp>
    </p:spTree>
    <p:extLst>
      <p:ext uri="{BB962C8B-B14F-4D97-AF65-F5344CB8AC3E}">
        <p14:creationId xmlns:p14="http://schemas.microsoft.com/office/powerpoint/2010/main" val="423728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809980" y="4151075"/>
            <a:ext cx="3306763" cy="2355850"/>
            <a:chOff x="5475287" y="3332529"/>
            <a:chExt cx="3306763" cy="2355850"/>
          </a:xfrm>
        </p:grpSpPr>
        <p:graphicFrame>
          <p:nvGraphicFramePr>
            <p:cNvPr id="20" name="Object 25"/>
            <p:cNvGraphicFramePr>
              <a:graphicFrameLocks noChangeAspect="1"/>
            </p:cNvGraphicFramePr>
            <p:nvPr/>
          </p:nvGraphicFramePr>
          <p:xfrm>
            <a:off x="5475287" y="3713529"/>
            <a:ext cx="2057400" cy="197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20" name="PHOTO-PAINT" r:id="rId4" imgW="3076190" imgH="2952381" progId="CorelPHOTOPAINT.Image.14">
                    <p:embed/>
                  </p:oleObj>
                </mc:Choice>
                <mc:Fallback>
                  <p:oleObj name="PHOTO-PAINT" r:id="rId4" imgW="3076190" imgH="2952381" progId="CorelPHOTOPAINT.Image.14">
                    <p:embed/>
                    <p:pic>
                      <p:nvPicPr>
                        <p:cNvPr id="20" name="Object 25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5287" y="3713529"/>
                          <a:ext cx="2057400" cy="197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7"/>
            <p:cNvGraphicFramePr>
              <a:graphicFrameLocks noChangeAspect="1"/>
            </p:cNvGraphicFramePr>
            <p:nvPr/>
          </p:nvGraphicFramePr>
          <p:xfrm>
            <a:off x="7694612" y="3713529"/>
            <a:ext cx="1087438" cy="195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21" name="PHOTO-PAINT" r:id="rId6" imgW="1619048" imgH="2914286" progId="CorelPHOTOPAINT.Image.14">
                    <p:embed/>
                  </p:oleObj>
                </mc:Choice>
                <mc:Fallback>
                  <p:oleObj name="PHOTO-PAINT" r:id="rId6" imgW="1619048" imgH="2914286" progId="CorelPHOTOPAINT.Image.14">
                    <p:embed/>
                    <p:pic>
                      <p:nvPicPr>
                        <p:cNvPr id="21" name="Object 27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4612" y="3713529"/>
                          <a:ext cx="1087438" cy="1958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6627812" y="3332529"/>
              <a:ext cx="15097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Weak Equivalence</a:t>
              </a: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62" y="0"/>
            <a:ext cx="2204639" cy="15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6116" y="769298"/>
            <a:ext cx="8370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Will antimatter fall under gravity the same way that</a:t>
            </a:r>
            <a:br>
              <a:rPr lang="en-US" dirty="0"/>
            </a:br>
            <a:r>
              <a:rPr lang="en-US" dirty="0"/>
              <a:t>normal matter falls?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 weak equivalence principle asserts that it will.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There are many theoretical arguments that support this contention: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Arguments based on energy conservation (Morrison).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Arguments based on quantum field theory (Schiff).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Arguments based on CP violation (Good).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41749" y="6506926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After Thomas Phillips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27612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809980" y="4151075"/>
            <a:ext cx="3306763" cy="2355850"/>
            <a:chOff x="5475287" y="3332529"/>
            <a:chExt cx="3306763" cy="2355850"/>
          </a:xfrm>
        </p:grpSpPr>
        <p:graphicFrame>
          <p:nvGraphicFramePr>
            <p:cNvPr id="20" name="Object 25"/>
            <p:cNvGraphicFramePr>
              <a:graphicFrameLocks noChangeAspect="1"/>
            </p:cNvGraphicFramePr>
            <p:nvPr/>
          </p:nvGraphicFramePr>
          <p:xfrm>
            <a:off x="5475287" y="3713529"/>
            <a:ext cx="2057400" cy="197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4" name="PHOTO-PAINT" r:id="rId4" imgW="3076190" imgH="2952381" progId="CorelPHOTOPAINT.Image.14">
                    <p:embed/>
                  </p:oleObj>
                </mc:Choice>
                <mc:Fallback>
                  <p:oleObj name="PHOTO-PAINT" r:id="rId4" imgW="3076190" imgH="2952381" progId="CorelPHOTOPAINT.Image.14">
                    <p:embed/>
                    <p:pic>
                      <p:nvPicPr>
                        <p:cNvPr id="20" name="Object 25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5287" y="3713529"/>
                          <a:ext cx="2057400" cy="197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7"/>
            <p:cNvGraphicFramePr>
              <a:graphicFrameLocks noChangeAspect="1"/>
            </p:cNvGraphicFramePr>
            <p:nvPr/>
          </p:nvGraphicFramePr>
          <p:xfrm>
            <a:off x="7694612" y="3713529"/>
            <a:ext cx="1087438" cy="195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5" name="PHOTO-PAINT" r:id="rId6" imgW="1619048" imgH="2914286" progId="CorelPHOTOPAINT.Image.14">
                    <p:embed/>
                  </p:oleObj>
                </mc:Choice>
                <mc:Fallback>
                  <p:oleObj name="PHOTO-PAINT" r:id="rId6" imgW="1619048" imgH="2914286" progId="CorelPHOTOPAINT.Image.14">
                    <p:embed/>
                    <p:pic>
                      <p:nvPicPr>
                        <p:cNvPr id="21" name="Object 27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4612" y="3713529"/>
                          <a:ext cx="1087438" cy="1958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6627812" y="3332529"/>
              <a:ext cx="15097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Weak Equivalence</a:t>
              </a: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62" y="0"/>
            <a:ext cx="2204639" cy="15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6115" y="769298"/>
            <a:ext cx="8551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Will antimatter fall under gravity the same way that</a:t>
            </a:r>
            <a:br>
              <a:rPr lang="en-US" dirty="0"/>
            </a:br>
            <a:r>
              <a:rPr lang="en-US" dirty="0"/>
              <a:t>normal matter falls?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 weak equivalence principle asserts that it will.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There are many theoretical arguments that support this contention.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There are also many indirect experimental observations that support this contention: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Invariance of </a:t>
            </a:r>
            <a:r>
              <a:rPr lang="en-US" i="1" dirty="0"/>
              <a:t>g</a:t>
            </a:r>
            <a:r>
              <a:rPr lang="en-US" dirty="0"/>
              <a:t> with isotope number (</a:t>
            </a:r>
            <a:r>
              <a:rPr lang="en-US" dirty="0" err="1"/>
              <a:t>Eöt</a:t>
            </a:r>
            <a:r>
              <a:rPr lang="en-US" dirty="0"/>
              <a:t>-Wash)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/>
              <a:t>Kaon</a:t>
            </a:r>
            <a:r>
              <a:rPr lang="en-US" dirty="0"/>
              <a:t> oscillations (Kenyon, CPLEAR).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Antiproton and positron cyclotron frequencies (Hughes and </a:t>
            </a:r>
            <a:r>
              <a:rPr lang="en-US" dirty="0" err="1"/>
              <a:t>Holzscheiter</a:t>
            </a:r>
            <a:r>
              <a:rPr lang="en-US" dirty="0"/>
              <a:t>, Gabrielse, BASE).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Neutrino arrival times after SN1987a (</a:t>
            </a:r>
            <a:r>
              <a:rPr lang="en-US" dirty="0" err="1"/>
              <a:t>LoSecco</a:t>
            </a:r>
            <a:r>
              <a:rPr lang="en-US" dirty="0"/>
              <a:t> and others).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Dropping positrons (</a:t>
            </a:r>
            <a:r>
              <a:rPr lang="en-US" dirty="0" err="1"/>
              <a:t>Witteborn</a:t>
            </a:r>
            <a:r>
              <a:rPr lang="en-US" dirty="0"/>
              <a:t> and Fairbank).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41749" y="6506926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After Thomas Phillips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438401" y="3757428"/>
            <a:ext cx="4566833" cy="0"/>
          </a:xfrm>
          <a:prstGeom prst="line">
            <a:avLst/>
          </a:prstGeom>
          <a:ln w="349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255648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809980" y="4151075"/>
            <a:ext cx="3306763" cy="2355850"/>
            <a:chOff x="5475287" y="3332529"/>
            <a:chExt cx="3306763" cy="2355850"/>
          </a:xfrm>
        </p:grpSpPr>
        <p:graphicFrame>
          <p:nvGraphicFramePr>
            <p:cNvPr id="20" name="Object 25"/>
            <p:cNvGraphicFramePr>
              <a:graphicFrameLocks noChangeAspect="1"/>
            </p:cNvGraphicFramePr>
            <p:nvPr/>
          </p:nvGraphicFramePr>
          <p:xfrm>
            <a:off x="5475287" y="3713529"/>
            <a:ext cx="2057400" cy="197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8" name="PHOTO-PAINT" r:id="rId4" imgW="3076190" imgH="2952381" progId="CorelPHOTOPAINT.Image.14">
                    <p:embed/>
                  </p:oleObj>
                </mc:Choice>
                <mc:Fallback>
                  <p:oleObj name="PHOTO-PAINT" r:id="rId4" imgW="3076190" imgH="2952381" progId="CorelPHOTOPAINT.Image.14">
                    <p:embed/>
                    <p:pic>
                      <p:nvPicPr>
                        <p:cNvPr id="20" name="Object 25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5287" y="3713529"/>
                          <a:ext cx="2057400" cy="197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7"/>
            <p:cNvGraphicFramePr>
              <a:graphicFrameLocks noChangeAspect="1"/>
            </p:cNvGraphicFramePr>
            <p:nvPr/>
          </p:nvGraphicFramePr>
          <p:xfrm>
            <a:off x="7694612" y="3713529"/>
            <a:ext cx="1087438" cy="195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9" name="PHOTO-PAINT" r:id="rId6" imgW="1619048" imgH="2914286" progId="CorelPHOTOPAINT.Image.14">
                    <p:embed/>
                  </p:oleObj>
                </mc:Choice>
                <mc:Fallback>
                  <p:oleObj name="PHOTO-PAINT" r:id="rId6" imgW="1619048" imgH="2914286" progId="CorelPHOTOPAINT.Image.14">
                    <p:embed/>
                    <p:pic>
                      <p:nvPicPr>
                        <p:cNvPr id="21" name="Object 27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4612" y="3713529"/>
                          <a:ext cx="1087438" cy="1958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6627812" y="3332529"/>
              <a:ext cx="15097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Weak Equivalence</a:t>
              </a: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62" y="0"/>
            <a:ext cx="2204639" cy="15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6115" y="769298"/>
            <a:ext cx="85275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Will antimatter fall under gravity the same way that</a:t>
            </a:r>
            <a:br>
              <a:rPr lang="en-US" dirty="0"/>
            </a:br>
            <a:r>
              <a:rPr lang="en-US" dirty="0"/>
              <a:t>normal matter falls?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 weak equivalence principle asserts that it will.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There are many theoretical arguments that support this contention.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There are also many indirect experimental observations that support this contention.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 evidence from the indirect tests is compelling, but all such indirect tests have assumptions which just might not hold (</a:t>
            </a:r>
            <a:r>
              <a:rPr lang="en-US" dirty="0" err="1"/>
              <a:t>Fischler</a:t>
            </a:r>
            <a:r>
              <a:rPr lang="en-US" dirty="0"/>
              <a:t>, </a:t>
            </a:r>
            <a:r>
              <a:rPr lang="en-US" dirty="0" err="1"/>
              <a:t>Lykken</a:t>
            </a:r>
            <a:r>
              <a:rPr lang="en-US" dirty="0"/>
              <a:t> and Roberts).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For example, tests based on the invariance of </a:t>
            </a:r>
            <a:r>
              <a:rPr lang="en-US" i="1" dirty="0"/>
              <a:t>g</a:t>
            </a:r>
            <a:r>
              <a:rPr lang="en-US" dirty="0"/>
              <a:t> with isotope number assume that virtual and real particles gravitate identically.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41749" y="6506926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After Thomas Phillips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39280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809980" y="4151075"/>
            <a:ext cx="3306763" cy="2355850"/>
            <a:chOff x="5475287" y="3332529"/>
            <a:chExt cx="3306763" cy="2355850"/>
          </a:xfrm>
        </p:grpSpPr>
        <p:graphicFrame>
          <p:nvGraphicFramePr>
            <p:cNvPr id="20" name="Object 25"/>
            <p:cNvGraphicFramePr>
              <a:graphicFrameLocks noChangeAspect="1"/>
            </p:cNvGraphicFramePr>
            <p:nvPr/>
          </p:nvGraphicFramePr>
          <p:xfrm>
            <a:off x="5475287" y="3713529"/>
            <a:ext cx="2057400" cy="197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2" name="PHOTO-PAINT" r:id="rId4" imgW="3076190" imgH="2952381" progId="CorelPHOTOPAINT.Image.14">
                    <p:embed/>
                  </p:oleObj>
                </mc:Choice>
                <mc:Fallback>
                  <p:oleObj name="PHOTO-PAINT" r:id="rId4" imgW="3076190" imgH="2952381" progId="CorelPHOTOPAINT.Image.14">
                    <p:embed/>
                    <p:pic>
                      <p:nvPicPr>
                        <p:cNvPr id="20" name="Object 25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5287" y="3713529"/>
                          <a:ext cx="2057400" cy="197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7"/>
            <p:cNvGraphicFramePr>
              <a:graphicFrameLocks noChangeAspect="1"/>
            </p:cNvGraphicFramePr>
            <p:nvPr/>
          </p:nvGraphicFramePr>
          <p:xfrm>
            <a:off x="7694612" y="3713529"/>
            <a:ext cx="1087438" cy="195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3" name="PHOTO-PAINT" r:id="rId6" imgW="1619048" imgH="2914286" progId="CorelPHOTOPAINT.Image.14">
                    <p:embed/>
                  </p:oleObj>
                </mc:Choice>
                <mc:Fallback>
                  <p:oleObj name="PHOTO-PAINT" r:id="rId6" imgW="1619048" imgH="2914286" progId="CorelPHOTOPAINT.Image.14">
                    <p:embed/>
                    <p:pic>
                      <p:nvPicPr>
                        <p:cNvPr id="21" name="Object 27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4612" y="3713529"/>
                          <a:ext cx="1087438" cy="1958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6627812" y="3332529"/>
              <a:ext cx="15097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Weak Equivalence</a:t>
              </a: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62" y="0"/>
            <a:ext cx="2204639" cy="15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6115" y="700090"/>
            <a:ext cx="8515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Will antimatter fall under gravity the same way that</a:t>
            </a:r>
            <a:br>
              <a:rPr lang="en-US" dirty="0"/>
            </a:br>
            <a:r>
              <a:rPr lang="en-US" dirty="0"/>
              <a:t>normal matter falls?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 weak equivalence principle asserts that it will.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There are many theoretical arguments that support this contention.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There are also many indirect experimental observations that support this contention.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The evidence from the indirect tests is compelling, but all such indirect tests have assumptions which just might not hold (</a:t>
            </a:r>
            <a:r>
              <a:rPr lang="en-US" dirty="0" err="1"/>
              <a:t>Fischler</a:t>
            </a:r>
            <a:r>
              <a:rPr lang="en-US" dirty="0"/>
              <a:t>, </a:t>
            </a:r>
            <a:r>
              <a:rPr lang="en-US" dirty="0" err="1"/>
              <a:t>Lykken</a:t>
            </a:r>
            <a:r>
              <a:rPr lang="en-US" dirty="0"/>
              <a:t> and Roberts).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Until very recently, there had been  no “free fall” tests.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41749" y="6506926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After Thomas Phillips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316656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67034" y="589194"/>
            <a:ext cx="7556405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1928: The existence of positrons was predicted in a series of papers by Dirac.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1933: The positron was discovered by Anderson at Caltech.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1955: The antiproton was discovered by Chamberlain, </a:t>
            </a:r>
            <a:r>
              <a:rPr lang="en-US" sz="1700" dirty="0" err="1">
                <a:sym typeface="Gill Sans"/>
              </a:rPr>
              <a:t>Segrè</a:t>
            </a:r>
            <a:r>
              <a:rPr lang="en-US" sz="1700" dirty="0">
                <a:sym typeface="Gill Sans"/>
              </a:rPr>
              <a:t>, </a:t>
            </a:r>
            <a:r>
              <a:rPr lang="en-US" sz="1700" dirty="0" err="1">
                <a:sym typeface="Gill Sans"/>
              </a:rPr>
              <a:t>Wiegand</a:t>
            </a:r>
            <a:r>
              <a:rPr lang="en-US" sz="1700" dirty="0">
                <a:sym typeface="Gill Sans"/>
              </a:rPr>
              <a:t>, and </a:t>
            </a:r>
            <a:r>
              <a:rPr lang="en-US" sz="1700" dirty="0" err="1">
                <a:sym typeface="Gill Sans"/>
              </a:rPr>
              <a:t>Ypsilantis</a:t>
            </a:r>
            <a:r>
              <a:rPr lang="en-US" sz="1700" dirty="0">
                <a:sym typeface="Gill Sans"/>
              </a:rPr>
              <a:t> in Berkeley.</a:t>
            </a:r>
          </a:p>
          <a:p>
            <a:endParaRPr lang="en-US" sz="1700" dirty="0">
              <a:sym typeface="Gill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1996: Antihydrogen was produced at accelerator scale energies at CERN and at </a:t>
            </a:r>
            <a:r>
              <a:rPr lang="en-US" sz="1700" dirty="0" err="1">
                <a:sym typeface="Gill Sans"/>
              </a:rPr>
              <a:t>Fermilab</a:t>
            </a:r>
            <a:r>
              <a:rPr lang="en-US" sz="1700" dirty="0">
                <a:sym typeface="Gill Sans"/>
              </a:rPr>
              <a:t> (1998).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This antihydrogen was too energetic to be used to measure physics properties.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2000: Antiprotons were decelerated to 5.3MeV at CERN’s then new Antiproton Decelerator (AD)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ym typeface="Gill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2002: Low energy (eV scale) antihydrogen was produced by the ATHENA and ATRAP collaborations at CERN.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Hundreds of millions of antiatoms have been made to date.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The antihydrogen atoms were </a:t>
            </a:r>
            <a:r>
              <a:rPr lang="en-US" sz="1700" dirty="0" err="1">
                <a:sym typeface="Gill Sans"/>
              </a:rPr>
              <a:t>untrapped</a:t>
            </a:r>
            <a:r>
              <a:rPr lang="en-US" sz="1700" dirty="0">
                <a:sym typeface="Gill Sans"/>
              </a:rPr>
              <a:t>, and lived for a few milliseconds before annihilating on the apparatus walls.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Many researchers believe that antiatoms are best studied when trapped, not transitory.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28786" y="61501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/>
              <a:t>G. </a:t>
            </a:r>
            <a:r>
              <a:rPr lang="en-US" sz="1000" dirty="0" err="1"/>
              <a:t>Baur</a:t>
            </a:r>
            <a:r>
              <a:rPr lang="en-US" sz="1000" dirty="0"/>
              <a:t>, et al, </a:t>
            </a:r>
            <a:r>
              <a:rPr lang="en-US" sz="1000" u="sng" dirty="0"/>
              <a:t>Production of antihydrogen</a:t>
            </a:r>
            <a:r>
              <a:rPr lang="en-US" sz="1000" dirty="0"/>
              <a:t>, </a:t>
            </a:r>
            <a:r>
              <a:rPr lang="en-US" sz="1000" i="1" dirty="0"/>
              <a:t>Phys. Lett. B</a:t>
            </a:r>
            <a:r>
              <a:rPr lang="en-US" sz="1000" dirty="0"/>
              <a:t>, </a:t>
            </a:r>
            <a:r>
              <a:rPr lang="en-US" sz="1000" b="1" dirty="0"/>
              <a:t>368</a:t>
            </a:r>
            <a:r>
              <a:rPr lang="en-US" sz="1000" dirty="0"/>
              <a:t>, 251 (1996).</a:t>
            </a:r>
            <a:endParaRPr lang="en-US" sz="1000" u="sng" dirty="0"/>
          </a:p>
          <a:p>
            <a:r>
              <a:rPr lang="en-US" sz="1000" dirty="0"/>
              <a:t>G. </a:t>
            </a:r>
            <a:r>
              <a:rPr lang="en-US" sz="1000" dirty="0" err="1"/>
              <a:t>Blanford</a:t>
            </a:r>
            <a:r>
              <a:rPr lang="en-US" sz="1000" dirty="0"/>
              <a:t>, D. C. Christian, K. </a:t>
            </a:r>
            <a:r>
              <a:rPr lang="en-US" sz="1000" dirty="0" err="1"/>
              <a:t>Gollwitzer</a:t>
            </a:r>
            <a:r>
              <a:rPr lang="en-US" sz="1000" dirty="0"/>
              <a:t>, M. </a:t>
            </a:r>
            <a:r>
              <a:rPr lang="en-US" sz="1000" dirty="0" err="1"/>
              <a:t>Mandelkern</a:t>
            </a:r>
            <a:r>
              <a:rPr lang="en-US" sz="1000" dirty="0"/>
              <a:t>, C. T. </a:t>
            </a:r>
            <a:r>
              <a:rPr lang="en-US" sz="1000" dirty="0" err="1"/>
              <a:t>Munger</a:t>
            </a:r>
            <a:r>
              <a:rPr lang="en-US" sz="1000" dirty="0"/>
              <a:t>, J. Schultz, and G. </a:t>
            </a:r>
            <a:r>
              <a:rPr lang="en-US" sz="1000" dirty="0" err="1"/>
              <a:t>Zioulas</a:t>
            </a:r>
            <a:r>
              <a:rPr lang="en-US" sz="1000" dirty="0"/>
              <a:t>, </a:t>
            </a:r>
            <a:r>
              <a:rPr lang="en-US" sz="1000" u="sng" dirty="0"/>
              <a:t>Observation of Atomic Antihydrogen</a:t>
            </a:r>
            <a:r>
              <a:rPr lang="en-US" sz="1000" dirty="0"/>
              <a:t>,  </a:t>
            </a:r>
            <a:r>
              <a:rPr lang="en-US" sz="1000" i="1" dirty="0"/>
              <a:t>Phys. Rev. Lett</a:t>
            </a:r>
            <a:r>
              <a:rPr lang="en-US" sz="1000" dirty="0"/>
              <a:t>. </a:t>
            </a:r>
            <a:r>
              <a:rPr lang="en-US" sz="1000" b="1" dirty="0"/>
              <a:t>80</a:t>
            </a:r>
            <a:r>
              <a:rPr lang="en-US" sz="1000" dirty="0"/>
              <a:t>, 3037 (1998). </a:t>
            </a:r>
          </a:p>
          <a:p>
            <a:r>
              <a:rPr lang="en-US" sz="1000" dirty="0"/>
              <a:t>ATHENA, </a:t>
            </a:r>
            <a:r>
              <a:rPr lang="en-US" sz="1000" u="sng" dirty="0"/>
              <a:t>Production and detection of cold antihydrogen atoms</a:t>
            </a:r>
            <a:r>
              <a:rPr lang="en-US" sz="1000" b="1" dirty="0"/>
              <a:t>, </a:t>
            </a:r>
            <a:r>
              <a:rPr lang="en-US" sz="1000" i="1" dirty="0"/>
              <a:t>Nature</a:t>
            </a:r>
            <a:r>
              <a:rPr lang="en-US" sz="1000" dirty="0"/>
              <a:t> </a:t>
            </a:r>
            <a:r>
              <a:rPr lang="en-US" sz="1000" b="1" dirty="0"/>
              <a:t>419</a:t>
            </a:r>
            <a:r>
              <a:rPr lang="en-US" sz="1000" dirty="0"/>
              <a:t>, 456 (2002).</a:t>
            </a:r>
          </a:p>
          <a:p>
            <a:r>
              <a:rPr lang="en-US" sz="1000" dirty="0"/>
              <a:t>ATRAP, </a:t>
            </a:r>
            <a:r>
              <a:rPr lang="en-US" sz="1000" u="sng" dirty="0"/>
              <a:t>Background-free observation of cold antihydrogen with field-ionization analysis of its states</a:t>
            </a:r>
            <a:r>
              <a:rPr lang="en-US" sz="1000" dirty="0"/>
              <a:t>, </a:t>
            </a:r>
            <a:r>
              <a:rPr lang="en-US" sz="1000" i="1" dirty="0"/>
              <a:t>Phys. Rev. </a:t>
            </a:r>
            <a:r>
              <a:rPr lang="en-US" sz="1000" i="1" dirty="0" err="1"/>
              <a:t>Lett</a:t>
            </a:r>
            <a:r>
              <a:rPr lang="en-US" sz="1000" dirty="0"/>
              <a:t>. </a:t>
            </a:r>
            <a:r>
              <a:rPr lang="en-US" sz="1000" b="1" dirty="0"/>
              <a:t>89</a:t>
            </a:r>
            <a:r>
              <a:rPr lang="en-US" sz="1000" dirty="0"/>
              <a:t>, 213401 (2002).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00475" y="5"/>
            <a:ext cx="5991050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Antihydrogen Research History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088656" y="589194"/>
            <a:ext cx="2447587" cy="1014898"/>
            <a:chOff x="8545687" y="443197"/>
            <a:chExt cx="3263449" cy="1014898"/>
          </a:xfrm>
        </p:grpSpPr>
        <p:grpSp>
          <p:nvGrpSpPr>
            <p:cNvPr id="10" name="Group 9"/>
            <p:cNvGrpSpPr/>
            <p:nvPr/>
          </p:nvGrpSpPr>
          <p:grpSpPr>
            <a:xfrm>
              <a:off x="8545687" y="443198"/>
              <a:ext cx="707813" cy="1014897"/>
              <a:chOff x="8545687" y="443198"/>
              <a:chExt cx="707813" cy="1014897"/>
            </a:xfrm>
          </p:grpSpPr>
          <p:pic>
            <p:nvPicPr>
              <p:cNvPr id="5122" name="Picture 2" descr="https://upload.wikimedia.org/wikipedia/commons/thumb/c/cf/Dirac_4.jpg/220px-Dirac_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5687" y="443198"/>
                <a:ext cx="707813" cy="78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8592778" y="1211874"/>
                <a:ext cx="60315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Dirac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9386214" y="443198"/>
              <a:ext cx="915206" cy="1014896"/>
              <a:chOff x="9386214" y="443198"/>
              <a:chExt cx="915206" cy="1014896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455574" y="443198"/>
                <a:ext cx="793017" cy="773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386214" y="1211873"/>
                <a:ext cx="91520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Anderson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475332" y="443197"/>
              <a:ext cx="1333804" cy="1014896"/>
              <a:chOff x="10475332" y="443197"/>
              <a:chExt cx="1333804" cy="1014896"/>
            </a:xfrm>
          </p:grpSpPr>
          <p:pic>
            <p:nvPicPr>
              <p:cNvPr id="8" name="Picture 4" descr="http://www2.lbl.gov/Publications/Currents/Archive/view-assets/Mar-17-2006/XBD9606-02969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5726" y="443197"/>
                <a:ext cx="1313410" cy="779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0475332" y="1211872"/>
                <a:ext cx="13063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/>
                  <a:t>Bevatron</a:t>
                </a:r>
                <a:r>
                  <a:rPr lang="en-US" sz="1000" dirty="0"/>
                  <a:t> Team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8433826" y="1740003"/>
            <a:ext cx="2077920" cy="1924108"/>
            <a:chOff x="9213103" y="1740002"/>
            <a:chExt cx="2770560" cy="1924108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9130868"/>
                </p:ext>
              </p:extLst>
            </p:nvPr>
          </p:nvGraphicFramePr>
          <p:xfrm>
            <a:off x="9213103" y="1740002"/>
            <a:ext cx="2770560" cy="1677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03" name="PHOTO-PAINT" r:id="rId7" imgW="8658000" imgH="6991200" progId="CorelPHOTOPAINT.Image.14">
                    <p:embed/>
                  </p:oleObj>
                </mc:Choice>
                <mc:Fallback>
                  <p:oleObj name="PHOTO-PAINT" r:id="rId7" imgW="8658000" imgH="6991200" progId="CorelPHOTOPAINT.Image.1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213103" y="1740002"/>
                          <a:ext cx="2770560" cy="1677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9929216" y="3417889"/>
              <a:ext cx="16953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Fermilab</a:t>
              </a:r>
              <a:r>
                <a:rPr lang="en-US" sz="1000" dirty="0"/>
                <a:t> Experiment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73726" y="3698306"/>
            <a:ext cx="2266920" cy="2636788"/>
            <a:chOff x="8866301" y="3698305"/>
            <a:chExt cx="3022559" cy="2636788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9060287"/>
                </p:ext>
              </p:extLst>
            </p:nvPr>
          </p:nvGraphicFramePr>
          <p:xfrm>
            <a:off x="8866301" y="3698305"/>
            <a:ext cx="3022559" cy="2285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04" name="Unknown" r:id="rId9" imgW="2266920" imgH="2285640" progId="CorelPHOTOPAINT.Image.14">
                    <p:embed/>
                  </p:oleObj>
                </mc:Choice>
                <mc:Fallback>
                  <p:oleObj name="Unknown" r:id="rId9" imgW="2266920" imgH="2285640" progId="CorelPHOTOPAINT.Image.1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866301" y="3698305"/>
                          <a:ext cx="3022559" cy="22856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9248541" y="6088872"/>
              <a:ext cx="22446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ATHENA Antihydrogen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9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390" y="554352"/>
            <a:ext cx="79106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energy of the antiatoms: ~300mK.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 velocity:	90m/s.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Equivalent height:  410m.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Fountain is impossible at this energy.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Gbar</a:t>
            </a:r>
            <a:r>
              <a:rPr lang="en-US" dirty="0"/>
              <a:t> collaboration intends to trap antihydrogen</a:t>
            </a:r>
            <a:r>
              <a:rPr lang="en-US" baseline="30000" dirty="0"/>
              <a:t>+</a:t>
            </a:r>
            <a:r>
              <a:rPr lang="en-US" dirty="0"/>
              <a:t> ions, cool and strip the ions, and make a fountain.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Downward deflection in 1m: 0.6mm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deflection measurement is possible, but difficult.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/>
              <a:t>AEgIS</a:t>
            </a:r>
            <a:r>
              <a:rPr lang="en-US" dirty="0"/>
              <a:t> collaboration intends to make a much lower energy antihydrogen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7414" name="Picture 6" descr="Image result for gbar antihydro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73" y="1219452"/>
            <a:ext cx="1043059" cy="10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aegis.web.cern.ch/aegis/images/multimedia/princi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38" y="2412361"/>
            <a:ext cx="2341501" cy="17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340" y="562432"/>
            <a:ext cx="7910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ALPHA traps antiatoms between mirror magnets.</a:t>
            </a:r>
            <a:br>
              <a:rPr lang="en-US" dirty="0"/>
            </a:b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</a:t>
            </a:r>
            <a:r>
              <a:rPr lang="en-US" baseline="-25000" dirty="0" err="1"/>
              <a:t>mir</a:t>
            </a:r>
            <a:r>
              <a:rPr lang="en-US" dirty="0"/>
              <a:t>=1T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44000" y="866775"/>
            <a:ext cx="2407557" cy="4229100"/>
            <a:chOff x="9144000" y="866775"/>
            <a:chExt cx="2407557" cy="4229100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0" y="1301578"/>
              <a:ext cx="2407557" cy="282799"/>
              <a:chOff x="9144000" y="1301578"/>
              <a:chExt cx="2407557" cy="2827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144000" y="4282903"/>
              <a:ext cx="2407557" cy="282799"/>
              <a:chOff x="9144000" y="1301578"/>
              <a:chExt cx="2407557" cy="2827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0347778" y="866775"/>
              <a:ext cx="1" cy="42291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10274627" y="3214687"/>
            <a:ext cx="146304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00078 -0.10764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340" y="562432"/>
            <a:ext cx="7910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ALPHA traps antiatoms between mirror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let that antiatoms escape by slowly lowering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</a:t>
            </a:r>
            <a:r>
              <a:rPr lang="en-US" baseline="-25000" dirty="0" err="1"/>
              <a:t>mir</a:t>
            </a:r>
            <a:r>
              <a:rPr lang="en-US" dirty="0"/>
              <a:t>=0.9T.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44000" y="866775"/>
            <a:ext cx="2407557" cy="4229100"/>
            <a:chOff x="9144000" y="866775"/>
            <a:chExt cx="2407557" cy="4229100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0" y="1301578"/>
              <a:ext cx="2407557" cy="282799"/>
              <a:chOff x="9144000" y="1301578"/>
              <a:chExt cx="2407557" cy="2827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144000" y="4282903"/>
              <a:ext cx="2407557" cy="282799"/>
              <a:chOff x="9144000" y="1301578"/>
              <a:chExt cx="2407557" cy="2827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0347778" y="866775"/>
              <a:ext cx="1" cy="42291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10274627" y="3357562"/>
            <a:ext cx="146304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2.08333E-6 -0.1347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340" y="562432"/>
            <a:ext cx="7910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ALPHA traps antiatoms between mirror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let that antiatoms escape by slowly lowering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</a:t>
            </a:r>
            <a:r>
              <a:rPr lang="en-US" baseline="-25000" dirty="0" err="1"/>
              <a:t>mir</a:t>
            </a:r>
            <a:r>
              <a:rPr lang="en-US" dirty="0"/>
              <a:t>=0.8T.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44000" y="866775"/>
            <a:ext cx="2407557" cy="4229100"/>
            <a:chOff x="9144000" y="866775"/>
            <a:chExt cx="2407557" cy="4229100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0" y="1301578"/>
              <a:ext cx="2407557" cy="282799"/>
              <a:chOff x="9144000" y="1301578"/>
              <a:chExt cx="2407557" cy="2827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144000" y="4282903"/>
              <a:ext cx="2407557" cy="282799"/>
              <a:chOff x="9144000" y="1301578"/>
              <a:chExt cx="2407557" cy="2827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0347778" y="866775"/>
              <a:ext cx="1" cy="42291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10274626" y="3629025"/>
            <a:ext cx="146304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00078 -0.2263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340" y="562432"/>
            <a:ext cx="7910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ALPHA traps antiatoms between mirror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let that antiatoms escape by slowly lowering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</a:t>
            </a:r>
            <a:r>
              <a:rPr lang="en-US" baseline="-25000" dirty="0" err="1"/>
              <a:t>mir</a:t>
            </a:r>
            <a:r>
              <a:rPr lang="en-US" dirty="0"/>
              <a:t>=0.7T.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44000" y="866775"/>
            <a:ext cx="2407557" cy="4229100"/>
            <a:chOff x="9144000" y="866775"/>
            <a:chExt cx="2407557" cy="4229100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0" y="1301578"/>
              <a:ext cx="2407557" cy="282799"/>
              <a:chOff x="9144000" y="1301578"/>
              <a:chExt cx="2407557" cy="2827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144000" y="4282903"/>
              <a:ext cx="2407557" cy="282799"/>
              <a:chOff x="9144000" y="1301578"/>
              <a:chExt cx="2407557" cy="2827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0347778" y="866775"/>
              <a:ext cx="1" cy="42291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10274626" y="4019550"/>
            <a:ext cx="146304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0078 -0.3402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340" y="562432"/>
            <a:ext cx="7910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ALPHA traps antiatoms between mirror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let that antiatoms escape by slowly lowering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</a:t>
            </a:r>
            <a:r>
              <a:rPr lang="en-US" baseline="-25000" dirty="0" err="1"/>
              <a:t>mir</a:t>
            </a:r>
            <a:r>
              <a:rPr lang="en-US" dirty="0"/>
              <a:t>=0.6T.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44000" y="866775"/>
            <a:ext cx="2407557" cy="4229100"/>
            <a:chOff x="9144000" y="866775"/>
            <a:chExt cx="2407557" cy="4229100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0" y="1301578"/>
              <a:ext cx="2407557" cy="282799"/>
              <a:chOff x="9144000" y="1301578"/>
              <a:chExt cx="2407557" cy="2827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144000" y="4282903"/>
              <a:ext cx="2407557" cy="282799"/>
              <a:chOff x="9144000" y="1301578"/>
              <a:chExt cx="2407557" cy="2827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0347778" y="866775"/>
              <a:ext cx="1" cy="42291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10274627" y="4353117"/>
            <a:ext cx="146304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0078 -0.4347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5340" y="562432"/>
                <a:ext cx="7910678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ALPHA traps antiatoms between mirror magnets.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let that antiatoms escape by slowly lowering the field.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mir</a:t>
                </a:r>
                <a:r>
                  <a:rPr lang="en-US" dirty="0"/>
                  <a:t>=0.59T.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Because the antiatoms are barely escaping over the magnetic wells, the top and bottom well heights are affected by the gravitational potential energy differential.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“Normal” gravity would cause the antiatoms to escape downwards.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By determining if the antiatoms fall out the top or bottom of the trap, we can measure the sign of gravity.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 2013, we made a crude measurement using this technique, and determined that the antimatter </a:t>
                </a:r>
                <a:r>
                  <a:rPr lang="en-US" i="1" dirty="0"/>
                  <a:t>g</a:t>
                </a:r>
                <a:r>
                  <a:rPr lang="en-US" dirty="0"/>
                  <a:t> was constrained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Gill Sans"/>
                      </a:rPr>
                      <m:t>±100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Gill Sans"/>
                      </a:rPr>
                      <m:t>𝑔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While there are many indirect tests of antimatter gravity, this was the first “Leaning Tower of Pisa” measurement.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are building a new experiment with the sensitivity to measure the sign of </a:t>
                </a:r>
                <a:r>
                  <a:rPr lang="en-US" i="1" dirty="0"/>
                  <a:t>g</a:t>
                </a:r>
                <a:r>
                  <a:rPr lang="en-US" dirty="0"/>
                  <a:t>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By employing a gradient magnetic field, we can do a balance experiment and hope to measure </a:t>
                </a:r>
                <a:r>
                  <a:rPr lang="en-US" i="1" dirty="0"/>
                  <a:t>g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Gill Sans"/>
                      </a:rPr>
                      <m:t>±</m:t>
                    </m:r>
                    <m:r>
                      <a:rPr lang="en-US" i="1">
                        <a:latin typeface="Cambria Math" panose="02040503050406030204" pitchFamily="18" charset="0"/>
                        <a:sym typeface="Gill Sans"/>
                      </a:rPr>
                      <m:t>0.01</m:t>
                    </m:r>
                    <m:r>
                      <a:rPr lang="en-US" i="1">
                        <a:latin typeface="Cambria Math" panose="02040503050406030204" pitchFamily="18" charset="0"/>
                        <a:sym typeface="Gill Sans"/>
                      </a:rPr>
                      <m:t>𝑔</m:t>
                    </m:r>
                    <m:r>
                      <a:rPr lang="en-US" b="0" i="1" smtClean="0">
                        <a:latin typeface="Cambria Math"/>
                        <a:sym typeface="Gill Sans"/>
                      </a:rPr>
                      <m:t>.</m:t>
                    </m:r>
                  </m:oMath>
                </a14:m>
                <a:endParaRPr lang="en-US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This will require control to the 0.1G level in a 1T background.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0" y="562432"/>
                <a:ext cx="7910678" cy="5632311"/>
              </a:xfrm>
              <a:prstGeom prst="rect">
                <a:avLst/>
              </a:prstGeom>
              <a:blipFill>
                <a:blip r:embed="rId2"/>
                <a:stretch>
                  <a:fillRect l="-539" t="-541" r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144000" y="866775"/>
            <a:ext cx="2407557" cy="4229100"/>
            <a:chOff x="9144000" y="866775"/>
            <a:chExt cx="2407557" cy="4229100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0" y="1301578"/>
              <a:ext cx="2407557" cy="282799"/>
              <a:chOff x="9144000" y="1301578"/>
              <a:chExt cx="2407557" cy="2827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144000" y="4282903"/>
              <a:ext cx="2407557" cy="282799"/>
              <a:chOff x="9144000" y="1301578"/>
              <a:chExt cx="2407557" cy="2827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144000" y="1301578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1214100" y="1302084"/>
                <a:ext cx="337457" cy="2822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481457" y="1301578"/>
                <a:ext cx="1732643" cy="28229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0347778" y="866775"/>
              <a:ext cx="1" cy="42291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10274627" y="4353117"/>
            <a:ext cx="146304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6940" y="6457890"/>
            <a:ext cx="11356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ALPHA, </a:t>
            </a:r>
            <a:r>
              <a:rPr lang="en-US" sz="1000" u="sng" dirty="0"/>
              <a:t>Description and first application of a new technique to measure the gravitational mass of antihydrogen</a:t>
            </a:r>
            <a:r>
              <a:rPr lang="en-US" sz="1000" dirty="0"/>
              <a:t>, </a:t>
            </a:r>
            <a:r>
              <a:rPr lang="en-US" sz="1000" i="1" dirty="0"/>
              <a:t>Nature </a:t>
            </a:r>
            <a:r>
              <a:rPr lang="en-US" sz="1000" i="1" dirty="0" err="1"/>
              <a:t>Comm</a:t>
            </a:r>
            <a:r>
              <a:rPr lang="en-US" sz="1000" i="1" dirty="0"/>
              <a:t> </a:t>
            </a:r>
            <a:r>
              <a:rPr lang="en-US" sz="1000" b="1" dirty="0"/>
              <a:t>4</a:t>
            </a:r>
            <a:r>
              <a:rPr lang="en-US" sz="1000" dirty="0"/>
              <a:t>, 1785 (2013).</a:t>
            </a:r>
          </a:p>
          <a:p>
            <a:r>
              <a:rPr lang="pt-BR" sz="1000" dirty="0"/>
              <a:t>A I Zhmoginov, A E Charman, R Shalloo, J Fajans, J S Wurtele, </a:t>
            </a:r>
            <a:r>
              <a:rPr lang="en-US" sz="1000" u="sng" dirty="0"/>
              <a:t>Nonlinear dynamics of anti-hydrogen in magnetostatic traps: implications for gravitational measurements</a:t>
            </a:r>
            <a:r>
              <a:rPr lang="en-US" sz="1000" dirty="0"/>
              <a:t>, </a:t>
            </a:r>
            <a:r>
              <a:rPr lang="en-US" sz="1000" i="1" dirty="0"/>
              <a:t>Class. and Quantum </a:t>
            </a:r>
            <a:r>
              <a:rPr lang="en-US" sz="1000" i="1" dirty="0" err="1"/>
              <a:t>Grav</a:t>
            </a:r>
            <a:r>
              <a:rPr lang="en-US" sz="1000" dirty="0"/>
              <a:t>., </a:t>
            </a:r>
            <a:r>
              <a:rPr lang="en-US" sz="1000" b="1" dirty="0"/>
              <a:t>30</a:t>
            </a:r>
            <a:r>
              <a:rPr lang="en-US" sz="1000" dirty="0"/>
              <a:t> 205014 (2013).</a:t>
            </a:r>
          </a:p>
        </p:txBody>
      </p:sp>
    </p:spTree>
    <p:extLst>
      <p:ext uri="{BB962C8B-B14F-4D97-AF65-F5344CB8AC3E}">
        <p14:creationId xmlns:p14="http://schemas.microsoft.com/office/powerpoint/2010/main" val="347646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0078 0.43495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9753601" y="3426596"/>
            <a:ext cx="883018" cy="17907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587175" y="3277772"/>
            <a:ext cx="3215870" cy="478534"/>
            <a:chOff x="8307852" y="3277772"/>
            <a:chExt cx="2009921" cy="299084"/>
          </a:xfrm>
        </p:grpSpPr>
        <p:sp>
          <p:nvSpPr>
            <p:cNvPr id="3" name="Rectangle 2"/>
            <p:cNvSpPr/>
            <p:nvPr/>
          </p:nvSpPr>
          <p:spPr>
            <a:xfrm>
              <a:off x="8307852" y="3277772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07852" y="3531137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005082" y="3277772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005082" y="3531137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02312" y="3277772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02312" y="3531137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38402" y="76269"/>
            <a:ext cx="7315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990000"/>
                </a:solidFill>
              </a:rPr>
              <a:t>Plasma Electron Cyclotron Resonance (ECR) Magnetometry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190" y="763985"/>
            <a:ext cx="11109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Technique: Scan a plasma with microwaves, and look for the resonance heating peak.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dirty="0"/>
              <a:t>This heating peak “defines” the electron cyclotron frequency, from which we determine the magnetic field.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Often many peaks in the ECR spectrum.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1800" dirty="0"/>
              <a:t>One peak is stationary as the plasma particle bounce frequency is increased.</a:t>
            </a:r>
          </a:p>
        </p:txBody>
      </p:sp>
      <p:pic>
        <p:nvPicPr>
          <p:cNvPr id="7" name="Shape 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5965" y="2290993"/>
            <a:ext cx="7677313" cy="39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9916236" y="3460224"/>
            <a:ext cx="116689" cy="1118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969463" y="4435763"/>
            <a:ext cx="451294" cy="21874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8587175" y="4305867"/>
            <a:ext cx="3215870" cy="478534"/>
            <a:chOff x="8307852" y="3277772"/>
            <a:chExt cx="2009921" cy="299084"/>
          </a:xfrm>
        </p:grpSpPr>
        <p:sp>
          <p:nvSpPr>
            <p:cNvPr id="17" name="Rectangle 16"/>
            <p:cNvSpPr/>
            <p:nvPr/>
          </p:nvSpPr>
          <p:spPr>
            <a:xfrm>
              <a:off x="8307852" y="3277772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07852" y="3531137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005082" y="3277772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005082" y="3531137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702312" y="3277772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702312" y="3531137"/>
              <a:ext cx="615461" cy="457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10009581" y="4489227"/>
            <a:ext cx="116689" cy="1118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834925" y="3715817"/>
            <a:ext cx="2794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-10                          0                       -10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62172" y="4745474"/>
            <a:ext cx="2754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-50                           0                       -50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D51B91-9B95-4539-841D-57A607D798CB}"/>
              </a:ext>
            </a:extLst>
          </p:cNvPr>
          <p:cNvSpPr txBox="1"/>
          <p:nvPr/>
        </p:nvSpPr>
        <p:spPr>
          <a:xfrm>
            <a:off x="1154483" y="6611779"/>
            <a:ext cx="41248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Builds on work by R. Gould and by </a:t>
            </a:r>
            <a:r>
              <a:rPr lang="en-US" sz="1000" dirty="0" err="1"/>
              <a:t>Affolter</a:t>
            </a:r>
            <a:r>
              <a:rPr lang="en-US" sz="1000" dirty="0"/>
              <a:t>, </a:t>
            </a:r>
            <a:r>
              <a:rPr lang="en-US" sz="1000" dirty="0" err="1"/>
              <a:t>Anderegg</a:t>
            </a:r>
            <a:r>
              <a:rPr lang="en-US" sz="1000" dirty="0"/>
              <a:t>, and Driscoll.</a:t>
            </a:r>
          </a:p>
        </p:txBody>
      </p:sp>
    </p:spTree>
    <p:extLst>
      <p:ext uri="{BB962C8B-B14F-4D97-AF65-F5344CB8AC3E}">
        <p14:creationId xmlns:p14="http://schemas.microsoft.com/office/powerpoint/2010/main" val="19424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323 -0.00069 L 0 0 Z " pathEditMode="relative" ptsTypes="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05 0.00023 L 0 0 Z " pathEditMode="relative" ptsTypes="AAA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3" grpId="1" animBg="1"/>
      <p:bldP spid="15" grpId="0" animBg="1"/>
      <p:bldP spid="23" grpId="0" animBg="1"/>
      <p:bldP spid="23" grpId="1" animBg="1"/>
      <p:bldP spid="24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35" y="537934"/>
            <a:ext cx="3106855" cy="1578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2" y="76269"/>
            <a:ext cx="731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  <a:latin typeface="+mn-lt"/>
              </a:rPr>
              <a:t>Magnetometry: Sidebands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298" y="733891"/>
            <a:ext cx="11109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Often many peaks in the ECR spectrum.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1800" dirty="0"/>
              <a:t>Stationary peak can be split further.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19" y="2438400"/>
            <a:ext cx="7605829" cy="400256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807677" y="2016369"/>
            <a:ext cx="4665786" cy="34583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024447" y="2016369"/>
            <a:ext cx="1125415" cy="34583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D85B4E3-5C18-44D9-93A2-4CEA2C7E9A80}"/>
              </a:ext>
            </a:extLst>
          </p:cNvPr>
          <p:cNvSpPr txBox="1"/>
          <p:nvPr/>
        </p:nvSpPr>
        <p:spPr>
          <a:xfrm>
            <a:off x="636298" y="6535510"/>
            <a:ext cx="9701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E.D. Hunter, A. Christensen, J. Fajans, T. Friesen, E. Kur, and J.S. Wurtele, </a:t>
            </a:r>
            <a:r>
              <a:rPr lang="en-US" sz="1000" u="sng" dirty="0"/>
              <a:t>Electron cyclotron resonance (ECR) magnetometry with a plasma reservoir</a:t>
            </a:r>
            <a:r>
              <a:rPr lang="en-US" sz="1000" dirty="0"/>
              <a:t>, </a:t>
            </a:r>
            <a:r>
              <a:rPr lang="en-US" sz="1000" i="1" dirty="0"/>
              <a:t>Phys. Plasmas </a:t>
            </a:r>
            <a:r>
              <a:rPr lang="en-US" sz="1000" b="1" dirty="0"/>
              <a:t>27</a:t>
            </a:r>
            <a:r>
              <a:rPr lang="en-US" sz="1000" dirty="0"/>
              <a:t>, 032106 (2020).  </a:t>
            </a:r>
          </a:p>
        </p:txBody>
      </p:sp>
    </p:spTree>
    <p:extLst>
      <p:ext uri="{BB962C8B-B14F-4D97-AF65-F5344CB8AC3E}">
        <p14:creationId xmlns:p14="http://schemas.microsoft.com/office/powerpoint/2010/main" val="4286030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2" y="76269"/>
            <a:ext cx="731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  <a:latin typeface="+mn-lt"/>
              </a:rPr>
              <a:t>Magnetometry: Sidebands</a:t>
            </a:r>
          </a:p>
        </p:txBody>
      </p:sp>
      <p:pic>
        <p:nvPicPr>
          <p:cNvPr id="5" name="Shape 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50747" y="2417437"/>
            <a:ext cx="7620000" cy="40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36298" y="733891"/>
            <a:ext cx="11109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dirty="0"/>
              <a:t>Often many peaks in the ECR spectrum.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1800" dirty="0"/>
              <a:t>Stationary peak can be split further.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1800" dirty="0"/>
              <a:t>Magnetometer accuracy: 1ppm absolute, 30ppb relative.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1800" dirty="0"/>
              <a:t>Accuracy needed for spectral and gravity measurements.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127828" y="1582897"/>
            <a:ext cx="3187937" cy="2482355"/>
            <a:chOff x="7127826" y="1582898"/>
            <a:chExt cx="3187936" cy="2482354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7127826" y="2106118"/>
              <a:ext cx="1776331" cy="195913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92553" y="1582898"/>
              <a:ext cx="2823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Peak center can be located </a:t>
              </a:r>
            </a:p>
            <a:p>
              <a:pPr algn="ctr"/>
              <a:r>
                <a:rPr lang="en-US" sz="1600" dirty="0"/>
                <a:t>to 20kHz, or 0.006G.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CE1E1C-B7BE-4EC4-A0E3-E9F361A1DBA8}"/>
              </a:ext>
            </a:extLst>
          </p:cNvPr>
          <p:cNvSpPr txBox="1"/>
          <p:nvPr/>
        </p:nvSpPr>
        <p:spPr>
          <a:xfrm>
            <a:off x="636298" y="6535510"/>
            <a:ext cx="9701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E.D. Hunter, A. Christensen, J. Fajans, T. Friesen, E. Kur, and J.S. Wurtele, </a:t>
            </a:r>
            <a:r>
              <a:rPr lang="en-US" sz="1000" u="sng" dirty="0"/>
              <a:t>Electron cyclotron resonance (ECR) magnetometry with a plasma reservoir</a:t>
            </a:r>
            <a:r>
              <a:rPr lang="en-US" sz="1000" dirty="0"/>
              <a:t>, </a:t>
            </a:r>
            <a:r>
              <a:rPr lang="en-US" sz="1000" i="1" dirty="0"/>
              <a:t>Phys. Plasmas </a:t>
            </a:r>
            <a:r>
              <a:rPr lang="en-US" sz="1000" b="1" dirty="0"/>
              <a:t>27</a:t>
            </a:r>
            <a:r>
              <a:rPr lang="en-US" sz="1000" dirty="0"/>
              <a:t>, 032106 (2020).  </a:t>
            </a:r>
          </a:p>
        </p:txBody>
      </p:sp>
    </p:spTree>
    <p:extLst>
      <p:ext uri="{BB962C8B-B14F-4D97-AF65-F5344CB8AC3E}">
        <p14:creationId xmlns:p14="http://schemas.microsoft.com/office/powerpoint/2010/main" val="12811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99812" y="404427"/>
            <a:ext cx="112313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2010: ALPHA trapped 38 antihydrogen atoms.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Progress has been rapid since 2010.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In 2011, we trapped approximately 500 antiatoms, and held some for as long as 1000s.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ALPHA now can trap about 20 antiatoms in five minutes, as opposed to the 38 antiatoms total in 2010.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In 2017, we trapped over 70,000 antiatoms.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24144" y="5964105"/>
            <a:ext cx="90380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/>
              <a:t>ALPHA, </a:t>
            </a:r>
            <a:r>
              <a:rPr lang="en-US" sz="1000" u="sng" dirty="0"/>
              <a:t>Trapped Antihydrogen</a:t>
            </a:r>
            <a:r>
              <a:rPr lang="en-US" sz="1000" dirty="0"/>
              <a:t>, </a:t>
            </a:r>
            <a:r>
              <a:rPr lang="en-US" sz="1000" i="1" dirty="0"/>
              <a:t>Nature</a:t>
            </a:r>
            <a:r>
              <a:rPr lang="en-US" sz="1000" dirty="0"/>
              <a:t> </a:t>
            </a:r>
            <a:r>
              <a:rPr lang="en-US" sz="1000" b="1" dirty="0"/>
              <a:t>468,</a:t>
            </a:r>
            <a:r>
              <a:rPr lang="en-US" sz="1000" dirty="0"/>
              <a:t> 673 (2010).</a:t>
            </a:r>
          </a:p>
          <a:p>
            <a:r>
              <a:rPr lang="en-US" sz="1000" dirty="0"/>
              <a:t>ALPHA, </a:t>
            </a:r>
            <a:r>
              <a:rPr lang="en-US" sz="1000" u="sng" dirty="0"/>
              <a:t>Confinement of antihydrogen for 1000s</a:t>
            </a:r>
            <a:r>
              <a:rPr lang="en-US" sz="1000" dirty="0"/>
              <a:t>, </a:t>
            </a:r>
            <a:r>
              <a:rPr lang="en-US" sz="1000" i="1" dirty="0"/>
              <a:t>Nature Physics </a:t>
            </a:r>
            <a:r>
              <a:rPr lang="en-US" sz="1000" b="1" dirty="0"/>
              <a:t>7,</a:t>
            </a:r>
            <a:r>
              <a:rPr lang="en-US" sz="1000" dirty="0"/>
              <a:t> 558 (2011).</a:t>
            </a:r>
          </a:p>
          <a:p>
            <a:r>
              <a:rPr lang="en-US" sz="1000" dirty="0"/>
              <a:t>ALPHA, </a:t>
            </a:r>
            <a:r>
              <a:rPr lang="en-US" sz="1000" u="sng" dirty="0"/>
              <a:t>Antihydrogen Accumulation For Fundamental Symmetry Tests</a:t>
            </a:r>
            <a:r>
              <a:rPr lang="en-US" sz="1000" dirty="0"/>
              <a:t>, </a:t>
            </a:r>
            <a:r>
              <a:rPr lang="en-US" sz="1000" i="1" dirty="0"/>
              <a:t>Nature Comm</a:t>
            </a:r>
            <a:r>
              <a:rPr lang="en-US" sz="1000" dirty="0"/>
              <a:t>. </a:t>
            </a:r>
            <a:r>
              <a:rPr lang="en-US" sz="1000" b="1" dirty="0"/>
              <a:t>8,</a:t>
            </a:r>
            <a:r>
              <a:rPr lang="en-US" sz="1000" dirty="0"/>
              <a:t> 681 (2017).</a:t>
            </a:r>
          </a:p>
          <a:p>
            <a:r>
              <a:rPr lang="en-US" sz="1000" dirty="0"/>
              <a:t>ALPHA, </a:t>
            </a:r>
            <a:r>
              <a:rPr lang="en-US" sz="1000" u="sng" dirty="0"/>
              <a:t>Enhanced Control And Reproducibility Of Non-Neutral Plasmas</a:t>
            </a:r>
            <a:r>
              <a:rPr lang="en-US" sz="1000" dirty="0"/>
              <a:t>, </a:t>
            </a:r>
            <a:r>
              <a:rPr lang="en-US" sz="1000" i="1" dirty="0"/>
              <a:t>Phys. Rev. Lett</a:t>
            </a:r>
            <a:r>
              <a:rPr lang="en-US" sz="1000" dirty="0"/>
              <a:t>. </a:t>
            </a:r>
            <a:r>
              <a:rPr lang="en-US" sz="1000" b="1" dirty="0"/>
              <a:t>120</a:t>
            </a:r>
            <a:r>
              <a:rPr lang="en-US" sz="1000" dirty="0"/>
              <a:t>, 0025001, (2018).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613257" y="5"/>
            <a:ext cx="4965486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Antihydrogen Research History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47561" y="3073400"/>
            <a:ext cx="4694662" cy="3444703"/>
            <a:chOff x="7986256" y="4571200"/>
            <a:chExt cx="3281980" cy="2162628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9087450"/>
                </p:ext>
              </p:extLst>
            </p:nvPr>
          </p:nvGraphicFramePr>
          <p:xfrm>
            <a:off x="7986256" y="4571200"/>
            <a:ext cx="3281980" cy="1842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0" name="Unknown" r:id="rId4" imgW="4733640" imgH="3543120" progId="CorelPHOTOPAINT.Image.14">
                    <p:embed/>
                  </p:oleObj>
                </mc:Choice>
                <mc:Fallback>
                  <p:oleObj name="Unknown" r:id="rId4" imgW="4733640" imgH="3543120" progId="CorelPHOTOPAINT.Image.1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986256" y="4571200"/>
                          <a:ext cx="3281980" cy="18424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8840306" y="6482634"/>
              <a:ext cx="1765231" cy="251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000" dirty="0"/>
                <a:t>Annihilation Locations of Previously Trapped </a:t>
              </a:r>
            </a:p>
            <a:p>
              <a:pPr algn="just"/>
              <a:r>
                <a:rPr lang="en-US" sz="1000" dirty="0"/>
                <a:t>Antihydrogen Atoms After Release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8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49" y="491662"/>
            <a:ext cx="7710791" cy="4366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32" y="5028009"/>
            <a:ext cx="9143936" cy="179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1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gnet_inser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13" y="96343"/>
            <a:ext cx="4943485" cy="659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1" y="15743"/>
            <a:ext cx="73151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990000"/>
                </a:solidFill>
              </a:rPr>
              <a:t>Gravity</a:t>
            </a:r>
          </a:p>
        </p:txBody>
      </p:sp>
      <p:pic>
        <p:nvPicPr>
          <p:cNvPr id="4" name="Picture 1" descr="ALPHA-g_Zo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" y="1566560"/>
            <a:ext cx="5829754" cy="388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54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PHA_te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50" y="-55245"/>
            <a:ext cx="1029076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4604" y="2988094"/>
            <a:ext cx="572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Mike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Davis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4511" y="3635365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Dana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Zimmer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0508" y="3373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48525" y="3711212"/>
            <a:ext cx="788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Dalila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Robledo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299" y="2732371"/>
            <a:ext cx="1086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Huws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Landsberger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7731" y="3326419"/>
            <a:ext cx="74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Celeste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Carruth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6942" y="3511314"/>
            <a:ext cx="1046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Andrew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Christensen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2274" y="4155724"/>
            <a:ext cx="695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Eric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Hunter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5796" y="3655340"/>
            <a:ext cx="82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Will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Bertsche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3567" y="4817714"/>
            <a:ext cx="853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Jonathan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Wurtele</a:t>
            </a:r>
          </a:p>
        </p:txBody>
      </p:sp>
    </p:spTree>
    <p:extLst>
      <p:ext uri="{BB962C8B-B14F-4D97-AF65-F5344CB8AC3E}">
        <p14:creationId xmlns:p14="http://schemas.microsoft.com/office/powerpoint/2010/main" val="147376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533400" y="605151"/>
            <a:ext cx="89281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Since 2010, ALPHA has significantly improved our ability to trap antihydrogen atoms.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Currently we trap about 20 antiatoms per five minute trapping attempt.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We have trapped over 1000 antiatoms in our trap simultaneously.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39253" y="6"/>
            <a:ext cx="5718089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808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99812" y="404427"/>
            <a:ext cx="1123137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ALPHA has made several significant physics measurements on antihydrogen.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2012: Measurement of the microwave spin flip frequency to 0.1%: a CPT test, and a start to measuring the antiproton radius.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2013: Crude direct measurement of the antimatter </a:t>
            </a:r>
            <a:r>
              <a:rPr lang="en-US" sz="1600" i="1" dirty="0">
                <a:sym typeface="Gill Sans"/>
              </a:rPr>
              <a:t>g</a:t>
            </a:r>
            <a:r>
              <a:rPr lang="en-US" sz="1600" dirty="0">
                <a:sym typeface="Gill Sans"/>
              </a:rPr>
              <a:t> to within a factor of 100: a WEP test.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2014 and 2016: Bounded the charge of antihydrogen to 1ppb: a CPT and charge anomaly test, and sets a new bound on the positron charge.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2016 and 2018: Measured the 1S-2S transition of antihydrogen to about 2ppt; by some measures this is the leading CPT test.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2017: Measured the hyperfine structure of antihydrogen to about 1kHz.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2018: Measured the 1S-2P Lyman-</a:t>
            </a:r>
            <a:r>
              <a:rPr lang="el-GR" sz="1600" dirty="0">
                <a:sym typeface="Gill Sans"/>
              </a:rPr>
              <a:t>α</a:t>
            </a:r>
            <a:r>
              <a:rPr lang="en-US" sz="1600" dirty="0">
                <a:sym typeface="Gill Sans"/>
              </a:rPr>
              <a:t> transition in antihydrogen: precursor to laser cooling.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2021: Demonstrated laser cooling of antihydrogen atoms.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Gill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Gill Sans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14147" y="4290776"/>
            <a:ext cx="6385757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/>
              <a:t>ALPHA, </a:t>
            </a:r>
            <a:r>
              <a:rPr lang="en-US" sz="1050" u="sng" dirty="0"/>
              <a:t>Resonant quantum transition in trapped antihydrogen atoms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483,</a:t>
            </a:r>
            <a:r>
              <a:rPr lang="en-US" sz="1050" dirty="0"/>
              <a:t> 439 (2012).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Description and first application of a new technique to measure the gravitational mass of antihydrogen</a:t>
            </a:r>
            <a:r>
              <a:rPr lang="en-US" sz="1050" dirty="0"/>
              <a:t>, </a:t>
            </a:r>
            <a:r>
              <a:rPr lang="en-US" sz="1050" i="1" dirty="0"/>
              <a:t>Nature </a:t>
            </a:r>
            <a:r>
              <a:rPr lang="en-US" sz="1050" i="1" dirty="0" err="1"/>
              <a:t>Comm</a:t>
            </a:r>
            <a:r>
              <a:rPr lang="en-US" sz="1050" i="1" dirty="0"/>
              <a:t> </a:t>
            </a:r>
            <a:r>
              <a:rPr lang="en-US" sz="1050" b="1" dirty="0"/>
              <a:t>4</a:t>
            </a:r>
            <a:r>
              <a:rPr lang="en-US" sz="1050" dirty="0"/>
              <a:t>, 1785 (2013).</a:t>
            </a:r>
          </a:p>
          <a:p>
            <a:r>
              <a:rPr lang="pt-BR" sz="1050" dirty="0"/>
              <a:t>A I Zhmoginov, A E Charman, R Shalloo, J Fajans, J S Wurtele, </a:t>
            </a:r>
            <a:r>
              <a:rPr lang="en-US" sz="1050" u="sng" dirty="0"/>
              <a:t>Nonlinear dynamics of anti-hydrogen in </a:t>
            </a:r>
            <a:r>
              <a:rPr lang="en-US" sz="1050" u="sng" dirty="0" err="1"/>
              <a:t>magnetostatic</a:t>
            </a:r>
            <a:r>
              <a:rPr lang="en-US" sz="1050" u="sng" dirty="0"/>
              <a:t> traps: implications for gravitational measurements</a:t>
            </a:r>
            <a:r>
              <a:rPr lang="en-US" sz="1050" dirty="0"/>
              <a:t>, </a:t>
            </a:r>
            <a:r>
              <a:rPr lang="en-US" sz="1050" i="1" dirty="0"/>
              <a:t>Class. and Quantum </a:t>
            </a:r>
            <a:r>
              <a:rPr lang="en-US" sz="1050" i="1" dirty="0" err="1"/>
              <a:t>Grav</a:t>
            </a:r>
            <a:r>
              <a:rPr lang="en-US" sz="1050" dirty="0"/>
              <a:t>., </a:t>
            </a:r>
            <a:r>
              <a:rPr lang="en-US" sz="1050" b="1" dirty="0"/>
              <a:t>30</a:t>
            </a:r>
            <a:r>
              <a:rPr lang="en-US" sz="1050" dirty="0"/>
              <a:t> 205014 (2013).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An experimental limit on the charge of antihydrogen</a:t>
            </a:r>
            <a:r>
              <a:rPr lang="en-US" sz="1050" dirty="0"/>
              <a:t>, </a:t>
            </a:r>
            <a:r>
              <a:rPr lang="en-US" sz="1050" i="1" dirty="0"/>
              <a:t>Nature </a:t>
            </a:r>
            <a:r>
              <a:rPr lang="en-US" sz="1050" i="1" dirty="0" err="1"/>
              <a:t>Comm</a:t>
            </a:r>
            <a:r>
              <a:rPr lang="en-US" sz="1050" dirty="0"/>
              <a:t>, </a:t>
            </a:r>
            <a:r>
              <a:rPr lang="en-US" sz="1050" b="1" dirty="0"/>
              <a:t>5</a:t>
            </a:r>
            <a:r>
              <a:rPr lang="en-US" sz="1050" dirty="0"/>
              <a:t>, 3955 (2014).</a:t>
            </a:r>
          </a:p>
          <a:p>
            <a:r>
              <a:rPr lang="en-US" sz="1050" dirty="0"/>
              <a:t>M. </a:t>
            </a:r>
            <a:r>
              <a:rPr lang="en-US" sz="1050" dirty="0" err="1"/>
              <a:t>Baquero</a:t>
            </a:r>
            <a:r>
              <a:rPr lang="en-US" sz="1050" dirty="0"/>
              <a:t>-Ruiz, A. E. </a:t>
            </a:r>
            <a:r>
              <a:rPr lang="en-US" sz="1050" dirty="0" err="1"/>
              <a:t>Charman</a:t>
            </a:r>
            <a:r>
              <a:rPr lang="en-US" sz="1050" dirty="0"/>
              <a:t>, J. Fajans, A. Little , A. </a:t>
            </a:r>
            <a:r>
              <a:rPr lang="en-US" sz="1050" dirty="0" err="1"/>
              <a:t>Povilus</a:t>
            </a:r>
            <a:r>
              <a:rPr lang="en-US" sz="1050" dirty="0"/>
              <a:t>, F. </a:t>
            </a:r>
            <a:r>
              <a:rPr lang="en-US" sz="1050" dirty="0" err="1"/>
              <a:t>Robicheaux</a:t>
            </a:r>
            <a:r>
              <a:rPr lang="en-US" sz="1050" dirty="0"/>
              <a:t>, J.S. Wurtele and A. I. </a:t>
            </a:r>
            <a:r>
              <a:rPr lang="en-US" sz="1050" dirty="0" err="1"/>
              <a:t>Zhmoginov</a:t>
            </a:r>
            <a:r>
              <a:rPr lang="en-US" sz="1050" dirty="0"/>
              <a:t>, </a:t>
            </a:r>
            <a:r>
              <a:rPr lang="en-US" sz="1050" u="sng" dirty="0"/>
              <a:t>Measuring the electric charge of antihydrogen by stochastic acceleration</a:t>
            </a:r>
            <a:r>
              <a:rPr lang="en-US" sz="1050" dirty="0"/>
              <a:t>, </a:t>
            </a:r>
            <a:r>
              <a:rPr lang="en-US" sz="1050" i="1" dirty="0"/>
              <a:t>New J. Phys</a:t>
            </a:r>
            <a:r>
              <a:rPr lang="en-US" sz="1050" dirty="0"/>
              <a:t>. </a:t>
            </a:r>
            <a:r>
              <a:rPr lang="en-US" sz="1050" b="1" dirty="0"/>
              <a:t>16</a:t>
            </a:r>
            <a:r>
              <a:rPr lang="en-US" sz="1050" dirty="0"/>
              <a:t> 083013, (2014).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An improved limit on the charge of antihydrogen from stochastic acceleration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, </a:t>
            </a:r>
            <a:r>
              <a:rPr lang="en-US" sz="1050" b="1" dirty="0"/>
              <a:t>529</a:t>
            </a:r>
            <a:r>
              <a:rPr lang="en-US" sz="1050" dirty="0"/>
              <a:t>, 373 (2016).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Observation of the 1S–2S transition in trapped antihydrogen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541 </a:t>
            </a:r>
            <a:r>
              <a:rPr lang="en-US" sz="1050" dirty="0"/>
              <a:t>506  (2017). 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Characterization of the 1S-2S transition in antihydrogen</a:t>
            </a:r>
            <a:r>
              <a:rPr lang="en-US" sz="1050" dirty="0"/>
              <a:t>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557</a:t>
            </a:r>
            <a:r>
              <a:rPr lang="en-US" sz="1050" dirty="0"/>
              <a:t>, 71 (2018).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Observation of the hyperfine structure of antihydrogen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548</a:t>
            </a:r>
            <a:r>
              <a:rPr lang="en-US" sz="1050" dirty="0"/>
              <a:t>, 66 (2017).</a:t>
            </a:r>
          </a:p>
          <a:p>
            <a:r>
              <a:rPr lang="en-US" sz="1050" dirty="0"/>
              <a:t>ALPHA, </a:t>
            </a:r>
            <a:r>
              <a:rPr lang="en-US" sz="1050" u="sng" dirty="0">
                <a:sym typeface="Gill Sans"/>
              </a:rPr>
              <a:t>Observation of the 1S-2P Lyman-</a:t>
            </a:r>
            <a:r>
              <a:rPr lang="el-GR" sz="1050" u="sng" dirty="0">
                <a:sym typeface="Gill Sans"/>
              </a:rPr>
              <a:t>α</a:t>
            </a:r>
            <a:r>
              <a:rPr lang="en-US" sz="1050" u="sng" dirty="0">
                <a:sym typeface="Gill Sans"/>
              </a:rPr>
              <a:t> transition in antihydrogen</a:t>
            </a:r>
            <a:r>
              <a:rPr lang="en-US" sz="1050" dirty="0">
                <a:sym typeface="Gill Sans"/>
              </a:rPr>
              <a:t>, </a:t>
            </a:r>
            <a:r>
              <a:rPr lang="en-US" sz="1050" i="1" dirty="0">
                <a:sym typeface="Gill Sans"/>
              </a:rPr>
              <a:t>Nature</a:t>
            </a:r>
            <a:r>
              <a:rPr lang="en-US" sz="1050" dirty="0">
                <a:sym typeface="Gill Sans"/>
              </a:rPr>
              <a:t> </a:t>
            </a:r>
            <a:r>
              <a:rPr lang="en-US" sz="1050" b="1" dirty="0">
                <a:sym typeface="Gill Sans"/>
              </a:rPr>
              <a:t>561</a:t>
            </a:r>
            <a:r>
              <a:rPr lang="en-US" sz="1050" dirty="0">
                <a:sym typeface="Gill Sans"/>
              </a:rPr>
              <a:t> 211 (2018).</a:t>
            </a:r>
          </a:p>
          <a:p>
            <a:r>
              <a:rPr lang="en-US" sz="1050" dirty="0">
                <a:sym typeface="Gill Sans"/>
              </a:rPr>
              <a:t>ALPHA, </a:t>
            </a:r>
            <a:r>
              <a:rPr lang="en-US" sz="1050" u="sng" dirty="0">
                <a:sym typeface="Gill Sans"/>
              </a:rPr>
              <a:t>Laser cooling of antihydrogen atoms</a:t>
            </a:r>
            <a:r>
              <a:rPr lang="en-US" sz="1050" dirty="0">
                <a:sym typeface="Gill Sans"/>
              </a:rPr>
              <a:t>, </a:t>
            </a:r>
            <a:r>
              <a:rPr lang="en-US" sz="1050" i="1" dirty="0">
                <a:sym typeface="Gill Sans"/>
              </a:rPr>
              <a:t>Nature</a:t>
            </a:r>
            <a:r>
              <a:rPr lang="en-US" sz="1050" dirty="0">
                <a:sym typeface="Gill Sans"/>
              </a:rPr>
              <a:t> </a:t>
            </a:r>
            <a:r>
              <a:rPr lang="en-US" sz="1050" b="1" dirty="0">
                <a:sym typeface="Gill Sans"/>
              </a:rPr>
              <a:t>592</a:t>
            </a:r>
            <a:r>
              <a:rPr lang="en-US" sz="1050" dirty="0">
                <a:sym typeface="Gill Sans"/>
              </a:rPr>
              <a:t>, 211 (2021).</a:t>
            </a:r>
            <a:endParaRPr lang="en-US" sz="105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054" y="0"/>
            <a:ext cx="6921191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Antihydrogen Measurement Summary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2" y="2768454"/>
            <a:ext cx="1630313" cy="127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2" y="2725474"/>
            <a:ext cx="1300759" cy="127558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734" y="2734344"/>
            <a:ext cx="2157360" cy="12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11" y="2660887"/>
            <a:ext cx="1310854" cy="1273279"/>
          </a:xfrm>
          <a:prstGeom prst="rect">
            <a:avLst/>
          </a:prstGeom>
        </p:spPr>
      </p:pic>
      <p:pic>
        <p:nvPicPr>
          <p:cNvPr id="8197" name="Picture 5" descr="Fig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82" y="2658373"/>
            <a:ext cx="2196683" cy="13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Fig.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98" y="2173095"/>
            <a:ext cx="1630314" cy="23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gure 5">
            <a:extLst>
              <a:ext uri="{FF2B5EF4-FFF2-40B4-BE49-F238E27FC236}">
                <a16:creationId xmlns:a16="http://schemas.microsoft.com/office/drawing/2014/main" id="{C019EB59-9561-43D9-AF0F-FC51EB93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26" y="4245983"/>
            <a:ext cx="3045600" cy="241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2518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90000"/>
                </a:solidFill>
              </a:rPr>
              <a:t>Conclusions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1184" y="758014"/>
            <a:ext cx="844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chance that we will observe something “interesting” is very small.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reward for observing something interesting is enormous.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expected return for this line of research?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94985" y="2115404"/>
                <a:ext cx="32020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solidFill>
                            <a:srgbClr val="FF0000"/>
                          </a:solidFill>
                          <a:latin typeface="Cambria Math"/>
                        </a:rPr>
                        <m:t>0 </m:t>
                      </m:r>
                      <m:r>
                        <a:rPr lang="en-US" sz="48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 ∞= ?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985" y="2115404"/>
                <a:ext cx="320203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2" descr="Displaying preview01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Displaying preview01.p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04" y="3762047"/>
            <a:ext cx="3828591" cy="2752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851" y="5065222"/>
            <a:ext cx="290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 are looking for postdocs.</a:t>
            </a:r>
          </a:p>
          <a:p>
            <a:r>
              <a:rPr lang="en-US" b="1" dirty="0"/>
              <a:t>Contact me if interested.</a:t>
            </a:r>
          </a:p>
        </p:txBody>
      </p:sp>
    </p:spTree>
    <p:extLst>
      <p:ext uri="{BB962C8B-B14F-4D97-AF65-F5344CB8AC3E}">
        <p14:creationId xmlns:p14="http://schemas.microsoft.com/office/powerpoint/2010/main" val="18427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99812" y="404427"/>
            <a:ext cx="1123137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Gill Sans"/>
              </a:rPr>
              <a:t>ALPHA has made several significant physics measurements on antihydrogen.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2012: Measurement of the microwave spin flip frequency to 0.1%: a CPT test, and a start to measuring the antiproton radius.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2013: Crude direct measurement of the antimatter </a:t>
            </a:r>
            <a:r>
              <a:rPr lang="en-US" sz="1600" i="1" dirty="0">
                <a:sym typeface="Gill Sans"/>
              </a:rPr>
              <a:t>g</a:t>
            </a:r>
            <a:r>
              <a:rPr lang="en-US" sz="1600" dirty="0">
                <a:sym typeface="Gill Sans"/>
              </a:rPr>
              <a:t> to within a factor of 100: a WEP test.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2014 and 2016: Bounded the charge of antihydrogen to 1ppb: a CPT and charge anomaly test, and sets a new bound on the positron charge.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2016 and 2018: Measured the 1S-2S transition of antihydrogen to about 2ppt; by some measures this is the leading CPT test.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2017: Measured the hyperfine structure of antihydrogen to about 1kHz.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2018: Measured the 1S-2P Lyman-</a:t>
            </a:r>
            <a:r>
              <a:rPr lang="el-GR" sz="1600" dirty="0">
                <a:sym typeface="Gill Sans"/>
              </a:rPr>
              <a:t>α</a:t>
            </a:r>
            <a:r>
              <a:rPr lang="en-US" sz="1600" dirty="0">
                <a:sym typeface="Gill Sans"/>
              </a:rPr>
              <a:t> transition in antihydrogen: precursor to laser cooling.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Gill Sans"/>
              </a:rPr>
              <a:t>2021: Demonstrated laser cooling of antihydrogen atoms.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Gill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Gill Sans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14147" y="4290776"/>
            <a:ext cx="6385757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dirty="0"/>
              <a:t>ALPHA, </a:t>
            </a:r>
            <a:r>
              <a:rPr lang="en-US" sz="1050" u="sng" dirty="0"/>
              <a:t>Resonant quantum transition in trapped antihydrogen atoms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483,</a:t>
            </a:r>
            <a:r>
              <a:rPr lang="en-US" sz="1050" dirty="0"/>
              <a:t> 439 (2012).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Description and first application of a new technique to measure the gravitational mass of antihydrogen</a:t>
            </a:r>
            <a:r>
              <a:rPr lang="en-US" sz="1050" dirty="0"/>
              <a:t>, </a:t>
            </a:r>
            <a:r>
              <a:rPr lang="en-US" sz="1050" i="1" dirty="0"/>
              <a:t>Nature </a:t>
            </a:r>
            <a:r>
              <a:rPr lang="en-US" sz="1050" i="1" dirty="0" err="1"/>
              <a:t>Comm</a:t>
            </a:r>
            <a:r>
              <a:rPr lang="en-US" sz="1050" i="1" dirty="0"/>
              <a:t> </a:t>
            </a:r>
            <a:r>
              <a:rPr lang="en-US" sz="1050" b="1" dirty="0"/>
              <a:t>4</a:t>
            </a:r>
            <a:r>
              <a:rPr lang="en-US" sz="1050" dirty="0"/>
              <a:t>, 1785 (2013).</a:t>
            </a:r>
          </a:p>
          <a:p>
            <a:r>
              <a:rPr lang="pt-BR" sz="1050" dirty="0"/>
              <a:t>A I Zhmoginov, A E Charman, R Shalloo, J Fajans, J S Wurtele, </a:t>
            </a:r>
            <a:r>
              <a:rPr lang="en-US" sz="1050" u="sng" dirty="0"/>
              <a:t>Nonlinear dynamics of anti-hydrogen in </a:t>
            </a:r>
            <a:r>
              <a:rPr lang="en-US" sz="1050" u="sng" dirty="0" err="1"/>
              <a:t>magnetostatic</a:t>
            </a:r>
            <a:r>
              <a:rPr lang="en-US" sz="1050" u="sng" dirty="0"/>
              <a:t> traps: implications for gravitational measurements</a:t>
            </a:r>
            <a:r>
              <a:rPr lang="en-US" sz="1050" dirty="0"/>
              <a:t>, </a:t>
            </a:r>
            <a:r>
              <a:rPr lang="en-US" sz="1050" i="1" dirty="0"/>
              <a:t>Class. and Quantum </a:t>
            </a:r>
            <a:r>
              <a:rPr lang="en-US" sz="1050" i="1" dirty="0" err="1"/>
              <a:t>Grav</a:t>
            </a:r>
            <a:r>
              <a:rPr lang="en-US" sz="1050" dirty="0"/>
              <a:t>., </a:t>
            </a:r>
            <a:r>
              <a:rPr lang="en-US" sz="1050" b="1" dirty="0"/>
              <a:t>30</a:t>
            </a:r>
            <a:r>
              <a:rPr lang="en-US" sz="1050" dirty="0"/>
              <a:t> 205014 (2013).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An experimental limit on the charge of antihydrogen</a:t>
            </a:r>
            <a:r>
              <a:rPr lang="en-US" sz="1050" dirty="0"/>
              <a:t>, </a:t>
            </a:r>
            <a:r>
              <a:rPr lang="en-US" sz="1050" i="1" dirty="0"/>
              <a:t>Nature </a:t>
            </a:r>
            <a:r>
              <a:rPr lang="en-US" sz="1050" i="1" dirty="0" err="1"/>
              <a:t>Comm</a:t>
            </a:r>
            <a:r>
              <a:rPr lang="en-US" sz="1050" dirty="0"/>
              <a:t>, </a:t>
            </a:r>
            <a:r>
              <a:rPr lang="en-US" sz="1050" b="1" dirty="0"/>
              <a:t>5</a:t>
            </a:r>
            <a:r>
              <a:rPr lang="en-US" sz="1050" dirty="0"/>
              <a:t>, 3955 (2014).</a:t>
            </a:r>
          </a:p>
          <a:p>
            <a:r>
              <a:rPr lang="en-US" sz="1050" dirty="0"/>
              <a:t>M. </a:t>
            </a:r>
            <a:r>
              <a:rPr lang="en-US" sz="1050" dirty="0" err="1"/>
              <a:t>Baquero</a:t>
            </a:r>
            <a:r>
              <a:rPr lang="en-US" sz="1050" dirty="0"/>
              <a:t>-Ruiz, A. E. </a:t>
            </a:r>
            <a:r>
              <a:rPr lang="en-US" sz="1050" dirty="0" err="1"/>
              <a:t>Charman</a:t>
            </a:r>
            <a:r>
              <a:rPr lang="en-US" sz="1050" dirty="0"/>
              <a:t>, J. Fajans, A. Little , A. </a:t>
            </a:r>
            <a:r>
              <a:rPr lang="en-US" sz="1050" dirty="0" err="1"/>
              <a:t>Povilus</a:t>
            </a:r>
            <a:r>
              <a:rPr lang="en-US" sz="1050" dirty="0"/>
              <a:t>, F. </a:t>
            </a:r>
            <a:r>
              <a:rPr lang="en-US" sz="1050" dirty="0" err="1"/>
              <a:t>Robicheaux</a:t>
            </a:r>
            <a:r>
              <a:rPr lang="en-US" sz="1050" dirty="0"/>
              <a:t>, J.S. Wurtele and A. I. </a:t>
            </a:r>
            <a:r>
              <a:rPr lang="en-US" sz="1050" dirty="0" err="1"/>
              <a:t>Zhmoginov</a:t>
            </a:r>
            <a:r>
              <a:rPr lang="en-US" sz="1050" dirty="0"/>
              <a:t>, </a:t>
            </a:r>
            <a:r>
              <a:rPr lang="en-US" sz="1050" u="sng" dirty="0"/>
              <a:t>Measuring the electric charge of antihydrogen by stochastic acceleration</a:t>
            </a:r>
            <a:r>
              <a:rPr lang="en-US" sz="1050" dirty="0"/>
              <a:t>, </a:t>
            </a:r>
            <a:r>
              <a:rPr lang="en-US" sz="1050" i="1" dirty="0"/>
              <a:t>New J. Phys</a:t>
            </a:r>
            <a:r>
              <a:rPr lang="en-US" sz="1050" dirty="0"/>
              <a:t>. </a:t>
            </a:r>
            <a:r>
              <a:rPr lang="en-US" sz="1050" b="1" dirty="0"/>
              <a:t>16</a:t>
            </a:r>
            <a:r>
              <a:rPr lang="en-US" sz="1050" dirty="0"/>
              <a:t> 083013, (2014).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An improved limit on the charge of antihydrogen from stochastic acceleration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, </a:t>
            </a:r>
            <a:r>
              <a:rPr lang="en-US" sz="1050" b="1" dirty="0"/>
              <a:t>529</a:t>
            </a:r>
            <a:r>
              <a:rPr lang="en-US" sz="1050" dirty="0"/>
              <a:t>, 373 (2016).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Observation of the 1S–2S transition in trapped antihydrogen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541 </a:t>
            </a:r>
            <a:r>
              <a:rPr lang="en-US" sz="1050" dirty="0"/>
              <a:t>506  (2017). 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Characterization of the 1S-2S transition in antihydrogen</a:t>
            </a:r>
            <a:r>
              <a:rPr lang="en-US" sz="1050" dirty="0"/>
              <a:t>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557</a:t>
            </a:r>
            <a:r>
              <a:rPr lang="en-US" sz="1050" dirty="0"/>
              <a:t>, 71 (2018).</a:t>
            </a:r>
          </a:p>
          <a:p>
            <a:r>
              <a:rPr lang="en-US" sz="1050" dirty="0"/>
              <a:t>ALPHA, </a:t>
            </a:r>
            <a:r>
              <a:rPr lang="en-US" sz="1050" u="sng" dirty="0"/>
              <a:t>Observation of the hyperfine structure of antihydrogen</a:t>
            </a:r>
            <a:r>
              <a:rPr lang="en-US" sz="1050" dirty="0"/>
              <a:t>,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548</a:t>
            </a:r>
            <a:r>
              <a:rPr lang="en-US" sz="1050" dirty="0"/>
              <a:t>, 66 (2017).</a:t>
            </a:r>
          </a:p>
          <a:p>
            <a:r>
              <a:rPr lang="en-US" sz="1050" dirty="0"/>
              <a:t>ALPHA, </a:t>
            </a:r>
            <a:r>
              <a:rPr lang="en-US" sz="1050" u="sng" dirty="0">
                <a:sym typeface="Gill Sans"/>
              </a:rPr>
              <a:t>Observation of the 1S-2P Lyman-</a:t>
            </a:r>
            <a:r>
              <a:rPr lang="el-GR" sz="1050" u="sng" dirty="0">
                <a:sym typeface="Gill Sans"/>
              </a:rPr>
              <a:t>α</a:t>
            </a:r>
            <a:r>
              <a:rPr lang="en-US" sz="1050" u="sng" dirty="0">
                <a:sym typeface="Gill Sans"/>
              </a:rPr>
              <a:t> transition in antihydrogen</a:t>
            </a:r>
            <a:r>
              <a:rPr lang="en-US" sz="1050" dirty="0">
                <a:sym typeface="Gill Sans"/>
              </a:rPr>
              <a:t>, </a:t>
            </a:r>
            <a:r>
              <a:rPr lang="en-US" sz="1050" i="1" dirty="0">
                <a:sym typeface="Gill Sans"/>
              </a:rPr>
              <a:t>Nature</a:t>
            </a:r>
            <a:r>
              <a:rPr lang="en-US" sz="1050" dirty="0">
                <a:sym typeface="Gill Sans"/>
              </a:rPr>
              <a:t> </a:t>
            </a:r>
            <a:r>
              <a:rPr lang="en-US" sz="1050" b="1" dirty="0">
                <a:sym typeface="Gill Sans"/>
              </a:rPr>
              <a:t>561</a:t>
            </a:r>
            <a:r>
              <a:rPr lang="en-US" sz="1050" dirty="0">
                <a:sym typeface="Gill Sans"/>
              </a:rPr>
              <a:t> 211 (2018).</a:t>
            </a:r>
          </a:p>
          <a:p>
            <a:r>
              <a:rPr lang="en-US" sz="1050" dirty="0">
                <a:sym typeface="Gill Sans"/>
              </a:rPr>
              <a:t>ALPHA, </a:t>
            </a:r>
            <a:r>
              <a:rPr lang="en-US" sz="1050" u="sng" dirty="0">
                <a:sym typeface="Gill Sans"/>
              </a:rPr>
              <a:t>Laser cooling of antihydrogen atoms</a:t>
            </a:r>
            <a:r>
              <a:rPr lang="en-US" sz="1050" dirty="0">
                <a:sym typeface="Gill Sans"/>
              </a:rPr>
              <a:t>, </a:t>
            </a:r>
            <a:r>
              <a:rPr lang="en-US" sz="1050" i="1" dirty="0">
                <a:sym typeface="Gill Sans"/>
              </a:rPr>
              <a:t>Nature</a:t>
            </a:r>
            <a:r>
              <a:rPr lang="en-US" sz="1050" dirty="0">
                <a:sym typeface="Gill Sans"/>
              </a:rPr>
              <a:t> </a:t>
            </a:r>
            <a:r>
              <a:rPr lang="en-US" sz="1050" b="1" dirty="0">
                <a:sym typeface="Gill Sans"/>
              </a:rPr>
              <a:t>592</a:t>
            </a:r>
            <a:r>
              <a:rPr lang="en-US" sz="1050" dirty="0">
                <a:sym typeface="Gill Sans"/>
              </a:rPr>
              <a:t>, 211 (2021).</a:t>
            </a:r>
            <a:endParaRPr lang="en-US" sz="105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054" y="0"/>
            <a:ext cx="6921191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Antihydrogen Measurement Summary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2" y="2768454"/>
            <a:ext cx="1630313" cy="127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2" y="2725474"/>
            <a:ext cx="1300759" cy="127558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734" y="2734344"/>
            <a:ext cx="2157360" cy="12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11" y="2660887"/>
            <a:ext cx="1310854" cy="1273279"/>
          </a:xfrm>
          <a:prstGeom prst="rect">
            <a:avLst/>
          </a:prstGeom>
        </p:spPr>
      </p:pic>
      <p:pic>
        <p:nvPicPr>
          <p:cNvPr id="8197" name="Picture 5" descr="Fig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82" y="2658373"/>
            <a:ext cx="2196683" cy="13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Fig.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98" y="2173095"/>
            <a:ext cx="1630314" cy="23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gure 5">
            <a:extLst>
              <a:ext uri="{FF2B5EF4-FFF2-40B4-BE49-F238E27FC236}">
                <a16:creationId xmlns:a16="http://schemas.microsoft.com/office/drawing/2014/main" id="{C019EB59-9561-43D9-AF0F-FC51EB93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26" y="4245983"/>
            <a:ext cx="3045600" cy="241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1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0" y="209812"/>
            <a:ext cx="8281041" cy="5698576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75093" y="0"/>
            <a:ext cx="5872480" cy="4189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>
                <a:solidFill>
                  <a:srgbClr val="990000"/>
                </a:solidFill>
                <a:latin typeface="+mn-lt"/>
              </a:rPr>
              <a:t>Milestones in Antihydrogen Trapping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786"/>
            <a:ext cx="5341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ALPHA, </a:t>
            </a:r>
            <a:r>
              <a:rPr lang="en-US" sz="1000" u="sng" dirty="0"/>
              <a:t>Antihydrogen accumulation for fundamental symmetry tests</a:t>
            </a:r>
            <a:r>
              <a:rPr lang="en-US" sz="1000" dirty="0"/>
              <a:t>, </a:t>
            </a:r>
            <a:r>
              <a:rPr lang="en-US" sz="1000" i="1" dirty="0"/>
              <a:t>Nat. </a:t>
            </a:r>
            <a:r>
              <a:rPr lang="en-US" sz="1000" i="1" dirty="0" err="1"/>
              <a:t>Commun</a:t>
            </a:r>
            <a:r>
              <a:rPr lang="en-US" sz="1000" i="1" dirty="0"/>
              <a:t>.</a:t>
            </a:r>
            <a:r>
              <a:rPr lang="en-US" sz="1000" dirty="0"/>
              <a:t>, </a:t>
            </a:r>
            <a:r>
              <a:rPr lang="en-US" sz="1000" b="1" dirty="0"/>
              <a:t>8</a:t>
            </a:r>
            <a:r>
              <a:rPr lang="en-US" sz="1000" dirty="0"/>
              <a:t>, 681, (2017).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85088" y="418966"/>
            <a:ext cx="2324969" cy="867414"/>
            <a:chOff x="8111121" y="1310824"/>
            <a:chExt cx="2324969" cy="867414"/>
          </a:xfrm>
        </p:grpSpPr>
        <p:sp>
          <p:nvSpPr>
            <p:cNvPr id="14" name="TextBox 13"/>
            <p:cNvSpPr txBox="1"/>
            <p:nvPr/>
          </p:nvSpPr>
          <p:spPr>
            <a:xfrm>
              <a:off x="8982742" y="1310824"/>
              <a:ext cx="14533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&gt;1000 trapped</a:t>
              </a:r>
            </a:p>
            <a:p>
              <a:pPr algn="ctr"/>
              <a:r>
                <a:rPr lang="en-US" sz="1600" dirty="0"/>
                <a:t>simultaneously</a:t>
              </a:r>
            </a:p>
            <a:p>
              <a:pPr algn="ctr"/>
              <a:r>
                <a:rPr lang="en-US" sz="1600" dirty="0"/>
                <a:t>&gt;70 000 total</a:t>
              </a:r>
            </a:p>
          </p:txBody>
        </p:sp>
        <p:cxnSp>
          <p:nvCxnSpPr>
            <p:cNvPr id="21" name="Straight Arrow Connector 20"/>
            <p:cNvCxnSpPr>
              <a:stCxn id="14" idx="1"/>
            </p:cNvCxnSpPr>
            <p:nvPr/>
          </p:nvCxnSpPr>
          <p:spPr>
            <a:xfrm flipH="1">
              <a:off x="8111121" y="1726323"/>
              <a:ext cx="871621" cy="451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118498" y="1249963"/>
            <a:ext cx="3761622" cy="1077218"/>
            <a:chOff x="5221120" y="332695"/>
            <a:chExt cx="3761622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038876" y="332695"/>
                  <a:ext cx="1943866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/>
                    <a:t>SDREVC</a:t>
                  </a:r>
                </a:p>
                <a:p>
                  <a:pPr algn="ctr"/>
                  <a:r>
                    <a:rPr lang="en-US" sz="1600" dirty="0"/>
                    <a:t>20 per trial</a:t>
                  </a:r>
                </a:p>
                <a:p>
                  <a:pPr algn="ctr"/>
                  <a:r>
                    <a:rPr lang="en-US" sz="1600" dirty="0"/>
                    <a:t>Stacking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sz="1600" dirty="0"/>
                    <a:t>100 simultaneously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8876" y="332695"/>
                  <a:ext cx="1943866" cy="1077218"/>
                </a:xfrm>
                <a:prstGeom prst="rect">
                  <a:avLst/>
                </a:prstGeom>
                <a:blipFill>
                  <a:blip r:embed="rId4"/>
                  <a:stretch>
                    <a:fillRect t="-1695" r="-4075" b="-62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>
            <a:xfrm flipH="1" flipV="1">
              <a:off x="5221120" y="748194"/>
              <a:ext cx="2112173" cy="742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59931" y="759644"/>
            <a:ext cx="3322232" cy="2669355"/>
            <a:chOff x="1441939" y="1718268"/>
            <a:chExt cx="3310932" cy="2095082"/>
          </a:xfrm>
        </p:grpSpPr>
        <p:sp>
          <p:nvSpPr>
            <p:cNvPr id="17" name="TextBox 16"/>
            <p:cNvSpPr txBox="1"/>
            <p:nvPr/>
          </p:nvSpPr>
          <p:spPr>
            <a:xfrm>
              <a:off x="1441939" y="1718268"/>
              <a:ext cx="995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 per trial</a:t>
              </a:r>
            </a:p>
          </p:txBody>
        </p:sp>
        <p:cxnSp>
          <p:nvCxnSpPr>
            <p:cNvPr id="23" name="Straight Arrow Connector 22"/>
            <p:cNvCxnSpPr>
              <a:stCxn id="17" idx="3"/>
            </p:cNvCxnSpPr>
            <p:nvPr/>
          </p:nvCxnSpPr>
          <p:spPr>
            <a:xfrm>
              <a:off x="2437724" y="1887545"/>
              <a:ext cx="2315147" cy="19258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-71420" y="4438069"/>
            <a:ext cx="2830569" cy="830997"/>
            <a:chOff x="1435602" y="4657337"/>
            <a:chExt cx="2830569" cy="830997"/>
          </a:xfrm>
        </p:grpSpPr>
        <p:sp>
          <p:nvSpPr>
            <p:cNvPr id="19" name="TextBox 18"/>
            <p:cNvSpPr txBox="1"/>
            <p:nvPr/>
          </p:nvSpPr>
          <p:spPr>
            <a:xfrm>
              <a:off x="1435602" y="4657337"/>
              <a:ext cx="12907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Publish</a:t>
              </a:r>
            </a:p>
            <a:p>
              <a:pPr algn="ctr"/>
              <a:r>
                <a:rPr lang="en-US" sz="1600" dirty="0"/>
                <a:t>1 in 10 trials</a:t>
              </a:r>
            </a:p>
            <a:p>
              <a:pPr algn="ctr"/>
              <a:r>
                <a:rPr lang="en-US" sz="1600" dirty="0"/>
                <a:t>38 total</a:t>
              </a:r>
            </a:p>
          </p:txBody>
        </p:sp>
        <p:cxnSp>
          <p:nvCxnSpPr>
            <p:cNvPr id="24" name="Straight Arrow Connector 23"/>
            <p:cNvCxnSpPr>
              <a:stCxn id="19" idx="3"/>
            </p:cNvCxnSpPr>
            <p:nvPr/>
          </p:nvCxnSpPr>
          <p:spPr>
            <a:xfrm flipV="1">
              <a:off x="2726340" y="4796584"/>
              <a:ext cx="1539831" cy="2762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272834" y="5269066"/>
            <a:ext cx="1202573" cy="796647"/>
            <a:chOff x="2907288" y="5229838"/>
            <a:chExt cx="1202573" cy="796647"/>
          </a:xfrm>
        </p:grpSpPr>
        <p:sp>
          <p:nvSpPr>
            <p:cNvPr id="16" name="TextBox 15"/>
            <p:cNvSpPr txBox="1"/>
            <p:nvPr/>
          </p:nvSpPr>
          <p:spPr>
            <a:xfrm>
              <a:off x="2907288" y="5441710"/>
              <a:ext cx="12025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1 in 35 trials</a:t>
              </a:r>
            </a:p>
            <a:p>
              <a:pPr algn="ctr"/>
              <a:r>
                <a:rPr lang="en-US" sz="1600" dirty="0"/>
                <a:t>6 total</a:t>
              </a:r>
            </a:p>
          </p:txBody>
        </p:sp>
        <p:cxnSp>
          <p:nvCxnSpPr>
            <p:cNvPr id="25" name="Straight Arrow Connector 24"/>
            <p:cNvCxnSpPr>
              <a:cxnSpLocks/>
              <a:stCxn id="16" idx="0"/>
            </p:cNvCxnSpPr>
            <p:nvPr/>
          </p:nvCxnSpPr>
          <p:spPr>
            <a:xfrm flipV="1">
              <a:off x="3508575" y="5229838"/>
              <a:ext cx="205402" cy="2118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656709" y="2329573"/>
            <a:ext cx="30107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Plasma Techniques: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Octupole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Radial 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Electron </a:t>
            </a:r>
            <a:r>
              <a:rPr lang="en-US" sz="1600" dirty="0" err="1"/>
              <a:t>kickout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Autoresonance 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Evaporative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Ion cleanout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Faster plasma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SDREVC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Smerge</a:t>
            </a:r>
            <a:r>
              <a:rPr lang="en-US" sz="1600" dirty="0"/>
              <a:t> 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Adiabatic expansion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Stacking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00451" y="5662167"/>
            <a:ext cx="32126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solidFill>
                  <a:schemeClr val="tx1"/>
                </a:solidFill>
              </a:rPr>
              <a:t>J. Fajans, et al., Phys. Rev Lett. 95, 155001 (2005).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0451" y="5824131"/>
            <a:ext cx="3404359" cy="25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ea typeface="Times New Roman" panose="02020603050405020304" pitchFamily="18" charset="0"/>
                <a:cs typeface="Helvetica" pitchFamily="2" charset="0"/>
              </a:rPr>
              <a:t>ALPHA,</a:t>
            </a:r>
            <a:r>
              <a:rPr lang="en-US" sz="1000" i="1" dirty="0">
                <a:solidFill>
                  <a:schemeClr val="tx1"/>
                </a:solidFill>
                <a:ea typeface="Times New Roman" panose="02020603050405020304" pitchFamily="18" charset="0"/>
                <a:cs typeface="Helvetica" pitchFamily="2" charset="0"/>
              </a:rPr>
              <a:t> Phys. Rev. Lett</a:t>
            </a:r>
            <a:r>
              <a:rPr lang="en-US" sz="1000" dirty="0">
                <a:solidFill>
                  <a:schemeClr val="tx1"/>
                </a:solidFill>
                <a:ea typeface="Times New Roman" panose="02020603050405020304" pitchFamily="18" charset="0"/>
                <a:cs typeface="Helvetica" pitchFamily="2" charset="0"/>
              </a:rPr>
              <a:t>, </a:t>
            </a:r>
            <a:r>
              <a:rPr lang="en-US" sz="1000" b="1" dirty="0">
                <a:solidFill>
                  <a:schemeClr val="tx1"/>
                </a:solidFill>
                <a:ea typeface="Times New Roman" panose="02020603050405020304" pitchFamily="18" charset="0"/>
                <a:cs typeface="Helvetica" pitchFamily="2" charset="0"/>
              </a:rPr>
              <a:t>100</a:t>
            </a:r>
            <a:r>
              <a:rPr lang="en-US" sz="1000" dirty="0">
                <a:solidFill>
                  <a:schemeClr val="tx1"/>
                </a:solidFill>
                <a:ea typeface="Times New Roman" panose="02020603050405020304" pitchFamily="18" charset="0"/>
                <a:cs typeface="Helvetica" pitchFamily="2" charset="0"/>
              </a:rPr>
              <a:t>, 203401 (2008).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00451" y="6009283"/>
            <a:ext cx="2752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ALPHA, </a:t>
            </a:r>
            <a:r>
              <a:rPr lang="en-US" sz="1000" i="1" dirty="0">
                <a:solidFill>
                  <a:schemeClr val="tx1"/>
                </a:solidFill>
              </a:rPr>
              <a:t>Phys. Rev. Lett</a:t>
            </a:r>
            <a:r>
              <a:rPr lang="en-US" sz="1000" dirty="0">
                <a:solidFill>
                  <a:schemeClr val="tx1"/>
                </a:solidFill>
              </a:rPr>
              <a:t>. </a:t>
            </a:r>
            <a:r>
              <a:rPr lang="en-US" sz="1000" b="1" dirty="0">
                <a:solidFill>
                  <a:schemeClr val="tx1"/>
                </a:solidFill>
              </a:rPr>
              <a:t>106, </a:t>
            </a:r>
            <a:r>
              <a:rPr lang="en-US" sz="1000" dirty="0">
                <a:solidFill>
                  <a:schemeClr val="tx1"/>
                </a:solidFill>
              </a:rPr>
              <a:t>025002 (2011).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00451" y="6164359"/>
            <a:ext cx="2717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a typeface="Times New Roman" panose="02020603050405020304" pitchFamily="18" charset="0"/>
                <a:cs typeface="Helvetica" pitchFamily="2" charset="0"/>
              </a:rPr>
              <a:t>ALPHA,</a:t>
            </a:r>
            <a:r>
              <a:rPr lang="en-US" sz="1000" dirty="0">
                <a:ea typeface="Cambria" panose="02040503050406030204" pitchFamily="18" charset="0"/>
              </a:rPr>
              <a:t> </a:t>
            </a:r>
            <a:r>
              <a:rPr lang="en-US" sz="1000" i="1" dirty="0">
                <a:ea typeface="Cambria" panose="02040503050406030204" pitchFamily="18" charset="0"/>
              </a:rPr>
              <a:t>Phys. Rev. Lett</a:t>
            </a:r>
            <a:r>
              <a:rPr lang="en-US" sz="1000" dirty="0">
                <a:ea typeface="Cambria" panose="02040503050406030204" pitchFamily="18" charset="0"/>
              </a:rPr>
              <a:t>. </a:t>
            </a:r>
            <a:r>
              <a:rPr lang="en-US" sz="1000" b="1" dirty="0">
                <a:ea typeface="Cambria" panose="02040503050406030204" pitchFamily="18" charset="0"/>
              </a:rPr>
              <a:t>105</a:t>
            </a:r>
            <a:r>
              <a:rPr lang="en-US" sz="1000" dirty="0">
                <a:ea typeface="Cambria" panose="02040503050406030204" pitchFamily="18" charset="0"/>
              </a:rPr>
              <a:t>, 013003 (2010)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8800451" y="5519364"/>
            <a:ext cx="2765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J. Fajans and A. Schmidt, </a:t>
            </a:r>
            <a:r>
              <a:rPr lang="en-US" sz="1000" i="1" dirty="0"/>
              <a:t>NIM A</a:t>
            </a:r>
            <a:r>
              <a:rPr lang="en-US" sz="1000" dirty="0"/>
              <a:t>, </a:t>
            </a:r>
            <a:r>
              <a:rPr lang="en-US" sz="1000" b="1" dirty="0"/>
              <a:t>521</a:t>
            </a:r>
            <a:r>
              <a:rPr lang="en-US" sz="1000" dirty="0"/>
              <a:t>: 318, (2004).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91667" y="6472199"/>
            <a:ext cx="287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ALPHA, </a:t>
            </a:r>
            <a:r>
              <a:rPr lang="en-US" sz="1000" i="1" dirty="0"/>
              <a:t>Phys. Rev. Lett,, </a:t>
            </a:r>
            <a:r>
              <a:rPr lang="en-US" sz="1000" b="1" i="1" dirty="0"/>
              <a:t>120, </a:t>
            </a:r>
            <a:r>
              <a:rPr lang="en-US" sz="1000" i="1" dirty="0"/>
              <a:t>025001 (2018).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8800451" y="6317123"/>
            <a:ext cx="23952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ALPHA, </a:t>
            </a:r>
            <a:r>
              <a:rPr lang="en-US" sz="1000" i="1" dirty="0"/>
              <a:t>Nat. </a:t>
            </a:r>
            <a:r>
              <a:rPr lang="en-US" sz="1000" i="1" dirty="0" err="1"/>
              <a:t>Commun</a:t>
            </a:r>
            <a:r>
              <a:rPr lang="en-US" sz="1000" i="1" dirty="0"/>
              <a:t>.</a:t>
            </a:r>
            <a:r>
              <a:rPr lang="en-US" sz="1000" dirty="0"/>
              <a:t>, </a:t>
            </a:r>
            <a:r>
              <a:rPr lang="en-US" sz="1000" b="1" dirty="0"/>
              <a:t>8</a:t>
            </a:r>
            <a:r>
              <a:rPr lang="en-US" sz="1000" dirty="0"/>
              <a:t>, 681, (2017).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0052" y="6051288"/>
            <a:ext cx="257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LS2 Shutdown 2019-2021</a:t>
            </a:r>
          </a:p>
        </p:txBody>
      </p:sp>
    </p:spTree>
    <p:extLst>
      <p:ext uri="{BB962C8B-B14F-4D97-AF65-F5344CB8AC3E}">
        <p14:creationId xmlns:p14="http://schemas.microsoft.com/office/powerpoint/2010/main" val="39900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3971" name="Rectangle 3"/>
              <p:cNvSpPr>
                <a:spLocks noChangeArrowheads="1"/>
              </p:cNvSpPr>
              <p:nvPr/>
            </p:nvSpPr>
            <p:spPr bwMode="auto">
              <a:xfrm>
                <a:off x="447575" y="487368"/>
                <a:ext cx="8229998" cy="2862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Gill Sans"/>
                  </a:rPr>
                  <a:t>Antihydrogen is synthesized by mixing antiproton and positron plasmas in a Penning-</a:t>
                </a:r>
                <a:r>
                  <a:rPr lang="en-US" dirty="0" err="1">
                    <a:sym typeface="Gill Sans"/>
                  </a:rPr>
                  <a:t>Malmberg</a:t>
                </a:r>
                <a:r>
                  <a:rPr lang="en-US" dirty="0">
                    <a:sym typeface="Gill Sans"/>
                  </a:rPr>
                  <a:t> trap.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Gill Sans"/>
                  </a:rPr>
                  <a:t>A strong axial magnetic field provides radial confinement.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Gill Sans"/>
                  </a:rPr>
                  <a:t>Potentials applied to electrically-isolated electrodes provides axial confinement.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Gill Sans"/>
                  </a:rPr>
                  <a:t>The plasmas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  <a:sym typeface="Gill Sans"/>
                      </a:rPr>
                      <m:t>E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Gill Sans"/>
                      </a:rPr>
                      <m:t>×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sym typeface="Gill Sans"/>
                      </a:rPr>
                      <m:t>B</m:t>
                    </m:r>
                  </m:oMath>
                </a14:m>
                <a:r>
                  <a:rPr lang="en-US" dirty="0">
                    <a:sym typeface="Gill Sans"/>
                  </a:rPr>
                  <a:t> spin in the external magnetic and the self-consistent electric fields.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ym typeface="Gill Sans"/>
                </a:endParaRPr>
              </a:p>
              <a:p>
                <a:endParaRPr lang="en-US" dirty="0">
                  <a:sym typeface="Gill San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ym typeface="Gill Sans"/>
                </a:endParaRPr>
              </a:p>
            </p:txBody>
          </p:sp>
        </mc:Choice>
        <mc:Fallback xmlns="">
          <p:sp>
            <p:nvSpPr>
              <p:cNvPr id="83971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575" y="487368"/>
                <a:ext cx="8229998" cy="2862322"/>
              </a:xfrm>
              <a:prstGeom prst="rect">
                <a:avLst/>
              </a:prstGeom>
              <a:blipFill rotWithShape="0">
                <a:blip r:embed="rId5"/>
                <a:stretch>
                  <a:fillRect l="-444" t="-12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6960" y="5"/>
            <a:ext cx="5718089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Antimatter Plasmas</a:t>
            </a:r>
          </a:p>
        </p:txBody>
      </p:sp>
      <p:pic>
        <p:nvPicPr>
          <p:cNvPr id="17" name="RotatingPlasma With Wall and ArrowsC.avi">
            <a:hlinkClick r:id="" action="ppaction://media"/>
          </p:cNvPr>
          <p:cNvPicPr>
            <a:picLocks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103" y="3521451"/>
            <a:ext cx="1285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7575" y="2705691"/>
            <a:ext cx="5887272" cy="2805504"/>
            <a:chOff x="1752600" y="2712048"/>
            <a:chExt cx="5887272" cy="2805504"/>
          </a:xfrm>
        </p:grpSpPr>
        <p:pic>
          <p:nvPicPr>
            <p:cNvPr id="9" name="Picture 8" descr="Penning-Malmberg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52600" y="2712048"/>
              <a:ext cx="5887272" cy="2805504"/>
            </a:xfrm>
            <a:prstGeom prst="rect">
              <a:avLst/>
            </a:prstGeom>
          </p:spPr>
        </p:pic>
        <p:pic>
          <p:nvPicPr>
            <p:cNvPr id="10" name="Picture 9" descr="Pbars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6600" y="3759944"/>
              <a:ext cx="633501" cy="70971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259665" y="264294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44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86393" y="823703"/>
            <a:ext cx="7238762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Antihydrogen is synthesized by mixing antiproton and positron plasmas in a Penning-</a:t>
            </a:r>
            <a:r>
              <a:rPr lang="en-US" sz="1700" dirty="0" err="1">
                <a:sym typeface="Gill Sans"/>
              </a:rPr>
              <a:t>Malmberg</a:t>
            </a:r>
            <a:r>
              <a:rPr lang="en-US" sz="1700" dirty="0">
                <a:sym typeface="Gill Sans"/>
              </a:rPr>
              <a:t> trap.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The positrons come from a </a:t>
            </a:r>
            <a:r>
              <a:rPr lang="en-US" sz="1700" dirty="0" err="1">
                <a:sym typeface="Gill Sans"/>
              </a:rPr>
              <a:t>Surko</a:t>
            </a:r>
            <a:r>
              <a:rPr lang="en-US" sz="1700" dirty="0">
                <a:sym typeface="Gill Sans"/>
              </a:rPr>
              <a:t>-style positron accumulator.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Positron plasma parameters: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N = 20M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r = 1mm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L = 10mm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n = 10</a:t>
            </a:r>
            <a:r>
              <a:rPr lang="en-US" sz="1700" baseline="30000" dirty="0">
                <a:sym typeface="Gill Sans"/>
              </a:rPr>
              <a:t>8</a:t>
            </a:r>
            <a:r>
              <a:rPr lang="en-US" sz="1700" dirty="0">
                <a:sym typeface="Gill Sans"/>
              </a:rPr>
              <a:t> cm</a:t>
            </a:r>
            <a:r>
              <a:rPr lang="en-US" sz="1700" baseline="30000" dirty="0">
                <a:sym typeface="Gill Sans"/>
              </a:rPr>
              <a:t>-3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T = 10K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700" dirty="0">
              <a:sym typeface="Gill Sans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700" dirty="0">
              <a:sym typeface="Gill Sans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1700" dirty="0">
              <a:sym typeface="Gill Sans"/>
            </a:endParaRPr>
          </a:p>
          <a:p>
            <a:pPr lvl="3"/>
            <a:endParaRPr lang="en-US" sz="1700" dirty="0">
              <a:sym typeface="Gill 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The antiprotons come from the AD at CERN.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Antiproton plasma parameters: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N = 20k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r = 1mm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T = 100K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Gill Sans"/>
              </a:rPr>
              <a:t>Once these plasmas are made, they are mixed together,  and antihydrogen forms by three-body recombination.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Antihydrogen is charge neutral, so it is not trapped by the Penning-</a:t>
            </a:r>
            <a:r>
              <a:rPr lang="en-US" sz="1700" dirty="0" err="1"/>
              <a:t>Malmberg</a:t>
            </a:r>
            <a:r>
              <a:rPr lang="en-US" sz="1700" dirty="0"/>
              <a:t> trap fields, and would annihilate on the trap wall without additional magnetic fields.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ym typeface="Gill Sans"/>
            </a:endParaRPr>
          </a:p>
          <a:p>
            <a:endParaRPr lang="en-US" sz="1700" dirty="0">
              <a:sym typeface="Gill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ym typeface="Gill Sans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6960" y="5"/>
            <a:ext cx="5718089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>
                <a:solidFill>
                  <a:srgbClr val="990000"/>
                </a:solidFill>
                <a:latin typeface="+mn-lt"/>
              </a:rPr>
              <a:t>Plasmas and Mixing</a:t>
            </a:r>
          </a:p>
        </p:txBody>
      </p:sp>
      <p:pic>
        <p:nvPicPr>
          <p:cNvPr id="28" name="Picture 27" descr="Penning-Malmberg10Ro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4896" y="1790672"/>
            <a:ext cx="6287378" cy="379148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087168" y="2283660"/>
            <a:ext cx="5887272" cy="2805504"/>
            <a:chOff x="1752600" y="2712048"/>
            <a:chExt cx="5887272" cy="2805504"/>
          </a:xfrm>
        </p:grpSpPr>
        <p:pic>
          <p:nvPicPr>
            <p:cNvPr id="30" name="Picture 29" descr="Penning-Malmberg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52600" y="2712048"/>
              <a:ext cx="5887272" cy="2805504"/>
            </a:xfrm>
            <a:prstGeom prst="rect">
              <a:avLst/>
            </a:prstGeom>
          </p:spPr>
        </p:pic>
        <p:pic>
          <p:nvPicPr>
            <p:cNvPr id="31" name="Picture 30" descr="Pbars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76600" y="3759944"/>
              <a:ext cx="633501" cy="709712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7840688" y="2097755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33" name="Picture 32" descr="Pbars10Rot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1363" y="3237353"/>
            <a:ext cx="752580" cy="809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25235" y="3684875"/>
                <a:ext cx="3962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sym typeface="Gill Sans"/>
                            </a:rPr>
                            <m:t>H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35" y="3684875"/>
                <a:ext cx="39626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184439" y="3700884"/>
                <a:ext cx="3962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sym typeface="Gill Sans"/>
                            </a:rPr>
                            <m:t>H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439" y="3700884"/>
                <a:ext cx="396262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884359" y="3837524"/>
                <a:ext cx="3962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sym typeface="Gill Sans"/>
                            </a:rPr>
                            <m:t>H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59" y="3837524"/>
                <a:ext cx="396262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84359" y="3516218"/>
                <a:ext cx="3962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sym typeface="Gill Sans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sym typeface="Gill Sans"/>
                            </a:rPr>
                            <m:t>H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59" y="3516218"/>
                <a:ext cx="396262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74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2176 L 0.09492 0.020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5351 -0.081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09726 -0.0986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03997 0.0717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6432 0.0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2" grpId="1"/>
      <p:bldP spid="2" grpId="2"/>
      <p:bldP spid="2" grpId="3"/>
      <p:bldP spid="5" grpId="0"/>
      <p:bldP spid="5" grpId="1"/>
      <p:bldP spid="5" grpId="2"/>
      <p:bldP spid="5" grpId="3"/>
      <p:bldP spid="20" grpId="0"/>
      <p:bldP spid="20" grpId="1"/>
      <p:bldP spid="20" grpId="2"/>
      <p:bldP spid="20" grpId="3"/>
      <p:bldP spid="4" grpId="0"/>
      <p:bldP spid="4" grpId="1"/>
      <p:bldP spid="4" grpId="2"/>
      <p:bldP spid="4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2531" y="0"/>
            <a:ext cx="4053624" cy="64017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900" dirty="0">
                <a:solidFill>
                  <a:srgbClr val="990000"/>
                </a:solidFill>
                <a:latin typeface="+mn-lt"/>
              </a:rPr>
              <a:t>Antihydrogen Trapping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402847" y="664819"/>
            <a:ext cx="859393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Antihydrogen has a small magnetic moment.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Consequently, antihydrogen can be confined in a magnetic minimum (</a:t>
            </a:r>
            <a:r>
              <a:rPr lang="en-US" dirty="0" err="1"/>
              <a:t>Ioffe</a:t>
            </a:r>
            <a:r>
              <a:rPr lang="en-US" dirty="0"/>
              <a:t>-Pritchard trap.)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Mirror coils can be used to create an axial minimum.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Multipole (quadrupole, octupole etc.) coils can be used to create a radial minimum.</a:t>
            </a:r>
          </a:p>
        </p:txBody>
      </p:sp>
      <p:sp>
        <p:nvSpPr>
          <p:cNvPr id="25604" name="Rectangle 23"/>
          <p:cNvSpPr>
            <a:spLocks noChangeArrowheads="1"/>
          </p:cNvSpPr>
          <p:nvPr/>
        </p:nvSpPr>
        <p:spPr bwMode="auto">
          <a:xfrm>
            <a:off x="266700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9" name="TextBox 21"/>
          <p:cNvSpPr txBox="1">
            <a:spLocks noChangeArrowheads="1"/>
          </p:cNvSpPr>
          <p:nvPr/>
        </p:nvSpPr>
        <p:spPr bwMode="auto">
          <a:xfrm>
            <a:off x="4766177" y="6120368"/>
            <a:ext cx="23636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Magnetic Field Magnitude</a:t>
            </a:r>
          </a:p>
        </p:txBody>
      </p:sp>
      <p:sp>
        <p:nvSpPr>
          <p:cNvPr id="25606" name="Rectangle 24"/>
          <p:cNvSpPr>
            <a:spLocks noChangeArrowheads="1"/>
          </p:cNvSpPr>
          <p:nvPr/>
        </p:nvSpPr>
        <p:spPr bwMode="auto">
          <a:xfrm>
            <a:off x="2667006" y="6154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10" name="fajans_octopole.wmv">
            <a:hlinkClick r:id="" action="ppaction://media"/>
          </p:cNvPr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501586" y="2437043"/>
            <a:ext cx="3048000" cy="1676400"/>
          </a:xfrm>
          <a:prstGeom prst="rect">
            <a:avLst/>
          </a:prstGeom>
        </p:spPr>
      </p:pic>
      <p:pic>
        <p:nvPicPr>
          <p:cNvPr id="11" name="fajans_neutral_trap_v3.wmv">
            <a:hlinkClick r:id="" action="ppaction://media"/>
          </p:cNvPr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048000" y="4556293"/>
            <a:ext cx="6096000" cy="1524000"/>
          </a:xfrm>
          <a:prstGeom prst="rect">
            <a:avLst/>
          </a:prstGeom>
        </p:spPr>
      </p:pic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63824" y="715245"/>
            <a:ext cx="678731" cy="53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139" y="2624341"/>
            <a:ext cx="210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Force on a magnet moment from a magnetic gradient: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820863"/>
              </p:ext>
            </p:extLst>
          </p:nvPr>
        </p:nvGraphicFramePr>
        <p:xfrm>
          <a:off x="2356432" y="3455333"/>
          <a:ext cx="990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2" name="Equation" r:id="rId11" imgW="1320480" imgH="380880" progId="Equation.DSMT4">
                  <p:embed/>
                </p:oleObj>
              </mc:Choice>
              <mc:Fallback>
                <p:oleObj name="Equation" r:id="rId11" imgW="132048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432" y="3455333"/>
                        <a:ext cx="9906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343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40292" grpId="0" uiExpand="1" build="p" bldLvl="2" autoUpdateAnimBg="0"/>
      <p:bldP spid="2560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213" y="-5700"/>
            <a:ext cx="2925739" cy="41896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900" dirty="0">
                <a:solidFill>
                  <a:srgbClr val="990000"/>
                </a:solidFill>
                <a:latin typeface="+mn-lt"/>
              </a:rPr>
              <a:t>Antihydrogen</a:t>
            </a:r>
            <a:r>
              <a:rPr lang="en-US" sz="2900" dirty="0">
                <a:solidFill>
                  <a:srgbClr val="990000"/>
                </a:solidFill>
              </a:rPr>
              <a:t> Trap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441642" y="471407"/>
            <a:ext cx="110408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octupole is a state-of-the art superconducting magnet fabricated at the Brookhaven National Lab.</a:t>
            </a:r>
          </a:p>
        </p:txBody>
      </p:sp>
      <p:sp>
        <p:nvSpPr>
          <p:cNvPr id="25604" name="Rectangle 23"/>
          <p:cNvSpPr>
            <a:spLocks noChangeArrowheads="1"/>
          </p:cNvSpPr>
          <p:nvPr/>
        </p:nvSpPr>
        <p:spPr bwMode="auto">
          <a:xfrm>
            <a:off x="266700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6" name="Rectangle 24"/>
          <p:cNvSpPr>
            <a:spLocks noChangeArrowheads="1"/>
          </p:cNvSpPr>
          <p:nvPr/>
        </p:nvSpPr>
        <p:spPr bwMode="auto">
          <a:xfrm>
            <a:off x="2667006" y="6154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10" name="fajans_octopole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29581" y="1116239"/>
            <a:ext cx="3048000" cy="1676400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93" y="952348"/>
            <a:ext cx="4465182" cy="2004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642" y="3148687"/>
            <a:ext cx="11401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octupole produces a maximum field of ~1.54T.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Unfortunately, the magnetic moment of (anti)hydrogen is weak.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The octupole creates a well depth of only about ~0.54K, or 40µeV.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natural energy scale of the mixing process is the plasma potential, which is on the order of a ~10000K, or 1eV.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We need to create antihydrogen at an energy of less than 40µeV for it to be trapped.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Producing antihydrogen cold enough to be trapped requires very cold positron plasmas.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642" y="6611779"/>
            <a:ext cx="662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ALPHA, </a:t>
            </a:r>
            <a:r>
              <a:rPr lang="en-US" sz="1000" u="sng" dirty="0"/>
              <a:t>A magnetic trap for Antihydrogen confinement,</a:t>
            </a:r>
            <a:r>
              <a:rPr lang="en-US" sz="1000" b="1" i="1" dirty="0"/>
              <a:t> </a:t>
            </a:r>
            <a:r>
              <a:rPr lang="en-US" sz="1000" i="1" dirty="0" err="1"/>
              <a:t>Nucl</a:t>
            </a:r>
            <a:r>
              <a:rPr lang="en-US" sz="1000" i="1" dirty="0"/>
              <a:t>. Instr. Meth. Phys. Res. A</a:t>
            </a:r>
            <a:r>
              <a:rPr lang="en-US" sz="1000" dirty="0"/>
              <a:t> </a:t>
            </a:r>
            <a:r>
              <a:rPr lang="en-US" sz="1000" b="1" dirty="0"/>
              <a:t>566</a:t>
            </a:r>
            <a:r>
              <a:rPr lang="en-US" sz="1000" dirty="0"/>
              <a:t>, 746, 2006.</a:t>
            </a:r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43" y="4903013"/>
            <a:ext cx="4914900" cy="134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5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9.4|21.4|10.9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17282</TotalTime>
  <Words>5299</Words>
  <Application>Microsoft Office PowerPoint</Application>
  <PresentationFormat>Widescreen</PresentationFormat>
  <Paragraphs>548</Paragraphs>
  <Slides>46</Slides>
  <Notes>32</Notes>
  <HiddenSlides>0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Office Theme</vt:lpstr>
      <vt:lpstr>Custom Design</vt:lpstr>
      <vt:lpstr>PHOTO-PAINT</vt:lpstr>
      <vt:lpstr>Unknown</vt:lpstr>
      <vt:lpstr>Equation</vt:lpstr>
      <vt:lpstr>Fundamental Tests with Antihydrogen Atoms</vt:lpstr>
      <vt:lpstr>Could CPT Be Violated?</vt:lpstr>
      <vt:lpstr>Antihydrogen Research History</vt:lpstr>
      <vt:lpstr>Antihydrogen Research History</vt:lpstr>
      <vt:lpstr>PowerPoint Presentation</vt:lpstr>
      <vt:lpstr>Antimatter Plasmas</vt:lpstr>
      <vt:lpstr>Plasmas and Mixing</vt:lpstr>
      <vt:lpstr>Antihydrogen Trapping</vt:lpstr>
      <vt:lpstr>Antihydrogen Trap</vt:lpstr>
      <vt:lpstr>Lepton Cooling</vt:lpstr>
      <vt:lpstr>Positron Evaporative Cooling</vt:lpstr>
      <vt:lpstr>Cavity Cooling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Antihydrogen Measurement Summary</vt:lpstr>
      <vt:lpstr>PowerPoint Presentation</vt:lpstr>
      <vt:lpstr>Antihydrogen Measurement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Antihydrogen Gravity</dc:title>
  <dc:creator>Joel Fajans</dc:creator>
  <cp:lastModifiedBy>Joel</cp:lastModifiedBy>
  <cp:revision>393</cp:revision>
  <dcterms:created xsi:type="dcterms:W3CDTF">2017-01-04T20:02:03Z</dcterms:created>
  <dcterms:modified xsi:type="dcterms:W3CDTF">2022-02-22T05:20:52Z</dcterms:modified>
</cp:coreProperties>
</file>