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</p:sldMasterIdLst>
  <p:notesMasterIdLst>
    <p:notesMasterId r:id="rId54"/>
  </p:notesMasterIdLst>
  <p:sldIdLst>
    <p:sldId id="257" r:id="rId2"/>
    <p:sldId id="350" r:id="rId3"/>
    <p:sldId id="401" r:id="rId4"/>
    <p:sldId id="330" r:id="rId5"/>
    <p:sldId id="400" r:id="rId6"/>
    <p:sldId id="331" r:id="rId7"/>
    <p:sldId id="378" r:id="rId8"/>
    <p:sldId id="336" r:id="rId9"/>
    <p:sldId id="351" r:id="rId10"/>
    <p:sldId id="352" r:id="rId11"/>
    <p:sldId id="354" r:id="rId12"/>
    <p:sldId id="356" r:id="rId13"/>
    <p:sldId id="358" r:id="rId14"/>
    <p:sldId id="360" r:id="rId15"/>
    <p:sldId id="402" r:id="rId16"/>
    <p:sldId id="374" r:id="rId17"/>
    <p:sldId id="375" r:id="rId18"/>
    <p:sldId id="377" r:id="rId19"/>
    <p:sldId id="363" r:id="rId20"/>
    <p:sldId id="365" r:id="rId21"/>
    <p:sldId id="366" r:id="rId22"/>
    <p:sldId id="410" r:id="rId23"/>
    <p:sldId id="371" r:id="rId24"/>
    <p:sldId id="372" r:id="rId25"/>
    <p:sldId id="403" r:id="rId26"/>
    <p:sldId id="338" r:id="rId27"/>
    <p:sldId id="339" r:id="rId28"/>
    <p:sldId id="340" r:id="rId29"/>
    <p:sldId id="341" r:id="rId30"/>
    <p:sldId id="342" r:id="rId31"/>
    <p:sldId id="379" r:id="rId32"/>
    <p:sldId id="411" r:id="rId33"/>
    <p:sldId id="404" r:id="rId34"/>
    <p:sldId id="405" r:id="rId35"/>
    <p:sldId id="391" r:id="rId36"/>
    <p:sldId id="392" r:id="rId37"/>
    <p:sldId id="393" r:id="rId38"/>
    <p:sldId id="394" r:id="rId39"/>
    <p:sldId id="395" r:id="rId40"/>
    <p:sldId id="397" r:id="rId41"/>
    <p:sldId id="398" r:id="rId42"/>
    <p:sldId id="399" r:id="rId43"/>
    <p:sldId id="406" r:id="rId44"/>
    <p:sldId id="407" r:id="rId45"/>
    <p:sldId id="408" r:id="rId46"/>
    <p:sldId id="409" r:id="rId47"/>
    <p:sldId id="344" r:id="rId48"/>
    <p:sldId id="412" r:id="rId49"/>
    <p:sldId id="413" r:id="rId50"/>
    <p:sldId id="346" r:id="rId51"/>
    <p:sldId id="347" r:id="rId52"/>
    <p:sldId id="348" r:id="rId5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307" autoAdjust="0"/>
  </p:normalViewPr>
  <p:slideViewPr>
    <p:cSldViewPr snapToGrid="0" snapToObjects="1">
      <p:cViewPr>
        <p:scale>
          <a:sx n="75" d="100"/>
          <a:sy n="75" d="100"/>
        </p:scale>
        <p:origin x="-396" y="-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A35F93E-67A9-4A6E-9C92-A2CC88FB850F}" type="datetimeFigureOut">
              <a:rPr lang="en-US"/>
              <a:pPr>
                <a:defRPr/>
              </a:pPr>
              <a:t>1/28/2013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3A50329-3AA1-4A60-92CA-8595D2FFC3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A23863-AC29-4991-9F8A-D95FC167BE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477750-8F00-4894-B612-0360951CCFE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61B6094-FF70-4221-9717-B35192BA7ACB}" type="datetimeFigureOut">
              <a:rPr lang="en-US"/>
              <a:pPr>
                <a:defRPr/>
              </a:pPr>
              <a:t>1/28/2013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F6E4A1-2160-44D2-A386-BCA8ADA42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1B5CD-A190-480F-9DC7-8F4603687AAB}" type="datetimeFigureOut">
              <a:rPr lang="en-US"/>
              <a:pPr>
                <a:defRPr/>
              </a:pPr>
              <a:t>1/28/2013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1B9C9-B820-478A-B61D-7B955E68B4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AA3A9-6667-422B-9A04-3C8DF5517ADD}" type="datetimeFigureOut">
              <a:rPr lang="en-US"/>
              <a:pPr>
                <a:defRPr/>
              </a:pPr>
              <a:t>1/28/2013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41764-3E23-4A3D-AB31-8F32287DE4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AD69E-9E70-44D9-86DB-566DF225AE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97D08-9E6C-42CD-A5BD-830EBACF9E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40E9E-14C0-410A-8E34-7308EA678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A042-D2BA-4E27-8E10-C3DB87C619CC}" type="datetimeFigureOut">
              <a:rPr lang="en-US"/>
              <a:pPr>
                <a:defRPr/>
              </a:pPr>
              <a:t>1/28/2013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950D1-2F7B-4B69-83CA-13F2E0868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1C079-8F97-4DBB-BE02-AC625D12886F}" type="datetimeFigureOut">
              <a:rPr lang="en-US"/>
              <a:pPr>
                <a:defRPr/>
              </a:pPr>
              <a:t>1/28/2013</a:t>
            </a:fld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D2D009E-C54E-4BAF-880D-20649892FA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64045CA-678C-49E2-AB1B-FB5D02437AC2}" type="datetimeFigureOut">
              <a:rPr lang="en-US"/>
              <a:pPr>
                <a:defRPr/>
              </a:pPr>
              <a:t>1/28/2013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FD5129C-9B3F-40B6-8D57-2B85905B34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7D77D6E-4034-4F23-A818-70389351B8D6}" type="datetimeFigureOut">
              <a:rPr lang="en-US"/>
              <a:pPr>
                <a:defRPr/>
              </a:pPr>
              <a:t>1/28/2013</a:t>
            </a:fld>
            <a:endParaRPr lang="en-US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4261680-C86F-47F7-94F2-44E166FE3D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85AC5-4E95-4D15-A57C-827116E13BFE}" type="datetimeFigureOut">
              <a:rPr lang="en-US"/>
              <a:pPr>
                <a:defRPr/>
              </a:pPr>
              <a:t>1/28/2013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8AADC-32AA-4061-B789-2A08EEC5E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608E5-C2FB-488C-9BD4-23662C2F10E8}" type="datetimeFigureOut">
              <a:rPr lang="en-US"/>
              <a:pPr>
                <a:defRPr/>
              </a:pPr>
              <a:t>1/28/2013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1530417-FD61-42EC-AFF3-0197430D00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8452B-A49C-4A8E-B3F7-31F8503391EA}" type="datetimeFigureOut">
              <a:rPr lang="en-US"/>
              <a:pPr>
                <a:defRPr/>
              </a:pPr>
              <a:t>1/28/2013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8DCE3-077F-4362-AB9E-9A70CA74A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8B198D-A925-4C1B-A424-D25115C1F80E}" type="datetimeFigureOut">
              <a:rPr lang="en-US"/>
              <a:pPr>
                <a:defRPr/>
              </a:pPr>
              <a:t>1/28/2013</a:t>
            </a:fld>
            <a:endParaRPr lang="en-US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72625D81-351B-4CCE-A3D6-93E6B2F98A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68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659C41A-FD41-42E1-B28A-5E75530A7027}" type="datetimeFigureOut">
              <a:rPr lang="en-US"/>
              <a:pPr>
                <a:defRPr/>
              </a:pPr>
              <a:t>1/28/2013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1385AE1-4EE2-43FD-AF3E-EC2EC60B0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6" r:id="rId2"/>
    <p:sldLayoutId id="2147483718" r:id="rId3"/>
    <p:sldLayoutId id="2147483719" r:id="rId4"/>
    <p:sldLayoutId id="2147483720" r:id="rId5"/>
    <p:sldLayoutId id="2147483715" r:id="rId6"/>
    <p:sldLayoutId id="2147483721" r:id="rId7"/>
    <p:sldLayoutId id="2147483714" r:id="rId8"/>
    <p:sldLayoutId id="2147483722" r:id="rId9"/>
    <p:sldLayoutId id="2147483713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\\localhost\Users\adamfrank\Documents\Science\SciTalks\Queens\MTI.AVI" TargetMode="Externa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876550"/>
            <a:ext cx="9380538" cy="14319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/>
              <a:t> </a:t>
            </a:r>
            <a:r>
              <a:rPr lang="en-US" sz="4900" b="1" dirty="0" smtClean="0"/>
              <a:t>Stars Disks and Jets</a:t>
            </a:r>
            <a:br>
              <a:rPr lang="en-US" sz="4900" b="1" dirty="0" smtClean="0"/>
            </a:br>
            <a:r>
              <a:rPr lang="en-US" sz="3600" b="1" dirty="0" smtClean="0"/>
              <a:t> The View From Telescopes, Computers</a:t>
            </a:r>
            <a:br>
              <a:rPr lang="en-US" sz="3600" b="1" dirty="0" smtClean="0"/>
            </a:br>
            <a:r>
              <a:rPr lang="en-US" sz="3600" b="1" dirty="0" smtClean="0"/>
              <a:t> and the Lab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Adam Frank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100" dirty="0" smtClean="0"/>
              <a:t>University of Rochester</a:t>
            </a:r>
            <a:endParaRPr lang="en-US" sz="3100" dirty="0"/>
          </a:p>
        </p:txBody>
      </p:sp>
      <p:pic>
        <p:nvPicPr>
          <p:cNvPr id="18434" name="Picture 2" descr="http://www.pas.rochester.edu/~bearclaw/images/to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58825" y="74613"/>
            <a:ext cx="8077200" cy="14319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latin typeface="Arial" charset="0"/>
              </a:rPr>
              <a:t>Adaptive Mesh Refinement AMR</a:t>
            </a:r>
          </a:p>
        </p:txBody>
      </p:sp>
      <p:pic>
        <p:nvPicPr>
          <p:cNvPr id="2765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133600"/>
            <a:ext cx="44592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5791200" y="5867400"/>
            <a:ext cx="1508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w Cen MT" pitchFamily="34" charset="0"/>
              </a:rPr>
              <a:t>R. Deiterding</a:t>
            </a:r>
          </a:p>
        </p:txBody>
      </p:sp>
      <p:sp>
        <p:nvSpPr>
          <p:cNvPr id="276487" name="Text Box 7"/>
          <p:cNvSpPr txBox="1">
            <a:spLocks noChangeArrowheads="1"/>
          </p:cNvSpPr>
          <p:nvPr/>
        </p:nvSpPr>
        <p:spPr bwMode="auto">
          <a:xfrm>
            <a:off x="304800" y="1981200"/>
            <a:ext cx="4267200" cy="424656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Different AMR Methods: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Patch based </a:t>
            </a:r>
            <a:r>
              <a:rPr lang="en-US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regridding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Cell based </a:t>
            </a:r>
            <a:r>
              <a:rPr lang="en-US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regridding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AstroBEAR: patch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Divergence Issue: Use 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Require </a:t>
            </a:r>
            <a:r>
              <a:rPr lang="en-US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Prolongation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Restriction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Operators </a:t>
            </a:r>
            <a:r>
              <a:rPr 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(MHD </a:t>
            </a:r>
            <a:r>
              <a:rPr lang="en-US" sz="1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Toth</a:t>
            </a:r>
            <a:r>
              <a:rPr 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Roe 02, </a:t>
            </a:r>
            <a:r>
              <a:rPr lang="en-US" sz="1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Balsara</a:t>
            </a:r>
            <a:r>
              <a:rPr 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01)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Carry data from one grid level to another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Prolongation (Corse to Fine)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Restriction (Fine to Corse)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AstroBEAR 2.0 (Carroll et al 2012)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sz="quarter" idx="1"/>
          </p:nvPr>
        </p:nvSpPr>
        <p:spPr>
          <a:xfrm>
            <a:off x="361950" y="1600200"/>
            <a:ext cx="3543300" cy="4495800"/>
          </a:xfrm>
        </p:spPr>
        <p:txBody>
          <a:bodyPr/>
          <a:lstStyle/>
          <a:p>
            <a:r>
              <a:rPr lang="en-US" sz="2800" smtClean="0"/>
              <a:t>Now public code</a:t>
            </a:r>
          </a:p>
          <a:p>
            <a:r>
              <a:rPr lang="en-US" sz="2800" smtClean="0"/>
              <a:t>Extensive “live” online documentation </a:t>
            </a:r>
          </a:p>
          <a:p>
            <a:r>
              <a:rPr lang="en-US" sz="2800" smtClean="0"/>
              <a:t>Ticketing system for technical support</a:t>
            </a:r>
          </a:p>
          <a:p>
            <a:r>
              <a:rPr lang="en-US" sz="2800" smtClean="0"/>
              <a:t>Favor collaborative models if possible</a:t>
            </a:r>
          </a:p>
        </p:txBody>
      </p:sp>
      <p:pic>
        <p:nvPicPr>
          <p:cNvPr id="29699" name="Picture 3" descr="Screen Shot 2012-05-02 at 9.15.26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6388" y="1830388"/>
            <a:ext cx="4783137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BestScalingPerformanc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319463"/>
            <a:ext cx="5486400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http://www.pas.rochester.edu/~bearclaw/images/to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Placeholder 2"/>
          <p:cNvSpPr txBox="1">
            <a:spLocks/>
          </p:cNvSpPr>
          <p:nvPr/>
        </p:nvSpPr>
        <p:spPr bwMode="auto">
          <a:xfrm>
            <a:off x="228600" y="1676400"/>
            <a:ext cx="861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96875" indent="-396875" defTabSz="912813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sz="2800">
                <a:latin typeface="Tw Cen MT" pitchFamily="34" charset="0"/>
              </a:rPr>
              <a:t>AMR Engine redesigned with a </a:t>
            </a:r>
            <a:r>
              <a:rPr lang="en-US" sz="2800">
                <a:latin typeface="Tw Cen MT" pitchFamily="34" charset="0"/>
                <a:cs typeface="Arial" charset="0"/>
              </a:rPr>
              <a:t>peer to peer model for parallelization.   </a:t>
            </a:r>
            <a:r>
              <a:rPr lang="en-US" sz="2800">
                <a:latin typeface="Tw Cen MT" pitchFamily="34" charset="0"/>
              </a:rPr>
              <a:t>It utilized a distributed tree to manage AMR structure, and advance threads to overlap computation with communication.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81000" y="194731"/>
            <a:ext cx="8382000" cy="836612"/>
          </a:xfrm>
          <a:prstGeom prst="rect">
            <a:avLst/>
          </a:prstGeom>
        </p:spPr>
        <p:txBody>
          <a:bodyPr lIns="0" tIns="0" rIns="0" bIns="0" anchor="ctr">
            <a:normAutofit fontScale="92500" lnSpcReduction="20000"/>
          </a:bodyPr>
          <a:lstStyle/>
          <a:p>
            <a:pPr algn="ctr" defTabSz="91436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Multi-Physics Example: Thermal Conduction</a:t>
            </a:r>
          </a:p>
          <a:p>
            <a:pPr algn="ctr" defTabSz="91436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(Li et al 2012)</a:t>
            </a:r>
            <a:endParaRPr lang="en-US" sz="4000" spc="-150" dirty="0">
              <a:ln w="3175">
                <a:noFill/>
              </a:ln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graphicFrame>
        <p:nvGraphicFramePr>
          <p:cNvPr id="9242" name="Object 26"/>
          <p:cNvGraphicFramePr>
            <a:graphicFrameLocks noChangeAspect="1"/>
          </p:cNvGraphicFramePr>
          <p:nvPr/>
        </p:nvGraphicFramePr>
        <p:xfrm>
          <a:off x="261938" y="1590675"/>
          <a:ext cx="8653462" cy="3486150"/>
        </p:xfrm>
        <a:graphic>
          <a:graphicData uri="http://schemas.openxmlformats.org/presentationml/2006/ole">
            <p:oleObj spid="_x0000_s9242" name="Equation" r:id="rId3" imgW="4635500" imgH="1866900" progId="Equation.3">
              <p:embed/>
            </p:oleObj>
          </a:graphicData>
        </a:graphic>
      </p:graphicFrame>
      <p:sp>
        <p:nvSpPr>
          <p:cNvPr id="8" name="Text Placeholder 2"/>
          <p:cNvSpPr txBox="1">
            <a:spLocks/>
          </p:cNvSpPr>
          <p:nvPr/>
        </p:nvSpPr>
        <p:spPr>
          <a:xfrm>
            <a:off x="304800" y="5287963"/>
            <a:ext cx="8610600" cy="1143000"/>
          </a:xfrm>
          <a:prstGeom prst="rect">
            <a:avLst/>
          </a:prstGeom>
        </p:spPr>
        <p:txBody>
          <a:bodyPr lIns="0" tIns="0" rIns="0" bIns="0">
            <a:normAutofit fontScale="92500" lnSpcReduction="10000"/>
          </a:bodyPr>
          <a:lstStyle/>
          <a:p>
            <a:pPr marL="396875" indent="-396875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en-US" sz="2400" dirty="0">
                <a:latin typeface="+mn-lt"/>
              </a:rPr>
              <a:t>Official release only supports explicit conduction, though implicit version has been developed and is currently being tested.</a:t>
            </a:r>
          </a:p>
          <a:p>
            <a:pPr marL="396875" indent="-396875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en-US" sz="2400" dirty="0">
                <a:latin typeface="+mn-lt"/>
              </a:rPr>
              <a:t>Explicit version does not currently sub-cycle, so hydro time step is limited to diffusion time.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81000" y="230189"/>
            <a:ext cx="8382000" cy="83661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 defTabSz="91436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Magneto-Thermal  Instability</a:t>
            </a:r>
            <a:endParaRPr lang="en-US" sz="4000" spc="-150" dirty="0">
              <a:ln w="3175">
                <a:noFill/>
              </a:ln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28600" y="1447800"/>
            <a:ext cx="2819400" cy="4953000"/>
          </a:xfrm>
          <a:prstGeom prst="rect">
            <a:avLst/>
          </a:prstGeom>
        </p:spPr>
        <p:txBody>
          <a:bodyPr lIns="0" tIns="0" rIns="0" bIns="0">
            <a:normAutofit fontScale="92500"/>
          </a:bodyPr>
          <a:lstStyle/>
          <a:p>
            <a:pPr marL="396875" indent="-396875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400" dirty="0">
                <a:latin typeface="+mn-lt"/>
              </a:rPr>
              <a:t>Hydrostatic equilibrium with cold material on top of warm material.</a:t>
            </a:r>
          </a:p>
          <a:p>
            <a:pPr marL="396875" indent="-396875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400" dirty="0">
                <a:latin typeface="+mn-lt"/>
              </a:rPr>
              <a:t>Small velocity perturbation.</a:t>
            </a:r>
          </a:p>
          <a:p>
            <a:pPr marL="396875" indent="-396875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400" dirty="0">
                <a:latin typeface="+mn-lt"/>
              </a:rPr>
              <a:t>As field lines bend, heat is able to flow upward, causing material to become buoyant.</a:t>
            </a:r>
          </a:p>
          <a:p>
            <a:pPr marL="396875" indent="-396875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400" dirty="0">
                <a:latin typeface="+mn-lt"/>
              </a:rPr>
              <a:t>As buoyant material moves upward, it amplifies field line perturbations.</a:t>
            </a:r>
          </a:p>
          <a:p>
            <a:pPr marL="396875" indent="-396875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</p:txBody>
      </p:sp>
      <p:pic>
        <p:nvPicPr>
          <p:cNvPr id="10" name="MTI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138488" y="1296988"/>
            <a:ext cx="6005512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54200"/>
            <a:ext cx="8153400" cy="141446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Section III</a:t>
            </a:r>
            <a:br>
              <a:rPr lang="en-US" dirty="0" smtClean="0"/>
            </a:br>
            <a:r>
              <a:rPr lang="en-US" dirty="0" smtClean="0"/>
              <a:t>Stars and Star Formation</a:t>
            </a:r>
            <a:endParaRPr lang="en-US" dirty="0"/>
          </a:p>
        </p:txBody>
      </p:sp>
      <p:sp>
        <p:nvSpPr>
          <p:cNvPr id="3481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3665538"/>
            <a:ext cx="8153400" cy="1838325"/>
          </a:xfrm>
        </p:spPr>
        <p:txBody>
          <a:bodyPr/>
          <a:lstStyle/>
          <a:p>
            <a:r>
              <a:rPr lang="en-US" smtClean="0"/>
              <a:t>The problem of molecular cloud and star formation in colliding galactic streams with a laboratoray astrophysics analogue.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52400"/>
            <a:ext cx="8153400" cy="990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Colliding Flows and Molecular Clouds</a:t>
            </a:r>
            <a:br>
              <a:rPr lang="en-US" dirty="0" smtClean="0"/>
            </a:br>
            <a:r>
              <a:rPr lang="en-US" dirty="0" smtClean="0"/>
              <a:t>Basic Idea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851025"/>
            <a:ext cx="4621213" cy="4730750"/>
          </a:xfrm>
        </p:spPr>
        <p:txBody>
          <a:bodyPr>
            <a:normAutofit fontScale="85000"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Star formation occurs before global collapse.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Less than a sound crossing </a:t>
            </a:r>
            <a:r>
              <a:rPr lang="en-US" dirty="0" smtClean="0"/>
              <a:t>time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Observed Turbulent flows</a:t>
            </a:r>
            <a:endParaRPr lang="en-US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Observed Filamentary structure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b="1" dirty="0" smtClean="0"/>
              <a:t>Model for Molecular Clouds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Colliding Supersonic Stream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Essentially transient process</a:t>
            </a:r>
            <a:endParaRPr lang="en-US" dirty="0"/>
          </a:p>
        </p:txBody>
      </p:sp>
      <p:pic>
        <p:nvPicPr>
          <p:cNvPr id="35843" name="Picture 2" descr="Screen Shot 2012-05-02 at 8.21.12 AM.png"/>
          <p:cNvPicPr>
            <a:picLocks noChangeAspect="1"/>
          </p:cNvPicPr>
          <p:nvPr/>
        </p:nvPicPr>
        <p:blipFill>
          <a:blip r:embed="rId2"/>
          <a:srcRect r="3297"/>
          <a:stretch>
            <a:fillRect/>
          </a:stretch>
        </p:blipFill>
        <p:spPr bwMode="auto">
          <a:xfrm>
            <a:off x="5002213" y="1984375"/>
            <a:ext cx="4141787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52400"/>
            <a:ext cx="8153400" cy="990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Colliding Flows and Molecular Clouds</a:t>
            </a:r>
            <a:br>
              <a:rPr lang="en-US" dirty="0" smtClean="0"/>
            </a:br>
            <a:r>
              <a:rPr lang="en-US" dirty="0" smtClean="0"/>
              <a:t>Basic Idea</a:t>
            </a:r>
            <a:endParaRPr lang="en-US" dirty="0"/>
          </a:p>
        </p:txBody>
      </p:sp>
      <p:pic>
        <p:nvPicPr>
          <p:cNvPr id="36866" name="Picture 5" descr="Screen Shot 2012-04-26 at 2.28.34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2350" y="2054225"/>
            <a:ext cx="4284663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81163"/>
            <a:ext cx="4214813" cy="4922837"/>
          </a:xfrm>
        </p:spPr>
        <p:txBody>
          <a:bodyPr/>
          <a:lstStyle/>
          <a:p>
            <a:r>
              <a:rPr lang="en-US" smtClean="0"/>
              <a:t>Colliding Supersonic Streams</a:t>
            </a:r>
          </a:p>
          <a:p>
            <a:pPr lvl="1"/>
            <a:r>
              <a:rPr lang="en-US" smtClean="0"/>
              <a:t>SN blastwaves</a:t>
            </a:r>
          </a:p>
          <a:p>
            <a:pPr lvl="1"/>
            <a:r>
              <a:rPr lang="en-US" smtClean="0"/>
              <a:t>Galactic rotation</a:t>
            </a:r>
          </a:p>
          <a:p>
            <a:r>
              <a:rPr lang="en-US" smtClean="0"/>
              <a:t>NTSI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Thermal Instablity</a:t>
            </a:r>
          </a:p>
          <a:p>
            <a:r>
              <a:rPr lang="en-US" smtClean="0"/>
              <a:t>Gravitational Collapse</a:t>
            </a:r>
          </a:p>
          <a:p>
            <a:endParaRPr lang="en-US" smtClean="0"/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5618163" y="5984875"/>
            <a:ext cx="3033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w Cen MT" pitchFamily="34" charset="0"/>
              </a:rPr>
              <a:t>Vazquez-Semadeni et al 2007</a:t>
            </a:r>
          </a:p>
        </p:txBody>
      </p:sp>
      <p:pic>
        <p:nvPicPr>
          <p:cNvPr id="36869" name="Picture 8" descr="Screen Shot 2012-05-02 at 8.33.45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360863"/>
            <a:ext cx="2557463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7" descr="Screen Shot 2012-04-26 at 2.31.00 P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2263" y="3975100"/>
            <a:ext cx="1489075" cy="11763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524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Thermal Instability: </a:t>
            </a:r>
            <a:br>
              <a:rPr lang="en-US" dirty="0" smtClean="0"/>
            </a:br>
            <a:r>
              <a:rPr lang="en-US" dirty="0" smtClean="0"/>
              <a:t>From WNM to “Clouds”</a:t>
            </a:r>
            <a:endParaRPr lang="en-US" dirty="0"/>
          </a:p>
        </p:txBody>
      </p:sp>
      <p:pic>
        <p:nvPicPr>
          <p:cNvPr id="37890" name="Picture 5" descr="Param2.png"/>
          <p:cNvPicPr>
            <a:picLocks noChangeAspect="1"/>
          </p:cNvPicPr>
          <p:nvPr/>
        </p:nvPicPr>
        <p:blipFill>
          <a:blip r:embed="rId2"/>
          <a:srcRect t="7925"/>
          <a:stretch>
            <a:fillRect/>
          </a:stretch>
        </p:blipFill>
        <p:spPr bwMode="auto">
          <a:xfrm>
            <a:off x="4657725" y="2465388"/>
            <a:ext cx="4108450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127500"/>
            <a:ext cx="3976687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7" descr="Screen Shot 2012-04-26 at 2.28.51 P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100" y="2243138"/>
            <a:ext cx="366077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Box 2"/>
          <p:cNvSpPr txBox="1">
            <a:spLocks noChangeArrowheads="1"/>
          </p:cNvSpPr>
          <p:nvPr/>
        </p:nvSpPr>
        <p:spPr bwMode="auto">
          <a:xfrm>
            <a:off x="635000" y="1597025"/>
            <a:ext cx="4022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w Cen MT" pitchFamily="34" charset="0"/>
              </a:rPr>
              <a:t>Cooling/Heating Curve</a:t>
            </a:r>
          </a:p>
          <a:p>
            <a:pPr algn="ctr"/>
            <a:r>
              <a:rPr lang="en-US">
                <a:latin typeface="Tw Cen MT" pitchFamily="34" charset="0"/>
              </a:rPr>
              <a:t>KI 2002: Analytic Fit to Multiple Processes </a:t>
            </a:r>
          </a:p>
        </p:txBody>
      </p:sp>
      <p:pic>
        <p:nvPicPr>
          <p:cNvPr id="37894" name="Picture 3" descr="Screen Shot 2012-05-02 at 8.35.05 A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000" y="3332163"/>
            <a:ext cx="35052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4" descr="Screen Shot 2012-05-02 at 8.36.15 AM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6938" y="3132138"/>
            <a:ext cx="12065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TextBox 8"/>
          <p:cNvSpPr txBox="1">
            <a:spLocks noChangeArrowheads="1"/>
          </p:cNvSpPr>
          <p:nvPr/>
        </p:nvSpPr>
        <p:spPr bwMode="auto">
          <a:xfrm>
            <a:off x="2032000" y="6316663"/>
            <a:ext cx="833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w Cen MT" pitchFamily="34" charset="0"/>
              </a:rPr>
              <a:t>density</a:t>
            </a:r>
          </a:p>
        </p:txBody>
      </p:sp>
      <p:sp>
        <p:nvSpPr>
          <p:cNvPr id="37897" name="TextBox 10"/>
          <p:cNvSpPr txBox="1">
            <a:spLocks noChangeArrowheads="1"/>
          </p:cNvSpPr>
          <p:nvPr/>
        </p:nvSpPr>
        <p:spPr bwMode="auto">
          <a:xfrm rot="-5400000">
            <a:off x="-103981" y="5266531"/>
            <a:ext cx="93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w Cen MT" pitchFamily="34" charset="0"/>
              </a:rPr>
              <a:t>Pressure</a:t>
            </a:r>
          </a:p>
        </p:txBody>
      </p:sp>
      <p:sp>
        <p:nvSpPr>
          <p:cNvPr id="37898" name="TextBox 11"/>
          <p:cNvSpPr txBox="1">
            <a:spLocks noChangeArrowheads="1"/>
          </p:cNvSpPr>
          <p:nvPr/>
        </p:nvSpPr>
        <p:spPr bwMode="auto">
          <a:xfrm>
            <a:off x="6469063" y="6332538"/>
            <a:ext cx="833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w Cen MT" pitchFamily="34" charset="0"/>
              </a:rPr>
              <a:t>density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2775" y="1804988"/>
            <a:ext cx="7931150" cy="441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12775" y="188913"/>
            <a:ext cx="8153400" cy="99060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Cloud Formation and Colliding Flows</a:t>
            </a:r>
            <a:br>
              <a:rPr lang="en-US" dirty="0" smtClean="0"/>
            </a:br>
            <a:r>
              <a:rPr lang="en-US" dirty="0" smtClean="0"/>
              <a:t>Axial View (Carroll et al 2013)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A Cast Of Lots and 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3200" b="1" dirty="0" smtClean="0"/>
              <a:t>AstroBEAR development</a:t>
            </a:r>
            <a:r>
              <a:rPr lang="en-US" sz="3200" dirty="0" smtClean="0"/>
              <a:t>: J. Carroll, B. </a:t>
            </a:r>
            <a:r>
              <a:rPr lang="en-US" sz="3200" dirty="0" err="1" smtClean="0"/>
              <a:t>Lui</a:t>
            </a:r>
            <a:r>
              <a:rPr lang="en-US" sz="3200" dirty="0" smtClean="0"/>
              <a:t>,    M. </a:t>
            </a:r>
            <a:r>
              <a:rPr lang="en-US" sz="3200" dirty="0" err="1" smtClean="0"/>
              <a:t>Huarte</a:t>
            </a:r>
            <a:r>
              <a:rPr lang="en-US" sz="3200" dirty="0" smtClean="0"/>
              <a:t>-Espinosa, S. Li, E. Hanson, E. Kaminski, K. </a:t>
            </a:r>
            <a:r>
              <a:rPr lang="en-US" sz="3200" dirty="0" err="1" smtClean="0"/>
              <a:t>Yirak</a:t>
            </a:r>
            <a:r>
              <a:rPr lang="en-US" sz="3200" dirty="0" smtClean="0"/>
              <a:t>*, A. Cunningham*  </a:t>
            </a:r>
          </a:p>
          <a:p>
            <a:pPr marL="320040" indent="-320040" fontAlgn="auto">
              <a:spcAft>
                <a:spcPts val="0"/>
              </a:spcAft>
              <a:buFont typeface="Wingdings" charset="2"/>
              <a:buChar char="n"/>
              <a:defRPr/>
            </a:pPr>
            <a:r>
              <a:rPr lang="en-US" sz="3200" b="1" dirty="0"/>
              <a:t>Observations</a:t>
            </a:r>
            <a:r>
              <a:rPr lang="en-US" sz="3200" dirty="0"/>
              <a:t>: </a:t>
            </a:r>
            <a:r>
              <a:rPr lang="en-US" sz="3200" dirty="0" smtClean="0"/>
              <a:t>Hartigan</a:t>
            </a:r>
          </a:p>
          <a:p>
            <a:pPr marL="320040" indent="-320040" fontAlgn="auto">
              <a:spcAft>
                <a:spcPts val="0"/>
              </a:spcAft>
              <a:buFont typeface="Wingdings" charset="2"/>
              <a:buChar char="n"/>
              <a:defRPr/>
            </a:pPr>
            <a:r>
              <a:rPr lang="en-US" sz="3200" b="1" dirty="0" smtClean="0"/>
              <a:t>Lab Experiments</a:t>
            </a:r>
            <a:r>
              <a:rPr lang="en-US" sz="3200" u="sng" dirty="0" smtClean="0"/>
              <a:t>, </a:t>
            </a:r>
            <a:r>
              <a:rPr lang="en-US" sz="3200" b="1" i="1" u="sng" dirty="0" smtClean="0"/>
              <a:t>Pulsed Power </a:t>
            </a:r>
            <a:r>
              <a:rPr lang="en-US" sz="3200" b="1" i="1" u="sng" dirty="0" smtClean="0">
                <a:solidFill>
                  <a:srgbClr val="FF0000"/>
                </a:solidFill>
              </a:rPr>
              <a:t>(</a:t>
            </a:r>
            <a:r>
              <a:rPr lang="en-US" sz="3200" b="1" i="1" u="sng" dirty="0" err="1" smtClean="0">
                <a:solidFill>
                  <a:srgbClr val="FF0000"/>
                </a:solidFill>
              </a:rPr>
              <a:t>JetPac</a:t>
            </a:r>
            <a:r>
              <a:rPr lang="en-US" sz="3200" u="sng" dirty="0" smtClean="0"/>
              <a:t>)</a:t>
            </a:r>
            <a:r>
              <a:rPr lang="en-US" sz="3200" dirty="0" smtClean="0"/>
              <a:t>: </a:t>
            </a:r>
            <a:r>
              <a:rPr lang="en-US" sz="3200" dirty="0" err="1"/>
              <a:t>Lebedev</a:t>
            </a:r>
            <a:r>
              <a:rPr lang="en-US" sz="3200" dirty="0"/>
              <a:t>, Ciardi. Chittenden, </a:t>
            </a:r>
            <a:r>
              <a:rPr lang="en-US" sz="3200" dirty="0" err="1"/>
              <a:t>Bott</a:t>
            </a:r>
            <a:r>
              <a:rPr lang="en-US" sz="3200" dirty="0"/>
              <a:t>, </a:t>
            </a:r>
            <a:r>
              <a:rPr lang="en-US" sz="3200" dirty="0" err="1" smtClean="0"/>
              <a:t>Amplerford</a:t>
            </a:r>
            <a:r>
              <a:rPr lang="en-US" sz="3200" dirty="0" smtClean="0"/>
              <a:t>, et al.</a:t>
            </a:r>
            <a:endParaRPr lang="en-US" sz="3200" i="1" dirty="0">
              <a:solidFill>
                <a:srgbClr val="FF0000"/>
              </a:solidFill>
            </a:endParaRPr>
          </a:p>
          <a:p>
            <a:pPr marL="320040" indent="-320040" fontAlgn="auto">
              <a:spcAft>
                <a:spcPts val="0"/>
              </a:spcAft>
              <a:buFont typeface="Wingdings" charset="2"/>
              <a:buChar char="n"/>
              <a:defRPr/>
            </a:pPr>
            <a:r>
              <a:rPr lang="en-US" sz="3200" b="1" dirty="0"/>
              <a:t>Lab Experiments</a:t>
            </a:r>
            <a:r>
              <a:rPr lang="en-US" sz="3200" dirty="0"/>
              <a:t>, </a:t>
            </a:r>
            <a:r>
              <a:rPr lang="en-US" sz="3200" b="1" dirty="0" smtClean="0"/>
              <a:t>Laser</a:t>
            </a:r>
            <a:r>
              <a:rPr lang="en-US" sz="3200" b="1" dirty="0"/>
              <a:t>:</a:t>
            </a:r>
            <a:r>
              <a:rPr lang="en-US" sz="3200" dirty="0"/>
              <a:t> Foster, Rosen, Wilde, Douglas, Blue, </a:t>
            </a:r>
            <a:r>
              <a:rPr lang="en-US" sz="3200" dirty="0" smtClean="0"/>
              <a:t>Hansen, Drake, et al.</a:t>
            </a:r>
            <a:endParaRPr lang="en-US" sz="3200" i="1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2370138"/>
            <a:ext cx="3716338" cy="3171825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Flows provide a reservoir of mass.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As mass accumulates clumps become gravitationally unstable.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2775" y="188913"/>
            <a:ext cx="8153400" cy="99060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Cloud Formation and Colliding Flows</a:t>
            </a:r>
            <a:br>
              <a:rPr lang="en-US" dirty="0" smtClean="0"/>
            </a:br>
            <a:r>
              <a:rPr lang="en-US" dirty="0" smtClean="0"/>
              <a:t>Thermal Instability</a:t>
            </a:r>
            <a:endParaRPr lang="en-US" dirty="0"/>
          </a:p>
        </p:txBody>
      </p:sp>
      <p:pic>
        <p:nvPicPr>
          <p:cNvPr id="39939" name="Picture 3" descr="Screen Shot 2012-11-15 at 9.11.58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3850" y="1700213"/>
            <a:ext cx="4632325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Screen Shot 2012-11-15 at 9.12.09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3850" y="4198938"/>
            <a:ext cx="4632325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Clumps and Turbulence</a:t>
            </a:r>
          </a:p>
        </p:txBody>
      </p:sp>
      <p:pic>
        <p:nvPicPr>
          <p:cNvPr id="40962" name="Picture 2" descr="Screen Shot 2012-11-15 at 9.12.54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1738" y="1728788"/>
            <a:ext cx="6723062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1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err="1" smtClean="0"/>
              <a:t>PPower</a:t>
            </a:r>
            <a:r>
              <a:rPr lang="en-US" dirty="0" smtClean="0"/>
              <a:t> Lab </a:t>
            </a:r>
            <a:r>
              <a:rPr lang="en-US" dirty="0" err="1" smtClean="0"/>
              <a:t>Exps</a:t>
            </a:r>
            <a:r>
              <a:rPr lang="en-US" dirty="0" smtClean="0"/>
              <a:t> for Colliding Flows</a:t>
            </a:r>
            <a:br>
              <a:rPr lang="en-US" dirty="0" smtClean="0"/>
            </a:br>
            <a:r>
              <a:rPr lang="en-US" sz="3600" dirty="0" smtClean="0"/>
              <a:t>(for lasers see </a:t>
            </a:r>
            <a:r>
              <a:rPr lang="en-US" sz="3600" dirty="0" err="1" smtClean="0"/>
              <a:t>Krauland</a:t>
            </a:r>
            <a:r>
              <a:rPr lang="en-US" sz="3600" dirty="0" smtClean="0"/>
              <a:t> et al 2012)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0413" y="1709738"/>
            <a:ext cx="8153400" cy="4495800"/>
          </a:xfrm>
        </p:spPr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No gravity but…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NTSI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Kelvin-Helmholtz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Cooling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MHD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Key… Make jets!</a:t>
            </a:r>
            <a:endParaRPr lang="en-US" dirty="0"/>
          </a:p>
        </p:txBody>
      </p:sp>
      <p:pic>
        <p:nvPicPr>
          <p:cNvPr id="41987" name="Content Placeholder 3" descr="Picture 6.png"/>
          <p:cNvPicPr>
            <a:picLocks noChangeAspect="1"/>
          </p:cNvPicPr>
          <p:nvPr/>
        </p:nvPicPr>
        <p:blipFill>
          <a:blip r:embed="rId2"/>
          <a:srcRect l="51859" t="14815" r="-645"/>
          <a:stretch>
            <a:fillRect/>
          </a:stretch>
        </p:blipFill>
        <p:spPr bwMode="auto">
          <a:xfrm>
            <a:off x="4291013" y="1643063"/>
            <a:ext cx="3854450" cy="5041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1988" name="Picture 21" descr="Screen Shot 2012-04-26 at 2.31.00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7738" y="2349500"/>
            <a:ext cx="1490662" cy="11763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Lab Experiments for Colliding Flows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1516063"/>
          </a:xfrm>
        </p:spPr>
        <p:txBody>
          <a:bodyPr/>
          <a:lstStyle/>
          <a:p>
            <a:r>
              <a:rPr lang="en-US" smtClean="0"/>
              <a:t>Colliding beams of magnetized plasma</a:t>
            </a:r>
          </a:p>
          <a:p>
            <a:r>
              <a:rPr lang="en-US" smtClean="0"/>
              <a:t>NLTS; Kelvin-Helmholtz; Cooling</a:t>
            </a:r>
          </a:p>
        </p:txBody>
      </p:sp>
      <p:grpSp>
        <p:nvGrpSpPr>
          <p:cNvPr id="43011" name="Group 57"/>
          <p:cNvGrpSpPr>
            <a:grpSpLocks/>
          </p:cNvGrpSpPr>
          <p:nvPr/>
        </p:nvGrpSpPr>
        <p:grpSpPr bwMode="auto">
          <a:xfrm>
            <a:off x="525463" y="4310063"/>
            <a:ext cx="4175125" cy="1816100"/>
            <a:chOff x="1115616" y="3815201"/>
            <a:chExt cx="4176464" cy="1815882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2916418" y="3967583"/>
              <a:ext cx="0" cy="1007941"/>
            </a:xfrm>
            <a:prstGeom prst="straightConnector1">
              <a:avLst/>
            </a:prstGeom>
            <a:ln w="762000">
              <a:solidFill>
                <a:srgbClr val="777F0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2916418" y="4327901"/>
              <a:ext cx="0" cy="1007942"/>
            </a:xfrm>
            <a:prstGeom prst="straightConnector1">
              <a:avLst/>
            </a:prstGeom>
            <a:ln w="762000">
              <a:solidFill>
                <a:srgbClr val="D5DF57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3348357" y="4221552"/>
              <a:ext cx="431938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022" name="TextBox 17"/>
            <p:cNvSpPr txBox="1">
              <a:spLocks noChangeArrowheads="1"/>
            </p:cNvSpPr>
            <p:nvPr/>
          </p:nvSpPr>
          <p:spPr bwMode="auto">
            <a:xfrm>
              <a:off x="1115616" y="3815201"/>
              <a:ext cx="1152128" cy="1815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/>
              <a:endParaRPr lang="en-GB" sz="1400">
                <a:latin typeface="Tw Cen MT" pitchFamily="34" charset="0"/>
              </a:endParaRPr>
            </a:p>
            <a:p>
              <a:pPr defTabSz="914400"/>
              <a:endParaRPr lang="en-GB" sz="1400">
                <a:latin typeface="Tw Cen MT" pitchFamily="34" charset="0"/>
              </a:endParaRPr>
            </a:p>
            <a:p>
              <a:pPr defTabSz="914400"/>
              <a:r>
                <a:rPr lang="en-GB" sz="1400">
                  <a:latin typeface="Tw Cen MT" pitchFamily="34" charset="0"/>
                </a:rPr>
                <a:t>Shock bounded cold slab</a:t>
              </a:r>
            </a:p>
            <a:p>
              <a:pPr defTabSz="914400"/>
              <a:endParaRPr lang="en-GB" sz="1400">
                <a:latin typeface="Tw Cen MT" pitchFamily="34" charset="0"/>
              </a:endParaRPr>
            </a:p>
            <a:p>
              <a:pPr defTabSz="914400"/>
              <a:r>
                <a:rPr lang="en-GB" sz="1400">
                  <a:latin typeface="Tw Cen MT" pitchFamily="34" charset="0"/>
                </a:rPr>
                <a:t>Supersonic flow (jet)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2195462" y="5229493"/>
              <a:ext cx="360478" cy="14444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908032" y="3967583"/>
              <a:ext cx="647908" cy="21587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025" name="TextBox 38"/>
            <p:cNvSpPr txBox="1">
              <a:spLocks noChangeArrowheads="1"/>
            </p:cNvSpPr>
            <p:nvPr/>
          </p:nvSpPr>
          <p:spPr bwMode="auto">
            <a:xfrm>
              <a:off x="3779912" y="4075911"/>
              <a:ext cx="151216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/>
              <a:r>
                <a:rPr lang="en-GB" sz="1400">
                  <a:solidFill>
                    <a:srgbClr val="006600"/>
                  </a:solidFill>
                  <a:latin typeface="Tw Cen MT" pitchFamily="34" charset="0"/>
                </a:rPr>
                <a:t>to diagnostics</a:t>
              </a:r>
              <a:endParaRPr lang="en-US" sz="1400">
                <a:solidFill>
                  <a:srgbClr val="006600"/>
                </a:solidFill>
                <a:latin typeface="Tw Cen MT" pitchFamily="34" charset="0"/>
              </a:endParaRPr>
            </a:p>
          </p:txBody>
        </p:sp>
        <p:sp>
          <p:nvSpPr>
            <p:cNvPr id="12" name="Down Arrow 11"/>
            <p:cNvSpPr>
              <a:spLocks noChangeAspect="1"/>
            </p:cNvSpPr>
            <p:nvPr/>
          </p:nvSpPr>
          <p:spPr>
            <a:xfrm rot="10800000">
              <a:off x="2555940" y="4869174"/>
              <a:ext cx="252494" cy="453971"/>
            </a:xfrm>
            <a:prstGeom prst="downArrow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Down Arrow 12"/>
            <p:cNvSpPr>
              <a:spLocks/>
            </p:cNvSpPr>
            <p:nvPr/>
          </p:nvSpPr>
          <p:spPr>
            <a:xfrm>
              <a:off x="2574996" y="4346949"/>
              <a:ext cx="173093" cy="179366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43012" name="Group 57"/>
          <p:cNvGrpSpPr>
            <a:grpSpLocks/>
          </p:cNvGrpSpPr>
          <p:nvPr/>
        </p:nvGrpSpPr>
        <p:grpSpPr bwMode="auto">
          <a:xfrm rot="10800000">
            <a:off x="2322513" y="3111500"/>
            <a:ext cx="360362" cy="1368425"/>
            <a:chOff x="2555777" y="3967311"/>
            <a:chExt cx="360039" cy="1368152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2915816" y="3968898"/>
              <a:ext cx="0" cy="1007862"/>
            </a:xfrm>
            <a:prstGeom prst="straightConnector1">
              <a:avLst/>
            </a:prstGeom>
            <a:ln w="762000">
              <a:solidFill>
                <a:srgbClr val="777F0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915816" y="4329189"/>
              <a:ext cx="0" cy="1007861"/>
            </a:xfrm>
            <a:prstGeom prst="straightConnector1">
              <a:avLst/>
            </a:prstGeom>
            <a:ln w="762000">
              <a:solidFill>
                <a:srgbClr val="D5DF57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Down Arrow 16"/>
            <p:cNvSpPr>
              <a:spLocks noChangeAspect="1"/>
            </p:cNvSpPr>
            <p:nvPr/>
          </p:nvSpPr>
          <p:spPr>
            <a:xfrm rot="10800000">
              <a:off x="2557363" y="4868831"/>
              <a:ext cx="252187" cy="453934"/>
            </a:xfrm>
            <a:prstGeom prst="downArrow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Down Arrow 17"/>
            <p:cNvSpPr>
              <a:spLocks/>
            </p:cNvSpPr>
            <p:nvPr/>
          </p:nvSpPr>
          <p:spPr>
            <a:xfrm>
              <a:off x="2576396" y="4348235"/>
              <a:ext cx="172883" cy="179351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43013" name="Picture 18" descr="2DXZ-rho-vlic_v2.60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000" y="2989263"/>
            <a:ext cx="43211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19" descr="2DXZ-rho-vlic_v2.60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0" y="4486275"/>
            <a:ext cx="43211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Lab Experiments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No gravity but…</a:t>
            </a:r>
          </a:p>
          <a:p>
            <a:r>
              <a:rPr lang="en-US" smtClean="0"/>
              <a:t>NLTS</a:t>
            </a:r>
          </a:p>
          <a:p>
            <a:r>
              <a:rPr lang="en-US" smtClean="0"/>
              <a:t>Kelvin-Helmholtz</a:t>
            </a:r>
          </a:p>
          <a:p>
            <a:r>
              <a:rPr lang="en-US" smtClean="0"/>
              <a:t>Cooling</a:t>
            </a:r>
          </a:p>
          <a:p>
            <a:r>
              <a:rPr lang="en-US" smtClean="0"/>
              <a:t>MHD</a:t>
            </a:r>
          </a:p>
        </p:txBody>
      </p:sp>
      <p:grpSp>
        <p:nvGrpSpPr>
          <p:cNvPr id="44035" name="Group 57"/>
          <p:cNvGrpSpPr>
            <a:grpSpLocks/>
          </p:cNvGrpSpPr>
          <p:nvPr/>
        </p:nvGrpSpPr>
        <p:grpSpPr bwMode="auto">
          <a:xfrm>
            <a:off x="1285875" y="4752975"/>
            <a:ext cx="4176713" cy="1816100"/>
            <a:chOff x="1115616" y="3815201"/>
            <a:chExt cx="4176464" cy="1815882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2915734" y="3967583"/>
              <a:ext cx="0" cy="1007942"/>
            </a:xfrm>
            <a:prstGeom prst="straightConnector1">
              <a:avLst/>
            </a:prstGeom>
            <a:ln w="762000">
              <a:solidFill>
                <a:srgbClr val="777F0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2915734" y="4327902"/>
              <a:ext cx="0" cy="1007941"/>
            </a:xfrm>
            <a:prstGeom prst="straightConnector1">
              <a:avLst/>
            </a:prstGeom>
            <a:ln w="762000">
              <a:solidFill>
                <a:srgbClr val="D5DF57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3347508" y="4221552"/>
              <a:ext cx="431774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047" name="TextBox 17"/>
            <p:cNvSpPr txBox="1">
              <a:spLocks noChangeArrowheads="1"/>
            </p:cNvSpPr>
            <p:nvPr/>
          </p:nvSpPr>
          <p:spPr bwMode="auto">
            <a:xfrm>
              <a:off x="1115616" y="3815201"/>
              <a:ext cx="1152128" cy="1815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/>
              <a:endParaRPr lang="en-GB" sz="1400">
                <a:latin typeface="Tw Cen MT" pitchFamily="34" charset="0"/>
              </a:endParaRPr>
            </a:p>
            <a:p>
              <a:pPr defTabSz="914400"/>
              <a:endParaRPr lang="en-GB" sz="1400">
                <a:latin typeface="Tw Cen MT" pitchFamily="34" charset="0"/>
              </a:endParaRPr>
            </a:p>
            <a:p>
              <a:pPr defTabSz="914400"/>
              <a:r>
                <a:rPr lang="en-GB" sz="1400">
                  <a:latin typeface="Tw Cen MT" pitchFamily="34" charset="0"/>
                </a:rPr>
                <a:t>Shock bounded cold slab</a:t>
              </a:r>
            </a:p>
            <a:p>
              <a:pPr defTabSz="914400"/>
              <a:endParaRPr lang="en-GB" sz="1400">
                <a:latin typeface="Tw Cen MT" pitchFamily="34" charset="0"/>
              </a:endParaRPr>
            </a:p>
            <a:p>
              <a:pPr defTabSz="914400"/>
              <a:r>
                <a:rPr lang="en-GB" sz="1400">
                  <a:latin typeface="Tw Cen MT" pitchFamily="34" charset="0"/>
                </a:rPr>
                <a:t>Supersonic flow (jet)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2195052" y="5229494"/>
              <a:ext cx="360342" cy="14444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907732" y="3967583"/>
              <a:ext cx="647661" cy="21587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050" name="TextBox 38"/>
            <p:cNvSpPr txBox="1">
              <a:spLocks noChangeArrowheads="1"/>
            </p:cNvSpPr>
            <p:nvPr/>
          </p:nvSpPr>
          <p:spPr bwMode="auto">
            <a:xfrm>
              <a:off x="3779912" y="4075911"/>
              <a:ext cx="151216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/>
              <a:r>
                <a:rPr lang="en-GB" sz="1400">
                  <a:solidFill>
                    <a:srgbClr val="006600"/>
                  </a:solidFill>
                  <a:latin typeface="Tw Cen MT" pitchFamily="34" charset="0"/>
                </a:rPr>
                <a:t>to diagnostics</a:t>
              </a:r>
              <a:endParaRPr lang="en-US" sz="1400">
                <a:solidFill>
                  <a:srgbClr val="006600"/>
                </a:solidFill>
                <a:latin typeface="Tw Cen MT" pitchFamily="34" charset="0"/>
              </a:endParaRPr>
            </a:p>
          </p:txBody>
        </p:sp>
        <p:sp>
          <p:nvSpPr>
            <p:cNvPr id="12" name="Down Arrow 11"/>
            <p:cNvSpPr>
              <a:spLocks noChangeAspect="1"/>
            </p:cNvSpPr>
            <p:nvPr/>
          </p:nvSpPr>
          <p:spPr>
            <a:xfrm rot="10800000">
              <a:off x="2555393" y="4869174"/>
              <a:ext cx="252397" cy="453971"/>
            </a:xfrm>
            <a:prstGeom prst="downArrow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Down Arrow 12"/>
            <p:cNvSpPr>
              <a:spLocks/>
            </p:cNvSpPr>
            <p:nvPr/>
          </p:nvSpPr>
          <p:spPr>
            <a:xfrm>
              <a:off x="2574442" y="4346950"/>
              <a:ext cx="173027" cy="179365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44036" name="Group 57"/>
          <p:cNvGrpSpPr>
            <a:grpSpLocks/>
          </p:cNvGrpSpPr>
          <p:nvPr/>
        </p:nvGrpSpPr>
        <p:grpSpPr bwMode="auto">
          <a:xfrm rot="10800000">
            <a:off x="3084513" y="3554413"/>
            <a:ext cx="360362" cy="1368425"/>
            <a:chOff x="2555777" y="3967311"/>
            <a:chExt cx="360039" cy="1368152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2915816" y="3968899"/>
              <a:ext cx="0" cy="1007861"/>
            </a:xfrm>
            <a:prstGeom prst="straightConnector1">
              <a:avLst/>
            </a:prstGeom>
            <a:ln w="762000">
              <a:solidFill>
                <a:srgbClr val="777F0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915816" y="4329189"/>
              <a:ext cx="0" cy="1007862"/>
            </a:xfrm>
            <a:prstGeom prst="straightConnector1">
              <a:avLst/>
            </a:prstGeom>
            <a:ln w="762000">
              <a:solidFill>
                <a:srgbClr val="D5DF57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Down Arrow 16"/>
            <p:cNvSpPr>
              <a:spLocks noChangeAspect="1"/>
            </p:cNvSpPr>
            <p:nvPr/>
          </p:nvSpPr>
          <p:spPr>
            <a:xfrm rot="10800000">
              <a:off x="2557363" y="4868831"/>
              <a:ext cx="252187" cy="453934"/>
            </a:xfrm>
            <a:prstGeom prst="downArrow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Down Arrow 17"/>
            <p:cNvSpPr>
              <a:spLocks/>
            </p:cNvSpPr>
            <p:nvPr/>
          </p:nvSpPr>
          <p:spPr>
            <a:xfrm>
              <a:off x="2576396" y="4348235"/>
              <a:ext cx="172883" cy="179352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44037" name="Picture 18" descr="2DXZ-rho-vlic_v2.60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0" y="3432175"/>
            <a:ext cx="4321175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19" descr="2DXZ-rho-vlic_v2.60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0" y="4929188"/>
            <a:ext cx="43211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20" descr="Screen Shot 2012-11-15 at 9.21.10 A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" y="79375"/>
            <a:ext cx="9144000" cy="648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54200"/>
            <a:ext cx="8153400" cy="141446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Section IV</a:t>
            </a:r>
            <a:br>
              <a:rPr lang="en-US" dirty="0" smtClean="0"/>
            </a:br>
            <a:r>
              <a:rPr lang="en-US" dirty="0" smtClean="0"/>
              <a:t>Disks</a:t>
            </a:r>
            <a:endParaRPr lang="en-US" dirty="0"/>
          </a:p>
        </p:txBody>
      </p:sp>
      <p:sp>
        <p:nvSpPr>
          <p:cNvPr id="4505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3665538"/>
            <a:ext cx="8153400" cy="1193800"/>
          </a:xfrm>
        </p:spPr>
        <p:txBody>
          <a:bodyPr/>
          <a:lstStyle/>
          <a:p>
            <a:r>
              <a:rPr lang="en-US" smtClean="0"/>
              <a:t>Disk formation in wind capture binary systems and new limits on Bondi-Hoyle accretion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Bondi-Hoyle Accretion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Gravitational point source moving through background medium.</a:t>
            </a:r>
          </a:p>
          <a:p>
            <a:r>
              <a:rPr lang="en-US" smtClean="0"/>
              <a:t>Many open questions:</a:t>
            </a:r>
          </a:p>
          <a:p>
            <a:pPr lvl="1"/>
            <a:r>
              <a:rPr lang="en-US" smtClean="0"/>
              <a:t>What is accretion rate?</a:t>
            </a:r>
          </a:p>
          <a:p>
            <a:pPr lvl="1"/>
            <a:r>
              <a:rPr lang="en-US" smtClean="0"/>
              <a:t>Is flow stable</a:t>
            </a:r>
          </a:p>
          <a:p>
            <a:pPr lvl="1"/>
            <a:r>
              <a:rPr lang="en-US" smtClean="0"/>
              <a:t>When do disks form? </a:t>
            </a:r>
          </a:p>
        </p:txBody>
      </p:sp>
      <p:pic>
        <p:nvPicPr>
          <p:cNvPr id="46083" name="Picture 3" descr="hoyle-3.jpg"/>
          <p:cNvPicPr>
            <a:picLocks noChangeAspect="1"/>
          </p:cNvPicPr>
          <p:nvPr/>
        </p:nvPicPr>
        <p:blipFill>
          <a:blip r:embed="rId2"/>
          <a:srcRect r="36253"/>
          <a:stretch>
            <a:fillRect/>
          </a:stretch>
        </p:blipFill>
        <p:spPr bwMode="auto">
          <a:xfrm>
            <a:off x="5097463" y="2268538"/>
            <a:ext cx="3611562" cy="1858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6084" name="Picture 4" descr="osaki1s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8175" y="4127500"/>
            <a:ext cx="2540000" cy="2540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6085" name="Picture 5" descr="df7.gif"/>
          <p:cNvPicPr>
            <a:picLocks noChangeAspect="1"/>
          </p:cNvPicPr>
          <p:nvPr/>
        </p:nvPicPr>
        <p:blipFill>
          <a:blip r:embed="rId4"/>
          <a:srcRect l="35947" r="35754" b="46748"/>
          <a:stretch>
            <a:fillRect/>
          </a:stretch>
        </p:blipFill>
        <p:spPr bwMode="auto">
          <a:xfrm>
            <a:off x="1981200" y="4624388"/>
            <a:ext cx="1879600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6086" name="Picture 8" descr="Unknown.jpeg"/>
          <p:cNvPicPr>
            <a:picLocks noChangeAspect="1"/>
          </p:cNvPicPr>
          <p:nvPr/>
        </p:nvPicPr>
        <p:blipFill>
          <a:blip r:embed="rId5"/>
          <a:srcRect b="30405"/>
          <a:stretch>
            <a:fillRect/>
          </a:stretch>
        </p:blipFill>
        <p:spPr bwMode="auto">
          <a:xfrm>
            <a:off x="612775" y="5456238"/>
            <a:ext cx="4660900" cy="12112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95263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BH Accretion in Binary System</a:t>
            </a:r>
            <a:br>
              <a:rPr lang="en-US" dirty="0" smtClean="0"/>
            </a:br>
            <a:r>
              <a:rPr lang="en-US" dirty="0" err="1" smtClean="0"/>
              <a:t>Huarte</a:t>
            </a:r>
            <a:r>
              <a:rPr lang="en-US" dirty="0" smtClean="0"/>
              <a:t>-Espinosa et al (2013)</a:t>
            </a:r>
            <a:endParaRPr lang="en-US" dirty="0"/>
          </a:p>
        </p:txBody>
      </p:sp>
      <p:sp>
        <p:nvSpPr>
          <p:cNvPr id="47106" name="Content Placeholder 2"/>
          <p:cNvSpPr>
            <a:spLocks noGrp="1"/>
          </p:cNvSpPr>
          <p:nvPr>
            <p:ph sz="quarter" idx="1"/>
          </p:nvPr>
        </p:nvSpPr>
        <p:spPr>
          <a:xfrm>
            <a:off x="341313" y="1600200"/>
            <a:ext cx="6127750" cy="4495800"/>
          </a:xfrm>
        </p:spPr>
        <p:txBody>
          <a:bodyPr/>
          <a:lstStyle/>
          <a:p>
            <a:r>
              <a:rPr lang="en-US" smtClean="0"/>
              <a:t>Critical for understanding evolution</a:t>
            </a:r>
          </a:p>
          <a:p>
            <a:pPr lvl="1"/>
            <a:r>
              <a:rPr lang="en-US" smtClean="0"/>
              <a:t>Do disks form? </a:t>
            </a:r>
          </a:p>
          <a:p>
            <a:pPr lvl="1"/>
            <a:r>
              <a:rPr lang="en-US" smtClean="0"/>
              <a:t>Do jets form?</a:t>
            </a:r>
          </a:p>
          <a:p>
            <a:endParaRPr lang="en-US" smtClean="0"/>
          </a:p>
          <a:p>
            <a:r>
              <a:rPr lang="en-US" smtClean="0"/>
              <a:t>Step 1: Resolution is critical.</a:t>
            </a:r>
          </a:p>
          <a:p>
            <a:pPr lvl="1"/>
            <a:r>
              <a:rPr lang="en-US" smtClean="0"/>
              <a:t>Must capture impact parameter b</a:t>
            </a:r>
          </a:p>
        </p:txBody>
      </p:sp>
      <p:pic>
        <p:nvPicPr>
          <p:cNvPr id="47107" name="Picture 3" descr="pic3_binary_accretion_l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9175" y="228600"/>
            <a:ext cx="1397000" cy="9445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7108" name="Picture 4" descr="Screen Shot 2013-01-18 at 10.30.51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0" y="2217738"/>
            <a:ext cx="3505200" cy="2981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7109" name="Picture 5" descr="Screen Shot 2013-01-18 at 10.31.30 A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650" y="4675188"/>
            <a:ext cx="4756150" cy="16240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Computational Set-Up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sz="quarter" idx="1"/>
          </p:nvPr>
        </p:nvSpPr>
        <p:spPr>
          <a:xfrm>
            <a:off x="173038" y="1600200"/>
            <a:ext cx="4127500" cy="4495800"/>
          </a:xfrm>
        </p:spPr>
        <p:txBody>
          <a:bodyPr/>
          <a:lstStyle/>
          <a:p>
            <a:r>
              <a:rPr lang="en-US" smtClean="0"/>
              <a:t>Move into rotating frame. </a:t>
            </a:r>
          </a:p>
          <a:p>
            <a:r>
              <a:rPr lang="en-US" smtClean="0"/>
              <a:t>“Tune” AMR Focus on accreator.</a:t>
            </a:r>
          </a:p>
          <a:p>
            <a:endParaRPr lang="en-US" smtClean="0"/>
          </a:p>
        </p:txBody>
      </p:sp>
      <p:pic>
        <p:nvPicPr>
          <p:cNvPr id="48131" name="Picture 3" descr="Screen Shot 2013-01-18 at 10.35.10 AM.png"/>
          <p:cNvPicPr>
            <a:picLocks noChangeAspect="1"/>
          </p:cNvPicPr>
          <p:nvPr/>
        </p:nvPicPr>
        <p:blipFill>
          <a:blip r:embed="rId2"/>
          <a:srcRect r="2985"/>
          <a:stretch>
            <a:fillRect/>
          </a:stretch>
        </p:blipFill>
        <p:spPr bwMode="auto">
          <a:xfrm>
            <a:off x="3916363" y="1811338"/>
            <a:ext cx="5075237" cy="1076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8132" name="Picture 4" descr="Screen Shot 2013-01-18 at 10.36.46 AM.png"/>
          <p:cNvPicPr>
            <a:picLocks noChangeAspect="1"/>
          </p:cNvPicPr>
          <p:nvPr/>
        </p:nvPicPr>
        <p:blipFill>
          <a:blip r:embed="rId3"/>
          <a:srcRect l="56618" t="-49998" r="-56618" b="100124"/>
          <a:stretch>
            <a:fillRect/>
          </a:stretch>
        </p:blipFill>
        <p:spPr bwMode="auto">
          <a:xfrm>
            <a:off x="2689225" y="0"/>
            <a:ext cx="4748213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 descr="Screen Shot 2013-01-18 at 10.36.46 AM.png"/>
          <p:cNvPicPr>
            <a:picLocks noChangeAspect="1"/>
          </p:cNvPicPr>
          <p:nvPr/>
        </p:nvPicPr>
        <p:blipFill>
          <a:blip r:embed="rId4"/>
          <a:srcRect l="8202" t="54321" r="7289" b="3458"/>
          <a:stretch>
            <a:fillRect/>
          </a:stretch>
        </p:blipFill>
        <p:spPr bwMode="auto">
          <a:xfrm>
            <a:off x="4572000" y="3421063"/>
            <a:ext cx="4013200" cy="2895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8134" name="Picture 6" descr="Screen Shot 2013-01-18 at 10.36.46 AM.png"/>
          <p:cNvPicPr>
            <a:picLocks noChangeAspect="1"/>
          </p:cNvPicPr>
          <p:nvPr/>
        </p:nvPicPr>
        <p:blipFill>
          <a:blip r:embed="rId3"/>
          <a:srcRect b="50124"/>
          <a:stretch>
            <a:fillRect/>
          </a:stretch>
        </p:blipFill>
        <p:spPr bwMode="auto">
          <a:xfrm>
            <a:off x="987425" y="3644900"/>
            <a:ext cx="3403600" cy="2451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 rot="16200000">
            <a:off x="-3127375" y="396875"/>
            <a:ext cx="8839201" cy="1273175"/>
          </a:xfrm>
        </p:spPr>
        <p:txBody>
          <a:bodyPr/>
          <a:lstStyle/>
          <a:p>
            <a:r>
              <a:rPr lang="en-US" smtClean="0"/>
              <a:t>Disk Formation</a:t>
            </a:r>
          </a:p>
        </p:txBody>
      </p:sp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0" y="242888"/>
            <a:ext cx="6361113" cy="6361112"/>
          </a:xfr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54200"/>
            <a:ext cx="8153400" cy="141446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Section I</a:t>
            </a:r>
            <a:br>
              <a:rPr lang="en-US" dirty="0" smtClean="0"/>
            </a:br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3665538"/>
            <a:ext cx="8153400" cy="1905000"/>
          </a:xfrm>
        </p:spPr>
        <p:txBody>
          <a:bodyPr/>
          <a:lstStyle/>
          <a:p>
            <a:r>
              <a:rPr lang="en-US" smtClean="0"/>
              <a:t>An introduction to the general problem of studying star formation and stellar “death” using both traditional and newly available tools and platforms.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Disks Properties vs Orbital Distance</a:t>
            </a:r>
          </a:p>
        </p:txBody>
      </p:sp>
      <p:pic>
        <p:nvPicPr>
          <p:cNvPr id="50178" name="Content Placeholder 3" descr="Screen Shot 2013-01-18 at 10.38.16 A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42" b="11351"/>
          <a:stretch>
            <a:fillRect/>
          </a:stretch>
        </p:blipFill>
        <p:spPr>
          <a:xfrm>
            <a:off x="612775" y="1439863"/>
            <a:ext cx="8153400" cy="5146675"/>
          </a:xfr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 HEDP Disk project: </a:t>
            </a:r>
            <a:r>
              <a:rPr lang="en-US" dirty="0" err="1" smtClean="0"/>
              <a:t>Bocchi</a:t>
            </a:r>
            <a:r>
              <a:rPr lang="en-US" dirty="0" smtClean="0"/>
              <a:t> et al 2012</a:t>
            </a:r>
            <a:endParaRPr lang="en-US" dirty="0"/>
          </a:p>
        </p:txBody>
      </p:sp>
      <p:sp>
        <p:nvSpPr>
          <p:cNvPr id="5120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4213225" cy="4495800"/>
          </a:xfrm>
        </p:spPr>
        <p:txBody>
          <a:bodyPr/>
          <a:lstStyle/>
          <a:p>
            <a:r>
              <a:rPr lang="en-US" smtClean="0"/>
              <a:t>Based on proposal by Ryutov et al.</a:t>
            </a:r>
          </a:p>
          <a:p>
            <a:r>
              <a:rPr lang="en-US" smtClean="0"/>
              <a:t>Use lasers or Pulsed Power to drive off-axis streams towards axis</a:t>
            </a:r>
          </a:p>
          <a:p>
            <a:r>
              <a:rPr lang="en-US" smtClean="0"/>
              <a:t>Collsions generate rotational flow</a:t>
            </a:r>
          </a:p>
          <a:p>
            <a:r>
              <a:rPr lang="en-US" smtClean="0"/>
              <a:t>MHD = field “winding”. </a:t>
            </a:r>
          </a:p>
          <a:p>
            <a:r>
              <a:rPr lang="en-US" smtClean="0"/>
              <a:t>Dynamo? MRI?</a:t>
            </a:r>
          </a:p>
        </p:txBody>
      </p:sp>
      <p:pic>
        <p:nvPicPr>
          <p:cNvPr id="51203" name="Picture 4" descr="Screen Shot 2013-01-18 at 10.48.55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5900" y="1614488"/>
            <a:ext cx="51181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77800"/>
            <a:ext cx="8153400" cy="990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Simulations show “disk” formation.</a:t>
            </a:r>
            <a:br>
              <a:rPr lang="en-US" dirty="0" smtClean="0"/>
            </a:br>
            <a:r>
              <a:rPr lang="en-US" dirty="0" smtClean="0"/>
              <a:t>Stable for 4 to 5 “orbits”</a:t>
            </a:r>
            <a:endParaRPr lang="en-US" dirty="0"/>
          </a:p>
        </p:txBody>
      </p:sp>
      <p:pic>
        <p:nvPicPr>
          <p:cNvPr id="52226" name="Picture 3" descr="Screen Shot 2013-01-18 at 10.49.17 AM.png"/>
          <p:cNvPicPr>
            <a:picLocks noChangeAspect="1"/>
          </p:cNvPicPr>
          <p:nvPr/>
        </p:nvPicPr>
        <p:blipFill>
          <a:blip r:embed="rId2"/>
          <a:srcRect l="3973" t="6491"/>
          <a:stretch>
            <a:fillRect/>
          </a:stretch>
        </p:blipFill>
        <p:spPr bwMode="auto">
          <a:xfrm>
            <a:off x="815975" y="1557338"/>
            <a:ext cx="7667625" cy="52530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54200"/>
            <a:ext cx="8153400" cy="141446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Section </a:t>
            </a:r>
            <a:r>
              <a:rPr lang="en-US" dirty="0"/>
              <a:t>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3665538"/>
            <a:ext cx="8153400" cy="2278062"/>
          </a:xfrm>
        </p:spPr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Collimated beams of plasma are </a:t>
            </a:r>
            <a:r>
              <a:rPr lang="en-US" dirty="0" err="1" smtClean="0"/>
              <a:t>ubiquitious</a:t>
            </a:r>
            <a:r>
              <a:rPr lang="en-US" dirty="0" smtClean="0"/>
              <a:t> in astrophysics.  Magnetic fields are likely key to launching.  In </a:t>
            </a:r>
            <a:r>
              <a:rPr lang="en-US" dirty="0" err="1" smtClean="0"/>
              <a:t>Poynting</a:t>
            </a:r>
            <a:r>
              <a:rPr lang="en-US" dirty="0" smtClean="0"/>
              <a:t> Flux Dominated (PFD) flows the field energy overwhelms kinetic flux.  We study propagation and stability of PDF jets.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 descr="Cen_A_Galaxy_and_Je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500" y="1709738"/>
            <a:ext cx="3017838" cy="29892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7663"/>
            <a:ext cx="8229600" cy="11398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i="1" dirty="0" smtClean="0">
                <a:latin typeface="Arial" pitchFamily="-65" charset="0"/>
              </a:rPr>
              <a:t>Plasma Jets </a:t>
            </a:r>
            <a:br>
              <a:rPr lang="en-US" sz="4000" i="1" dirty="0" smtClean="0">
                <a:latin typeface="Arial" pitchFamily="-65" charset="0"/>
              </a:rPr>
            </a:br>
            <a:r>
              <a:rPr lang="en-US" sz="3200" i="1" dirty="0">
                <a:latin typeface="Arial" pitchFamily="-65" charset="0"/>
              </a:rPr>
              <a:t>Ubiquitous </a:t>
            </a:r>
            <a:r>
              <a:rPr lang="en-US" sz="3200" i="1" dirty="0" smtClean="0">
                <a:latin typeface="Arial" pitchFamily="-65" charset="0"/>
              </a:rPr>
              <a:t>Astrophysical Phenomena </a:t>
            </a:r>
            <a:r>
              <a:rPr lang="en-US" sz="4000" dirty="0">
                <a:latin typeface="Arial" pitchFamily="-65" charset="0"/>
              </a:rPr>
              <a:t/>
            </a:r>
            <a:br>
              <a:rPr lang="en-US" sz="4000" dirty="0">
                <a:latin typeface="Arial" pitchFamily="-65" charset="0"/>
              </a:rPr>
            </a:br>
            <a:endParaRPr lang="en-US" sz="4000" dirty="0">
              <a:latin typeface="Arial" pitchFamily="-65" charset="0"/>
            </a:endParaRPr>
          </a:p>
        </p:txBody>
      </p:sp>
      <p:pic>
        <p:nvPicPr>
          <p:cNvPr id="54275" name="Picture 3" descr="HH111"/>
          <p:cNvPicPr>
            <a:picLocks noChangeAspect="1" noChangeArrowheads="1"/>
          </p:cNvPicPr>
          <p:nvPr/>
        </p:nvPicPr>
        <p:blipFill>
          <a:blip r:embed="rId4"/>
          <a:srcRect r="48523" b="4001"/>
          <a:stretch>
            <a:fillRect/>
          </a:stretch>
        </p:blipFill>
        <p:spPr bwMode="auto">
          <a:xfrm>
            <a:off x="609600" y="1709738"/>
            <a:ext cx="2022475" cy="49196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1201738" y="5943600"/>
            <a:ext cx="958850" cy="6413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HH Jet</a:t>
            </a:r>
          </a:p>
          <a:p>
            <a:pPr eaLnBrk="0" hangingPunct="0"/>
            <a:r>
              <a:rPr lang="en-US"/>
              <a:t>HH 111</a:t>
            </a:r>
          </a:p>
        </p:txBody>
      </p:sp>
      <p:sp>
        <p:nvSpPr>
          <p:cNvPr id="54277" name="Text Box 6"/>
          <p:cNvSpPr txBox="1">
            <a:spLocks noChangeArrowheads="1"/>
          </p:cNvSpPr>
          <p:nvPr/>
        </p:nvSpPr>
        <p:spPr bwMode="auto">
          <a:xfrm>
            <a:off x="2928938" y="5640388"/>
            <a:ext cx="1955800" cy="646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Planetary Nebula</a:t>
            </a:r>
          </a:p>
          <a:p>
            <a:pPr algn="ctr" eaLnBrk="0" hangingPunct="0"/>
            <a:r>
              <a:rPr lang="en-US"/>
              <a:t>M2-9 (B, PFD)</a:t>
            </a:r>
          </a:p>
        </p:txBody>
      </p:sp>
      <p:sp>
        <p:nvSpPr>
          <p:cNvPr id="54278" name="Rectangle 3"/>
          <p:cNvSpPr txBox="1">
            <a:spLocks noChangeArrowheads="1"/>
          </p:cNvSpPr>
          <p:nvPr/>
        </p:nvSpPr>
        <p:spPr bwMode="auto">
          <a:xfrm>
            <a:off x="5829300" y="4216400"/>
            <a:ext cx="2484438" cy="4826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/>
              <a:t>Extra-galactic Jet: Cen A (PFD)</a:t>
            </a:r>
          </a:p>
        </p:txBody>
      </p:sp>
      <p:pic>
        <p:nvPicPr>
          <p:cNvPr id="54279" name="Picture 2" descr="Minkowski-2-9-Planetary-Nebula-the-Twin-Jet-Nebula-or-the-Wings-of-a-Butterfly-Nebula-is-a-bipolar-or-two-lobed-nebula-showing-the-last-gasp-of-a-binary-star-system-at-the-center-2100-light-years-away-in-Ophiuchu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7813" y="1709738"/>
            <a:ext cx="2133600" cy="38417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4280" name="Picture 3" descr="brighten.jpg"/>
          <p:cNvPicPr>
            <a:picLocks noChangeAspect="1"/>
          </p:cNvPicPr>
          <p:nvPr/>
        </p:nvPicPr>
        <p:blipFill>
          <a:blip r:embed="rId6"/>
          <a:srcRect t="65302" b="13493"/>
          <a:stretch>
            <a:fillRect/>
          </a:stretch>
        </p:blipFill>
        <p:spPr bwMode="auto">
          <a:xfrm>
            <a:off x="5067300" y="5029200"/>
            <a:ext cx="4076700" cy="1117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4281" name="Rectangle 3"/>
          <p:cNvSpPr txBox="1">
            <a:spLocks noChangeArrowheads="1"/>
          </p:cNvSpPr>
          <p:nvPr/>
        </p:nvSpPr>
        <p:spPr bwMode="auto">
          <a:xfrm>
            <a:off x="5794375" y="6248400"/>
            <a:ext cx="2486025" cy="4826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/>
              <a:t>Micro-quasar (B, PFD)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/>
              <a:t>Poynting Flux Dominated (PFD)Flows:</a:t>
            </a:r>
            <a:br>
              <a:rPr lang="en-US" sz="3600" dirty="0" smtClean="0"/>
            </a:br>
            <a:r>
              <a:rPr lang="en-US" sz="3600" dirty="0" smtClean="0"/>
              <a:t>What Does it Mean</a:t>
            </a:r>
            <a:endParaRPr lang="en-US" sz="3600" dirty="0"/>
          </a:p>
        </p:txBody>
      </p:sp>
      <p:pic>
        <p:nvPicPr>
          <p:cNvPr id="4" name="Content Placeholder 3" descr="Screen shot 2011-07-26 at 6.33.10 AM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/>
            </a:extLst>
          </a:blip>
          <a:srcRect t="-601"/>
          <a:stretch/>
        </p:blipFill>
        <p:spPr>
          <a:xfrm>
            <a:off x="4724400" y="2209800"/>
            <a:ext cx="4131734" cy="3911600"/>
          </a:xfrm>
          <a:solidFill>
            <a:srgbClr val="FFFFFF">
              <a:shade val="85000"/>
            </a:srgbClr>
          </a:solidFill>
          <a:ln w="12700" cap="rnd">
            <a:solidFill>
              <a:srgbClr val="FF33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6323" name="TextBox 6"/>
          <p:cNvSpPr txBox="1">
            <a:spLocks noChangeArrowheads="1"/>
          </p:cNvSpPr>
          <p:nvPr/>
        </p:nvSpPr>
        <p:spPr bwMode="auto">
          <a:xfrm>
            <a:off x="1012825" y="2514600"/>
            <a:ext cx="340677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u="sng">
                <a:latin typeface="Tw Cen MT" pitchFamily="34" charset="0"/>
              </a:rPr>
              <a:t>Kinetic Energy Dominated Jets</a:t>
            </a:r>
            <a:endParaRPr lang="en-US" sz="2800">
              <a:latin typeface="Tw Cen MT" pitchFamily="34" charset="0"/>
            </a:endParaRPr>
          </a:p>
          <a:p>
            <a:r>
              <a:rPr lang="en-US" sz="2800">
                <a:latin typeface="Tw Cen MT" pitchFamily="34" charset="0"/>
              </a:rPr>
              <a:t>F</a:t>
            </a:r>
            <a:r>
              <a:rPr lang="en-US" sz="2800" baseline="-25000">
                <a:latin typeface="Tw Cen MT" pitchFamily="34" charset="0"/>
              </a:rPr>
              <a:t>kin</a:t>
            </a:r>
            <a:r>
              <a:rPr lang="en-US" sz="2800">
                <a:latin typeface="Tw Cen MT" pitchFamily="34" charset="0"/>
              </a:rPr>
              <a:t> &gt; F</a:t>
            </a:r>
            <a:r>
              <a:rPr lang="en-US" sz="2800" baseline="-25000">
                <a:latin typeface="Tw Cen MT" pitchFamily="34" charset="0"/>
              </a:rPr>
              <a:t>ExB</a:t>
            </a:r>
          </a:p>
          <a:p>
            <a:r>
              <a:rPr lang="en-US" sz="2800">
                <a:latin typeface="Tw Cen MT" pitchFamily="34" charset="0"/>
              </a:rPr>
              <a:t>V</a:t>
            </a:r>
            <a:r>
              <a:rPr lang="en-US" sz="2800" baseline="-25000">
                <a:latin typeface="Tw Cen MT" pitchFamily="34" charset="0"/>
              </a:rPr>
              <a:t>j </a:t>
            </a:r>
            <a:r>
              <a:rPr lang="en-US" sz="2800">
                <a:latin typeface="Tw Cen MT" pitchFamily="34" charset="0"/>
              </a:rPr>
              <a:t>&gt; V</a:t>
            </a:r>
            <a:r>
              <a:rPr lang="en-US" sz="2800" baseline="-25000">
                <a:latin typeface="Tw Cen MT" pitchFamily="34" charset="0"/>
              </a:rPr>
              <a:t>A</a:t>
            </a:r>
            <a:endParaRPr lang="en-US" sz="2800">
              <a:latin typeface="Tw Cen MT" pitchFamily="34" charset="0"/>
            </a:endParaRPr>
          </a:p>
          <a:p>
            <a:endParaRPr lang="en-US" sz="2800">
              <a:latin typeface="Tw Cen MT" pitchFamily="34" charset="0"/>
            </a:endParaRPr>
          </a:p>
          <a:p>
            <a:r>
              <a:rPr lang="en-US" sz="2800" u="sng">
                <a:latin typeface="Tw Cen MT" pitchFamily="34" charset="0"/>
              </a:rPr>
              <a:t>PDF Jets</a:t>
            </a:r>
          </a:p>
          <a:p>
            <a:r>
              <a:rPr lang="en-US" sz="2800">
                <a:latin typeface="Tw Cen MT" pitchFamily="34" charset="0"/>
              </a:rPr>
              <a:t>F</a:t>
            </a:r>
            <a:r>
              <a:rPr lang="en-US" sz="2800" baseline="-25000">
                <a:latin typeface="Tw Cen MT" pitchFamily="34" charset="0"/>
              </a:rPr>
              <a:t>kin</a:t>
            </a:r>
            <a:r>
              <a:rPr lang="en-US" sz="2800">
                <a:latin typeface="Tw Cen MT" pitchFamily="34" charset="0"/>
              </a:rPr>
              <a:t> &lt; F</a:t>
            </a:r>
            <a:r>
              <a:rPr lang="en-US" sz="2800" baseline="-25000">
                <a:latin typeface="Tw Cen MT" pitchFamily="34" charset="0"/>
              </a:rPr>
              <a:t>ExB</a:t>
            </a:r>
          </a:p>
          <a:p>
            <a:r>
              <a:rPr lang="en-US" sz="2800">
                <a:latin typeface="Tw Cen MT" pitchFamily="34" charset="0"/>
              </a:rPr>
              <a:t>V</a:t>
            </a:r>
            <a:r>
              <a:rPr lang="en-US" sz="2800" baseline="-25000">
                <a:latin typeface="Tw Cen MT" pitchFamily="34" charset="0"/>
              </a:rPr>
              <a:t>j</a:t>
            </a:r>
            <a:r>
              <a:rPr lang="en-US" sz="2800">
                <a:latin typeface="Tw Cen MT" pitchFamily="34" charset="0"/>
              </a:rPr>
              <a:t> &lt; V</a:t>
            </a:r>
            <a:r>
              <a:rPr lang="en-US" sz="2800" baseline="-25000">
                <a:latin typeface="Tw Cen MT" pitchFamily="34" charset="0"/>
              </a:rPr>
              <a:t>A</a:t>
            </a:r>
            <a:endParaRPr lang="en-US" sz="2800">
              <a:latin typeface="Tw Cen MT" pitchFamily="34" charset="0"/>
            </a:endParaRPr>
          </a:p>
          <a:p>
            <a:endParaRPr lang="en-US" sz="2800">
              <a:latin typeface="Tw Cen MT" pitchFamily="34" charset="0"/>
            </a:endParaRPr>
          </a:p>
          <a:p>
            <a:endParaRPr lang="en-US" sz="2800">
              <a:latin typeface="Tw Cen MT" pitchFamily="34" charset="0"/>
            </a:endParaRPr>
          </a:p>
          <a:p>
            <a:endParaRPr lang="en-US" sz="280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543800" cy="1431925"/>
          </a:xfrm>
        </p:spPr>
        <p:txBody>
          <a:bodyPr/>
          <a:lstStyle/>
          <a:p>
            <a:r>
              <a:rPr lang="en-US" smtClean="0"/>
              <a:t>Magnetic Towers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8" y="2006600"/>
            <a:ext cx="4894262" cy="3954463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PFD jets also known as Magnetic Towers.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(Lynden-Bell 1996)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Need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Differential Rotation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Accretion </a:t>
            </a:r>
            <a:r>
              <a:rPr lang="en-US" dirty="0"/>
              <a:t>(?</a:t>
            </a:r>
            <a:r>
              <a:rPr lang="en-US" dirty="0" smtClean="0"/>
              <a:t>)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baseline="30000" dirty="0"/>
          </a:p>
          <a:p>
            <a:pPr marL="457200" lvl="1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marL="457200" lvl="1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pic>
        <p:nvPicPr>
          <p:cNvPr id="1025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81000"/>
            <a:ext cx="2224088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7575" y="3657600"/>
            <a:ext cx="2765425" cy="2514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255" name="Text Box 60"/>
          <p:cNvSpPr txBox="1">
            <a:spLocks noChangeArrowheads="1"/>
          </p:cNvSpPr>
          <p:nvPr/>
        </p:nvSpPr>
        <p:spPr bwMode="auto">
          <a:xfrm>
            <a:off x="6172200" y="6096000"/>
            <a:ext cx="2514600" cy="36988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Tahoma" pitchFamily="34" charset="0"/>
                <a:ea typeface="ＭＳ Ｐゴシック"/>
                <a:cs typeface="Arial" charset="0"/>
              </a:rPr>
              <a:t>(YSO: </a:t>
            </a:r>
            <a:r>
              <a:rPr lang="en-US" i="1">
                <a:solidFill>
                  <a:srgbClr val="FF0000"/>
                </a:solidFill>
                <a:latin typeface="Tahoma" pitchFamily="34" charset="0"/>
                <a:ea typeface="ＭＳ Ｐゴシック"/>
                <a:cs typeface="Arial" charset="0"/>
              </a:rPr>
              <a:t>Kato et al)</a:t>
            </a:r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6096000" y="3124200"/>
            <a:ext cx="2514600" cy="36988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(</a:t>
            </a:r>
            <a:r>
              <a:rPr lang="en-US" sz="1800" dirty="0" smtClean="0">
                <a:solidFill>
                  <a:schemeClr val="accent4">
                    <a:lumMod val="10000"/>
                  </a:schemeClr>
                </a:solidFill>
              </a:rPr>
              <a:t>GRB</a:t>
            </a:r>
            <a:r>
              <a:rPr lang="en-US" sz="1800" i="1" dirty="0" smtClean="0">
                <a:solidFill>
                  <a:srgbClr val="FF0000"/>
                </a:solidFill>
              </a:rPr>
              <a:t>: Wheeler </a:t>
            </a:r>
            <a:r>
              <a:rPr lang="en-US" sz="1800" i="1" dirty="0">
                <a:solidFill>
                  <a:srgbClr val="FF0000"/>
                </a:solidFill>
              </a:rPr>
              <a:t>et al)</a:t>
            </a:r>
          </a:p>
        </p:txBody>
      </p:sp>
      <p:graphicFrame>
        <p:nvGraphicFramePr>
          <p:cNvPr id="10250" name="Object 10"/>
          <p:cNvGraphicFramePr>
            <a:graphicFrameLocks noChangeAspect="1"/>
          </p:cNvGraphicFramePr>
          <p:nvPr/>
        </p:nvGraphicFramePr>
        <p:xfrm>
          <a:off x="1095375" y="5619750"/>
          <a:ext cx="2224088" cy="812800"/>
        </p:xfrm>
        <a:graphic>
          <a:graphicData uri="http://schemas.openxmlformats.org/presentationml/2006/ole">
            <p:oleObj spid="_x0000_s10250" name="Equation" r:id="rId5" imgW="786240" imgH="283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6" descr="Screen shot 2011-04-13 at 4.49.06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47800"/>
            <a:ext cx="8113713" cy="24209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9394" name="Picture 2" descr="Screen shot 2011-04-11 at 3.17.32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038600"/>
            <a:ext cx="3279775" cy="2651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66800" y="-84138"/>
            <a:ext cx="7543800" cy="143192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65" charset="0"/>
                <a:ea typeface="Arial" pitchFamily="-65" charset="0"/>
                <a:cs typeface="Arial" pitchFamily="-65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65" charset="0"/>
                <a:ea typeface="Arial" pitchFamily="-65" charset="0"/>
                <a:cs typeface="Arial" pitchFamily="-65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65" charset="0"/>
                <a:ea typeface="Arial" pitchFamily="-65" charset="0"/>
                <a:cs typeface="Arial" pitchFamily="-65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65" charset="0"/>
                <a:ea typeface="Arial" pitchFamily="-65" charset="0"/>
                <a:cs typeface="Arial" pitchFamily="-65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65" charset="0"/>
                <a:ea typeface="Arial" pitchFamily="-65" charset="0"/>
                <a:cs typeface="Arial" pitchFamily="-65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65" charset="0"/>
                <a:ea typeface="Arial" pitchFamily="-65" charset="0"/>
                <a:cs typeface="Arial" pitchFamily="-65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65" charset="0"/>
                <a:ea typeface="Arial" pitchFamily="-65" charset="0"/>
                <a:cs typeface="Arial" pitchFamily="-65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65" charset="0"/>
                <a:ea typeface="Arial" pitchFamily="-65" charset="0"/>
                <a:cs typeface="Arial" pitchFamily="-65" charset="0"/>
              </a:defRPr>
            </a:lvl9pPr>
          </a:lstStyle>
          <a:p>
            <a:pPr algn="ctr">
              <a:defRPr/>
            </a:pPr>
            <a:r>
              <a:rPr lang="en-US" b="0" dirty="0" err="1" smtClean="0"/>
              <a:t>Huarte</a:t>
            </a:r>
            <a:r>
              <a:rPr lang="en-US" b="0" dirty="0" smtClean="0"/>
              <a:t>-Espinosa et al 2012</a:t>
            </a:r>
          </a:p>
          <a:p>
            <a:pPr algn="ctr">
              <a:defRPr/>
            </a:pPr>
            <a:r>
              <a:rPr lang="en-US" b="0" dirty="0" smtClean="0"/>
              <a:t>Initial Conditions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3175" y="1454150"/>
            <a:ext cx="4975225" cy="46847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304800"/>
            <a:ext cx="8483600" cy="14319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65" charset="0"/>
                <a:ea typeface="Arial" pitchFamily="-65" charset="0"/>
                <a:cs typeface="Arial" pitchFamily="-65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65" charset="0"/>
                <a:ea typeface="Arial" pitchFamily="-65" charset="0"/>
                <a:cs typeface="Arial" pitchFamily="-65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65" charset="0"/>
                <a:ea typeface="Arial" pitchFamily="-65" charset="0"/>
                <a:cs typeface="Arial" pitchFamily="-65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65" charset="0"/>
                <a:ea typeface="Arial" pitchFamily="-65" charset="0"/>
                <a:cs typeface="Arial" pitchFamily="-65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65" charset="0"/>
                <a:ea typeface="Arial" pitchFamily="-65" charset="0"/>
                <a:cs typeface="Arial" pitchFamily="-65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65" charset="0"/>
                <a:ea typeface="Arial" pitchFamily="-65" charset="0"/>
                <a:cs typeface="Arial" pitchFamily="-65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65" charset="0"/>
                <a:ea typeface="Arial" pitchFamily="-65" charset="0"/>
                <a:cs typeface="Arial" pitchFamily="-65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65" charset="0"/>
                <a:ea typeface="Arial" pitchFamily="-65" charset="0"/>
                <a:cs typeface="Arial" pitchFamily="-65" charset="0"/>
              </a:defRPr>
            </a:lvl9pPr>
          </a:lstStyle>
          <a:p>
            <a:pPr>
              <a:defRPr/>
            </a:pPr>
            <a:r>
              <a:rPr lang="en-US" dirty="0" smtClean="0"/>
              <a:t>Results 1: Density and Plasma Beta</a:t>
            </a:r>
            <a:endParaRPr lang="en-US" dirty="0"/>
          </a:p>
        </p:txBody>
      </p:sp>
      <p:pic>
        <p:nvPicPr>
          <p:cNvPr id="60419" name="Picture 3" descr="Screen shot 2011-07-26 at 6.32.34 A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8538" y="1370013"/>
            <a:ext cx="1789112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38138" y="2532063"/>
            <a:ext cx="3370262" cy="395287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Poynting</a:t>
            </a:r>
            <a:r>
              <a:rPr lang="en-US" dirty="0" smtClean="0"/>
              <a:t> flux injected at base drives expansion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Hoop stresses maintain collimation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Ambient plasma swept up becomes visible via radiative shocks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Central matter </a:t>
            </a:r>
            <a:r>
              <a:rPr lang="en-US" dirty="0" err="1" smtClean="0"/>
              <a:t>domatinate</a:t>
            </a:r>
            <a:r>
              <a:rPr lang="en-US" dirty="0" smtClean="0"/>
              <a:t> “spine” </a:t>
            </a:r>
          </a:p>
          <a:p>
            <a:pPr lvl="1" fontAlgn="auto">
              <a:spcAft>
                <a:spcPts val="0"/>
              </a:spcAft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defRPr/>
            </a:pPr>
            <a:endParaRPr lang="en-US" baseline="30000" dirty="0" smtClean="0"/>
          </a:p>
          <a:p>
            <a:pPr marL="457200" lvl="1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457200" lvl="1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25938" y="1295400"/>
            <a:ext cx="3471862" cy="46561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65" charset="0"/>
                <a:ea typeface="Arial" pitchFamily="-65" charset="0"/>
                <a:cs typeface="Arial" pitchFamily="-65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65" charset="0"/>
                <a:ea typeface="Arial" pitchFamily="-65" charset="0"/>
                <a:cs typeface="Arial" pitchFamily="-65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65" charset="0"/>
                <a:ea typeface="Arial" pitchFamily="-65" charset="0"/>
                <a:cs typeface="Arial" pitchFamily="-65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65" charset="0"/>
                <a:ea typeface="Arial" pitchFamily="-65" charset="0"/>
                <a:cs typeface="Arial" pitchFamily="-65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65" charset="0"/>
                <a:ea typeface="Arial" pitchFamily="-65" charset="0"/>
                <a:cs typeface="Arial" pitchFamily="-65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65" charset="0"/>
                <a:ea typeface="Arial" pitchFamily="-65" charset="0"/>
                <a:cs typeface="Arial" pitchFamily="-65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65" charset="0"/>
                <a:ea typeface="Arial" pitchFamily="-65" charset="0"/>
                <a:cs typeface="Arial" pitchFamily="-65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65" charset="0"/>
                <a:ea typeface="Arial" pitchFamily="-65" charset="0"/>
                <a:cs typeface="Arial" pitchFamily="-65" charset="0"/>
              </a:defRPr>
            </a:lvl9pPr>
          </a:lstStyle>
          <a:p>
            <a:pPr algn="ctr">
              <a:defRPr/>
            </a:pPr>
            <a:r>
              <a:rPr lang="en-US" dirty="0" smtClean="0"/>
              <a:t>Results 2: Field Structure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8138" y="2039938"/>
            <a:ext cx="3870325" cy="3954462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Features: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Central spine with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 &gt;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Outer Cavity </a:t>
            </a:r>
            <a:r>
              <a:rPr lang="en-US" dirty="0">
                <a:latin typeface="Symbol" charset="2"/>
                <a:cs typeface="Symbol" charset="2"/>
              </a:rPr>
              <a:t>b</a:t>
            </a:r>
            <a:r>
              <a:rPr lang="en-US" dirty="0"/>
              <a:t> </a:t>
            </a:r>
            <a:r>
              <a:rPr lang="en-US" dirty="0" smtClean="0"/>
              <a:t>&lt;&lt; </a:t>
            </a:r>
            <a:r>
              <a:rPr lang="en-US" dirty="0"/>
              <a:t>1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Cylindrical symmetry lost as evolution progresses</a:t>
            </a:r>
          </a:p>
          <a:p>
            <a:pPr lvl="1" fontAlgn="auto">
              <a:spcAft>
                <a:spcPts val="0"/>
              </a:spcAft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defRPr/>
            </a:pPr>
            <a:endParaRPr lang="en-US" baseline="30000" dirty="0" smtClean="0"/>
          </a:p>
          <a:p>
            <a:pPr marL="457200" lvl="1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457200" lvl="1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sz="3200" smtClean="0"/>
              <a:t>The Problem: Radiation MHD of Star Formation and Late Stages of Stellar Evolution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5008563" cy="4953000"/>
          </a:xfrm>
        </p:spPr>
        <p:txBody>
          <a:bodyPr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1. Collapse of clouds under self-gravity to form stars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2. Mass-loss and </a:t>
            </a:r>
            <a:r>
              <a:rPr lang="en-US" dirty="0" err="1" smtClean="0"/>
              <a:t>binarity</a:t>
            </a:r>
            <a:r>
              <a:rPr lang="en-US" dirty="0" smtClean="0"/>
              <a:t> in penultimate stages of evolution.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Inherently Multi-physics: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Gravity, MHD, radiation, microphysics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Inherently Multi-dimensional.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Inherently Time-dependent.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Inherently non-linear</a:t>
            </a:r>
          </a:p>
        </p:txBody>
      </p:sp>
      <p:pic>
        <p:nvPicPr>
          <p:cNvPr id="21507" name="Picture 3" descr="seh_4_1_c_fig_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1338" y="2192338"/>
            <a:ext cx="3352800" cy="3479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 descr="Screen shot 2011-07-26 at 4.33.13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981200"/>
            <a:ext cx="594836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66800" y="169863"/>
            <a:ext cx="7958138" cy="14319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65" charset="0"/>
                <a:ea typeface="Arial" pitchFamily="-65" charset="0"/>
                <a:cs typeface="Arial" pitchFamily="-65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65" charset="0"/>
                <a:ea typeface="Arial" pitchFamily="-65" charset="0"/>
                <a:cs typeface="Arial" pitchFamily="-65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65" charset="0"/>
                <a:ea typeface="Arial" pitchFamily="-65" charset="0"/>
                <a:cs typeface="Arial" pitchFamily="-65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65" charset="0"/>
                <a:ea typeface="Arial" pitchFamily="-65" charset="0"/>
                <a:cs typeface="Arial" pitchFamily="-65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65" charset="0"/>
                <a:ea typeface="Arial" pitchFamily="-65" charset="0"/>
                <a:cs typeface="Arial" pitchFamily="-65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65" charset="0"/>
                <a:ea typeface="Arial" pitchFamily="-65" charset="0"/>
                <a:cs typeface="Arial" pitchFamily="-65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65" charset="0"/>
                <a:ea typeface="Arial" pitchFamily="-65" charset="0"/>
                <a:cs typeface="Arial" pitchFamily="-65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65" charset="0"/>
                <a:ea typeface="Arial" pitchFamily="-65" charset="0"/>
                <a:cs typeface="Arial" pitchFamily="-65" charset="0"/>
              </a:defRPr>
            </a:lvl9pPr>
          </a:lstStyle>
          <a:p>
            <a:pPr algn="ctr">
              <a:defRPr/>
            </a:pPr>
            <a:r>
              <a:rPr lang="en-US" dirty="0" smtClean="0"/>
              <a:t>Magnetic Towers and Internal Physics:3 Cases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6325" y="1600200"/>
            <a:ext cx="1158875" cy="369888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Hydro Jet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1725" y="1600200"/>
            <a:ext cx="1031875" cy="369888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Rotation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1600200"/>
            <a:ext cx="1398588" cy="369888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Rad Cooling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2800" y="1600200"/>
            <a:ext cx="1109663" cy="369888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Adiabatic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 descr="Screen shot 2011-07-26 at 4.33.55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2538" y="1828800"/>
            <a:ext cx="512286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65" charset="0"/>
                <a:ea typeface="Arial" pitchFamily="-65" charset="0"/>
                <a:cs typeface="Arial" pitchFamily="-65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65" charset="0"/>
                <a:ea typeface="Arial" pitchFamily="-65" charset="0"/>
                <a:cs typeface="Arial" pitchFamily="-65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65" charset="0"/>
                <a:ea typeface="Arial" pitchFamily="-65" charset="0"/>
                <a:cs typeface="Arial" pitchFamily="-65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65" charset="0"/>
                <a:ea typeface="Arial" pitchFamily="-65" charset="0"/>
                <a:cs typeface="Arial" pitchFamily="-65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65" charset="0"/>
                <a:ea typeface="Arial" pitchFamily="-65" charset="0"/>
                <a:cs typeface="Arial" pitchFamily="-65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65" charset="0"/>
                <a:ea typeface="Arial" pitchFamily="-65" charset="0"/>
                <a:cs typeface="Arial" pitchFamily="-65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65" charset="0"/>
                <a:ea typeface="Arial" pitchFamily="-65" charset="0"/>
                <a:cs typeface="Arial" pitchFamily="-65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65" charset="0"/>
                <a:ea typeface="Arial" pitchFamily="-65" charset="0"/>
                <a:cs typeface="Arial" pitchFamily="-65" charset="0"/>
              </a:defRPr>
            </a:lvl9pPr>
          </a:lstStyle>
          <a:p>
            <a:pPr algn="ctr">
              <a:defRPr/>
            </a:pPr>
            <a:r>
              <a:rPr lang="en-US" dirty="0" smtClean="0"/>
              <a:t>Results 3. Stability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016000"/>
            <a:ext cx="3640138" cy="563245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Magnetic Tower: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Current Driven Instabilities (CDIs)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M= 0 pinch mode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M=1 kink Mode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Kink Mode: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+mn-lt"/>
              </a:rPr>
              <a:t>Kruskal-Shafranov</a:t>
            </a:r>
            <a:r>
              <a:rPr lang="en-US" sz="2400" dirty="0">
                <a:latin typeface="+mn-lt"/>
              </a:rPr>
              <a:t> condition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Cooling: Lowers </a:t>
            </a:r>
            <a:r>
              <a:rPr lang="en-US" sz="2400" dirty="0">
                <a:latin typeface="Symbol" charset="2"/>
                <a:cs typeface="Symbol" charset="2"/>
              </a:rPr>
              <a:t>b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Rotation: Raises B</a:t>
            </a:r>
            <a:r>
              <a:rPr lang="en-US" sz="2400" baseline="-25000" dirty="0">
                <a:latin typeface="Symbol" charset="2"/>
                <a:cs typeface="Symbol" charset="2"/>
              </a:rPr>
              <a:t>f</a:t>
            </a:r>
            <a:endParaRPr lang="en-US" sz="2400" baseline="-25000" dirty="0">
              <a:latin typeface="Symbol" charset="2"/>
              <a:cs typeface="Symbol" charset="2"/>
            </a:endParaRPr>
          </a:p>
        </p:txBody>
      </p:sp>
      <p:pic>
        <p:nvPicPr>
          <p:cNvPr id="63492" name="Picture 5" descr="Screen Shot 2013-01-18 at 9.25.06 AM.png"/>
          <p:cNvPicPr>
            <a:picLocks noChangeAspect="1"/>
          </p:cNvPicPr>
          <p:nvPr/>
        </p:nvPicPr>
        <p:blipFill>
          <a:blip r:embed="rId3"/>
          <a:srcRect l="11838" t="14812" r="14018" b="18521"/>
          <a:stretch>
            <a:fillRect/>
          </a:stretch>
        </p:blipFill>
        <p:spPr bwMode="auto">
          <a:xfrm>
            <a:off x="658813" y="4605338"/>
            <a:ext cx="31337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600" smtClean="0"/>
              <a:t>Instabilities and Clumpy Flows</a:t>
            </a:r>
          </a:p>
        </p:txBody>
      </p:sp>
      <p:pic>
        <p:nvPicPr>
          <p:cNvPr id="64514" name="Content Placeholder 3" descr="Screen shot 2011-07-27 at 3.00.53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77" t="-2"/>
          <a:stretch>
            <a:fillRect/>
          </a:stretch>
        </p:blipFill>
        <p:spPr>
          <a:xfrm>
            <a:off x="4724400" y="1803400"/>
            <a:ext cx="3810000" cy="4343400"/>
          </a:xfrm>
          <a:ln>
            <a:solidFill>
              <a:srgbClr val="FF0000"/>
            </a:solidFill>
          </a:ln>
        </p:spPr>
      </p:pic>
      <p:sp>
        <p:nvSpPr>
          <p:cNvPr id="64515" name="TextBox 4"/>
          <p:cNvSpPr txBox="1">
            <a:spLocks noChangeArrowheads="1"/>
          </p:cNvSpPr>
          <p:nvPr/>
        </p:nvSpPr>
        <p:spPr bwMode="auto">
          <a:xfrm>
            <a:off x="612775" y="1862138"/>
            <a:ext cx="3502025" cy="15700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Tw Cen MT" pitchFamily="34" charset="0"/>
              </a:rPr>
              <a:t>Flows evolve into series of weakly magnetized clumps</a:t>
            </a:r>
          </a:p>
          <a:p>
            <a:pPr algn="ctr"/>
            <a:endParaRPr lang="en-US" sz="2400">
              <a:latin typeface="Tw Cen MT" pitchFamily="34" charset="0"/>
            </a:endParaRPr>
          </a:p>
          <a:p>
            <a:pPr algn="ctr"/>
            <a:r>
              <a:rPr lang="en-US" sz="2400">
                <a:latin typeface="Tw Cen MT" pitchFamily="34" charset="0"/>
              </a:rPr>
              <a:t>CRL 618</a:t>
            </a:r>
          </a:p>
        </p:txBody>
      </p:sp>
      <p:pic>
        <p:nvPicPr>
          <p:cNvPr id="64516" name="Picture 5" descr="crl618_hs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3" y="3810000"/>
            <a:ext cx="3519487" cy="22685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65538" name="Content Placeholder 3" descr="Picture 7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8782" r="-18782"/>
          <a:stretch>
            <a:fillRect/>
          </a:stretch>
        </p:blipFill>
        <p:spPr>
          <a:xfrm>
            <a:off x="-1447800" y="76200"/>
            <a:ext cx="12014200" cy="655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HEDLA Magnetic Tower Exps.</a:t>
            </a:r>
          </a:p>
        </p:txBody>
      </p:sp>
      <p:sp>
        <p:nvSpPr>
          <p:cNvPr id="66562" name="Content Placeholder 4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66563" name="Picture 5" descr="Picture 8.png"/>
          <p:cNvPicPr>
            <a:picLocks noChangeAspect="1"/>
          </p:cNvPicPr>
          <p:nvPr/>
        </p:nvPicPr>
        <p:blipFill>
          <a:blip r:embed="rId2"/>
          <a:srcRect t="17549"/>
          <a:stretch>
            <a:fillRect/>
          </a:stretch>
        </p:blipFill>
        <p:spPr bwMode="auto">
          <a:xfrm>
            <a:off x="152400" y="1219200"/>
            <a:ext cx="8869363" cy="546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67587" name="Picture 3" descr="Picture 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68611" name="Picture 3" descr="Picture 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AstroBEAR up to the challenge! Massively parallel Multi-physics AMR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Colliding flows offer explanation for star forming cloud formation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err="1" smtClean="0"/>
              <a:t>Bondi</a:t>
            </a:r>
            <a:r>
              <a:rPr lang="en-US" dirty="0" smtClean="0"/>
              <a:t>-Hoyle Accretion in binary systems leads to stable disks (and jets?)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MHD jets are likely to be unstable to kink modes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HEDLA studies can access parts of the physics in all these systems.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543800" cy="1050925"/>
          </a:xfrm>
        </p:spPr>
        <p:txBody>
          <a:bodyPr/>
          <a:lstStyle/>
          <a:p>
            <a:r>
              <a:rPr lang="en-US" smtClean="0"/>
              <a:t>Scaling and Physics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98600"/>
            <a:ext cx="4114800" cy="5148263"/>
          </a:xfrm>
          <a:solidFill>
            <a:srgbClr val="000000">
              <a:alpha val="6000"/>
            </a:srgbClr>
          </a:solidFill>
          <a:ln>
            <a:solidFill>
              <a:srgbClr val="CC0066"/>
            </a:solidFill>
          </a:ln>
        </p:spPr>
        <p:txBody>
          <a:bodyPr>
            <a:normAutofit/>
          </a:bodyPr>
          <a:lstStyle/>
          <a:p>
            <a:pPr marL="320040" indent="-320040" fontAlgn="auto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>
                <a:effectLst>
                  <a:outerShdw blurRad="38100" dist="38100" dir="2700000" algn="tl">
                    <a:srgbClr val="000099"/>
                  </a:outerShdw>
                </a:effectLst>
              </a:rPr>
              <a:t>Hydro/MHD equations admit scale free solutions</a:t>
            </a:r>
          </a:p>
          <a:p>
            <a:pPr marL="320040" indent="-320040" fontAlgn="auto">
              <a:lnSpc>
                <a:spcPct val="90000"/>
              </a:lnSpc>
              <a:spcAft>
                <a:spcPts val="0"/>
              </a:spcAft>
              <a:buFont typeface="Wingdings" charset="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99"/>
                </a:outerShdw>
              </a:effectLst>
            </a:endParaRPr>
          </a:p>
          <a:p>
            <a:pPr marL="320040" indent="-320040" fontAlgn="auto">
              <a:lnSpc>
                <a:spcPct val="90000"/>
              </a:lnSpc>
              <a:spcAft>
                <a:spcPts val="0"/>
              </a:spcAft>
              <a:buFont typeface="Wingdings" charset="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99"/>
                </a:outerShdw>
              </a:effectLst>
            </a:endParaRPr>
          </a:p>
          <a:p>
            <a:pPr marL="320040" indent="-320040" fontAlgn="auto">
              <a:lnSpc>
                <a:spcPct val="90000"/>
              </a:lnSpc>
              <a:spcAft>
                <a:spcPts val="0"/>
              </a:spcAft>
              <a:buFont typeface="Wingdings" charset="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99"/>
                </a:outerShdw>
              </a:effectLst>
            </a:endParaRPr>
          </a:p>
          <a:p>
            <a:pPr marL="320040" indent="-320040" fontAlgn="auto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>
                <a:effectLst>
                  <a:outerShdw blurRad="38100" dist="38100" dir="2700000" algn="tl">
                    <a:srgbClr val="000099"/>
                  </a:outerShdw>
                </a:effectLst>
              </a:rPr>
              <a:t>=&gt; Dimensionless numbers determine “similarity” of systems with different scales.</a:t>
            </a:r>
          </a:p>
          <a:p>
            <a:pPr marL="320040" indent="-320040" fontAlgn="auto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en-US" sz="2400" dirty="0">
              <a:effectLst>
                <a:outerShdw blurRad="38100" dist="38100" dir="2700000" algn="tl">
                  <a:srgbClr val="000099"/>
                </a:outerShdw>
              </a:effectLst>
            </a:endParaRPr>
          </a:p>
          <a:p>
            <a:pPr marL="320040" indent="-320040" fontAlgn="auto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>
                <a:effectLst>
                  <a:outerShdw blurRad="38100" dist="38100" dir="2700000" algn="tl">
                    <a:srgbClr val="000099"/>
                  </a:outerShdw>
                </a:effectLst>
              </a:rPr>
              <a:t>Dimensionless numbers also </a:t>
            </a:r>
            <a:r>
              <a:rPr lang="en-US" sz="2400" dirty="0" err="1">
                <a:effectLst>
                  <a:outerShdw blurRad="38100" dist="38100" dir="2700000" algn="tl">
                    <a:srgbClr val="000099"/>
                  </a:outerShdw>
                </a:effectLst>
              </a:rPr>
              <a:t>determne</a:t>
            </a:r>
            <a:r>
              <a:rPr lang="en-US" sz="2400" dirty="0">
                <a:effectLst>
                  <a:outerShdw blurRad="38100" dist="38100" dir="2700000" algn="tl">
                    <a:srgbClr val="000099"/>
                  </a:outerShdw>
                </a:effectLst>
              </a:rPr>
              <a:t> unimportant physical processes (dissipation, </a:t>
            </a:r>
            <a:r>
              <a:rPr lang="en-US" sz="2400" dirty="0" smtClean="0">
                <a:effectLst>
                  <a:outerShdw blurRad="38100" dist="38100" dir="2700000" algn="tl">
                    <a:srgbClr val="000099"/>
                  </a:outerShdw>
                </a:effectLst>
              </a:rPr>
              <a:t>conduction </a:t>
            </a:r>
            <a:r>
              <a:rPr lang="en-US" sz="2400" dirty="0">
                <a:effectLst>
                  <a:outerShdw blurRad="38100" dist="38100" dir="2700000" algn="tl">
                    <a:srgbClr val="000099"/>
                  </a:outerShdw>
                </a:effectLst>
              </a:rPr>
              <a:t>etc.)</a:t>
            </a:r>
          </a:p>
        </p:txBody>
      </p:sp>
      <p:graphicFrame>
        <p:nvGraphicFramePr>
          <p:cNvPr id="1025" name="Object 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04850" y="2462213"/>
          <a:ext cx="3390900" cy="809625"/>
        </p:xfrm>
        <a:graphic>
          <a:graphicData uri="http://schemas.openxmlformats.org/presentationml/2006/ole">
            <p:oleObj spid="_x0000_s1025" name="Equation" r:id="rId3" imgW="1956240" imgH="456840" progId="Equation.3">
              <p:embed/>
            </p:oleObj>
          </a:graphicData>
        </a:graphic>
      </p:graphicFrame>
      <p:graphicFrame>
        <p:nvGraphicFramePr>
          <p:cNvPr id="1026" name="Object 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648200" y="1693863"/>
          <a:ext cx="1489075" cy="4953000"/>
        </p:xfrm>
        <a:graphic>
          <a:graphicData uri="http://schemas.openxmlformats.org/presentationml/2006/ole">
            <p:oleObj spid="_x0000_s1026" name="Equation" r:id="rId4" imgW="863692" imgH="2869419" progId="Equation.3">
              <p:embed/>
            </p:oleObj>
          </a:graphicData>
        </a:graphic>
      </p:graphicFrame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6172200" y="1862138"/>
            <a:ext cx="29210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w Cen MT" pitchFamily="34" charset="0"/>
              </a:rPr>
              <a:t>Reynolds #: Viscosity</a:t>
            </a:r>
          </a:p>
          <a:p>
            <a:endParaRPr lang="en-US" sz="2000">
              <a:latin typeface="Tw Cen MT" pitchFamily="34" charset="0"/>
            </a:endParaRPr>
          </a:p>
          <a:p>
            <a:r>
              <a:rPr lang="en-US" sz="2000">
                <a:latin typeface="Tw Cen MT" pitchFamily="34" charset="0"/>
              </a:rPr>
              <a:t>Collisionality</a:t>
            </a:r>
          </a:p>
          <a:p>
            <a:endParaRPr lang="en-US" sz="2000">
              <a:latin typeface="Tw Cen MT" pitchFamily="34" charset="0"/>
            </a:endParaRPr>
          </a:p>
          <a:p>
            <a:r>
              <a:rPr lang="en-US" sz="2000">
                <a:latin typeface="Tw Cen MT" pitchFamily="34" charset="0"/>
              </a:rPr>
              <a:t>Peclet #; Heat cond.</a:t>
            </a:r>
          </a:p>
          <a:p>
            <a:endParaRPr lang="en-US" sz="2000">
              <a:latin typeface="Tw Cen MT" pitchFamily="34" charset="0"/>
            </a:endParaRPr>
          </a:p>
          <a:p>
            <a:r>
              <a:rPr lang="en-US" sz="2000">
                <a:latin typeface="Tw Cen MT" pitchFamily="34" charset="0"/>
              </a:rPr>
              <a:t>Mach #</a:t>
            </a:r>
          </a:p>
          <a:p>
            <a:endParaRPr lang="en-US" sz="2000">
              <a:latin typeface="Tw Cen MT" pitchFamily="34" charset="0"/>
            </a:endParaRPr>
          </a:p>
          <a:p>
            <a:r>
              <a:rPr lang="en-US" sz="2000">
                <a:latin typeface="Tw Cen MT" pitchFamily="34" charset="0"/>
              </a:rPr>
              <a:t>Jet density ratio</a:t>
            </a:r>
          </a:p>
          <a:p>
            <a:endParaRPr lang="en-US" sz="2000">
              <a:latin typeface="Tw Cen MT" pitchFamily="34" charset="0"/>
            </a:endParaRPr>
          </a:p>
          <a:p>
            <a:r>
              <a:rPr lang="en-US" sz="2000">
                <a:latin typeface="Tw Cen MT" pitchFamily="34" charset="0"/>
              </a:rPr>
              <a:t>Cooling Parameter</a:t>
            </a:r>
          </a:p>
          <a:p>
            <a:endParaRPr lang="en-US" sz="2000">
              <a:latin typeface="Tw Cen MT" pitchFamily="34" charset="0"/>
            </a:endParaRPr>
          </a:p>
          <a:p>
            <a:r>
              <a:rPr lang="en-US" sz="2000">
                <a:latin typeface="Tw Cen MT" pitchFamily="34" charset="0"/>
              </a:rPr>
              <a:t>Mag. Reynolds #: resist.</a:t>
            </a:r>
          </a:p>
          <a:p>
            <a:endParaRPr lang="en-US" sz="2000">
              <a:latin typeface="Tw Cen MT" pitchFamily="34" charset="0"/>
            </a:endParaRPr>
          </a:p>
          <a:p>
            <a:r>
              <a:rPr lang="en-US" sz="2000">
                <a:latin typeface="Tw Cen MT" pitchFamily="34" charset="0"/>
              </a:rPr>
              <a:t>Plasma Beta: </a:t>
            </a:r>
          </a:p>
          <a:p>
            <a:endParaRPr lang="en-US" sz="2000">
              <a:latin typeface="Tw Cen MT" pitchFamily="34" charset="0"/>
            </a:endParaRPr>
          </a:p>
          <a:p>
            <a:endParaRPr lang="en-US" sz="200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Scaling</a:t>
            </a:r>
          </a:p>
        </p:txBody>
      </p:sp>
      <p:graphicFrame>
        <p:nvGraphicFramePr>
          <p:cNvPr id="649219" name="Group 3"/>
          <p:cNvGraphicFramePr>
            <a:graphicFrameLocks noGrp="1"/>
          </p:cNvGraphicFramePr>
          <p:nvPr>
            <p:ph type="tbl" idx="1"/>
          </p:nvPr>
        </p:nvGraphicFramePr>
        <p:xfrm>
          <a:off x="762000" y="2438400"/>
          <a:ext cx="7772400" cy="2895600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  <a:gridCol w="838200"/>
                <a:gridCol w="838200"/>
                <a:gridCol w="914400"/>
                <a:gridCol w="762000"/>
                <a:gridCol w="838200"/>
                <a:gridCol w="838200"/>
                <a:gridCol w="10668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Arial" charset="0"/>
                          <a:cs typeface="Arial" charset="0"/>
                        </a:rPr>
                        <a:t>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mbol" charset="2"/>
                          <a:ea typeface="Arial" charset="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Arial" charset="0"/>
                          <a:cs typeface="Arial" charset="0"/>
                        </a:rPr>
                        <a:t>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Arial" charset="0"/>
                          <a:cs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mbol" charset="2"/>
                          <a:ea typeface="Arial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mbol" charset="2"/>
                          <a:ea typeface="Arial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Arial" charset="0"/>
                          <a:cs typeface="Arial" charset="0"/>
                        </a:rPr>
                        <a:t>Re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Arial" charset="0"/>
                          <a:cs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mbol" charset="2"/>
                          <a:ea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Arial" charset="0"/>
                          <a:cs typeface="Arial" charset="0"/>
                        </a:rPr>
                        <a:t>YSO Jet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Arial" charset="0"/>
                          <a:cs typeface="Arial" charset="0"/>
                        </a:rPr>
                        <a:t>~ 10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Arial" charset="0"/>
                          <a:cs typeface="Arial" charset="0"/>
                        </a:rPr>
                        <a:t>~10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Arial" charset="0"/>
                          <a:cs typeface="Arial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Arial" charset="0"/>
                          <a:cs typeface="Arial" charset="0"/>
                        </a:rPr>
                        <a:t>&gt;10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Arial" charset="0"/>
                          <a:cs typeface="Arial" charset="0"/>
                        </a:rPr>
                        <a:t>10</a:t>
                      </a:r>
                      <a:endParaRPr kumimoji="0" lang="en-US" sz="20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Arial" charset="0"/>
                          <a:cs typeface="Arial" charset="0"/>
                        </a:rPr>
                        <a:t>10</a:t>
                      </a:r>
                      <a:endParaRPr kumimoji="0" lang="en-US" sz="20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Arial" charset="0"/>
                          <a:cs typeface="Arial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Arial" charset="0"/>
                          <a:cs typeface="Arial" charset="0"/>
                        </a:rPr>
                        <a:t>-3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Arial" charset="0"/>
                          <a:cs typeface="Arial" charset="0"/>
                        </a:rPr>
                        <a:t>&gt;10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Arial" charset="0"/>
                          <a:cs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Arial" charset="0"/>
                          <a:cs typeface="Arial" charset="0"/>
                        </a:rPr>
                        <a:t>~1</a:t>
                      </a:r>
                      <a:endParaRPr kumimoji="0" lang="en-US" sz="20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Arial" charset="0"/>
                          <a:cs typeface="Arial" charset="0"/>
                        </a:rPr>
                        <a:t>PP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Arial" charset="0"/>
                          <a:cs typeface="Arial" charset="0"/>
                        </a:rPr>
                        <a:t>Exp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Arial" charset="0"/>
                          <a:cs typeface="Arial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Arial" charset="0"/>
                          <a:cs typeface="Arial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Arial" charset="0"/>
                          <a:cs typeface="Arial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Arial" charset="0"/>
                          <a:cs typeface="Arial" charset="0"/>
                        </a:rPr>
                        <a:t>10</a:t>
                      </a:r>
                      <a:endParaRPr kumimoji="0" lang="en-US" sz="20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Arial" charset="0"/>
                          <a:cs typeface="Arial" charset="0"/>
                        </a:rPr>
                        <a:t>5 - 10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Arial" charset="0"/>
                          <a:cs typeface="Arial" charset="0"/>
                        </a:rPr>
                        <a:t>&gt; 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Arial" charset="0"/>
                          <a:cs typeface="Arial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Arial" charset="0"/>
                          <a:cs typeface="Arial" charset="0"/>
                        </a:rPr>
                        <a:t>-3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Arial" charset="0"/>
                          <a:cs typeface="Arial" charset="0"/>
                        </a:rPr>
                        <a:t>10 - 200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Arial" charset="0"/>
                          <a:cs typeface="Arial" charset="0"/>
                        </a:rPr>
                        <a:t>1 - 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Content Placeholder 3" descr="images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351"/>
          <a:stretch>
            <a:fillRect/>
          </a:stretch>
        </p:blipFill>
        <p:spPr>
          <a:xfrm>
            <a:off x="747713" y="2235200"/>
            <a:ext cx="3836987" cy="4132263"/>
          </a:xfrm>
          <a:ln>
            <a:solidFill>
              <a:srgbClr val="FF0000"/>
            </a:solidFill>
          </a:ln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sz="3200" smtClean="0"/>
              <a:t>The Problem: Radiation MHD of Star Formation and Late Stages of Stellar Evolution (LSSE)</a:t>
            </a:r>
          </a:p>
        </p:txBody>
      </p:sp>
      <p:pic>
        <p:nvPicPr>
          <p:cNvPr id="22531" name="Picture 5" descr="Stellar_Evolution_larg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2663" y="2252663"/>
            <a:ext cx="3973512" cy="29797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2532" name="Picture 6" descr="images-1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9738" y="5283200"/>
            <a:ext cx="2557462" cy="1285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1658938" y="1709738"/>
            <a:ext cx="1989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w Cen MT" pitchFamily="34" charset="0"/>
              </a:rPr>
              <a:t>Star Formation</a:t>
            </a:r>
          </a:p>
        </p:txBody>
      </p:sp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5418138" y="1709738"/>
            <a:ext cx="3028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w Cen MT" pitchFamily="34" charset="0"/>
              </a:rPr>
              <a:t>LSSE: Low vs High Mass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7373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7475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7577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The Tools. Old to New(*)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7312025" cy="4495800"/>
          </a:xfrm>
        </p:spPr>
        <p:txBody>
          <a:bodyPr>
            <a:normAutofit fontScale="850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b="1" dirty="0" smtClean="0"/>
              <a:t>Telescopes</a:t>
            </a:r>
            <a:r>
              <a:rPr lang="en-US" dirty="0" smtClean="0"/>
              <a:t>: High </a:t>
            </a:r>
            <a:r>
              <a:rPr lang="en-US" dirty="0" err="1" smtClean="0"/>
              <a:t>rez</a:t>
            </a:r>
            <a:r>
              <a:rPr lang="en-US" dirty="0" smtClean="0"/>
              <a:t> (ALMA) All wavelength bands. 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System time dependence?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Projection ?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b="1" dirty="0" smtClean="0"/>
              <a:t>Analysis</a:t>
            </a:r>
            <a:r>
              <a:rPr lang="en-US" dirty="0" smtClean="0"/>
              <a:t>: Stability, Low Dimensional dynamics (self-similarity)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 f(</a:t>
            </a:r>
            <a:r>
              <a:rPr lang="en-US" dirty="0" err="1" smtClean="0"/>
              <a:t>x,t</a:t>
            </a:r>
            <a:r>
              <a:rPr lang="en-US" dirty="0" smtClean="0"/>
              <a:t>) = f*g(s);   s = h(</a:t>
            </a:r>
            <a:r>
              <a:rPr lang="en-US" dirty="0" err="1" smtClean="0"/>
              <a:t>x,t</a:t>
            </a:r>
            <a:r>
              <a:rPr lang="en-US" dirty="0" smtClean="0"/>
              <a:t>)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b="1" dirty="0" smtClean="0"/>
              <a:t>*Simulations</a:t>
            </a:r>
            <a:r>
              <a:rPr lang="en-US" dirty="0" smtClean="0"/>
              <a:t>; HPC = Multi-D, multi-physics, full non-linearity. 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Resolution in space (and time) still an issue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b="1" dirty="0" smtClean="0"/>
              <a:t>**Laboratory Studies</a:t>
            </a:r>
            <a:r>
              <a:rPr lang="en-US" dirty="0" smtClean="0"/>
              <a:t>: macro-</a:t>
            </a:r>
            <a:r>
              <a:rPr lang="en-US" dirty="0" err="1" smtClean="0"/>
              <a:t>scopic</a:t>
            </a:r>
            <a:r>
              <a:rPr lang="en-US" dirty="0" smtClean="0"/>
              <a:t> volumes of plasma brought to astrophysical condition.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Similarity allows relevance across scales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omega_laser_diagra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5256">
            <a:off x="403225" y="3201988"/>
            <a:ext cx="2185988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60338"/>
            <a:ext cx="8153400" cy="990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How to do High Energy Density Laboratory Astrophysics (HEDLA)</a:t>
            </a:r>
            <a:endParaRPr lang="en-US" dirty="0"/>
          </a:p>
        </p:txBody>
      </p:sp>
      <p:sp>
        <p:nvSpPr>
          <p:cNvPr id="24579" name="Content Placeholder 2"/>
          <p:cNvSpPr txBox="1">
            <a:spLocks/>
          </p:cNvSpPr>
          <p:nvPr/>
        </p:nvSpPr>
        <p:spPr bwMode="auto">
          <a:xfrm>
            <a:off x="4673600" y="1617663"/>
            <a:ext cx="4316413" cy="45624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2900">
                <a:latin typeface="Tw Cen MT" pitchFamily="34" charset="0"/>
              </a:rPr>
              <a:t>Pulsed Power: Current driven wire ablation creates MHD plasma systems.</a:t>
            </a:r>
          </a:p>
        </p:txBody>
      </p:sp>
      <p:pic>
        <p:nvPicPr>
          <p:cNvPr id="24580" name="Picture 4" descr="nif-1109-1788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775" y="4589463"/>
            <a:ext cx="180022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4"/>
          <a:srcRect l="18330" b="9714"/>
          <a:stretch>
            <a:fillRect/>
          </a:stretch>
        </p:blipFill>
        <p:spPr bwMode="auto">
          <a:xfrm>
            <a:off x="2573338" y="3024188"/>
            <a:ext cx="2128837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Content Placeholder 2"/>
          <p:cNvSpPr>
            <a:spLocks noGrp="1"/>
          </p:cNvSpPr>
          <p:nvPr>
            <p:ph sz="quarter" idx="1"/>
          </p:nvPr>
        </p:nvSpPr>
        <p:spPr>
          <a:xfrm>
            <a:off x="322263" y="1600200"/>
            <a:ext cx="4351337" cy="51054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mtClean="0"/>
              <a:t>Lasers: Inertial Confinement Fusion systems (Omega, NIF).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24583" name="Content Placeholder 3" descr="Picture 6.png"/>
          <p:cNvPicPr>
            <a:picLocks noChangeAspect="1"/>
          </p:cNvPicPr>
          <p:nvPr/>
        </p:nvPicPr>
        <p:blipFill>
          <a:blip r:embed="rId5"/>
          <a:srcRect l="52650" t="69244" r="20657"/>
          <a:stretch>
            <a:fillRect/>
          </a:stretch>
        </p:blipFill>
        <p:spPr bwMode="auto">
          <a:xfrm>
            <a:off x="4775200" y="3919538"/>
            <a:ext cx="2376488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4" descr="Lebedev_PontaDelgada_07_Page_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8938" y="3132138"/>
            <a:ext cx="1819275" cy="1117600"/>
          </a:xfrm>
          <a:prstGeom prst="rect">
            <a:avLst/>
          </a:prstGeom>
          <a:noFill/>
          <a:ln w="9525">
            <a:solidFill>
              <a:srgbClr val="CC0066"/>
            </a:solidFill>
            <a:miter lim="800000"/>
            <a:headEnd/>
            <a:tailEnd/>
          </a:ln>
        </p:spPr>
      </p:pic>
      <p:sp>
        <p:nvSpPr>
          <p:cNvPr id="24585" name="TextBox 9"/>
          <p:cNvSpPr txBox="1">
            <a:spLocks noChangeArrowheads="1"/>
          </p:cNvSpPr>
          <p:nvPr/>
        </p:nvSpPr>
        <p:spPr bwMode="auto">
          <a:xfrm>
            <a:off x="457200" y="6180138"/>
            <a:ext cx="411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w Cen MT" pitchFamily="34" charset="0"/>
              </a:rPr>
              <a:t>Drake, Remington &amp; Ryutov 2006 RvMP</a:t>
            </a:r>
          </a:p>
        </p:txBody>
      </p:sp>
      <p:sp>
        <p:nvSpPr>
          <p:cNvPr id="24586" name="TextBox 10"/>
          <p:cNvSpPr txBox="1">
            <a:spLocks noChangeArrowheads="1"/>
          </p:cNvSpPr>
          <p:nvPr/>
        </p:nvSpPr>
        <p:spPr bwMode="auto">
          <a:xfrm>
            <a:off x="4757738" y="6262688"/>
            <a:ext cx="4232275" cy="4603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w Cen MT" pitchFamily="34" charset="0"/>
              </a:rPr>
              <a:t>Key: Scaling via dimensionless #s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54200"/>
            <a:ext cx="8153400" cy="141446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Section II</a:t>
            </a:r>
            <a:br>
              <a:rPr lang="en-US" dirty="0" smtClean="0"/>
            </a:br>
            <a:r>
              <a:rPr lang="en-US" dirty="0" smtClean="0"/>
              <a:t>AstroBEAR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3665538"/>
            <a:ext cx="8153400" cy="1193800"/>
          </a:xfrm>
        </p:spPr>
        <p:txBody>
          <a:bodyPr>
            <a:normAutofit fontScale="925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An introduction to our primary tool.  A highly parallelized Adaptive Mesh Refinement (AMR) MHD Multi-physics code for astrophysical fluid dynamics.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046288"/>
            <a:ext cx="6400800" cy="3973512"/>
          </a:xfrm>
          <a:prstGeom prst="rect">
            <a:avLst/>
          </a:prstGeom>
          <a:noFill/>
          <a:ln w="9525">
            <a:solidFill>
              <a:srgbClr val="FF1B0F"/>
            </a:solidFill>
            <a:miter lim="800000"/>
            <a:headEnd/>
            <a:tailEnd/>
          </a:ln>
        </p:spPr>
      </p:pic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6096000"/>
            <a:ext cx="1447800" cy="527050"/>
          </a:xfrm>
          <a:prstGeom prst="rect">
            <a:avLst/>
          </a:prstGeom>
          <a:noFill/>
          <a:ln w="9525">
            <a:solidFill>
              <a:srgbClr val="FF1B0F"/>
            </a:solidFill>
            <a:miter lim="800000"/>
            <a:headEnd/>
            <a:tailEnd/>
          </a:ln>
        </p:spPr>
      </p:pic>
      <p:pic>
        <p:nvPicPr>
          <p:cNvPr id="26627" name="Picture 6" descr="Picture 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04800"/>
            <a:ext cx="8751888" cy="1452563"/>
          </a:xfrm>
          <a:prstGeom prst="rect">
            <a:avLst/>
          </a:prstGeom>
          <a:noFill/>
          <a:ln w="76200" cmpd="tri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1966913"/>
            <a:ext cx="2057400" cy="4524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 Solve hyperbolic PDE with elliptic constraints: </a:t>
            </a:r>
            <a:r>
              <a:rPr lang="en-US" b="1" dirty="0"/>
              <a:t>MHD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 Source terms for energy loss/gain, </a:t>
            </a:r>
            <a:r>
              <a:rPr lang="en-US" b="1" dirty="0"/>
              <a:t>ionization dynamics, Real EOS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 Operator splitting:  </a:t>
            </a:r>
            <a:r>
              <a:rPr lang="en-US" b="1" dirty="0"/>
              <a:t>gravity, heat conduction </a:t>
            </a:r>
            <a:r>
              <a:rPr lang="en-US" dirty="0"/>
              <a:t>(</a:t>
            </a:r>
            <a:r>
              <a:rPr lang="en-US" i="1" dirty="0"/>
              <a:t>HYPRE</a:t>
            </a:r>
            <a:r>
              <a:rPr lang="en-US" dirty="0"/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/>
              <a:t>Sink Particle</a:t>
            </a:r>
            <a:r>
              <a:rPr lang="en-US" dirty="0"/>
              <a:t>/Particle Dynamics</a:t>
            </a:r>
            <a:endParaRPr lang="en-US" dirty="0"/>
          </a:p>
        </p:txBody>
      </p:sp>
      <p:sp>
        <p:nvSpPr>
          <p:cNvPr id="26629" name="TextBox 1"/>
          <p:cNvSpPr txBox="1">
            <a:spLocks noChangeArrowheads="1"/>
          </p:cNvSpPr>
          <p:nvPr/>
        </p:nvSpPr>
        <p:spPr bwMode="auto">
          <a:xfrm>
            <a:off x="7618413" y="625475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Tw Cen MT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4184</TotalTime>
  <Words>1137</Words>
  <Application>Microsoft Macintosh PowerPoint</Application>
  <PresentationFormat>On-screen Show (4:3)</PresentationFormat>
  <Paragraphs>296</Paragraphs>
  <Slides>52</Slides>
  <Notes>2</Notes>
  <HiddenSlides>0</HiddenSlides>
  <MMClips>5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73" baseType="lpstr">
      <vt:lpstr>Tw Cen MT</vt:lpstr>
      <vt:lpstr>Arial</vt:lpstr>
      <vt:lpstr>Wingdings</vt:lpstr>
      <vt:lpstr>Wingdings 2</vt:lpstr>
      <vt:lpstr>Calibri</vt:lpstr>
      <vt:lpstr>Tahoma</vt:lpstr>
      <vt:lpstr>ＭＳ Ｐゴシック</vt:lpstr>
      <vt:lpstr>Symbol</vt:lpstr>
      <vt:lpstr>Median</vt:lpstr>
      <vt:lpstr>Median</vt:lpstr>
      <vt:lpstr>Median</vt:lpstr>
      <vt:lpstr>Median</vt:lpstr>
      <vt:lpstr>Median</vt:lpstr>
      <vt:lpstr>Median</vt:lpstr>
      <vt:lpstr>Median</vt:lpstr>
      <vt:lpstr>Median</vt:lpstr>
      <vt:lpstr>Median</vt:lpstr>
      <vt:lpstr>Median</vt:lpstr>
      <vt:lpstr>Median</vt:lpstr>
      <vt:lpstr>Median</vt:lpstr>
      <vt:lpstr>Equation</vt:lpstr>
      <vt:lpstr> Stars Disks and Jets  The View From Telescopes, Computers  and the Lab  Adam Frank University of Rochester</vt:lpstr>
      <vt:lpstr>A Cast Of Lots and Lots</vt:lpstr>
      <vt:lpstr>Section I The Problem</vt:lpstr>
      <vt:lpstr>The Problem: Radiation MHD of Star Formation and Late Stages of Stellar Evolution </vt:lpstr>
      <vt:lpstr>The Problem: Radiation MHD of Star Formation and Late Stages of Stellar Evolution (LSSE)</vt:lpstr>
      <vt:lpstr>The Tools. Old to New(*)</vt:lpstr>
      <vt:lpstr>How to do High Energy Density Laboratory Astrophysics (HEDLA)</vt:lpstr>
      <vt:lpstr>Section II AstroBEAR 2.0</vt:lpstr>
      <vt:lpstr>Slide 9</vt:lpstr>
      <vt:lpstr>Adaptive Mesh Refinement AMR</vt:lpstr>
      <vt:lpstr>AstroBEAR 2.0 (Carroll et al 2012)</vt:lpstr>
      <vt:lpstr>Slide 12</vt:lpstr>
      <vt:lpstr>Slide 13</vt:lpstr>
      <vt:lpstr>Slide 14</vt:lpstr>
      <vt:lpstr>Section III Stars and Star Formation</vt:lpstr>
      <vt:lpstr>Colliding Flows and Molecular Clouds Basic Idea</vt:lpstr>
      <vt:lpstr>Colliding Flows and Molecular Clouds Basic Idea</vt:lpstr>
      <vt:lpstr>Thermal Instability:  From WNM to “Clouds”</vt:lpstr>
      <vt:lpstr>Slide 19</vt:lpstr>
      <vt:lpstr>Slide 20</vt:lpstr>
      <vt:lpstr>Clumps and Turbulence</vt:lpstr>
      <vt:lpstr>PPower Lab Exps for Colliding Flows (for lasers see Krauland et al 2012)</vt:lpstr>
      <vt:lpstr>Lab Experiments for Colliding Flows</vt:lpstr>
      <vt:lpstr>Lab Experiments</vt:lpstr>
      <vt:lpstr>Section IV Disks</vt:lpstr>
      <vt:lpstr>Bondi-Hoyle Accretion</vt:lpstr>
      <vt:lpstr>BH Accretion in Binary System Huarte-Espinosa et al (2013)</vt:lpstr>
      <vt:lpstr>Computational Set-Up</vt:lpstr>
      <vt:lpstr>Disk Formation</vt:lpstr>
      <vt:lpstr>Disks Properties vs Orbital Distance</vt:lpstr>
      <vt:lpstr> HEDP Disk project: Bocchi et al 2012</vt:lpstr>
      <vt:lpstr>Simulations show “disk” formation. Stable for 4 to 5 “orbits”</vt:lpstr>
      <vt:lpstr>Section V Jets</vt:lpstr>
      <vt:lpstr>Plasma Jets  Ubiquitous Astrophysical Phenomena  </vt:lpstr>
      <vt:lpstr>Poynting Flux Dominated (PFD)Flows: What Does it Mean</vt:lpstr>
      <vt:lpstr>Magnetic Towers</vt:lpstr>
      <vt:lpstr>Slide 37</vt:lpstr>
      <vt:lpstr>Slide 38</vt:lpstr>
      <vt:lpstr>Slide 39</vt:lpstr>
      <vt:lpstr>Slide 40</vt:lpstr>
      <vt:lpstr>Slide 41</vt:lpstr>
      <vt:lpstr>Instabilities and Clumpy Flows</vt:lpstr>
      <vt:lpstr>Slide 43</vt:lpstr>
      <vt:lpstr>HEDLA Magnetic Tower Exps.</vt:lpstr>
      <vt:lpstr>Slide 45</vt:lpstr>
      <vt:lpstr>Slide 46</vt:lpstr>
      <vt:lpstr>Conclusions</vt:lpstr>
      <vt:lpstr>Scaling and Physics</vt:lpstr>
      <vt:lpstr>Scaling</vt:lpstr>
      <vt:lpstr>Slide 50</vt:lpstr>
      <vt:lpstr>Slide 51</vt:lpstr>
      <vt:lpstr>Slide 52</vt:lpstr>
    </vt:vector>
  </TitlesOfParts>
  <Company>University of Rochester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IV. Computational Interlude AstroBEAR</dc:title>
  <dc:creator>Adam Frank</dc:creator>
  <cp:lastModifiedBy>juliafk</cp:lastModifiedBy>
  <cp:revision>81</cp:revision>
  <dcterms:created xsi:type="dcterms:W3CDTF">2011-06-27T01:41:51Z</dcterms:created>
  <dcterms:modified xsi:type="dcterms:W3CDTF">2013-01-28T16:01:55Z</dcterms:modified>
</cp:coreProperties>
</file>