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sldIdLst>
    <p:sldId id="265" r:id="rId2"/>
    <p:sldId id="464" r:id="rId3"/>
    <p:sldId id="360" r:id="rId4"/>
    <p:sldId id="353" r:id="rId5"/>
    <p:sldId id="354" r:id="rId6"/>
    <p:sldId id="293" r:id="rId7"/>
    <p:sldId id="413" r:id="rId8"/>
    <p:sldId id="571" r:id="rId9"/>
    <p:sldId id="573" r:id="rId10"/>
    <p:sldId id="513" r:id="rId11"/>
    <p:sldId id="429" r:id="rId12"/>
    <p:sldId id="433" r:id="rId13"/>
    <p:sldId id="430" r:id="rId14"/>
    <p:sldId id="431" r:id="rId15"/>
    <p:sldId id="432" r:id="rId16"/>
    <p:sldId id="434" r:id="rId17"/>
    <p:sldId id="454" r:id="rId18"/>
    <p:sldId id="455" r:id="rId19"/>
    <p:sldId id="435" r:id="rId20"/>
    <p:sldId id="457" r:id="rId21"/>
    <p:sldId id="436" r:id="rId22"/>
    <p:sldId id="456" r:id="rId23"/>
    <p:sldId id="439" r:id="rId24"/>
    <p:sldId id="440" r:id="rId25"/>
    <p:sldId id="441" r:id="rId26"/>
    <p:sldId id="458" r:id="rId27"/>
    <p:sldId id="442" r:id="rId28"/>
    <p:sldId id="443" r:id="rId29"/>
    <p:sldId id="444" r:id="rId30"/>
    <p:sldId id="445" r:id="rId31"/>
    <p:sldId id="459" r:id="rId32"/>
    <p:sldId id="447" r:id="rId33"/>
    <p:sldId id="448" r:id="rId34"/>
    <p:sldId id="449" r:id="rId35"/>
    <p:sldId id="450" r:id="rId36"/>
    <p:sldId id="451" r:id="rId37"/>
    <p:sldId id="452" r:id="rId38"/>
    <p:sldId id="460" r:id="rId39"/>
    <p:sldId id="461" r:id="rId40"/>
    <p:sldId id="462" r:id="rId41"/>
    <p:sldId id="553" r:id="rId42"/>
    <p:sldId id="554" r:id="rId43"/>
    <p:sldId id="524" r:id="rId44"/>
    <p:sldId id="525" r:id="rId45"/>
    <p:sldId id="528" r:id="rId46"/>
    <p:sldId id="529" r:id="rId47"/>
    <p:sldId id="530" r:id="rId48"/>
    <p:sldId id="555" r:id="rId49"/>
    <p:sldId id="556" r:id="rId50"/>
    <p:sldId id="557" r:id="rId51"/>
    <p:sldId id="559" r:id="rId52"/>
    <p:sldId id="558" r:id="rId53"/>
    <p:sldId id="561" r:id="rId54"/>
    <p:sldId id="560" r:id="rId55"/>
    <p:sldId id="463" r:id="rId56"/>
    <p:sldId id="569" r:id="rId57"/>
    <p:sldId id="565" r:id="rId58"/>
    <p:sldId id="567" r:id="rId59"/>
    <p:sldId id="568" r:id="rId60"/>
    <p:sldId id="562" r:id="rId61"/>
    <p:sldId id="564" r:id="rId62"/>
    <p:sldId id="563" r:id="rId63"/>
    <p:sldId id="570" r:id="rId64"/>
    <p:sldId id="414" r:id="rId65"/>
    <p:sldId id="415" r:id="rId66"/>
    <p:sldId id="416" r:id="rId67"/>
    <p:sldId id="417" r:id="rId68"/>
  </p:sldIdLst>
  <p:sldSz cx="9144000" cy="5143500" type="screen16x9"/>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7E297DD-D2A3-4655-9898-DC09D581623A}">
          <p14:sldIdLst>
            <p14:sldId id="265"/>
          </p14:sldIdLst>
        </p14:section>
        <p14:section name="Overview" id="{1399925F-9E87-4219-9C00-1319D3086E62}">
          <p14:sldIdLst>
            <p14:sldId id="464"/>
            <p14:sldId id="360"/>
            <p14:sldId id="353"/>
            <p14:sldId id="354"/>
            <p14:sldId id="293"/>
            <p14:sldId id="413"/>
            <p14:sldId id="571"/>
            <p14:sldId id="573"/>
            <p14:sldId id="513"/>
          </p14:sldIdLst>
        </p14:section>
        <p14:section name="ISRU Cathodes" id="{D80476EF-B659-485D-9F7A-4684442925FA}">
          <p14:sldIdLst>
            <p14:sldId id="429"/>
            <p14:sldId id="433"/>
            <p14:sldId id="430"/>
            <p14:sldId id="431"/>
            <p14:sldId id="432"/>
            <p14:sldId id="434"/>
            <p14:sldId id="454"/>
            <p14:sldId id="455"/>
            <p14:sldId id="435"/>
            <p14:sldId id="457"/>
            <p14:sldId id="436"/>
            <p14:sldId id="456"/>
            <p14:sldId id="439"/>
            <p14:sldId id="440"/>
            <p14:sldId id="441"/>
            <p14:sldId id="458"/>
            <p14:sldId id="442"/>
            <p14:sldId id="443"/>
            <p14:sldId id="444"/>
            <p14:sldId id="445"/>
            <p14:sldId id="459"/>
            <p14:sldId id="447"/>
            <p14:sldId id="448"/>
            <p14:sldId id="449"/>
            <p14:sldId id="450"/>
            <p14:sldId id="451"/>
            <p14:sldId id="452"/>
            <p14:sldId id="460"/>
            <p14:sldId id="461"/>
            <p14:sldId id="462"/>
            <p14:sldId id="553"/>
            <p14:sldId id="554"/>
            <p14:sldId id="524"/>
            <p14:sldId id="525"/>
            <p14:sldId id="528"/>
            <p14:sldId id="529"/>
            <p14:sldId id="530"/>
            <p14:sldId id="555"/>
            <p14:sldId id="556"/>
            <p14:sldId id="557"/>
            <p14:sldId id="559"/>
            <p14:sldId id="558"/>
            <p14:sldId id="561"/>
            <p14:sldId id="560"/>
            <p14:sldId id="463"/>
          </p14:sldIdLst>
        </p14:section>
        <p14:section name="Other Research Areas" id="{6FA989D9-D004-480A-A5E1-D22AA99566FE}">
          <p14:sldIdLst>
            <p14:sldId id="569"/>
            <p14:sldId id="565"/>
            <p14:sldId id="567"/>
            <p14:sldId id="568"/>
            <p14:sldId id="562"/>
            <p14:sldId id="564"/>
            <p14:sldId id="563"/>
          </p14:sldIdLst>
        </p14:section>
        <p14:section name="Opportunities" id="{580F50FB-4348-46F7-BED9-91CCC657AB91}">
          <p14:sldIdLst>
            <p14:sldId id="570"/>
            <p14:sldId id="414"/>
            <p14:sldId id="415"/>
            <p14:sldId id="416"/>
            <p14:sldId id="417"/>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rgin, Marcel P CTR (USA)" initials="GMPC(" lastIdx="1" clrIdx="0">
    <p:extLst>
      <p:ext uri="{19B8F6BF-5375-455C-9EA6-DF929625EA0E}">
        <p15:presenceInfo xmlns:p15="http://schemas.microsoft.com/office/powerpoint/2012/main" userId="Georgin, Marcel P CTR (US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45C58"/>
    <a:srgbClr val="4848FF"/>
    <a:srgbClr val="FF0000"/>
    <a:srgbClr val="02FF02"/>
    <a:srgbClr val="FBBE08"/>
    <a:srgbClr val="FFFFFF"/>
    <a:srgbClr val="00642D"/>
    <a:srgbClr val="05CB0E"/>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37" autoAdjust="0"/>
    <p:restoredTop sz="93868" autoAdjust="0"/>
  </p:normalViewPr>
  <p:slideViewPr>
    <p:cSldViewPr snapToGrid="0" snapToObjects="1">
      <p:cViewPr>
        <p:scale>
          <a:sx n="75" d="100"/>
          <a:sy n="75" d="100"/>
        </p:scale>
        <p:origin x="798" y="288"/>
      </p:cViewPr>
      <p:guideLst>
        <p:guide orient="horz" pos="1620"/>
        <p:guide pos="2880"/>
      </p:guideLst>
    </p:cSldViewPr>
  </p:slideViewPr>
  <p:outlineViewPr>
    <p:cViewPr>
      <p:scale>
        <a:sx n="33" d="100"/>
        <a:sy n="33" d="100"/>
      </p:scale>
      <p:origin x="0" y="558"/>
    </p:cViewPr>
  </p:outlineViewPr>
  <p:notesTextViewPr>
    <p:cViewPr>
      <p:scale>
        <a:sx n="100" d="100"/>
        <a:sy n="100" d="100"/>
      </p:scale>
      <p:origin x="0" y="0"/>
    </p:cViewPr>
  </p:notesTextViewPr>
  <p:notesViewPr>
    <p:cSldViewPr snapToGrid="0" snapToObjects="1">
      <p:cViewPr varScale="1">
        <p:scale>
          <a:sx n="125" d="100"/>
          <a:sy n="125" d="100"/>
        </p:scale>
        <p:origin x="484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1FE839F7-374A-4449-853E-78118A30E185}" type="datetimeFigureOut">
              <a:rPr lang="en-US" smtClean="0"/>
              <a:t>4/6/2025</a:t>
            </a:fld>
            <a:endParaRPr lang="en-US"/>
          </a:p>
        </p:txBody>
      </p:sp>
      <p:sp>
        <p:nvSpPr>
          <p:cNvPr id="4" name="Slide Image Placeholder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356275F3-B3E6-4601-BAD7-93A14C7B7E15}" type="slidenum">
              <a:rPr lang="en-US" smtClean="0"/>
              <a:t>‹#›</a:t>
            </a:fld>
            <a:endParaRPr lang="en-US"/>
          </a:p>
        </p:txBody>
      </p:sp>
    </p:spTree>
    <p:extLst>
      <p:ext uri="{BB962C8B-B14F-4D97-AF65-F5344CB8AC3E}">
        <p14:creationId xmlns:p14="http://schemas.microsoft.com/office/powerpoint/2010/main" val="3624751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a:t>
            </a:r>
            <a:r>
              <a:rPr lang="en-US" baseline="0" dirty="0" smtClean="0"/>
              <a:t> for the introduction. So the title of my talk today is … </a:t>
            </a:r>
            <a:endParaRPr lang="en-US" dirty="0"/>
          </a:p>
        </p:txBody>
      </p:sp>
      <p:sp>
        <p:nvSpPr>
          <p:cNvPr id="4" name="Slide Number Placeholder 3"/>
          <p:cNvSpPr>
            <a:spLocks noGrp="1"/>
          </p:cNvSpPr>
          <p:nvPr>
            <p:ph type="sldNum" sz="quarter" idx="10"/>
          </p:nvPr>
        </p:nvSpPr>
        <p:spPr/>
        <p:txBody>
          <a:bodyPr/>
          <a:lstStyle/>
          <a:p>
            <a:fld id="{356275F3-B3E6-4601-BAD7-93A14C7B7E15}" type="slidenum">
              <a:rPr lang="en-US" smtClean="0"/>
              <a:t>1</a:t>
            </a:fld>
            <a:endParaRPr lang="en-US"/>
          </a:p>
        </p:txBody>
      </p:sp>
    </p:spTree>
    <p:extLst>
      <p:ext uri="{BB962C8B-B14F-4D97-AF65-F5344CB8AC3E}">
        <p14:creationId xmlns:p14="http://schemas.microsoft.com/office/powerpoint/2010/main" val="2479873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way it works is:</a:t>
            </a:r>
            <a:endParaRPr lang="en-US" dirty="0"/>
          </a:p>
        </p:txBody>
      </p:sp>
      <p:sp>
        <p:nvSpPr>
          <p:cNvPr id="4" name="Slide Number Placeholder 3"/>
          <p:cNvSpPr>
            <a:spLocks noGrp="1"/>
          </p:cNvSpPr>
          <p:nvPr>
            <p:ph type="sldNum" sz="quarter" idx="10"/>
          </p:nvPr>
        </p:nvSpPr>
        <p:spPr/>
        <p:txBody>
          <a:bodyPr/>
          <a:lstStyle/>
          <a:p>
            <a:fld id="{6ECD37DB-AD63-4F3D-9396-55BE0EAF5D4C}" type="slidenum">
              <a:rPr lang="en-US" smtClean="0"/>
              <a:t>14</a:t>
            </a:fld>
            <a:endParaRPr lang="en-US"/>
          </a:p>
        </p:txBody>
      </p:sp>
    </p:spTree>
    <p:extLst>
      <p:ext uri="{BB962C8B-B14F-4D97-AF65-F5344CB8AC3E}">
        <p14:creationId xmlns:p14="http://schemas.microsoft.com/office/powerpoint/2010/main" val="3529680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Electrons are generated through</a:t>
            </a:r>
            <a:r>
              <a:rPr lang="en-US" baseline="0" dirty="0" smtClean="0"/>
              <a:t> thermionic emission</a:t>
            </a:r>
            <a:endParaRPr lang="en-US" dirty="0"/>
          </a:p>
        </p:txBody>
      </p:sp>
      <p:sp>
        <p:nvSpPr>
          <p:cNvPr id="4" name="Slide Number Placeholder 3"/>
          <p:cNvSpPr>
            <a:spLocks noGrp="1"/>
          </p:cNvSpPr>
          <p:nvPr>
            <p:ph type="sldNum" sz="quarter" idx="10"/>
          </p:nvPr>
        </p:nvSpPr>
        <p:spPr/>
        <p:txBody>
          <a:bodyPr/>
          <a:lstStyle/>
          <a:p>
            <a:fld id="{6ECD37DB-AD63-4F3D-9396-55BE0EAF5D4C}" type="slidenum">
              <a:rPr lang="en-US" smtClean="0"/>
              <a:t>15</a:t>
            </a:fld>
            <a:endParaRPr lang="en-US"/>
          </a:p>
        </p:txBody>
      </p:sp>
    </p:spTree>
    <p:extLst>
      <p:ext uri="{BB962C8B-B14F-4D97-AF65-F5344CB8AC3E}">
        <p14:creationId xmlns:p14="http://schemas.microsoft.com/office/powerpoint/2010/main" val="2608936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Electrons are generated through</a:t>
            </a:r>
            <a:r>
              <a:rPr lang="en-US" baseline="0" dirty="0" smtClean="0"/>
              <a:t> thermionic emission</a:t>
            </a:r>
            <a:endParaRPr lang="en-US" dirty="0"/>
          </a:p>
        </p:txBody>
      </p:sp>
      <p:sp>
        <p:nvSpPr>
          <p:cNvPr id="4" name="Slide Number Placeholder 3"/>
          <p:cNvSpPr>
            <a:spLocks noGrp="1"/>
          </p:cNvSpPr>
          <p:nvPr>
            <p:ph type="sldNum" sz="quarter" idx="10"/>
          </p:nvPr>
        </p:nvSpPr>
        <p:spPr/>
        <p:txBody>
          <a:bodyPr/>
          <a:lstStyle/>
          <a:p>
            <a:fld id="{6ECD37DB-AD63-4F3D-9396-55BE0EAF5D4C}" type="slidenum">
              <a:rPr lang="en-US" smtClean="0"/>
              <a:t>16</a:t>
            </a:fld>
            <a:endParaRPr lang="en-US"/>
          </a:p>
        </p:txBody>
      </p:sp>
    </p:spTree>
    <p:extLst>
      <p:ext uri="{BB962C8B-B14F-4D97-AF65-F5344CB8AC3E}">
        <p14:creationId xmlns:p14="http://schemas.microsoft.com/office/powerpoint/2010/main" val="37224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ISRU is a strategy</a:t>
            </a:r>
            <a:r>
              <a:rPr lang="en-US" baseline="0" dirty="0" smtClean="0"/>
              <a:t> where r</a:t>
            </a:r>
            <a:r>
              <a:rPr lang="en-US" dirty="0" smtClean="0"/>
              <a:t>ather than bringing all our food with us,</a:t>
            </a:r>
            <a:r>
              <a:rPr lang="en-US" baseline="0" dirty="0" smtClean="0"/>
              <a:t> we want to live off the land. For the moon, what we have is water! We can take that water and do lots of useful things… Life support, rover fuel, chemical propellant… EP propellant?</a:t>
            </a:r>
            <a:endParaRPr lang="en-US" dirty="0"/>
          </a:p>
        </p:txBody>
      </p:sp>
      <p:sp>
        <p:nvSpPr>
          <p:cNvPr id="4" name="Slide Number Placeholder 3"/>
          <p:cNvSpPr>
            <a:spLocks noGrp="1"/>
          </p:cNvSpPr>
          <p:nvPr>
            <p:ph type="sldNum" sz="quarter" idx="10"/>
          </p:nvPr>
        </p:nvSpPr>
        <p:spPr/>
        <p:txBody>
          <a:bodyPr/>
          <a:lstStyle/>
          <a:p>
            <a:fld id="{356275F3-B3E6-4601-BAD7-93A14C7B7E15}" type="slidenum">
              <a:rPr lang="en-US" smtClean="0"/>
              <a:t>17</a:t>
            </a:fld>
            <a:endParaRPr lang="en-US"/>
          </a:p>
        </p:txBody>
      </p:sp>
    </p:spTree>
    <p:extLst>
      <p:ext uri="{BB962C8B-B14F-4D97-AF65-F5344CB8AC3E}">
        <p14:creationId xmlns:p14="http://schemas.microsoft.com/office/powerpoint/2010/main" val="3097368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Electrons are generated through</a:t>
            </a:r>
            <a:r>
              <a:rPr lang="en-US" baseline="0" dirty="0" smtClean="0"/>
              <a:t> thermionic emission</a:t>
            </a:r>
            <a:endParaRPr lang="en-US" dirty="0"/>
          </a:p>
        </p:txBody>
      </p:sp>
      <p:sp>
        <p:nvSpPr>
          <p:cNvPr id="4" name="Slide Number Placeholder 3"/>
          <p:cNvSpPr>
            <a:spLocks noGrp="1"/>
          </p:cNvSpPr>
          <p:nvPr>
            <p:ph type="sldNum" sz="quarter" idx="10"/>
          </p:nvPr>
        </p:nvSpPr>
        <p:spPr/>
        <p:txBody>
          <a:bodyPr/>
          <a:lstStyle/>
          <a:p>
            <a:fld id="{6ECD37DB-AD63-4F3D-9396-55BE0EAF5D4C}" type="slidenum">
              <a:rPr lang="en-US" smtClean="0"/>
              <a:t>18</a:t>
            </a:fld>
            <a:endParaRPr lang="en-US"/>
          </a:p>
        </p:txBody>
      </p:sp>
    </p:spTree>
    <p:extLst>
      <p:ext uri="{BB962C8B-B14F-4D97-AF65-F5344CB8AC3E}">
        <p14:creationId xmlns:p14="http://schemas.microsoft.com/office/powerpoint/2010/main" val="1246144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 the RF cathode as an asymmetric double probe</a:t>
            </a:r>
          </a:p>
          <a:p>
            <a:pPr lvl="1"/>
            <a:r>
              <a:rPr lang="en-US" dirty="0" smtClean="0"/>
              <a:t>Symmetric double probes require only two parameters (ne, </a:t>
            </a:r>
            <a:r>
              <a:rPr lang="en-US" dirty="0" err="1" smtClean="0"/>
              <a:t>Te</a:t>
            </a:r>
            <a:r>
              <a:rPr lang="en-US" dirty="0" smtClean="0"/>
              <a:t>) to describe the IV trace</a:t>
            </a:r>
          </a:p>
          <a:p>
            <a:pPr lvl="1"/>
            <a:r>
              <a:rPr lang="en-US" dirty="0" smtClean="0"/>
              <a:t>Asymmetric double probes add an area ratio</a:t>
            </a:r>
          </a:p>
        </p:txBody>
      </p:sp>
      <p:sp>
        <p:nvSpPr>
          <p:cNvPr id="4" name="Slide Number Placeholder 3"/>
          <p:cNvSpPr>
            <a:spLocks noGrp="1"/>
          </p:cNvSpPr>
          <p:nvPr>
            <p:ph type="sldNum" sz="quarter" idx="10"/>
          </p:nvPr>
        </p:nvSpPr>
        <p:spPr/>
        <p:txBody>
          <a:bodyPr/>
          <a:lstStyle/>
          <a:p>
            <a:fld id="{356275F3-B3E6-4601-BAD7-93A14C7B7E15}" type="slidenum">
              <a:rPr lang="en-US" smtClean="0"/>
              <a:t>20</a:t>
            </a:fld>
            <a:endParaRPr lang="en-US"/>
          </a:p>
        </p:txBody>
      </p:sp>
    </p:spTree>
    <p:extLst>
      <p:ext uri="{BB962C8B-B14F-4D97-AF65-F5344CB8AC3E}">
        <p14:creationId xmlns:p14="http://schemas.microsoft.com/office/powerpoint/2010/main" val="2610616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6275F3-B3E6-4601-BAD7-93A14C7B7E15}" type="slidenum">
              <a:rPr lang="en-US" smtClean="0"/>
              <a:t>21</a:t>
            </a:fld>
            <a:endParaRPr lang="en-US"/>
          </a:p>
        </p:txBody>
      </p:sp>
    </p:spTree>
    <p:extLst>
      <p:ext uri="{BB962C8B-B14F-4D97-AF65-F5344CB8AC3E}">
        <p14:creationId xmlns:p14="http://schemas.microsoft.com/office/powerpoint/2010/main" val="850684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 the RF cathode as an asymmetric double probe</a:t>
            </a:r>
          </a:p>
          <a:p>
            <a:pPr lvl="1"/>
            <a:r>
              <a:rPr lang="en-US" dirty="0" smtClean="0"/>
              <a:t>Symmetric double probes require only two parameters (ne, </a:t>
            </a:r>
            <a:r>
              <a:rPr lang="en-US" dirty="0" err="1" smtClean="0"/>
              <a:t>Te</a:t>
            </a:r>
            <a:r>
              <a:rPr lang="en-US" dirty="0" smtClean="0"/>
              <a:t>) to describe the IV trace</a:t>
            </a:r>
          </a:p>
          <a:p>
            <a:pPr lvl="1"/>
            <a:r>
              <a:rPr lang="en-US" dirty="0" smtClean="0"/>
              <a:t>Asymmetric double probes add an area ratio</a:t>
            </a:r>
          </a:p>
        </p:txBody>
      </p:sp>
      <p:sp>
        <p:nvSpPr>
          <p:cNvPr id="4" name="Slide Number Placeholder 3"/>
          <p:cNvSpPr>
            <a:spLocks noGrp="1"/>
          </p:cNvSpPr>
          <p:nvPr>
            <p:ph type="sldNum" sz="quarter" idx="10"/>
          </p:nvPr>
        </p:nvSpPr>
        <p:spPr/>
        <p:txBody>
          <a:bodyPr/>
          <a:lstStyle/>
          <a:p>
            <a:fld id="{356275F3-B3E6-4601-BAD7-93A14C7B7E15}" type="slidenum">
              <a:rPr lang="en-US" smtClean="0"/>
              <a:t>22</a:t>
            </a:fld>
            <a:endParaRPr lang="en-US"/>
          </a:p>
        </p:txBody>
      </p:sp>
    </p:spTree>
    <p:extLst>
      <p:ext uri="{BB962C8B-B14F-4D97-AF65-F5344CB8AC3E}">
        <p14:creationId xmlns:p14="http://schemas.microsoft.com/office/powerpoint/2010/main" val="3345068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Standard</a:t>
            </a:r>
            <a:r>
              <a:rPr lang="en-US" baseline="0" dirty="0" smtClean="0"/>
              <a:t> asymmetric double probe curves look like this and follow the expression above.</a:t>
            </a:r>
            <a:endParaRPr lang="en-US" dirty="0"/>
          </a:p>
        </p:txBody>
      </p:sp>
      <p:sp>
        <p:nvSpPr>
          <p:cNvPr id="4" name="Slide Number Placeholder 3"/>
          <p:cNvSpPr>
            <a:spLocks noGrp="1"/>
          </p:cNvSpPr>
          <p:nvPr>
            <p:ph type="sldNum" sz="quarter" idx="10"/>
          </p:nvPr>
        </p:nvSpPr>
        <p:spPr/>
        <p:txBody>
          <a:bodyPr/>
          <a:lstStyle/>
          <a:p>
            <a:fld id="{356275F3-B3E6-4601-BAD7-93A14C7B7E15}" type="slidenum">
              <a:rPr lang="en-US" smtClean="0"/>
              <a:t>23</a:t>
            </a:fld>
            <a:endParaRPr lang="en-US"/>
          </a:p>
        </p:txBody>
      </p:sp>
    </p:spTree>
    <p:extLst>
      <p:ext uri="{BB962C8B-B14F-4D97-AF65-F5344CB8AC3E}">
        <p14:creationId xmlns:p14="http://schemas.microsoft.com/office/powerpoint/2010/main" val="1683785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our paper we outline this theory in detail, where we’ve explicitly</a:t>
            </a:r>
            <a:r>
              <a:rPr lang="en-US" baseline="0" dirty="0" smtClean="0"/>
              <a:t> listed assumptions</a:t>
            </a:r>
            <a:r>
              <a:rPr lang="en-US" dirty="0" smtClean="0"/>
              <a:t>.</a:t>
            </a:r>
            <a:r>
              <a:rPr lang="en-US" baseline="0" dirty="0" smtClean="0"/>
              <a:t> The final expression looks like this…where we’ve normalized the discharge current to the ion saturation current. </a:t>
            </a:r>
          </a:p>
          <a:p>
            <a:r>
              <a:rPr lang="en-US" baseline="0" dirty="0" smtClean="0"/>
              <a:t>This shows that the electron temperature is a critical parameter determining the discharge voltage for a given current draw. Second we see that the discharge voltage diverges as we approach the ion saturation current, which physically limits the current we can extract from the device.</a:t>
            </a:r>
            <a:endParaRPr lang="en-US" dirty="0"/>
          </a:p>
        </p:txBody>
      </p:sp>
      <p:sp>
        <p:nvSpPr>
          <p:cNvPr id="4" name="Slide Number Placeholder 3"/>
          <p:cNvSpPr>
            <a:spLocks noGrp="1"/>
          </p:cNvSpPr>
          <p:nvPr>
            <p:ph type="sldNum" sz="quarter" idx="10"/>
          </p:nvPr>
        </p:nvSpPr>
        <p:spPr/>
        <p:txBody>
          <a:bodyPr/>
          <a:lstStyle/>
          <a:p>
            <a:fld id="{356275F3-B3E6-4601-BAD7-93A14C7B7E15}" type="slidenum">
              <a:rPr lang="en-US" smtClean="0"/>
              <a:t>24</a:t>
            </a:fld>
            <a:endParaRPr lang="en-US"/>
          </a:p>
        </p:txBody>
      </p:sp>
    </p:spTree>
    <p:extLst>
      <p:ext uri="{BB962C8B-B14F-4D97-AF65-F5344CB8AC3E}">
        <p14:creationId xmlns:p14="http://schemas.microsoft.com/office/powerpoint/2010/main" val="1681711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r>
              <a:rPr lang="en-US" baseline="0" dirty="0" smtClean="0"/>
              <a:t> start off with where is NRL? </a:t>
            </a:r>
            <a:r>
              <a:rPr lang="en-US" dirty="0" smtClean="0"/>
              <a:t>The NRL campus</a:t>
            </a:r>
            <a:r>
              <a:rPr lang="en-US" baseline="0" dirty="0" smtClean="0"/>
              <a:t> </a:t>
            </a:r>
            <a:r>
              <a:rPr lang="en-US" dirty="0" smtClean="0"/>
              <a:t>is</a:t>
            </a:r>
            <a:r>
              <a:rPr lang="en-US" baseline="0" dirty="0" smtClean="0"/>
              <a:t> located on the banks of the Potomac in SW Washington DC about 15 minutes (by car) from downtown. Its a great place to work and live with all culture and energy of DC at your fingertips. So how did NRL come to be?</a:t>
            </a:r>
            <a:endParaRPr lang="en-US" dirty="0"/>
          </a:p>
        </p:txBody>
      </p:sp>
      <p:sp>
        <p:nvSpPr>
          <p:cNvPr id="4" name="Slide Number Placeholder 3"/>
          <p:cNvSpPr>
            <a:spLocks noGrp="1"/>
          </p:cNvSpPr>
          <p:nvPr>
            <p:ph type="sldNum" sz="quarter" idx="10"/>
          </p:nvPr>
        </p:nvSpPr>
        <p:spPr/>
        <p:txBody>
          <a:bodyPr/>
          <a:lstStyle/>
          <a:p>
            <a:fld id="{356275F3-B3E6-4601-BAD7-93A14C7B7E15}" type="slidenum">
              <a:rPr lang="en-US" smtClean="0"/>
              <a:t>3</a:t>
            </a:fld>
            <a:endParaRPr lang="en-US"/>
          </a:p>
        </p:txBody>
      </p:sp>
    </p:spTree>
    <p:extLst>
      <p:ext uri="{BB962C8B-B14F-4D97-AF65-F5344CB8AC3E}">
        <p14:creationId xmlns:p14="http://schemas.microsoft.com/office/powerpoint/2010/main" val="2193449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key result from this theory is that if we further</a:t>
            </a:r>
            <a:r>
              <a:rPr lang="en-US" baseline="0" dirty="0" smtClean="0"/>
              <a:t> normalize the discharge voltage by the temperature, we expect that the family of curves produced by different </a:t>
            </a:r>
            <a:r>
              <a:rPr lang="en-US" baseline="0" dirty="0" err="1" smtClean="0"/>
              <a:t>Te</a:t>
            </a:r>
            <a:r>
              <a:rPr lang="en-US" baseline="0" dirty="0" smtClean="0"/>
              <a:t> and </a:t>
            </a:r>
            <a:r>
              <a:rPr lang="en-US" baseline="0" dirty="0" err="1" smtClean="0"/>
              <a:t>Isat</a:t>
            </a:r>
            <a:r>
              <a:rPr lang="en-US" baseline="0" dirty="0" smtClean="0"/>
              <a:t> collapses onto a single curve for fixed geometry. </a:t>
            </a:r>
            <a:endParaRPr lang="en-US" dirty="0"/>
          </a:p>
        </p:txBody>
      </p:sp>
      <p:sp>
        <p:nvSpPr>
          <p:cNvPr id="4" name="Slide Number Placeholder 3"/>
          <p:cNvSpPr>
            <a:spLocks noGrp="1"/>
          </p:cNvSpPr>
          <p:nvPr>
            <p:ph type="sldNum" sz="quarter" idx="10"/>
          </p:nvPr>
        </p:nvSpPr>
        <p:spPr/>
        <p:txBody>
          <a:bodyPr/>
          <a:lstStyle/>
          <a:p>
            <a:fld id="{356275F3-B3E6-4601-BAD7-93A14C7B7E15}" type="slidenum">
              <a:rPr lang="en-US" smtClean="0"/>
              <a:t>25</a:t>
            </a:fld>
            <a:endParaRPr lang="en-US"/>
          </a:p>
        </p:txBody>
      </p:sp>
    </p:spTree>
    <p:extLst>
      <p:ext uri="{BB962C8B-B14F-4D97-AF65-F5344CB8AC3E}">
        <p14:creationId xmlns:p14="http://schemas.microsoft.com/office/powerpoint/2010/main" val="2970573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key result from this theory is that if we further</a:t>
            </a:r>
            <a:r>
              <a:rPr lang="en-US" baseline="0" dirty="0" smtClean="0"/>
              <a:t> normalize the discharge voltage by the temperature, we expect that the family of curves produced by different </a:t>
            </a:r>
            <a:r>
              <a:rPr lang="en-US" baseline="0" dirty="0" err="1" smtClean="0"/>
              <a:t>Te</a:t>
            </a:r>
            <a:r>
              <a:rPr lang="en-US" baseline="0" dirty="0" smtClean="0"/>
              <a:t> and </a:t>
            </a:r>
            <a:r>
              <a:rPr lang="en-US" baseline="0" dirty="0" err="1" smtClean="0"/>
              <a:t>Isat</a:t>
            </a:r>
            <a:r>
              <a:rPr lang="en-US" baseline="0" dirty="0" smtClean="0"/>
              <a:t> collapses onto a single curve for fixed geometry. </a:t>
            </a:r>
            <a:endParaRPr lang="en-US" dirty="0"/>
          </a:p>
        </p:txBody>
      </p:sp>
      <p:sp>
        <p:nvSpPr>
          <p:cNvPr id="4" name="Slide Number Placeholder 3"/>
          <p:cNvSpPr>
            <a:spLocks noGrp="1"/>
          </p:cNvSpPr>
          <p:nvPr>
            <p:ph type="sldNum" sz="quarter" idx="10"/>
          </p:nvPr>
        </p:nvSpPr>
        <p:spPr/>
        <p:txBody>
          <a:bodyPr/>
          <a:lstStyle/>
          <a:p>
            <a:fld id="{356275F3-B3E6-4601-BAD7-93A14C7B7E15}" type="slidenum">
              <a:rPr lang="en-US" smtClean="0"/>
              <a:t>26</a:t>
            </a:fld>
            <a:endParaRPr lang="en-US"/>
          </a:p>
        </p:txBody>
      </p:sp>
    </p:spTree>
    <p:extLst>
      <p:ext uri="{BB962C8B-B14F-4D97-AF65-F5344CB8AC3E}">
        <p14:creationId xmlns:p14="http://schemas.microsoft.com/office/powerpoint/2010/main" val="385988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leverage this DC sheath model, we combined it with a global model for </a:t>
            </a:r>
            <a:r>
              <a:rPr lang="en-US" baseline="0" dirty="0" err="1" smtClean="0"/>
              <a:t>Ar</a:t>
            </a:r>
            <a:r>
              <a:rPr lang="en-US" baseline="0" dirty="0" smtClean="0"/>
              <a:t>, where we have used a power balance and a particle balance to determine the plasma density and temperature as a function of input parameters. They key takeaways here are…</a:t>
            </a:r>
            <a:endParaRPr lang="en-US" dirty="0"/>
          </a:p>
        </p:txBody>
      </p:sp>
      <p:sp>
        <p:nvSpPr>
          <p:cNvPr id="4" name="Slide Number Placeholder 3"/>
          <p:cNvSpPr>
            <a:spLocks noGrp="1"/>
          </p:cNvSpPr>
          <p:nvPr>
            <p:ph type="sldNum" sz="quarter" idx="10"/>
          </p:nvPr>
        </p:nvSpPr>
        <p:spPr/>
        <p:txBody>
          <a:bodyPr/>
          <a:lstStyle/>
          <a:p>
            <a:fld id="{356275F3-B3E6-4601-BAD7-93A14C7B7E15}" type="slidenum">
              <a:rPr lang="en-US" smtClean="0"/>
              <a:t>27</a:t>
            </a:fld>
            <a:endParaRPr lang="en-US"/>
          </a:p>
        </p:txBody>
      </p:sp>
    </p:spTree>
    <p:extLst>
      <p:ext uri="{BB962C8B-B14F-4D97-AF65-F5344CB8AC3E}">
        <p14:creationId xmlns:p14="http://schemas.microsoft.com/office/powerpoint/2010/main" val="1725034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close this model we need a few inputs, such as efficiency, accounting for capacitive coupling effects in the sheaths, and geometry</a:t>
            </a:r>
            <a:endParaRPr lang="en-US" dirty="0"/>
          </a:p>
        </p:txBody>
      </p:sp>
      <p:sp>
        <p:nvSpPr>
          <p:cNvPr id="4" name="Slide Number Placeholder 3"/>
          <p:cNvSpPr>
            <a:spLocks noGrp="1"/>
          </p:cNvSpPr>
          <p:nvPr>
            <p:ph type="sldNum" sz="quarter" idx="10"/>
          </p:nvPr>
        </p:nvSpPr>
        <p:spPr/>
        <p:txBody>
          <a:bodyPr/>
          <a:lstStyle/>
          <a:p>
            <a:fld id="{356275F3-B3E6-4601-BAD7-93A14C7B7E15}" type="slidenum">
              <a:rPr lang="en-US" smtClean="0"/>
              <a:t>28</a:t>
            </a:fld>
            <a:endParaRPr lang="en-US"/>
          </a:p>
        </p:txBody>
      </p:sp>
    </p:spTree>
    <p:extLst>
      <p:ext uri="{BB962C8B-B14F-4D97-AF65-F5344CB8AC3E}">
        <p14:creationId xmlns:p14="http://schemas.microsoft.com/office/powerpoint/2010/main" val="1267527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this combined model, we can now vary</a:t>
            </a:r>
            <a:r>
              <a:rPr lang="en-US" baseline="0" dirty="0" smtClean="0"/>
              <a:t> experimental inputs. For example he we show changes in the expected I-V curve at different </a:t>
            </a:r>
            <a:r>
              <a:rPr lang="en-US" baseline="0" dirty="0" err="1" smtClean="0"/>
              <a:t>rf</a:t>
            </a:r>
            <a:r>
              <a:rPr lang="en-US" baseline="0" dirty="0" smtClean="0"/>
              <a:t> input power. </a:t>
            </a:r>
          </a:p>
          <a:p>
            <a:r>
              <a:rPr lang="en-US" baseline="0" dirty="0" smtClean="0"/>
              <a:t>Next we show how the voltage cost changes. The red x is the optimal operating point. Note that the effective voltage is approximately constant as shown in the next plot. We also find that the ion saturation current is proportional to the RF power. Physically this is tied to the fact that the electron temperature is approximately constant (because of exponential dependence of ionization on temperature) while the plasma density increases linearly with power at fixed temperature. </a:t>
            </a:r>
            <a:endParaRPr lang="en-US" dirty="0"/>
          </a:p>
        </p:txBody>
      </p:sp>
      <p:sp>
        <p:nvSpPr>
          <p:cNvPr id="4" name="Slide Number Placeholder 3"/>
          <p:cNvSpPr>
            <a:spLocks noGrp="1"/>
          </p:cNvSpPr>
          <p:nvPr>
            <p:ph type="sldNum" sz="quarter" idx="10"/>
          </p:nvPr>
        </p:nvSpPr>
        <p:spPr/>
        <p:txBody>
          <a:bodyPr/>
          <a:lstStyle/>
          <a:p>
            <a:fld id="{356275F3-B3E6-4601-BAD7-93A14C7B7E15}" type="slidenum">
              <a:rPr lang="en-US" smtClean="0"/>
              <a:t>29</a:t>
            </a:fld>
            <a:endParaRPr lang="en-US"/>
          </a:p>
        </p:txBody>
      </p:sp>
    </p:spTree>
    <p:extLst>
      <p:ext uri="{BB962C8B-B14F-4D97-AF65-F5344CB8AC3E}">
        <p14:creationId xmlns:p14="http://schemas.microsoft.com/office/powerpoint/2010/main" val="613111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Varying the flow rate we</a:t>
            </a:r>
            <a:r>
              <a:rPr lang="en-US" baseline="0" dirty="0" smtClean="0"/>
              <a:t> find that all the parameters are varying only weakly. This is because we are in a regime where there are many neutral particles available for ionization. Therefore changes in gas pressure only weakly affect electron temperature, which in turn affects the plasma density.</a:t>
            </a:r>
            <a:endParaRPr lang="en-US" dirty="0"/>
          </a:p>
        </p:txBody>
      </p:sp>
      <p:sp>
        <p:nvSpPr>
          <p:cNvPr id="4" name="Slide Number Placeholder 3"/>
          <p:cNvSpPr>
            <a:spLocks noGrp="1"/>
          </p:cNvSpPr>
          <p:nvPr>
            <p:ph type="sldNum" sz="quarter" idx="10"/>
          </p:nvPr>
        </p:nvSpPr>
        <p:spPr/>
        <p:txBody>
          <a:bodyPr/>
          <a:lstStyle/>
          <a:p>
            <a:fld id="{356275F3-B3E6-4601-BAD7-93A14C7B7E15}" type="slidenum">
              <a:rPr lang="en-US" smtClean="0"/>
              <a:t>30</a:t>
            </a:fld>
            <a:endParaRPr lang="en-US"/>
          </a:p>
        </p:txBody>
      </p:sp>
    </p:spTree>
    <p:extLst>
      <p:ext uri="{BB962C8B-B14F-4D97-AF65-F5344CB8AC3E}">
        <p14:creationId xmlns:p14="http://schemas.microsoft.com/office/powerpoint/2010/main" val="39331274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Varying the flow rate we</a:t>
            </a:r>
            <a:r>
              <a:rPr lang="en-US" baseline="0" dirty="0" smtClean="0"/>
              <a:t> find that all the parameters are varying only weakly. This is because we are in a regime where there are many neutral particles available for ionization. Therefore changes in gas pressure only weakly affect electron temperature, which in turn affects the plasma density.</a:t>
            </a:r>
            <a:endParaRPr lang="en-US" dirty="0"/>
          </a:p>
        </p:txBody>
      </p:sp>
      <p:sp>
        <p:nvSpPr>
          <p:cNvPr id="4" name="Slide Number Placeholder 3"/>
          <p:cNvSpPr>
            <a:spLocks noGrp="1"/>
          </p:cNvSpPr>
          <p:nvPr>
            <p:ph type="sldNum" sz="quarter" idx="10"/>
          </p:nvPr>
        </p:nvSpPr>
        <p:spPr/>
        <p:txBody>
          <a:bodyPr/>
          <a:lstStyle/>
          <a:p>
            <a:fld id="{356275F3-B3E6-4601-BAD7-93A14C7B7E15}" type="slidenum">
              <a:rPr lang="en-US" smtClean="0"/>
              <a:t>31</a:t>
            </a:fld>
            <a:endParaRPr lang="en-US"/>
          </a:p>
        </p:txBody>
      </p:sp>
    </p:spTree>
    <p:extLst>
      <p:ext uri="{BB962C8B-B14F-4D97-AF65-F5344CB8AC3E}">
        <p14:creationId xmlns:p14="http://schemas.microsoft.com/office/powerpoint/2010/main" val="2858980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used a new facility</a:t>
            </a:r>
            <a:r>
              <a:rPr lang="en-US" baseline="0" dirty="0" smtClean="0"/>
              <a:t> at NRL (PTF2) that is intended for operating molecular gases. We provide greater details on our cathode design in the text, but we have chosen a threaded rod design to maximize the cathode area while attempting to minimize RF coupling to the rods.</a:t>
            </a:r>
            <a:endParaRPr lang="en-US" dirty="0"/>
          </a:p>
        </p:txBody>
      </p:sp>
      <p:sp>
        <p:nvSpPr>
          <p:cNvPr id="4" name="Slide Number Placeholder 3"/>
          <p:cNvSpPr>
            <a:spLocks noGrp="1"/>
          </p:cNvSpPr>
          <p:nvPr>
            <p:ph type="sldNum" sz="quarter" idx="10"/>
          </p:nvPr>
        </p:nvSpPr>
        <p:spPr/>
        <p:txBody>
          <a:bodyPr/>
          <a:lstStyle/>
          <a:p>
            <a:fld id="{356275F3-B3E6-4601-BAD7-93A14C7B7E15}" type="slidenum">
              <a:rPr lang="en-US" smtClean="0"/>
              <a:t>32</a:t>
            </a:fld>
            <a:endParaRPr lang="en-US"/>
          </a:p>
        </p:txBody>
      </p:sp>
    </p:spTree>
    <p:extLst>
      <p:ext uri="{BB962C8B-B14F-4D97-AF65-F5344CB8AC3E}">
        <p14:creationId xmlns:p14="http://schemas.microsoft.com/office/powerpoint/2010/main" val="36664488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Operating on </a:t>
            </a:r>
            <a:r>
              <a:rPr lang="en-US" dirty="0" err="1" smtClean="0"/>
              <a:t>Ar</a:t>
            </a:r>
            <a:r>
              <a:rPr lang="en-US" dirty="0" smtClean="0"/>
              <a:t>, we first varied power. We </a:t>
            </a:r>
            <a:r>
              <a:rPr lang="en-US" dirty="0" err="1" smtClean="0"/>
              <a:t>curvefit</a:t>
            </a:r>
            <a:r>
              <a:rPr lang="en-US" dirty="0" smtClean="0"/>
              <a:t> the I-V</a:t>
            </a:r>
            <a:r>
              <a:rPr lang="en-US" baseline="0" dirty="0" smtClean="0"/>
              <a:t> </a:t>
            </a:r>
            <a:r>
              <a:rPr lang="en-US" dirty="0" smtClean="0"/>
              <a:t>data to</a:t>
            </a:r>
            <a:r>
              <a:rPr lang="en-US" baseline="0" dirty="0" smtClean="0"/>
              <a:t> our sheath model. There is quite good agreement over the majority of the trace, with exception of high voltages where sheath expansion takes place. From these fits we extract an electron temperature and ion saturation current. We find that the temperature is approximately constant while the ion saturation current increases linearly with power. Both these features were expected by our theory.</a:t>
            </a:r>
            <a:endParaRPr lang="en-US" dirty="0"/>
          </a:p>
        </p:txBody>
      </p:sp>
      <p:sp>
        <p:nvSpPr>
          <p:cNvPr id="4" name="Slide Number Placeholder 3"/>
          <p:cNvSpPr>
            <a:spLocks noGrp="1"/>
          </p:cNvSpPr>
          <p:nvPr>
            <p:ph type="sldNum" sz="quarter" idx="10"/>
          </p:nvPr>
        </p:nvSpPr>
        <p:spPr/>
        <p:txBody>
          <a:bodyPr/>
          <a:lstStyle/>
          <a:p>
            <a:fld id="{356275F3-B3E6-4601-BAD7-93A14C7B7E15}" type="slidenum">
              <a:rPr lang="en-US" smtClean="0"/>
              <a:t>33</a:t>
            </a:fld>
            <a:endParaRPr lang="en-US"/>
          </a:p>
        </p:txBody>
      </p:sp>
    </p:spTree>
    <p:extLst>
      <p:ext uri="{BB962C8B-B14F-4D97-AF65-F5344CB8AC3E}">
        <p14:creationId xmlns:p14="http://schemas.microsoft.com/office/powerpoint/2010/main" val="6144532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at the effective voltage</a:t>
            </a:r>
            <a:r>
              <a:rPr lang="en-US" baseline="0" dirty="0" smtClean="0"/>
              <a:t> cost, we show the most efficiency points in the red x’s. Overall, we find that with varying power the voltage is relatively insensitive, which agrees with the expectations of our model. </a:t>
            </a:r>
            <a:endParaRPr lang="en-US" dirty="0"/>
          </a:p>
        </p:txBody>
      </p:sp>
      <p:sp>
        <p:nvSpPr>
          <p:cNvPr id="4" name="Slide Number Placeholder 3"/>
          <p:cNvSpPr>
            <a:spLocks noGrp="1"/>
          </p:cNvSpPr>
          <p:nvPr>
            <p:ph type="sldNum" sz="quarter" idx="10"/>
          </p:nvPr>
        </p:nvSpPr>
        <p:spPr/>
        <p:txBody>
          <a:bodyPr/>
          <a:lstStyle/>
          <a:p>
            <a:fld id="{356275F3-B3E6-4601-BAD7-93A14C7B7E15}" type="slidenum">
              <a:rPr lang="en-US" smtClean="0"/>
              <a:t>34</a:t>
            </a:fld>
            <a:endParaRPr lang="en-US"/>
          </a:p>
        </p:txBody>
      </p:sp>
    </p:spTree>
    <p:extLst>
      <p:ext uri="{BB962C8B-B14F-4D97-AF65-F5344CB8AC3E}">
        <p14:creationId xmlns:p14="http://schemas.microsoft.com/office/powerpoint/2010/main" val="1561219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Thomas Edison</a:t>
            </a:r>
            <a:r>
              <a:rPr lang="en-US" baseline="0" dirty="0" smtClean="0"/>
              <a:t> played a fairly important role. He believed that “”. The Navy saw the value in this and founded NRL in 1923 to meet the science and technology needs of the Navy but also the Marines. Hence Naval not Navy research lab. It also turns out NRL is the first national laboratory. Since its founding the lab has grown to over a 1B$ organization with facilities in DC, Mississippi, and California, employing researchers with an mandate to conduct basic and applied research from the depths of the ocean to the far reaches of space.</a:t>
            </a:r>
            <a:endParaRPr lang="en-US" dirty="0"/>
          </a:p>
        </p:txBody>
      </p:sp>
      <p:sp>
        <p:nvSpPr>
          <p:cNvPr id="4" name="Slide Number Placeholder 3"/>
          <p:cNvSpPr>
            <a:spLocks noGrp="1"/>
          </p:cNvSpPr>
          <p:nvPr>
            <p:ph type="sldNum" sz="quarter" idx="10"/>
          </p:nvPr>
        </p:nvSpPr>
        <p:spPr/>
        <p:txBody>
          <a:bodyPr/>
          <a:lstStyle/>
          <a:p>
            <a:fld id="{356275F3-B3E6-4601-BAD7-93A14C7B7E15}" type="slidenum">
              <a:rPr lang="en-US" smtClean="0"/>
              <a:t>4</a:t>
            </a:fld>
            <a:endParaRPr lang="en-US"/>
          </a:p>
        </p:txBody>
      </p:sp>
    </p:spTree>
    <p:extLst>
      <p:ext uri="{BB962C8B-B14F-4D97-AF65-F5344CB8AC3E}">
        <p14:creationId xmlns:p14="http://schemas.microsoft.com/office/powerpoint/2010/main" val="1979596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Lastly</a:t>
            </a:r>
            <a:r>
              <a:rPr lang="en-US" baseline="0" dirty="0" smtClean="0"/>
              <a:t> we use the predicted </a:t>
            </a:r>
            <a:r>
              <a:rPr lang="en-US" baseline="0" dirty="0" err="1" smtClean="0"/>
              <a:t>Isat</a:t>
            </a:r>
            <a:r>
              <a:rPr lang="en-US" baseline="0" dirty="0" smtClean="0"/>
              <a:t> and </a:t>
            </a:r>
            <a:r>
              <a:rPr lang="en-US" baseline="0" dirty="0" err="1" smtClean="0"/>
              <a:t>Te</a:t>
            </a:r>
            <a:r>
              <a:rPr lang="en-US" baseline="0" dirty="0" smtClean="0"/>
              <a:t> to normalize the curves. Indeed we find that the I-V traces collapse onto a single curve as we expected with our theory.</a:t>
            </a:r>
            <a:endParaRPr lang="en-US" dirty="0"/>
          </a:p>
        </p:txBody>
      </p:sp>
      <p:sp>
        <p:nvSpPr>
          <p:cNvPr id="4" name="Slide Number Placeholder 3"/>
          <p:cNvSpPr>
            <a:spLocks noGrp="1"/>
          </p:cNvSpPr>
          <p:nvPr>
            <p:ph type="sldNum" sz="quarter" idx="10"/>
          </p:nvPr>
        </p:nvSpPr>
        <p:spPr/>
        <p:txBody>
          <a:bodyPr/>
          <a:lstStyle/>
          <a:p>
            <a:fld id="{356275F3-B3E6-4601-BAD7-93A14C7B7E15}" type="slidenum">
              <a:rPr lang="en-US" smtClean="0"/>
              <a:t>35</a:t>
            </a:fld>
            <a:endParaRPr lang="en-US"/>
          </a:p>
        </p:txBody>
      </p:sp>
    </p:spTree>
    <p:extLst>
      <p:ext uri="{BB962C8B-B14F-4D97-AF65-F5344CB8AC3E}">
        <p14:creationId xmlns:p14="http://schemas.microsoft.com/office/powerpoint/2010/main" val="30768217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6275F3-B3E6-4601-BAD7-93A14C7B7E15}" type="slidenum">
              <a:rPr lang="en-US" smtClean="0"/>
              <a:t>36</a:t>
            </a:fld>
            <a:endParaRPr lang="en-US"/>
          </a:p>
        </p:txBody>
      </p:sp>
    </p:spTree>
    <p:extLst>
      <p:ext uri="{BB962C8B-B14F-4D97-AF65-F5344CB8AC3E}">
        <p14:creationId xmlns:p14="http://schemas.microsoft.com/office/powerpoint/2010/main" val="12166716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Graphite-coated anode</a:t>
            </a:r>
            <a:r>
              <a:rPr lang="en-US" baseline="0" dirty="0" smtClean="0"/>
              <a:t> with mesh grid</a:t>
            </a:r>
          </a:p>
          <a:p>
            <a:r>
              <a:rPr lang="en-US" baseline="0" dirty="0" smtClean="0"/>
              <a:t>Base pressure of 1 </a:t>
            </a:r>
            <a:r>
              <a:rPr lang="en-US" baseline="0" dirty="0" err="1" smtClean="0"/>
              <a:t>uTorr</a:t>
            </a:r>
            <a:endParaRPr lang="en-US" dirty="0"/>
          </a:p>
        </p:txBody>
      </p:sp>
      <p:sp>
        <p:nvSpPr>
          <p:cNvPr id="4" name="Slide Number Placeholder 3"/>
          <p:cNvSpPr>
            <a:spLocks noGrp="1"/>
          </p:cNvSpPr>
          <p:nvPr>
            <p:ph type="sldNum" sz="quarter" idx="10"/>
          </p:nvPr>
        </p:nvSpPr>
        <p:spPr/>
        <p:txBody>
          <a:bodyPr/>
          <a:lstStyle/>
          <a:p>
            <a:fld id="{356275F3-B3E6-4601-BAD7-93A14C7B7E15}" type="slidenum">
              <a:rPr lang="en-US" smtClean="0"/>
              <a:t>45</a:t>
            </a:fld>
            <a:endParaRPr lang="en-US"/>
          </a:p>
        </p:txBody>
      </p:sp>
    </p:spTree>
    <p:extLst>
      <p:ext uri="{BB962C8B-B14F-4D97-AF65-F5344CB8AC3E}">
        <p14:creationId xmlns:p14="http://schemas.microsoft.com/office/powerpoint/2010/main" val="484707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6275F3-B3E6-4601-BAD7-93A14C7B7E15}" type="slidenum">
              <a:rPr lang="en-US" smtClean="0"/>
              <a:t>50</a:t>
            </a:fld>
            <a:endParaRPr lang="en-US"/>
          </a:p>
        </p:txBody>
      </p:sp>
    </p:spTree>
    <p:extLst>
      <p:ext uri="{BB962C8B-B14F-4D97-AF65-F5344CB8AC3E}">
        <p14:creationId xmlns:p14="http://schemas.microsoft.com/office/powerpoint/2010/main" val="18682578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Cite Oks</a:t>
            </a:r>
            <a:endParaRPr lang="en-US" dirty="0"/>
          </a:p>
        </p:txBody>
      </p:sp>
      <p:sp>
        <p:nvSpPr>
          <p:cNvPr id="4" name="Slide Number Placeholder 3"/>
          <p:cNvSpPr>
            <a:spLocks noGrp="1"/>
          </p:cNvSpPr>
          <p:nvPr>
            <p:ph type="sldNum" sz="quarter" idx="10"/>
          </p:nvPr>
        </p:nvSpPr>
        <p:spPr/>
        <p:txBody>
          <a:bodyPr/>
          <a:lstStyle/>
          <a:p>
            <a:fld id="{356275F3-B3E6-4601-BAD7-93A14C7B7E15}" type="slidenum">
              <a:rPr lang="en-US" smtClean="0"/>
              <a:t>54</a:t>
            </a:fld>
            <a:endParaRPr lang="en-US"/>
          </a:p>
        </p:txBody>
      </p:sp>
    </p:spTree>
    <p:extLst>
      <p:ext uri="{BB962C8B-B14F-4D97-AF65-F5344CB8AC3E}">
        <p14:creationId xmlns:p14="http://schemas.microsoft.com/office/powerpoint/2010/main" val="19356641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ISRU is a strategy</a:t>
            </a:r>
            <a:r>
              <a:rPr lang="en-US" baseline="0" dirty="0" smtClean="0"/>
              <a:t> where r</a:t>
            </a:r>
            <a:r>
              <a:rPr lang="en-US" dirty="0" smtClean="0"/>
              <a:t>ather than bringing all our food with us,</a:t>
            </a:r>
            <a:r>
              <a:rPr lang="en-US" baseline="0" dirty="0" smtClean="0"/>
              <a:t> we want to live off the land. For the moon, what we have is water! We can take that water and do lots of useful things… Life support, rover fuel, chemical propellant… EP propellant?</a:t>
            </a:r>
            <a:endParaRPr lang="en-US" dirty="0"/>
          </a:p>
        </p:txBody>
      </p:sp>
      <p:sp>
        <p:nvSpPr>
          <p:cNvPr id="4" name="Slide Number Placeholder 3"/>
          <p:cNvSpPr>
            <a:spLocks noGrp="1"/>
          </p:cNvSpPr>
          <p:nvPr>
            <p:ph type="sldNum" sz="quarter" idx="10"/>
          </p:nvPr>
        </p:nvSpPr>
        <p:spPr/>
        <p:txBody>
          <a:bodyPr/>
          <a:lstStyle/>
          <a:p>
            <a:fld id="{356275F3-B3E6-4601-BAD7-93A14C7B7E15}" type="slidenum">
              <a:rPr lang="en-US" smtClean="0"/>
              <a:t>55</a:t>
            </a:fld>
            <a:endParaRPr lang="en-US"/>
          </a:p>
        </p:txBody>
      </p:sp>
    </p:spTree>
    <p:extLst>
      <p:ext uri="{BB962C8B-B14F-4D97-AF65-F5344CB8AC3E}">
        <p14:creationId xmlns:p14="http://schemas.microsoft.com/office/powerpoint/2010/main" val="2809753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Langmuir probe is essentially a</a:t>
            </a:r>
            <a:r>
              <a:rPr lang="en-US" baseline="0" dirty="0" smtClean="0"/>
              <a:t>n electrostatic probe. A bias voltage on the probe is either fixed to measure the current response at high speed or swept relatively slowly. </a:t>
            </a:r>
          </a:p>
          <a:p>
            <a:endParaRPr lang="en-US" baseline="0" dirty="0" smtClean="0"/>
          </a:p>
          <a:p>
            <a:r>
              <a:rPr lang="en-US" baseline="0" dirty="0" smtClean="0"/>
              <a:t>An alternative strategy is to use frequency swept RF excitation of the plasma through a plasma impedance probe. </a:t>
            </a:r>
          </a:p>
          <a:p>
            <a:endParaRPr lang="en-US" baseline="0" dirty="0" smtClean="0"/>
          </a:p>
          <a:p>
            <a:r>
              <a:rPr lang="en-US" baseline="0" dirty="0" smtClean="0"/>
              <a:t>The plasma’s impedance as a function of frequency can be measured from reflected waves. </a:t>
            </a:r>
          </a:p>
          <a:p>
            <a:endParaRPr lang="en-US" baseline="0" dirty="0" smtClean="0"/>
          </a:p>
          <a:p>
            <a:r>
              <a:rPr lang="en-US" baseline="0" dirty="0" smtClean="0"/>
              <a:t>Resonances are spectral shape can be analyzed to estimate the electron density and temperature.</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56275F3-B3E6-4601-BAD7-93A14C7B7E15}" type="slidenum">
              <a:rPr lang="en-US" smtClean="0"/>
              <a:t>57</a:t>
            </a:fld>
            <a:endParaRPr lang="en-US"/>
          </a:p>
        </p:txBody>
      </p:sp>
    </p:spTree>
    <p:extLst>
      <p:ext uri="{BB962C8B-B14F-4D97-AF65-F5344CB8AC3E}">
        <p14:creationId xmlns:p14="http://schemas.microsoft.com/office/powerpoint/2010/main" val="38372816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To think about what happens</a:t>
            </a:r>
            <a:r>
              <a:rPr lang="en-US" baseline="0" dirty="0" smtClean="0"/>
              <a:t> to the sheaths, Lets break this complex system down</a:t>
            </a:r>
            <a:endParaRPr lang="en-US" dirty="0"/>
          </a:p>
        </p:txBody>
      </p:sp>
      <p:sp>
        <p:nvSpPr>
          <p:cNvPr id="4" name="Slide Number Placeholder 3"/>
          <p:cNvSpPr>
            <a:spLocks noGrp="1"/>
          </p:cNvSpPr>
          <p:nvPr>
            <p:ph type="sldNum" sz="quarter" idx="10"/>
          </p:nvPr>
        </p:nvSpPr>
        <p:spPr/>
        <p:txBody>
          <a:bodyPr/>
          <a:lstStyle/>
          <a:p>
            <a:fld id="{356275F3-B3E6-4601-BAD7-93A14C7B7E15}" type="slidenum">
              <a:rPr lang="en-US" smtClean="0"/>
              <a:t>60</a:t>
            </a:fld>
            <a:endParaRPr lang="en-US"/>
          </a:p>
        </p:txBody>
      </p:sp>
    </p:spTree>
    <p:extLst>
      <p:ext uri="{BB962C8B-B14F-4D97-AF65-F5344CB8AC3E}">
        <p14:creationId xmlns:p14="http://schemas.microsoft.com/office/powerpoint/2010/main" val="36808845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There are two surfaces, cathode emitter and thruster body </a:t>
            </a:r>
            <a:endParaRPr lang="en-US" dirty="0"/>
          </a:p>
        </p:txBody>
      </p:sp>
      <p:sp>
        <p:nvSpPr>
          <p:cNvPr id="4" name="Slide Number Placeholder 3"/>
          <p:cNvSpPr>
            <a:spLocks noGrp="1"/>
          </p:cNvSpPr>
          <p:nvPr>
            <p:ph type="sldNum" sz="quarter" idx="10"/>
          </p:nvPr>
        </p:nvSpPr>
        <p:spPr/>
        <p:txBody>
          <a:bodyPr/>
          <a:lstStyle/>
          <a:p>
            <a:fld id="{356275F3-B3E6-4601-BAD7-93A14C7B7E15}" type="slidenum">
              <a:rPr lang="en-US" smtClean="0"/>
              <a:t>61</a:t>
            </a:fld>
            <a:endParaRPr lang="en-US"/>
          </a:p>
        </p:txBody>
      </p:sp>
    </p:spTree>
    <p:extLst>
      <p:ext uri="{BB962C8B-B14F-4D97-AF65-F5344CB8AC3E}">
        <p14:creationId xmlns:p14="http://schemas.microsoft.com/office/powerpoint/2010/main" val="35651679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fld id="{356275F3-B3E6-4601-BAD7-93A14C7B7E15}" type="slidenum">
              <a:rPr lang="en-US" smtClean="0"/>
              <a:t>62</a:t>
            </a:fld>
            <a:endParaRPr lang="en-US"/>
          </a:p>
        </p:txBody>
      </p:sp>
    </p:spTree>
    <p:extLst>
      <p:ext uri="{BB962C8B-B14F-4D97-AF65-F5344CB8AC3E}">
        <p14:creationId xmlns:p14="http://schemas.microsoft.com/office/powerpoint/2010/main" val="2277410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Keying in on the space element,</a:t>
            </a:r>
            <a:r>
              <a:rPr lang="en-US" baseline="0" dirty="0" smtClean="0"/>
              <a:t> one of the major components of NRL is the Naval Center for Space Technology. It has been active since the 1950’s where it was responsible in part for putting the first US satellite in orbit. Since then the center has been involved in many advancements in space technology, including surveillance, GPS, tactical </a:t>
            </a:r>
            <a:r>
              <a:rPr lang="en-US" baseline="0" dirty="0" err="1" smtClean="0"/>
              <a:t>comms</a:t>
            </a:r>
            <a:r>
              <a:rPr lang="en-US" baseline="0" dirty="0" smtClean="0"/>
              <a:t>, and robotic servicing of satellites.</a:t>
            </a:r>
            <a:endParaRPr lang="en-US" dirty="0"/>
          </a:p>
        </p:txBody>
      </p:sp>
      <p:sp>
        <p:nvSpPr>
          <p:cNvPr id="4" name="Slide Number Placeholder 3"/>
          <p:cNvSpPr>
            <a:spLocks noGrp="1"/>
          </p:cNvSpPr>
          <p:nvPr>
            <p:ph type="sldNum" sz="quarter" idx="10"/>
          </p:nvPr>
        </p:nvSpPr>
        <p:spPr/>
        <p:txBody>
          <a:bodyPr/>
          <a:lstStyle/>
          <a:p>
            <a:fld id="{356275F3-B3E6-4601-BAD7-93A14C7B7E15}" type="slidenum">
              <a:rPr lang="en-US" smtClean="0"/>
              <a:t>5</a:t>
            </a:fld>
            <a:endParaRPr lang="en-US"/>
          </a:p>
        </p:txBody>
      </p:sp>
    </p:spTree>
    <p:extLst>
      <p:ext uri="{BB962C8B-B14F-4D97-AF65-F5344CB8AC3E}">
        <p14:creationId xmlns:p14="http://schemas.microsoft.com/office/powerpoint/2010/main" val="281748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Probably don’t need this unless you want to highlight 8232 specifically.</a:t>
            </a:r>
          </a:p>
          <a:p>
            <a:endParaRPr lang="en-US" dirty="0" smtClean="0"/>
          </a:p>
          <a:p>
            <a:r>
              <a:rPr lang="en-US" dirty="0" smtClean="0"/>
              <a:t>From</a:t>
            </a:r>
            <a:r>
              <a:rPr lang="en-US" baseline="0" dirty="0" smtClean="0"/>
              <a:t> Caruso </a:t>
            </a:r>
            <a:r>
              <a:rPr lang="en-US" baseline="0" dirty="0" err="1" smtClean="0"/>
              <a:t>BrownBag</a:t>
            </a:r>
            <a:r>
              <a:rPr lang="en-US" baseline="0" dirty="0" smtClean="0"/>
              <a:t>:</a:t>
            </a:r>
          </a:p>
          <a:p>
            <a:endParaRPr lang="en-US" baseline="0" dirty="0" smtClean="0"/>
          </a:p>
          <a:p>
            <a:pPr lvl="1" algn="ctr">
              <a:lnSpc>
                <a:spcPct val="100000"/>
              </a:lnSpc>
            </a:pPr>
            <a:r>
              <a:rPr lang="en-US" sz="2400" dirty="0">
                <a:solidFill>
                  <a:schemeClr val="accent1"/>
                </a:solidFill>
              </a:rPr>
              <a:t>Code 8232</a:t>
            </a:r>
            <a:endParaRPr lang="en-US" sz="800" dirty="0">
              <a:solidFill>
                <a:schemeClr val="accent1"/>
              </a:solidFill>
            </a:endParaRPr>
          </a:p>
          <a:p>
            <a:pPr lvl="1">
              <a:lnSpc>
                <a:spcPct val="100000"/>
              </a:lnSpc>
            </a:pPr>
            <a:r>
              <a:rPr lang="en-US" sz="1600" dirty="0">
                <a:solidFill>
                  <a:schemeClr val="accent1"/>
                </a:solidFill>
              </a:rPr>
              <a:t>Program Support</a:t>
            </a:r>
          </a:p>
          <a:p>
            <a:pPr lvl="2">
              <a:lnSpc>
                <a:spcPct val="100000"/>
              </a:lnSpc>
            </a:pPr>
            <a:r>
              <a:rPr lang="en-US" sz="1600" dirty="0"/>
              <a:t>Spacecraft Design and Development Requiring Propulsion Systems</a:t>
            </a:r>
          </a:p>
          <a:p>
            <a:pPr lvl="1">
              <a:lnSpc>
                <a:spcPct val="100000"/>
              </a:lnSpc>
            </a:pPr>
            <a:r>
              <a:rPr lang="en-US" sz="1600" dirty="0">
                <a:solidFill>
                  <a:schemeClr val="accent1"/>
                </a:solidFill>
              </a:rPr>
              <a:t>System Development &amp; Analysis</a:t>
            </a:r>
          </a:p>
          <a:p>
            <a:pPr lvl="2">
              <a:lnSpc>
                <a:spcPct val="100000"/>
              </a:lnSpc>
            </a:pPr>
            <a:r>
              <a:rPr lang="en-US" sz="1600" dirty="0"/>
              <a:t>Propulsion System Fabrication, Integration, and Testing.</a:t>
            </a:r>
          </a:p>
          <a:p>
            <a:pPr lvl="1">
              <a:lnSpc>
                <a:spcPct val="100000"/>
              </a:lnSpc>
            </a:pPr>
            <a:r>
              <a:rPr lang="en-US" sz="1600" dirty="0">
                <a:solidFill>
                  <a:schemeClr val="accent1"/>
                </a:solidFill>
              </a:rPr>
              <a:t>Component Development</a:t>
            </a:r>
          </a:p>
          <a:p>
            <a:pPr lvl="2">
              <a:lnSpc>
                <a:spcPct val="100000"/>
              </a:lnSpc>
            </a:pPr>
            <a:r>
              <a:rPr lang="en-US" sz="1600" dirty="0"/>
              <a:t>Investigate Advanced Chemical and </a:t>
            </a:r>
            <a:r>
              <a:rPr lang="en-US" sz="1600" i="1" dirty="0"/>
              <a:t>Electric Propulsion Technologies.</a:t>
            </a:r>
          </a:p>
          <a:p>
            <a:pPr lvl="1">
              <a:lnSpc>
                <a:spcPct val="100000"/>
              </a:lnSpc>
            </a:pPr>
            <a:r>
              <a:rPr lang="en-US" sz="1600" dirty="0">
                <a:solidFill>
                  <a:schemeClr val="accent1"/>
                </a:solidFill>
              </a:rPr>
              <a:t>LOWTEMP Base Program</a:t>
            </a:r>
          </a:p>
          <a:p>
            <a:pPr lvl="2">
              <a:lnSpc>
                <a:spcPct val="100000"/>
              </a:lnSpc>
            </a:pPr>
            <a:r>
              <a:rPr lang="en-US" sz="1600" dirty="0"/>
              <a:t>Low-Temperature Thermionic Emitter Material Performance Demonstration Cathode.</a:t>
            </a:r>
            <a:endParaRPr lang="en-US" sz="1000" dirty="0"/>
          </a:p>
          <a:p>
            <a:endParaRPr lang="en-US" dirty="0"/>
          </a:p>
        </p:txBody>
      </p:sp>
      <p:sp>
        <p:nvSpPr>
          <p:cNvPr id="4" name="Slide Number Placeholder 3"/>
          <p:cNvSpPr>
            <a:spLocks noGrp="1"/>
          </p:cNvSpPr>
          <p:nvPr>
            <p:ph type="sldNum" sz="quarter" idx="10"/>
          </p:nvPr>
        </p:nvSpPr>
        <p:spPr/>
        <p:txBody>
          <a:bodyPr/>
          <a:lstStyle/>
          <a:p>
            <a:fld id="{356275F3-B3E6-4601-BAD7-93A14C7B7E15}" type="slidenum">
              <a:rPr lang="en-US" smtClean="0"/>
              <a:t>6</a:t>
            </a:fld>
            <a:endParaRPr lang="en-US"/>
          </a:p>
        </p:txBody>
      </p:sp>
    </p:spTree>
    <p:extLst>
      <p:ext uri="{BB962C8B-B14F-4D97-AF65-F5344CB8AC3E}">
        <p14:creationId xmlns:p14="http://schemas.microsoft.com/office/powerpoint/2010/main" val="2949436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Updated</a:t>
            </a:r>
            <a:r>
              <a:rPr lang="en-US" baseline="0" dirty="0" smtClean="0"/>
              <a:t> 3/18/24</a:t>
            </a:r>
          </a:p>
          <a:p>
            <a:endParaRPr lang="en-US" baseline="0" dirty="0" smtClean="0"/>
          </a:p>
          <a:p>
            <a:r>
              <a:rPr lang="en-US" baseline="0" dirty="0" smtClean="0"/>
              <a:t>Interns included since </a:t>
            </a:r>
            <a:r>
              <a:rPr lang="en-US" baseline="0" smtClean="0"/>
              <a:t>2019 class</a:t>
            </a:r>
            <a:endParaRPr lang="en-US" dirty="0"/>
          </a:p>
        </p:txBody>
      </p:sp>
      <p:sp>
        <p:nvSpPr>
          <p:cNvPr id="4" name="Slide Number Placeholder 3"/>
          <p:cNvSpPr>
            <a:spLocks noGrp="1"/>
          </p:cNvSpPr>
          <p:nvPr>
            <p:ph type="sldNum" sz="quarter" idx="10"/>
          </p:nvPr>
        </p:nvSpPr>
        <p:spPr/>
        <p:txBody>
          <a:bodyPr/>
          <a:lstStyle/>
          <a:p>
            <a:fld id="{356275F3-B3E6-4601-BAD7-93A14C7B7E15}" type="slidenum">
              <a:rPr lang="en-US" smtClean="0"/>
              <a:t>7</a:t>
            </a:fld>
            <a:endParaRPr lang="en-US"/>
          </a:p>
        </p:txBody>
      </p:sp>
    </p:spTree>
    <p:extLst>
      <p:ext uri="{BB962C8B-B14F-4D97-AF65-F5344CB8AC3E}">
        <p14:creationId xmlns:p14="http://schemas.microsoft.com/office/powerpoint/2010/main" val="3368425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with</a:t>
            </a:r>
            <a:r>
              <a:rPr lang="en-US" baseline="0" dirty="0" smtClean="0"/>
              <a:t> that picture in mind, which I’ve condensed here, lets look at cathode technology</a:t>
            </a:r>
          </a:p>
          <a:p>
            <a:endParaRPr lang="en-US" dirty="0"/>
          </a:p>
        </p:txBody>
      </p:sp>
      <p:sp>
        <p:nvSpPr>
          <p:cNvPr id="4" name="Slide Number Placeholder 3"/>
          <p:cNvSpPr>
            <a:spLocks noGrp="1"/>
          </p:cNvSpPr>
          <p:nvPr>
            <p:ph type="sldNum" sz="quarter" idx="10"/>
          </p:nvPr>
        </p:nvSpPr>
        <p:spPr/>
        <p:txBody>
          <a:bodyPr/>
          <a:lstStyle/>
          <a:p>
            <a:fld id="{6ECD37DB-AD63-4F3D-9396-55BE0EAF5D4C}" type="slidenum">
              <a:rPr lang="en-US" smtClean="0"/>
              <a:t>11</a:t>
            </a:fld>
            <a:endParaRPr lang="en-US"/>
          </a:p>
        </p:txBody>
      </p:sp>
    </p:spTree>
    <p:extLst>
      <p:ext uri="{BB962C8B-B14F-4D97-AF65-F5344CB8AC3E}">
        <p14:creationId xmlns:p14="http://schemas.microsoft.com/office/powerpoint/2010/main" val="1888466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with</a:t>
            </a:r>
            <a:r>
              <a:rPr lang="en-US" baseline="0" dirty="0" smtClean="0"/>
              <a:t> that picture in mind, which I’ve condensed here, lets look at cathode technology</a:t>
            </a:r>
          </a:p>
          <a:p>
            <a:endParaRPr lang="en-US" dirty="0"/>
          </a:p>
        </p:txBody>
      </p:sp>
      <p:sp>
        <p:nvSpPr>
          <p:cNvPr id="4" name="Slide Number Placeholder 3"/>
          <p:cNvSpPr>
            <a:spLocks noGrp="1"/>
          </p:cNvSpPr>
          <p:nvPr>
            <p:ph type="sldNum" sz="quarter" idx="10"/>
          </p:nvPr>
        </p:nvSpPr>
        <p:spPr/>
        <p:txBody>
          <a:bodyPr/>
          <a:lstStyle/>
          <a:p>
            <a:fld id="{6ECD37DB-AD63-4F3D-9396-55BE0EAF5D4C}" type="slidenum">
              <a:rPr lang="en-US" smtClean="0"/>
              <a:t>12</a:t>
            </a:fld>
            <a:endParaRPr lang="en-US"/>
          </a:p>
        </p:txBody>
      </p:sp>
    </p:spTree>
    <p:extLst>
      <p:ext uri="{BB962C8B-B14F-4D97-AF65-F5344CB8AC3E}">
        <p14:creationId xmlns:p14="http://schemas.microsoft.com/office/powerpoint/2010/main" val="441741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we’re showing the conventional approach to supplying electrons to a Hall thruster…</a:t>
            </a:r>
          </a:p>
          <a:p>
            <a:r>
              <a:rPr lang="en-US" baseline="0" dirty="0" smtClean="0"/>
              <a:t>This is called a thermionic cathode</a:t>
            </a:r>
          </a:p>
          <a:p>
            <a:r>
              <a:rPr lang="en-US" baseline="0" dirty="0" smtClean="0"/>
              <a:t>It has several components</a:t>
            </a:r>
            <a:endParaRPr lang="en-US" dirty="0"/>
          </a:p>
        </p:txBody>
      </p:sp>
      <p:sp>
        <p:nvSpPr>
          <p:cNvPr id="4" name="Slide Number Placeholder 3"/>
          <p:cNvSpPr>
            <a:spLocks noGrp="1"/>
          </p:cNvSpPr>
          <p:nvPr>
            <p:ph type="sldNum" sz="quarter" idx="10"/>
          </p:nvPr>
        </p:nvSpPr>
        <p:spPr/>
        <p:txBody>
          <a:bodyPr/>
          <a:lstStyle/>
          <a:p>
            <a:fld id="{6ECD37DB-AD63-4F3D-9396-55BE0EAF5D4C}" type="slidenum">
              <a:rPr lang="en-US" smtClean="0"/>
              <a:t>13</a:t>
            </a:fld>
            <a:endParaRPr lang="en-US"/>
          </a:p>
        </p:txBody>
      </p:sp>
    </p:spTree>
    <p:extLst>
      <p:ext uri="{BB962C8B-B14F-4D97-AF65-F5344CB8AC3E}">
        <p14:creationId xmlns:p14="http://schemas.microsoft.com/office/powerpoint/2010/main" val="1767385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383EF-49D2-1B41-8C7D-9D347A7E21C1}" type="slidenum">
              <a:rPr lang="en-US" smtClean="0"/>
              <a:t>‹#›</a:t>
            </a:fld>
            <a:endParaRPr lang="en-US"/>
          </a:p>
        </p:txBody>
      </p:sp>
    </p:spTree>
    <p:extLst>
      <p:ext uri="{BB962C8B-B14F-4D97-AF65-F5344CB8AC3E}">
        <p14:creationId xmlns:p14="http://schemas.microsoft.com/office/powerpoint/2010/main" val="170164824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383EF-49D2-1B41-8C7D-9D347A7E21C1}" type="slidenum">
              <a:rPr lang="en-US" smtClean="0"/>
              <a:t>‹#›</a:t>
            </a:fld>
            <a:endParaRPr lang="en-US"/>
          </a:p>
        </p:txBody>
      </p:sp>
    </p:spTree>
    <p:extLst>
      <p:ext uri="{BB962C8B-B14F-4D97-AF65-F5344CB8AC3E}">
        <p14:creationId xmlns:p14="http://schemas.microsoft.com/office/powerpoint/2010/main" val="3299310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383EF-49D2-1B41-8C7D-9D347A7E21C1}" type="slidenum">
              <a:rPr lang="en-US" smtClean="0"/>
              <a:t>‹#›</a:t>
            </a:fld>
            <a:endParaRPr lang="en-US"/>
          </a:p>
        </p:txBody>
      </p:sp>
    </p:spTree>
    <p:extLst>
      <p:ext uri="{BB962C8B-B14F-4D97-AF65-F5344CB8AC3E}">
        <p14:creationId xmlns:p14="http://schemas.microsoft.com/office/powerpoint/2010/main" val="3967643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Blu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4128464"/>
            <a:ext cx="9144000" cy="1015036"/>
          </a:xfrm>
          <a:prstGeom prst="rect">
            <a:avLst/>
          </a:prstGeom>
          <a:solidFill>
            <a:srgbClr val="001236"/>
          </a:solidFill>
          <a:ln>
            <a:noFill/>
          </a:ln>
        </p:spPr>
        <p:style>
          <a:lnRef idx="2">
            <a:schemeClr val="accent1">
              <a:shade val="50000"/>
            </a:schemeClr>
          </a:lnRef>
          <a:fillRef idx="1">
            <a:schemeClr val="accent1"/>
          </a:fillRef>
          <a:effectRef idx="0">
            <a:schemeClr val="accent1"/>
          </a:effectRef>
          <a:fontRef idx="minor">
            <a:schemeClr val="lt1"/>
          </a:fontRef>
        </p:style>
        <p:txBody>
          <a:bodyPr lIns="73262" tIns="36631" rIns="73262" bIns="36631" rtlCol="0" anchor="ctr"/>
          <a:lstStyle/>
          <a:p>
            <a:pPr algn="ctr"/>
            <a:endParaRPr lang="en-US"/>
          </a:p>
        </p:txBody>
      </p:sp>
      <p:sp>
        <p:nvSpPr>
          <p:cNvPr id="6" name="Title 1"/>
          <p:cNvSpPr>
            <a:spLocks noGrp="1"/>
          </p:cNvSpPr>
          <p:nvPr>
            <p:ph type="title"/>
          </p:nvPr>
        </p:nvSpPr>
        <p:spPr>
          <a:xfrm>
            <a:off x="415637" y="1815353"/>
            <a:ext cx="8312727" cy="1815353"/>
          </a:xfrm>
        </p:spPr>
        <p:txBody>
          <a:bodyPr anchor="t">
            <a:noAutofit/>
          </a:bodyPr>
          <a:lstStyle>
            <a:lvl1pPr>
              <a:lnSpc>
                <a:spcPts val="4086"/>
              </a:lnSpc>
              <a:defRPr sz="3700" b="1">
                <a:solidFill>
                  <a:schemeClr val="bg1"/>
                </a:solidFill>
              </a:defRPr>
            </a:lvl1pPr>
          </a:lstStyle>
          <a:p>
            <a:r>
              <a:rPr lang="en-US" smtClean="0"/>
              <a:t>Click to edit Master title style</a:t>
            </a:r>
            <a:endParaRPr lang="en-US" dirty="0"/>
          </a:p>
        </p:txBody>
      </p:sp>
      <p:sp>
        <p:nvSpPr>
          <p:cNvPr id="9" name="Content Placeholder 2"/>
          <p:cNvSpPr>
            <a:spLocks noGrp="1"/>
          </p:cNvSpPr>
          <p:nvPr>
            <p:ph idx="13" hasCustomPrompt="1"/>
          </p:nvPr>
        </p:nvSpPr>
        <p:spPr>
          <a:xfrm>
            <a:off x="415636" y="4311724"/>
            <a:ext cx="4779818" cy="630071"/>
          </a:xfrm>
        </p:spPr>
        <p:txBody>
          <a:bodyPr anchor="b"/>
          <a:lstStyle>
            <a:lvl1pPr marL="0" marR="0" indent="0" algn="l" defTabSz="1036290" rtl="0" eaLnBrk="1" fontAlgn="auto" latinLnBrk="0" hangingPunct="1">
              <a:lnSpc>
                <a:spcPts val="1900"/>
              </a:lnSpc>
              <a:spcBef>
                <a:spcPts val="0"/>
              </a:spcBef>
              <a:spcAft>
                <a:spcPts val="0"/>
              </a:spcAft>
              <a:buClrTx/>
              <a:buSzTx/>
              <a:buFontTx/>
              <a:buNone/>
              <a:tabLst/>
              <a:defRPr sz="1200" b="0">
                <a:solidFill>
                  <a:schemeClr val="bg1"/>
                </a:solidFill>
              </a:defRPr>
            </a:lvl1pPr>
            <a:lvl2pPr marL="0" marR="0" indent="0" algn="l" defTabSz="1036290" rtl="0" eaLnBrk="1" fontAlgn="auto" latinLnBrk="0" hangingPunct="1">
              <a:lnSpc>
                <a:spcPts val="1900"/>
              </a:lnSpc>
              <a:spcBef>
                <a:spcPts val="0"/>
              </a:spcBef>
              <a:spcAft>
                <a:spcPts val="0"/>
              </a:spcAft>
              <a:buClrTx/>
              <a:buSzTx/>
              <a:buFontTx/>
              <a:buNone/>
              <a:tabLst/>
              <a:defRPr sz="1200">
                <a:solidFill>
                  <a:schemeClr val="accent3"/>
                </a:solidFill>
              </a:defRPr>
            </a:lvl2pPr>
            <a:lvl3pPr marL="0" indent="0">
              <a:lnSpc>
                <a:spcPts val="1522"/>
              </a:lnSpc>
              <a:spcAft>
                <a:spcPts val="0"/>
              </a:spcAft>
              <a:buFontTx/>
              <a:buNone/>
              <a:defRPr sz="1200" b="1">
                <a:solidFill>
                  <a:schemeClr val="bg1"/>
                </a:solidFill>
              </a:defRPr>
            </a:lvl3pPr>
            <a:lvl4pPr>
              <a:lnSpc>
                <a:spcPts val="2115"/>
              </a:lnSpc>
              <a:spcAft>
                <a:spcPts val="1442"/>
              </a:spcAft>
              <a:defRPr sz="1800">
                <a:solidFill>
                  <a:schemeClr val="bg1"/>
                </a:solidFill>
              </a:defRPr>
            </a:lvl4pPr>
            <a:lvl5pPr>
              <a:defRPr>
                <a:solidFill>
                  <a:schemeClr val="bg1"/>
                </a:solidFill>
              </a:defRPr>
            </a:lvl5pPr>
          </a:lstStyle>
          <a:p>
            <a:pPr marL="0" marR="0" lvl="1" indent="0" algn="l" defTabSz="1036290" rtl="0" eaLnBrk="1" fontAlgn="auto" latinLnBrk="0" hangingPunct="1">
              <a:lnSpc>
                <a:spcPts val="1900"/>
              </a:lnSpc>
              <a:spcBef>
                <a:spcPts val="0"/>
              </a:spcBef>
              <a:spcAft>
                <a:spcPts val="0"/>
              </a:spcAft>
              <a:buClrTx/>
              <a:buSzTx/>
              <a:buFontTx/>
              <a:buNone/>
              <a:tabLst/>
              <a:defRPr/>
            </a:pPr>
            <a:r>
              <a:rPr kumimoji="0" lang="en-US" sz="1500" b="1" i="0" u="none" strike="noStrike" kern="100" cap="none" spc="0" normalizeH="0" baseline="0" noProof="0" dirty="0" smtClean="0">
                <a:ln>
                  <a:noFill/>
                </a:ln>
                <a:solidFill>
                  <a:srgbClr val="FFC000"/>
                </a:solidFill>
                <a:effectLst/>
                <a:uLnTx/>
                <a:uFillTx/>
                <a:latin typeface="Arial"/>
                <a:ea typeface="+mn-ea"/>
                <a:cs typeface="+mn-cs"/>
              </a:rPr>
              <a:t>Dr. Michael McDonald</a:t>
            </a:r>
          </a:p>
          <a:p>
            <a:pPr marL="0" marR="0" lvl="0" indent="0" algn="l" defTabSz="1036290" rtl="0" eaLnBrk="1" fontAlgn="auto" latinLnBrk="0" hangingPunct="1">
              <a:lnSpc>
                <a:spcPts val="1900"/>
              </a:lnSpc>
              <a:spcBef>
                <a:spcPts val="0"/>
              </a:spcBef>
              <a:spcAft>
                <a:spcPts val="0"/>
              </a:spcAft>
              <a:buClrTx/>
              <a:buSzTx/>
              <a:buFontTx/>
              <a:buNone/>
              <a:tabLst/>
              <a:defRPr/>
            </a:pPr>
            <a:r>
              <a:rPr kumimoji="0" lang="en-US" sz="1500" b="0" i="0" u="none" strike="noStrike" kern="100" cap="none" spc="0" normalizeH="0" baseline="0" noProof="0" dirty="0" smtClean="0">
                <a:ln>
                  <a:noFill/>
                </a:ln>
                <a:solidFill>
                  <a:prstClr val="white"/>
                </a:solidFill>
                <a:effectLst/>
                <a:uLnTx/>
                <a:uFillTx/>
                <a:latin typeface="Arial"/>
                <a:ea typeface="+mn-ea"/>
                <a:cs typeface="+mn-cs"/>
              </a:rPr>
              <a:t>Naval Center for Space Technology, Code 8200</a:t>
            </a:r>
          </a:p>
          <a:p>
            <a:pPr marL="0" marR="0" lvl="0" indent="0" algn="l" defTabSz="1036290" rtl="0" eaLnBrk="1" fontAlgn="auto" latinLnBrk="0" hangingPunct="1">
              <a:lnSpc>
                <a:spcPts val="1900"/>
              </a:lnSpc>
              <a:spcBef>
                <a:spcPts val="0"/>
              </a:spcBef>
              <a:spcAft>
                <a:spcPts val="0"/>
              </a:spcAft>
              <a:buClrTx/>
              <a:buSzTx/>
              <a:buFontTx/>
              <a:buNone/>
              <a:tabLst/>
              <a:defRPr/>
            </a:pPr>
            <a:r>
              <a:rPr kumimoji="0" lang="en-US" sz="1500" b="0" i="0" u="none" strike="noStrike" kern="100" cap="none" spc="0" normalizeH="0" baseline="0" noProof="0" dirty="0" smtClean="0">
                <a:ln>
                  <a:noFill/>
                </a:ln>
                <a:solidFill>
                  <a:prstClr val="white"/>
                </a:solidFill>
                <a:effectLst/>
                <a:uLnTx/>
                <a:uFillTx/>
                <a:latin typeface="Arial"/>
                <a:ea typeface="+mn-ea"/>
                <a:cs typeface="+mn-cs"/>
              </a:rPr>
              <a:t>Washington, D.C.</a:t>
            </a:r>
          </a:p>
        </p:txBody>
      </p:sp>
      <p:sp>
        <p:nvSpPr>
          <p:cNvPr id="5" name="Content Placeholder 2"/>
          <p:cNvSpPr>
            <a:spLocks noGrp="1"/>
          </p:cNvSpPr>
          <p:nvPr>
            <p:ph idx="14"/>
          </p:nvPr>
        </p:nvSpPr>
        <p:spPr>
          <a:xfrm>
            <a:off x="5403273" y="4311724"/>
            <a:ext cx="3325091" cy="630071"/>
          </a:xfrm>
        </p:spPr>
        <p:txBody>
          <a:bodyPr anchor="b"/>
          <a:lstStyle>
            <a:lvl1pPr algn="r">
              <a:lnSpc>
                <a:spcPts val="1522"/>
              </a:lnSpc>
              <a:spcAft>
                <a:spcPts val="0"/>
              </a:spcAft>
              <a:defRPr sz="1200" b="1">
                <a:solidFill>
                  <a:schemeClr val="bg1"/>
                </a:solidFill>
              </a:defRPr>
            </a:lvl1pPr>
            <a:lvl2pPr algn="r">
              <a:lnSpc>
                <a:spcPts val="1522"/>
              </a:lnSpc>
              <a:spcAft>
                <a:spcPts val="0"/>
              </a:spcAft>
              <a:defRPr sz="1200">
                <a:solidFill>
                  <a:schemeClr val="accent3"/>
                </a:solidFill>
              </a:defRPr>
            </a:lvl2pPr>
            <a:lvl3pPr marL="0" indent="0" algn="r">
              <a:lnSpc>
                <a:spcPts val="1522"/>
              </a:lnSpc>
              <a:spcAft>
                <a:spcPts val="0"/>
              </a:spcAft>
              <a:buFontTx/>
              <a:buNone/>
              <a:defRPr sz="1200" b="0">
                <a:solidFill>
                  <a:schemeClr val="bg1"/>
                </a:solidFill>
              </a:defRPr>
            </a:lvl3pPr>
            <a:lvl4pPr>
              <a:lnSpc>
                <a:spcPts val="2115"/>
              </a:lnSpc>
              <a:spcAft>
                <a:spcPts val="1442"/>
              </a:spcAft>
              <a:defRPr sz="1800">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89481705"/>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Colum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r>
              <a:rPr lang="en-US" smtClean="0"/>
              <a:t>Presentation Title  |  </a:t>
            </a:r>
            <a:fld id="{EC78876D-F60F-416A-9AB8-0484C938732F}" type="slidenum">
              <a:rPr lang="en-US" b="1" smtClean="0">
                <a:solidFill>
                  <a:schemeClr val="tx2"/>
                </a:solidFill>
              </a:rPr>
              <a:pPr/>
              <a:t>‹#›</a:t>
            </a:fld>
            <a:endParaRPr lang="en-US" b="1" dirty="0" smtClean="0">
              <a:solidFill>
                <a:schemeClr val="tx2"/>
              </a:solidFill>
            </a:endParaRPr>
          </a:p>
        </p:txBody>
      </p:sp>
      <p:sp>
        <p:nvSpPr>
          <p:cNvPr id="4" name="Footer Placeholder 3"/>
          <p:cNvSpPr>
            <a:spLocks noGrp="1"/>
          </p:cNvSpPr>
          <p:nvPr>
            <p:ph type="ftr" sz="quarter" idx="11"/>
          </p:nvPr>
        </p:nvSpPr>
        <p:spPr/>
        <p:txBody>
          <a:bodyPr/>
          <a:lstStyle/>
          <a:p>
            <a:endParaRPr lang="en-US"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816909"/>
          </a:xfrm>
          <a:prstGeom prst="rect">
            <a:avLst/>
          </a:prstGeom>
        </p:spPr>
      </p:pic>
      <p:sp>
        <p:nvSpPr>
          <p:cNvPr id="6" name="Title 1"/>
          <p:cNvSpPr>
            <a:spLocks noGrp="1"/>
          </p:cNvSpPr>
          <p:nvPr>
            <p:ph type="title"/>
          </p:nvPr>
        </p:nvSpPr>
        <p:spPr>
          <a:xfrm>
            <a:off x="1870364" y="423582"/>
            <a:ext cx="6650182" cy="302559"/>
          </a:xfrm>
        </p:spPr>
        <p:txBody>
          <a:bodyPr>
            <a:normAutofit/>
          </a:bodyPr>
          <a:lstStyle>
            <a:lvl1pPr>
              <a:defRPr sz="1985" b="1">
                <a:solidFill>
                  <a:srgbClr val="FABE07"/>
                </a:solidFill>
              </a:defRPr>
            </a:lvl1pPr>
          </a:lstStyle>
          <a:p>
            <a:r>
              <a:rPr lang="en-US" smtClean="0"/>
              <a:t>Click to edit Master title style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5636" y="155488"/>
            <a:ext cx="1039091" cy="505934"/>
          </a:xfrm>
          <a:prstGeom prst="rect">
            <a:avLst/>
          </a:prstGeom>
        </p:spPr>
      </p:pic>
      <p:sp>
        <p:nvSpPr>
          <p:cNvPr id="9" name="Content Placeholder 2"/>
          <p:cNvSpPr>
            <a:spLocks noGrp="1"/>
          </p:cNvSpPr>
          <p:nvPr>
            <p:ph idx="13"/>
          </p:nvPr>
        </p:nvSpPr>
        <p:spPr>
          <a:xfrm>
            <a:off x="415637" y="1166813"/>
            <a:ext cx="3948545" cy="3479426"/>
          </a:xfrm>
        </p:spPr>
        <p:txBody>
          <a:bodyPr/>
          <a:lstStyle>
            <a:lvl1pPr>
              <a:lnSpc>
                <a:spcPts val="1191"/>
              </a:lnSpc>
              <a:spcAft>
                <a:spcPts val="397"/>
              </a:spcAft>
              <a:defRPr sz="993"/>
            </a:lvl1pPr>
            <a:lvl2pPr>
              <a:lnSpc>
                <a:spcPts val="1191"/>
              </a:lnSpc>
              <a:spcAft>
                <a:spcPts val="397"/>
              </a:spcAft>
              <a:defRPr sz="993">
                <a:solidFill>
                  <a:schemeClr val="tx2">
                    <a:lumMod val="60000"/>
                    <a:lumOff val="40000"/>
                  </a:schemeClr>
                </a:solidFill>
              </a:defRPr>
            </a:lvl2pPr>
            <a:lvl3pPr>
              <a:lnSpc>
                <a:spcPts val="1191"/>
              </a:lnSpc>
              <a:defRPr sz="993"/>
            </a:lvl3pPr>
            <a:lvl4pPr>
              <a:lnSpc>
                <a:spcPts val="1191"/>
              </a:lnSpc>
              <a:spcAft>
                <a:spcPts val="199"/>
              </a:spcAft>
              <a:defRPr sz="993">
                <a:solidFill>
                  <a:schemeClr val="tx1"/>
                </a:solidFill>
              </a:defRPr>
            </a:lvl4pPr>
            <a:lvl5pPr marL="605150" indent="-146035">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idx="14"/>
          </p:nvPr>
        </p:nvSpPr>
        <p:spPr>
          <a:xfrm>
            <a:off x="4759037" y="1166813"/>
            <a:ext cx="3948545" cy="3479426"/>
          </a:xfrm>
        </p:spPr>
        <p:txBody>
          <a:bodyPr/>
          <a:lstStyle>
            <a:lvl1pPr>
              <a:lnSpc>
                <a:spcPts val="1191"/>
              </a:lnSpc>
              <a:spcAft>
                <a:spcPts val="397"/>
              </a:spcAft>
              <a:defRPr sz="993"/>
            </a:lvl1pPr>
            <a:lvl2pPr>
              <a:lnSpc>
                <a:spcPts val="1191"/>
              </a:lnSpc>
              <a:spcAft>
                <a:spcPts val="397"/>
              </a:spcAft>
              <a:defRPr sz="993">
                <a:solidFill>
                  <a:schemeClr val="tx2">
                    <a:lumMod val="60000"/>
                    <a:lumOff val="40000"/>
                  </a:schemeClr>
                </a:solidFill>
              </a:defRPr>
            </a:lvl2pPr>
            <a:lvl3pPr>
              <a:lnSpc>
                <a:spcPts val="1191"/>
              </a:lnSpc>
              <a:defRPr sz="993"/>
            </a:lvl3pPr>
            <a:lvl4pPr>
              <a:lnSpc>
                <a:spcPts val="1191"/>
              </a:lnSpc>
              <a:spcAft>
                <a:spcPts val="199"/>
              </a:spcAft>
              <a:defRPr sz="993">
                <a:solidFill>
                  <a:schemeClr val="tx1"/>
                </a:solidFill>
              </a:defRPr>
            </a:lvl4pPr>
            <a:lvl5pPr>
              <a:defRPr sz="993">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2185916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62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Colum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r>
              <a:rPr lang="en-US" smtClean="0"/>
              <a:t>Presentation Title  |  </a:t>
            </a:r>
            <a:fld id="{EC78876D-F60F-416A-9AB8-0484C938732F}" type="slidenum">
              <a:rPr lang="en-US" b="1" smtClean="0">
                <a:solidFill>
                  <a:schemeClr val="tx2"/>
                </a:solidFill>
              </a:rPr>
              <a:pPr/>
              <a:t>‹#›</a:t>
            </a:fld>
            <a:endParaRPr lang="en-US" b="1" dirty="0" smtClean="0">
              <a:solidFill>
                <a:schemeClr val="tx2"/>
              </a:solidFill>
            </a:endParaRPr>
          </a:p>
        </p:txBody>
      </p:sp>
      <p:sp>
        <p:nvSpPr>
          <p:cNvPr id="4" name="Footer Placeholder 3"/>
          <p:cNvSpPr>
            <a:spLocks noGrp="1"/>
          </p:cNvSpPr>
          <p:nvPr>
            <p:ph type="ftr" sz="quarter" idx="11"/>
          </p:nvPr>
        </p:nvSpPr>
        <p:spPr/>
        <p:txBody>
          <a:bodyPr/>
          <a:lstStyle/>
          <a:p>
            <a:endParaRPr lang="en-US"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816909"/>
          </a:xfrm>
          <a:prstGeom prst="rect">
            <a:avLst/>
          </a:prstGeom>
        </p:spPr>
      </p:pic>
      <p:sp>
        <p:nvSpPr>
          <p:cNvPr id="6" name="Title 1"/>
          <p:cNvSpPr>
            <a:spLocks noGrp="1"/>
          </p:cNvSpPr>
          <p:nvPr>
            <p:ph type="title"/>
          </p:nvPr>
        </p:nvSpPr>
        <p:spPr>
          <a:xfrm>
            <a:off x="1870364" y="423582"/>
            <a:ext cx="6650182" cy="302559"/>
          </a:xfrm>
        </p:spPr>
        <p:txBody>
          <a:bodyPr>
            <a:normAutofit/>
          </a:bodyPr>
          <a:lstStyle>
            <a:lvl1pPr>
              <a:defRPr sz="1985" b="1">
                <a:solidFill>
                  <a:srgbClr val="FABE07"/>
                </a:solidFill>
              </a:defRPr>
            </a:lvl1pPr>
          </a:lstStyle>
          <a:p>
            <a:r>
              <a:rPr lang="en-US" smtClean="0"/>
              <a:t>Click to edit Master title style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5636" y="155488"/>
            <a:ext cx="1039091" cy="505934"/>
          </a:xfrm>
          <a:prstGeom prst="rect">
            <a:avLst/>
          </a:prstGeom>
        </p:spPr>
      </p:pic>
      <p:sp>
        <p:nvSpPr>
          <p:cNvPr id="9" name="Content Placeholder 2"/>
          <p:cNvSpPr>
            <a:spLocks noGrp="1"/>
          </p:cNvSpPr>
          <p:nvPr>
            <p:ph idx="13"/>
          </p:nvPr>
        </p:nvSpPr>
        <p:spPr>
          <a:xfrm>
            <a:off x="415637" y="1166813"/>
            <a:ext cx="8291945" cy="3479426"/>
          </a:xfrm>
        </p:spPr>
        <p:txBody>
          <a:bodyPr/>
          <a:lstStyle>
            <a:lvl1pPr>
              <a:lnSpc>
                <a:spcPts val="1191"/>
              </a:lnSpc>
              <a:spcAft>
                <a:spcPts val="397"/>
              </a:spcAft>
              <a:defRPr sz="993"/>
            </a:lvl1pPr>
            <a:lvl2pPr>
              <a:lnSpc>
                <a:spcPts val="1191"/>
              </a:lnSpc>
              <a:spcAft>
                <a:spcPts val="397"/>
              </a:spcAft>
              <a:defRPr sz="993">
                <a:solidFill>
                  <a:schemeClr val="tx2">
                    <a:lumMod val="60000"/>
                    <a:lumOff val="40000"/>
                  </a:schemeClr>
                </a:solidFill>
              </a:defRPr>
            </a:lvl2pPr>
            <a:lvl3pPr>
              <a:lnSpc>
                <a:spcPts val="1191"/>
              </a:lnSpc>
              <a:defRPr sz="993"/>
            </a:lvl3pPr>
            <a:lvl4pPr>
              <a:lnSpc>
                <a:spcPts val="1191"/>
              </a:lnSpc>
              <a:spcAft>
                <a:spcPts val="199"/>
              </a:spcAft>
              <a:defRPr sz="993">
                <a:solidFill>
                  <a:schemeClr val="tx1"/>
                </a:solidFill>
              </a:defRPr>
            </a:lvl4pPr>
            <a:lvl5pPr>
              <a:defRPr u="none"/>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7704628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62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U.S. Naval Research Laboratory</a:t>
            </a:r>
            <a:endParaRPr lang="en-US"/>
          </a:p>
        </p:txBody>
      </p:sp>
      <p:sp>
        <p:nvSpPr>
          <p:cNvPr id="6" name="Slide Number Placeholder 5"/>
          <p:cNvSpPr>
            <a:spLocks noGrp="1"/>
          </p:cNvSpPr>
          <p:nvPr>
            <p:ph type="sldNum" sz="quarter" idx="12"/>
          </p:nvPr>
        </p:nvSpPr>
        <p:spPr/>
        <p:txBody>
          <a:bodyPr/>
          <a:lstStyle/>
          <a:p>
            <a:fld id="{1A7383EF-49D2-1B41-8C7D-9D347A7E21C1}" type="slidenum">
              <a:rPr lang="en-US" smtClean="0"/>
              <a:t>‹#›</a:t>
            </a:fld>
            <a:endParaRPr lang="en-US"/>
          </a:p>
        </p:txBody>
      </p:sp>
      <p:sp>
        <p:nvSpPr>
          <p:cNvPr id="7" name="Rectangle 6"/>
          <p:cNvSpPr/>
          <p:nvPr userDrawn="1"/>
        </p:nvSpPr>
        <p:spPr>
          <a:xfrm>
            <a:off x="0" y="0"/>
            <a:ext cx="9144000" cy="91589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0" y="915893"/>
            <a:ext cx="9144000" cy="0"/>
          </a:xfrm>
          <a:prstGeom prst="line">
            <a:avLst/>
          </a:prstGeom>
          <a:ln>
            <a:solidFill>
              <a:srgbClr val="FBBE08"/>
            </a:solidFill>
          </a:ln>
        </p:spPr>
        <p:style>
          <a:lnRef idx="2">
            <a:schemeClr val="accent1"/>
          </a:lnRef>
          <a:fillRef idx="0">
            <a:schemeClr val="accent1"/>
          </a:fillRef>
          <a:effectRef idx="1">
            <a:schemeClr val="accent1"/>
          </a:effectRef>
          <a:fontRef idx="minor">
            <a:schemeClr val="tx1"/>
          </a:fontRef>
        </p:style>
      </p:cxnSp>
      <p:pic>
        <p:nvPicPr>
          <p:cNvPr id="9" name="Picture 8" descr="NRL_logo_Reverse.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8162" y="122080"/>
            <a:ext cx="1026429" cy="685800"/>
          </a:xfrm>
          <a:prstGeom prst="rect">
            <a:avLst/>
          </a:prstGeom>
        </p:spPr>
      </p:pic>
      <p:sp>
        <p:nvSpPr>
          <p:cNvPr id="11" name="Title 1"/>
          <p:cNvSpPr>
            <a:spLocks noGrp="1"/>
          </p:cNvSpPr>
          <p:nvPr>
            <p:ph type="title"/>
          </p:nvPr>
        </p:nvSpPr>
        <p:spPr>
          <a:xfrm>
            <a:off x="1302707" y="58455"/>
            <a:ext cx="7841293" cy="857438"/>
          </a:xfrm>
        </p:spPr>
        <p:txBody>
          <a:bodyPr>
            <a:normAutofit/>
          </a:bodyPr>
          <a:lstStyle>
            <a:lvl1pPr algn="l">
              <a:defRPr sz="2800" b="1">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803751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7383EF-49D2-1B41-8C7D-9D347A7E21C1}" type="slidenum">
              <a:rPr lang="en-US" smtClean="0"/>
              <a:t>‹#›</a:t>
            </a:fld>
            <a:endParaRPr lang="en-US" dirty="0"/>
          </a:p>
        </p:txBody>
      </p:sp>
      <p:sp>
        <p:nvSpPr>
          <p:cNvPr id="7" name="Rectangle 6"/>
          <p:cNvSpPr/>
          <p:nvPr userDrawn="1"/>
        </p:nvSpPr>
        <p:spPr>
          <a:xfrm>
            <a:off x="0" y="0"/>
            <a:ext cx="9144000" cy="91589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0" y="915893"/>
            <a:ext cx="9144000" cy="0"/>
          </a:xfrm>
          <a:prstGeom prst="line">
            <a:avLst/>
          </a:prstGeom>
          <a:ln>
            <a:solidFill>
              <a:srgbClr val="FBBE08"/>
            </a:solidFill>
          </a:ln>
        </p:spPr>
        <p:style>
          <a:lnRef idx="2">
            <a:schemeClr val="accent1"/>
          </a:lnRef>
          <a:fillRef idx="0">
            <a:schemeClr val="accent1"/>
          </a:fillRef>
          <a:effectRef idx="1">
            <a:schemeClr val="accent1"/>
          </a:effectRef>
          <a:fontRef idx="minor">
            <a:schemeClr val="tx1"/>
          </a:fontRef>
        </p:style>
      </p:cxnSp>
      <p:pic>
        <p:nvPicPr>
          <p:cNvPr id="9" name="Picture 8" descr="NRL_logo_Reverse.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8162" y="122080"/>
            <a:ext cx="1026429" cy="685800"/>
          </a:xfrm>
          <a:prstGeom prst="rect">
            <a:avLst/>
          </a:prstGeom>
        </p:spPr>
      </p:pic>
      <p:sp>
        <p:nvSpPr>
          <p:cNvPr id="11" name="Title 1"/>
          <p:cNvSpPr>
            <a:spLocks noGrp="1"/>
          </p:cNvSpPr>
          <p:nvPr>
            <p:ph type="title"/>
          </p:nvPr>
        </p:nvSpPr>
        <p:spPr>
          <a:xfrm>
            <a:off x="1302707" y="58455"/>
            <a:ext cx="7841293" cy="857438"/>
          </a:xfrm>
        </p:spPr>
        <p:txBody>
          <a:bodyPr>
            <a:normAutofit/>
          </a:bodyPr>
          <a:lstStyle>
            <a:lvl1pPr algn="l">
              <a:defRPr sz="2800" b="1">
                <a:solidFill>
                  <a:schemeClr val="accent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10" name="Rectangle 9"/>
          <p:cNvSpPr/>
          <p:nvPr userDrawn="1"/>
        </p:nvSpPr>
        <p:spPr>
          <a:xfrm>
            <a:off x="0" y="-24259"/>
            <a:ext cx="9144000" cy="184666"/>
          </a:xfrm>
          <a:prstGeom prst="rect">
            <a:avLst/>
          </a:prstGeom>
        </p:spPr>
        <p:txBody>
          <a:bodyPr wrap="square">
            <a:spAutoFit/>
          </a:bodyPr>
          <a:lstStyle/>
          <a:p>
            <a:pPr algn="ctr">
              <a:tabLst>
                <a:tab pos="2743200" algn="ctr"/>
                <a:tab pos="5486400" algn="r"/>
              </a:tabLst>
            </a:pPr>
            <a:r>
              <a:rPr lang="en-US" sz="6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DISTRIBUTION </a:t>
            </a:r>
            <a:r>
              <a:rPr lang="en-US" sz="600" b="1"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A. </a:t>
            </a:r>
            <a:r>
              <a:rPr lang="en-US" sz="6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Approved for public release: distribution unlimited</a:t>
            </a:r>
            <a:r>
              <a:rPr lang="en-US" sz="600" b="1"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285146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383EF-49D2-1B41-8C7D-9D347A7E21C1}" type="slidenum">
              <a:rPr lang="en-US" smtClean="0"/>
              <a:t>‹#›</a:t>
            </a:fld>
            <a:endParaRPr lang="en-US"/>
          </a:p>
        </p:txBody>
      </p:sp>
    </p:spTree>
    <p:extLst>
      <p:ext uri="{BB962C8B-B14F-4D97-AF65-F5344CB8AC3E}">
        <p14:creationId xmlns:p14="http://schemas.microsoft.com/office/powerpoint/2010/main" val="130620361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7383EF-49D2-1B41-8C7D-9D347A7E21C1}" type="slidenum">
              <a:rPr lang="en-US" smtClean="0"/>
              <a:t>‹#›</a:t>
            </a:fld>
            <a:endParaRPr lang="en-US"/>
          </a:p>
        </p:txBody>
      </p:sp>
    </p:spTree>
    <p:extLst>
      <p:ext uri="{BB962C8B-B14F-4D97-AF65-F5344CB8AC3E}">
        <p14:creationId xmlns:p14="http://schemas.microsoft.com/office/powerpoint/2010/main" val="297050831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7383EF-49D2-1B41-8C7D-9D347A7E21C1}" type="slidenum">
              <a:rPr lang="en-US" smtClean="0"/>
              <a:t>‹#›</a:t>
            </a:fld>
            <a:endParaRPr lang="en-US"/>
          </a:p>
        </p:txBody>
      </p:sp>
    </p:spTree>
    <p:extLst>
      <p:ext uri="{BB962C8B-B14F-4D97-AF65-F5344CB8AC3E}">
        <p14:creationId xmlns:p14="http://schemas.microsoft.com/office/powerpoint/2010/main" val="191305420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7383EF-49D2-1B41-8C7D-9D347A7E21C1}" type="slidenum">
              <a:rPr lang="en-US" smtClean="0"/>
              <a:t>‹#›</a:t>
            </a:fld>
            <a:endParaRPr lang="en-US"/>
          </a:p>
        </p:txBody>
      </p:sp>
    </p:spTree>
    <p:extLst>
      <p:ext uri="{BB962C8B-B14F-4D97-AF65-F5344CB8AC3E}">
        <p14:creationId xmlns:p14="http://schemas.microsoft.com/office/powerpoint/2010/main" val="210647595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7383EF-49D2-1B41-8C7D-9D347A7E21C1}" type="slidenum">
              <a:rPr lang="en-US" smtClean="0"/>
              <a:t>‹#›</a:t>
            </a:fld>
            <a:endParaRPr lang="en-US"/>
          </a:p>
        </p:txBody>
      </p:sp>
    </p:spTree>
    <p:extLst>
      <p:ext uri="{BB962C8B-B14F-4D97-AF65-F5344CB8AC3E}">
        <p14:creationId xmlns:p14="http://schemas.microsoft.com/office/powerpoint/2010/main" val="255667325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383EF-49D2-1B41-8C7D-9D347A7E21C1}" type="slidenum">
              <a:rPr lang="en-US" smtClean="0"/>
              <a:t>‹#›</a:t>
            </a:fld>
            <a:endParaRPr lang="en-US"/>
          </a:p>
        </p:txBody>
      </p:sp>
    </p:spTree>
    <p:extLst>
      <p:ext uri="{BB962C8B-B14F-4D97-AF65-F5344CB8AC3E}">
        <p14:creationId xmlns:p14="http://schemas.microsoft.com/office/powerpoint/2010/main" val="169693590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383EF-49D2-1B41-8C7D-9D347A7E21C1}" type="slidenum">
              <a:rPr lang="en-US" smtClean="0"/>
              <a:t>‹#›</a:t>
            </a:fld>
            <a:endParaRPr lang="en-US"/>
          </a:p>
        </p:txBody>
      </p:sp>
    </p:spTree>
    <p:extLst>
      <p:ext uri="{BB962C8B-B14F-4D97-AF65-F5344CB8AC3E}">
        <p14:creationId xmlns:p14="http://schemas.microsoft.com/office/powerpoint/2010/main" val="375664858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A7383EF-49D2-1B41-8C7D-9D347A7E21C1}" type="slidenum">
              <a:rPr lang="en-US" smtClean="0"/>
              <a:t>‹#›</a:t>
            </a:fld>
            <a:endParaRPr lang="en-US"/>
          </a:p>
        </p:txBody>
      </p:sp>
    </p:spTree>
    <p:extLst>
      <p:ext uri="{BB962C8B-B14F-4D97-AF65-F5344CB8AC3E}">
        <p14:creationId xmlns:p14="http://schemas.microsoft.com/office/powerpoint/2010/main" val="143266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NUL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NULL"/></Relationships>
</file>

<file path=ppt/slides/_rels/slide2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2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NULL"/></Relationships>
</file>

<file path=ppt/slides/_rels/slide2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NUL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NUL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NULL"/></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NUL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image" Target="../media/image490.png"/><Relationship Id="rId7" Type="http://schemas.openxmlformats.org/officeDocument/2006/relationships/image" Target="../media/image52.pn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88.jpg"/><Relationship Id="rId2" Type="http://schemas.openxmlformats.org/officeDocument/2006/relationships/image" Target="../media/image89.JPG"/><Relationship Id="rId1" Type="http://schemas.openxmlformats.org/officeDocument/2006/relationships/slideLayout" Target="../slideLayouts/slideLayout2.xml"/><Relationship Id="rId6" Type="http://schemas.openxmlformats.org/officeDocument/2006/relationships/image" Target="../media/image93.jpg"/><Relationship Id="rId5" Type="http://schemas.openxmlformats.org/officeDocument/2006/relationships/image" Target="../media/image92.png"/><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6.jpg"/><Relationship Id="rId5" Type="http://schemas.openxmlformats.org/officeDocument/2006/relationships/image" Target="NULL"/><Relationship Id="rId4" Type="http://schemas.openxmlformats.org/officeDocument/2006/relationships/image" Target="NULL"/></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5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111.png"/></Relationships>
</file>

<file path=ppt/slides/_rels/slide5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12.png"/><Relationship Id="rId7"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60.png"/><Relationship Id="rId4" Type="http://schemas.openxmlformats.org/officeDocument/2006/relationships/image" Target="../media/image11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5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png"/><Relationship Id="rId4" Type="http://schemas.openxmlformats.org/officeDocument/2006/relationships/image" Target="../media/image15.png"/></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1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png"/><Relationship Id="rId4" Type="http://schemas.openxmlformats.org/officeDocument/2006/relationships/image" Target="../media/image15.png"/></Relationships>
</file>

<file path=ppt/slides/_rels/slide6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hyperlink" Target="https://www.nrl.navy.mil/Careers/Students/SSEP/" TargetMode="External"/><Relationship Id="rId2" Type="http://schemas.openxmlformats.org/officeDocument/2006/relationships/hyperlink" Target="https://www.onr.navy.mil/en/Education-Outreach/undergraduate-graduate/NREIP-naval-internship" TargetMode="Externa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65.xml.rels><?xml version="1.0" encoding="UTF-8" standalone="yes"?>
<Relationships xmlns="http://schemas.openxmlformats.org/package/2006/relationships"><Relationship Id="rId3" Type="http://schemas.openxmlformats.org/officeDocument/2006/relationships/hyperlink" Target="https://nrl.asee.org/" TargetMode="External"/><Relationship Id="rId2" Type="http://schemas.openxmlformats.org/officeDocument/2006/relationships/hyperlink" Target="https://sites.nationalacademies.org/PGA/RAP/index.htm" TargetMode="Externa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6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s://www.nrl.navy.mil/careers/faculty/"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jpg"/><Relationship Id="rId3" Type="http://schemas.openxmlformats.org/officeDocument/2006/relationships/image" Target="../media/image30.jpeg"/><Relationship Id="rId21" Type="http://schemas.openxmlformats.org/officeDocument/2006/relationships/image" Target="../media/image48.png"/><Relationship Id="rId7" Type="http://schemas.openxmlformats.org/officeDocument/2006/relationships/image" Target="../media/image34.jpg"/><Relationship Id="rId12" Type="http://schemas.openxmlformats.org/officeDocument/2006/relationships/image" Target="../media/image39.png"/><Relationship Id="rId17" Type="http://schemas.openxmlformats.org/officeDocument/2006/relationships/image" Target="../media/image44.jpeg"/><Relationship Id="rId25" Type="http://schemas.openxmlformats.org/officeDocument/2006/relationships/image" Target="../media/image52.JPG"/><Relationship Id="rId2" Type="http://schemas.openxmlformats.org/officeDocument/2006/relationships/notesSlide" Target="../notesSlides/notesSlide6.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8.png"/><Relationship Id="rId24" Type="http://schemas.openxmlformats.org/officeDocument/2006/relationships/image" Target="../media/image51.jpg"/><Relationship Id="rId5" Type="http://schemas.openxmlformats.org/officeDocument/2006/relationships/image" Target="../media/image32.jpeg"/><Relationship Id="rId15" Type="http://schemas.openxmlformats.org/officeDocument/2006/relationships/image" Target="../media/image42.png"/><Relationship Id="rId23" Type="http://schemas.openxmlformats.org/officeDocument/2006/relationships/image" Target="../media/image50.jpe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jpe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5.xml"/><Relationship Id="rId4" Type="http://schemas.openxmlformats.org/officeDocument/2006/relationships/image" Target="../media/image56.jpeg"/></Relationships>
</file>

<file path=ppt/slides/_rels/slide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24" y="4958834"/>
            <a:ext cx="9144000" cy="184666"/>
          </a:xfrm>
          <a:prstGeom prst="rect">
            <a:avLst/>
          </a:prstGeom>
        </p:spPr>
        <p:txBody>
          <a:bodyPr wrap="square">
            <a:spAutoFit/>
          </a:bodyPr>
          <a:lstStyle/>
          <a:p>
            <a:pPr algn="ctr">
              <a:tabLst>
                <a:tab pos="2743200" algn="ctr"/>
                <a:tab pos="5486400" algn="r"/>
              </a:tabLst>
            </a:pPr>
            <a:r>
              <a:rPr lang="en-US" sz="6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DISTRIBUTION </a:t>
            </a:r>
            <a:r>
              <a:rPr lang="en-US" sz="600" b="1"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A. </a:t>
            </a:r>
            <a:r>
              <a:rPr lang="en-US" sz="6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Approved for public release: distribution unlimited</a:t>
            </a:r>
            <a:r>
              <a:rPr lang="en-US" sz="600" b="1"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a:t>
            </a:r>
          </a:p>
        </p:txBody>
      </p:sp>
      <p:sp>
        <p:nvSpPr>
          <p:cNvPr id="5" name="Content Placeholder 4"/>
          <p:cNvSpPr>
            <a:spLocks noGrp="1"/>
          </p:cNvSpPr>
          <p:nvPr>
            <p:ph idx="13"/>
          </p:nvPr>
        </p:nvSpPr>
        <p:spPr>
          <a:xfrm>
            <a:off x="0" y="4143921"/>
            <a:ext cx="4779818" cy="630071"/>
          </a:xfrm>
        </p:spPr>
        <p:txBody>
          <a:bodyPr>
            <a:noAutofit/>
          </a:bodyPr>
          <a:lstStyle/>
          <a:p>
            <a:pPr lvl="1">
              <a:lnSpc>
                <a:spcPct val="100000"/>
              </a:lnSpc>
            </a:pPr>
            <a:r>
              <a:rPr lang="en-US" b="1" kern="100" dirty="0" smtClean="0">
                <a:solidFill>
                  <a:srgbClr val="FFC000"/>
                </a:solidFill>
                <a:latin typeface="Arial"/>
              </a:rPr>
              <a:t>Dr. Marcel Georgin</a:t>
            </a:r>
          </a:p>
          <a:p>
            <a:pPr lvl="1">
              <a:lnSpc>
                <a:spcPct val="100000"/>
              </a:lnSpc>
            </a:pPr>
            <a:r>
              <a:rPr lang="en-US" kern="100" dirty="0" smtClean="0">
                <a:solidFill>
                  <a:prstClr val="white"/>
                </a:solidFill>
                <a:latin typeface="Arial"/>
              </a:rPr>
              <a:t>U.S. Naval Research Laboratory, Washington</a:t>
            </a:r>
            <a:r>
              <a:rPr lang="en-US" kern="100" dirty="0">
                <a:solidFill>
                  <a:prstClr val="white"/>
                </a:solidFill>
                <a:latin typeface="Arial"/>
              </a:rPr>
              <a:t>, D.C.</a:t>
            </a:r>
          </a:p>
        </p:txBody>
      </p:sp>
      <p:sp>
        <p:nvSpPr>
          <p:cNvPr id="6" name="Title 1"/>
          <p:cNvSpPr txBox="1">
            <a:spLocks/>
          </p:cNvSpPr>
          <p:nvPr/>
        </p:nvSpPr>
        <p:spPr>
          <a:xfrm>
            <a:off x="0" y="1345336"/>
            <a:ext cx="9143999" cy="618118"/>
          </a:xfrm>
          <a:prstGeom prst="rect">
            <a:avLst/>
          </a:prstGeom>
        </p:spPr>
        <p:txBody>
          <a:bodyPr vert="horz" wrap="square" lIns="91440" tIns="45720" rIns="91440" bIns="45720" rtlCol="0" anchor="t">
            <a:spAutoFit/>
          </a:bodyPr>
          <a:lstStyle>
            <a:lvl1pPr algn="ctr" defTabSz="457200" rtl="0" eaLnBrk="1" latinLnBrk="0" hangingPunct="1">
              <a:lnSpc>
                <a:spcPts val="4086"/>
              </a:lnSpc>
              <a:spcBef>
                <a:spcPct val="0"/>
              </a:spcBef>
              <a:buNone/>
              <a:defRPr sz="3700" b="1" kern="1200">
                <a:solidFill>
                  <a:schemeClr val="bg1"/>
                </a:solidFill>
                <a:latin typeface="+mj-lt"/>
                <a:ea typeface="+mj-ea"/>
                <a:cs typeface="+mj-cs"/>
              </a:defRPr>
            </a:lvl1pPr>
          </a:lstStyle>
          <a:p>
            <a:endParaRPr lang="en-US" sz="3600" dirty="0" smtClean="0">
              <a:solidFill>
                <a:srgbClr val="FBBE08"/>
              </a:solidFill>
              <a:latin typeface="Arial"/>
              <a:cs typeface="Arial"/>
            </a:endParaRPr>
          </a:p>
        </p:txBody>
      </p:sp>
      <p:pic>
        <p:nvPicPr>
          <p:cNvPr id="7" name="Picture 6" descr="NRL_logo_Reverse.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81791" y="355073"/>
            <a:ext cx="1368572" cy="914400"/>
          </a:xfrm>
          <a:prstGeom prst="rect">
            <a:avLst/>
          </a:prstGeom>
        </p:spPr>
      </p:pic>
      <p:sp>
        <p:nvSpPr>
          <p:cNvPr id="8" name="Title 3"/>
          <p:cNvSpPr txBox="1">
            <a:spLocks/>
          </p:cNvSpPr>
          <p:nvPr/>
        </p:nvSpPr>
        <p:spPr>
          <a:xfrm>
            <a:off x="2169495" y="3265591"/>
            <a:ext cx="4793163" cy="1025386"/>
          </a:xfrm>
          <a:prstGeom prst="rect">
            <a:avLst/>
          </a:prstGeom>
        </p:spPr>
        <p:txBody>
          <a:bodyPr vert="horz" lIns="0" tIns="0" rIns="0" bIns="0" rtlCol="0" anchor="ctr">
            <a:noAutofit/>
          </a:bodyPr>
          <a:lstStyle>
            <a:lvl1pPr algn="l" defTabSz="1036290" rtl="0" eaLnBrk="1" latinLnBrk="0" hangingPunct="1">
              <a:lnSpc>
                <a:spcPts val="5100"/>
              </a:lnSpc>
              <a:spcBef>
                <a:spcPct val="0"/>
              </a:spcBef>
              <a:buNone/>
              <a:defRPr sz="4600" b="1" kern="100" baseline="0">
                <a:solidFill>
                  <a:schemeClr val="bg1"/>
                </a:solidFill>
                <a:latin typeface="+mj-lt"/>
                <a:ea typeface="+mj-ea"/>
                <a:cs typeface="+mj-cs"/>
              </a:defRPr>
            </a:lvl1pPr>
          </a:lstStyle>
          <a:p>
            <a:pPr algn="ctr">
              <a:lnSpc>
                <a:spcPct val="100000"/>
              </a:lnSpc>
            </a:pPr>
            <a:r>
              <a:rPr lang="en-US" sz="1600" dirty="0" smtClean="0"/>
              <a:t>Michigan Institute for Plasma Science</a:t>
            </a:r>
            <a:endParaRPr lang="en-US" sz="1600" dirty="0" smtClean="0"/>
          </a:p>
          <a:p>
            <a:pPr algn="ctr">
              <a:lnSpc>
                <a:spcPct val="100000"/>
              </a:lnSpc>
            </a:pPr>
            <a:r>
              <a:rPr lang="en-US" sz="1600" dirty="0" smtClean="0"/>
              <a:t>April 09, </a:t>
            </a:r>
            <a:r>
              <a:rPr lang="en-US" sz="1600" dirty="0" smtClean="0"/>
              <a:t>2025</a:t>
            </a:r>
          </a:p>
        </p:txBody>
      </p:sp>
      <p:sp>
        <p:nvSpPr>
          <p:cNvPr id="10" name="Rectangle 9"/>
          <p:cNvSpPr/>
          <p:nvPr/>
        </p:nvSpPr>
        <p:spPr>
          <a:xfrm>
            <a:off x="612950" y="1530357"/>
            <a:ext cx="7918101" cy="1754326"/>
          </a:xfrm>
          <a:prstGeom prst="rect">
            <a:avLst/>
          </a:prstGeom>
        </p:spPr>
        <p:txBody>
          <a:bodyPr wrap="square">
            <a:spAutoFit/>
          </a:bodyPr>
          <a:lstStyle/>
          <a:p>
            <a:pPr algn="ctr"/>
            <a:r>
              <a:rPr lang="en-US" sz="3600" b="1" dirty="0" smtClean="0">
                <a:solidFill>
                  <a:schemeClr val="bg1"/>
                </a:solidFill>
              </a:rPr>
              <a:t>RF Plasma Cathodes and Other Research Activities in the Plasma Propulsion Group at NRL</a:t>
            </a:r>
            <a:endParaRPr lang="en-US" sz="3600" b="1" dirty="0">
              <a:solidFill>
                <a:schemeClr val="bg1"/>
              </a:solidFill>
            </a:endParaRPr>
          </a:p>
        </p:txBody>
      </p:sp>
    </p:spTree>
    <p:extLst>
      <p:ext uri="{BB962C8B-B14F-4D97-AF65-F5344CB8AC3E}">
        <p14:creationId xmlns:p14="http://schemas.microsoft.com/office/powerpoint/2010/main" val="23173951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RF Plasma Cathodes for </a:t>
            </a:r>
            <a:r>
              <a:rPr lang="en-US" i="1" dirty="0" smtClean="0"/>
              <a:t>In-Situ </a:t>
            </a:r>
            <a:r>
              <a:rPr lang="en-US" dirty="0" smtClean="0"/>
              <a:t>Resource Utilization</a:t>
            </a:r>
            <a:endParaRPr lang="en-US" dirty="0"/>
          </a:p>
        </p:txBody>
      </p:sp>
      <p:sp>
        <p:nvSpPr>
          <p:cNvPr id="6" name="Content Placeholder 5"/>
          <p:cNvSpPr>
            <a:spLocks noGrp="1"/>
          </p:cNvSpPr>
          <p:nvPr>
            <p:ph idx="13"/>
          </p:nvPr>
        </p:nvSpPr>
        <p:spPr/>
        <p:txBody>
          <a:bodyPr/>
          <a:lstStyle/>
          <a:p>
            <a:endParaRPr lang="en-US" dirty="0"/>
          </a:p>
        </p:txBody>
      </p:sp>
      <p:sp>
        <p:nvSpPr>
          <p:cNvPr id="7" name="Content Placeholder 6"/>
          <p:cNvSpPr>
            <a:spLocks noGrp="1"/>
          </p:cNvSpPr>
          <p:nvPr>
            <p:ph idx="14"/>
          </p:nvPr>
        </p:nvSpPr>
        <p:spPr/>
        <p:txBody>
          <a:bodyPr/>
          <a:lstStyle/>
          <a:p>
            <a:endParaRPr lang="en-US"/>
          </a:p>
        </p:txBody>
      </p:sp>
      <p:sp>
        <p:nvSpPr>
          <p:cNvPr id="3" name="Slide Number Placeholder 2"/>
          <p:cNvSpPr>
            <a:spLocks noGrp="1"/>
          </p:cNvSpPr>
          <p:nvPr>
            <p:ph type="sldNum" sz="quarter" idx="4294967295"/>
          </p:nvPr>
        </p:nvSpPr>
        <p:spPr>
          <a:xfrm>
            <a:off x="7010400" y="4767263"/>
            <a:ext cx="2133600" cy="274637"/>
          </a:xfrm>
        </p:spPr>
        <p:txBody>
          <a:bodyPr/>
          <a:lstStyle/>
          <a:p>
            <a:fld id="{1A7383EF-49D2-1B41-8C7D-9D347A7E21C1}" type="slidenum">
              <a:rPr lang="en-US" smtClean="0"/>
              <a:t>10</a:t>
            </a:fld>
            <a:endParaRPr lang="en-US" dirty="0"/>
          </a:p>
        </p:txBody>
      </p:sp>
    </p:spTree>
    <p:extLst>
      <p:ext uri="{BB962C8B-B14F-4D97-AF65-F5344CB8AC3E}">
        <p14:creationId xmlns:p14="http://schemas.microsoft.com/office/powerpoint/2010/main" val="36578515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11</a:t>
            </a:fld>
            <a:endParaRPr lang="en-US"/>
          </a:p>
        </p:txBody>
      </p:sp>
      <p:sp>
        <p:nvSpPr>
          <p:cNvPr id="4" name="Title 3"/>
          <p:cNvSpPr>
            <a:spLocks noGrp="1"/>
          </p:cNvSpPr>
          <p:nvPr>
            <p:ph type="title"/>
          </p:nvPr>
        </p:nvSpPr>
        <p:spPr/>
        <p:txBody>
          <a:bodyPr>
            <a:normAutofit/>
          </a:bodyPr>
          <a:lstStyle/>
          <a:p>
            <a:r>
              <a:rPr lang="en-US" dirty="0" smtClean="0"/>
              <a:t>Electron Sources for Electric Propulsion</a:t>
            </a:r>
            <a:endParaRPr lang="en-US" dirty="0"/>
          </a:p>
        </p:txBody>
      </p:sp>
      <p:pic>
        <p:nvPicPr>
          <p:cNvPr id="11" name="Picture 10"/>
          <p:cNvPicPr>
            <a:picLocks noChangeAspect="1"/>
          </p:cNvPicPr>
          <p:nvPr/>
        </p:nvPicPr>
        <p:blipFill rotWithShape="1">
          <a:blip r:embed="rId3"/>
          <a:srcRect t="15494" b="22883"/>
          <a:stretch/>
        </p:blipFill>
        <p:spPr>
          <a:xfrm flipH="1">
            <a:off x="3599056" y="995288"/>
            <a:ext cx="1924194" cy="1230860"/>
          </a:xfrm>
          <a:prstGeom prst="rect">
            <a:avLst/>
          </a:prstGeom>
          <a:ln>
            <a:solidFill>
              <a:schemeClr val="tx1"/>
            </a:solidFill>
          </a:ln>
        </p:spPr>
      </p:pic>
      <p:sp>
        <p:nvSpPr>
          <p:cNvPr id="18" name="Right Arrow 17"/>
          <p:cNvSpPr/>
          <p:nvPr/>
        </p:nvSpPr>
        <p:spPr>
          <a:xfrm>
            <a:off x="4310510" y="1246040"/>
            <a:ext cx="966632" cy="220763"/>
          </a:xfrm>
          <a:prstGeom prst="rightArrow">
            <a:avLst/>
          </a:prstGeom>
          <a:gradFill>
            <a:gsLst>
              <a:gs pos="0">
                <a:srgbClr val="00B0F0"/>
              </a:gs>
              <a:gs pos="100000">
                <a:srgbClr val="0070C0"/>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rPr>
              <a:t>Ion Beam</a:t>
            </a:r>
            <a:endParaRPr lang="en-US" sz="1100" dirty="0">
              <a:solidFill>
                <a:schemeClr val="bg1"/>
              </a:solidFill>
            </a:endParaRPr>
          </a:p>
        </p:txBody>
      </p:sp>
      <p:sp>
        <p:nvSpPr>
          <p:cNvPr id="20" name="Right Arrow 19"/>
          <p:cNvSpPr/>
          <p:nvPr/>
        </p:nvSpPr>
        <p:spPr>
          <a:xfrm>
            <a:off x="4310510" y="1846025"/>
            <a:ext cx="966632" cy="220763"/>
          </a:xfrm>
          <a:prstGeom prst="rightArrow">
            <a:avLst/>
          </a:prstGeom>
          <a:gradFill>
            <a:gsLst>
              <a:gs pos="0">
                <a:srgbClr val="00B0F0"/>
              </a:gs>
              <a:gs pos="100000">
                <a:srgbClr val="0070C0"/>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rPr>
              <a:t>Ion Beam</a:t>
            </a:r>
            <a:endParaRPr lang="en-US" sz="1100" dirty="0">
              <a:solidFill>
                <a:schemeClr val="bg1"/>
              </a:solidFill>
            </a:endParaRPr>
          </a:p>
        </p:txBody>
      </p:sp>
      <p:grpSp>
        <p:nvGrpSpPr>
          <p:cNvPr id="24" name="Group 23"/>
          <p:cNvGrpSpPr/>
          <p:nvPr/>
        </p:nvGrpSpPr>
        <p:grpSpPr>
          <a:xfrm>
            <a:off x="4277784" y="1559382"/>
            <a:ext cx="912600" cy="398908"/>
            <a:chOff x="4277784" y="1559382"/>
            <a:chExt cx="912600" cy="398908"/>
          </a:xfrm>
        </p:grpSpPr>
        <p:sp>
          <p:nvSpPr>
            <p:cNvPr id="16" name="Oval 15"/>
            <p:cNvSpPr/>
            <p:nvPr/>
          </p:nvSpPr>
          <p:spPr>
            <a:xfrm>
              <a:off x="4277784" y="1559382"/>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23" name="Freeform 22"/>
            <p:cNvSpPr/>
            <p:nvPr/>
          </p:nvSpPr>
          <p:spPr>
            <a:xfrm>
              <a:off x="4316463" y="1564382"/>
              <a:ext cx="873921" cy="393908"/>
            </a:xfrm>
            <a:custGeom>
              <a:avLst/>
              <a:gdLst>
                <a:gd name="connsiteX0" fmla="*/ 811550 w 873921"/>
                <a:gd name="connsiteY0" fmla="*/ 0 h 393908"/>
                <a:gd name="connsiteX1" fmla="*/ 873921 w 873921"/>
                <a:gd name="connsiteY1" fmla="*/ 62372 h 393908"/>
                <a:gd name="connsiteX2" fmla="*/ 811550 w 873921"/>
                <a:gd name="connsiteY2" fmla="*/ 124743 h 393908"/>
                <a:gd name="connsiteX3" fmla="*/ 811550 w 873921"/>
                <a:gd name="connsiteY3" fmla="*/ 93557 h 393908"/>
                <a:gd name="connsiteX4" fmla="*/ 228847 w 873921"/>
                <a:gd name="connsiteY4" fmla="*/ 93557 h 393908"/>
                <a:gd name="connsiteX5" fmla="*/ 242426 w 873921"/>
                <a:gd name="connsiteY5" fmla="*/ 105667 h 393908"/>
                <a:gd name="connsiteX6" fmla="*/ 270175 w 873921"/>
                <a:gd name="connsiteY6" fmla="*/ 152437 h 393908"/>
                <a:gd name="connsiteX7" fmla="*/ 223424 w 873921"/>
                <a:gd name="connsiteY7" fmla="*/ 349662 h 393908"/>
                <a:gd name="connsiteX8" fmla="*/ 21990 w 873921"/>
                <a:gd name="connsiteY8" fmla="*/ 372183 h 393908"/>
                <a:gd name="connsiteX9" fmla="*/ 5076 w 873921"/>
                <a:gd name="connsiteY9" fmla="*/ 389096 h 393908"/>
                <a:gd name="connsiteX10" fmla="*/ 0 w 873921"/>
                <a:gd name="connsiteY10" fmla="*/ 324553 h 393908"/>
                <a:gd name="connsiteX11" fmla="*/ 76217 w 873921"/>
                <a:gd name="connsiteY11" fmla="*/ 317955 h 393908"/>
                <a:gd name="connsiteX12" fmla="*/ 59690 w 873921"/>
                <a:gd name="connsiteY12" fmla="*/ 334482 h 393908"/>
                <a:gd name="connsiteX13" fmla="*/ 197267 w 873921"/>
                <a:gd name="connsiteY13" fmla="*/ 305107 h 393908"/>
                <a:gd name="connsiteX14" fmla="*/ 221529 w 873921"/>
                <a:gd name="connsiteY14" fmla="*/ 166538 h 393908"/>
                <a:gd name="connsiteX15" fmla="*/ 139453 w 873921"/>
                <a:gd name="connsiteY15" fmla="*/ 96414 h 393908"/>
                <a:gd name="connsiteX16" fmla="*/ 114337 w 873921"/>
                <a:gd name="connsiteY16" fmla="*/ 93557 h 393908"/>
                <a:gd name="connsiteX17" fmla="*/ 86786 w 873921"/>
                <a:gd name="connsiteY17" fmla="*/ 93557 h 393908"/>
                <a:gd name="connsiteX18" fmla="*/ 86786 w 873921"/>
                <a:gd name="connsiteY18" fmla="*/ 31186 h 393908"/>
                <a:gd name="connsiteX19" fmla="*/ 811550 w 873921"/>
                <a:gd name="connsiteY19" fmla="*/ 31186 h 39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3921" h="393908">
                  <a:moveTo>
                    <a:pt x="811550" y="0"/>
                  </a:moveTo>
                  <a:lnTo>
                    <a:pt x="873921" y="62372"/>
                  </a:lnTo>
                  <a:lnTo>
                    <a:pt x="811550" y="124743"/>
                  </a:lnTo>
                  <a:lnTo>
                    <a:pt x="811550" y="93557"/>
                  </a:lnTo>
                  <a:lnTo>
                    <a:pt x="228847" y="93557"/>
                  </a:lnTo>
                  <a:lnTo>
                    <a:pt x="242426" y="105667"/>
                  </a:lnTo>
                  <a:cubicBezTo>
                    <a:pt x="253844" y="119477"/>
                    <a:pt x="263272" y="135183"/>
                    <a:pt x="270175" y="152437"/>
                  </a:cubicBezTo>
                  <a:cubicBezTo>
                    <a:pt x="297792" y="221456"/>
                    <a:pt x="279082" y="300382"/>
                    <a:pt x="223424" y="349662"/>
                  </a:cubicBezTo>
                  <a:cubicBezTo>
                    <a:pt x="167767" y="398941"/>
                    <a:pt x="87156" y="407954"/>
                    <a:pt x="21990" y="372183"/>
                  </a:cubicBezTo>
                  <a:lnTo>
                    <a:pt x="5076" y="389096"/>
                  </a:lnTo>
                  <a:lnTo>
                    <a:pt x="0" y="324553"/>
                  </a:lnTo>
                  <a:lnTo>
                    <a:pt x="76217" y="317955"/>
                  </a:lnTo>
                  <a:lnTo>
                    <a:pt x="59690" y="334482"/>
                  </a:lnTo>
                  <a:cubicBezTo>
                    <a:pt x="107250" y="353654"/>
                    <a:pt x="161685" y="342031"/>
                    <a:pt x="197267" y="305107"/>
                  </a:cubicBezTo>
                  <a:cubicBezTo>
                    <a:pt x="232849" y="268184"/>
                    <a:pt x="242448" y="213355"/>
                    <a:pt x="221529" y="166538"/>
                  </a:cubicBezTo>
                  <a:cubicBezTo>
                    <a:pt x="205840" y="131426"/>
                    <a:pt x="175341" y="106095"/>
                    <a:pt x="139453" y="96414"/>
                  </a:cubicBezTo>
                  <a:lnTo>
                    <a:pt x="114337" y="93557"/>
                  </a:lnTo>
                  <a:lnTo>
                    <a:pt x="86786" y="93557"/>
                  </a:lnTo>
                  <a:lnTo>
                    <a:pt x="86786" y="31186"/>
                  </a:lnTo>
                  <a:lnTo>
                    <a:pt x="811550" y="31186"/>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685055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12</a:t>
            </a:fld>
            <a:endParaRPr lang="en-US"/>
          </a:p>
        </p:txBody>
      </p:sp>
      <p:sp>
        <p:nvSpPr>
          <p:cNvPr id="4" name="Title 3"/>
          <p:cNvSpPr>
            <a:spLocks noGrp="1"/>
          </p:cNvSpPr>
          <p:nvPr>
            <p:ph type="title"/>
          </p:nvPr>
        </p:nvSpPr>
        <p:spPr/>
        <p:txBody>
          <a:bodyPr>
            <a:normAutofit/>
          </a:bodyPr>
          <a:lstStyle/>
          <a:p>
            <a:r>
              <a:rPr lang="en-US" dirty="0" smtClean="0"/>
              <a:t>Electron Sources for Electric Propulsion</a:t>
            </a:r>
            <a:endParaRPr lang="en-US" dirty="0"/>
          </a:p>
        </p:txBody>
      </p:sp>
      <p:pic>
        <p:nvPicPr>
          <p:cNvPr id="11" name="Picture 10"/>
          <p:cNvPicPr>
            <a:picLocks noChangeAspect="1"/>
          </p:cNvPicPr>
          <p:nvPr/>
        </p:nvPicPr>
        <p:blipFill rotWithShape="1">
          <a:blip r:embed="rId3"/>
          <a:srcRect t="15494" b="22883"/>
          <a:stretch/>
        </p:blipFill>
        <p:spPr>
          <a:xfrm flipH="1">
            <a:off x="3599056" y="995288"/>
            <a:ext cx="1924194" cy="1230860"/>
          </a:xfrm>
          <a:prstGeom prst="rect">
            <a:avLst/>
          </a:prstGeom>
          <a:ln>
            <a:solidFill>
              <a:schemeClr val="tx1"/>
            </a:solidFill>
          </a:ln>
        </p:spPr>
      </p:pic>
      <p:sp>
        <p:nvSpPr>
          <p:cNvPr id="18" name="Right Arrow 17"/>
          <p:cNvSpPr/>
          <p:nvPr/>
        </p:nvSpPr>
        <p:spPr>
          <a:xfrm>
            <a:off x="4310510" y="1246040"/>
            <a:ext cx="966632" cy="220763"/>
          </a:xfrm>
          <a:prstGeom prst="rightArrow">
            <a:avLst/>
          </a:prstGeom>
          <a:gradFill>
            <a:gsLst>
              <a:gs pos="0">
                <a:srgbClr val="00B0F0"/>
              </a:gs>
              <a:gs pos="100000">
                <a:srgbClr val="0070C0"/>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rPr>
              <a:t>Ion Beam</a:t>
            </a:r>
            <a:endParaRPr lang="en-US" sz="1100" dirty="0">
              <a:solidFill>
                <a:schemeClr val="bg1"/>
              </a:solidFill>
            </a:endParaRPr>
          </a:p>
        </p:txBody>
      </p:sp>
      <p:sp>
        <p:nvSpPr>
          <p:cNvPr id="20" name="Right Arrow 19"/>
          <p:cNvSpPr/>
          <p:nvPr/>
        </p:nvSpPr>
        <p:spPr>
          <a:xfrm>
            <a:off x="4310510" y="1846025"/>
            <a:ext cx="966632" cy="220763"/>
          </a:xfrm>
          <a:prstGeom prst="rightArrow">
            <a:avLst/>
          </a:prstGeom>
          <a:gradFill>
            <a:gsLst>
              <a:gs pos="0">
                <a:srgbClr val="00B0F0"/>
              </a:gs>
              <a:gs pos="100000">
                <a:srgbClr val="0070C0"/>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rPr>
              <a:t>Ion Beam</a:t>
            </a:r>
            <a:endParaRPr lang="en-US" sz="1100" dirty="0">
              <a:solidFill>
                <a:schemeClr val="bg1"/>
              </a:solidFill>
            </a:endParaRPr>
          </a:p>
        </p:txBody>
      </p:sp>
      <p:grpSp>
        <p:nvGrpSpPr>
          <p:cNvPr id="24" name="Group 23"/>
          <p:cNvGrpSpPr/>
          <p:nvPr/>
        </p:nvGrpSpPr>
        <p:grpSpPr>
          <a:xfrm>
            <a:off x="4277784" y="1559382"/>
            <a:ext cx="912600" cy="398908"/>
            <a:chOff x="4277784" y="1559382"/>
            <a:chExt cx="912600" cy="398908"/>
          </a:xfrm>
        </p:grpSpPr>
        <p:sp>
          <p:nvSpPr>
            <p:cNvPr id="16" name="Oval 15"/>
            <p:cNvSpPr/>
            <p:nvPr/>
          </p:nvSpPr>
          <p:spPr>
            <a:xfrm>
              <a:off x="4277784" y="1559382"/>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23" name="Freeform 22"/>
            <p:cNvSpPr/>
            <p:nvPr/>
          </p:nvSpPr>
          <p:spPr>
            <a:xfrm>
              <a:off x="4316463" y="1564382"/>
              <a:ext cx="873921" cy="393908"/>
            </a:xfrm>
            <a:custGeom>
              <a:avLst/>
              <a:gdLst>
                <a:gd name="connsiteX0" fmla="*/ 811550 w 873921"/>
                <a:gd name="connsiteY0" fmla="*/ 0 h 393908"/>
                <a:gd name="connsiteX1" fmla="*/ 873921 w 873921"/>
                <a:gd name="connsiteY1" fmla="*/ 62372 h 393908"/>
                <a:gd name="connsiteX2" fmla="*/ 811550 w 873921"/>
                <a:gd name="connsiteY2" fmla="*/ 124743 h 393908"/>
                <a:gd name="connsiteX3" fmla="*/ 811550 w 873921"/>
                <a:gd name="connsiteY3" fmla="*/ 93557 h 393908"/>
                <a:gd name="connsiteX4" fmla="*/ 228847 w 873921"/>
                <a:gd name="connsiteY4" fmla="*/ 93557 h 393908"/>
                <a:gd name="connsiteX5" fmla="*/ 242426 w 873921"/>
                <a:gd name="connsiteY5" fmla="*/ 105667 h 393908"/>
                <a:gd name="connsiteX6" fmla="*/ 270175 w 873921"/>
                <a:gd name="connsiteY6" fmla="*/ 152437 h 393908"/>
                <a:gd name="connsiteX7" fmla="*/ 223424 w 873921"/>
                <a:gd name="connsiteY7" fmla="*/ 349662 h 393908"/>
                <a:gd name="connsiteX8" fmla="*/ 21990 w 873921"/>
                <a:gd name="connsiteY8" fmla="*/ 372183 h 393908"/>
                <a:gd name="connsiteX9" fmla="*/ 5076 w 873921"/>
                <a:gd name="connsiteY9" fmla="*/ 389096 h 393908"/>
                <a:gd name="connsiteX10" fmla="*/ 0 w 873921"/>
                <a:gd name="connsiteY10" fmla="*/ 324553 h 393908"/>
                <a:gd name="connsiteX11" fmla="*/ 76217 w 873921"/>
                <a:gd name="connsiteY11" fmla="*/ 317955 h 393908"/>
                <a:gd name="connsiteX12" fmla="*/ 59690 w 873921"/>
                <a:gd name="connsiteY12" fmla="*/ 334482 h 393908"/>
                <a:gd name="connsiteX13" fmla="*/ 197267 w 873921"/>
                <a:gd name="connsiteY13" fmla="*/ 305107 h 393908"/>
                <a:gd name="connsiteX14" fmla="*/ 221529 w 873921"/>
                <a:gd name="connsiteY14" fmla="*/ 166538 h 393908"/>
                <a:gd name="connsiteX15" fmla="*/ 139453 w 873921"/>
                <a:gd name="connsiteY15" fmla="*/ 96414 h 393908"/>
                <a:gd name="connsiteX16" fmla="*/ 114337 w 873921"/>
                <a:gd name="connsiteY16" fmla="*/ 93557 h 393908"/>
                <a:gd name="connsiteX17" fmla="*/ 86786 w 873921"/>
                <a:gd name="connsiteY17" fmla="*/ 93557 h 393908"/>
                <a:gd name="connsiteX18" fmla="*/ 86786 w 873921"/>
                <a:gd name="connsiteY18" fmla="*/ 31186 h 393908"/>
                <a:gd name="connsiteX19" fmla="*/ 811550 w 873921"/>
                <a:gd name="connsiteY19" fmla="*/ 31186 h 39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3921" h="393908">
                  <a:moveTo>
                    <a:pt x="811550" y="0"/>
                  </a:moveTo>
                  <a:lnTo>
                    <a:pt x="873921" y="62372"/>
                  </a:lnTo>
                  <a:lnTo>
                    <a:pt x="811550" y="124743"/>
                  </a:lnTo>
                  <a:lnTo>
                    <a:pt x="811550" y="93557"/>
                  </a:lnTo>
                  <a:lnTo>
                    <a:pt x="228847" y="93557"/>
                  </a:lnTo>
                  <a:lnTo>
                    <a:pt x="242426" y="105667"/>
                  </a:lnTo>
                  <a:cubicBezTo>
                    <a:pt x="253844" y="119477"/>
                    <a:pt x="263272" y="135183"/>
                    <a:pt x="270175" y="152437"/>
                  </a:cubicBezTo>
                  <a:cubicBezTo>
                    <a:pt x="297792" y="221456"/>
                    <a:pt x="279082" y="300382"/>
                    <a:pt x="223424" y="349662"/>
                  </a:cubicBezTo>
                  <a:cubicBezTo>
                    <a:pt x="167767" y="398941"/>
                    <a:pt x="87156" y="407954"/>
                    <a:pt x="21990" y="372183"/>
                  </a:cubicBezTo>
                  <a:lnTo>
                    <a:pt x="5076" y="389096"/>
                  </a:lnTo>
                  <a:lnTo>
                    <a:pt x="0" y="324553"/>
                  </a:lnTo>
                  <a:lnTo>
                    <a:pt x="76217" y="317955"/>
                  </a:lnTo>
                  <a:lnTo>
                    <a:pt x="59690" y="334482"/>
                  </a:lnTo>
                  <a:cubicBezTo>
                    <a:pt x="107250" y="353654"/>
                    <a:pt x="161685" y="342031"/>
                    <a:pt x="197267" y="305107"/>
                  </a:cubicBezTo>
                  <a:cubicBezTo>
                    <a:pt x="232849" y="268184"/>
                    <a:pt x="242448" y="213355"/>
                    <a:pt x="221529" y="166538"/>
                  </a:cubicBezTo>
                  <a:cubicBezTo>
                    <a:pt x="205840" y="131426"/>
                    <a:pt x="175341" y="106095"/>
                    <a:pt x="139453" y="96414"/>
                  </a:cubicBezTo>
                  <a:lnTo>
                    <a:pt x="114337" y="93557"/>
                  </a:lnTo>
                  <a:lnTo>
                    <a:pt x="86786" y="93557"/>
                  </a:lnTo>
                  <a:lnTo>
                    <a:pt x="86786" y="31186"/>
                  </a:lnTo>
                  <a:lnTo>
                    <a:pt x="811550" y="31186"/>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Rounded Rectangle 24"/>
          <p:cNvSpPr/>
          <p:nvPr/>
        </p:nvSpPr>
        <p:spPr>
          <a:xfrm>
            <a:off x="2202685" y="1471804"/>
            <a:ext cx="1211580" cy="342420"/>
          </a:xfrm>
          <a:prstGeom prst="roundRect">
            <a:avLst>
              <a:gd name="adj" fmla="val 47822"/>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Propellant</a:t>
            </a:r>
            <a:endParaRPr lang="en-US" sz="1100" dirty="0"/>
          </a:p>
        </p:txBody>
      </p:sp>
      <p:sp>
        <p:nvSpPr>
          <p:cNvPr id="26" name="Freeform 25"/>
          <p:cNvSpPr/>
          <p:nvPr/>
        </p:nvSpPr>
        <p:spPr>
          <a:xfrm>
            <a:off x="3421380" y="1371283"/>
            <a:ext cx="789249" cy="275577"/>
          </a:xfrm>
          <a:custGeom>
            <a:avLst/>
            <a:gdLst>
              <a:gd name="connsiteX0" fmla="*/ 0 w 838200"/>
              <a:gd name="connsiteY0" fmla="*/ 288846 h 308050"/>
              <a:gd name="connsiteX1" fmla="*/ 464820 w 838200"/>
              <a:gd name="connsiteY1" fmla="*/ 281226 h 308050"/>
              <a:gd name="connsiteX2" fmla="*/ 586740 w 838200"/>
              <a:gd name="connsiteY2" fmla="*/ 29766 h 308050"/>
              <a:gd name="connsiteX3" fmla="*/ 838200 w 838200"/>
              <a:gd name="connsiteY3" fmla="*/ 14526 h 308050"/>
              <a:gd name="connsiteX0" fmla="*/ 0 w 838200"/>
              <a:gd name="connsiteY0" fmla="*/ 286971 h 294652"/>
              <a:gd name="connsiteX1" fmla="*/ 383857 w 838200"/>
              <a:gd name="connsiteY1" fmla="*/ 248395 h 294652"/>
              <a:gd name="connsiteX2" fmla="*/ 586740 w 838200"/>
              <a:gd name="connsiteY2" fmla="*/ 27891 h 294652"/>
              <a:gd name="connsiteX3" fmla="*/ 838200 w 838200"/>
              <a:gd name="connsiteY3" fmla="*/ 12651 h 294652"/>
              <a:gd name="connsiteX0" fmla="*/ 0 w 838200"/>
              <a:gd name="connsiteY0" fmla="*/ 278410 h 285124"/>
              <a:gd name="connsiteX1" fmla="*/ 383857 w 838200"/>
              <a:gd name="connsiteY1" fmla="*/ 239834 h 285124"/>
              <a:gd name="connsiteX2" fmla="*/ 531972 w 838200"/>
              <a:gd name="connsiteY2" fmla="*/ 55048 h 285124"/>
              <a:gd name="connsiteX3" fmla="*/ 838200 w 838200"/>
              <a:gd name="connsiteY3" fmla="*/ 4090 h 285124"/>
              <a:gd name="connsiteX0" fmla="*/ 0 w 838200"/>
              <a:gd name="connsiteY0" fmla="*/ 278410 h 279350"/>
              <a:gd name="connsiteX1" fmla="*/ 383857 w 838200"/>
              <a:gd name="connsiteY1" fmla="*/ 239834 h 279350"/>
              <a:gd name="connsiteX2" fmla="*/ 531972 w 838200"/>
              <a:gd name="connsiteY2" fmla="*/ 55048 h 279350"/>
              <a:gd name="connsiteX3" fmla="*/ 838200 w 838200"/>
              <a:gd name="connsiteY3" fmla="*/ 4090 h 279350"/>
              <a:gd name="connsiteX0" fmla="*/ 0 w 838200"/>
              <a:gd name="connsiteY0" fmla="*/ 274637 h 275577"/>
              <a:gd name="connsiteX1" fmla="*/ 383857 w 838200"/>
              <a:gd name="connsiteY1" fmla="*/ 236061 h 275577"/>
              <a:gd name="connsiteX2" fmla="*/ 531972 w 838200"/>
              <a:gd name="connsiteY2" fmla="*/ 51275 h 275577"/>
              <a:gd name="connsiteX3" fmla="*/ 838200 w 838200"/>
              <a:gd name="connsiteY3" fmla="*/ 317 h 275577"/>
            </a:gdLst>
            <a:ahLst/>
            <a:cxnLst>
              <a:cxn ang="0">
                <a:pos x="connsiteX0" y="connsiteY0"/>
              </a:cxn>
              <a:cxn ang="0">
                <a:pos x="connsiteX1" y="connsiteY1"/>
              </a:cxn>
              <a:cxn ang="0">
                <a:pos x="connsiteX2" y="connsiteY2"/>
              </a:cxn>
              <a:cxn ang="0">
                <a:pos x="connsiteX3" y="connsiteY3"/>
              </a:cxn>
            </a:cxnLst>
            <a:rect l="l" t="t" r="r" b="b"/>
            <a:pathLst>
              <a:path w="838200" h="275577">
                <a:moveTo>
                  <a:pt x="0" y="274637"/>
                </a:moveTo>
                <a:cubicBezTo>
                  <a:pt x="181133" y="278130"/>
                  <a:pt x="295195" y="273288"/>
                  <a:pt x="383857" y="236061"/>
                </a:cubicBezTo>
                <a:cubicBezTo>
                  <a:pt x="472519" y="198834"/>
                  <a:pt x="456248" y="90566"/>
                  <a:pt x="531972" y="51275"/>
                </a:cubicBezTo>
                <a:cubicBezTo>
                  <a:pt x="607696" y="11984"/>
                  <a:pt x="734060" y="-2382"/>
                  <a:pt x="838200" y="317"/>
                </a:cubicBezTo>
              </a:path>
            </a:pathLst>
          </a:custGeom>
          <a:noFill/>
          <a:ln w="635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Connector 27"/>
          <p:cNvCxnSpPr>
            <a:stCxn id="25" idx="3"/>
          </p:cNvCxnSpPr>
          <p:nvPr/>
        </p:nvCxnSpPr>
        <p:spPr>
          <a:xfrm>
            <a:off x="3414265" y="1643014"/>
            <a:ext cx="757685" cy="0"/>
          </a:xfrm>
          <a:prstGeom prst="line">
            <a:avLst/>
          </a:prstGeom>
          <a:ln w="63500">
            <a:solidFill>
              <a:srgbClr val="00B0F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 name="TextBox 1"/>
              <p:cNvSpPr txBox="1"/>
              <p:nvPr/>
            </p:nvSpPr>
            <p:spPr>
              <a:xfrm>
                <a:off x="2521505" y="985851"/>
                <a:ext cx="573939"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𝑚</m:t>
                          </m:r>
                        </m:e>
                      </m:acc>
                    </m:oMath>
                  </m:oMathPara>
                </a14:m>
                <a:endParaRPr lang="en-US" sz="2800" dirty="0"/>
              </a:p>
            </p:txBody>
          </p:sp>
        </mc:Choice>
        <mc:Fallback xmlns="">
          <p:sp>
            <p:nvSpPr>
              <p:cNvPr id="2" name="TextBox 1"/>
              <p:cNvSpPr txBox="1">
                <a:spLocks noRot="1" noChangeAspect="1" noMove="1" noResize="1" noEditPoints="1" noAdjustHandles="1" noChangeArrowheads="1" noChangeShapeType="1" noTextEdit="1"/>
              </p:cNvSpPr>
              <p:nvPr/>
            </p:nvSpPr>
            <p:spPr>
              <a:xfrm>
                <a:off x="2521505" y="985851"/>
                <a:ext cx="573939"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5456878" y="1097171"/>
                <a:ext cx="628095"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𝑣</m:t>
                          </m:r>
                        </m:e>
                      </m:acc>
                    </m:oMath>
                  </m:oMathPara>
                </a14:m>
                <a:endParaRPr lang="en-US" sz="2800" dirty="0"/>
              </a:p>
            </p:txBody>
          </p:sp>
        </mc:Choice>
        <mc:Fallback xmlns="">
          <p:sp>
            <p:nvSpPr>
              <p:cNvPr id="14" name="TextBox 13"/>
              <p:cNvSpPr txBox="1">
                <a:spLocks noRot="1" noChangeAspect="1" noMove="1" noResize="1" noEditPoints="1" noAdjustHandles="1" noChangeArrowheads="1" noChangeShapeType="1" noTextEdit="1"/>
              </p:cNvSpPr>
              <p:nvPr/>
            </p:nvSpPr>
            <p:spPr>
              <a:xfrm>
                <a:off x="5456878" y="1097171"/>
                <a:ext cx="628095" cy="523220"/>
              </a:xfrm>
              <a:prstGeom prst="rect">
                <a:avLst/>
              </a:prstGeom>
              <a:blipFill>
                <a:blip r:embed="rId5"/>
                <a:stretch>
                  <a:fillRect/>
                </a:stretch>
              </a:blipFill>
            </p:spPr>
            <p:txBody>
              <a:bodyPr/>
              <a:lstStyle/>
              <a:p>
                <a:r>
                  <a:rPr lang="en-US">
                    <a:noFill/>
                  </a:rPr>
                  <a:t> </a:t>
                </a:r>
              </a:p>
            </p:txBody>
          </p:sp>
        </mc:Fallback>
      </mc:AlternateContent>
      <p:sp>
        <p:nvSpPr>
          <p:cNvPr id="5" name="TextBox 4"/>
          <p:cNvSpPr txBox="1"/>
          <p:nvPr/>
        </p:nvSpPr>
        <p:spPr>
          <a:xfrm>
            <a:off x="420936" y="1310075"/>
            <a:ext cx="1587500" cy="646331"/>
          </a:xfrm>
          <a:prstGeom prst="rect">
            <a:avLst/>
          </a:prstGeom>
          <a:noFill/>
        </p:spPr>
        <p:txBody>
          <a:bodyPr wrap="square" rtlCol="0">
            <a:spAutoFit/>
          </a:bodyPr>
          <a:lstStyle/>
          <a:p>
            <a:r>
              <a:rPr lang="en-US" dirty="0" err="1" smtClean="0"/>
              <a:t>Xe</a:t>
            </a:r>
            <a:r>
              <a:rPr lang="en-US" dirty="0" smtClean="0"/>
              <a:t> is a typical EP propellant</a:t>
            </a:r>
            <a:endParaRPr lang="en-US" dirty="0"/>
          </a:p>
        </p:txBody>
      </p:sp>
    </p:spTree>
    <p:extLst>
      <p:ext uri="{BB962C8B-B14F-4D97-AF65-F5344CB8AC3E}">
        <p14:creationId xmlns:p14="http://schemas.microsoft.com/office/powerpoint/2010/main" val="28924542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13</a:t>
            </a:fld>
            <a:endParaRPr lang="en-US"/>
          </a:p>
        </p:txBody>
      </p:sp>
      <p:sp>
        <p:nvSpPr>
          <p:cNvPr id="4" name="Title 3"/>
          <p:cNvSpPr>
            <a:spLocks noGrp="1"/>
          </p:cNvSpPr>
          <p:nvPr>
            <p:ph type="title"/>
          </p:nvPr>
        </p:nvSpPr>
        <p:spPr/>
        <p:txBody>
          <a:bodyPr>
            <a:normAutofit/>
          </a:bodyPr>
          <a:lstStyle/>
          <a:p>
            <a:r>
              <a:rPr lang="en-US" dirty="0" smtClean="0"/>
              <a:t>Electron Sources for Electric Propulsion</a:t>
            </a:r>
            <a:endParaRPr lang="en-US" dirty="0"/>
          </a:p>
        </p:txBody>
      </p:sp>
      <p:pic>
        <p:nvPicPr>
          <p:cNvPr id="11" name="Picture 10"/>
          <p:cNvPicPr>
            <a:picLocks noChangeAspect="1"/>
          </p:cNvPicPr>
          <p:nvPr/>
        </p:nvPicPr>
        <p:blipFill rotWithShape="1">
          <a:blip r:embed="rId3"/>
          <a:srcRect t="15494" b="22883"/>
          <a:stretch/>
        </p:blipFill>
        <p:spPr>
          <a:xfrm flipH="1">
            <a:off x="3599056" y="995288"/>
            <a:ext cx="1924194" cy="1230860"/>
          </a:xfrm>
          <a:prstGeom prst="rect">
            <a:avLst/>
          </a:prstGeom>
          <a:ln>
            <a:solidFill>
              <a:schemeClr val="tx1"/>
            </a:solidFill>
          </a:ln>
        </p:spPr>
      </p:pic>
      <p:sp>
        <p:nvSpPr>
          <p:cNvPr id="16" name="Oval 15"/>
          <p:cNvSpPr/>
          <p:nvPr/>
        </p:nvSpPr>
        <p:spPr>
          <a:xfrm>
            <a:off x="4277784" y="1559382"/>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18" name="Right Arrow 17"/>
          <p:cNvSpPr/>
          <p:nvPr/>
        </p:nvSpPr>
        <p:spPr>
          <a:xfrm>
            <a:off x="4310510" y="1246040"/>
            <a:ext cx="966632" cy="220763"/>
          </a:xfrm>
          <a:prstGeom prst="rightArrow">
            <a:avLst/>
          </a:prstGeom>
          <a:gradFill>
            <a:gsLst>
              <a:gs pos="0">
                <a:srgbClr val="00B0F0"/>
              </a:gs>
              <a:gs pos="100000">
                <a:srgbClr val="0070C0"/>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rPr>
              <a:t>Ion Beam</a:t>
            </a:r>
            <a:endParaRPr lang="en-US" sz="1100" dirty="0">
              <a:solidFill>
                <a:schemeClr val="bg1"/>
              </a:solidFill>
            </a:endParaRPr>
          </a:p>
        </p:txBody>
      </p:sp>
      <p:sp>
        <p:nvSpPr>
          <p:cNvPr id="19" name="Right Arrow 18"/>
          <p:cNvSpPr/>
          <p:nvPr/>
        </p:nvSpPr>
        <p:spPr>
          <a:xfrm>
            <a:off x="4310510" y="1846025"/>
            <a:ext cx="966632" cy="220763"/>
          </a:xfrm>
          <a:prstGeom prst="rightArrow">
            <a:avLst/>
          </a:prstGeom>
          <a:gradFill>
            <a:gsLst>
              <a:gs pos="0">
                <a:srgbClr val="00B0F0"/>
              </a:gs>
              <a:gs pos="100000">
                <a:srgbClr val="0070C0"/>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rPr>
              <a:t>Ion Beam</a:t>
            </a:r>
            <a:endParaRPr lang="en-US" sz="1100" dirty="0">
              <a:solidFill>
                <a:schemeClr val="bg1"/>
              </a:solidFill>
            </a:endParaRPr>
          </a:p>
        </p:txBody>
      </p:sp>
      <p:sp>
        <p:nvSpPr>
          <p:cNvPr id="20" name="Freeform 19"/>
          <p:cNvSpPr/>
          <p:nvPr/>
        </p:nvSpPr>
        <p:spPr>
          <a:xfrm>
            <a:off x="4316463" y="1564382"/>
            <a:ext cx="873921" cy="393908"/>
          </a:xfrm>
          <a:custGeom>
            <a:avLst/>
            <a:gdLst>
              <a:gd name="connsiteX0" fmla="*/ 811550 w 873921"/>
              <a:gd name="connsiteY0" fmla="*/ 0 h 393908"/>
              <a:gd name="connsiteX1" fmla="*/ 873921 w 873921"/>
              <a:gd name="connsiteY1" fmla="*/ 62372 h 393908"/>
              <a:gd name="connsiteX2" fmla="*/ 811550 w 873921"/>
              <a:gd name="connsiteY2" fmla="*/ 124743 h 393908"/>
              <a:gd name="connsiteX3" fmla="*/ 811550 w 873921"/>
              <a:gd name="connsiteY3" fmla="*/ 93557 h 393908"/>
              <a:gd name="connsiteX4" fmla="*/ 228847 w 873921"/>
              <a:gd name="connsiteY4" fmla="*/ 93557 h 393908"/>
              <a:gd name="connsiteX5" fmla="*/ 242426 w 873921"/>
              <a:gd name="connsiteY5" fmla="*/ 105667 h 393908"/>
              <a:gd name="connsiteX6" fmla="*/ 270175 w 873921"/>
              <a:gd name="connsiteY6" fmla="*/ 152437 h 393908"/>
              <a:gd name="connsiteX7" fmla="*/ 223424 w 873921"/>
              <a:gd name="connsiteY7" fmla="*/ 349662 h 393908"/>
              <a:gd name="connsiteX8" fmla="*/ 21990 w 873921"/>
              <a:gd name="connsiteY8" fmla="*/ 372183 h 393908"/>
              <a:gd name="connsiteX9" fmla="*/ 5076 w 873921"/>
              <a:gd name="connsiteY9" fmla="*/ 389096 h 393908"/>
              <a:gd name="connsiteX10" fmla="*/ 0 w 873921"/>
              <a:gd name="connsiteY10" fmla="*/ 324553 h 393908"/>
              <a:gd name="connsiteX11" fmla="*/ 76217 w 873921"/>
              <a:gd name="connsiteY11" fmla="*/ 317955 h 393908"/>
              <a:gd name="connsiteX12" fmla="*/ 59690 w 873921"/>
              <a:gd name="connsiteY12" fmla="*/ 334482 h 393908"/>
              <a:gd name="connsiteX13" fmla="*/ 197267 w 873921"/>
              <a:gd name="connsiteY13" fmla="*/ 305107 h 393908"/>
              <a:gd name="connsiteX14" fmla="*/ 221529 w 873921"/>
              <a:gd name="connsiteY14" fmla="*/ 166538 h 393908"/>
              <a:gd name="connsiteX15" fmla="*/ 139453 w 873921"/>
              <a:gd name="connsiteY15" fmla="*/ 96414 h 393908"/>
              <a:gd name="connsiteX16" fmla="*/ 114337 w 873921"/>
              <a:gd name="connsiteY16" fmla="*/ 93557 h 393908"/>
              <a:gd name="connsiteX17" fmla="*/ 86786 w 873921"/>
              <a:gd name="connsiteY17" fmla="*/ 93557 h 393908"/>
              <a:gd name="connsiteX18" fmla="*/ 86786 w 873921"/>
              <a:gd name="connsiteY18" fmla="*/ 31186 h 393908"/>
              <a:gd name="connsiteX19" fmla="*/ 811550 w 873921"/>
              <a:gd name="connsiteY19" fmla="*/ 31186 h 39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3921" h="393908">
                <a:moveTo>
                  <a:pt x="811550" y="0"/>
                </a:moveTo>
                <a:lnTo>
                  <a:pt x="873921" y="62372"/>
                </a:lnTo>
                <a:lnTo>
                  <a:pt x="811550" y="124743"/>
                </a:lnTo>
                <a:lnTo>
                  <a:pt x="811550" y="93557"/>
                </a:lnTo>
                <a:lnTo>
                  <a:pt x="228847" y="93557"/>
                </a:lnTo>
                <a:lnTo>
                  <a:pt x="242426" y="105667"/>
                </a:lnTo>
                <a:cubicBezTo>
                  <a:pt x="253844" y="119477"/>
                  <a:pt x="263272" y="135183"/>
                  <a:pt x="270175" y="152437"/>
                </a:cubicBezTo>
                <a:cubicBezTo>
                  <a:pt x="297792" y="221456"/>
                  <a:pt x="279082" y="300382"/>
                  <a:pt x="223424" y="349662"/>
                </a:cubicBezTo>
                <a:cubicBezTo>
                  <a:pt x="167767" y="398941"/>
                  <a:pt x="87156" y="407954"/>
                  <a:pt x="21990" y="372183"/>
                </a:cubicBezTo>
                <a:lnTo>
                  <a:pt x="5076" y="389096"/>
                </a:lnTo>
                <a:lnTo>
                  <a:pt x="0" y="324553"/>
                </a:lnTo>
                <a:lnTo>
                  <a:pt x="76217" y="317955"/>
                </a:lnTo>
                <a:lnTo>
                  <a:pt x="59690" y="334482"/>
                </a:lnTo>
                <a:cubicBezTo>
                  <a:pt x="107250" y="353654"/>
                  <a:pt x="161685" y="342031"/>
                  <a:pt x="197267" y="305107"/>
                </a:cubicBezTo>
                <a:cubicBezTo>
                  <a:pt x="232849" y="268184"/>
                  <a:pt x="242448" y="213355"/>
                  <a:pt x="221529" y="166538"/>
                </a:cubicBezTo>
                <a:cubicBezTo>
                  <a:pt x="205840" y="131426"/>
                  <a:pt x="175341" y="106095"/>
                  <a:pt x="139453" y="96414"/>
                </a:cubicBezTo>
                <a:lnTo>
                  <a:pt x="114337" y="93557"/>
                </a:lnTo>
                <a:lnTo>
                  <a:pt x="86786" y="93557"/>
                </a:lnTo>
                <a:lnTo>
                  <a:pt x="86786" y="31186"/>
                </a:lnTo>
                <a:lnTo>
                  <a:pt x="811550" y="31186"/>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p:nvPr/>
        </p:nvPicPr>
        <p:blipFill rotWithShape="1">
          <a:blip r:embed="rId4"/>
          <a:srcRect b="11764"/>
          <a:stretch/>
        </p:blipFill>
        <p:spPr>
          <a:xfrm>
            <a:off x="2519131" y="2226148"/>
            <a:ext cx="4410075" cy="2437292"/>
          </a:xfrm>
          <a:prstGeom prst="rect">
            <a:avLst/>
          </a:prstGeom>
        </p:spPr>
      </p:pic>
      <p:sp>
        <p:nvSpPr>
          <p:cNvPr id="5" name="Rectangle 4"/>
          <p:cNvSpPr/>
          <p:nvPr/>
        </p:nvSpPr>
        <p:spPr>
          <a:xfrm>
            <a:off x="4188941" y="1460453"/>
            <a:ext cx="185351" cy="294206"/>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H="1">
            <a:off x="2667000" y="1754659"/>
            <a:ext cx="1514604" cy="8966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374292" y="1754659"/>
            <a:ext cx="1676542" cy="896667"/>
          </a:xfrm>
          <a:prstGeom prst="line">
            <a:avLst/>
          </a:prstGeom>
        </p:spPr>
        <p:style>
          <a:lnRef idx="2">
            <a:schemeClr val="accent1"/>
          </a:lnRef>
          <a:fillRef idx="0">
            <a:schemeClr val="accent1"/>
          </a:fillRef>
          <a:effectRef idx="1">
            <a:schemeClr val="accent1"/>
          </a:effectRef>
          <a:fontRef idx="minor">
            <a:schemeClr val="tx1"/>
          </a:fontRef>
        </p:style>
      </p:cxnSp>
      <p:sp>
        <p:nvSpPr>
          <p:cNvPr id="7" name="Right Arrow 6"/>
          <p:cNvSpPr/>
          <p:nvPr/>
        </p:nvSpPr>
        <p:spPr>
          <a:xfrm>
            <a:off x="2308139" y="3198824"/>
            <a:ext cx="1463040" cy="516367"/>
          </a:xfrm>
          <a:prstGeom prst="rightArrow">
            <a:avLst/>
          </a:prstGeom>
          <a:gradFill>
            <a:gsLst>
              <a:gs pos="0">
                <a:srgbClr val="0070C0"/>
              </a:gs>
              <a:gs pos="100000">
                <a:srgbClr val="00B0F0"/>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Gas Feed</a:t>
            </a:r>
            <a:endParaRPr lang="en-US" dirty="0"/>
          </a:p>
        </p:txBody>
      </p:sp>
      <p:sp>
        <p:nvSpPr>
          <p:cNvPr id="14" name="Rectangle 13"/>
          <p:cNvSpPr/>
          <p:nvPr/>
        </p:nvSpPr>
        <p:spPr>
          <a:xfrm>
            <a:off x="4442908" y="3675692"/>
            <a:ext cx="1333948" cy="176795"/>
          </a:xfrm>
          <a:prstGeom prst="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Material</a:t>
            </a:r>
            <a:endParaRPr lang="en-US" sz="1400" dirty="0"/>
          </a:p>
        </p:txBody>
      </p:sp>
      <p:sp>
        <p:nvSpPr>
          <p:cNvPr id="15" name="Rectangle 14"/>
          <p:cNvSpPr/>
          <p:nvPr/>
        </p:nvSpPr>
        <p:spPr>
          <a:xfrm>
            <a:off x="4442908" y="3106651"/>
            <a:ext cx="1333948" cy="176795"/>
          </a:xfrm>
          <a:prstGeom prst="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Thermionic</a:t>
            </a:r>
            <a:endParaRPr lang="en-US" sz="1400" dirty="0"/>
          </a:p>
        </p:txBody>
      </p:sp>
      <p:sp>
        <p:nvSpPr>
          <p:cNvPr id="24" name="Rounded Rectangle 23"/>
          <p:cNvSpPr/>
          <p:nvPr/>
        </p:nvSpPr>
        <p:spPr>
          <a:xfrm>
            <a:off x="2202685" y="1471804"/>
            <a:ext cx="1211580" cy="342420"/>
          </a:xfrm>
          <a:prstGeom prst="roundRect">
            <a:avLst>
              <a:gd name="adj" fmla="val 47822"/>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Propellant</a:t>
            </a:r>
            <a:endParaRPr lang="en-US" sz="1100" dirty="0"/>
          </a:p>
        </p:txBody>
      </p:sp>
      <p:sp>
        <p:nvSpPr>
          <p:cNvPr id="25" name="Freeform 24"/>
          <p:cNvSpPr/>
          <p:nvPr/>
        </p:nvSpPr>
        <p:spPr>
          <a:xfrm>
            <a:off x="3421380" y="1371283"/>
            <a:ext cx="789249" cy="275577"/>
          </a:xfrm>
          <a:custGeom>
            <a:avLst/>
            <a:gdLst>
              <a:gd name="connsiteX0" fmla="*/ 0 w 838200"/>
              <a:gd name="connsiteY0" fmla="*/ 288846 h 308050"/>
              <a:gd name="connsiteX1" fmla="*/ 464820 w 838200"/>
              <a:gd name="connsiteY1" fmla="*/ 281226 h 308050"/>
              <a:gd name="connsiteX2" fmla="*/ 586740 w 838200"/>
              <a:gd name="connsiteY2" fmla="*/ 29766 h 308050"/>
              <a:gd name="connsiteX3" fmla="*/ 838200 w 838200"/>
              <a:gd name="connsiteY3" fmla="*/ 14526 h 308050"/>
              <a:gd name="connsiteX0" fmla="*/ 0 w 838200"/>
              <a:gd name="connsiteY0" fmla="*/ 286971 h 294652"/>
              <a:gd name="connsiteX1" fmla="*/ 383857 w 838200"/>
              <a:gd name="connsiteY1" fmla="*/ 248395 h 294652"/>
              <a:gd name="connsiteX2" fmla="*/ 586740 w 838200"/>
              <a:gd name="connsiteY2" fmla="*/ 27891 h 294652"/>
              <a:gd name="connsiteX3" fmla="*/ 838200 w 838200"/>
              <a:gd name="connsiteY3" fmla="*/ 12651 h 294652"/>
              <a:gd name="connsiteX0" fmla="*/ 0 w 838200"/>
              <a:gd name="connsiteY0" fmla="*/ 278410 h 285124"/>
              <a:gd name="connsiteX1" fmla="*/ 383857 w 838200"/>
              <a:gd name="connsiteY1" fmla="*/ 239834 h 285124"/>
              <a:gd name="connsiteX2" fmla="*/ 531972 w 838200"/>
              <a:gd name="connsiteY2" fmla="*/ 55048 h 285124"/>
              <a:gd name="connsiteX3" fmla="*/ 838200 w 838200"/>
              <a:gd name="connsiteY3" fmla="*/ 4090 h 285124"/>
              <a:gd name="connsiteX0" fmla="*/ 0 w 838200"/>
              <a:gd name="connsiteY0" fmla="*/ 278410 h 279350"/>
              <a:gd name="connsiteX1" fmla="*/ 383857 w 838200"/>
              <a:gd name="connsiteY1" fmla="*/ 239834 h 279350"/>
              <a:gd name="connsiteX2" fmla="*/ 531972 w 838200"/>
              <a:gd name="connsiteY2" fmla="*/ 55048 h 279350"/>
              <a:gd name="connsiteX3" fmla="*/ 838200 w 838200"/>
              <a:gd name="connsiteY3" fmla="*/ 4090 h 279350"/>
              <a:gd name="connsiteX0" fmla="*/ 0 w 838200"/>
              <a:gd name="connsiteY0" fmla="*/ 274637 h 275577"/>
              <a:gd name="connsiteX1" fmla="*/ 383857 w 838200"/>
              <a:gd name="connsiteY1" fmla="*/ 236061 h 275577"/>
              <a:gd name="connsiteX2" fmla="*/ 531972 w 838200"/>
              <a:gd name="connsiteY2" fmla="*/ 51275 h 275577"/>
              <a:gd name="connsiteX3" fmla="*/ 838200 w 838200"/>
              <a:gd name="connsiteY3" fmla="*/ 317 h 275577"/>
            </a:gdLst>
            <a:ahLst/>
            <a:cxnLst>
              <a:cxn ang="0">
                <a:pos x="connsiteX0" y="connsiteY0"/>
              </a:cxn>
              <a:cxn ang="0">
                <a:pos x="connsiteX1" y="connsiteY1"/>
              </a:cxn>
              <a:cxn ang="0">
                <a:pos x="connsiteX2" y="connsiteY2"/>
              </a:cxn>
              <a:cxn ang="0">
                <a:pos x="connsiteX3" y="connsiteY3"/>
              </a:cxn>
            </a:cxnLst>
            <a:rect l="l" t="t" r="r" b="b"/>
            <a:pathLst>
              <a:path w="838200" h="275577">
                <a:moveTo>
                  <a:pt x="0" y="274637"/>
                </a:moveTo>
                <a:cubicBezTo>
                  <a:pt x="181133" y="278130"/>
                  <a:pt x="295195" y="273288"/>
                  <a:pt x="383857" y="236061"/>
                </a:cubicBezTo>
                <a:cubicBezTo>
                  <a:pt x="472519" y="198834"/>
                  <a:pt x="456248" y="90566"/>
                  <a:pt x="531972" y="51275"/>
                </a:cubicBezTo>
                <a:cubicBezTo>
                  <a:pt x="607696" y="11984"/>
                  <a:pt x="734060" y="-2382"/>
                  <a:pt x="838200" y="317"/>
                </a:cubicBezTo>
              </a:path>
            </a:pathLst>
          </a:custGeom>
          <a:noFill/>
          <a:ln w="635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a:stCxn id="24" idx="3"/>
          </p:cNvCxnSpPr>
          <p:nvPr/>
        </p:nvCxnSpPr>
        <p:spPr>
          <a:xfrm>
            <a:off x="3414265" y="1643014"/>
            <a:ext cx="757685" cy="0"/>
          </a:xfrm>
          <a:prstGeom prst="line">
            <a:avLst/>
          </a:prstGeom>
          <a:ln w="63500">
            <a:solidFill>
              <a:srgbClr val="00B0F0"/>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20936" y="1310075"/>
            <a:ext cx="1587500" cy="646331"/>
          </a:xfrm>
          <a:prstGeom prst="rect">
            <a:avLst/>
          </a:prstGeom>
          <a:noFill/>
        </p:spPr>
        <p:txBody>
          <a:bodyPr wrap="square" rtlCol="0">
            <a:spAutoFit/>
          </a:bodyPr>
          <a:lstStyle/>
          <a:p>
            <a:r>
              <a:rPr lang="en-US" dirty="0" err="1" smtClean="0"/>
              <a:t>Xe</a:t>
            </a:r>
            <a:r>
              <a:rPr lang="en-US" dirty="0" smtClean="0"/>
              <a:t> is a typical EP propellant</a:t>
            </a:r>
            <a:endParaRPr lang="en-US" dirty="0"/>
          </a:p>
        </p:txBody>
      </p:sp>
      <p:sp>
        <p:nvSpPr>
          <p:cNvPr id="22" name="TextBox 21"/>
          <p:cNvSpPr txBox="1"/>
          <p:nvPr/>
        </p:nvSpPr>
        <p:spPr>
          <a:xfrm>
            <a:off x="4543360" y="4471750"/>
            <a:ext cx="3081613" cy="369332"/>
          </a:xfrm>
          <a:prstGeom prst="rect">
            <a:avLst/>
          </a:prstGeom>
          <a:noFill/>
        </p:spPr>
        <p:txBody>
          <a:bodyPr wrap="none" rtlCol="0">
            <a:spAutoFit/>
          </a:bodyPr>
          <a:lstStyle/>
          <a:p>
            <a:r>
              <a:rPr lang="en-US" dirty="0" err="1" smtClean="0"/>
              <a:t>Workfunction</a:t>
            </a:r>
            <a:r>
              <a:rPr lang="en-US" dirty="0" smtClean="0"/>
              <a:t>: 2eV energy cost</a:t>
            </a:r>
            <a:endParaRPr lang="en-US" dirty="0"/>
          </a:p>
        </p:txBody>
      </p:sp>
    </p:spTree>
    <p:extLst>
      <p:ext uri="{BB962C8B-B14F-4D97-AF65-F5344CB8AC3E}">
        <p14:creationId xmlns:p14="http://schemas.microsoft.com/office/powerpoint/2010/main" val="6634216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14</a:t>
            </a:fld>
            <a:endParaRPr lang="en-US"/>
          </a:p>
        </p:txBody>
      </p:sp>
      <p:sp>
        <p:nvSpPr>
          <p:cNvPr id="4" name="Title 3"/>
          <p:cNvSpPr>
            <a:spLocks noGrp="1"/>
          </p:cNvSpPr>
          <p:nvPr>
            <p:ph type="title"/>
          </p:nvPr>
        </p:nvSpPr>
        <p:spPr/>
        <p:txBody>
          <a:bodyPr>
            <a:normAutofit/>
          </a:bodyPr>
          <a:lstStyle/>
          <a:p>
            <a:r>
              <a:rPr lang="en-US" dirty="0" smtClean="0"/>
              <a:t>Electron Sources for Electric Propulsion</a:t>
            </a:r>
            <a:endParaRPr lang="en-US" dirty="0"/>
          </a:p>
        </p:txBody>
      </p:sp>
      <p:pic>
        <p:nvPicPr>
          <p:cNvPr id="11" name="Picture 10"/>
          <p:cNvPicPr>
            <a:picLocks noChangeAspect="1"/>
          </p:cNvPicPr>
          <p:nvPr/>
        </p:nvPicPr>
        <p:blipFill rotWithShape="1">
          <a:blip r:embed="rId3"/>
          <a:srcRect t="15494" b="22883"/>
          <a:stretch/>
        </p:blipFill>
        <p:spPr>
          <a:xfrm flipH="1">
            <a:off x="3599056" y="995288"/>
            <a:ext cx="1924194" cy="1230860"/>
          </a:xfrm>
          <a:prstGeom prst="rect">
            <a:avLst/>
          </a:prstGeom>
          <a:ln>
            <a:solidFill>
              <a:schemeClr val="tx1"/>
            </a:solidFill>
          </a:ln>
        </p:spPr>
      </p:pic>
      <p:pic>
        <p:nvPicPr>
          <p:cNvPr id="12" name="Picture 11"/>
          <p:cNvPicPr/>
          <p:nvPr/>
        </p:nvPicPr>
        <p:blipFill rotWithShape="1">
          <a:blip r:embed="rId4"/>
          <a:srcRect b="11764"/>
          <a:stretch/>
        </p:blipFill>
        <p:spPr>
          <a:xfrm>
            <a:off x="2519131" y="2226148"/>
            <a:ext cx="4410075" cy="2437292"/>
          </a:xfrm>
          <a:prstGeom prst="rect">
            <a:avLst/>
          </a:prstGeom>
        </p:spPr>
      </p:pic>
      <p:sp>
        <p:nvSpPr>
          <p:cNvPr id="18" name="Oval 17"/>
          <p:cNvSpPr/>
          <p:nvPr/>
        </p:nvSpPr>
        <p:spPr>
          <a:xfrm>
            <a:off x="4277784" y="1559382"/>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19" name="Right Arrow 18"/>
          <p:cNvSpPr/>
          <p:nvPr/>
        </p:nvSpPr>
        <p:spPr>
          <a:xfrm>
            <a:off x="4310510" y="1246040"/>
            <a:ext cx="966632" cy="220763"/>
          </a:xfrm>
          <a:prstGeom prst="rightArrow">
            <a:avLst/>
          </a:prstGeom>
          <a:gradFill>
            <a:gsLst>
              <a:gs pos="0">
                <a:srgbClr val="00B0F0"/>
              </a:gs>
              <a:gs pos="100000">
                <a:srgbClr val="0070C0"/>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rPr>
              <a:t>Ion Beam</a:t>
            </a:r>
            <a:endParaRPr lang="en-US" sz="1100" dirty="0">
              <a:solidFill>
                <a:schemeClr val="bg1"/>
              </a:solidFill>
            </a:endParaRPr>
          </a:p>
        </p:txBody>
      </p:sp>
      <p:sp>
        <p:nvSpPr>
          <p:cNvPr id="20" name="Right Arrow 19"/>
          <p:cNvSpPr/>
          <p:nvPr/>
        </p:nvSpPr>
        <p:spPr>
          <a:xfrm>
            <a:off x="4310510" y="1846025"/>
            <a:ext cx="966632" cy="220763"/>
          </a:xfrm>
          <a:prstGeom prst="rightArrow">
            <a:avLst/>
          </a:prstGeom>
          <a:gradFill>
            <a:gsLst>
              <a:gs pos="0">
                <a:srgbClr val="00B0F0"/>
              </a:gs>
              <a:gs pos="100000">
                <a:srgbClr val="0070C0"/>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rPr>
              <a:t>Ion Beam</a:t>
            </a:r>
            <a:endParaRPr lang="en-US" sz="1100" dirty="0">
              <a:solidFill>
                <a:schemeClr val="bg1"/>
              </a:solidFill>
            </a:endParaRPr>
          </a:p>
        </p:txBody>
      </p:sp>
      <p:sp>
        <p:nvSpPr>
          <p:cNvPr id="21" name="Freeform 20"/>
          <p:cNvSpPr/>
          <p:nvPr/>
        </p:nvSpPr>
        <p:spPr>
          <a:xfrm>
            <a:off x="4316463" y="1564382"/>
            <a:ext cx="873921" cy="393908"/>
          </a:xfrm>
          <a:custGeom>
            <a:avLst/>
            <a:gdLst>
              <a:gd name="connsiteX0" fmla="*/ 811550 w 873921"/>
              <a:gd name="connsiteY0" fmla="*/ 0 h 393908"/>
              <a:gd name="connsiteX1" fmla="*/ 873921 w 873921"/>
              <a:gd name="connsiteY1" fmla="*/ 62372 h 393908"/>
              <a:gd name="connsiteX2" fmla="*/ 811550 w 873921"/>
              <a:gd name="connsiteY2" fmla="*/ 124743 h 393908"/>
              <a:gd name="connsiteX3" fmla="*/ 811550 w 873921"/>
              <a:gd name="connsiteY3" fmla="*/ 93557 h 393908"/>
              <a:gd name="connsiteX4" fmla="*/ 228847 w 873921"/>
              <a:gd name="connsiteY4" fmla="*/ 93557 h 393908"/>
              <a:gd name="connsiteX5" fmla="*/ 242426 w 873921"/>
              <a:gd name="connsiteY5" fmla="*/ 105667 h 393908"/>
              <a:gd name="connsiteX6" fmla="*/ 270175 w 873921"/>
              <a:gd name="connsiteY6" fmla="*/ 152437 h 393908"/>
              <a:gd name="connsiteX7" fmla="*/ 223424 w 873921"/>
              <a:gd name="connsiteY7" fmla="*/ 349662 h 393908"/>
              <a:gd name="connsiteX8" fmla="*/ 21990 w 873921"/>
              <a:gd name="connsiteY8" fmla="*/ 372183 h 393908"/>
              <a:gd name="connsiteX9" fmla="*/ 5076 w 873921"/>
              <a:gd name="connsiteY9" fmla="*/ 389096 h 393908"/>
              <a:gd name="connsiteX10" fmla="*/ 0 w 873921"/>
              <a:gd name="connsiteY10" fmla="*/ 324553 h 393908"/>
              <a:gd name="connsiteX11" fmla="*/ 76217 w 873921"/>
              <a:gd name="connsiteY11" fmla="*/ 317955 h 393908"/>
              <a:gd name="connsiteX12" fmla="*/ 59690 w 873921"/>
              <a:gd name="connsiteY12" fmla="*/ 334482 h 393908"/>
              <a:gd name="connsiteX13" fmla="*/ 197267 w 873921"/>
              <a:gd name="connsiteY13" fmla="*/ 305107 h 393908"/>
              <a:gd name="connsiteX14" fmla="*/ 221529 w 873921"/>
              <a:gd name="connsiteY14" fmla="*/ 166538 h 393908"/>
              <a:gd name="connsiteX15" fmla="*/ 139453 w 873921"/>
              <a:gd name="connsiteY15" fmla="*/ 96414 h 393908"/>
              <a:gd name="connsiteX16" fmla="*/ 114337 w 873921"/>
              <a:gd name="connsiteY16" fmla="*/ 93557 h 393908"/>
              <a:gd name="connsiteX17" fmla="*/ 86786 w 873921"/>
              <a:gd name="connsiteY17" fmla="*/ 93557 h 393908"/>
              <a:gd name="connsiteX18" fmla="*/ 86786 w 873921"/>
              <a:gd name="connsiteY18" fmla="*/ 31186 h 393908"/>
              <a:gd name="connsiteX19" fmla="*/ 811550 w 873921"/>
              <a:gd name="connsiteY19" fmla="*/ 31186 h 39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3921" h="393908">
                <a:moveTo>
                  <a:pt x="811550" y="0"/>
                </a:moveTo>
                <a:lnTo>
                  <a:pt x="873921" y="62372"/>
                </a:lnTo>
                <a:lnTo>
                  <a:pt x="811550" y="124743"/>
                </a:lnTo>
                <a:lnTo>
                  <a:pt x="811550" y="93557"/>
                </a:lnTo>
                <a:lnTo>
                  <a:pt x="228847" y="93557"/>
                </a:lnTo>
                <a:lnTo>
                  <a:pt x="242426" y="105667"/>
                </a:lnTo>
                <a:cubicBezTo>
                  <a:pt x="253844" y="119477"/>
                  <a:pt x="263272" y="135183"/>
                  <a:pt x="270175" y="152437"/>
                </a:cubicBezTo>
                <a:cubicBezTo>
                  <a:pt x="297792" y="221456"/>
                  <a:pt x="279082" y="300382"/>
                  <a:pt x="223424" y="349662"/>
                </a:cubicBezTo>
                <a:cubicBezTo>
                  <a:pt x="167767" y="398941"/>
                  <a:pt x="87156" y="407954"/>
                  <a:pt x="21990" y="372183"/>
                </a:cubicBezTo>
                <a:lnTo>
                  <a:pt x="5076" y="389096"/>
                </a:lnTo>
                <a:lnTo>
                  <a:pt x="0" y="324553"/>
                </a:lnTo>
                <a:lnTo>
                  <a:pt x="76217" y="317955"/>
                </a:lnTo>
                <a:lnTo>
                  <a:pt x="59690" y="334482"/>
                </a:lnTo>
                <a:cubicBezTo>
                  <a:pt x="107250" y="353654"/>
                  <a:pt x="161685" y="342031"/>
                  <a:pt x="197267" y="305107"/>
                </a:cubicBezTo>
                <a:cubicBezTo>
                  <a:pt x="232849" y="268184"/>
                  <a:pt x="242448" y="213355"/>
                  <a:pt x="221529" y="166538"/>
                </a:cubicBezTo>
                <a:cubicBezTo>
                  <a:pt x="205840" y="131426"/>
                  <a:pt x="175341" y="106095"/>
                  <a:pt x="139453" y="96414"/>
                </a:cubicBezTo>
                <a:lnTo>
                  <a:pt x="114337" y="93557"/>
                </a:lnTo>
                <a:lnTo>
                  <a:pt x="86786" y="93557"/>
                </a:lnTo>
                <a:lnTo>
                  <a:pt x="86786" y="31186"/>
                </a:lnTo>
                <a:lnTo>
                  <a:pt x="811550" y="31186"/>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188941" y="1460453"/>
            <a:ext cx="185351" cy="294206"/>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H="1">
            <a:off x="2667000" y="1754659"/>
            <a:ext cx="1514604" cy="8966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374292" y="1754659"/>
            <a:ext cx="1676542" cy="896667"/>
          </a:xfrm>
          <a:prstGeom prst="line">
            <a:avLst/>
          </a:prstGeom>
        </p:spPr>
        <p:style>
          <a:lnRef idx="2">
            <a:schemeClr val="accent1"/>
          </a:lnRef>
          <a:fillRef idx="0">
            <a:schemeClr val="accent1"/>
          </a:fillRef>
          <a:effectRef idx="1">
            <a:schemeClr val="accent1"/>
          </a:effectRef>
          <a:fontRef idx="minor">
            <a:schemeClr val="tx1"/>
          </a:fontRef>
        </p:style>
      </p:cxnSp>
      <p:sp>
        <p:nvSpPr>
          <p:cNvPr id="7" name="Right Arrow 6"/>
          <p:cNvSpPr/>
          <p:nvPr/>
        </p:nvSpPr>
        <p:spPr>
          <a:xfrm>
            <a:off x="2308139" y="3198824"/>
            <a:ext cx="1463040" cy="516367"/>
          </a:xfrm>
          <a:prstGeom prst="rightArrow">
            <a:avLst/>
          </a:prstGeom>
          <a:gradFill>
            <a:gsLst>
              <a:gs pos="0">
                <a:srgbClr val="0070C0"/>
              </a:gs>
              <a:gs pos="100000">
                <a:srgbClr val="00B0F0"/>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Gas Feed</a:t>
            </a:r>
            <a:endParaRPr lang="en-US" dirty="0"/>
          </a:p>
        </p:txBody>
      </p:sp>
      <p:sp>
        <p:nvSpPr>
          <p:cNvPr id="14" name="Rectangle 13"/>
          <p:cNvSpPr/>
          <p:nvPr/>
        </p:nvSpPr>
        <p:spPr>
          <a:xfrm>
            <a:off x="4442908" y="3675692"/>
            <a:ext cx="1333948" cy="176795"/>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Material</a:t>
            </a:r>
            <a:endParaRPr lang="en-US" sz="1400" dirty="0"/>
          </a:p>
        </p:txBody>
      </p:sp>
      <p:sp>
        <p:nvSpPr>
          <p:cNvPr id="15" name="Rectangle 14"/>
          <p:cNvSpPr/>
          <p:nvPr/>
        </p:nvSpPr>
        <p:spPr>
          <a:xfrm>
            <a:off x="4442908" y="3106651"/>
            <a:ext cx="1333948" cy="176795"/>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Thermionic</a:t>
            </a:r>
            <a:endParaRPr lang="en-US" sz="1400" dirty="0"/>
          </a:p>
        </p:txBody>
      </p:sp>
      <p:sp>
        <p:nvSpPr>
          <p:cNvPr id="6" name="TextBox 5"/>
          <p:cNvSpPr txBox="1"/>
          <p:nvPr/>
        </p:nvSpPr>
        <p:spPr>
          <a:xfrm>
            <a:off x="4374292" y="2721846"/>
            <a:ext cx="1494004" cy="261610"/>
          </a:xfrm>
          <a:prstGeom prst="rect">
            <a:avLst/>
          </a:prstGeom>
          <a:solidFill>
            <a:srgbClr val="FF0000">
              <a:alpha val="75000"/>
            </a:srgbClr>
          </a:solidFill>
          <a:ln>
            <a:solidFill>
              <a:srgbClr val="000000"/>
            </a:solidFill>
          </a:ln>
        </p:spPr>
        <p:txBody>
          <a:bodyPr wrap="square" rtlCol="0">
            <a:spAutoFit/>
          </a:bodyPr>
          <a:lstStyle/>
          <a:p>
            <a:pPr algn="ctr"/>
            <a:r>
              <a:rPr lang="en-US" sz="1100" b="1" dirty="0" smtClean="0">
                <a:solidFill>
                  <a:schemeClr val="bg1"/>
                </a:solidFill>
              </a:rPr>
              <a:t>Apply Heat</a:t>
            </a:r>
            <a:endParaRPr lang="en-US" sz="1100" b="1" dirty="0">
              <a:solidFill>
                <a:schemeClr val="bg1"/>
              </a:solidFill>
            </a:endParaRPr>
          </a:p>
        </p:txBody>
      </p:sp>
      <p:sp>
        <p:nvSpPr>
          <p:cNvPr id="16" name="TextBox 15"/>
          <p:cNvSpPr txBox="1"/>
          <p:nvPr/>
        </p:nvSpPr>
        <p:spPr>
          <a:xfrm>
            <a:off x="4374292" y="3977744"/>
            <a:ext cx="1494004" cy="261610"/>
          </a:xfrm>
          <a:prstGeom prst="rect">
            <a:avLst/>
          </a:prstGeom>
          <a:solidFill>
            <a:srgbClr val="FF0000">
              <a:alpha val="75000"/>
            </a:srgbClr>
          </a:solidFill>
          <a:ln>
            <a:solidFill>
              <a:srgbClr val="000000"/>
            </a:solidFill>
          </a:ln>
        </p:spPr>
        <p:txBody>
          <a:bodyPr wrap="square" rtlCol="0">
            <a:spAutoFit/>
          </a:bodyPr>
          <a:lstStyle/>
          <a:p>
            <a:pPr algn="ctr"/>
            <a:r>
              <a:rPr lang="en-US" sz="1100" b="1" dirty="0" smtClean="0">
                <a:solidFill>
                  <a:schemeClr val="bg1"/>
                </a:solidFill>
              </a:rPr>
              <a:t>Apply Heat</a:t>
            </a:r>
            <a:endParaRPr lang="en-US" sz="1100" b="1" dirty="0">
              <a:solidFill>
                <a:schemeClr val="bg1"/>
              </a:solidFill>
            </a:endParaRPr>
          </a:p>
        </p:txBody>
      </p:sp>
      <p:sp>
        <p:nvSpPr>
          <p:cNvPr id="25" name="Rounded Rectangle 24"/>
          <p:cNvSpPr/>
          <p:nvPr/>
        </p:nvSpPr>
        <p:spPr>
          <a:xfrm>
            <a:off x="2202685" y="1471804"/>
            <a:ext cx="1211580" cy="342420"/>
          </a:xfrm>
          <a:prstGeom prst="roundRect">
            <a:avLst>
              <a:gd name="adj" fmla="val 47822"/>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Propellant</a:t>
            </a:r>
            <a:endParaRPr lang="en-US" sz="1100" dirty="0"/>
          </a:p>
        </p:txBody>
      </p:sp>
      <p:sp>
        <p:nvSpPr>
          <p:cNvPr id="26" name="Freeform 25"/>
          <p:cNvSpPr/>
          <p:nvPr/>
        </p:nvSpPr>
        <p:spPr>
          <a:xfrm>
            <a:off x="3421380" y="1371283"/>
            <a:ext cx="789249" cy="275577"/>
          </a:xfrm>
          <a:custGeom>
            <a:avLst/>
            <a:gdLst>
              <a:gd name="connsiteX0" fmla="*/ 0 w 838200"/>
              <a:gd name="connsiteY0" fmla="*/ 288846 h 308050"/>
              <a:gd name="connsiteX1" fmla="*/ 464820 w 838200"/>
              <a:gd name="connsiteY1" fmla="*/ 281226 h 308050"/>
              <a:gd name="connsiteX2" fmla="*/ 586740 w 838200"/>
              <a:gd name="connsiteY2" fmla="*/ 29766 h 308050"/>
              <a:gd name="connsiteX3" fmla="*/ 838200 w 838200"/>
              <a:gd name="connsiteY3" fmla="*/ 14526 h 308050"/>
              <a:gd name="connsiteX0" fmla="*/ 0 w 838200"/>
              <a:gd name="connsiteY0" fmla="*/ 286971 h 294652"/>
              <a:gd name="connsiteX1" fmla="*/ 383857 w 838200"/>
              <a:gd name="connsiteY1" fmla="*/ 248395 h 294652"/>
              <a:gd name="connsiteX2" fmla="*/ 586740 w 838200"/>
              <a:gd name="connsiteY2" fmla="*/ 27891 h 294652"/>
              <a:gd name="connsiteX3" fmla="*/ 838200 w 838200"/>
              <a:gd name="connsiteY3" fmla="*/ 12651 h 294652"/>
              <a:gd name="connsiteX0" fmla="*/ 0 w 838200"/>
              <a:gd name="connsiteY0" fmla="*/ 278410 h 285124"/>
              <a:gd name="connsiteX1" fmla="*/ 383857 w 838200"/>
              <a:gd name="connsiteY1" fmla="*/ 239834 h 285124"/>
              <a:gd name="connsiteX2" fmla="*/ 531972 w 838200"/>
              <a:gd name="connsiteY2" fmla="*/ 55048 h 285124"/>
              <a:gd name="connsiteX3" fmla="*/ 838200 w 838200"/>
              <a:gd name="connsiteY3" fmla="*/ 4090 h 285124"/>
              <a:gd name="connsiteX0" fmla="*/ 0 w 838200"/>
              <a:gd name="connsiteY0" fmla="*/ 278410 h 279350"/>
              <a:gd name="connsiteX1" fmla="*/ 383857 w 838200"/>
              <a:gd name="connsiteY1" fmla="*/ 239834 h 279350"/>
              <a:gd name="connsiteX2" fmla="*/ 531972 w 838200"/>
              <a:gd name="connsiteY2" fmla="*/ 55048 h 279350"/>
              <a:gd name="connsiteX3" fmla="*/ 838200 w 838200"/>
              <a:gd name="connsiteY3" fmla="*/ 4090 h 279350"/>
              <a:gd name="connsiteX0" fmla="*/ 0 w 838200"/>
              <a:gd name="connsiteY0" fmla="*/ 274637 h 275577"/>
              <a:gd name="connsiteX1" fmla="*/ 383857 w 838200"/>
              <a:gd name="connsiteY1" fmla="*/ 236061 h 275577"/>
              <a:gd name="connsiteX2" fmla="*/ 531972 w 838200"/>
              <a:gd name="connsiteY2" fmla="*/ 51275 h 275577"/>
              <a:gd name="connsiteX3" fmla="*/ 838200 w 838200"/>
              <a:gd name="connsiteY3" fmla="*/ 317 h 275577"/>
            </a:gdLst>
            <a:ahLst/>
            <a:cxnLst>
              <a:cxn ang="0">
                <a:pos x="connsiteX0" y="connsiteY0"/>
              </a:cxn>
              <a:cxn ang="0">
                <a:pos x="connsiteX1" y="connsiteY1"/>
              </a:cxn>
              <a:cxn ang="0">
                <a:pos x="connsiteX2" y="connsiteY2"/>
              </a:cxn>
              <a:cxn ang="0">
                <a:pos x="connsiteX3" y="connsiteY3"/>
              </a:cxn>
            </a:cxnLst>
            <a:rect l="l" t="t" r="r" b="b"/>
            <a:pathLst>
              <a:path w="838200" h="275577">
                <a:moveTo>
                  <a:pt x="0" y="274637"/>
                </a:moveTo>
                <a:cubicBezTo>
                  <a:pt x="181133" y="278130"/>
                  <a:pt x="295195" y="273288"/>
                  <a:pt x="383857" y="236061"/>
                </a:cubicBezTo>
                <a:cubicBezTo>
                  <a:pt x="472519" y="198834"/>
                  <a:pt x="456248" y="90566"/>
                  <a:pt x="531972" y="51275"/>
                </a:cubicBezTo>
                <a:cubicBezTo>
                  <a:pt x="607696" y="11984"/>
                  <a:pt x="734060" y="-2382"/>
                  <a:pt x="838200" y="317"/>
                </a:cubicBezTo>
              </a:path>
            </a:pathLst>
          </a:custGeom>
          <a:noFill/>
          <a:ln w="635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a:stCxn id="25" idx="3"/>
          </p:cNvCxnSpPr>
          <p:nvPr/>
        </p:nvCxnSpPr>
        <p:spPr>
          <a:xfrm>
            <a:off x="3414265" y="1643014"/>
            <a:ext cx="757685" cy="0"/>
          </a:xfrm>
          <a:prstGeom prst="line">
            <a:avLst/>
          </a:prstGeom>
          <a:ln w="63500">
            <a:solidFill>
              <a:srgbClr val="00B0F0"/>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20936" y="1310075"/>
            <a:ext cx="1587500" cy="646331"/>
          </a:xfrm>
          <a:prstGeom prst="rect">
            <a:avLst/>
          </a:prstGeom>
          <a:noFill/>
        </p:spPr>
        <p:txBody>
          <a:bodyPr wrap="square" rtlCol="0">
            <a:spAutoFit/>
          </a:bodyPr>
          <a:lstStyle/>
          <a:p>
            <a:r>
              <a:rPr lang="en-US" dirty="0" err="1" smtClean="0"/>
              <a:t>Xe</a:t>
            </a:r>
            <a:r>
              <a:rPr lang="en-US" dirty="0" smtClean="0"/>
              <a:t> is a typical EP propellant</a:t>
            </a:r>
            <a:endParaRPr lang="en-US" dirty="0"/>
          </a:p>
        </p:txBody>
      </p:sp>
      <p:sp>
        <p:nvSpPr>
          <p:cNvPr id="23" name="TextBox 22"/>
          <p:cNvSpPr txBox="1"/>
          <p:nvPr/>
        </p:nvSpPr>
        <p:spPr>
          <a:xfrm>
            <a:off x="4543360" y="4471750"/>
            <a:ext cx="3081613" cy="369332"/>
          </a:xfrm>
          <a:prstGeom prst="rect">
            <a:avLst/>
          </a:prstGeom>
          <a:noFill/>
        </p:spPr>
        <p:txBody>
          <a:bodyPr wrap="none" rtlCol="0">
            <a:spAutoFit/>
          </a:bodyPr>
          <a:lstStyle/>
          <a:p>
            <a:r>
              <a:rPr lang="en-US" dirty="0" err="1" smtClean="0"/>
              <a:t>Workfunction</a:t>
            </a:r>
            <a:r>
              <a:rPr lang="en-US" dirty="0" smtClean="0"/>
              <a:t>: 2eV energy cost</a:t>
            </a:r>
            <a:endParaRPr lang="en-US" dirty="0"/>
          </a:p>
        </p:txBody>
      </p:sp>
    </p:spTree>
    <p:extLst>
      <p:ext uri="{BB962C8B-B14F-4D97-AF65-F5344CB8AC3E}">
        <p14:creationId xmlns:p14="http://schemas.microsoft.com/office/powerpoint/2010/main" val="7497939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t="15494" b="22883"/>
          <a:stretch/>
        </p:blipFill>
        <p:spPr>
          <a:xfrm flipH="1">
            <a:off x="3599056" y="995288"/>
            <a:ext cx="1924194" cy="1230860"/>
          </a:xfrm>
          <a:prstGeom prst="rect">
            <a:avLst/>
          </a:prstGeom>
          <a:ln>
            <a:solidFill>
              <a:schemeClr val="tx1"/>
            </a:solidFill>
          </a:ln>
        </p:spPr>
      </p:pic>
      <p:sp>
        <p:nvSpPr>
          <p:cNvPr id="32" name="Oval 31"/>
          <p:cNvSpPr/>
          <p:nvPr/>
        </p:nvSpPr>
        <p:spPr>
          <a:xfrm>
            <a:off x="4277784" y="1559382"/>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33" name="Right Arrow 32"/>
          <p:cNvSpPr/>
          <p:nvPr/>
        </p:nvSpPr>
        <p:spPr>
          <a:xfrm>
            <a:off x="4310510" y="1246040"/>
            <a:ext cx="966632" cy="220763"/>
          </a:xfrm>
          <a:prstGeom prst="rightArrow">
            <a:avLst/>
          </a:prstGeom>
          <a:gradFill>
            <a:gsLst>
              <a:gs pos="0">
                <a:srgbClr val="00B0F0"/>
              </a:gs>
              <a:gs pos="100000">
                <a:srgbClr val="0070C0"/>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rPr>
              <a:t>Ion Beam</a:t>
            </a:r>
            <a:endParaRPr lang="en-US" sz="1100" dirty="0">
              <a:solidFill>
                <a:schemeClr val="bg1"/>
              </a:solidFill>
            </a:endParaRPr>
          </a:p>
        </p:txBody>
      </p:sp>
      <p:sp>
        <p:nvSpPr>
          <p:cNvPr id="34" name="Right Arrow 33"/>
          <p:cNvSpPr/>
          <p:nvPr/>
        </p:nvSpPr>
        <p:spPr>
          <a:xfrm>
            <a:off x="4310510" y="1846025"/>
            <a:ext cx="966632" cy="220763"/>
          </a:xfrm>
          <a:prstGeom prst="rightArrow">
            <a:avLst/>
          </a:prstGeom>
          <a:gradFill>
            <a:gsLst>
              <a:gs pos="0">
                <a:srgbClr val="00B0F0"/>
              </a:gs>
              <a:gs pos="100000">
                <a:srgbClr val="0070C0"/>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rPr>
              <a:t>Ion Beam</a:t>
            </a:r>
            <a:endParaRPr lang="en-US" sz="1100" dirty="0">
              <a:solidFill>
                <a:schemeClr val="bg1"/>
              </a:solidFill>
            </a:endParaRPr>
          </a:p>
        </p:txBody>
      </p:sp>
      <p:sp>
        <p:nvSpPr>
          <p:cNvPr id="35" name="Freeform 34"/>
          <p:cNvSpPr/>
          <p:nvPr/>
        </p:nvSpPr>
        <p:spPr>
          <a:xfrm>
            <a:off x="4316463" y="1564382"/>
            <a:ext cx="873921" cy="393908"/>
          </a:xfrm>
          <a:custGeom>
            <a:avLst/>
            <a:gdLst>
              <a:gd name="connsiteX0" fmla="*/ 811550 w 873921"/>
              <a:gd name="connsiteY0" fmla="*/ 0 h 393908"/>
              <a:gd name="connsiteX1" fmla="*/ 873921 w 873921"/>
              <a:gd name="connsiteY1" fmla="*/ 62372 h 393908"/>
              <a:gd name="connsiteX2" fmla="*/ 811550 w 873921"/>
              <a:gd name="connsiteY2" fmla="*/ 124743 h 393908"/>
              <a:gd name="connsiteX3" fmla="*/ 811550 w 873921"/>
              <a:gd name="connsiteY3" fmla="*/ 93557 h 393908"/>
              <a:gd name="connsiteX4" fmla="*/ 228847 w 873921"/>
              <a:gd name="connsiteY4" fmla="*/ 93557 h 393908"/>
              <a:gd name="connsiteX5" fmla="*/ 242426 w 873921"/>
              <a:gd name="connsiteY5" fmla="*/ 105667 h 393908"/>
              <a:gd name="connsiteX6" fmla="*/ 270175 w 873921"/>
              <a:gd name="connsiteY6" fmla="*/ 152437 h 393908"/>
              <a:gd name="connsiteX7" fmla="*/ 223424 w 873921"/>
              <a:gd name="connsiteY7" fmla="*/ 349662 h 393908"/>
              <a:gd name="connsiteX8" fmla="*/ 21990 w 873921"/>
              <a:gd name="connsiteY8" fmla="*/ 372183 h 393908"/>
              <a:gd name="connsiteX9" fmla="*/ 5076 w 873921"/>
              <a:gd name="connsiteY9" fmla="*/ 389096 h 393908"/>
              <a:gd name="connsiteX10" fmla="*/ 0 w 873921"/>
              <a:gd name="connsiteY10" fmla="*/ 324553 h 393908"/>
              <a:gd name="connsiteX11" fmla="*/ 76217 w 873921"/>
              <a:gd name="connsiteY11" fmla="*/ 317955 h 393908"/>
              <a:gd name="connsiteX12" fmla="*/ 59690 w 873921"/>
              <a:gd name="connsiteY12" fmla="*/ 334482 h 393908"/>
              <a:gd name="connsiteX13" fmla="*/ 197267 w 873921"/>
              <a:gd name="connsiteY13" fmla="*/ 305107 h 393908"/>
              <a:gd name="connsiteX14" fmla="*/ 221529 w 873921"/>
              <a:gd name="connsiteY14" fmla="*/ 166538 h 393908"/>
              <a:gd name="connsiteX15" fmla="*/ 139453 w 873921"/>
              <a:gd name="connsiteY15" fmla="*/ 96414 h 393908"/>
              <a:gd name="connsiteX16" fmla="*/ 114337 w 873921"/>
              <a:gd name="connsiteY16" fmla="*/ 93557 h 393908"/>
              <a:gd name="connsiteX17" fmla="*/ 86786 w 873921"/>
              <a:gd name="connsiteY17" fmla="*/ 93557 h 393908"/>
              <a:gd name="connsiteX18" fmla="*/ 86786 w 873921"/>
              <a:gd name="connsiteY18" fmla="*/ 31186 h 393908"/>
              <a:gd name="connsiteX19" fmla="*/ 811550 w 873921"/>
              <a:gd name="connsiteY19" fmla="*/ 31186 h 39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3921" h="393908">
                <a:moveTo>
                  <a:pt x="811550" y="0"/>
                </a:moveTo>
                <a:lnTo>
                  <a:pt x="873921" y="62372"/>
                </a:lnTo>
                <a:lnTo>
                  <a:pt x="811550" y="124743"/>
                </a:lnTo>
                <a:lnTo>
                  <a:pt x="811550" y="93557"/>
                </a:lnTo>
                <a:lnTo>
                  <a:pt x="228847" y="93557"/>
                </a:lnTo>
                <a:lnTo>
                  <a:pt x="242426" y="105667"/>
                </a:lnTo>
                <a:cubicBezTo>
                  <a:pt x="253844" y="119477"/>
                  <a:pt x="263272" y="135183"/>
                  <a:pt x="270175" y="152437"/>
                </a:cubicBezTo>
                <a:cubicBezTo>
                  <a:pt x="297792" y="221456"/>
                  <a:pt x="279082" y="300382"/>
                  <a:pt x="223424" y="349662"/>
                </a:cubicBezTo>
                <a:cubicBezTo>
                  <a:pt x="167767" y="398941"/>
                  <a:pt x="87156" y="407954"/>
                  <a:pt x="21990" y="372183"/>
                </a:cubicBezTo>
                <a:lnTo>
                  <a:pt x="5076" y="389096"/>
                </a:lnTo>
                <a:lnTo>
                  <a:pt x="0" y="324553"/>
                </a:lnTo>
                <a:lnTo>
                  <a:pt x="76217" y="317955"/>
                </a:lnTo>
                <a:lnTo>
                  <a:pt x="59690" y="334482"/>
                </a:lnTo>
                <a:cubicBezTo>
                  <a:pt x="107250" y="353654"/>
                  <a:pt x="161685" y="342031"/>
                  <a:pt x="197267" y="305107"/>
                </a:cubicBezTo>
                <a:cubicBezTo>
                  <a:pt x="232849" y="268184"/>
                  <a:pt x="242448" y="213355"/>
                  <a:pt x="221529" y="166538"/>
                </a:cubicBezTo>
                <a:cubicBezTo>
                  <a:pt x="205840" y="131426"/>
                  <a:pt x="175341" y="106095"/>
                  <a:pt x="139453" y="96414"/>
                </a:cubicBezTo>
                <a:lnTo>
                  <a:pt x="114337" y="93557"/>
                </a:lnTo>
                <a:lnTo>
                  <a:pt x="86786" y="93557"/>
                </a:lnTo>
                <a:lnTo>
                  <a:pt x="86786" y="31186"/>
                </a:lnTo>
                <a:lnTo>
                  <a:pt x="811550" y="31186"/>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1A7383EF-49D2-1B41-8C7D-9D347A7E21C1}" type="slidenum">
              <a:rPr lang="en-US" smtClean="0"/>
              <a:t>15</a:t>
            </a:fld>
            <a:endParaRPr lang="en-US"/>
          </a:p>
        </p:txBody>
      </p:sp>
      <p:sp>
        <p:nvSpPr>
          <p:cNvPr id="4" name="Title 3"/>
          <p:cNvSpPr>
            <a:spLocks noGrp="1"/>
          </p:cNvSpPr>
          <p:nvPr>
            <p:ph type="title"/>
          </p:nvPr>
        </p:nvSpPr>
        <p:spPr/>
        <p:txBody>
          <a:bodyPr>
            <a:normAutofit/>
          </a:bodyPr>
          <a:lstStyle/>
          <a:p>
            <a:r>
              <a:rPr lang="en-US" dirty="0" smtClean="0"/>
              <a:t>Electron Sources for Electric Propulsion</a:t>
            </a:r>
            <a:endParaRPr lang="en-US" dirty="0"/>
          </a:p>
        </p:txBody>
      </p:sp>
      <p:pic>
        <p:nvPicPr>
          <p:cNvPr id="12" name="Picture 11"/>
          <p:cNvPicPr/>
          <p:nvPr/>
        </p:nvPicPr>
        <p:blipFill rotWithShape="1">
          <a:blip r:embed="rId4"/>
          <a:srcRect b="13128"/>
          <a:stretch/>
        </p:blipFill>
        <p:spPr>
          <a:xfrm>
            <a:off x="2519131" y="2226148"/>
            <a:ext cx="4410075" cy="2399640"/>
          </a:xfrm>
          <a:prstGeom prst="rect">
            <a:avLst/>
          </a:prstGeom>
        </p:spPr>
      </p:pic>
      <p:sp>
        <p:nvSpPr>
          <p:cNvPr id="5" name="Rectangle 4"/>
          <p:cNvSpPr/>
          <p:nvPr/>
        </p:nvSpPr>
        <p:spPr>
          <a:xfrm>
            <a:off x="4188941" y="1460453"/>
            <a:ext cx="185351" cy="294206"/>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H="1">
            <a:off x="2667000" y="1754659"/>
            <a:ext cx="1514604" cy="8966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374292" y="1754659"/>
            <a:ext cx="1676542" cy="896667"/>
          </a:xfrm>
          <a:prstGeom prst="line">
            <a:avLst/>
          </a:prstGeom>
        </p:spPr>
        <p:style>
          <a:lnRef idx="2">
            <a:schemeClr val="accent1"/>
          </a:lnRef>
          <a:fillRef idx="0">
            <a:schemeClr val="accent1"/>
          </a:fillRef>
          <a:effectRef idx="1">
            <a:schemeClr val="accent1"/>
          </a:effectRef>
          <a:fontRef idx="minor">
            <a:schemeClr val="tx1"/>
          </a:fontRef>
        </p:style>
      </p:cxnSp>
      <p:sp>
        <p:nvSpPr>
          <p:cNvPr id="7" name="Right Arrow 6"/>
          <p:cNvSpPr/>
          <p:nvPr/>
        </p:nvSpPr>
        <p:spPr>
          <a:xfrm>
            <a:off x="2308139" y="3198824"/>
            <a:ext cx="1463040" cy="516367"/>
          </a:xfrm>
          <a:prstGeom prst="rightArrow">
            <a:avLst/>
          </a:prstGeom>
          <a:gradFill>
            <a:gsLst>
              <a:gs pos="0">
                <a:srgbClr val="0070C0"/>
              </a:gs>
              <a:gs pos="100000">
                <a:srgbClr val="00B0F0"/>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Gas Feed</a:t>
            </a:r>
            <a:endParaRPr lang="en-US" dirty="0"/>
          </a:p>
        </p:txBody>
      </p:sp>
      <p:sp>
        <p:nvSpPr>
          <p:cNvPr id="14" name="Rectangle 13"/>
          <p:cNvSpPr/>
          <p:nvPr/>
        </p:nvSpPr>
        <p:spPr>
          <a:xfrm>
            <a:off x="4442908" y="3675692"/>
            <a:ext cx="1333948" cy="176795"/>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Material</a:t>
            </a:r>
            <a:endParaRPr lang="en-US" sz="1400" dirty="0"/>
          </a:p>
        </p:txBody>
      </p:sp>
      <p:sp>
        <p:nvSpPr>
          <p:cNvPr id="15" name="Rectangle 14"/>
          <p:cNvSpPr/>
          <p:nvPr/>
        </p:nvSpPr>
        <p:spPr>
          <a:xfrm>
            <a:off x="4442908" y="3106651"/>
            <a:ext cx="1333948" cy="176795"/>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Thermionic</a:t>
            </a:r>
            <a:endParaRPr lang="en-US" sz="1400" dirty="0"/>
          </a:p>
        </p:txBody>
      </p:sp>
      <p:sp>
        <p:nvSpPr>
          <p:cNvPr id="6" name="TextBox 5"/>
          <p:cNvSpPr txBox="1"/>
          <p:nvPr/>
        </p:nvSpPr>
        <p:spPr>
          <a:xfrm>
            <a:off x="4374292" y="2721846"/>
            <a:ext cx="1494004" cy="261610"/>
          </a:xfrm>
          <a:prstGeom prst="rect">
            <a:avLst/>
          </a:prstGeom>
          <a:solidFill>
            <a:srgbClr val="FF0000">
              <a:alpha val="75000"/>
            </a:srgbClr>
          </a:solidFill>
          <a:ln>
            <a:solidFill>
              <a:srgbClr val="000000"/>
            </a:solidFill>
          </a:ln>
        </p:spPr>
        <p:txBody>
          <a:bodyPr wrap="square" rtlCol="0">
            <a:spAutoFit/>
          </a:bodyPr>
          <a:lstStyle/>
          <a:p>
            <a:pPr algn="ctr"/>
            <a:r>
              <a:rPr lang="en-US" sz="1100" b="1" dirty="0" smtClean="0">
                <a:solidFill>
                  <a:schemeClr val="bg1"/>
                </a:solidFill>
              </a:rPr>
              <a:t>Apply Heat</a:t>
            </a:r>
            <a:endParaRPr lang="en-US" sz="1100" b="1" dirty="0">
              <a:solidFill>
                <a:schemeClr val="bg1"/>
              </a:solidFill>
            </a:endParaRPr>
          </a:p>
        </p:txBody>
      </p:sp>
      <p:sp>
        <p:nvSpPr>
          <p:cNvPr id="16" name="TextBox 15"/>
          <p:cNvSpPr txBox="1"/>
          <p:nvPr/>
        </p:nvSpPr>
        <p:spPr>
          <a:xfrm>
            <a:off x="4374292" y="3977744"/>
            <a:ext cx="1494004" cy="261610"/>
          </a:xfrm>
          <a:prstGeom prst="rect">
            <a:avLst/>
          </a:prstGeom>
          <a:solidFill>
            <a:srgbClr val="FF0000">
              <a:alpha val="75000"/>
            </a:srgbClr>
          </a:solidFill>
          <a:ln>
            <a:solidFill>
              <a:srgbClr val="000000"/>
            </a:solidFill>
          </a:ln>
        </p:spPr>
        <p:txBody>
          <a:bodyPr wrap="square" rtlCol="0">
            <a:spAutoFit/>
          </a:bodyPr>
          <a:lstStyle/>
          <a:p>
            <a:pPr algn="ctr"/>
            <a:r>
              <a:rPr lang="en-US" sz="1100" b="1" dirty="0" smtClean="0">
                <a:solidFill>
                  <a:schemeClr val="bg1"/>
                </a:solidFill>
              </a:rPr>
              <a:t>Apply Heat</a:t>
            </a:r>
            <a:endParaRPr lang="en-US" sz="1100" b="1" dirty="0">
              <a:solidFill>
                <a:schemeClr val="bg1"/>
              </a:solidFill>
            </a:endParaRPr>
          </a:p>
        </p:txBody>
      </p:sp>
      <p:sp>
        <p:nvSpPr>
          <p:cNvPr id="9" name="Oval 8"/>
          <p:cNvSpPr/>
          <p:nvPr/>
        </p:nvSpPr>
        <p:spPr>
          <a:xfrm>
            <a:off x="4527956" y="3314351"/>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18" name="Oval 17"/>
          <p:cNvSpPr/>
          <p:nvPr/>
        </p:nvSpPr>
        <p:spPr>
          <a:xfrm>
            <a:off x="4680356" y="3466751"/>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19" name="Oval 18"/>
          <p:cNvSpPr/>
          <p:nvPr/>
        </p:nvSpPr>
        <p:spPr>
          <a:xfrm>
            <a:off x="4842689" y="3570071"/>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20" name="Oval 19"/>
          <p:cNvSpPr/>
          <p:nvPr/>
        </p:nvSpPr>
        <p:spPr>
          <a:xfrm>
            <a:off x="4954775" y="3406641"/>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21" name="Oval 20"/>
          <p:cNvSpPr/>
          <p:nvPr/>
        </p:nvSpPr>
        <p:spPr>
          <a:xfrm>
            <a:off x="4771746" y="3330441"/>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22" name="Oval 21"/>
          <p:cNvSpPr/>
          <p:nvPr/>
        </p:nvSpPr>
        <p:spPr>
          <a:xfrm>
            <a:off x="5046165" y="3270331"/>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23" name="Oval 22"/>
          <p:cNvSpPr/>
          <p:nvPr/>
        </p:nvSpPr>
        <p:spPr>
          <a:xfrm>
            <a:off x="5009194" y="3545302"/>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24" name="Oval 23"/>
          <p:cNvSpPr/>
          <p:nvPr/>
        </p:nvSpPr>
        <p:spPr>
          <a:xfrm>
            <a:off x="5283613" y="3485192"/>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25" name="Oval 24"/>
          <p:cNvSpPr/>
          <p:nvPr/>
        </p:nvSpPr>
        <p:spPr>
          <a:xfrm>
            <a:off x="5117102" y="3431583"/>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26" name="Oval 25"/>
          <p:cNvSpPr/>
          <p:nvPr/>
        </p:nvSpPr>
        <p:spPr>
          <a:xfrm>
            <a:off x="5293540" y="3357734"/>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27" name="Oval 26"/>
          <p:cNvSpPr/>
          <p:nvPr/>
        </p:nvSpPr>
        <p:spPr>
          <a:xfrm>
            <a:off x="5567959" y="3297624"/>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28" name="Oval 27"/>
          <p:cNvSpPr/>
          <p:nvPr/>
        </p:nvSpPr>
        <p:spPr>
          <a:xfrm>
            <a:off x="5579352" y="3523045"/>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29" name="Right Arrow 28"/>
          <p:cNvSpPr/>
          <p:nvPr/>
        </p:nvSpPr>
        <p:spPr>
          <a:xfrm>
            <a:off x="5924961" y="3231543"/>
            <a:ext cx="1296296" cy="50729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Current</a:t>
            </a:r>
            <a:endParaRPr lang="en-US" dirty="0">
              <a:solidFill>
                <a:srgbClr val="170256"/>
              </a:solidFill>
            </a:endParaRPr>
          </a:p>
        </p:txBody>
      </p:sp>
      <p:sp>
        <p:nvSpPr>
          <p:cNvPr id="30" name="TextBox 29"/>
          <p:cNvSpPr txBox="1"/>
          <p:nvPr/>
        </p:nvSpPr>
        <p:spPr>
          <a:xfrm>
            <a:off x="6151006" y="2505532"/>
            <a:ext cx="1764402" cy="646331"/>
          </a:xfrm>
          <a:prstGeom prst="rect">
            <a:avLst/>
          </a:prstGeom>
          <a:noFill/>
        </p:spPr>
        <p:txBody>
          <a:bodyPr wrap="square" rtlCol="0">
            <a:spAutoFit/>
          </a:bodyPr>
          <a:lstStyle/>
          <a:p>
            <a:r>
              <a:rPr lang="en-US" b="1" dirty="0" smtClean="0">
                <a:solidFill>
                  <a:srgbClr val="FF0000"/>
                </a:solidFill>
              </a:rPr>
              <a:t>Heat generates electrons</a:t>
            </a:r>
            <a:endParaRPr lang="en-US" b="1" dirty="0">
              <a:solidFill>
                <a:srgbClr val="FF0000"/>
              </a:solidFill>
            </a:endParaRPr>
          </a:p>
        </p:txBody>
      </p:sp>
      <p:sp>
        <p:nvSpPr>
          <p:cNvPr id="39" name="Rounded Rectangle 38"/>
          <p:cNvSpPr/>
          <p:nvPr/>
        </p:nvSpPr>
        <p:spPr>
          <a:xfrm>
            <a:off x="2202685" y="1471804"/>
            <a:ext cx="1211580" cy="342420"/>
          </a:xfrm>
          <a:prstGeom prst="roundRect">
            <a:avLst>
              <a:gd name="adj" fmla="val 47822"/>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Propellant</a:t>
            </a:r>
            <a:endParaRPr lang="en-US" sz="1100" dirty="0"/>
          </a:p>
        </p:txBody>
      </p:sp>
      <p:sp>
        <p:nvSpPr>
          <p:cNvPr id="40" name="Freeform 39"/>
          <p:cNvSpPr/>
          <p:nvPr/>
        </p:nvSpPr>
        <p:spPr>
          <a:xfrm>
            <a:off x="3421380" y="1371283"/>
            <a:ext cx="789249" cy="275577"/>
          </a:xfrm>
          <a:custGeom>
            <a:avLst/>
            <a:gdLst>
              <a:gd name="connsiteX0" fmla="*/ 0 w 838200"/>
              <a:gd name="connsiteY0" fmla="*/ 288846 h 308050"/>
              <a:gd name="connsiteX1" fmla="*/ 464820 w 838200"/>
              <a:gd name="connsiteY1" fmla="*/ 281226 h 308050"/>
              <a:gd name="connsiteX2" fmla="*/ 586740 w 838200"/>
              <a:gd name="connsiteY2" fmla="*/ 29766 h 308050"/>
              <a:gd name="connsiteX3" fmla="*/ 838200 w 838200"/>
              <a:gd name="connsiteY3" fmla="*/ 14526 h 308050"/>
              <a:gd name="connsiteX0" fmla="*/ 0 w 838200"/>
              <a:gd name="connsiteY0" fmla="*/ 286971 h 294652"/>
              <a:gd name="connsiteX1" fmla="*/ 383857 w 838200"/>
              <a:gd name="connsiteY1" fmla="*/ 248395 h 294652"/>
              <a:gd name="connsiteX2" fmla="*/ 586740 w 838200"/>
              <a:gd name="connsiteY2" fmla="*/ 27891 h 294652"/>
              <a:gd name="connsiteX3" fmla="*/ 838200 w 838200"/>
              <a:gd name="connsiteY3" fmla="*/ 12651 h 294652"/>
              <a:gd name="connsiteX0" fmla="*/ 0 w 838200"/>
              <a:gd name="connsiteY0" fmla="*/ 278410 h 285124"/>
              <a:gd name="connsiteX1" fmla="*/ 383857 w 838200"/>
              <a:gd name="connsiteY1" fmla="*/ 239834 h 285124"/>
              <a:gd name="connsiteX2" fmla="*/ 531972 w 838200"/>
              <a:gd name="connsiteY2" fmla="*/ 55048 h 285124"/>
              <a:gd name="connsiteX3" fmla="*/ 838200 w 838200"/>
              <a:gd name="connsiteY3" fmla="*/ 4090 h 285124"/>
              <a:gd name="connsiteX0" fmla="*/ 0 w 838200"/>
              <a:gd name="connsiteY0" fmla="*/ 278410 h 279350"/>
              <a:gd name="connsiteX1" fmla="*/ 383857 w 838200"/>
              <a:gd name="connsiteY1" fmla="*/ 239834 h 279350"/>
              <a:gd name="connsiteX2" fmla="*/ 531972 w 838200"/>
              <a:gd name="connsiteY2" fmla="*/ 55048 h 279350"/>
              <a:gd name="connsiteX3" fmla="*/ 838200 w 838200"/>
              <a:gd name="connsiteY3" fmla="*/ 4090 h 279350"/>
              <a:gd name="connsiteX0" fmla="*/ 0 w 838200"/>
              <a:gd name="connsiteY0" fmla="*/ 274637 h 275577"/>
              <a:gd name="connsiteX1" fmla="*/ 383857 w 838200"/>
              <a:gd name="connsiteY1" fmla="*/ 236061 h 275577"/>
              <a:gd name="connsiteX2" fmla="*/ 531972 w 838200"/>
              <a:gd name="connsiteY2" fmla="*/ 51275 h 275577"/>
              <a:gd name="connsiteX3" fmla="*/ 838200 w 838200"/>
              <a:gd name="connsiteY3" fmla="*/ 317 h 275577"/>
            </a:gdLst>
            <a:ahLst/>
            <a:cxnLst>
              <a:cxn ang="0">
                <a:pos x="connsiteX0" y="connsiteY0"/>
              </a:cxn>
              <a:cxn ang="0">
                <a:pos x="connsiteX1" y="connsiteY1"/>
              </a:cxn>
              <a:cxn ang="0">
                <a:pos x="connsiteX2" y="connsiteY2"/>
              </a:cxn>
              <a:cxn ang="0">
                <a:pos x="connsiteX3" y="connsiteY3"/>
              </a:cxn>
            </a:cxnLst>
            <a:rect l="l" t="t" r="r" b="b"/>
            <a:pathLst>
              <a:path w="838200" h="275577">
                <a:moveTo>
                  <a:pt x="0" y="274637"/>
                </a:moveTo>
                <a:cubicBezTo>
                  <a:pt x="181133" y="278130"/>
                  <a:pt x="295195" y="273288"/>
                  <a:pt x="383857" y="236061"/>
                </a:cubicBezTo>
                <a:cubicBezTo>
                  <a:pt x="472519" y="198834"/>
                  <a:pt x="456248" y="90566"/>
                  <a:pt x="531972" y="51275"/>
                </a:cubicBezTo>
                <a:cubicBezTo>
                  <a:pt x="607696" y="11984"/>
                  <a:pt x="734060" y="-2382"/>
                  <a:pt x="838200" y="317"/>
                </a:cubicBezTo>
              </a:path>
            </a:pathLst>
          </a:custGeom>
          <a:noFill/>
          <a:ln w="635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1" name="Straight Connector 40"/>
          <p:cNvCxnSpPr>
            <a:stCxn id="39" idx="3"/>
          </p:cNvCxnSpPr>
          <p:nvPr/>
        </p:nvCxnSpPr>
        <p:spPr>
          <a:xfrm>
            <a:off x="3414265" y="1643014"/>
            <a:ext cx="757685" cy="0"/>
          </a:xfrm>
          <a:prstGeom prst="line">
            <a:avLst/>
          </a:prstGeom>
          <a:ln w="63500">
            <a:solidFill>
              <a:srgbClr val="00B0F0"/>
            </a:solidFill>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420936" y="1310075"/>
            <a:ext cx="1587500" cy="646331"/>
          </a:xfrm>
          <a:prstGeom prst="rect">
            <a:avLst/>
          </a:prstGeom>
          <a:noFill/>
        </p:spPr>
        <p:txBody>
          <a:bodyPr wrap="square" rtlCol="0">
            <a:spAutoFit/>
          </a:bodyPr>
          <a:lstStyle/>
          <a:p>
            <a:r>
              <a:rPr lang="en-US" dirty="0" err="1" smtClean="0"/>
              <a:t>Xe</a:t>
            </a:r>
            <a:r>
              <a:rPr lang="en-US" dirty="0" smtClean="0"/>
              <a:t> is a typical EP propellant</a:t>
            </a:r>
            <a:endParaRPr lang="en-US" dirty="0"/>
          </a:p>
        </p:txBody>
      </p:sp>
      <p:sp>
        <p:nvSpPr>
          <p:cNvPr id="38" name="TextBox 37"/>
          <p:cNvSpPr txBox="1"/>
          <p:nvPr/>
        </p:nvSpPr>
        <p:spPr>
          <a:xfrm>
            <a:off x="4543360" y="4471750"/>
            <a:ext cx="3081613" cy="369332"/>
          </a:xfrm>
          <a:prstGeom prst="rect">
            <a:avLst/>
          </a:prstGeom>
          <a:noFill/>
        </p:spPr>
        <p:txBody>
          <a:bodyPr wrap="none" rtlCol="0">
            <a:spAutoFit/>
          </a:bodyPr>
          <a:lstStyle/>
          <a:p>
            <a:r>
              <a:rPr lang="en-US" dirty="0" err="1" smtClean="0"/>
              <a:t>Workfunction</a:t>
            </a:r>
            <a:r>
              <a:rPr lang="en-US" dirty="0" smtClean="0"/>
              <a:t>: 2eV energy cost</a:t>
            </a:r>
            <a:endParaRPr lang="en-US" dirty="0"/>
          </a:p>
        </p:txBody>
      </p:sp>
    </p:spTree>
    <p:extLst>
      <p:ext uri="{BB962C8B-B14F-4D97-AF65-F5344CB8AC3E}">
        <p14:creationId xmlns:p14="http://schemas.microsoft.com/office/powerpoint/2010/main" val="12518131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t="15494" b="22883"/>
          <a:stretch/>
        </p:blipFill>
        <p:spPr>
          <a:xfrm flipH="1">
            <a:off x="3599056" y="995288"/>
            <a:ext cx="1924194" cy="1230860"/>
          </a:xfrm>
          <a:prstGeom prst="rect">
            <a:avLst/>
          </a:prstGeom>
          <a:ln>
            <a:solidFill>
              <a:schemeClr val="tx1"/>
            </a:solidFill>
          </a:ln>
        </p:spPr>
      </p:pic>
      <p:sp>
        <p:nvSpPr>
          <p:cNvPr id="32" name="Oval 31"/>
          <p:cNvSpPr/>
          <p:nvPr/>
        </p:nvSpPr>
        <p:spPr>
          <a:xfrm>
            <a:off x="4277784" y="1559382"/>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33" name="Right Arrow 32"/>
          <p:cNvSpPr/>
          <p:nvPr/>
        </p:nvSpPr>
        <p:spPr>
          <a:xfrm>
            <a:off x="4310510" y="1246040"/>
            <a:ext cx="966632" cy="220763"/>
          </a:xfrm>
          <a:prstGeom prst="rightArrow">
            <a:avLst/>
          </a:prstGeom>
          <a:gradFill>
            <a:gsLst>
              <a:gs pos="0">
                <a:srgbClr val="00B0F0"/>
              </a:gs>
              <a:gs pos="100000">
                <a:srgbClr val="0070C0"/>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rPr>
              <a:t>Ion Beam</a:t>
            </a:r>
            <a:endParaRPr lang="en-US" sz="1100" dirty="0">
              <a:solidFill>
                <a:schemeClr val="bg1"/>
              </a:solidFill>
            </a:endParaRPr>
          </a:p>
        </p:txBody>
      </p:sp>
      <p:sp>
        <p:nvSpPr>
          <p:cNvPr id="34" name="Right Arrow 33"/>
          <p:cNvSpPr/>
          <p:nvPr/>
        </p:nvSpPr>
        <p:spPr>
          <a:xfrm>
            <a:off x="4310510" y="1846025"/>
            <a:ext cx="966632" cy="220763"/>
          </a:xfrm>
          <a:prstGeom prst="rightArrow">
            <a:avLst/>
          </a:prstGeom>
          <a:gradFill>
            <a:gsLst>
              <a:gs pos="0">
                <a:srgbClr val="00B0F0"/>
              </a:gs>
              <a:gs pos="100000">
                <a:srgbClr val="0070C0"/>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rPr>
              <a:t>Ion Beam</a:t>
            </a:r>
            <a:endParaRPr lang="en-US" sz="1100" dirty="0">
              <a:solidFill>
                <a:schemeClr val="bg1"/>
              </a:solidFill>
            </a:endParaRPr>
          </a:p>
        </p:txBody>
      </p:sp>
      <p:sp>
        <p:nvSpPr>
          <p:cNvPr id="35" name="Freeform 34"/>
          <p:cNvSpPr/>
          <p:nvPr/>
        </p:nvSpPr>
        <p:spPr>
          <a:xfrm>
            <a:off x="4316463" y="1564382"/>
            <a:ext cx="873921" cy="393908"/>
          </a:xfrm>
          <a:custGeom>
            <a:avLst/>
            <a:gdLst>
              <a:gd name="connsiteX0" fmla="*/ 811550 w 873921"/>
              <a:gd name="connsiteY0" fmla="*/ 0 h 393908"/>
              <a:gd name="connsiteX1" fmla="*/ 873921 w 873921"/>
              <a:gd name="connsiteY1" fmla="*/ 62372 h 393908"/>
              <a:gd name="connsiteX2" fmla="*/ 811550 w 873921"/>
              <a:gd name="connsiteY2" fmla="*/ 124743 h 393908"/>
              <a:gd name="connsiteX3" fmla="*/ 811550 w 873921"/>
              <a:gd name="connsiteY3" fmla="*/ 93557 h 393908"/>
              <a:gd name="connsiteX4" fmla="*/ 228847 w 873921"/>
              <a:gd name="connsiteY4" fmla="*/ 93557 h 393908"/>
              <a:gd name="connsiteX5" fmla="*/ 242426 w 873921"/>
              <a:gd name="connsiteY5" fmla="*/ 105667 h 393908"/>
              <a:gd name="connsiteX6" fmla="*/ 270175 w 873921"/>
              <a:gd name="connsiteY6" fmla="*/ 152437 h 393908"/>
              <a:gd name="connsiteX7" fmla="*/ 223424 w 873921"/>
              <a:gd name="connsiteY7" fmla="*/ 349662 h 393908"/>
              <a:gd name="connsiteX8" fmla="*/ 21990 w 873921"/>
              <a:gd name="connsiteY8" fmla="*/ 372183 h 393908"/>
              <a:gd name="connsiteX9" fmla="*/ 5076 w 873921"/>
              <a:gd name="connsiteY9" fmla="*/ 389096 h 393908"/>
              <a:gd name="connsiteX10" fmla="*/ 0 w 873921"/>
              <a:gd name="connsiteY10" fmla="*/ 324553 h 393908"/>
              <a:gd name="connsiteX11" fmla="*/ 76217 w 873921"/>
              <a:gd name="connsiteY11" fmla="*/ 317955 h 393908"/>
              <a:gd name="connsiteX12" fmla="*/ 59690 w 873921"/>
              <a:gd name="connsiteY12" fmla="*/ 334482 h 393908"/>
              <a:gd name="connsiteX13" fmla="*/ 197267 w 873921"/>
              <a:gd name="connsiteY13" fmla="*/ 305107 h 393908"/>
              <a:gd name="connsiteX14" fmla="*/ 221529 w 873921"/>
              <a:gd name="connsiteY14" fmla="*/ 166538 h 393908"/>
              <a:gd name="connsiteX15" fmla="*/ 139453 w 873921"/>
              <a:gd name="connsiteY15" fmla="*/ 96414 h 393908"/>
              <a:gd name="connsiteX16" fmla="*/ 114337 w 873921"/>
              <a:gd name="connsiteY16" fmla="*/ 93557 h 393908"/>
              <a:gd name="connsiteX17" fmla="*/ 86786 w 873921"/>
              <a:gd name="connsiteY17" fmla="*/ 93557 h 393908"/>
              <a:gd name="connsiteX18" fmla="*/ 86786 w 873921"/>
              <a:gd name="connsiteY18" fmla="*/ 31186 h 393908"/>
              <a:gd name="connsiteX19" fmla="*/ 811550 w 873921"/>
              <a:gd name="connsiteY19" fmla="*/ 31186 h 39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3921" h="393908">
                <a:moveTo>
                  <a:pt x="811550" y="0"/>
                </a:moveTo>
                <a:lnTo>
                  <a:pt x="873921" y="62372"/>
                </a:lnTo>
                <a:lnTo>
                  <a:pt x="811550" y="124743"/>
                </a:lnTo>
                <a:lnTo>
                  <a:pt x="811550" y="93557"/>
                </a:lnTo>
                <a:lnTo>
                  <a:pt x="228847" y="93557"/>
                </a:lnTo>
                <a:lnTo>
                  <a:pt x="242426" y="105667"/>
                </a:lnTo>
                <a:cubicBezTo>
                  <a:pt x="253844" y="119477"/>
                  <a:pt x="263272" y="135183"/>
                  <a:pt x="270175" y="152437"/>
                </a:cubicBezTo>
                <a:cubicBezTo>
                  <a:pt x="297792" y="221456"/>
                  <a:pt x="279082" y="300382"/>
                  <a:pt x="223424" y="349662"/>
                </a:cubicBezTo>
                <a:cubicBezTo>
                  <a:pt x="167767" y="398941"/>
                  <a:pt x="87156" y="407954"/>
                  <a:pt x="21990" y="372183"/>
                </a:cubicBezTo>
                <a:lnTo>
                  <a:pt x="5076" y="389096"/>
                </a:lnTo>
                <a:lnTo>
                  <a:pt x="0" y="324553"/>
                </a:lnTo>
                <a:lnTo>
                  <a:pt x="76217" y="317955"/>
                </a:lnTo>
                <a:lnTo>
                  <a:pt x="59690" y="334482"/>
                </a:lnTo>
                <a:cubicBezTo>
                  <a:pt x="107250" y="353654"/>
                  <a:pt x="161685" y="342031"/>
                  <a:pt x="197267" y="305107"/>
                </a:cubicBezTo>
                <a:cubicBezTo>
                  <a:pt x="232849" y="268184"/>
                  <a:pt x="242448" y="213355"/>
                  <a:pt x="221529" y="166538"/>
                </a:cubicBezTo>
                <a:cubicBezTo>
                  <a:pt x="205840" y="131426"/>
                  <a:pt x="175341" y="106095"/>
                  <a:pt x="139453" y="96414"/>
                </a:cubicBezTo>
                <a:lnTo>
                  <a:pt x="114337" y="93557"/>
                </a:lnTo>
                <a:lnTo>
                  <a:pt x="86786" y="93557"/>
                </a:lnTo>
                <a:lnTo>
                  <a:pt x="86786" y="31186"/>
                </a:lnTo>
                <a:lnTo>
                  <a:pt x="811550" y="31186"/>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1A7383EF-49D2-1B41-8C7D-9D347A7E21C1}" type="slidenum">
              <a:rPr lang="en-US" smtClean="0"/>
              <a:t>16</a:t>
            </a:fld>
            <a:endParaRPr lang="en-US"/>
          </a:p>
        </p:txBody>
      </p:sp>
      <p:sp>
        <p:nvSpPr>
          <p:cNvPr id="4" name="Title 3"/>
          <p:cNvSpPr>
            <a:spLocks noGrp="1"/>
          </p:cNvSpPr>
          <p:nvPr>
            <p:ph type="title"/>
          </p:nvPr>
        </p:nvSpPr>
        <p:spPr/>
        <p:txBody>
          <a:bodyPr>
            <a:normAutofit/>
          </a:bodyPr>
          <a:lstStyle/>
          <a:p>
            <a:r>
              <a:rPr lang="en-US" dirty="0" smtClean="0"/>
              <a:t>Electron Sources for Electric Propulsion</a:t>
            </a:r>
            <a:endParaRPr lang="en-US" dirty="0"/>
          </a:p>
        </p:txBody>
      </p:sp>
      <p:pic>
        <p:nvPicPr>
          <p:cNvPr id="12" name="Picture 11"/>
          <p:cNvPicPr/>
          <p:nvPr/>
        </p:nvPicPr>
        <p:blipFill rotWithShape="1">
          <a:blip r:embed="rId4"/>
          <a:srcRect b="13128"/>
          <a:stretch/>
        </p:blipFill>
        <p:spPr>
          <a:xfrm>
            <a:off x="2519131" y="2226148"/>
            <a:ext cx="4410075" cy="2399640"/>
          </a:xfrm>
          <a:prstGeom prst="rect">
            <a:avLst/>
          </a:prstGeom>
        </p:spPr>
      </p:pic>
      <p:sp>
        <p:nvSpPr>
          <p:cNvPr id="5" name="Rectangle 4"/>
          <p:cNvSpPr/>
          <p:nvPr/>
        </p:nvSpPr>
        <p:spPr>
          <a:xfrm>
            <a:off x="4188941" y="1460453"/>
            <a:ext cx="185351" cy="294206"/>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H="1">
            <a:off x="2667000" y="1754659"/>
            <a:ext cx="1514604" cy="8966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374292" y="1754659"/>
            <a:ext cx="1676542" cy="896667"/>
          </a:xfrm>
          <a:prstGeom prst="line">
            <a:avLst/>
          </a:prstGeom>
        </p:spPr>
        <p:style>
          <a:lnRef idx="2">
            <a:schemeClr val="accent1"/>
          </a:lnRef>
          <a:fillRef idx="0">
            <a:schemeClr val="accent1"/>
          </a:fillRef>
          <a:effectRef idx="1">
            <a:schemeClr val="accent1"/>
          </a:effectRef>
          <a:fontRef idx="minor">
            <a:schemeClr val="tx1"/>
          </a:fontRef>
        </p:style>
      </p:cxnSp>
      <p:sp>
        <p:nvSpPr>
          <p:cNvPr id="7" name="Right Arrow 6"/>
          <p:cNvSpPr/>
          <p:nvPr/>
        </p:nvSpPr>
        <p:spPr>
          <a:xfrm>
            <a:off x="2308139" y="3198824"/>
            <a:ext cx="1463040" cy="516367"/>
          </a:xfrm>
          <a:prstGeom prst="rightArrow">
            <a:avLst/>
          </a:prstGeom>
          <a:gradFill>
            <a:gsLst>
              <a:gs pos="0">
                <a:srgbClr val="0070C0"/>
              </a:gs>
              <a:gs pos="100000">
                <a:srgbClr val="00B0F0"/>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Gas Feed</a:t>
            </a:r>
            <a:endParaRPr lang="en-US" dirty="0"/>
          </a:p>
        </p:txBody>
      </p:sp>
      <p:sp>
        <p:nvSpPr>
          <p:cNvPr id="14" name="Rectangle 13"/>
          <p:cNvSpPr/>
          <p:nvPr/>
        </p:nvSpPr>
        <p:spPr>
          <a:xfrm>
            <a:off x="4442908" y="3675692"/>
            <a:ext cx="1333948" cy="176795"/>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Material</a:t>
            </a:r>
            <a:endParaRPr lang="en-US" sz="1400" dirty="0"/>
          </a:p>
        </p:txBody>
      </p:sp>
      <p:sp>
        <p:nvSpPr>
          <p:cNvPr id="15" name="Rectangle 14"/>
          <p:cNvSpPr/>
          <p:nvPr/>
        </p:nvSpPr>
        <p:spPr>
          <a:xfrm>
            <a:off x="4442908" y="3106651"/>
            <a:ext cx="1333948" cy="176795"/>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Thermionic</a:t>
            </a:r>
            <a:endParaRPr lang="en-US" sz="1400" dirty="0"/>
          </a:p>
        </p:txBody>
      </p:sp>
      <p:sp>
        <p:nvSpPr>
          <p:cNvPr id="6" name="TextBox 5"/>
          <p:cNvSpPr txBox="1"/>
          <p:nvPr/>
        </p:nvSpPr>
        <p:spPr>
          <a:xfrm>
            <a:off x="4374292" y="2721846"/>
            <a:ext cx="1494004" cy="261610"/>
          </a:xfrm>
          <a:prstGeom prst="rect">
            <a:avLst/>
          </a:prstGeom>
          <a:solidFill>
            <a:srgbClr val="FF0000">
              <a:alpha val="75000"/>
            </a:srgbClr>
          </a:solidFill>
          <a:ln>
            <a:solidFill>
              <a:srgbClr val="000000"/>
            </a:solidFill>
          </a:ln>
        </p:spPr>
        <p:txBody>
          <a:bodyPr wrap="square" rtlCol="0">
            <a:spAutoFit/>
          </a:bodyPr>
          <a:lstStyle/>
          <a:p>
            <a:pPr algn="ctr"/>
            <a:r>
              <a:rPr lang="en-US" sz="1100" b="1" dirty="0" smtClean="0">
                <a:solidFill>
                  <a:schemeClr val="bg1"/>
                </a:solidFill>
              </a:rPr>
              <a:t>Apply Heat</a:t>
            </a:r>
            <a:endParaRPr lang="en-US" sz="1100" b="1" dirty="0">
              <a:solidFill>
                <a:schemeClr val="bg1"/>
              </a:solidFill>
            </a:endParaRPr>
          </a:p>
        </p:txBody>
      </p:sp>
      <p:sp>
        <p:nvSpPr>
          <p:cNvPr id="16" name="TextBox 15"/>
          <p:cNvSpPr txBox="1"/>
          <p:nvPr/>
        </p:nvSpPr>
        <p:spPr>
          <a:xfrm>
            <a:off x="4374292" y="3977744"/>
            <a:ext cx="1494004" cy="261610"/>
          </a:xfrm>
          <a:prstGeom prst="rect">
            <a:avLst/>
          </a:prstGeom>
          <a:solidFill>
            <a:srgbClr val="FF0000">
              <a:alpha val="75000"/>
            </a:srgbClr>
          </a:solidFill>
          <a:ln>
            <a:solidFill>
              <a:srgbClr val="000000"/>
            </a:solidFill>
          </a:ln>
        </p:spPr>
        <p:txBody>
          <a:bodyPr wrap="square" rtlCol="0">
            <a:spAutoFit/>
          </a:bodyPr>
          <a:lstStyle/>
          <a:p>
            <a:pPr algn="ctr"/>
            <a:r>
              <a:rPr lang="en-US" sz="1100" b="1" dirty="0" smtClean="0">
                <a:solidFill>
                  <a:schemeClr val="bg1"/>
                </a:solidFill>
              </a:rPr>
              <a:t>Apply Heat</a:t>
            </a:r>
            <a:endParaRPr lang="en-US" sz="1100" b="1" dirty="0">
              <a:solidFill>
                <a:schemeClr val="bg1"/>
              </a:solidFill>
            </a:endParaRPr>
          </a:p>
        </p:txBody>
      </p:sp>
      <p:sp>
        <p:nvSpPr>
          <p:cNvPr id="9" name="Oval 8"/>
          <p:cNvSpPr/>
          <p:nvPr/>
        </p:nvSpPr>
        <p:spPr>
          <a:xfrm>
            <a:off x="4527956" y="3314351"/>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18" name="Oval 17"/>
          <p:cNvSpPr/>
          <p:nvPr/>
        </p:nvSpPr>
        <p:spPr>
          <a:xfrm>
            <a:off x="4680356" y="3466751"/>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19" name="Oval 18"/>
          <p:cNvSpPr/>
          <p:nvPr/>
        </p:nvSpPr>
        <p:spPr>
          <a:xfrm>
            <a:off x="4842689" y="3570071"/>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20" name="Oval 19"/>
          <p:cNvSpPr/>
          <p:nvPr/>
        </p:nvSpPr>
        <p:spPr>
          <a:xfrm>
            <a:off x="4954775" y="3406641"/>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21" name="Oval 20"/>
          <p:cNvSpPr/>
          <p:nvPr/>
        </p:nvSpPr>
        <p:spPr>
          <a:xfrm>
            <a:off x="4771746" y="3330441"/>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22" name="Oval 21"/>
          <p:cNvSpPr/>
          <p:nvPr/>
        </p:nvSpPr>
        <p:spPr>
          <a:xfrm>
            <a:off x="5046165" y="3270331"/>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23" name="Oval 22"/>
          <p:cNvSpPr/>
          <p:nvPr/>
        </p:nvSpPr>
        <p:spPr>
          <a:xfrm>
            <a:off x="5009194" y="3545302"/>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24" name="Oval 23"/>
          <p:cNvSpPr/>
          <p:nvPr/>
        </p:nvSpPr>
        <p:spPr>
          <a:xfrm>
            <a:off x="5283613" y="3485192"/>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25" name="Oval 24"/>
          <p:cNvSpPr/>
          <p:nvPr/>
        </p:nvSpPr>
        <p:spPr>
          <a:xfrm>
            <a:off x="5117102" y="3431583"/>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26" name="Oval 25"/>
          <p:cNvSpPr/>
          <p:nvPr/>
        </p:nvSpPr>
        <p:spPr>
          <a:xfrm>
            <a:off x="5293540" y="3357734"/>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27" name="Oval 26"/>
          <p:cNvSpPr/>
          <p:nvPr/>
        </p:nvSpPr>
        <p:spPr>
          <a:xfrm>
            <a:off x="5567959" y="3297624"/>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28" name="Oval 27"/>
          <p:cNvSpPr/>
          <p:nvPr/>
        </p:nvSpPr>
        <p:spPr>
          <a:xfrm>
            <a:off x="5579352" y="3523045"/>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29" name="Right Arrow 28"/>
          <p:cNvSpPr/>
          <p:nvPr/>
        </p:nvSpPr>
        <p:spPr>
          <a:xfrm>
            <a:off x="5924961" y="3231543"/>
            <a:ext cx="1296296" cy="50729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Current</a:t>
            </a:r>
            <a:endParaRPr lang="en-US" dirty="0">
              <a:solidFill>
                <a:srgbClr val="170256"/>
              </a:solidFill>
            </a:endParaRPr>
          </a:p>
        </p:txBody>
      </p:sp>
      <p:sp>
        <p:nvSpPr>
          <p:cNvPr id="30" name="TextBox 29"/>
          <p:cNvSpPr txBox="1"/>
          <p:nvPr/>
        </p:nvSpPr>
        <p:spPr>
          <a:xfrm>
            <a:off x="6151006" y="2505532"/>
            <a:ext cx="1764402" cy="646331"/>
          </a:xfrm>
          <a:prstGeom prst="rect">
            <a:avLst/>
          </a:prstGeom>
          <a:noFill/>
        </p:spPr>
        <p:txBody>
          <a:bodyPr wrap="square" rtlCol="0">
            <a:spAutoFit/>
          </a:bodyPr>
          <a:lstStyle/>
          <a:p>
            <a:r>
              <a:rPr lang="en-US" b="1" dirty="0" smtClean="0">
                <a:solidFill>
                  <a:srgbClr val="FF0000"/>
                </a:solidFill>
              </a:rPr>
              <a:t>Heat generates electrons</a:t>
            </a:r>
            <a:endParaRPr lang="en-US" b="1" dirty="0">
              <a:solidFill>
                <a:srgbClr val="FF0000"/>
              </a:solidFill>
            </a:endParaRPr>
          </a:p>
        </p:txBody>
      </p:sp>
      <p:sp>
        <p:nvSpPr>
          <p:cNvPr id="39" name="Rounded Rectangle 38"/>
          <p:cNvSpPr/>
          <p:nvPr/>
        </p:nvSpPr>
        <p:spPr>
          <a:xfrm>
            <a:off x="2202685" y="1471804"/>
            <a:ext cx="1211580" cy="342420"/>
          </a:xfrm>
          <a:prstGeom prst="roundRect">
            <a:avLst>
              <a:gd name="adj" fmla="val 47822"/>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Propellant</a:t>
            </a:r>
            <a:endParaRPr lang="en-US" sz="1100" dirty="0"/>
          </a:p>
        </p:txBody>
      </p:sp>
      <p:sp>
        <p:nvSpPr>
          <p:cNvPr id="40" name="Freeform 39"/>
          <p:cNvSpPr/>
          <p:nvPr/>
        </p:nvSpPr>
        <p:spPr>
          <a:xfrm>
            <a:off x="3421380" y="1371283"/>
            <a:ext cx="789249" cy="275577"/>
          </a:xfrm>
          <a:custGeom>
            <a:avLst/>
            <a:gdLst>
              <a:gd name="connsiteX0" fmla="*/ 0 w 838200"/>
              <a:gd name="connsiteY0" fmla="*/ 288846 h 308050"/>
              <a:gd name="connsiteX1" fmla="*/ 464820 w 838200"/>
              <a:gd name="connsiteY1" fmla="*/ 281226 h 308050"/>
              <a:gd name="connsiteX2" fmla="*/ 586740 w 838200"/>
              <a:gd name="connsiteY2" fmla="*/ 29766 h 308050"/>
              <a:gd name="connsiteX3" fmla="*/ 838200 w 838200"/>
              <a:gd name="connsiteY3" fmla="*/ 14526 h 308050"/>
              <a:gd name="connsiteX0" fmla="*/ 0 w 838200"/>
              <a:gd name="connsiteY0" fmla="*/ 286971 h 294652"/>
              <a:gd name="connsiteX1" fmla="*/ 383857 w 838200"/>
              <a:gd name="connsiteY1" fmla="*/ 248395 h 294652"/>
              <a:gd name="connsiteX2" fmla="*/ 586740 w 838200"/>
              <a:gd name="connsiteY2" fmla="*/ 27891 h 294652"/>
              <a:gd name="connsiteX3" fmla="*/ 838200 w 838200"/>
              <a:gd name="connsiteY3" fmla="*/ 12651 h 294652"/>
              <a:gd name="connsiteX0" fmla="*/ 0 w 838200"/>
              <a:gd name="connsiteY0" fmla="*/ 278410 h 285124"/>
              <a:gd name="connsiteX1" fmla="*/ 383857 w 838200"/>
              <a:gd name="connsiteY1" fmla="*/ 239834 h 285124"/>
              <a:gd name="connsiteX2" fmla="*/ 531972 w 838200"/>
              <a:gd name="connsiteY2" fmla="*/ 55048 h 285124"/>
              <a:gd name="connsiteX3" fmla="*/ 838200 w 838200"/>
              <a:gd name="connsiteY3" fmla="*/ 4090 h 285124"/>
              <a:gd name="connsiteX0" fmla="*/ 0 w 838200"/>
              <a:gd name="connsiteY0" fmla="*/ 278410 h 279350"/>
              <a:gd name="connsiteX1" fmla="*/ 383857 w 838200"/>
              <a:gd name="connsiteY1" fmla="*/ 239834 h 279350"/>
              <a:gd name="connsiteX2" fmla="*/ 531972 w 838200"/>
              <a:gd name="connsiteY2" fmla="*/ 55048 h 279350"/>
              <a:gd name="connsiteX3" fmla="*/ 838200 w 838200"/>
              <a:gd name="connsiteY3" fmla="*/ 4090 h 279350"/>
              <a:gd name="connsiteX0" fmla="*/ 0 w 838200"/>
              <a:gd name="connsiteY0" fmla="*/ 274637 h 275577"/>
              <a:gd name="connsiteX1" fmla="*/ 383857 w 838200"/>
              <a:gd name="connsiteY1" fmla="*/ 236061 h 275577"/>
              <a:gd name="connsiteX2" fmla="*/ 531972 w 838200"/>
              <a:gd name="connsiteY2" fmla="*/ 51275 h 275577"/>
              <a:gd name="connsiteX3" fmla="*/ 838200 w 838200"/>
              <a:gd name="connsiteY3" fmla="*/ 317 h 275577"/>
            </a:gdLst>
            <a:ahLst/>
            <a:cxnLst>
              <a:cxn ang="0">
                <a:pos x="connsiteX0" y="connsiteY0"/>
              </a:cxn>
              <a:cxn ang="0">
                <a:pos x="connsiteX1" y="connsiteY1"/>
              </a:cxn>
              <a:cxn ang="0">
                <a:pos x="connsiteX2" y="connsiteY2"/>
              </a:cxn>
              <a:cxn ang="0">
                <a:pos x="connsiteX3" y="connsiteY3"/>
              </a:cxn>
            </a:cxnLst>
            <a:rect l="l" t="t" r="r" b="b"/>
            <a:pathLst>
              <a:path w="838200" h="275577">
                <a:moveTo>
                  <a:pt x="0" y="274637"/>
                </a:moveTo>
                <a:cubicBezTo>
                  <a:pt x="181133" y="278130"/>
                  <a:pt x="295195" y="273288"/>
                  <a:pt x="383857" y="236061"/>
                </a:cubicBezTo>
                <a:cubicBezTo>
                  <a:pt x="472519" y="198834"/>
                  <a:pt x="456248" y="90566"/>
                  <a:pt x="531972" y="51275"/>
                </a:cubicBezTo>
                <a:cubicBezTo>
                  <a:pt x="607696" y="11984"/>
                  <a:pt x="734060" y="-2382"/>
                  <a:pt x="838200" y="317"/>
                </a:cubicBezTo>
              </a:path>
            </a:pathLst>
          </a:custGeom>
          <a:noFill/>
          <a:ln w="635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1" name="Straight Connector 40"/>
          <p:cNvCxnSpPr>
            <a:stCxn id="39" idx="3"/>
          </p:cNvCxnSpPr>
          <p:nvPr/>
        </p:nvCxnSpPr>
        <p:spPr>
          <a:xfrm>
            <a:off x="3414265" y="1643014"/>
            <a:ext cx="757685" cy="0"/>
          </a:xfrm>
          <a:prstGeom prst="line">
            <a:avLst/>
          </a:prstGeom>
          <a:ln w="63500">
            <a:solidFill>
              <a:srgbClr val="00B0F0"/>
            </a:solidFill>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420936" y="1310075"/>
            <a:ext cx="1587500" cy="646331"/>
          </a:xfrm>
          <a:prstGeom prst="rect">
            <a:avLst/>
          </a:prstGeom>
          <a:noFill/>
        </p:spPr>
        <p:txBody>
          <a:bodyPr wrap="square" rtlCol="0">
            <a:spAutoFit/>
          </a:bodyPr>
          <a:lstStyle/>
          <a:p>
            <a:r>
              <a:rPr lang="en-US" b="1" u="sng" dirty="0" err="1" smtClean="0"/>
              <a:t>Xe</a:t>
            </a:r>
            <a:r>
              <a:rPr lang="en-US" b="1" u="sng" dirty="0" smtClean="0"/>
              <a:t> is a typical EP propellant</a:t>
            </a:r>
            <a:endParaRPr lang="en-US" b="1" u="sng" dirty="0"/>
          </a:p>
        </p:txBody>
      </p:sp>
      <p:sp>
        <p:nvSpPr>
          <p:cNvPr id="37" name="TextBox 36"/>
          <p:cNvSpPr txBox="1"/>
          <p:nvPr/>
        </p:nvSpPr>
        <p:spPr>
          <a:xfrm>
            <a:off x="404047" y="2945137"/>
            <a:ext cx="1587500" cy="1200329"/>
          </a:xfrm>
          <a:prstGeom prst="rect">
            <a:avLst/>
          </a:prstGeom>
          <a:noFill/>
        </p:spPr>
        <p:txBody>
          <a:bodyPr wrap="square" rtlCol="0">
            <a:spAutoFit/>
          </a:bodyPr>
          <a:lstStyle/>
          <a:p>
            <a:r>
              <a:rPr lang="en-US" b="1" u="sng" dirty="0" smtClean="0"/>
              <a:t>What if we wanted to use </a:t>
            </a:r>
            <a:r>
              <a:rPr lang="en-US" b="1" u="sng" dirty="0" smtClean="0"/>
              <a:t>an alternative propellant?</a:t>
            </a:r>
            <a:endParaRPr lang="en-US" b="1" u="sng" dirty="0"/>
          </a:p>
        </p:txBody>
      </p:sp>
      <p:sp>
        <p:nvSpPr>
          <p:cNvPr id="10" name="TextBox 9"/>
          <p:cNvSpPr txBox="1"/>
          <p:nvPr/>
        </p:nvSpPr>
        <p:spPr>
          <a:xfrm>
            <a:off x="4543360" y="4471750"/>
            <a:ext cx="3081613" cy="369332"/>
          </a:xfrm>
          <a:prstGeom prst="rect">
            <a:avLst/>
          </a:prstGeom>
          <a:noFill/>
        </p:spPr>
        <p:txBody>
          <a:bodyPr wrap="none" rtlCol="0">
            <a:spAutoFit/>
          </a:bodyPr>
          <a:lstStyle/>
          <a:p>
            <a:r>
              <a:rPr lang="en-US" dirty="0" err="1" smtClean="0"/>
              <a:t>Workfunction</a:t>
            </a:r>
            <a:r>
              <a:rPr lang="en-US" dirty="0" smtClean="0"/>
              <a:t>: 2eV energy cost</a:t>
            </a:r>
            <a:endParaRPr lang="en-US" dirty="0"/>
          </a:p>
        </p:txBody>
      </p:sp>
    </p:spTree>
    <p:extLst>
      <p:ext uri="{BB962C8B-B14F-4D97-AF65-F5344CB8AC3E}">
        <p14:creationId xmlns:p14="http://schemas.microsoft.com/office/powerpoint/2010/main" val="39115899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CF7014F-8E4E-4773-8381-A5134CC9BED8}" type="datetime1">
              <a:rPr lang="en-US" smtClean="0"/>
              <a:t>4/6/2025</a:t>
            </a:fld>
            <a:endParaRPr lang="en-US" dirty="0"/>
          </a:p>
        </p:txBody>
      </p:sp>
      <p:sp>
        <p:nvSpPr>
          <p:cNvPr id="4" name="Slide Number Placeholder 3"/>
          <p:cNvSpPr>
            <a:spLocks noGrp="1"/>
          </p:cNvSpPr>
          <p:nvPr>
            <p:ph type="sldNum" sz="quarter" idx="12"/>
          </p:nvPr>
        </p:nvSpPr>
        <p:spPr>
          <a:xfrm>
            <a:off x="6553200" y="4752976"/>
            <a:ext cx="2133600" cy="273844"/>
          </a:xfrm>
        </p:spPr>
        <p:txBody>
          <a:bodyPr/>
          <a:lstStyle/>
          <a:p>
            <a:fld id="{1A7383EF-49D2-1B41-8C7D-9D347A7E21C1}" type="slidenum">
              <a:rPr lang="en-US" smtClean="0"/>
              <a:t>17</a:t>
            </a:fld>
            <a:endParaRPr lang="en-US" dirty="0"/>
          </a:p>
        </p:txBody>
      </p:sp>
      <p:sp>
        <p:nvSpPr>
          <p:cNvPr id="5" name="Title 4"/>
          <p:cNvSpPr>
            <a:spLocks noGrp="1"/>
          </p:cNvSpPr>
          <p:nvPr>
            <p:ph type="title"/>
          </p:nvPr>
        </p:nvSpPr>
        <p:spPr/>
        <p:txBody>
          <a:bodyPr/>
          <a:lstStyle/>
          <a:p>
            <a:r>
              <a:rPr lang="en-US" i="1" dirty="0" smtClean="0"/>
              <a:t>In-situ </a:t>
            </a:r>
            <a:r>
              <a:rPr lang="en-US" dirty="0" smtClean="0"/>
              <a:t>Resource Utilization</a:t>
            </a:r>
            <a:endParaRPr lang="en-US" i="1" dirty="0"/>
          </a:p>
        </p:txBody>
      </p:sp>
      <p:sp>
        <p:nvSpPr>
          <p:cNvPr id="6" name="Footer Placeholder 5"/>
          <p:cNvSpPr>
            <a:spLocks noGrp="1"/>
          </p:cNvSpPr>
          <p:nvPr>
            <p:ph type="ftr" sz="quarter" idx="11"/>
          </p:nvPr>
        </p:nvSpPr>
        <p:spPr/>
        <p:txBody>
          <a:bodyPr/>
          <a:lstStyle/>
          <a:p>
            <a:r>
              <a:rPr lang="en-US" dirty="0" smtClean="0"/>
              <a:t>DISTRIBUTION STATEMENT A. Approved for public release: distribution unlimited.</a:t>
            </a:r>
            <a:endParaRPr lang="en-US" dirty="0"/>
          </a:p>
        </p:txBody>
      </p:sp>
      <p:grpSp>
        <p:nvGrpSpPr>
          <p:cNvPr id="23" name="Group 22"/>
          <p:cNvGrpSpPr/>
          <p:nvPr/>
        </p:nvGrpSpPr>
        <p:grpSpPr>
          <a:xfrm>
            <a:off x="2867058" y="931161"/>
            <a:ext cx="1457325" cy="2189411"/>
            <a:chOff x="1844596" y="1227174"/>
            <a:chExt cx="1457325" cy="2189411"/>
          </a:xfrm>
        </p:grpSpPr>
        <p:pic>
          <p:nvPicPr>
            <p:cNvPr id="10" name="Picture 9"/>
            <p:cNvPicPr>
              <a:picLocks noChangeAspect="1"/>
            </p:cNvPicPr>
            <p:nvPr/>
          </p:nvPicPr>
          <p:blipFill rotWithShape="1">
            <a:blip r:embed="rId3"/>
            <a:srcRect l="2547" t="33778" r="72156" b="27268"/>
            <a:stretch/>
          </p:blipFill>
          <p:spPr>
            <a:xfrm>
              <a:off x="1844596" y="1227174"/>
              <a:ext cx="1457325" cy="1262063"/>
            </a:xfrm>
            <a:prstGeom prst="roundRect">
              <a:avLst>
                <a:gd name="adj" fmla="val 30629"/>
              </a:avLst>
            </a:prstGeom>
            <a:ln w="25400">
              <a:solidFill>
                <a:schemeClr val="accent1"/>
              </a:solidFill>
            </a:ln>
          </p:spPr>
        </p:pic>
        <p:sp>
          <p:nvSpPr>
            <p:cNvPr id="17" name="Left Arrow 16"/>
            <p:cNvSpPr/>
            <p:nvPr/>
          </p:nvSpPr>
          <p:spPr>
            <a:xfrm rot="3923770">
              <a:off x="2618579" y="2751512"/>
              <a:ext cx="908664" cy="42148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4908427" y="1198444"/>
            <a:ext cx="962025" cy="1908980"/>
            <a:chOff x="4233864" y="1217153"/>
            <a:chExt cx="962025" cy="1908980"/>
          </a:xfrm>
        </p:grpSpPr>
        <p:pic>
          <p:nvPicPr>
            <p:cNvPr id="12" name="Picture 11"/>
            <p:cNvPicPr>
              <a:picLocks noChangeAspect="1"/>
            </p:cNvPicPr>
            <p:nvPr/>
          </p:nvPicPr>
          <p:blipFill rotWithShape="1">
            <a:blip r:embed="rId3"/>
            <a:srcRect l="44461" r="38839" b="68364"/>
            <a:stretch/>
          </p:blipFill>
          <p:spPr>
            <a:xfrm>
              <a:off x="4233864" y="1217153"/>
              <a:ext cx="962025" cy="1024959"/>
            </a:xfrm>
            <a:prstGeom prst="roundRect">
              <a:avLst>
                <a:gd name="adj" fmla="val 22113"/>
              </a:avLst>
            </a:prstGeom>
            <a:ln w="25400">
              <a:solidFill>
                <a:schemeClr val="accent1">
                  <a:shade val="50000"/>
                </a:schemeClr>
              </a:solidFill>
            </a:ln>
          </p:spPr>
        </p:pic>
        <p:sp>
          <p:nvSpPr>
            <p:cNvPr id="18" name="Left Arrow 17"/>
            <p:cNvSpPr/>
            <p:nvPr/>
          </p:nvSpPr>
          <p:spPr>
            <a:xfrm rot="5939954">
              <a:off x="4060435" y="2503506"/>
              <a:ext cx="823772" cy="42148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5469341" y="1217153"/>
            <a:ext cx="3370732" cy="1833564"/>
            <a:chOff x="5215341" y="1217153"/>
            <a:chExt cx="3370732" cy="1833564"/>
          </a:xfrm>
        </p:grpSpPr>
        <p:pic>
          <p:nvPicPr>
            <p:cNvPr id="13" name="Picture 12"/>
            <p:cNvPicPr>
              <a:picLocks noChangeAspect="1"/>
            </p:cNvPicPr>
            <p:nvPr/>
          </p:nvPicPr>
          <p:blipFill rotWithShape="1">
            <a:blip r:embed="rId3"/>
            <a:srcRect l="66460" b="64017"/>
            <a:stretch/>
          </p:blipFill>
          <p:spPr>
            <a:xfrm>
              <a:off x="6653927" y="1217153"/>
              <a:ext cx="1932146" cy="1165796"/>
            </a:xfrm>
            <a:prstGeom prst="roundRect">
              <a:avLst>
                <a:gd name="adj" fmla="val 25654"/>
              </a:avLst>
            </a:prstGeom>
            <a:ln w="25400">
              <a:solidFill>
                <a:schemeClr val="accent1">
                  <a:shade val="50000"/>
                </a:schemeClr>
              </a:solidFill>
            </a:ln>
          </p:spPr>
        </p:pic>
        <p:sp>
          <p:nvSpPr>
            <p:cNvPr id="19" name="Left Arrow 18"/>
            <p:cNvSpPr/>
            <p:nvPr/>
          </p:nvSpPr>
          <p:spPr>
            <a:xfrm rot="8631513">
              <a:off x="5215341" y="2629235"/>
              <a:ext cx="1596069" cy="421482"/>
            </a:xfrm>
            <a:prstGeom prst="leftArrow">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dirty="0" smtClean="0"/>
                <a:t>?</a:t>
              </a:r>
              <a:endParaRPr lang="en-US" dirty="0"/>
            </a:p>
          </p:txBody>
        </p:sp>
      </p:gr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83" y="1089323"/>
            <a:ext cx="2439638" cy="3677940"/>
          </a:xfrm>
          <a:prstGeom prst="rect">
            <a:avLst/>
          </a:prstGeom>
          <a:ln w="25400">
            <a:solidFill>
              <a:schemeClr val="accent1">
                <a:shade val="95000"/>
                <a:satMod val="105000"/>
              </a:schemeClr>
            </a:solidFill>
          </a:ln>
        </p:spPr>
      </p:pic>
      <p:grpSp>
        <p:nvGrpSpPr>
          <p:cNvPr id="29" name="Group 28"/>
          <p:cNvGrpSpPr/>
          <p:nvPr/>
        </p:nvGrpSpPr>
        <p:grpSpPr>
          <a:xfrm>
            <a:off x="2464360" y="3167063"/>
            <a:ext cx="2985529" cy="1376362"/>
            <a:chOff x="2464360" y="3167063"/>
            <a:chExt cx="2985529" cy="1376362"/>
          </a:xfrm>
        </p:grpSpPr>
        <p:pic>
          <p:nvPicPr>
            <p:cNvPr id="8" name="Picture 7"/>
            <p:cNvPicPr>
              <a:picLocks noChangeAspect="1"/>
            </p:cNvPicPr>
            <p:nvPr/>
          </p:nvPicPr>
          <p:blipFill rotWithShape="1">
            <a:blip r:embed="rId3"/>
            <a:srcRect l="37435" t="58164" r="39169" b="-646"/>
            <a:stretch/>
          </p:blipFill>
          <p:spPr>
            <a:xfrm>
              <a:off x="4102101" y="3167063"/>
              <a:ext cx="1347788" cy="1376362"/>
            </a:xfrm>
            <a:prstGeom prst="roundRect">
              <a:avLst>
                <a:gd name="adj" fmla="val 29672"/>
              </a:avLst>
            </a:prstGeom>
          </p:spPr>
        </p:pic>
        <p:sp>
          <p:nvSpPr>
            <p:cNvPr id="27" name="Left Arrow 26"/>
            <p:cNvSpPr/>
            <p:nvPr/>
          </p:nvSpPr>
          <p:spPr>
            <a:xfrm rot="10976534">
              <a:off x="2464360" y="3999885"/>
              <a:ext cx="1569562" cy="42148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TextBox 29"/>
          <p:cNvSpPr txBox="1"/>
          <p:nvPr/>
        </p:nvSpPr>
        <p:spPr>
          <a:xfrm>
            <a:off x="7004050" y="2514600"/>
            <a:ext cx="1836023" cy="646331"/>
          </a:xfrm>
          <a:prstGeom prst="rect">
            <a:avLst/>
          </a:prstGeom>
          <a:noFill/>
        </p:spPr>
        <p:txBody>
          <a:bodyPr wrap="square" rtlCol="0">
            <a:spAutoFit/>
          </a:bodyPr>
          <a:lstStyle/>
          <a:p>
            <a:r>
              <a:rPr lang="en-US" sz="1200" dirty="0" smtClean="0"/>
              <a:t>Can we make today’s go-to propulsion technologies ISRU compatible?</a:t>
            </a:r>
            <a:endParaRPr lang="en-US" sz="1200" dirty="0"/>
          </a:p>
        </p:txBody>
      </p:sp>
      <p:sp>
        <p:nvSpPr>
          <p:cNvPr id="31" name="Rectangle 30"/>
          <p:cNvSpPr/>
          <p:nvPr/>
        </p:nvSpPr>
        <p:spPr>
          <a:xfrm>
            <a:off x="-41320" y="893863"/>
            <a:ext cx="3105150" cy="215444"/>
          </a:xfrm>
          <a:prstGeom prst="rect">
            <a:avLst/>
          </a:prstGeom>
        </p:spPr>
        <p:txBody>
          <a:bodyPr wrap="square">
            <a:spAutoFit/>
          </a:bodyPr>
          <a:lstStyle/>
          <a:p>
            <a:r>
              <a:rPr lang="en-US" sz="800" dirty="0">
                <a:solidFill>
                  <a:srgbClr val="222222"/>
                </a:solidFill>
                <a:latin typeface="Arial" panose="020B0604020202020204" pitchFamily="34" charset="0"/>
              </a:rPr>
              <a:t>Li, </a:t>
            </a:r>
            <a:r>
              <a:rPr lang="en-US" sz="800" dirty="0" err="1">
                <a:solidFill>
                  <a:srgbClr val="222222"/>
                </a:solidFill>
                <a:latin typeface="Arial" panose="020B0604020202020204" pitchFamily="34" charset="0"/>
              </a:rPr>
              <a:t>Shuai</a:t>
            </a:r>
            <a:r>
              <a:rPr lang="en-US" sz="800" dirty="0">
                <a:solidFill>
                  <a:srgbClr val="222222"/>
                </a:solidFill>
                <a:latin typeface="Arial" panose="020B0604020202020204" pitchFamily="34" charset="0"/>
              </a:rPr>
              <a:t>, and Ralph E. Milliken. </a:t>
            </a:r>
            <a:r>
              <a:rPr lang="en-US" sz="800" i="1" dirty="0" smtClean="0">
                <a:solidFill>
                  <a:srgbClr val="222222"/>
                </a:solidFill>
                <a:latin typeface="Arial" panose="020B0604020202020204" pitchFamily="34" charset="0"/>
              </a:rPr>
              <a:t>Science </a:t>
            </a:r>
            <a:r>
              <a:rPr lang="en-US" sz="800" i="1" dirty="0">
                <a:solidFill>
                  <a:srgbClr val="222222"/>
                </a:solidFill>
                <a:latin typeface="Arial" panose="020B0604020202020204" pitchFamily="34" charset="0"/>
              </a:rPr>
              <a:t>advances</a:t>
            </a:r>
            <a:r>
              <a:rPr lang="en-US" sz="800" dirty="0">
                <a:solidFill>
                  <a:srgbClr val="222222"/>
                </a:solidFill>
                <a:latin typeface="Arial" panose="020B0604020202020204" pitchFamily="34" charset="0"/>
              </a:rPr>
              <a:t> 3.9 (</a:t>
            </a:r>
            <a:r>
              <a:rPr lang="en-US" sz="800" dirty="0" smtClean="0">
                <a:solidFill>
                  <a:srgbClr val="222222"/>
                </a:solidFill>
                <a:latin typeface="Arial" panose="020B0604020202020204" pitchFamily="34" charset="0"/>
              </a:rPr>
              <a:t>2017)</a:t>
            </a:r>
            <a:endParaRPr lang="en-US" sz="800" dirty="0"/>
          </a:p>
        </p:txBody>
      </p:sp>
      <p:sp>
        <p:nvSpPr>
          <p:cNvPr id="32" name="TextBox 31"/>
          <p:cNvSpPr txBox="1"/>
          <p:nvPr/>
        </p:nvSpPr>
        <p:spPr>
          <a:xfrm>
            <a:off x="4196133" y="4514121"/>
            <a:ext cx="1424587" cy="246221"/>
          </a:xfrm>
          <a:prstGeom prst="rect">
            <a:avLst/>
          </a:prstGeom>
          <a:noFill/>
        </p:spPr>
        <p:txBody>
          <a:bodyPr wrap="square" rtlCol="0">
            <a:spAutoFit/>
          </a:bodyPr>
          <a:lstStyle/>
          <a:p>
            <a:r>
              <a:rPr lang="en-US" sz="1000" dirty="0" smtClean="0"/>
              <a:t>Photo Credit: NASA</a:t>
            </a:r>
            <a:endParaRPr lang="en-US" sz="1000" dirty="0"/>
          </a:p>
        </p:txBody>
      </p:sp>
      <p:grpSp>
        <p:nvGrpSpPr>
          <p:cNvPr id="40" name="Group 39"/>
          <p:cNvGrpSpPr/>
          <p:nvPr/>
        </p:nvGrpSpPr>
        <p:grpSpPr>
          <a:xfrm>
            <a:off x="2644097" y="2499115"/>
            <a:ext cx="1398172" cy="1146499"/>
            <a:chOff x="2644097" y="2499115"/>
            <a:chExt cx="1398172" cy="1146499"/>
          </a:xfrm>
        </p:grpSpPr>
        <p:pic>
          <p:nvPicPr>
            <p:cNvPr id="38" name="Picture 37"/>
            <p:cNvPicPr>
              <a:picLocks noChangeAspect="1"/>
            </p:cNvPicPr>
            <p:nvPr/>
          </p:nvPicPr>
          <p:blipFill rotWithShape="1">
            <a:blip r:embed="rId5"/>
            <a:srcRect b="57438"/>
            <a:stretch/>
          </p:blipFill>
          <p:spPr>
            <a:xfrm>
              <a:off x="2644097" y="2499115"/>
              <a:ext cx="912202" cy="791075"/>
            </a:xfrm>
            <a:prstGeom prst="roundRect">
              <a:avLst/>
            </a:prstGeom>
            <a:noFill/>
            <a:ln w="25400">
              <a:solidFill>
                <a:schemeClr val="accent1">
                  <a:shade val="95000"/>
                  <a:satMod val="105000"/>
                </a:schemeClr>
              </a:solidFill>
            </a:ln>
          </p:spPr>
        </p:pic>
        <p:sp>
          <p:nvSpPr>
            <p:cNvPr id="39" name="Left Arrow 38"/>
            <p:cNvSpPr/>
            <p:nvPr/>
          </p:nvSpPr>
          <p:spPr>
            <a:xfrm rot="1528756">
              <a:off x="3534067" y="3224132"/>
              <a:ext cx="508202" cy="42148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5670950" y="3463147"/>
            <a:ext cx="2104918" cy="837049"/>
            <a:chOff x="1772877" y="2315644"/>
            <a:chExt cx="2104918" cy="837049"/>
          </a:xfrm>
        </p:grpSpPr>
        <p:pic>
          <p:nvPicPr>
            <p:cNvPr id="42" name="Picture 41"/>
            <p:cNvPicPr>
              <a:picLocks noChangeAspect="1"/>
            </p:cNvPicPr>
            <p:nvPr/>
          </p:nvPicPr>
          <p:blipFill rotWithShape="1">
            <a:blip r:embed="rId5"/>
            <a:srcRect t="42929" b="30790"/>
            <a:stretch/>
          </p:blipFill>
          <p:spPr>
            <a:xfrm>
              <a:off x="2430981" y="2315644"/>
              <a:ext cx="1446814" cy="774748"/>
            </a:xfrm>
            <a:prstGeom prst="roundRect">
              <a:avLst/>
            </a:prstGeom>
            <a:noFill/>
            <a:ln w="25400">
              <a:solidFill>
                <a:schemeClr val="accent1">
                  <a:shade val="95000"/>
                  <a:satMod val="105000"/>
                </a:schemeClr>
              </a:solidFill>
            </a:ln>
          </p:spPr>
        </p:pic>
        <p:sp>
          <p:nvSpPr>
            <p:cNvPr id="43" name="Left Arrow 42"/>
            <p:cNvSpPr/>
            <p:nvPr/>
          </p:nvSpPr>
          <p:spPr>
            <a:xfrm rot="9953748">
              <a:off x="1772877" y="2731211"/>
              <a:ext cx="508202" cy="42148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8419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p:cNvSpPr txBox="1"/>
          <p:nvPr/>
        </p:nvSpPr>
        <p:spPr>
          <a:xfrm>
            <a:off x="404047" y="2945137"/>
            <a:ext cx="1587500" cy="1200329"/>
          </a:xfrm>
          <a:prstGeom prst="rect">
            <a:avLst/>
          </a:prstGeom>
          <a:noFill/>
        </p:spPr>
        <p:txBody>
          <a:bodyPr wrap="square" rtlCol="0">
            <a:spAutoFit/>
          </a:bodyPr>
          <a:lstStyle/>
          <a:p>
            <a:r>
              <a:rPr lang="en-US" b="1" u="sng" dirty="0" smtClean="0"/>
              <a:t>What if we wanted to use </a:t>
            </a:r>
            <a:r>
              <a:rPr lang="en-US" b="1" u="sng" dirty="0" smtClean="0"/>
              <a:t>an alternative propellant?</a:t>
            </a:r>
            <a:endParaRPr lang="en-US" b="1" u="sng" dirty="0"/>
          </a:p>
        </p:txBody>
      </p:sp>
      <p:pic>
        <p:nvPicPr>
          <p:cNvPr id="11" name="Picture 10"/>
          <p:cNvPicPr>
            <a:picLocks noChangeAspect="1"/>
          </p:cNvPicPr>
          <p:nvPr/>
        </p:nvPicPr>
        <p:blipFill rotWithShape="1">
          <a:blip r:embed="rId3"/>
          <a:srcRect t="15494" b="22883"/>
          <a:stretch/>
        </p:blipFill>
        <p:spPr>
          <a:xfrm flipH="1">
            <a:off x="3599056" y="995288"/>
            <a:ext cx="1924194" cy="1230860"/>
          </a:xfrm>
          <a:prstGeom prst="rect">
            <a:avLst/>
          </a:prstGeom>
          <a:ln>
            <a:solidFill>
              <a:schemeClr val="tx1"/>
            </a:solidFill>
          </a:ln>
        </p:spPr>
      </p:pic>
      <p:sp>
        <p:nvSpPr>
          <p:cNvPr id="32" name="Oval 31"/>
          <p:cNvSpPr/>
          <p:nvPr/>
        </p:nvSpPr>
        <p:spPr>
          <a:xfrm>
            <a:off x="4277784" y="1559382"/>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33" name="Right Arrow 32"/>
          <p:cNvSpPr/>
          <p:nvPr/>
        </p:nvSpPr>
        <p:spPr>
          <a:xfrm>
            <a:off x="4310510" y="1246040"/>
            <a:ext cx="966632" cy="220763"/>
          </a:xfrm>
          <a:prstGeom prst="rightArrow">
            <a:avLst/>
          </a:prstGeom>
          <a:gradFill>
            <a:gsLst>
              <a:gs pos="0">
                <a:srgbClr val="00B0F0"/>
              </a:gs>
              <a:gs pos="100000">
                <a:srgbClr val="0070C0"/>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rPr>
              <a:t>Ion Beam</a:t>
            </a:r>
            <a:endParaRPr lang="en-US" sz="1100" dirty="0">
              <a:solidFill>
                <a:schemeClr val="bg1"/>
              </a:solidFill>
            </a:endParaRPr>
          </a:p>
        </p:txBody>
      </p:sp>
      <p:sp>
        <p:nvSpPr>
          <p:cNvPr id="34" name="Right Arrow 33"/>
          <p:cNvSpPr/>
          <p:nvPr/>
        </p:nvSpPr>
        <p:spPr>
          <a:xfrm>
            <a:off x="4310510" y="1846025"/>
            <a:ext cx="966632" cy="220763"/>
          </a:xfrm>
          <a:prstGeom prst="rightArrow">
            <a:avLst/>
          </a:prstGeom>
          <a:gradFill>
            <a:gsLst>
              <a:gs pos="0">
                <a:srgbClr val="00B0F0"/>
              </a:gs>
              <a:gs pos="100000">
                <a:srgbClr val="0070C0"/>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rPr>
              <a:t>Ion Beam</a:t>
            </a:r>
            <a:endParaRPr lang="en-US" sz="1100" dirty="0">
              <a:solidFill>
                <a:schemeClr val="bg1"/>
              </a:solidFill>
            </a:endParaRPr>
          </a:p>
        </p:txBody>
      </p:sp>
      <p:sp>
        <p:nvSpPr>
          <p:cNvPr id="35" name="Freeform 34"/>
          <p:cNvSpPr/>
          <p:nvPr/>
        </p:nvSpPr>
        <p:spPr>
          <a:xfrm>
            <a:off x="4316463" y="1564382"/>
            <a:ext cx="873921" cy="393908"/>
          </a:xfrm>
          <a:custGeom>
            <a:avLst/>
            <a:gdLst>
              <a:gd name="connsiteX0" fmla="*/ 811550 w 873921"/>
              <a:gd name="connsiteY0" fmla="*/ 0 h 393908"/>
              <a:gd name="connsiteX1" fmla="*/ 873921 w 873921"/>
              <a:gd name="connsiteY1" fmla="*/ 62372 h 393908"/>
              <a:gd name="connsiteX2" fmla="*/ 811550 w 873921"/>
              <a:gd name="connsiteY2" fmla="*/ 124743 h 393908"/>
              <a:gd name="connsiteX3" fmla="*/ 811550 w 873921"/>
              <a:gd name="connsiteY3" fmla="*/ 93557 h 393908"/>
              <a:gd name="connsiteX4" fmla="*/ 228847 w 873921"/>
              <a:gd name="connsiteY4" fmla="*/ 93557 h 393908"/>
              <a:gd name="connsiteX5" fmla="*/ 242426 w 873921"/>
              <a:gd name="connsiteY5" fmla="*/ 105667 h 393908"/>
              <a:gd name="connsiteX6" fmla="*/ 270175 w 873921"/>
              <a:gd name="connsiteY6" fmla="*/ 152437 h 393908"/>
              <a:gd name="connsiteX7" fmla="*/ 223424 w 873921"/>
              <a:gd name="connsiteY7" fmla="*/ 349662 h 393908"/>
              <a:gd name="connsiteX8" fmla="*/ 21990 w 873921"/>
              <a:gd name="connsiteY8" fmla="*/ 372183 h 393908"/>
              <a:gd name="connsiteX9" fmla="*/ 5076 w 873921"/>
              <a:gd name="connsiteY9" fmla="*/ 389096 h 393908"/>
              <a:gd name="connsiteX10" fmla="*/ 0 w 873921"/>
              <a:gd name="connsiteY10" fmla="*/ 324553 h 393908"/>
              <a:gd name="connsiteX11" fmla="*/ 76217 w 873921"/>
              <a:gd name="connsiteY11" fmla="*/ 317955 h 393908"/>
              <a:gd name="connsiteX12" fmla="*/ 59690 w 873921"/>
              <a:gd name="connsiteY12" fmla="*/ 334482 h 393908"/>
              <a:gd name="connsiteX13" fmla="*/ 197267 w 873921"/>
              <a:gd name="connsiteY13" fmla="*/ 305107 h 393908"/>
              <a:gd name="connsiteX14" fmla="*/ 221529 w 873921"/>
              <a:gd name="connsiteY14" fmla="*/ 166538 h 393908"/>
              <a:gd name="connsiteX15" fmla="*/ 139453 w 873921"/>
              <a:gd name="connsiteY15" fmla="*/ 96414 h 393908"/>
              <a:gd name="connsiteX16" fmla="*/ 114337 w 873921"/>
              <a:gd name="connsiteY16" fmla="*/ 93557 h 393908"/>
              <a:gd name="connsiteX17" fmla="*/ 86786 w 873921"/>
              <a:gd name="connsiteY17" fmla="*/ 93557 h 393908"/>
              <a:gd name="connsiteX18" fmla="*/ 86786 w 873921"/>
              <a:gd name="connsiteY18" fmla="*/ 31186 h 393908"/>
              <a:gd name="connsiteX19" fmla="*/ 811550 w 873921"/>
              <a:gd name="connsiteY19" fmla="*/ 31186 h 39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3921" h="393908">
                <a:moveTo>
                  <a:pt x="811550" y="0"/>
                </a:moveTo>
                <a:lnTo>
                  <a:pt x="873921" y="62372"/>
                </a:lnTo>
                <a:lnTo>
                  <a:pt x="811550" y="124743"/>
                </a:lnTo>
                <a:lnTo>
                  <a:pt x="811550" y="93557"/>
                </a:lnTo>
                <a:lnTo>
                  <a:pt x="228847" y="93557"/>
                </a:lnTo>
                <a:lnTo>
                  <a:pt x="242426" y="105667"/>
                </a:lnTo>
                <a:cubicBezTo>
                  <a:pt x="253844" y="119477"/>
                  <a:pt x="263272" y="135183"/>
                  <a:pt x="270175" y="152437"/>
                </a:cubicBezTo>
                <a:cubicBezTo>
                  <a:pt x="297792" y="221456"/>
                  <a:pt x="279082" y="300382"/>
                  <a:pt x="223424" y="349662"/>
                </a:cubicBezTo>
                <a:cubicBezTo>
                  <a:pt x="167767" y="398941"/>
                  <a:pt x="87156" y="407954"/>
                  <a:pt x="21990" y="372183"/>
                </a:cubicBezTo>
                <a:lnTo>
                  <a:pt x="5076" y="389096"/>
                </a:lnTo>
                <a:lnTo>
                  <a:pt x="0" y="324553"/>
                </a:lnTo>
                <a:lnTo>
                  <a:pt x="76217" y="317955"/>
                </a:lnTo>
                <a:lnTo>
                  <a:pt x="59690" y="334482"/>
                </a:lnTo>
                <a:cubicBezTo>
                  <a:pt x="107250" y="353654"/>
                  <a:pt x="161685" y="342031"/>
                  <a:pt x="197267" y="305107"/>
                </a:cubicBezTo>
                <a:cubicBezTo>
                  <a:pt x="232849" y="268184"/>
                  <a:pt x="242448" y="213355"/>
                  <a:pt x="221529" y="166538"/>
                </a:cubicBezTo>
                <a:cubicBezTo>
                  <a:pt x="205840" y="131426"/>
                  <a:pt x="175341" y="106095"/>
                  <a:pt x="139453" y="96414"/>
                </a:cubicBezTo>
                <a:lnTo>
                  <a:pt x="114337" y="93557"/>
                </a:lnTo>
                <a:lnTo>
                  <a:pt x="86786" y="93557"/>
                </a:lnTo>
                <a:lnTo>
                  <a:pt x="86786" y="31186"/>
                </a:lnTo>
                <a:lnTo>
                  <a:pt x="811550" y="31186"/>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1A7383EF-49D2-1B41-8C7D-9D347A7E21C1}" type="slidenum">
              <a:rPr lang="en-US" smtClean="0"/>
              <a:t>18</a:t>
            </a:fld>
            <a:endParaRPr lang="en-US"/>
          </a:p>
        </p:txBody>
      </p:sp>
      <p:sp>
        <p:nvSpPr>
          <p:cNvPr id="4" name="Title 3"/>
          <p:cNvSpPr>
            <a:spLocks noGrp="1"/>
          </p:cNvSpPr>
          <p:nvPr>
            <p:ph type="title"/>
          </p:nvPr>
        </p:nvSpPr>
        <p:spPr/>
        <p:txBody>
          <a:bodyPr>
            <a:normAutofit/>
          </a:bodyPr>
          <a:lstStyle/>
          <a:p>
            <a:r>
              <a:rPr lang="en-US" dirty="0" smtClean="0"/>
              <a:t>Electron Sources for Electric Propulsion</a:t>
            </a:r>
            <a:endParaRPr lang="en-US" dirty="0"/>
          </a:p>
        </p:txBody>
      </p:sp>
      <p:grpSp>
        <p:nvGrpSpPr>
          <p:cNvPr id="38" name="Group 37"/>
          <p:cNvGrpSpPr/>
          <p:nvPr/>
        </p:nvGrpSpPr>
        <p:grpSpPr>
          <a:xfrm>
            <a:off x="2308139" y="1460453"/>
            <a:ext cx="5607269" cy="3165335"/>
            <a:chOff x="2308139" y="1460453"/>
            <a:chExt cx="5607269" cy="3165335"/>
          </a:xfrm>
        </p:grpSpPr>
        <p:pic>
          <p:nvPicPr>
            <p:cNvPr id="12" name="Picture 11"/>
            <p:cNvPicPr/>
            <p:nvPr/>
          </p:nvPicPr>
          <p:blipFill rotWithShape="1">
            <a:blip r:embed="rId4"/>
            <a:srcRect b="13128"/>
            <a:stretch/>
          </p:blipFill>
          <p:spPr>
            <a:xfrm>
              <a:off x="2519131" y="2226148"/>
              <a:ext cx="4410075" cy="2399640"/>
            </a:xfrm>
            <a:prstGeom prst="rect">
              <a:avLst/>
            </a:prstGeom>
          </p:spPr>
        </p:pic>
        <p:sp>
          <p:nvSpPr>
            <p:cNvPr id="5" name="Rectangle 4"/>
            <p:cNvSpPr/>
            <p:nvPr/>
          </p:nvSpPr>
          <p:spPr>
            <a:xfrm>
              <a:off x="4188941" y="1460453"/>
              <a:ext cx="185351" cy="294206"/>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H="1">
              <a:off x="2667000" y="1754659"/>
              <a:ext cx="1514604" cy="8966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374292" y="1754659"/>
              <a:ext cx="1676542" cy="896667"/>
            </a:xfrm>
            <a:prstGeom prst="line">
              <a:avLst/>
            </a:prstGeom>
          </p:spPr>
          <p:style>
            <a:lnRef idx="2">
              <a:schemeClr val="accent1"/>
            </a:lnRef>
            <a:fillRef idx="0">
              <a:schemeClr val="accent1"/>
            </a:fillRef>
            <a:effectRef idx="1">
              <a:schemeClr val="accent1"/>
            </a:effectRef>
            <a:fontRef idx="minor">
              <a:schemeClr val="tx1"/>
            </a:fontRef>
          </p:style>
        </p:cxnSp>
        <p:sp>
          <p:nvSpPr>
            <p:cNvPr id="7" name="Right Arrow 6"/>
            <p:cNvSpPr/>
            <p:nvPr/>
          </p:nvSpPr>
          <p:spPr>
            <a:xfrm>
              <a:off x="2308139" y="3198824"/>
              <a:ext cx="1463040" cy="516367"/>
            </a:xfrm>
            <a:prstGeom prst="rightArrow">
              <a:avLst/>
            </a:prstGeom>
            <a:gradFill>
              <a:gsLst>
                <a:gs pos="0">
                  <a:srgbClr val="0070C0"/>
                </a:gs>
                <a:gs pos="100000">
                  <a:srgbClr val="00B0F0"/>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H2O?</a:t>
              </a:r>
              <a:endParaRPr lang="en-US" b="1" dirty="0"/>
            </a:p>
          </p:txBody>
        </p:sp>
        <p:sp>
          <p:nvSpPr>
            <p:cNvPr id="14" name="Rectangle 13"/>
            <p:cNvSpPr/>
            <p:nvPr/>
          </p:nvSpPr>
          <p:spPr>
            <a:xfrm>
              <a:off x="4442908" y="3675692"/>
              <a:ext cx="1333948" cy="176795"/>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Material</a:t>
              </a:r>
              <a:endParaRPr lang="en-US" sz="1400" dirty="0"/>
            </a:p>
          </p:txBody>
        </p:sp>
        <p:sp>
          <p:nvSpPr>
            <p:cNvPr id="15" name="Rectangle 14"/>
            <p:cNvSpPr/>
            <p:nvPr/>
          </p:nvSpPr>
          <p:spPr>
            <a:xfrm>
              <a:off x="4442908" y="3106651"/>
              <a:ext cx="1333948" cy="176795"/>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Thermionic</a:t>
              </a:r>
              <a:endParaRPr lang="en-US" sz="1400" dirty="0"/>
            </a:p>
          </p:txBody>
        </p:sp>
        <p:sp>
          <p:nvSpPr>
            <p:cNvPr id="6" name="TextBox 5"/>
            <p:cNvSpPr txBox="1"/>
            <p:nvPr/>
          </p:nvSpPr>
          <p:spPr>
            <a:xfrm>
              <a:off x="4374292" y="2721846"/>
              <a:ext cx="1494004" cy="261610"/>
            </a:xfrm>
            <a:prstGeom prst="rect">
              <a:avLst/>
            </a:prstGeom>
            <a:solidFill>
              <a:srgbClr val="FF0000">
                <a:alpha val="75000"/>
              </a:srgbClr>
            </a:solidFill>
            <a:ln>
              <a:solidFill>
                <a:srgbClr val="000000"/>
              </a:solidFill>
            </a:ln>
          </p:spPr>
          <p:txBody>
            <a:bodyPr wrap="square" rtlCol="0">
              <a:spAutoFit/>
            </a:bodyPr>
            <a:lstStyle/>
            <a:p>
              <a:pPr algn="ctr"/>
              <a:r>
                <a:rPr lang="en-US" sz="1100" b="1" dirty="0" smtClean="0">
                  <a:solidFill>
                    <a:schemeClr val="bg1"/>
                  </a:solidFill>
                </a:rPr>
                <a:t>Apply Heat</a:t>
              </a:r>
              <a:endParaRPr lang="en-US" sz="1100" b="1" dirty="0">
                <a:solidFill>
                  <a:schemeClr val="bg1"/>
                </a:solidFill>
              </a:endParaRPr>
            </a:p>
          </p:txBody>
        </p:sp>
        <p:sp>
          <p:nvSpPr>
            <p:cNvPr id="16" name="TextBox 15"/>
            <p:cNvSpPr txBox="1"/>
            <p:nvPr/>
          </p:nvSpPr>
          <p:spPr>
            <a:xfrm>
              <a:off x="4374292" y="3977744"/>
              <a:ext cx="1494004" cy="261610"/>
            </a:xfrm>
            <a:prstGeom prst="rect">
              <a:avLst/>
            </a:prstGeom>
            <a:solidFill>
              <a:srgbClr val="FF0000">
                <a:alpha val="75000"/>
              </a:srgbClr>
            </a:solidFill>
            <a:ln>
              <a:solidFill>
                <a:srgbClr val="000000"/>
              </a:solidFill>
            </a:ln>
          </p:spPr>
          <p:txBody>
            <a:bodyPr wrap="square" rtlCol="0">
              <a:spAutoFit/>
            </a:bodyPr>
            <a:lstStyle/>
            <a:p>
              <a:pPr algn="ctr"/>
              <a:r>
                <a:rPr lang="en-US" sz="1100" b="1" dirty="0" smtClean="0">
                  <a:solidFill>
                    <a:schemeClr val="bg1"/>
                  </a:solidFill>
                </a:rPr>
                <a:t>Apply Heat</a:t>
              </a:r>
              <a:endParaRPr lang="en-US" sz="1100" b="1" dirty="0">
                <a:solidFill>
                  <a:schemeClr val="bg1"/>
                </a:solidFill>
              </a:endParaRPr>
            </a:p>
          </p:txBody>
        </p:sp>
        <p:sp>
          <p:nvSpPr>
            <p:cNvPr id="9" name="Oval 8"/>
            <p:cNvSpPr/>
            <p:nvPr/>
          </p:nvSpPr>
          <p:spPr>
            <a:xfrm>
              <a:off x="4527956" y="3314351"/>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18" name="Oval 17"/>
            <p:cNvSpPr/>
            <p:nvPr/>
          </p:nvSpPr>
          <p:spPr>
            <a:xfrm>
              <a:off x="4680356" y="3466751"/>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19" name="Oval 18"/>
            <p:cNvSpPr/>
            <p:nvPr/>
          </p:nvSpPr>
          <p:spPr>
            <a:xfrm>
              <a:off x="4842689" y="3570071"/>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20" name="Oval 19"/>
            <p:cNvSpPr/>
            <p:nvPr/>
          </p:nvSpPr>
          <p:spPr>
            <a:xfrm>
              <a:off x="4954775" y="3406641"/>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21" name="Oval 20"/>
            <p:cNvSpPr/>
            <p:nvPr/>
          </p:nvSpPr>
          <p:spPr>
            <a:xfrm>
              <a:off x="4771746" y="3330441"/>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22" name="Oval 21"/>
            <p:cNvSpPr/>
            <p:nvPr/>
          </p:nvSpPr>
          <p:spPr>
            <a:xfrm>
              <a:off x="5046165" y="3270331"/>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23" name="Oval 22"/>
            <p:cNvSpPr/>
            <p:nvPr/>
          </p:nvSpPr>
          <p:spPr>
            <a:xfrm>
              <a:off x="5009194" y="3545302"/>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24" name="Oval 23"/>
            <p:cNvSpPr/>
            <p:nvPr/>
          </p:nvSpPr>
          <p:spPr>
            <a:xfrm>
              <a:off x="5283613" y="3485192"/>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25" name="Oval 24"/>
            <p:cNvSpPr/>
            <p:nvPr/>
          </p:nvSpPr>
          <p:spPr>
            <a:xfrm>
              <a:off x="5117102" y="3431583"/>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26" name="Oval 25"/>
            <p:cNvSpPr/>
            <p:nvPr/>
          </p:nvSpPr>
          <p:spPr>
            <a:xfrm>
              <a:off x="5293540" y="3357734"/>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27" name="Oval 26"/>
            <p:cNvSpPr/>
            <p:nvPr/>
          </p:nvSpPr>
          <p:spPr>
            <a:xfrm>
              <a:off x="5567959" y="3297624"/>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28" name="Oval 27"/>
            <p:cNvSpPr/>
            <p:nvPr/>
          </p:nvSpPr>
          <p:spPr>
            <a:xfrm>
              <a:off x="5579352" y="3523045"/>
              <a:ext cx="122019" cy="122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a:t>
              </a:r>
              <a:endParaRPr lang="en-US" dirty="0">
                <a:solidFill>
                  <a:srgbClr val="170256"/>
                </a:solidFill>
              </a:endParaRPr>
            </a:p>
          </p:txBody>
        </p:sp>
        <p:sp>
          <p:nvSpPr>
            <p:cNvPr id="29" name="Right Arrow 28"/>
            <p:cNvSpPr/>
            <p:nvPr/>
          </p:nvSpPr>
          <p:spPr>
            <a:xfrm>
              <a:off x="5924961" y="3231543"/>
              <a:ext cx="1296296" cy="50729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0256"/>
                  </a:solidFill>
                </a:rPr>
                <a:t>Current</a:t>
              </a:r>
              <a:endParaRPr lang="en-US" dirty="0">
                <a:solidFill>
                  <a:srgbClr val="170256"/>
                </a:solidFill>
              </a:endParaRPr>
            </a:p>
          </p:txBody>
        </p:sp>
        <p:sp>
          <p:nvSpPr>
            <p:cNvPr id="30" name="TextBox 29"/>
            <p:cNvSpPr txBox="1"/>
            <p:nvPr/>
          </p:nvSpPr>
          <p:spPr>
            <a:xfrm>
              <a:off x="6151006" y="2505532"/>
              <a:ext cx="1764402" cy="646331"/>
            </a:xfrm>
            <a:prstGeom prst="rect">
              <a:avLst/>
            </a:prstGeom>
            <a:noFill/>
          </p:spPr>
          <p:txBody>
            <a:bodyPr wrap="square" rtlCol="0">
              <a:spAutoFit/>
            </a:bodyPr>
            <a:lstStyle/>
            <a:p>
              <a:r>
                <a:rPr lang="en-US" b="1" dirty="0" smtClean="0">
                  <a:solidFill>
                    <a:srgbClr val="FF0000"/>
                  </a:solidFill>
                </a:rPr>
                <a:t>Heat generates electrons</a:t>
              </a:r>
              <a:endParaRPr lang="en-US" b="1" dirty="0">
                <a:solidFill>
                  <a:srgbClr val="FF0000"/>
                </a:solidFill>
              </a:endParaRPr>
            </a:p>
          </p:txBody>
        </p:sp>
      </p:grpSp>
      <p:sp>
        <p:nvSpPr>
          <p:cNvPr id="39" name="Rounded Rectangle 38"/>
          <p:cNvSpPr/>
          <p:nvPr/>
        </p:nvSpPr>
        <p:spPr>
          <a:xfrm>
            <a:off x="2202685" y="1471804"/>
            <a:ext cx="1211580" cy="342420"/>
          </a:xfrm>
          <a:prstGeom prst="roundRect">
            <a:avLst>
              <a:gd name="adj" fmla="val 47822"/>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H2O?</a:t>
            </a:r>
            <a:endParaRPr lang="en-US" b="1" dirty="0"/>
          </a:p>
        </p:txBody>
      </p:sp>
      <p:sp>
        <p:nvSpPr>
          <p:cNvPr id="40" name="Freeform 39"/>
          <p:cNvSpPr/>
          <p:nvPr/>
        </p:nvSpPr>
        <p:spPr>
          <a:xfrm>
            <a:off x="3421380" y="1371283"/>
            <a:ext cx="789249" cy="275577"/>
          </a:xfrm>
          <a:custGeom>
            <a:avLst/>
            <a:gdLst>
              <a:gd name="connsiteX0" fmla="*/ 0 w 838200"/>
              <a:gd name="connsiteY0" fmla="*/ 288846 h 308050"/>
              <a:gd name="connsiteX1" fmla="*/ 464820 w 838200"/>
              <a:gd name="connsiteY1" fmla="*/ 281226 h 308050"/>
              <a:gd name="connsiteX2" fmla="*/ 586740 w 838200"/>
              <a:gd name="connsiteY2" fmla="*/ 29766 h 308050"/>
              <a:gd name="connsiteX3" fmla="*/ 838200 w 838200"/>
              <a:gd name="connsiteY3" fmla="*/ 14526 h 308050"/>
              <a:gd name="connsiteX0" fmla="*/ 0 w 838200"/>
              <a:gd name="connsiteY0" fmla="*/ 286971 h 294652"/>
              <a:gd name="connsiteX1" fmla="*/ 383857 w 838200"/>
              <a:gd name="connsiteY1" fmla="*/ 248395 h 294652"/>
              <a:gd name="connsiteX2" fmla="*/ 586740 w 838200"/>
              <a:gd name="connsiteY2" fmla="*/ 27891 h 294652"/>
              <a:gd name="connsiteX3" fmla="*/ 838200 w 838200"/>
              <a:gd name="connsiteY3" fmla="*/ 12651 h 294652"/>
              <a:gd name="connsiteX0" fmla="*/ 0 w 838200"/>
              <a:gd name="connsiteY0" fmla="*/ 278410 h 285124"/>
              <a:gd name="connsiteX1" fmla="*/ 383857 w 838200"/>
              <a:gd name="connsiteY1" fmla="*/ 239834 h 285124"/>
              <a:gd name="connsiteX2" fmla="*/ 531972 w 838200"/>
              <a:gd name="connsiteY2" fmla="*/ 55048 h 285124"/>
              <a:gd name="connsiteX3" fmla="*/ 838200 w 838200"/>
              <a:gd name="connsiteY3" fmla="*/ 4090 h 285124"/>
              <a:gd name="connsiteX0" fmla="*/ 0 w 838200"/>
              <a:gd name="connsiteY0" fmla="*/ 278410 h 279350"/>
              <a:gd name="connsiteX1" fmla="*/ 383857 w 838200"/>
              <a:gd name="connsiteY1" fmla="*/ 239834 h 279350"/>
              <a:gd name="connsiteX2" fmla="*/ 531972 w 838200"/>
              <a:gd name="connsiteY2" fmla="*/ 55048 h 279350"/>
              <a:gd name="connsiteX3" fmla="*/ 838200 w 838200"/>
              <a:gd name="connsiteY3" fmla="*/ 4090 h 279350"/>
              <a:gd name="connsiteX0" fmla="*/ 0 w 838200"/>
              <a:gd name="connsiteY0" fmla="*/ 274637 h 275577"/>
              <a:gd name="connsiteX1" fmla="*/ 383857 w 838200"/>
              <a:gd name="connsiteY1" fmla="*/ 236061 h 275577"/>
              <a:gd name="connsiteX2" fmla="*/ 531972 w 838200"/>
              <a:gd name="connsiteY2" fmla="*/ 51275 h 275577"/>
              <a:gd name="connsiteX3" fmla="*/ 838200 w 838200"/>
              <a:gd name="connsiteY3" fmla="*/ 317 h 275577"/>
            </a:gdLst>
            <a:ahLst/>
            <a:cxnLst>
              <a:cxn ang="0">
                <a:pos x="connsiteX0" y="connsiteY0"/>
              </a:cxn>
              <a:cxn ang="0">
                <a:pos x="connsiteX1" y="connsiteY1"/>
              </a:cxn>
              <a:cxn ang="0">
                <a:pos x="connsiteX2" y="connsiteY2"/>
              </a:cxn>
              <a:cxn ang="0">
                <a:pos x="connsiteX3" y="connsiteY3"/>
              </a:cxn>
            </a:cxnLst>
            <a:rect l="l" t="t" r="r" b="b"/>
            <a:pathLst>
              <a:path w="838200" h="275577">
                <a:moveTo>
                  <a:pt x="0" y="274637"/>
                </a:moveTo>
                <a:cubicBezTo>
                  <a:pt x="181133" y="278130"/>
                  <a:pt x="295195" y="273288"/>
                  <a:pt x="383857" y="236061"/>
                </a:cubicBezTo>
                <a:cubicBezTo>
                  <a:pt x="472519" y="198834"/>
                  <a:pt x="456248" y="90566"/>
                  <a:pt x="531972" y="51275"/>
                </a:cubicBezTo>
                <a:cubicBezTo>
                  <a:pt x="607696" y="11984"/>
                  <a:pt x="734060" y="-2382"/>
                  <a:pt x="838200" y="317"/>
                </a:cubicBezTo>
              </a:path>
            </a:pathLst>
          </a:custGeom>
          <a:noFill/>
          <a:ln w="635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420936" y="1310075"/>
            <a:ext cx="1587500" cy="646331"/>
          </a:xfrm>
          <a:prstGeom prst="rect">
            <a:avLst/>
          </a:prstGeom>
          <a:noFill/>
        </p:spPr>
        <p:txBody>
          <a:bodyPr wrap="square" rtlCol="0">
            <a:spAutoFit/>
          </a:bodyPr>
          <a:lstStyle/>
          <a:p>
            <a:r>
              <a:rPr lang="en-US" b="1" u="sng" dirty="0" err="1" smtClean="0"/>
              <a:t>Xe</a:t>
            </a:r>
            <a:r>
              <a:rPr lang="en-US" b="1" u="sng" dirty="0" smtClean="0"/>
              <a:t> is a typical EP propellant</a:t>
            </a:r>
            <a:endParaRPr lang="en-US" b="1" u="sng" dirty="0"/>
          </a:p>
        </p:txBody>
      </p:sp>
      <p:sp>
        <p:nvSpPr>
          <p:cNvPr id="2" name="TextBox 1"/>
          <p:cNvSpPr txBox="1"/>
          <p:nvPr/>
        </p:nvSpPr>
        <p:spPr>
          <a:xfrm>
            <a:off x="2206957" y="4625788"/>
            <a:ext cx="4730087" cy="369332"/>
          </a:xfrm>
          <a:prstGeom prst="rect">
            <a:avLst/>
          </a:prstGeom>
          <a:noFill/>
        </p:spPr>
        <p:txBody>
          <a:bodyPr wrap="square" rtlCol="0">
            <a:spAutoFit/>
          </a:bodyPr>
          <a:lstStyle/>
          <a:p>
            <a:pPr algn="ctr"/>
            <a:r>
              <a:rPr lang="en-US" dirty="0" smtClean="0"/>
              <a:t>Materials compatibility issue with H2O</a:t>
            </a:r>
            <a:endParaRPr lang="en-US" dirty="0"/>
          </a:p>
        </p:txBody>
      </p:sp>
      <p:grpSp>
        <p:nvGrpSpPr>
          <p:cNvPr id="48" name="Group 47"/>
          <p:cNvGrpSpPr/>
          <p:nvPr/>
        </p:nvGrpSpPr>
        <p:grpSpPr>
          <a:xfrm>
            <a:off x="5714007" y="946810"/>
            <a:ext cx="3393470" cy="2420356"/>
            <a:chOff x="5714007" y="946810"/>
            <a:chExt cx="3393470" cy="2420356"/>
          </a:xfrm>
        </p:grpSpPr>
        <p:grpSp>
          <p:nvGrpSpPr>
            <p:cNvPr id="43" name="Group 42"/>
            <p:cNvGrpSpPr/>
            <p:nvPr/>
          </p:nvGrpSpPr>
          <p:grpSpPr>
            <a:xfrm>
              <a:off x="6053803" y="1360637"/>
              <a:ext cx="2810469" cy="2006529"/>
              <a:chOff x="2798914" y="2015929"/>
              <a:chExt cx="5731253" cy="4091816"/>
            </a:xfrm>
          </p:grpSpPr>
          <p:pic>
            <p:nvPicPr>
              <p:cNvPr id="44" name="Picture 43"/>
              <p:cNvPicPr>
                <a:picLocks noChangeAspect="1"/>
              </p:cNvPicPr>
              <p:nvPr/>
            </p:nvPicPr>
            <p:blipFill rotWithShape="1">
              <a:blip r:embed="rId5"/>
              <a:srcRect b="10297"/>
              <a:stretch/>
            </p:blipFill>
            <p:spPr>
              <a:xfrm>
                <a:off x="2956835" y="2015929"/>
                <a:ext cx="5259475" cy="3072623"/>
              </a:xfrm>
              <a:prstGeom prst="rect">
                <a:avLst/>
              </a:prstGeom>
            </p:spPr>
          </p:pic>
          <p:sp>
            <p:nvSpPr>
              <p:cNvPr id="45" name="Rectangle 44"/>
              <p:cNvSpPr/>
              <p:nvPr/>
            </p:nvSpPr>
            <p:spPr>
              <a:xfrm>
                <a:off x="2798914" y="4883860"/>
                <a:ext cx="5731253" cy="1223885"/>
              </a:xfrm>
              <a:prstGeom prst="rect">
                <a:avLst/>
              </a:prstGeom>
              <a:solidFill>
                <a:schemeClr val="bg1"/>
              </a:solidFill>
            </p:spPr>
            <p:txBody>
              <a:bodyPr wrap="square">
                <a:spAutoFit/>
              </a:bodyPr>
              <a:lstStyle/>
              <a:p>
                <a:r>
                  <a:rPr lang="en-US" sz="1100" dirty="0">
                    <a:solidFill>
                      <a:schemeClr val="bg1">
                        <a:lumMod val="75000"/>
                      </a:schemeClr>
                    </a:solidFill>
                    <a:latin typeface="Arial" panose="020B0604020202020204" pitchFamily="34" charset="0"/>
                  </a:rPr>
                  <a:t>Gallagher, H. E. "Poisoning of LaB6 cathodes." </a:t>
                </a:r>
                <a:r>
                  <a:rPr lang="en-US" sz="1100" i="1" dirty="0">
                    <a:solidFill>
                      <a:schemeClr val="bg1">
                        <a:lumMod val="75000"/>
                      </a:schemeClr>
                    </a:solidFill>
                    <a:latin typeface="Arial" panose="020B0604020202020204" pitchFamily="34" charset="0"/>
                  </a:rPr>
                  <a:t>Journal of Applied Physics</a:t>
                </a:r>
                <a:r>
                  <a:rPr lang="en-US" sz="1100" dirty="0">
                    <a:solidFill>
                      <a:schemeClr val="bg1">
                        <a:lumMod val="75000"/>
                      </a:schemeClr>
                    </a:solidFill>
                    <a:latin typeface="Arial" panose="020B0604020202020204" pitchFamily="34" charset="0"/>
                  </a:rPr>
                  <a:t> 40.1 (1969): 44-51.</a:t>
                </a:r>
                <a:endParaRPr lang="en-US" sz="1100" dirty="0">
                  <a:solidFill>
                    <a:schemeClr val="bg1">
                      <a:lumMod val="75000"/>
                    </a:schemeClr>
                  </a:solidFill>
                </a:endParaRPr>
              </a:p>
            </p:txBody>
          </p:sp>
        </p:grpSp>
        <mc:AlternateContent xmlns:mc="http://schemas.openxmlformats.org/markup-compatibility/2006">
          <mc:Choice xmlns:a14="http://schemas.microsoft.com/office/drawing/2010/main" Requires="a14">
            <p:sp>
              <p:nvSpPr>
                <p:cNvPr id="47" name="TextBox 46"/>
                <p:cNvSpPr txBox="1"/>
                <p:nvPr/>
              </p:nvSpPr>
              <p:spPr>
                <a:xfrm>
                  <a:off x="5714007" y="946810"/>
                  <a:ext cx="3393470" cy="369332"/>
                </a:xfrm>
                <a:prstGeom prst="rect">
                  <a:avLst/>
                </a:prstGeom>
                <a:noFill/>
                <a:ln>
                  <a:solidFill>
                    <a:srgbClr val="FF0000"/>
                  </a:solidFill>
                </a:ln>
              </p:spPr>
              <p:txBody>
                <a:bodyPr wrap="square" rtlCol="0">
                  <a:spAutoFit/>
                </a:bodyPr>
                <a:lstStyle/>
                <a:p>
                  <a:r>
                    <a:rPr lang="en-US" b="1" u="sng" dirty="0"/>
                    <a:t>20 ppm of </a:t>
                  </a:r>
                  <a:r>
                    <a:rPr lang="en-US" b="1" u="sng" dirty="0" smtClean="0"/>
                    <a:t>O2</a:t>
                  </a:r>
                  <a:r>
                    <a:rPr lang="en-US" b="1" u="sng" dirty="0" smtClean="0"/>
                    <a:t> </a:t>
                  </a:r>
                  <a14:m>
                    <m:oMath xmlns:m="http://schemas.openxmlformats.org/officeDocument/2006/math">
                      <m:r>
                        <a:rPr lang="en-US" b="1" i="1" u="sng" smtClean="0">
                          <a:latin typeface="Cambria Math" panose="02040503050406030204" pitchFamily="18" charset="0"/>
                        </a:rPr>
                        <m:t>→</m:t>
                      </m:r>
                    </m:oMath>
                  </a14:m>
                  <a:r>
                    <a:rPr lang="en-US" b="1" u="sng" dirty="0"/>
                    <a:t> 75% current loss</a:t>
                  </a:r>
                </a:p>
              </p:txBody>
            </p:sp>
          </mc:Choice>
          <mc:Fallback>
            <p:sp>
              <p:nvSpPr>
                <p:cNvPr id="47" name="TextBox 46"/>
                <p:cNvSpPr txBox="1">
                  <a:spLocks noRot="1" noChangeAspect="1" noMove="1" noResize="1" noEditPoints="1" noAdjustHandles="1" noChangeArrowheads="1" noChangeShapeType="1" noTextEdit="1"/>
                </p:cNvSpPr>
                <p:nvPr/>
              </p:nvSpPr>
              <p:spPr>
                <a:xfrm>
                  <a:off x="5714007" y="946810"/>
                  <a:ext cx="3393470" cy="369332"/>
                </a:xfrm>
                <a:prstGeom prst="rect">
                  <a:avLst/>
                </a:prstGeom>
                <a:blipFill>
                  <a:blip r:embed="rId6"/>
                  <a:stretch>
                    <a:fillRect l="-1252" t="-6349" b="-22222"/>
                  </a:stretch>
                </a:blipFill>
                <a:ln>
                  <a:solidFill>
                    <a:srgbClr val="FF0000"/>
                  </a:solidFill>
                </a:ln>
              </p:spPr>
              <p:txBody>
                <a:bodyPr/>
                <a:lstStyle/>
                <a:p>
                  <a:r>
                    <a:rPr lang="en-US">
                      <a:noFill/>
                    </a:rPr>
                    <a:t> </a:t>
                  </a:r>
                </a:p>
              </p:txBody>
            </p:sp>
          </mc:Fallback>
        </mc:AlternateContent>
      </p:grpSp>
      <p:grpSp>
        <p:nvGrpSpPr>
          <p:cNvPr id="31" name="Group 30"/>
          <p:cNvGrpSpPr/>
          <p:nvPr/>
        </p:nvGrpSpPr>
        <p:grpSpPr>
          <a:xfrm>
            <a:off x="16965" y="967992"/>
            <a:ext cx="9144000" cy="4148212"/>
            <a:chOff x="-10847" y="967992"/>
            <a:chExt cx="9144000" cy="4148212"/>
          </a:xfrm>
        </p:grpSpPr>
        <p:sp>
          <p:nvSpPr>
            <p:cNvPr id="10" name="Rectangle 9"/>
            <p:cNvSpPr/>
            <p:nvPr/>
          </p:nvSpPr>
          <p:spPr>
            <a:xfrm>
              <a:off x="-10847" y="967992"/>
              <a:ext cx="9144000" cy="4148212"/>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115136" y="2592901"/>
              <a:ext cx="6913728" cy="954107"/>
            </a:xfrm>
            <a:prstGeom prst="rect">
              <a:avLst/>
            </a:prstGeom>
            <a:solidFill>
              <a:schemeClr val="bg1"/>
            </a:solidFill>
            <a:ln>
              <a:solidFill>
                <a:schemeClr val="accent1">
                  <a:shade val="95000"/>
                  <a:satMod val="105000"/>
                </a:schemeClr>
              </a:solidFill>
            </a:ln>
          </p:spPr>
          <p:txBody>
            <a:bodyPr wrap="square" rtlCol="0">
              <a:spAutoFit/>
            </a:bodyPr>
            <a:lstStyle/>
            <a:p>
              <a:pPr algn="ctr"/>
              <a:r>
                <a:rPr lang="en-US" sz="2800" dirty="0" smtClean="0"/>
                <a:t>We need a whole new class of technology to enable this type of mission!</a:t>
              </a:r>
              <a:endParaRPr lang="en-US" sz="2800" dirty="0"/>
            </a:p>
          </p:txBody>
        </p:sp>
      </p:grpSp>
    </p:spTree>
    <p:extLst>
      <p:ext uri="{BB962C8B-B14F-4D97-AF65-F5344CB8AC3E}">
        <p14:creationId xmlns:p14="http://schemas.microsoft.com/office/powerpoint/2010/main" val="385195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199" y="1200151"/>
            <a:ext cx="3237979" cy="3813290"/>
          </a:xfrm>
        </p:spPr>
        <p:txBody>
          <a:bodyPr>
            <a:normAutofit fontScale="47500" lnSpcReduction="20000"/>
          </a:bodyPr>
          <a:lstStyle/>
          <a:p>
            <a:r>
              <a:rPr lang="en-US" dirty="0" smtClean="0"/>
              <a:t>Inductively Coupled Plasma (ICP) Cathodes</a:t>
            </a:r>
          </a:p>
          <a:p>
            <a:pPr lvl="1"/>
            <a:r>
              <a:rPr lang="en-US" dirty="0" smtClean="0"/>
              <a:t>Power hungry but low technical risk</a:t>
            </a:r>
          </a:p>
          <a:p>
            <a:pPr lvl="1"/>
            <a:r>
              <a:rPr lang="en-US" dirty="0" smtClean="0"/>
              <a:t>Best literature performance:</a:t>
            </a:r>
          </a:p>
          <a:p>
            <a:pPr lvl="2"/>
            <a:r>
              <a:rPr lang="en-US" dirty="0" smtClean="0"/>
              <a:t>30 A (@3 </a:t>
            </a:r>
            <a:r>
              <a:rPr lang="en-US" dirty="0" err="1" smtClean="0"/>
              <a:t>sccm</a:t>
            </a:r>
            <a:r>
              <a:rPr lang="en-US" dirty="0" smtClean="0"/>
              <a:t> </a:t>
            </a:r>
            <a:r>
              <a:rPr lang="en-US" dirty="0" err="1" smtClean="0"/>
              <a:t>Xe</a:t>
            </a:r>
            <a:r>
              <a:rPr lang="en-US" dirty="0" smtClean="0"/>
              <a:t>) </a:t>
            </a:r>
            <a:r>
              <a:rPr lang="en-US" dirty="0" smtClean="0">
                <a:sym typeface="Wingdings" panose="05000000000000000000" pitchFamily="2" charset="2"/>
              </a:rPr>
              <a:t> 80 W/A</a:t>
            </a:r>
            <a:endParaRPr lang="en-US" dirty="0" smtClean="0"/>
          </a:p>
          <a:p>
            <a:pPr lvl="2"/>
            <a:r>
              <a:rPr lang="en-US" dirty="0" smtClean="0"/>
              <a:t>10 A (@3 </a:t>
            </a:r>
            <a:r>
              <a:rPr lang="en-US" dirty="0" err="1" smtClean="0"/>
              <a:t>sccm</a:t>
            </a:r>
            <a:r>
              <a:rPr lang="en-US" dirty="0" smtClean="0"/>
              <a:t> </a:t>
            </a:r>
            <a:r>
              <a:rPr lang="en-US" dirty="0" err="1" smtClean="0"/>
              <a:t>Ar</a:t>
            </a:r>
            <a:r>
              <a:rPr lang="en-US" dirty="0" smtClean="0"/>
              <a:t>) </a:t>
            </a:r>
            <a:r>
              <a:rPr lang="en-US" dirty="0" smtClean="0">
                <a:sym typeface="Wingdings" panose="05000000000000000000" pitchFamily="2" charset="2"/>
              </a:rPr>
              <a:t> 155 W/A</a:t>
            </a:r>
          </a:p>
          <a:p>
            <a:pPr lvl="2"/>
            <a:r>
              <a:rPr lang="en-US" dirty="0" smtClean="0">
                <a:sym typeface="Wingdings" panose="05000000000000000000" pitchFamily="2" charset="2"/>
              </a:rPr>
              <a:t>Above cases at 1200 W 13.56 MHz RF</a:t>
            </a:r>
            <a:endParaRPr lang="en-US" dirty="0" smtClean="0"/>
          </a:p>
          <a:p>
            <a:endParaRPr lang="en-US" dirty="0" smtClean="0"/>
          </a:p>
          <a:p>
            <a:r>
              <a:rPr lang="en-US" dirty="0" smtClean="0"/>
              <a:t>Electron Cyclotron Resonance (ECR) Cathodes</a:t>
            </a:r>
          </a:p>
          <a:p>
            <a:pPr lvl="1"/>
            <a:r>
              <a:rPr lang="en-US" dirty="0" smtClean="0"/>
              <a:t>Potentially better efficiency but complex</a:t>
            </a:r>
          </a:p>
          <a:p>
            <a:pPr lvl="2"/>
            <a:r>
              <a:rPr lang="en-US" dirty="0" smtClean="0"/>
              <a:t>Require large magnetic fields (800+ Gauss)</a:t>
            </a:r>
          </a:p>
          <a:p>
            <a:pPr lvl="1"/>
            <a:r>
              <a:rPr lang="en-US" dirty="0" smtClean="0"/>
              <a:t>Best literature performance (Diamant “MWC”):</a:t>
            </a:r>
          </a:p>
          <a:p>
            <a:pPr lvl="2"/>
            <a:r>
              <a:rPr lang="en-US" dirty="0" smtClean="0"/>
              <a:t>5 A (@few </a:t>
            </a:r>
            <a:r>
              <a:rPr lang="en-US" dirty="0" err="1" smtClean="0"/>
              <a:t>sccm</a:t>
            </a:r>
            <a:r>
              <a:rPr lang="en-US" dirty="0" smtClean="0"/>
              <a:t> </a:t>
            </a:r>
            <a:r>
              <a:rPr lang="en-US" dirty="0" err="1" smtClean="0"/>
              <a:t>Xe</a:t>
            </a:r>
            <a:r>
              <a:rPr lang="en-US" dirty="0" smtClean="0"/>
              <a:t>) </a:t>
            </a:r>
            <a:r>
              <a:rPr lang="en-US" dirty="0" smtClean="0">
                <a:sym typeface="Wingdings" panose="05000000000000000000" pitchFamily="2" charset="2"/>
              </a:rPr>
              <a:t> ~70 W/A</a:t>
            </a:r>
          </a:p>
          <a:p>
            <a:pPr lvl="2"/>
            <a:r>
              <a:rPr lang="en-US" dirty="0" smtClean="0">
                <a:sym typeface="Wingdings" panose="05000000000000000000" pitchFamily="2" charset="2"/>
              </a:rPr>
              <a:t>Above cases at 100 W 2.45 GHz RF</a:t>
            </a:r>
            <a:endParaRPr lang="en-US" dirty="0" smtClean="0"/>
          </a:p>
          <a:p>
            <a:pPr lvl="1"/>
            <a:endParaRPr lang="en-US" dirty="0"/>
          </a:p>
        </p:txBody>
      </p:sp>
      <p:sp>
        <p:nvSpPr>
          <p:cNvPr id="3" name="Slide Number Placeholder 2"/>
          <p:cNvSpPr>
            <a:spLocks noGrp="1"/>
          </p:cNvSpPr>
          <p:nvPr>
            <p:ph type="sldNum" sz="quarter" idx="12"/>
          </p:nvPr>
        </p:nvSpPr>
        <p:spPr/>
        <p:txBody>
          <a:bodyPr/>
          <a:lstStyle/>
          <a:p>
            <a:fld id="{1A7383EF-49D2-1B41-8C7D-9D347A7E21C1}" type="slidenum">
              <a:rPr lang="en-US" smtClean="0"/>
              <a:pPr/>
              <a:t>19</a:t>
            </a:fld>
            <a:endParaRPr lang="en-US"/>
          </a:p>
        </p:txBody>
      </p:sp>
      <p:sp>
        <p:nvSpPr>
          <p:cNvPr id="4" name="Title 3"/>
          <p:cNvSpPr>
            <a:spLocks noGrp="1"/>
          </p:cNvSpPr>
          <p:nvPr>
            <p:ph type="title"/>
          </p:nvPr>
        </p:nvSpPr>
        <p:spPr/>
        <p:txBody>
          <a:bodyPr>
            <a:normAutofit/>
          </a:bodyPr>
          <a:lstStyle/>
          <a:p>
            <a:r>
              <a:rPr lang="en-US" dirty="0" smtClean="0"/>
              <a:t>Propellant Agnostic Electron Sources</a:t>
            </a:r>
            <a:endParaRPr lang="en-US" dirty="0"/>
          </a:p>
        </p:txBody>
      </p:sp>
      <p:grpSp>
        <p:nvGrpSpPr>
          <p:cNvPr id="12" name="Group 11"/>
          <p:cNvGrpSpPr/>
          <p:nvPr/>
        </p:nvGrpSpPr>
        <p:grpSpPr>
          <a:xfrm>
            <a:off x="3552825" y="1175800"/>
            <a:ext cx="2049046" cy="1167792"/>
            <a:chOff x="3552825" y="1175800"/>
            <a:chExt cx="2049046" cy="1167792"/>
          </a:xfrm>
        </p:grpSpPr>
        <p:pic>
          <p:nvPicPr>
            <p:cNvPr id="7" name="Picture 6"/>
            <p:cNvPicPr>
              <a:picLocks noChangeAspect="1"/>
            </p:cNvPicPr>
            <p:nvPr/>
          </p:nvPicPr>
          <p:blipFill>
            <a:blip r:embed="rId2"/>
            <a:stretch>
              <a:fillRect/>
            </a:stretch>
          </p:blipFill>
          <p:spPr>
            <a:xfrm>
              <a:off x="4102558" y="1175800"/>
              <a:ext cx="1499313" cy="1167792"/>
            </a:xfrm>
            <a:prstGeom prst="rect">
              <a:avLst/>
            </a:prstGeom>
          </p:spPr>
        </p:pic>
        <p:cxnSp>
          <p:nvCxnSpPr>
            <p:cNvPr id="5" name="Straight Arrow Connector 4"/>
            <p:cNvCxnSpPr/>
            <p:nvPr/>
          </p:nvCxnSpPr>
          <p:spPr>
            <a:xfrm flipV="1">
              <a:off x="3552825" y="1847850"/>
              <a:ext cx="762000" cy="2095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3867150" y="1200151"/>
            <a:ext cx="4353425" cy="2733674"/>
            <a:chOff x="3867150" y="1200151"/>
            <a:chExt cx="4353425" cy="2733674"/>
          </a:xfrm>
        </p:grpSpPr>
        <p:pic>
          <p:nvPicPr>
            <p:cNvPr id="10" name="Picture 9"/>
            <p:cNvPicPr>
              <a:picLocks noChangeAspect="1"/>
            </p:cNvPicPr>
            <p:nvPr/>
          </p:nvPicPr>
          <p:blipFill>
            <a:blip r:embed="rId3"/>
            <a:stretch>
              <a:fillRect/>
            </a:stretch>
          </p:blipFill>
          <p:spPr>
            <a:xfrm>
              <a:off x="6009252" y="1200151"/>
              <a:ext cx="2211323" cy="1376964"/>
            </a:xfrm>
            <a:prstGeom prst="rect">
              <a:avLst/>
            </a:prstGeom>
          </p:spPr>
        </p:pic>
        <p:cxnSp>
          <p:nvCxnSpPr>
            <p:cNvPr id="9" name="Straight Arrow Connector 8"/>
            <p:cNvCxnSpPr/>
            <p:nvPr/>
          </p:nvCxnSpPr>
          <p:spPr>
            <a:xfrm flipV="1">
              <a:off x="3867150" y="2343592"/>
              <a:ext cx="2295525" cy="15902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pic>
        <p:nvPicPr>
          <p:cNvPr id="17" name="Picture 16"/>
          <p:cNvPicPr>
            <a:picLocks noChangeAspect="1"/>
          </p:cNvPicPr>
          <p:nvPr/>
        </p:nvPicPr>
        <p:blipFill>
          <a:blip r:embed="rId4"/>
          <a:srcRect/>
          <a:stretch>
            <a:fillRect/>
          </a:stretch>
        </p:blipFill>
        <p:spPr>
          <a:xfrm>
            <a:off x="4583770" y="2507828"/>
            <a:ext cx="4510861" cy="2635672"/>
          </a:xfrm>
          <a:custGeom>
            <a:avLst/>
            <a:gdLst>
              <a:gd name="connsiteX0" fmla="*/ 3343275 w 4510861"/>
              <a:gd name="connsiteY0" fmla="*/ 968796 h 2635672"/>
              <a:gd name="connsiteX1" fmla="*/ 3343275 w 4510861"/>
              <a:gd name="connsiteY1" fmla="*/ 1655039 h 2635672"/>
              <a:gd name="connsiteX2" fmla="*/ 3914775 w 4510861"/>
              <a:gd name="connsiteY2" fmla="*/ 1655039 h 2635672"/>
              <a:gd name="connsiteX3" fmla="*/ 3914775 w 4510861"/>
              <a:gd name="connsiteY3" fmla="*/ 968796 h 2635672"/>
              <a:gd name="connsiteX4" fmla="*/ 0 w 4510861"/>
              <a:gd name="connsiteY4" fmla="*/ 0 h 2635672"/>
              <a:gd name="connsiteX5" fmla="*/ 4510861 w 4510861"/>
              <a:gd name="connsiteY5" fmla="*/ 0 h 2635672"/>
              <a:gd name="connsiteX6" fmla="*/ 4510861 w 4510861"/>
              <a:gd name="connsiteY6" fmla="*/ 2635672 h 2635672"/>
              <a:gd name="connsiteX7" fmla="*/ 0 w 4510861"/>
              <a:gd name="connsiteY7" fmla="*/ 2635672 h 263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861" h="2635672">
                <a:moveTo>
                  <a:pt x="3343275" y="968796"/>
                </a:moveTo>
                <a:lnTo>
                  <a:pt x="3343275" y="1655039"/>
                </a:lnTo>
                <a:lnTo>
                  <a:pt x="3914775" y="1655039"/>
                </a:lnTo>
                <a:lnTo>
                  <a:pt x="3914775" y="968796"/>
                </a:lnTo>
                <a:close/>
                <a:moveTo>
                  <a:pt x="0" y="0"/>
                </a:moveTo>
                <a:lnTo>
                  <a:pt x="4510861" y="0"/>
                </a:lnTo>
                <a:lnTo>
                  <a:pt x="4510861" y="2635672"/>
                </a:lnTo>
                <a:lnTo>
                  <a:pt x="0" y="2635672"/>
                </a:lnTo>
                <a:close/>
              </a:path>
            </a:pathLst>
          </a:custGeom>
        </p:spPr>
      </p:pic>
      <p:sp>
        <p:nvSpPr>
          <p:cNvPr id="15" name="Rounded Rectangle 14"/>
          <p:cNvSpPr/>
          <p:nvPr/>
        </p:nvSpPr>
        <p:spPr>
          <a:xfrm>
            <a:off x="457199" y="1009650"/>
            <a:ext cx="5353051" cy="1819275"/>
          </a:xfrm>
          <a:prstGeom prst="round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p:nvGrpSpPr>
        <p:grpSpPr>
          <a:xfrm>
            <a:off x="287995" y="1029329"/>
            <a:ext cx="8806636" cy="4102522"/>
            <a:chOff x="247650" y="1040978"/>
            <a:chExt cx="8806636" cy="4102522"/>
          </a:xfrm>
        </p:grpSpPr>
        <p:sp>
          <p:nvSpPr>
            <p:cNvPr id="18" name="Rectangle 17"/>
            <p:cNvSpPr/>
            <p:nvPr/>
          </p:nvSpPr>
          <p:spPr>
            <a:xfrm>
              <a:off x="247650" y="2933700"/>
              <a:ext cx="8806636" cy="2209800"/>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837279" y="1040978"/>
              <a:ext cx="3217007" cy="1892722"/>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0821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2</a:t>
            </a:fld>
            <a:endParaRPr lang="en-US" dirty="0"/>
          </a:p>
        </p:txBody>
      </p:sp>
      <p:sp>
        <p:nvSpPr>
          <p:cNvPr id="4" name="Title 3"/>
          <p:cNvSpPr>
            <a:spLocks noGrp="1"/>
          </p:cNvSpPr>
          <p:nvPr>
            <p:ph type="title"/>
          </p:nvPr>
        </p:nvSpPr>
        <p:spPr/>
        <p:txBody>
          <a:bodyPr/>
          <a:lstStyle/>
          <a:p>
            <a:r>
              <a:rPr lang="en-US" dirty="0" smtClean="0"/>
              <a:t>About Me:</a:t>
            </a:r>
            <a:endParaRPr lang="en-US" dirty="0"/>
          </a:p>
        </p:txBody>
      </p:sp>
      <p:cxnSp>
        <p:nvCxnSpPr>
          <p:cNvPr id="6" name="Straight Connector 5"/>
          <p:cNvCxnSpPr/>
          <p:nvPr/>
        </p:nvCxnSpPr>
        <p:spPr>
          <a:xfrm>
            <a:off x="4572000" y="1296237"/>
            <a:ext cx="0" cy="347102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81354" y="2964264"/>
            <a:ext cx="8581292" cy="0"/>
          </a:xfrm>
          <a:prstGeom prst="line">
            <a:avLst/>
          </a:prstGeom>
          <a:effectLst/>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810024" y="985261"/>
            <a:ext cx="3011260" cy="1909635"/>
            <a:chOff x="836840" y="985261"/>
            <a:chExt cx="3011260" cy="1909635"/>
          </a:xfrm>
        </p:grpSpPr>
        <p:pic>
          <p:nvPicPr>
            <p:cNvPr id="9" name="Picture 8"/>
            <p:cNvPicPr>
              <a:picLocks noChangeAspect="1"/>
            </p:cNvPicPr>
            <p:nvPr/>
          </p:nvPicPr>
          <p:blipFill rotWithShape="1">
            <a:blip r:embed="rId2"/>
            <a:srcRect t="4612" r="18091" b="34549"/>
            <a:stretch/>
          </p:blipFill>
          <p:spPr>
            <a:xfrm>
              <a:off x="836840" y="985261"/>
              <a:ext cx="3011260" cy="1909635"/>
            </a:xfrm>
            <a:prstGeom prst="rect">
              <a:avLst/>
            </a:prstGeom>
          </p:spPr>
        </p:pic>
        <p:sp>
          <p:nvSpPr>
            <p:cNvPr id="10" name="5-Point Star 9"/>
            <p:cNvSpPr/>
            <p:nvPr/>
          </p:nvSpPr>
          <p:spPr>
            <a:xfrm>
              <a:off x="1513795" y="2509120"/>
              <a:ext cx="149600" cy="1496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5-Point Star 10"/>
            <p:cNvSpPr/>
            <p:nvPr/>
          </p:nvSpPr>
          <p:spPr>
            <a:xfrm>
              <a:off x="1530765" y="1890739"/>
              <a:ext cx="149600" cy="1496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5-Point Star 11"/>
            <p:cNvSpPr/>
            <p:nvPr/>
          </p:nvSpPr>
          <p:spPr>
            <a:xfrm>
              <a:off x="3359565" y="1042230"/>
              <a:ext cx="149600" cy="1496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5-Point Star 12"/>
            <p:cNvSpPr/>
            <p:nvPr/>
          </p:nvSpPr>
          <p:spPr>
            <a:xfrm>
              <a:off x="2873790" y="2658720"/>
              <a:ext cx="149600" cy="1496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177444" y="2966777"/>
            <a:ext cx="3852637" cy="2122282"/>
            <a:chOff x="-58169" y="2966777"/>
            <a:chExt cx="3852637" cy="2122282"/>
          </a:xfrm>
        </p:grpSpPr>
        <p:grpSp>
          <p:nvGrpSpPr>
            <p:cNvPr id="19" name="Group 18"/>
            <p:cNvGrpSpPr/>
            <p:nvPr/>
          </p:nvGrpSpPr>
          <p:grpSpPr>
            <a:xfrm>
              <a:off x="836399" y="2966777"/>
              <a:ext cx="2487284" cy="616874"/>
              <a:chOff x="1110406" y="2966777"/>
              <a:chExt cx="2487284" cy="616874"/>
            </a:xfrm>
          </p:grpSpPr>
          <p:pic>
            <p:nvPicPr>
              <p:cNvPr id="6148" name="Picture 4" descr="McGill University - weADA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3125" y="2966777"/>
                <a:ext cx="1164565" cy="61687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110406" y="3090548"/>
                <a:ext cx="1905001" cy="369332"/>
              </a:xfrm>
              <a:prstGeom prst="rect">
                <a:avLst/>
              </a:prstGeom>
              <a:noFill/>
            </p:spPr>
            <p:txBody>
              <a:bodyPr wrap="square" rtlCol="0">
                <a:spAutoFit/>
              </a:bodyPr>
              <a:lstStyle/>
              <a:p>
                <a:r>
                  <a:rPr lang="en-US" dirty="0" err="1" smtClean="0"/>
                  <a:t>B.Sc</a:t>
                </a:r>
                <a:r>
                  <a:rPr lang="en-US" dirty="0" smtClean="0"/>
                  <a:t> Physics - </a:t>
                </a:r>
                <a:endParaRPr lang="en-US" dirty="0"/>
              </a:p>
            </p:txBody>
          </p:sp>
        </p:grpSp>
        <p:grpSp>
          <p:nvGrpSpPr>
            <p:cNvPr id="17" name="Group 16"/>
            <p:cNvGrpSpPr/>
            <p:nvPr/>
          </p:nvGrpSpPr>
          <p:grpSpPr>
            <a:xfrm>
              <a:off x="585367" y="3492582"/>
              <a:ext cx="2989348" cy="724396"/>
              <a:chOff x="732415" y="3492582"/>
              <a:chExt cx="2989348" cy="724396"/>
            </a:xfrm>
          </p:grpSpPr>
          <p:pic>
            <p:nvPicPr>
              <p:cNvPr id="6150" name="Picture 6" descr="University of Michigan - YouT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7367" y="3492582"/>
                <a:ext cx="724396" cy="72439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32415" y="3670114"/>
                <a:ext cx="2827020" cy="369332"/>
              </a:xfrm>
              <a:prstGeom prst="rect">
                <a:avLst/>
              </a:prstGeom>
              <a:noFill/>
            </p:spPr>
            <p:txBody>
              <a:bodyPr wrap="square" rtlCol="0">
                <a:spAutoFit/>
              </a:bodyPr>
              <a:lstStyle/>
              <a:p>
                <a:r>
                  <a:rPr lang="en-US" dirty="0" smtClean="0"/>
                  <a:t>Ph.D. Applied Physics - </a:t>
                </a:r>
                <a:endParaRPr lang="en-US" dirty="0"/>
              </a:p>
            </p:txBody>
          </p:sp>
        </p:grpSp>
        <p:grpSp>
          <p:nvGrpSpPr>
            <p:cNvPr id="16" name="Group 15"/>
            <p:cNvGrpSpPr/>
            <p:nvPr/>
          </p:nvGrpSpPr>
          <p:grpSpPr>
            <a:xfrm>
              <a:off x="-58169" y="4165729"/>
              <a:ext cx="3852637" cy="923330"/>
              <a:chOff x="-58169" y="4165729"/>
              <a:chExt cx="3852637" cy="923330"/>
            </a:xfrm>
          </p:grpSpPr>
          <p:pic>
            <p:nvPicPr>
              <p:cNvPr id="6152" name="Picture 8" descr="United States Naval Research Laboratory - Wikipe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2169" y="4360364"/>
                <a:ext cx="882299" cy="58967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8169" y="4165729"/>
                <a:ext cx="2827020" cy="923330"/>
              </a:xfrm>
              <a:prstGeom prst="rect">
                <a:avLst/>
              </a:prstGeom>
              <a:noFill/>
            </p:spPr>
            <p:txBody>
              <a:bodyPr wrap="square" rtlCol="0">
                <a:spAutoFit/>
              </a:bodyPr>
              <a:lstStyle/>
              <a:p>
                <a:pPr algn="r"/>
                <a:r>
                  <a:rPr lang="en-US" dirty="0" smtClean="0"/>
                  <a:t>NRC Postdoctoral Fellow </a:t>
                </a:r>
                <a:r>
                  <a:rPr lang="en-US" dirty="0" smtClean="0"/>
                  <a:t>-</a:t>
                </a:r>
              </a:p>
              <a:p>
                <a:pPr algn="r"/>
                <a:r>
                  <a:rPr lang="en-US" dirty="0" err="1" smtClean="0"/>
                  <a:t>Karles</a:t>
                </a:r>
                <a:r>
                  <a:rPr lang="en-US" dirty="0" smtClean="0"/>
                  <a:t>’ Fellow - </a:t>
                </a:r>
              </a:p>
              <a:p>
                <a:pPr algn="r"/>
                <a:r>
                  <a:rPr lang="en-US" dirty="0" smtClean="0"/>
                  <a:t>Aerospace Engineer</a:t>
                </a:r>
                <a:r>
                  <a:rPr lang="en-US" dirty="0" smtClean="0"/>
                  <a:t> -</a:t>
                </a:r>
                <a:endParaRPr lang="en-US" dirty="0"/>
              </a:p>
            </p:txBody>
          </p:sp>
        </p:grpSp>
      </p:grpSp>
      <p:pic>
        <p:nvPicPr>
          <p:cNvPr id="6154" name="Picture 10" descr="9-kW Magnetically-Shielded Hall Thruster (H9) | UM PEP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1471" y="1057334"/>
            <a:ext cx="1758117" cy="117388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156" name="Picture 12" descr="X3 – Nested Channel Hall Thruster | UM PEP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987362"/>
            <a:ext cx="1807547" cy="119939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158" name="Picture 14" descr="Stability Analysis of Hollow Cathodes | UM PEP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7590" y="2052335"/>
            <a:ext cx="1232407" cy="81959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9" name="Content Placeholder 3"/>
          <p:cNvPicPr>
            <a:picLocks noGrp="1" noChangeAspect="1"/>
          </p:cNvPicPr>
          <p:nvPr>
            <p:ph idx="1"/>
          </p:nvPr>
        </p:nvPicPr>
        <p:blipFill>
          <a:blip r:embed="rId9" cstate="screen">
            <a:extLst>
              <a:ext uri="{28A0092B-C50C-407E-A947-70E740481C1C}">
                <a14:useLocalDpi xmlns:a14="http://schemas.microsoft.com/office/drawing/2010/main"/>
              </a:ext>
            </a:extLst>
          </a:blip>
          <a:stretch>
            <a:fillRect/>
          </a:stretch>
        </p:blipFill>
        <p:spPr>
          <a:xfrm>
            <a:off x="6231370" y="2246840"/>
            <a:ext cx="2065876" cy="653212"/>
          </a:xfrm>
          <a:prstGeom prst="rect">
            <a:avLst/>
          </a:prstGeom>
          <a:ln>
            <a:solidFill>
              <a:schemeClr val="accent1"/>
            </a:solidFill>
          </a:ln>
        </p:spPr>
      </p:pic>
      <p:pic>
        <p:nvPicPr>
          <p:cNvPr id="30" name="Picture 29"/>
          <p:cNvPicPr>
            <a:picLocks noChangeAspect="1"/>
          </p:cNvPicPr>
          <p:nvPr/>
        </p:nvPicPr>
        <p:blipFill rotWithShape="1">
          <a:blip r:embed="rId10" cstate="screen">
            <a:extLst>
              <a:ext uri="{28A0092B-C50C-407E-A947-70E740481C1C}">
                <a14:useLocalDpi xmlns:a14="http://schemas.microsoft.com/office/drawing/2010/main"/>
              </a:ext>
            </a:extLst>
          </a:blip>
          <a:srcRect t="4775" b="3900"/>
          <a:stretch/>
        </p:blipFill>
        <p:spPr>
          <a:xfrm>
            <a:off x="7687708" y="1191830"/>
            <a:ext cx="1346078" cy="763247"/>
          </a:xfrm>
          <a:prstGeom prst="rect">
            <a:avLst/>
          </a:prstGeom>
          <a:ln>
            <a:solidFill>
              <a:schemeClr val="accent1"/>
            </a:solidFill>
          </a:ln>
        </p:spPr>
      </p:pic>
      <p:pic>
        <p:nvPicPr>
          <p:cNvPr id="6160" name="Picture 16" descr="Ski &amp; Ride In Stowe, Vermont | Spruce Peak at Stowe - Mt. Mansfield Skii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40652" y="3069277"/>
            <a:ext cx="1794876" cy="1461345"/>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Why Is Soccer Called 'Soccer' Instead Of 'Football?' | Vermont Public"/>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99785" y="3056595"/>
            <a:ext cx="1514376" cy="1003274"/>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Ferrari – F1 Racing Team – Leclerc, Sainz"/>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70699" y="4152199"/>
            <a:ext cx="1498601" cy="842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6643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509602" y="1673418"/>
            <a:ext cx="657341" cy="2038333"/>
            <a:chOff x="4509602" y="1673418"/>
            <a:chExt cx="657341" cy="2038333"/>
          </a:xfrm>
        </p:grpSpPr>
        <p:sp>
          <p:nvSpPr>
            <p:cNvPr id="13" name="Arc 12"/>
            <p:cNvSpPr/>
            <p:nvPr/>
          </p:nvSpPr>
          <p:spPr>
            <a:xfrm>
              <a:off x="4509602" y="1777233"/>
              <a:ext cx="657341" cy="1832742"/>
            </a:xfrm>
            <a:prstGeom prst="arc">
              <a:avLst>
                <a:gd name="adj1" fmla="val 16184430"/>
                <a:gd name="adj2" fmla="val 5397290"/>
              </a:avLst>
            </a:prstGeom>
            <a:ln w="1905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Oval 54"/>
            <p:cNvSpPr/>
            <p:nvPr/>
          </p:nvSpPr>
          <p:spPr>
            <a:xfrm>
              <a:off x="4736688" y="1673418"/>
              <a:ext cx="200025" cy="200025"/>
            </a:xfrm>
            <a:prstGeom prst="ellipse">
              <a:avLst/>
            </a:prstGeom>
            <a:gradFill>
              <a:gsLst>
                <a:gs pos="0">
                  <a:srgbClr val="C00000"/>
                </a:gs>
                <a:gs pos="100000">
                  <a:srgbClr val="FF0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4732284" y="3511726"/>
              <a:ext cx="200025" cy="200025"/>
            </a:xfrm>
            <a:prstGeom prst="ellipse">
              <a:avLst/>
            </a:prstGeom>
            <a:gradFill>
              <a:gsLst>
                <a:gs pos="0">
                  <a:srgbClr val="C00000"/>
                </a:gs>
                <a:gs pos="100000">
                  <a:srgbClr val="FF0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4722076" y="1673418"/>
            <a:ext cx="657341" cy="2038333"/>
            <a:chOff x="4509602" y="1673418"/>
            <a:chExt cx="657341" cy="2038333"/>
          </a:xfrm>
        </p:grpSpPr>
        <p:sp>
          <p:nvSpPr>
            <p:cNvPr id="58" name="Arc 57"/>
            <p:cNvSpPr/>
            <p:nvPr/>
          </p:nvSpPr>
          <p:spPr>
            <a:xfrm>
              <a:off x="4509602" y="1777233"/>
              <a:ext cx="657341" cy="1832742"/>
            </a:xfrm>
            <a:prstGeom prst="arc">
              <a:avLst>
                <a:gd name="adj1" fmla="val 16184430"/>
                <a:gd name="adj2" fmla="val 5397290"/>
              </a:avLst>
            </a:prstGeom>
            <a:ln w="1905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Oval 58"/>
            <p:cNvSpPr/>
            <p:nvPr/>
          </p:nvSpPr>
          <p:spPr>
            <a:xfrm>
              <a:off x="4736688" y="1673418"/>
              <a:ext cx="200025" cy="200025"/>
            </a:xfrm>
            <a:prstGeom prst="ellipse">
              <a:avLst/>
            </a:prstGeom>
            <a:gradFill>
              <a:gsLst>
                <a:gs pos="0">
                  <a:srgbClr val="C00000"/>
                </a:gs>
                <a:gs pos="100000">
                  <a:srgbClr val="FF0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4732284" y="3511726"/>
              <a:ext cx="200025" cy="200025"/>
            </a:xfrm>
            <a:prstGeom prst="ellipse">
              <a:avLst/>
            </a:prstGeom>
            <a:gradFill>
              <a:gsLst>
                <a:gs pos="0">
                  <a:srgbClr val="C00000"/>
                </a:gs>
                <a:gs pos="100000">
                  <a:srgbClr val="FF0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4927670" y="1673418"/>
            <a:ext cx="657341" cy="2038333"/>
            <a:chOff x="4509602" y="1673418"/>
            <a:chExt cx="657341" cy="2038333"/>
          </a:xfrm>
        </p:grpSpPr>
        <p:sp>
          <p:nvSpPr>
            <p:cNvPr id="62" name="Arc 61"/>
            <p:cNvSpPr/>
            <p:nvPr/>
          </p:nvSpPr>
          <p:spPr>
            <a:xfrm>
              <a:off x="4509602" y="1777233"/>
              <a:ext cx="657341" cy="1832742"/>
            </a:xfrm>
            <a:prstGeom prst="arc">
              <a:avLst>
                <a:gd name="adj1" fmla="val 16184430"/>
                <a:gd name="adj2" fmla="val 5397290"/>
              </a:avLst>
            </a:prstGeom>
            <a:ln w="1905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Oval 62"/>
            <p:cNvSpPr/>
            <p:nvPr/>
          </p:nvSpPr>
          <p:spPr>
            <a:xfrm>
              <a:off x="4736688" y="1673418"/>
              <a:ext cx="200025" cy="200025"/>
            </a:xfrm>
            <a:prstGeom prst="ellipse">
              <a:avLst/>
            </a:prstGeom>
            <a:gradFill>
              <a:gsLst>
                <a:gs pos="0">
                  <a:srgbClr val="C00000"/>
                </a:gs>
                <a:gs pos="100000">
                  <a:srgbClr val="FF0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4732284" y="3511726"/>
              <a:ext cx="200025" cy="200025"/>
            </a:xfrm>
            <a:prstGeom prst="ellipse">
              <a:avLst/>
            </a:prstGeom>
            <a:gradFill>
              <a:gsLst>
                <a:gs pos="0">
                  <a:srgbClr val="C00000"/>
                </a:gs>
                <a:gs pos="100000">
                  <a:srgbClr val="FF0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Slide Number Placeholder 2"/>
          <p:cNvSpPr>
            <a:spLocks noGrp="1"/>
          </p:cNvSpPr>
          <p:nvPr>
            <p:ph type="sldNum" sz="quarter" idx="12"/>
          </p:nvPr>
        </p:nvSpPr>
        <p:spPr/>
        <p:txBody>
          <a:bodyPr/>
          <a:lstStyle/>
          <a:p>
            <a:fld id="{1A7383EF-49D2-1B41-8C7D-9D347A7E21C1}" type="slidenum">
              <a:rPr lang="en-US" smtClean="0"/>
              <a:t>20</a:t>
            </a:fld>
            <a:endParaRPr lang="en-US"/>
          </a:p>
        </p:txBody>
      </p:sp>
      <p:sp>
        <p:nvSpPr>
          <p:cNvPr id="4" name="Title 3"/>
          <p:cNvSpPr>
            <a:spLocks noGrp="1"/>
          </p:cNvSpPr>
          <p:nvPr>
            <p:ph type="title"/>
          </p:nvPr>
        </p:nvSpPr>
        <p:spPr/>
        <p:txBody>
          <a:bodyPr>
            <a:normAutofit/>
          </a:bodyPr>
          <a:lstStyle/>
          <a:p>
            <a:r>
              <a:rPr lang="en-US" dirty="0"/>
              <a:t>Propellant Agnostic Electron Sources</a:t>
            </a:r>
          </a:p>
        </p:txBody>
      </p:sp>
      <p:sp>
        <p:nvSpPr>
          <p:cNvPr id="20" name="Rectangle 19"/>
          <p:cNvSpPr/>
          <p:nvPr/>
        </p:nvSpPr>
        <p:spPr>
          <a:xfrm>
            <a:off x="3149283" y="2185371"/>
            <a:ext cx="121920" cy="1085088"/>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p:cNvSpPr/>
          <p:nvPr/>
        </p:nvSpPr>
        <p:spPr>
          <a:xfrm>
            <a:off x="3897423" y="1959818"/>
            <a:ext cx="2100072" cy="1517904"/>
          </a:xfrm>
          <a:custGeom>
            <a:avLst/>
            <a:gdLst>
              <a:gd name="connsiteX0" fmla="*/ 0 w 2100072"/>
              <a:gd name="connsiteY0" fmla="*/ 0 h 1517904"/>
              <a:gd name="connsiteX1" fmla="*/ 163068 w 2100072"/>
              <a:gd name="connsiteY1" fmla="*/ 0 h 1517904"/>
              <a:gd name="connsiteX2" fmla="*/ 1978152 w 2100072"/>
              <a:gd name="connsiteY2" fmla="*/ 0 h 1517904"/>
              <a:gd name="connsiteX3" fmla="*/ 2097024 w 2100072"/>
              <a:gd name="connsiteY3" fmla="*/ 0 h 1517904"/>
              <a:gd name="connsiteX4" fmla="*/ 2100072 w 2100072"/>
              <a:gd name="connsiteY4" fmla="*/ 0 h 1517904"/>
              <a:gd name="connsiteX5" fmla="*/ 2100072 w 2100072"/>
              <a:gd name="connsiteY5" fmla="*/ 1517904 h 1517904"/>
              <a:gd name="connsiteX6" fmla="*/ 2097024 w 2100072"/>
              <a:gd name="connsiteY6" fmla="*/ 1517904 h 1517904"/>
              <a:gd name="connsiteX7" fmla="*/ 1978152 w 2100072"/>
              <a:gd name="connsiteY7" fmla="*/ 1517904 h 1517904"/>
              <a:gd name="connsiteX8" fmla="*/ 0 w 2100072"/>
              <a:gd name="connsiteY8" fmla="*/ 1517904 h 1517904"/>
              <a:gd name="connsiteX9" fmla="*/ 0 w 2100072"/>
              <a:gd name="connsiteY9" fmla="*/ 1511555 h 1517904"/>
              <a:gd name="connsiteX10" fmla="*/ 0 w 2100072"/>
              <a:gd name="connsiteY10" fmla="*/ 1385744 h 1517904"/>
              <a:gd name="connsiteX11" fmla="*/ 0 w 2100072"/>
              <a:gd name="connsiteY11" fmla="*/ 872618 h 1517904"/>
              <a:gd name="connsiteX12" fmla="*/ 163068 w 2100072"/>
              <a:gd name="connsiteY12" fmla="*/ 872618 h 1517904"/>
              <a:gd name="connsiteX13" fmla="*/ 163068 w 2100072"/>
              <a:gd name="connsiteY13" fmla="*/ 1385744 h 1517904"/>
              <a:gd name="connsiteX14" fmla="*/ 1978152 w 2100072"/>
              <a:gd name="connsiteY14" fmla="*/ 1385744 h 1517904"/>
              <a:gd name="connsiteX15" fmla="*/ 1978152 w 2100072"/>
              <a:gd name="connsiteY15" fmla="*/ 132160 h 1517904"/>
              <a:gd name="connsiteX16" fmla="*/ 163068 w 2100072"/>
              <a:gd name="connsiteY16" fmla="*/ 132160 h 1517904"/>
              <a:gd name="connsiteX17" fmla="*/ 163068 w 2100072"/>
              <a:gd name="connsiteY17" fmla="*/ 638937 h 1517904"/>
              <a:gd name="connsiteX18" fmla="*/ 0 w 2100072"/>
              <a:gd name="connsiteY18" fmla="*/ 638937 h 1517904"/>
              <a:gd name="connsiteX19" fmla="*/ 0 w 2100072"/>
              <a:gd name="connsiteY19" fmla="*/ 132160 h 15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072" h="1517904">
                <a:moveTo>
                  <a:pt x="0" y="0"/>
                </a:moveTo>
                <a:lnTo>
                  <a:pt x="163068" y="0"/>
                </a:lnTo>
                <a:lnTo>
                  <a:pt x="1978152" y="0"/>
                </a:lnTo>
                <a:lnTo>
                  <a:pt x="2097024" y="0"/>
                </a:lnTo>
                <a:lnTo>
                  <a:pt x="2100072" y="0"/>
                </a:lnTo>
                <a:lnTo>
                  <a:pt x="2100072" y="1517904"/>
                </a:lnTo>
                <a:lnTo>
                  <a:pt x="2097024" y="1517904"/>
                </a:lnTo>
                <a:lnTo>
                  <a:pt x="1978152" y="1517904"/>
                </a:lnTo>
                <a:lnTo>
                  <a:pt x="0" y="1517904"/>
                </a:lnTo>
                <a:lnTo>
                  <a:pt x="0" y="1511555"/>
                </a:lnTo>
                <a:lnTo>
                  <a:pt x="0" y="1385744"/>
                </a:lnTo>
                <a:lnTo>
                  <a:pt x="0" y="872618"/>
                </a:lnTo>
                <a:lnTo>
                  <a:pt x="163068" y="872618"/>
                </a:lnTo>
                <a:lnTo>
                  <a:pt x="163068" y="1385744"/>
                </a:lnTo>
                <a:lnTo>
                  <a:pt x="1978152" y="1385744"/>
                </a:lnTo>
                <a:lnTo>
                  <a:pt x="1978152" y="132160"/>
                </a:lnTo>
                <a:lnTo>
                  <a:pt x="163068" y="132160"/>
                </a:lnTo>
                <a:lnTo>
                  <a:pt x="163068" y="638937"/>
                </a:lnTo>
                <a:lnTo>
                  <a:pt x="0" y="638937"/>
                </a:lnTo>
                <a:lnTo>
                  <a:pt x="0" y="132160"/>
                </a:lnTo>
                <a:close/>
              </a:path>
            </a:pathLst>
          </a:cu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268350" y="2543249"/>
            <a:ext cx="798617" cy="369332"/>
          </a:xfrm>
          <a:prstGeom prst="rect">
            <a:avLst/>
          </a:prstGeom>
          <a:noFill/>
        </p:spPr>
        <p:txBody>
          <a:bodyPr wrap="none" rtlCol="0">
            <a:spAutoFit/>
          </a:bodyPr>
          <a:lstStyle/>
          <a:p>
            <a:r>
              <a:rPr lang="en-US" dirty="0" smtClean="0"/>
              <a:t>Anode</a:t>
            </a:r>
            <a:endParaRPr lang="en-US" dirty="0"/>
          </a:p>
        </p:txBody>
      </p:sp>
      <p:sp>
        <p:nvSpPr>
          <p:cNvPr id="23" name="TextBox 22"/>
          <p:cNvSpPr txBox="1"/>
          <p:nvPr/>
        </p:nvSpPr>
        <p:spPr>
          <a:xfrm>
            <a:off x="4509602" y="1856660"/>
            <a:ext cx="884858" cy="338554"/>
          </a:xfrm>
          <a:prstGeom prst="rect">
            <a:avLst/>
          </a:prstGeom>
          <a:noFill/>
        </p:spPr>
        <p:txBody>
          <a:bodyPr wrap="none" rtlCol="0">
            <a:spAutoFit/>
          </a:bodyPr>
          <a:lstStyle/>
          <a:p>
            <a:r>
              <a:rPr lang="en-US" sz="1600" dirty="0" smtClean="0">
                <a:solidFill>
                  <a:srgbClr val="000000"/>
                </a:solidFill>
              </a:rPr>
              <a:t>Cathode</a:t>
            </a:r>
            <a:endParaRPr lang="en-US" sz="1600" dirty="0">
              <a:solidFill>
                <a:srgbClr val="000000"/>
              </a:solidFill>
            </a:endParaRPr>
          </a:p>
        </p:txBody>
      </p:sp>
      <p:grpSp>
        <p:nvGrpSpPr>
          <p:cNvPr id="54" name="Group 53"/>
          <p:cNvGrpSpPr/>
          <p:nvPr/>
        </p:nvGrpSpPr>
        <p:grpSpPr>
          <a:xfrm>
            <a:off x="3210243" y="3282950"/>
            <a:ext cx="869338" cy="1041400"/>
            <a:chOff x="5873750" y="3282950"/>
            <a:chExt cx="869338" cy="1041400"/>
          </a:xfrm>
        </p:grpSpPr>
        <p:cxnSp>
          <p:nvCxnSpPr>
            <p:cNvPr id="37" name="Straight Connector 36"/>
            <p:cNvCxnSpPr/>
            <p:nvPr/>
          </p:nvCxnSpPr>
          <p:spPr>
            <a:xfrm>
              <a:off x="6253527" y="3886200"/>
              <a:ext cx="0" cy="4381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361597" y="3943350"/>
              <a:ext cx="0" cy="3238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5873750" y="3282950"/>
              <a:ext cx="0" cy="82867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5873750" y="4105275"/>
              <a:ext cx="379777"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6363311" y="4105275"/>
              <a:ext cx="379777"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6743088" y="3452322"/>
              <a:ext cx="0" cy="66247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43" name="TextBox 42"/>
          <p:cNvSpPr txBox="1"/>
          <p:nvPr/>
        </p:nvSpPr>
        <p:spPr>
          <a:xfrm>
            <a:off x="4308320" y="1373897"/>
            <a:ext cx="1456809" cy="369332"/>
          </a:xfrm>
          <a:prstGeom prst="rect">
            <a:avLst/>
          </a:prstGeom>
          <a:noFill/>
        </p:spPr>
        <p:txBody>
          <a:bodyPr wrap="none" rtlCol="0">
            <a:spAutoFit/>
          </a:bodyPr>
          <a:lstStyle/>
          <a:p>
            <a:r>
              <a:rPr lang="en-US" dirty="0" smtClean="0"/>
              <a:t>Inductive Coil</a:t>
            </a:r>
            <a:endParaRPr lang="en-US" dirty="0"/>
          </a:p>
        </p:txBody>
      </p:sp>
      <p:grpSp>
        <p:nvGrpSpPr>
          <p:cNvPr id="75" name="Group 74"/>
          <p:cNvGrpSpPr/>
          <p:nvPr/>
        </p:nvGrpSpPr>
        <p:grpSpPr>
          <a:xfrm>
            <a:off x="3330599" y="2520455"/>
            <a:ext cx="742465" cy="371943"/>
            <a:chOff x="3330599" y="2520455"/>
            <a:chExt cx="742465" cy="371943"/>
          </a:xfrm>
        </p:grpSpPr>
        <p:sp>
          <p:nvSpPr>
            <p:cNvPr id="5" name="Oval 4"/>
            <p:cNvSpPr/>
            <p:nvPr/>
          </p:nvSpPr>
          <p:spPr>
            <a:xfrm>
              <a:off x="3977814" y="2680290"/>
              <a:ext cx="95250" cy="95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3832455" y="2734365"/>
              <a:ext cx="95250" cy="95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808912" y="2587536"/>
              <a:ext cx="95250" cy="95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3749516" y="2663917"/>
              <a:ext cx="95250" cy="95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3580614" y="2571163"/>
              <a:ext cx="95250" cy="95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3675864" y="2797148"/>
              <a:ext cx="95250" cy="95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3593143" y="2711515"/>
              <a:ext cx="95250" cy="95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3688393" y="2520455"/>
              <a:ext cx="95250" cy="95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3330599" y="2727915"/>
              <a:ext cx="19612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4606713" y="3714058"/>
            <a:ext cx="912082" cy="807589"/>
            <a:chOff x="4606713" y="3714058"/>
            <a:chExt cx="912082" cy="807589"/>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6713" y="4012045"/>
              <a:ext cx="912082" cy="509602"/>
            </a:xfrm>
            <a:prstGeom prst="rect">
              <a:avLst/>
            </a:prstGeom>
          </p:spPr>
        </p:pic>
        <mc:AlternateContent xmlns:mc="http://schemas.openxmlformats.org/markup-compatibility/2006" xmlns:a14="http://schemas.microsoft.com/office/drawing/2010/main">
          <mc:Choice Requires="a14">
            <p:sp>
              <p:nvSpPr>
                <p:cNvPr id="12" name="TextBox 11"/>
                <p:cNvSpPr txBox="1"/>
                <p:nvPr/>
              </p:nvSpPr>
              <p:spPr>
                <a:xfrm>
                  <a:off x="4756418" y="3714058"/>
                  <a:ext cx="53245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𝐴𝐶</m:t>
                            </m:r>
                          </m:sub>
                        </m:sSub>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4756418" y="3714058"/>
                  <a:ext cx="532453" cy="369332"/>
                </a:xfrm>
                <a:prstGeom prst="rect">
                  <a:avLst/>
                </a:prstGeom>
                <a:blipFill>
                  <a:blip r:embed="rId4"/>
                  <a:stretch>
                    <a:fillRect/>
                  </a:stretch>
                </a:blipFill>
              </p:spPr>
              <p:txBody>
                <a:bodyPr/>
                <a:lstStyle/>
                <a:p>
                  <a:r>
                    <a:rPr lang="en-US">
                      <a:noFill/>
                    </a:rPr>
                    <a:t> </a:t>
                  </a:r>
                </a:p>
              </p:txBody>
            </p:sp>
          </mc:Fallback>
        </mc:AlternateContent>
      </p:grpSp>
      <p:sp>
        <p:nvSpPr>
          <p:cNvPr id="77" name="TextBox 76"/>
          <p:cNvSpPr txBox="1"/>
          <p:nvPr/>
        </p:nvSpPr>
        <p:spPr>
          <a:xfrm>
            <a:off x="2458144" y="1816039"/>
            <a:ext cx="1209049" cy="369332"/>
          </a:xfrm>
          <a:prstGeom prst="rect">
            <a:avLst/>
          </a:prstGeom>
          <a:noFill/>
        </p:spPr>
        <p:txBody>
          <a:bodyPr wrap="none" rtlCol="0">
            <a:spAutoFit/>
          </a:bodyPr>
          <a:lstStyle/>
          <a:p>
            <a:r>
              <a:rPr lang="en-US" dirty="0" smtClean="0"/>
              <a:t>To thruster</a:t>
            </a:r>
            <a:endParaRPr lang="en-US" dirty="0"/>
          </a:p>
        </p:txBody>
      </p:sp>
      <p:grpSp>
        <p:nvGrpSpPr>
          <p:cNvPr id="87" name="Group 86"/>
          <p:cNvGrpSpPr/>
          <p:nvPr/>
        </p:nvGrpSpPr>
        <p:grpSpPr>
          <a:xfrm>
            <a:off x="3719419" y="1315292"/>
            <a:ext cx="2811468" cy="2867561"/>
            <a:chOff x="3719419" y="1315292"/>
            <a:chExt cx="2811468" cy="2867561"/>
          </a:xfrm>
        </p:grpSpPr>
        <p:sp>
          <p:nvSpPr>
            <p:cNvPr id="80" name="Arc 79"/>
            <p:cNvSpPr/>
            <p:nvPr/>
          </p:nvSpPr>
          <p:spPr>
            <a:xfrm>
              <a:off x="3719419" y="1315292"/>
              <a:ext cx="2539072" cy="1113972"/>
            </a:xfrm>
            <a:prstGeom prst="arc">
              <a:avLst>
                <a:gd name="adj1" fmla="val 446384"/>
                <a:gd name="adj2" fmla="val 10539194"/>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86" name="Group 85"/>
            <p:cNvGrpSpPr/>
            <p:nvPr/>
          </p:nvGrpSpPr>
          <p:grpSpPr>
            <a:xfrm>
              <a:off x="3719419" y="1546109"/>
              <a:ext cx="2811468" cy="2636744"/>
              <a:chOff x="3719419" y="1546109"/>
              <a:chExt cx="2811468" cy="2636744"/>
            </a:xfrm>
          </p:grpSpPr>
          <p:sp>
            <p:nvSpPr>
              <p:cNvPr id="82" name="Arc 81"/>
              <p:cNvSpPr/>
              <p:nvPr/>
            </p:nvSpPr>
            <p:spPr>
              <a:xfrm flipV="1">
                <a:off x="3719419" y="3068881"/>
                <a:ext cx="2539072" cy="1113972"/>
              </a:xfrm>
              <a:prstGeom prst="arc">
                <a:avLst>
                  <a:gd name="adj1" fmla="val 446384"/>
                  <a:gd name="adj2" fmla="val 10539194"/>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3" name="Arc 82"/>
              <p:cNvSpPr/>
              <p:nvPr/>
            </p:nvSpPr>
            <p:spPr>
              <a:xfrm flipV="1">
                <a:off x="3719419" y="2841236"/>
                <a:ext cx="2539072" cy="1113972"/>
              </a:xfrm>
              <a:prstGeom prst="arc">
                <a:avLst>
                  <a:gd name="adj1" fmla="val 1322116"/>
                  <a:gd name="adj2" fmla="val 9560296"/>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4" name="Arc 83"/>
              <p:cNvSpPr/>
              <p:nvPr/>
            </p:nvSpPr>
            <p:spPr>
              <a:xfrm>
                <a:off x="3719419" y="1546109"/>
                <a:ext cx="2539072" cy="1113972"/>
              </a:xfrm>
              <a:prstGeom prst="arc">
                <a:avLst>
                  <a:gd name="adj1" fmla="val 1322116"/>
                  <a:gd name="adj2" fmla="val 9560296"/>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5" name="TextBox 84"/>
                  <p:cNvSpPr txBox="1"/>
                  <p:nvPr/>
                </p:nvSpPr>
                <p:spPr>
                  <a:xfrm>
                    <a:off x="6134817" y="2107815"/>
                    <a:ext cx="396070" cy="4029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rPr>
                                <m:t>𝐵</m:t>
                              </m:r>
                            </m:e>
                          </m:acc>
                        </m:oMath>
                      </m:oMathPara>
                    </a14:m>
                    <a:endParaRPr lang="en-US" dirty="0"/>
                  </a:p>
                </p:txBody>
              </p:sp>
            </mc:Choice>
            <mc:Fallback xmlns="">
              <p:sp>
                <p:nvSpPr>
                  <p:cNvPr id="85" name="TextBox 84"/>
                  <p:cNvSpPr txBox="1">
                    <a:spLocks noRot="1" noChangeAspect="1" noMove="1" noResize="1" noEditPoints="1" noAdjustHandles="1" noChangeArrowheads="1" noChangeShapeType="1" noTextEdit="1"/>
                  </p:cNvSpPr>
                  <p:nvPr/>
                </p:nvSpPr>
                <p:spPr>
                  <a:xfrm>
                    <a:off x="6134817" y="2107815"/>
                    <a:ext cx="396070" cy="402931"/>
                  </a:xfrm>
                  <a:prstGeom prst="rect">
                    <a:avLst/>
                  </a:prstGeom>
                  <a:blipFill>
                    <a:blip r:embed="rId5"/>
                    <a:stretch>
                      <a:fillRect/>
                    </a:stretch>
                  </a:blipFill>
                </p:spPr>
                <p:txBody>
                  <a:bodyPr/>
                  <a:lstStyle/>
                  <a:p>
                    <a:r>
                      <a:rPr lang="en-US">
                        <a:noFill/>
                      </a:rPr>
                      <a:t> </a:t>
                    </a:r>
                  </a:p>
                </p:txBody>
              </p:sp>
            </mc:Fallback>
          </mc:AlternateContent>
        </p:grpSp>
      </p:grpSp>
      <p:sp>
        <p:nvSpPr>
          <p:cNvPr id="19" name="Cloud 18"/>
          <p:cNvSpPr/>
          <p:nvPr/>
        </p:nvSpPr>
        <p:spPr>
          <a:xfrm>
            <a:off x="4153455" y="2264619"/>
            <a:ext cx="1597152" cy="926592"/>
          </a:xfrm>
          <a:prstGeom prst="cloud">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RF Plasma</a:t>
            </a:r>
            <a:endParaRPr lang="en-US" dirty="0"/>
          </a:p>
        </p:txBody>
      </p:sp>
      <p:grpSp>
        <p:nvGrpSpPr>
          <p:cNvPr id="74" name="Group 73"/>
          <p:cNvGrpSpPr/>
          <p:nvPr/>
        </p:nvGrpSpPr>
        <p:grpSpPr>
          <a:xfrm>
            <a:off x="4098510" y="2105025"/>
            <a:ext cx="1726458" cy="1255688"/>
            <a:chOff x="4098510" y="2105025"/>
            <a:chExt cx="1726458" cy="1255688"/>
          </a:xfrm>
        </p:grpSpPr>
        <p:sp>
          <p:nvSpPr>
            <p:cNvPr id="8" name="Oval 7"/>
            <p:cNvSpPr/>
            <p:nvPr/>
          </p:nvSpPr>
          <p:spPr>
            <a:xfrm>
              <a:off x="5447622" y="2264619"/>
              <a:ext cx="196850" cy="196850"/>
            </a:xfrm>
            <a:prstGeom prst="ellipse">
              <a:avLst/>
            </a:prstGeom>
            <a:gradFill>
              <a:gsLst>
                <a:gs pos="0">
                  <a:srgbClr val="0070C0"/>
                </a:gs>
                <a:gs pos="100000">
                  <a:srgbClr val="00B0F0"/>
                </a:gs>
              </a:gsLst>
            </a:gra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5296035" y="2644728"/>
              <a:ext cx="196850" cy="196850"/>
            </a:xfrm>
            <a:prstGeom prst="ellipse">
              <a:avLst/>
            </a:prstGeom>
            <a:gradFill>
              <a:gsLst>
                <a:gs pos="0">
                  <a:srgbClr val="0070C0"/>
                </a:gs>
                <a:gs pos="100000">
                  <a:srgbClr val="00B0F0"/>
                </a:gs>
              </a:gsLst>
            </a:gra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5050747" y="2346399"/>
              <a:ext cx="196850" cy="196850"/>
            </a:xfrm>
            <a:prstGeom prst="ellipse">
              <a:avLst/>
            </a:prstGeom>
            <a:gradFill>
              <a:gsLst>
                <a:gs pos="0">
                  <a:srgbClr val="0070C0"/>
                </a:gs>
                <a:gs pos="100000">
                  <a:srgbClr val="00B0F0"/>
                </a:gs>
              </a:gsLst>
            </a:gra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4533244" y="2240044"/>
              <a:ext cx="196850" cy="196850"/>
            </a:xfrm>
            <a:prstGeom prst="ellipse">
              <a:avLst/>
            </a:prstGeom>
            <a:gradFill>
              <a:gsLst>
                <a:gs pos="0">
                  <a:srgbClr val="0070C0"/>
                </a:gs>
                <a:gs pos="100000">
                  <a:srgbClr val="00B0F0"/>
                </a:gs>
              </a:gsLst>
            </a:gra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4409863" y="2578690"/>
              <a:ext cx="196850" cy="196850"/>
            </a:xfrm>
            <a:prstGeom prst="ellipse">
              <a:avLst/>
            </a:prstGeom>
            <a:gradFill>
              <a:gsLst>
                <a:gs pos="0">
                  <a:srgbClr val="0070C0"/>
                </a:gs>
                <a:gs pos="100000">
                  <a:srgbClr val="00B0F0"/>
                </a:gs>
              </a:gsLst>
            </a:gra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4336816" y="3063766"/>
              <a:ext cx="196850" cy="196850"/>
            </a:xfrm>
            <a:prstGeom prst="ellipse">
              <a:avLst/>
            </a:prstGeom>
            <a:gradFill>
              <a:gsLst>
                <a:gs pos="0">
                  <a:srgbClr val="0070C0"/>
                </a:gs>
                <a:gs pos="100000">
                  <a:srgbClr val="00B0F0"/>
                </a:gs>
              </a:gsLst>
            </a:gra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5023995" y="3060705"/>
              <a:ext cx="196850" cy="196850"/>
            </a:xfrm>
            <a:prstGeom prst="ellipse">
              <a:avLst/>
            </a:prstGeom>
            <a:gradFill>
              <a:gsLst>
                <a:gs pos="0">
                  <a:srgbClr val="0070C0"/>
                </a:gs>
                <a:gs pos="100000">
                  <a:srgbClr val="00B0F0"/>
                </a:gs>
              </a:gsLst>
            </a:gra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flipV="1">
              <a:off x="4435241" y="2105025"/>
              <a:ext cx="98425" cy="135019"/>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H="1" flipV="1">
              <a:off x="4294500" y="2467993"/>
              <a:ext cx="158109" cy="111532"/>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H="1">
              <a:off x="4098510" y="3208972"/>
              <a:ext cx="230197" cy="122973"/>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5234116" y="3215021"/>
              <a:ext cx="145301" cy="145692"/>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5418428" y="2838720"/>
              <a:ext cx="145301" cy="145692"/>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V="1">
              <a:off x="5624889" y="2179486"/>
              <a:ext cx="200079" cy="60558"/>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V="1">
              <a:off x="5132012" y="2132366"/>
              <a:ext cx="87555" cy="184958"/>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9759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21</a:t>
            </a:fld>
            <a:endParaRPr lang="en-US" dirty="0"/>
          </a:p>
        </p:txBody>
      </p:sp>
      <p:sp>
        <p:nvSpPr>
          <p:cNvPr id="4" name="Title 3"/>
          <p:cNvSpPr>
            <a:spLocks noGrp="1"/>
          </p:cNvSpPr>
          <p:nvPr>
            <p:ph type="title"/>
          </p:nvPr>
        </p:nvSpPr>
        <p:spPr/>
        <p:txBody>
          <a:bodyPr/>
          <a:lstStyle/>
          <a:p>
            <a:r>
              <a:rPr lang="en-US" dirty="0"/>
              <a:t>Propellant Agnostic Electron Sources</a:t>
            </a:r>
          </a:p>
        </p:txBody>
      </p:sp>
      <p:pic>
        <p:nvPicPr>
          <p:cNvPr id="5" name="Picture 4"/>
          <p:cNvPicPr>
            <a:picLocks noChangeAspect="1"/>
          </p:cNvPicPr>
          <p:nvPr/>
        </p:nvPicPr>
        <p:blipFill>
          <a:blip r:embed="rId3"/>
          <a:stretch>
            <a:fillRect/>
          </a:stretch>
        </p:blipFill>
        <p:spPr>
          <a:xfrm>
            <a:off x="4630691" y="1359553"/>
            <a:ext cx="4167748" cy="3291645"/>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59657" y="1625600"/>
                <a:ext cx="4368800"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Propellant agnostic drop in replacement for thermionic cathode</a:t>
                </a:r>
              </a:p>
              <a:p>
                <a:pPr marL="285750" indent="-285750">
                  <a:buFont typeface="Arial" panose="020B0604020202020204" pitchFamily="34" charset="0"/>
                  <a:buChar char="•"/>
                </a:pPr>
                <a:r>
                  <a:rPr lang="en-US" dirty="0" smtClean="0"/>
                  <a:t>Power hungry (pay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𝑖𝑧</m:t>
                        </m:r>
                      </m:sub>
                    </m:sSub>
                  </m:oMath>
                </a14:m>
                <a:r>
                  <a:rPr lang="en-US" dirty="0" smtClean="0"/>
                  <a:t> for every electron)</a:t>
                </a:r>
              </a:p>
              <a:p>
                <a:pPr marL="285750" indent="-285750">
                  <a:buFont typeface="Arial" panose="020B0604020202020204" pitchFamily="34" charset="0"/>
                  <a:buChar char="•"/>
                </a:pPr>
                <a:r>
                  <a:rPr lang="en-US" dirty="0" smtClean="0"/>
                  <a:t>Previous studies focus on performance on </a:t>
                </a:r>
                <a:r>
                  <a:rPr lang="en-US" dirty="0" err="1" smtClean="0"/>
                  <a:t>Ar</a:t>
                </a:r>
                <a:r>
                  <a:rPr lang="en-US" dirty="0" smtClean="0"/>
                  <a:t> and </a:t>
                </a:r>
                <a:r>
                  <a:rPr lang="en-US" dirty="0" err="1" smtClean="0"/>
                  <a:t>Xe</a:t>
                </a:r>
                <a:endParaRPr lang="en-US" dirty="0" smtClean="0"/>
              </a:p>
              <a:p>
                <a:pPr marL="285750" indent="-285750">
                  <a:buFont typeface="Arial" panose="020B0604020202020204" pitchFamily="34" charset="0"/>
                  <a:buChar char="•"/>
                </a:pPr>
                <a:r>
                  <a:rPr lang="en-US" dirty="0" smtClean="0"/>
                  <a:t>Some limited existing theory (see Ref)</a:t>
                </a:r>
              </a:p>
            </p:txBody>
          </p:sp>
        </mc:Choice>
        <mc:Fallback xmlns="">
          <p:sp>
            <p:nvSpPr>
              <p:cNvPr id="6" name="TextBox 5"/>
              <p:cNvSpPr txBox="1">
                <a:spLocks noRot="1" noChangeAspect="1" noMove="1" noResize="1" noEditPoints="1" noAdjustHandles="1" noChangeArrowheads="1" noChangeShapeType="1" noTextEdit="1"/>
              </p:cNvSpPr>
              <p:nvPr/>
            </p:nvSpPr>
            <p:spPr>
              <a:xfrm>
                <a:off x="159657" y="1625600"/>
                <a:ext cx="4368800" cy="1754326"/>
              </a:xfrm>
              <a:prstGeom prst="rect">
                <a:avLst/>
              </a:prstGeom>
              <a:blipFill>
                <a:blip r:embed="rId4"/>
                <a:stretch>
                  <a:fillRect l="-837" t="-2091" r="-2232" b="-4878"/>
                </a:stretch>
              </a:blipFill>
            </p:spPr>
            <p:txBody>
              <a:bodyPr/>
              <a:lstStyle/>
              <a:p>
                <a:r>
                  <a:rPr lang="en-US">
                    <a:noFill/>
                  </a:rPr>
                  <a:t> </a:t>
                </a:r>
              </a:p>
            </p:txBody>
          </p:sp>
        </mc:Fallback>
      </mc:AlternateContent>
      <p:sp>
        <p:nvSpPr>
          <p:cNvPr id="7" name="Rectangle 6"/>
          <p:cNvSpPr/>
          <p:nvPr/>
        </p:nvSpPr>
        <p:spPr>
          <a:xfrm>
            <a:off x="4572000" y="4651198"/>
            <a:ext cx="4572000" cy="338554"/>
          </a:xfrm>
          <a:prstGeom prst="rect">
            <a:avLst/>
          </a:prstGeom>
        </p:spPr>
        <p:txBody>
          <a:bodyPr>
            <a:spAutoFit/>
          </a:bodyPr>
          <a:lstStyle/>
          <a:p>
            <a:r>
              <a:rPr lang="en-US" sz="800" dirty="0" err="1">
                <a:solidFill>
                  <a:srgbClr val="222222"/>
                </a:solidFill>
                <a:latin typeface="Arial" panose="020B0604020202020204" pitchFamily="34" charset="0"/>
              </a:rPr>
              <a:t>Longmier</a:t>
            </a:r>
            <a:r>
              <a:rPr lang="en-US" sz="800" dirty="0">
                <a:solidFill>
                  <a:srgbClr val="222222"/>
                </a:solidFill>
                <a:latin typeface="Arial" panose="020B0604020202020204" pitchFamily="34" charset="0"/>
              </a:rPr>
              <a:t>, </a:t>
            </a:r>
            <a:r>
              <a:rPr lang="en-US" sz="800" dirty="0" smtClean="0">
                <a:solidFill>
                  <a:srgbClr val="222222"/>
                </a:solidFill>
                <a:latin typeface="Arial" panose="020B0604020202020204" pitchFamily="34" charset="0"/>
              </a:rPr>
              <a:t>Benjamin, </a:t>
            </a:r>
            <a:r>
              <a:rPr lang="en-US" sz="800" dirty="0">
                <a:solidFill>
                  <a:srgbClr val="222222"/>
                </a:solidFill>
                <a:latin typeface="Arial" panose="020B0604020202020204" pitchFamily="34" charset="0"/>
              </a:rPr>
              <a:t>and Noah </a:t>
            </a:r>
            <a:r>
              <a:rPr lang="en-US" sz="800" dirty="0" err="1">
                <a:solidFill>
                  <a:srgbClr val="222222"/>
                </a:solidFill>
                <a:latin typeface="Arial" panose="020B0604020202020204" pitchFamily="34" charset="0"/>
              </a:rPr>
              <a:t>Hershkowitz</a:t>
            </a:r>
            <a:r>
              <a:rPr lang="en-US" sz="800" dirty="0">
                <a:solidFill>
                  <a:srgbClr val="222222"/>
                </a:solidFill>
                <a:latin typeface="Arial" panose="020B0604020202020204" pitchFamily="34" charset="0"/>
              </a:rPr>
              <a:t>. "Improved operation of the </a:t>
            </a:r>
            <a:r>
              <a:rPr lang="en-US" sz="800" dirty="0" err="1">
                <a:solidFill>
                  <a:srgbClr val="222222"/>
                </a:solidFill>
                <a:latin typeface="Arial" panose="020B0604020202020204" pitchFamily="34" charset="0"/>
              </a:rPr>
              <a:t>nonambipolar</a:t>
            </a:r>
            <a:r>
              <a:rPr lang="en-US" sz="800" dirty="0">
                <a:solidFill>
                  <a:srgbClr val="222222"/>
                </a:solidFill>
                <a:latin typeface="Arial" panose="020B0604020202020204" pitchFamily="34" charset="0"/>
              </a:rPr>
              <a:t> electron source." </a:t>
            </a:r>
            <a:r>
              <a:rPr lang="en-US" sz="800" i="1" dirty="0">
                <a:solidFill>
                  <a:srgbClr val="222222"/>
                </a:solidFill>
                <a:latin typeface="Arial" panose="020B0604020202020204" pitchFamily="34" charset="0"/>
              </a:rPr>
              <a:t>Review of Scientific Instruments</a:t>
            </a:r>
            <a:r>
              <a:rPr lang="en-US" sz="800" dirty="0">
                <a:solidFill>
                  <a:srgbClr val="222222"/>
                </a:solidFill>
                <a:latin typeface="Arial" panose="020B0604020202020204" pitchFamily="34" charset="0"/>
              </a:rPr>
              <a:t> 79.9 (2008): 093506.</a:t>
            </a:r>
            <a:endParaRPr lang="en-US" sz="800" dirty="0"/>
          </a:p>
        </p:txBody>
      </p:sp>
      <p:sp>
        <p:nvSpPr>
          <p:cNvPr id="8" name="TextBox 7"/>
          <p:cNvSpPr txBox="1"/>
          <p:nvPr/>
        </p:nvSpPr>
        <p:spPr>
          <a:xfrm>
            <a:off x="235010" y="3620146"/>
            <a:ext cx="3991429" cy="923330"/>
          </a:xfrm>
          <a:prstGeom prst="rect">
            <a:avLst/>
          </a:prstGeom>
          <a:noFill/>
        </p:spPr>
        <p:txBody>
          <a:bodyPr wrap="square" rtlCol="0">
            <a:spAutoFit/>
          </a:bodyPr>
          <a:lstStyle/>
          <a:p>
            <a:pPr algn="ctr"/>
            <a:r>
              <a:rPr lang="en-US" b="1" u="sng" dirty="0" smtClean="0"/>
              <a:t>Essential question for RF Cathodes:</a:t>
            </a:r>
          </a:p>
          <a:p>
            <a:pPr algn="ctr"/>
            <a:r>
              <a:rPr lang="en-US" dirty="0" smtClean="0"/>
              <a:t>Can we develop theoretical tools to describe and predict performance?</a:t>
            </a:r>
            <a:endParaRPr lang="en-US" dirty="0"/>
          </a:p>
        </p:txBody>
      </p:sp>
    </p:spTree>
    <p:extLst>
      <p:ext uri="{BB962C8B-B14F-4D97-AF65-F5344CB8AC3E}">
        <p14:creationId xmlns:p14="http://schemas.microsoft.com/office/powerpoint/2010/main" val="107716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22</a:t>
            </a:fld>
            <a:endParaRPr lang="en-US"/>
          </a:p>
        </p:txBody>
      </p:sp>
      <p:sp>
        <p:nvSpPr>
          <p:cNvPr id="4" name="Title 3"/>
          <p:cNvSpPr>
            <a:spLocks noGrp="1"/>
          </p:cNvSpPr>
          <p:nvPr>
            <p:ph type="title"/>
          </p:nvPr>
        </p:nvSpPr>
        <p:spPr/>
        <p:txBody>
          <a:bodyPr>
            <a:normAutofit fontScale="90000"/>
          </a:bodyPr>
          <a:lstStyle/>
          <a:p>
            <a:r>
              <a:rPr lang="en-US" dirty="0" smtClean="0"/>
              <a:t>The </a:t>
            </a:r>
            <a:r>
              <a:rPr lang="en-US" dirty="0"/>
              <a:t>ICP Cathode as Asymmetric Double Probe</a:t>
            </a:r>
          </a:p>
        </p:txBody>
      </p:sp>
      <p:grpSp>
        <p:nvGrpSpPr>
          <p:cNvPr id="24" name="Group 23"/>
          <p:cNvGrpSpPr/>
          <p:nvPr/>
        </p:nvGrpSpPr>
        <p:grpSpPr>
          <a:xfrm>
            <a:off x="4927586" y="1608776"/>
            <a:ext cx="3169981" cy="1868946"/>
            <a:chOff x="4977323" y="1648445"/>
            <a:chExt cx="3169981" cy="1868946"/>
          </a:xfrm>
        </p:grpSpPr>
        <p:sp>
          <p:nvSpPr>
            <p:cNvPr id="19" name="Cloud 18"/>
            <p:cNvSpPr/>
            <p:nvPr/>
          </p:nvSpPr>
          <p:spPr>
            <a:xfrm>
              <a:off x="6303264" y="2304288"/>
              <a:ext cx="1597152" cy="926592"/>
            </a:xfrm>
            <a:prstGeom prst="cloud">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RF Plasma</a:t>
              </a:r>
              <a:endParaRPr lang="en-US" dirty="0"/>
            </a:p>
          </p:txBody>
        </p:sp>
        <p:sp>
          <p:nvSpPr>
            <p:cNvPr id="20" name="Rectangle 19"/>
            <p:cNvSpPr/>
            <p:nvPr/>
          </p:nvSpPr>
          <p:spPr>
            <a:xfrm>
              <a:off x="5858256" y="2225040"/>
              <a:ext cx="121920" cy="1085088"/>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p:cNvSpPr/>
            <p:nvPr/>
          </p:nvSpPr>
          <p:spPr>
            <a:xfrm>
              <a:off x="6047232" y="1999487"/>
              <a:ext cx="2100072" cy="1517904"/>
            </a:xfrm>
            <a:custGeom>
              <a:avLst/>
              <a:gdLst>
                <a:gd name="connsiteX0" fmla="*/ 0 w 2100072"/>
                <a:gd name="connsiteY0" fmla="*/ 0 h 1517904"/>
                <a:gd name="connsiteX1" fmla="*/ 163068 w 2100072"/>
                <a:gd name="connsiteY1" fmla="*/ 0 h 1517904"/>
                <a:gd name="connsiteX2" fmla="*/ 1978152 w 2100072"/>
                <a:gd name="connsiteY2" fmla="*/ 0 h 1517904"/>
                <a:gd name="connsiteX3" fmla="*/ 2097024 w 2100072"/>
                <a:gd name="connsiteY3" fmla="*/ 0 h 1517904"/>
                <a:gd name="connsiteX4" fmla="*/ 2100072 w 2100072"/>
                <a:gd name="connsiteY4" fmla="*/ 0 h 1517904"/>
                <a:gd name="connsiteX5" fmla="*/ 2100072 w 2100072"/>
                <a:gd name="connsiteY5" fmla="*/ 1517904 h 1517904"/>
                <a:gd name="connsiteX6" fmla="*/ 2097024 w 2100072"/>
                <a:gd name="connsiteY6" fmla="*/ 1517904 h 1517904"/>
                <a:gd name="connsiteX7" fmla="*/ 1978152 w 2100072"/>
                <a:gd name="connsiteY7" fmla="*/ 1517904 h 1517904"/>
                <a:gd name="connsiteX8" fmla="*/ 0 w 2100072"/>
                <a:gd name="connsiteY8" fmla="*/ 1517904 h 1517904"/>
                <a:gd name="connsiteX9" fmla="*/ 0 w 2100072"/>
                <a:gd name="connsiteY9" fmla="*/ 1511555 h 1517904"/>
                <a:gd name="connsiteX10" fmla="*/ 0 w 2100072"/>
                <a:gd name="connsiteY10" fmla="*/ 1385744 h 1517904"/>
                <a:gd name="connsiteX11" fmla="*/ 0 w 2100072"/>
                <a:gd name="connsiteY11" fmla="*/ 872618 h 1517904"/>
                <a:gd name="connsiteX12" fmla="*/ 163068 w 2100072"/>
                <a:gd name="connsiteY12" fmla="*/ 872618 h 1517904"/>
                <a:gd name="connsiteX13" fmla="*/ 163068 w 2100072"/>
                <a:gd name="connsiteY13" fmla="*/ 1385744 h 1517904"/>
                <a:gd name="connsiteX14" fmla="*/ 1978152 w 2100072"/>
                <a:gd name="connsiteY14" fmla="*/ 1385744 h 1517904"/>
                <a:gd name="connsiteX15" fmla="*/ 1978152 w 2100072"/>
                <a:gd name="connsiteY15" fmla="*/ 132160 h 1517904"/>
                <a:gd name="connsiteX16" fmla="*/ 163068 w 2100072"/>
                <a:gd name="connsiteY16" fmla="*/ 132160 h 1517904"/>
                <a:gd name="connsiteX17" fmla="*/ 163068 w 2100072"/>
                <a:gd name="connsiteY17" fmla="*/ 638937 h 1517904"/>
                <a:gd name="connsiteX18" fmla="*/ 0 w 2100072"/>
                <a:gd name="connsiteY18" fmla="*/ 638937 h 1517904"/>
                <a:gd name="connsiteX19" fmla="*/ 0 w 2100072"/>
                <a:gd name="connsiteY19" fmla="*/ 132160 h 15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072" h="1517904">
                  <a:moveTo>
                    <a:pt x="0" y="0"/>
                  </a:moveTo>
                  <a:lnTo>
                    <a:pt x="163068" y="0"/>
                  </a:lnTo>
                  <a:lnTo>
                    <a:pt x="1978152" y="0"/>
                  </a:lnTo>
                  <a:lnTo>
                    <a:pt x="2097024" y="0"/>
                  </a:lnTo>
                  <a:lnTo>
                    <a:pt x="2100072" y="0"/>
                  </a:lnTo>
                  <a:lnTo>
                    <a:pt x="2100072" y="1517904"/>
                  </a:lnTo>
                  <a:lnTo>
                    <a:pt x="2097024" y="1517904"/>
                  </a:lnTo>
                  <a:lnTo>
                    <a:pt x="1978152" y="1517904"/>
                  </a:lnTo>
                  <a:lnTo>
                    <a:pt x="0" y="1517904"/>
                  </a:lnTo>
                  <a:lnTo>
                    <a:pt x="0" y="1511555"/>
                  </a:lnTo>
                  <a:lnTo>
                    <a:pt x="0" y="1385744"/>
                  </a:lnTo>
                  <a:lnTo>
                    <a:pt x="0" y="872618"/>
                  </a:lnTo>
                  <a:lnTo>
                    <a:pt x="163068" y="872618"/>
                  </a:lnTo>
                  <a:lnTo>
                    <a:pt x="163068" y="1385744"/>
                  </a:lnTo>
                  <a:lnTo>
                    <a:pt x="1978152" y="1385744"/>
                  </a:lnTo>
                  <a:lnTo>
                    <a:pt x="1978152" y="132160"/>
                  </a:lnTo>
                  <a:lnTo>
                    <a:pt x="163068" y="132160"/>
                  </a:lnTo>
                  <a:lnTo>
                    <a:pt x="163068" y="638937"/>
                  </a:lnTo>
                  <a:lnTo>
                    <a:pt x="0" y="638937"/>
                  </a:lnTo>
                  <a:lnTo>
                    <a:pt x="0" y="132160"/>
                  </a:lnTo>
                  <a:close/>
                </a:path>
              </a:pathLst>
            </a:cu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977323" y="2582918"/>
              <a:ext cx="798617" cy="369332"/>
            </a:xfrm>
            <a:prstGeom prst="rect">
              <a:avLst/>
            </a:prstGeom>
            <a:noFill/>
          </p:spPr>
          <p:txBody>
            <a:bodyPr wrap="none" rtlCol="0">
              <a:spAutoFit/>
            </a:bodyPr>
            <a:lstStyle/>
            <a:p>
              <a:r>
                <a:rPr lang="en-US" dirty="0" smtClean="0"/>
                <a:t>Anode</a:t>
              </a:r>
              <a:endParaRPr lang="en-US" dirty="0"/>
            </a:p>
          </p:txBody>
        </p:sp>
        <p:sp>
          <p:nvSpPr>
            <p:cNvPr id="23" name="TextBox 22"/>
            <p:cNvSpPr txBox="1"/>
            <p:nvPr/>
          </p:nvSpPr>
          <p:spPr>
            <a:xfrm>
              <a:off x="6553200" y="1648445"/>
              <a:ext cx="974434" cy="369332"/>
            </a:xfrm>
            <a:prstGeom prst="rect">
              <a:avLst/>
            </a:prstGeom>
            <a:noFill/>
          </p:spPr>
          <p:txBody>
            <a:bodyPr wrap="none" rtlCol="0">
              <a:spAutoFit/>
            </a:bodyPr>
            <a:lstStyle/>
            <a:p>
              <a:r>
                <a:rPr lang="en-US" dirty="0" smtClean="0"/>
                <a:t>Cathode</a:t>
              </a:r>
              <a:endParaRPr lang="en-US" dirty="0"/>
            </a:p>
          </p:txBody>
        </p:sp>
      </p:grpSp>
      <p:grpSp>
        <p:nvGrpSpPr>
          <p:cNvPr id="33" name="Group 32"/>
          <p:cNvGrpSpPr/>
          <p:nvPr/>
        </p:nvGrpSpPr>
        <p:grpSpPr>
          <a:xfrm>
            <a:off x="403036" y="2176226"/>
            <a:ext cx="3858480" cy="1085088"/>
            <a:chOff x="5184586" y="2225040"/>
            <a:chExt cx="3858480" cy="1085088"/>
          </a:xfrm>
        </p:grpSpPr>
        <p:sp>
          <p:nvSpPr>
            <p:cNvPr id="28" name="Cloud 27"/>
            <p:cNvSpPr/>
            <p:nvPr/>
          </p:nvSpPr>
          <p:spPr>
            <a:xfrm>
              <a:off x="6303264" y="2304288"/>
              <a:ext cx="1597152" cy="926592"/>
            </a:xfrm>
            <a:prstGeom prst="cloud">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RF Plasma</a:t>
              </a:r>
              <a:endParaRPr lang="en-US" dirty="0"/>
            </a:p>
          </p:txBody>
        </p:sp>
        <p:sp>
          <p:nvSpPr>
            <p:cNvPr id="29" name="Rectangle 28"/>
            <p:cNvSpPr/>
            <p:nvPr/>
          </p:nvSpPr>
          <p:spPr>
            <a:xfrm>
              <a:off x="6045080" y="2328330"/>
              <a:ext cx="121920" cy="727210"/>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7975720" y="2225040"/>
              <a:ext cx="121920" cy="1085088"/>
            </a:xfrm>
            <a:prstGeom prst="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8068632" y="2582918"/>
              <a:ext cx="974434" cy="369332"/>
            </a:xfrm>
            <a:prstGeom prst="rect">
              <a:avLst/>
            </a:prstGeom>
            <a:noFill/>
          </p:spPr>
          <p:txBody>
            <a:bodyPr wrap="none" rtlCol="0">
              <a:spAutoFit/>
            </a:bodyPr>
            <a:lstStyle/>
            <a:p>
              <a:r>
                <a:rPr lang="en-US" dirty="0" smtClean="0"/>
                <a:t>Cathode</a:t>
              </a:r>
              <a:endParaRPr lang="en-US" dirty="0"/>
            </a:p>
          </p:txBody>
        </p:sp>
        <p:sp>
          <p:nvSpPr>
            <p:cNvPr id="32" name="TextBox 31"/>
            <p:cNvSpPr txBox="1"/>
            <p:nvPr/>
          </p:nvSpPr>
          <p:spPr>
            <a:xfrm>
              <a:off x="5184586" y="2582918"/>
              <a:ext cx="798617" cy="369332"/>
            </a:xfrm>
            <a:prstGeom prst="rect">
              <a:avLst/>
            </a:prstGeom>
            <a:noFill/>
          </p:spPr>
          <p:txBody>
            <a:bodyPr wrap="none" rtlCol="0">
              <a:spAutoFit/>
            </a:bodyPr>
            <a:lstStyle/>
            <a:p>
              <a:r>
                <a:rPr lang="en-US" dirty="0" smtClean="0"/>
                <a:t>Anode</a:t>
              </a:r>
              <a:endParaRPr lang="en-US" dirty="0"/>
            </a:p>
          </p:txBody>
        </p:sp>
      </p:grpSp>
      <p:grpSp>
        <p:nvGrpSpPr>
          <p:cNvPr id="54" name="Group 53"/>
          <p:cNvGrpSpPr/>
          <p:nvPr/>
        </p:nvGrpSpPr>
        <p:grpSpPr>
          <a:xfrm>
            <a:off x="5873750" y="3282950"/>
            <a:ext cx="869338" cy="1041400"/>
            <a:chOff x="5873750" y="3282950"/>
            <a:chExt cx="869338" cy="1041400"/>
          </a:xfrm>
        </p:grpSpPr>
        <p:cxnSp>
          <p:nvCxnSpPr>
            <p:cNvPr id="37" name="Straight Connector 36"/>
            <p:cNvCxnSpPr/>
            <p:nvPr/>
          </p:nvCxnSpPr>
          <p:spPr>
            <a:xfrm>
              <a:off x="6253527" y="3886200"/>
              <a:ext cx="0" cy="4381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361597" y="3943350"/>
              <a:ext cx="0" cy="3238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5873750" y="3282950"/>
              <a:ext cx="0" cy="82867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5873750" y="4105275"/>
              <a:ext cx="379777"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6363311" y="4105275"/>
              <a:ext cx="379777"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6743088" y="3452322"/>
              <a:ext cx="0" cy="66247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a:off x="1324490" y="3006726"/>
            <a:ext cx="1930640" cy="1260474"/>
            <a:chOff x="5308933" y="3063876"/>
            <a:chExt cx="1930640" cy="1260474"/>
          </a:xfrm>
        </p:grpSpPr>
        <p:cxnSp>
          <p:nvCxnSpPr>
            <p:cNvPr id="56" name="Straight Connector 55"/>
            <p:cNvCxnSpPr/>
            <p:nvPr/>
          </p:nvCxnSpPr>
          <p:spPr>
            <a:xfrm>
              <a:off x="6253527" y="3886200"/>
              <a:ext cx="0" cy="4381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361597" y="3943350"/>
              <a:ext cx="0" cy="3238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a:endCxn id="29" idx="2"/>
            </p:cNvCxnSpPr>
            <p:nvPr/>
          </p:nvCxnSpPr>
          <p:spPr>
            <a:xfrm flipV="1">
              <a:off x="5308933" y="3063876"/>
              <a:ext cx="0" cy="10477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5308933" y="4105275"/>
              <a:ext cx="944594"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6363311" y="4105275"/>
              <a:ext cx="876262"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endCxn id="30" idx="2"/>
            </p:cNvCxnSpPr>
            <p:nvPr/>
          </p:nvCxnSpPr>
          <p:spPr>
            <a:xfrm flipV="1">
              <a:off x="7239573" y="3318464"/>
              <a:ext cx="0" cy="79633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36" name="TextBox 35"/>
          <p:cNvSpPr txBox="1"/>
          <p:nvPr/>
        </p:nvSpPr>
        <p:spPr>
          <a:xfrm>
            <a:off x="1014993" y="1019111"/>
            <a:ext cx="2634567" cy="369332"/>
          </a:xfrm>
          <a:prstGeom prst="rect">
            <a:avLst/>
          </a:prstGeom>
          <a:noFill/>
        </p:spPr>
        <p:txBody>
          <a:bodyPr wrap="none" rtlCol="0">
            <a:spAutoFit/>
          </a:bodyPr>
          <a:lstStyle/>
          <a:p>
            <a:r>
              <a:rPr lang="en-US" u="sng" dirty="0" smtClean="0"/>
              <a:t>Asymmetric Double Probe</a:t>
            </a:r>
            <a:endParaRPr lang="en-US" u="sng" dirty="0"/>
          </a:p>
        </p:txBody>
      </p:sp>
      <p:sp>
        <p:nvSpPr>
          <p:cNvPr id="39" name="TextBox 38"/>
          <p:cNvSpPr txBox="1"/>
          <p:nvPr/>
        </p:nvSpPr>
        <p:spPr>
          <a:xfrm>
            <a:off x="6361597" y="1019111"/>
            <a:ext cx="1258165" cy="369332"/>
          </a:xfrm>
          <a:prstGeom prst="rect">
            <a:avLst/>
          </a:prstGeom>
          <a:noFill/>
        </p:spPr>
        <p:txBody>
          <a:bodyPr wrap="none" rtlCol="0">
            <a:spAutoFit/>
          </a:bodyPr>
          <a:lstStyle/>
          <a:p>
            <a:r>
              <a:rPr lang="en-US" u="sng" dirty="0" smtClean="0"/>
              <a:t>RF Cathode</a:t>
            </a:r>
            <a:endParaRPr lang="en-US" u="sng" dirty="0"/>
          </a:p>
        </p:txBody>
      </p:sp>
    </p:spTree>
    <p:extLst>
      <p:ext uri="{BB962C8B-B14F-4D97-AF65-F5344CB8AC3E}">
        <p14:creationId xmlns:p14="http://schemas.microsoft.com/office/powerpoint/2010/main" val="217284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23</a:t>
            </a:fld>
            <a:endParaRPr lang="en-US"/>
          </a:p>
        </p:txBody>
      </p:sp>
      <p:sp>
        <p:nvSpPr>
          <p:cNvPr id="4" name="Title 3"/>
          <p:cNvSpPr>
            <a:spLocks noGrp="1"/>
          </p:cNvSpPr>
          <p:nvPr>
            <p:ph type="title"/>
          </p:nvPr>
        </p:nvSpPr>
        <p:spPr/>
        <p:txBody>
          <a:bodyPr>
            <a:normAutofit fontScale="90000"/>
          </a:bodyPr>
          <a:lstStyle/>
          <a:p>
            <a:r>
              <a:rPr lang="en-US" dirty="0"/>
              <a:t>The ICP Cathode as Asymmetric Double Probe</a:t>
            </a:r>
          </a:p>
        </p:txBody>
      </p:sp>
      <p:pic>
        <p:nvPicPr>
          <p:cNvPr id="2" name="Picture 1"/>
          <p:cNvPicPr>
            <a:picLocks noChangeAspect="1"/>
          </p:cNvPicPr>
          <p:nvPr/>
        </p:nvPicPr>
        <p:blipFill>
          <a:blip r:embed="rId3"/>
          <a:stretch>
            <a:fillRect/>
          </a:stretch>
        </p:blipFill>
        <p:spPr>
          <a:xfrm>
            <a:off x="5223353" y="1187619"/>
            <a:ext cx="3916903" cy="3506199"/>
          </a:xfrm>
          <a:prstGeom prst="rect">
            <a:avLst/>
          </a:prstGeom>
        </p:spPr>
      </p:pic>
      <p:sp>
        <p:nvSpPr>
          <p:cNvPr id="5" name="Right Arrow 4"/>
          <p:cNvSpPr/>
          <p:nvPr/>
        </p:nvSpPr>
        <p:spPr>
          <a:xfrm>
            <a:off x="4241176" y="2406903"/>
            <a:ext cx="1873996" cy="12525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4"/>
          <a:stretch>
            <a:fillRect/>
          </a:stretch>
        </p:blipFill>
        <p:spPr>
          <a:xfrm>
            <a:off x="4381015" y="2850538"/>
            <a:ext cx="1203998" cy="410776"/>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3687840" y="3828680"/>
                <a:ext cx="2854884" cy="1243161"/>
              </a:xfrm>
              <a:prstGeom prst="rect">
                <a:avLst/>
              </a:prstGeom>
              <a:noFill/>
            </p:spPr>
            <p:txBody>
              <a:bodyPr wrap="none" rtlCol="0">
                <a:spAutoFit/>
              </a:bodyPr>
              <a:lstStyle/>
              <a:p>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𝑐</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𝑎</m:t>
                        </m:r>
                      </m:sub>
                    </m:sSub>
                  </m:oMath>
                </a14:m>
                <a:r>
                  <a:rPr lang="en-US" b="0" dirty="0" smtClean="0"/>
                  <a:t> </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𝑝</m:t>
                        </m:r>
                      </m:sub>
                    </m:sSub>
                    <m:r>
                      <a:rPr lang="en-US" b="0" i="1" smtClean="0">
                        <a:latin typeface="Cambria Math" panose="02040503050406030204" pitchFamily="18" charset="0"/>
                      </a:rPr>
                      <m:t>=</m:t>
                    </m:r>
                  </m:oMath>
                </a14:m>
                <a:r>
                  <a:rPr lang="en-US" dirty="0" smtClean="0"/>
                  <a:t> Probe current </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𝑖𝑆</m:t>
                        </m:r>
                      </m:sub>
                    </m:sSub>
                    <m:r>
                      <a:rPr lang="en-US" b="0" i="1" smtClean="0">
                        <a:latin typeface="Cambria Math" panose="02040503050406030204" pitchFamily="18" charset="0"/>
                      </a:rPr>
                      <m:t>=</m:t>
                    </m:r>
                  </m:oMath>
                </a14:m>
                <a:r>
                  <a:rPr lang="en-US" dirty="0" smtClean="0"/>
                  <a:t> Ion saturation currents</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𝜙</m:t>
                        </m:r>
                      </m:e>
                      <m:sub>
                        <m:r>
                          <a:rPr lang="en-US" b="0" i="1" smtClean="0">
                            <a:latin typeface="Cambria Math" panose="02040503050406030204" pitchFamily="18" charset="0"/>
                          </a:rPr>
                          <m:t>𝑝</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𝑝</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𝑒</m:t>
                        </m:r>
                      </m:sub>
                    </m:sSub>
                  </m:oMath>
                </a14:m>
                <a:r>
                  <a:rPr lang="en-US" dirty="0" smtClean="0"/>
                  <a:t>  </a:t>
                </a:r>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3687840" y="3828680"/>
                <a:ext cx="2854884" cy="1243161"/>
              </a:xfrm>
              <a:prstGeom prst="rect">
                <a:avLst/>
              </a:prstGeom>
              <a:blipFill>
                <a:blip r:embed="rId5"/>
                <a:stretch>
                  <a:fillRect l="-641" r="-1282" b="-1961"/>
                </a:stretch>
              </a:blipFill>
            </p:spPr>
            <p:txBody>
              <a:bodyPr/>
              <a:lstStyle/>
              <a:p>
                <a:r>
                  <a:rPr lang="en-US">
                    <a:noFill/>
                  </a:rPr>
                  <a:t> </a:t>
                </a:r>
              </a:p>
            </p:txBody>
          </p:sp>
        </mc:Fallback>
      </mc:AlternateContent>
      <p:grpSp>
        <p:nvGrpSpPr>
          <p:cNvPr id="22" name="Group 21"/>
          <p:cNvGrpSpPr/>
          <p:nvPr/>
        </p:nvGrpSpPr>
        <p:grpSpPr>
          <a:xfrm>
            <a:off x="403036" y="2176226"/>
            <a:ext cx="3858480" cy="1085088"/>
            <a:chOff x="5184586" y="2225040"/>
            <a:chExt cx="3858480" cy="1085088"/>
          </a:xfrm>
        </p:grpSpPr>
        <p:sp>
          <p:nvSpPr>
            <p:cNvPr id="23" name="Cloud 22"/>
            <p:cNvSpPr/>
            <p:nvPr/>
          </p:nvSpPr>
          <p:spPr>
            <a:xfrm>
              <a:off x="6303264" y="2304288"/>
              <a:ext cx="1597152" cy="926592"/>
            </a:xfrm>
            <a:prstGeom prst="cloud">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RF Plasma</a:t>
              </a:r>
              <a:endParaRPr lang="en-US" dirty="0"/>
            </a:p>
          </p:txBody>
        </p:sp>
        <p:sp>
          <p:nvSpPr>
            <p:cNvPr id="24" name="Rectangle 23"/>
            <p:cNvSpPr/>
            <p:nvPr/>
          </p:nvSpPr>
          <p:spPr>
            <a:xfrm>
              <a:off x="6045080" y="2328330"/>
              <a:ext cx="121920" cy="727210"/>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7975720" y="2225040"/>
              <a:ext cx="121920" cy="1085088"/>
            </a:xfrm>
            <a:prstGeom prst="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8068632" y="2582918"/>
              <a:ext cx="974434" cy="369332"/>
            </a:xfrm>
            <a:prstGeom prst="rect">
              <a:avLst/>
            </a:prstGeom>
            <a:noFill/>
          </p:spPr>
          <p:txBody>
            <a:bodyPr wrap="none" rtlCol="0">
              <a:spAutoFit/>
            </a:bodyPr>
            <a:lstStyle/>
            <a:p>
              <a:r>
                <a:rPr lang="en-US" dirty="0" smtClean="0"/>
                <a:t>Cathode</a:t>
              </a:r>
              <a:endParaRPr lang="en-US" dirty="0"/>
            </a:p>
          </p:txBody>
        </p:sp>
        <p:sp>
          <p:nvSpPr>
            <p:cNvPr id="27" name="TextBox 26"/>
            <p:cNvSpPr txBox="1"/>
            <p:nvPr/>
          </p:nvSpPr>
          <p:spPr>
            <a:xfrm>
              <a:off x="5184586" y="2582918"/>
              <a:ext cx="798617" cy="369332"/>
            </a:xfrm>
            <a:prstGeom prst="rect">
              <a:avLst/>
            </a:prstGeom>
            <a:noFill/>
          </p:spPr>
          <p:txBody>
            <a:bodyPr wrap="none" rtlCol="0">
              <a:spAutoFit/>
            </a:bodyPr>
            <a:lstStyle/>
            <a:p>
              <a:r>
                <a:rPr lang="en-US" dirty="0" smtClean="0"/>
                <a:t>Anode</a:t>
              </a:r>
              <a:endParaRPr lang="en-US" dirty="0"/>
            </a:p>
          </p:txBody>
        </p:sp>
      </p:grpSp>
      <p:grpSp>
        <p:nvGrpSpPr>
          <p:cNvPr id="35" name="Group 34"/>
          <p:cNvGrpSpPr/>
          <p:nvPr/>
        </p:nvGrpSpPr>
        <p:grpSpPr>
          <a:xfrm>
            <a:off x="1324490" y="3006726"/>
            <a:ext cx="1930640" cy="1260474"/>
            <a:chOff x="5308933" y="3063876"/>
            <a:chExt cx="1930640" cy="1260474"/>
          </a:xfrm>
        </p:grpSpPr>
        <p:cxnSp>
          <p:nvCxnSpPr>
            <p:cNvPr id="36" name="Straight Connector 35"/>
            <p:cNvCxnSpPr/>
            <p:nvPr/>
          </p:nvCxnSpPr>
          <p:spPr>
            <a:xfrm>
              <a:off x="6253527" y="3886200"/>
              <a:ext cx="0" cy="4381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361597" y="3943350"/>
              <a:ext cx="0" cy="3238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a:endCxn id="24" idx="2"/>
            </p:cNvCxnSpPr>
            <p:nvPr/>
          </p:nvCxnSpPr>
          <p:spPr>
            <a:xfrm flipV="1">
              <a:off x="5308933" y="3063876"/>
              <a:ext cx="0" cy="10477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308933" y="4105275"/>
              <a:ext cx="944594"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363311" y="4105275"/>
              <a:ext cx="876262"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endCxn id="25" idx="2"/>
            </p:cNvCxnSpPr>
            <p:nvPr/>
          </p:nvCxnSpPr>
          <p:spPr>
            <a:xfrm flipV="1">
              <a:off x="7239573" y="3318464"/>
              <a:ext cx="0" cy="79633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28" name="TextBox 27"/>
          <p:cNvSpPr txBox="1"/>
          <p:nvPr/>
        </p:nvSpPr>
        <p:spPr>
          <a:xfrm>
            <a:off x="1014993" y="1019111"/>
            <a:ext cx="2634567" cy="369332"/>
          </a:xfrm>
          <a:prstGeom prst="rect">
            <a:avLst/>
          </a:prstGeom>
          <a:noFill/>
        </p:spPr>
        <p:txBody>
          <a:bodyPr wrap="none" rtlCol="0">
            <a:spAutoFit/>
          </a:bodyPr>
          <a:lstStyle/>
          <a:p>
            <a:r>
              <a:rPr lang="en-US" u="sng" dirty="0" smtClean="0"/>
              <a:t>Asymmetric Double Probe</a:t>
            </a:r>
            <a:endParaRPr lang="en-US" u="sng" dirty="0"/>
          </a:p>
        </p:txBody>
      </p:sp>
    </p:spTree>
    <p:extLst>
      <p:ext uri="{BB962C8B-B14F-4D97-AF65-F5344CB8AC3E}">
        <p14:creationId xmlns:p14="http://schemas.microsoft.com/office/powerpoint/2010/main" val="27115489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24</a:t>
            </a:fld>
            <a:endParaRPr lang="en-US"/>
          </a:p>
        </p:txBody>
      </p:sp>
      <p:sp>
        <p:nvSpPr>
          <p:cNvPr id="4" name="Title 3"/>
          <p:cNvSpPr>
            <a:spLocks noGrp="1"/>
          </p:cNvSpPr>
          <p:nvPr>
            <p:ph type="title"/>
          </p:nvPr>
        </p:nvSpPr>
        <p:spPr/>
        <p:txBody>
          <a:bodyPr>
            <a:normAutofit fontScale="90000"/>
          </a:bodyPr>
          <a:lstStyle/>
          <a:p>
            <a:r>
              <a:rPr lang="en-US" dirty="0"/>
              <a:t>The ICP Cathode as Asymmetric Double Probe</a:t>
            </a:r>
          </a:p>
        </p:txBody>
      </p:sp>
      <p:grpSp>
        <p:nvGrpSpPr>
          <p:cNvPr id="24" name="Group 23"/>
          <p:cNvGrpSpPr/>
          <p:nvPr/>
        </p:nvGrpSpPr>
        <p:grpSpPr>
          <a:xfrm>
            <a:off x="4927586" y="1436648"/>
            <a:ext cx="3169981" cy="1868946"/>
            <a:chOff x="4977323" y="1648445"/>
            <a:chExt cx="3169981" cy="1868946"/>
          </a:xfrm>
        </p:grpSpPr>
        <p:sp>
          <p:nvSpPr>
            <p:cNvPr id="19" name="Cloud 18"/>
            <p:cNvSpPr/>
            <p:nvPr/>
          </p:nvSpPr>
          <p:spPr>
            <a:xfrm>
              <a:off x="6303264" y="2304288"/>
              <a:ext cx="1597152" cy="926592"/>
            </a:xfrm>
            <a:prstGeom prst="cloud">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RF Plasma</a:t>
              </a:r>
              <a:endParaRPr lang="en-US" dirty="0"/>
            </a:p>
          </p:txBody>
        </p:sp>
        <p:sp>
          <p:nvSpPr>
            <p:cNvPr id="20" name="Rectangle 19"/>
            <p:cNvSpPr/>
            <p:nvPr/>
          </p:nvSpPr>
          <p:spPr>
            <a:xfrm>
              <a:off x="5858256" y="2225040"/>
              <a:ext cx="121920" cy="1085088"/>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p:cNvSpPr/>
            <p:nvPr/>
          </p:nvSpPr>
          <p:spPr>
            <a:xfrm>
              <a:off x="6047232" y="1999487"/>
              <a:ext cx="2100072" cy="1517904"/>
            </a:xfrm>
            <a:custGeom>
              <a:avLst/>
              <a:gdLst>
                <a:gd name="connsiteX0" fmla="*/ 0 w 2100072"/>
                <a:gd name="connsiteY0" fmla="*/ 0 h 1517904"/>
                <a:gd name="connsiteX1" fmla="*/ 163068 w 2100072"/>
                <a:gd name="connsiteY1" fmla="*/ 0 h 1517904"/>
                <a:gd name="connsiteX2" fmla="*/ 1978152 w 2100072"/>
                <a:gd name="connsiteY2" fmla="*/ 0 h 1517904"/>
                <a:gd name="connsiteX3" fmla="*/ 2097024 w 2100072"/>
                <a:gd name="connsiteY3" fmla="*/ 0 h 1517904"/>
                <a:gd name="connsiteX4" fmla="*/ 2100072 w 2100072"/>
                <a:gd name="connsiteY4" fmla="*/ 0 h 1517904"/>
                <a:gd name="connsiteX5" fmla="*/ 2100072 w 2100072"/>
                <a:gd name="connsiteY5" fmla="*/ 1517904 h 1517904"/>
                <a:gd name="connsiteX6" fmla="*/ 2097024 w 2100072"/>
                <a:gd name="connsiteY6" fmla="*/ 1517904 h 1517904"/>
                <a:gd name="connsiteX7" fmla="*/ 1978152 w 2100072"/>
                <a:gd name="connsiteY7" fmla="*/ 1517904 h 1517904"/>
                <a:gd name="connsiteX8" fmla="*/ 0 w 2100072"/>
                <a:gd name="connsiteY8" fmla="*/ 1517904 h 1517904"/>
                <a:gd name="connsiteX9" fmla="*/ 0 w 2100072"/>
                <a:gd name="connsiteY9" fmla="*/ 1511555 h 1517904"/>
                <a:gd name="connsiteX10" fmla="*/ 0 w 2100072"/>
                <a:gd name="connsiteY10" fmla="*/ 1385744 h 1517904"/>
                <a:gd name="connsiteX11" fmla="*/ 0 w 2100072"/>
                <a:gd name="connsiteY11" fmla="*/ 872618 h 1517904"/>
                <a:gd name="connsiteX12" fmla="*/ 163068 w 2100072"/>
                <a:gd name="connsiteY12" fmla="*/ 872618 h 1517904"/>
                <a:gd name="connsiteX13" fmla="*/ 163068 w 2100072"/>
                <a:gd name="connsiteY13" fmla="*/ 1385744 h 1517904"/>
                <a:gd name="connsiteX14" fmla="*/ 1978152 w 2100072"/>
                <a:gd name="connsiteY14" fmla="*/ 1385744 h 1517904"/>
                <a:gd name="connsiteX15" fmla="*/ 1978152 w 2100072"/>
                <a:gd name="connsiteY15" fmla="*/ 132160 h 1517904"/>
                <a:gd name="connsiteX16" fmla="*/ 163068 w 2100072"/>
                <a:gd name="connsiteY16" fmla="*/ 132160 h 1517904"/>
                <a:gd name="connsiteX17" fmla="*/ 163068 w 2100072"/>
                <a:gd name="connsiteY17" fmla="*/ 638937 h 1517904"/>
                <a:gd name="connsiteX18" fmla="*/ 0 w 2100072"/>
                <a:gd name="connsiteY18" fmla="*/ 638937 h 1517904"/>
                <a:gd name="connsiteX19" fmla="*/ 0 w 2100072"/>
                <a:gd name="connsiteY19" fmla="*/ 132160 h 15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072" h="1517904">
                  <a:moveTo>
                    <a:pt x="0" y="0"/>
                  </a:moveTo>
                  <a:lnTo>
                    <a:pt x="163068" y="0"/>
                  </a:lnTo>
                  <a:lnTo>
                    <a:pt x="1978152" y="0"/>
                  </a:lnTo>
                  <a:lnTo>
                    <a:pt x="2097024" y="0"/>
                  </a:lnTo>
                  <a:lnTo>
                    <a:pt x="2100072" y="0"/>
                  </a:lnTo>
                  <a:lnTo>
                    <a:pt x="2100072" y="1517904"/>
                  </a:lnTo>
                  <a:lnTo>
                    <a:pt x="2097024" y="1517904"/>
                  </a:lnTo>
                  <a:lnTo>
                    <a:pt x="1978152" y="1517904"/>
                  </a:lnTo>
                  <a:lnTo>
                    <a:pt x="0" y="1517904"/>
                  </a:lnTo>
                  <a:lnTo>
                    <a:pt x="0" y="1511555"/>
                  </a:lnTo>
                  <a:lnTo>
                    <a:pt x="0" y="1385744"/>
                  </a:lnTo>
                  <a:lnTo>
                    <a:pt x="0" y="872618"/>
                  </a:lnTo>
                  <a:lnTo>
                    <a:pt x="163068" y="872618"/>
                  </a:lnTo>
                  <a:lnTo>
                    <a:pt x="163068" y="1385744"/>
                  </a:lnTo>
                  <a:lnTo>
                    <a:pt x="1978152" y="1385744"/>
                  </a:lnTo>
                  <a:lnTo>
                    <a:pt x="1978152" y="132160"/>
                  </a:lnTo>
                  <a:lnTo>
                    <a:pt x="163068" y="132160"/>
                  </a:lnTo>
                  <a:lnTo>
                    <a:pt x="163068" y="638937"/>
                  </a:lnTo>
                  <a:lnTo>
                    <a:pt x="0" y="638937"/>
                  </a:lnTo>
                  <a:lnTo>
                    <a:pt x="0" y="132160"/>
                  </a:lnTo>
                  <a:close/>
                </a:path>
              </a:pathLst>
            </a:cu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977323" y="2582918"/>
              <a:ext cx="798617" cy="369332"/>
            </a:xfrm>
            <a:prstGeom prst="rect">
              <a:avLst/>
            </a:prstGeom>
            <a:noFill/>
          </p:spPr>
          <p:txBody>
            <a:bodyPr wrap="none" rtlCol="0">
              <a:spAutoFit/>
            </a:bodyPr>
            <a:lstStyle/>
            <a:p>
              <a:r>
                <a:rPr lang="en-US" dirty="0" smtClean="0"/>
                <a:t>Anode</a:t>
              </a:r>
              <a:endParaRPr lang="en-US" dirty="0"/>
            </a:p>
          </p:txBody>
        </p:sp>
        <p:sp>
          <p:nvSpPr>
            <p:cNvPr id="23" name="TextBox 22"/>
            <p:cNvSpPr txBox="1"/>
            <p:nvPr/>
          </p:nvSpPr>
          <p:spPr>
            <a:xfrm>
              <a:off x="6553200" y="1648445"/>
              <a:ext cx="974434" cy="369332"/>
            </a:xfrm>
            <a:prstGeom prst="rect">
              <a:avLst/>
            </a:prstGeom>
            <a:noFill/>
          </p:spPr>
          <p:txBody>
            <a:bodyPr wrap="none" rtlCol="0">
              <a:spAutoFit/>
            </a:bodyPr>
            <a:lstStyle/>
            <a:p>
              <a:r>
                <a:rPr lang="en-US" dirty="0" smtClean="0"/>
                <a:t>Cathode</a:t>
              </a:r>
              <a:endParaRPr lang="en-US" dirty="0"/>
            </a:p>
          </p:txBody>
        </p:sp>
      </p:grpSp>
      <p:sp>
        <p:nvSpPr>
          <p:cNvPr id="34" name="TextBox 33"/>
          <p:cNvSpPr txBox="1"/>
          <p:nvPr/>
        </p:nvSpPr>
        <p:spPr>
          <a:xfrm>
            <a:off x="1014993" y="1019111"/>
            <a:ext cx="2634567" cy="369332"/>
          </a:xfrm>
          <a:prstGeom prst="rect">
            <a:avLst/>
          </a:prstGeom>
          <a:noFill/>
        </p:spPr>
        <p:txBody>
          <a:bodyPr wrap="none" rtlCol="0">
            <a:spAutoFit/>
          </a:bodyPr>
          <a:lstStyle/>
          <a:p>
            <a:r>
              <a:rPr lang="en-US" u="sng" dirty="0" smtClean="0"/>
              <a:t>Asymmetric Double Probe</a:t>
            </a:r>
            <a:endParaRPr lang="en-US" u="sng" dirty="0"/>
          </a:p>
        </p:txBody>
      </p:sp>
      <p:sp>
        <p:nvSpPr>
          <p:cNvPr id="35" name="TextBox 34"/>
          <p:cNvSpPr txBox="1"/>
          <p:nvPr/>
        </p:nvSpPr>
        <p:spPr>
          <a:xfrm>
            <a:off x="6361597" y="1019111"/>
            <a:ext cx="1258165" cy="369332"/>
          </a:xfrm>
          <a:prstGeom prst="rect">
            <a:avLst/>
          </a:prstGeom>
          <a:noFill/>
        </p:spPr>
        <p:txBody>
          <a:bodyPr wrap="none" rtlCol="0">
            <a:spAutoFit/>
          </a:bodyPr>
          <a:lstStyle/>
          <a:p>
            <a:r>
              <a:rPr lang="en-US" u="sng" dirty="0" smtClean="0"/>
              <a:t>RF Cathode</a:t>
            </a:r>
            <a:endParaRPr lang="en-US" u="sng" dirty="0"/>
          </a:p>
        </p:txBody>
      </p:sp>
      <p:grpSp>
        <p:nvGrpSpPr>
          <p:cNvPr id="54" name="Group 53"/>
          <p:cNvGrpSpPr/>
          <p:nvPr/>
        </p:nvGrpSpPr>
        <p:grpSpPr>
          <a:xfrm>
            <a:off x="5873750" y="3110822"/>
            <a:ext cx="869338" cy="1041400"/>
            <a:chOff x="5873750" y="3282950"/>
            <a:chExt cx="869338" cy="1041400"/>
          </a:xfrm>
        </p:grpSpPr>
        <p:cxnSp>
          <p:nvCxnSpPr>
            <p:cNvPr id="37" name="Straight Connector 36"/>
            <p:cNvCxnSpPr/>
            <p:nvPr/>
          </p:nvCxnSpPr>
          <p:spPr>
            <a:xfrm>
              <a:off x="6253527" y="3886200"/>
              <a:ext cx="0" cy="4381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361597" y="3943350"/>
              <a:ext cx="0" cy="3238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5873750" y="3282950"/>
              <a:ext cx="0" cy="82867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5873750" y="4105275"/>
              <a:ext cx="379777"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6363311" y="4105275"/>
              <a:ext cx="379777"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6743088" y="3452322"/>
              <a:ext cx="0" cy="66247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2550757" y="4811584"/>
            <a:ext cx="4002442" cy="369332"/>
          </a:xfrm>
          <a:prstGeom prst="rect">
            <a:avLst/>
          </a:prstGeom>
          <a:noFill/>
        </p:spPr>
        <p:txBody>
          <a:bodyPr wrap="none" rtlCol="0">
            <a:spAutoFit/>
          </a:bodyPr>
          <a:lstStyle/>
          <a:p>
            <a:r>
              <a:rPr lang="en-US" dirty="0" smtClean="0"/>
              <a:t>Adopting a similar approach for the ICP…</a:t>
            </a:r>
            <a:endParaRPr lang="en-US" dirty="0"/>
          </a:p>
        </p:txBody>
      </p:sp>
      <p:pic>
        <p:nvPicPr>
          <p:cNvPr id="36" name="Picture 35"/>
          <p:cNvPicPr>
            <a:picLocks noChangeAspect="1"/>
          </p:cNvPicPr>
          <p:nvPr/>
        </p:nvPicPr>
        <p:blipFill>
          <a:blip r:embed="rId3"/>
          <a:stretch>
            <a:fillRect/>
          </a:stretch>
        </p:blipFill>
        <p:spPr>
          <a:xfrm>
            <a:off x="1667085" y="4287000"/>
            <a:ext cx="1203998" cy="410776"/>
          </a:xfrm>
          <a:prstGeom prst="rect">
            <a:avLst/>
          </a:prstGeom>
        </p:spPr>
      </p:pic>
      <mc:AlternateContent xmlns:mc="http://schemas.openxmlformats.org/markup-compatibility/2006" xmlns:a14="http://schemas.microsoft.com/office/drawing/2010/main">
        <mc:Choice Requires="a14">
          <p:sp>
            <p:nvSpPr>
              <p:cNvPr id="39" name="Rectangle 38"/>
              <p:cNvSpPr/>
              <p:nvPr/>
            </p:nvSpPr>
            <p:spPr>
              <a:xfrm>
                <a:off x="5558152" y="4176948"/>
                <a:ext cx="2418226" cy="714683"/>
              </a:xfrm>
              <a:prstGeom prst="rect">
                <a:avLst/>
              </a:prstGeom>
              <a:ln w="28575">
                <a:solidFill>
                  <a:schemeClr val="accent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𝑑𝑐</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𝑒</m:t>
                          </m:r>
                        </m:sub>
                      </m:sSub>
                      <m:func>
                        <m:funcPr>
                          <m:ctrlPr>
                            <a:rPr lang="en-US" i="1">
                              <a:latin typeface="Cambria Math" panose="02040503050406030204" pitchFamily="18" charset="0"/>
                            </a:rPr>
                          </m:ctrlPr>
                        </m:funcPr>
                        <m:fName>
                          <m:r>
                            <m:rPr>
                              <m:sty m:val="p"/>
                            </m:rPr>
                            <a:rPr lang="en-US" i="0">
                              <a:latin typeface="Cambria Math" panose="02040503050406030204" pitchFamily="18" charset="0"/>
                            </a:rPr>
                            <m:t>ln</m:t>
                          </m:r>
                        </m:fName>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𝐴</m:t>
                                  </m:r>
                                  <m:r>
                                    <a:rPr lang="en-US" b="0" i="1" smtClean="0">
                                      <a:latin typeface="Cambria Math" panose="02040503050406030204" pitchFamily="18" charset="0"/>
                                    </a:rPr>
                                    <m:t>𝑁</m:t>
                                  </m:r>
                                  <m:r>
                                    <a:rPr lang="en-US" i="1">
                                      <a:latin typeface="Cambria Math" panose="02040503050406030204" pitchFamily="18" charset="0"/>
                                    </a:rPr>
                                    <m:t>𝐼</m:t>
                                  </m:r>
                                  <m:r>
                                    <a:rPr lang="en-US" i="0">
                                      <a:latin typeface="Cambria Math" panose="02040503050406030204" pitchFamily="18" charset="0"/>
                                    </a:rPr>
                                    <m:t>+</m:t>
                                  </m:r>
                                  <m:r>
                                    <a:rPr lang="en-US" b="0" i="1" smtClean="0">
                                      <a:latin typeface="Cambria Math" panose="02040503050406030204" pitchFamily="18" charset="0"/>
                                    </a:rPr>
                                    <m:t>1</m:t>
                                  </m:r>
                                </m:num>
                                <m:den>
                                  <m:r>
                                    <a:rPr lang="en-US" i="0">
                                      <a:latin typeface="Cambria Math" panose="02040503050406030204" pitchFamily="18" charset="0"/>
                                    </a:rPr>
                                    <m:t>1−</m:t>
                                  </m:r>
                                  <m:r>
                                    <a:rPr lang="en-US" i="1">
                                      <a:latin typeface="Cambria Math" panose="02040503050406030204" pitchFamily="18" charset="0"/>
                                    </a:rPr>
                                    <m:t>𝐼</m:t>
                                  </m:r>
                                </m:den>
                              </m:f>
                            </m:e>
                          </m:d>
                        </m:e>
                      </m:func>
                    </m:oMath>
                  </m:oMathPara>
                </a14:m>
                <a:endParaRPr lang="en-US" dirty="0"/>
              </a:p>
            </p:txBody>
          </p:sp>
        </mc:Choice>
        <mc:Fallback xmlns="">
          <p:sp>
            <p:nvSpPr>
              <p:cNvPr id="39" name="Rectangle 38"/>
              <p:cNvSpPr>
                <a:spLocks noRot="1" noChangeAspect="1" noMove="1" noResize="1" noEditPoints="1" noAdjustHandles="1" noChangeArrowheads="1" noChangeShapeType="1" noTextEdit="1"/>
              </p:cNvSpPr>
              <p:nvPr/>
            </p:nvSpPr>
            <p:spPr>
              <a:xfrm>
                <a:off x="5558152" y="4176948"/>
                <a:ext cx="2418226" cy="714683"/>
              </a:xfrm>
              <a:prstGeom prst="rect">
                <a:avLst/>
              </a:prstGeom>
              <a:blipFill>
                <a:blip r:embed="rId4"/>
                <a:stretch>
                  <a:fillRect/>
                </a:stretch>
              </a:blipFill>
              <a:ln w="28575">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8074427" y="4148600"/>
                <a:ext cx="1175002" cy="938719"/>
              </a:xfrm>
              <a:prstGeom prst="rect">
                <a:avLst/>
              </a:prstGeom>
              <a:noFill/>
            </p:spPr>
            <p:txBody>
              <a:bodyPr wrap="none" rtlCol="0">
                <a:spAutoFit/>
              </a:bodyPr>
              <a:lstStyle/>
              <a:p>
                <a14:m>
                  <m:oMath xmlns:m="http://schemas.openxmlformats.org/officeDocument/2006/math">
                    <m:r>
                      <a:rPr lang="en-US" sz="1100" i="1" smtClean="0">
                        <a:latin typeface="Cambria Math" panose="02040503050406030204" pitchFamily="18" charset="0"/>
                      </a:rPr>
                      <m:t>𝐴</m:t>
                    </m:r>
                    <m:r>
                      <a:rPr lang="en-US" sz="1100" i="1" smtClean="0">
                        <a:latin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𝐴</m:t>
                        </m:r>
                      </m:e>
                      <m:sub>
                        <m:r>
                          <a:rPr lang="en-US" sz="1100" i="1">
                            <a:latin typeface="Cambria Math" panose="02040503050406030204" pitchFamily="18" charset="0"/>
                          </a:rPr>
                          <m:t>𝑐</m:t>
                        </m:r>
                      </m:sub>
                    </m:sSub>
                    <m:r>
                      <a:rPr lang="en-US" sz="1100" i="1">
                        <a:latin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𝐴</m:t>
                        </m:r>
                      </m:e>
                      <m:sub>
                        <m:r>
                          <a:rPr lang="en-US" sz="1100" i="1">
                            <a:latin typeface="Cambria Math" panose="02040503050406030204" pitchFamily="18" charset="0"/>
                          </a:rPr>
                          <m:t>𝑎</m:t>
                        </m:r>
                      </m:sub>
                    </m:sSub>
                  </m:oMath>
                </a14:m>
                <a:r>
                  <a:rPr lang="en-US" sz="1100" dirty="0"/>
                  <a:t> </a:t>
                </a:r>
              </a:p>
              <a:p>
                <a14:m>
                  <m:oMath xmlns:m="http://schemas.openxmlformats.org/officeDocument/2006/math">
                    <m:r>
                      <a:rPr lang="en-US" sz="1100" b="0" i="1" smtClean="0">
                        <a:latin typeface="Cambria Math" panose="02040503050406030204" pitchFamily="18" charset="0"/>
                      </a:rPr>
                      <m:t>𝐼</m:t>
                    </m:r>
                    <m:r>
                      <a:rPr lang="en-US" sz="1100" b="0" i="1"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𝐼</m:t>
                        </m:r>
                      </m:e>
                      <m:sub>
                        <m:r>
                          <a:rPr lang="en-US" sz="1100" b="0" i="1" smtClean="0">
                            <a:latin typeface="Cambria Math" panose="02040503050406030204" pitchFamily="18" charset="0"/>
                          </a:rPr>
                          <m:t>𝑑𝑐</m:t>
                        </m:r>
                      </m:sub>
                    </m:sSub>
                    <m:r>
                      <a:rPr lang="en-US" sz="1100" b="0" i="1"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𝐼</m:t>
                        </m:r>
                      </m:e>
                      <m:sub>
                        <m:r>
                          <a:rPr lang="en-US" sz="1100" b="0" i="1" smtClean="0">
                            <a:latin typeface="Cambria Math" panose="02040503050406030204" pitchFamily="18" charset="0"/>
                          </a:rPr>
                          <m:t>𝑠𝑎𝑡</m:t>
                        </m:r>
                      </m:sub>
                    </m:sSub>
                  </m:oMath>
                </a14:m>
                <a:r>
                  <a:rPr lang="en-US" sz="1100" dirty="0" smtClean="0"/>
                  <a:t> </a:t>
                </a:r>
              </a:p>
              <a:p>
                <a:pPr/>
                <a14:m>
                  <m:oMathPara xmlns:m="http://schemas.openxmlformats.org/officeDocument/2006/math">
                    <m:oMathParaPr>
                      <m:jc m:val="left"/>
                    </m:oMathParaPr>
                    <m:oMath xmlns:m="http://schemas.openxmlformats.org/officeDocument/2006/math">
                      <m:r>
                        <a:rPr lang="en-US" sz="1100" i="1">
                          <a:latin typeface="Cambria Math" panose="02040503050406030204" pitchFamily="18" charset="0"/>
                        </a:rPr>
                        <m:t>𝑁</m:t>
                      </m:r>
                      <m:r>
                        <a:rPr lang="en-US" sz="1100" i="1">
                          <a:latin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𝑛</m:t>
                          </m:r>
                        </m:e>
                        <m:sub>
                          <m:r>
                            <a:rPr lang="en-US" sz="1100" i="1">
                              <a:latin typeface="Cambria Math" panose="02040503050406030204" pitchFamily="18" charset="0"/>
                            </a:rPr>
                            <m:t>𝑐</m:t>
                          </m:r>
                        </m:sub>
                      </m:sSub>
                      <m:r>
                        <a:rPr lang="en-US" sz="1100" i="1">
                          <a:latin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𝑛</m:t>
                          </m:r>
                        </m:e>
                        <m:sub>
                          <m:r>
                            <a:rPr lang="en-US" sz="1100" i="1">
                              <a:latin typeface="Cambria Math" panose="02040503050406030204" pitchFamily="18" charset="0"/>
                            </a:rPr>
                            <m:t>𝑜</m:t>
                          </m:r>
                        </m:sub>
                      </m:sSub>
                      <m:r>
                        <a:rPr lang="en-US" sz="1100" i="1">
                          <a:latin typeface="Cambria Math" panose="02040503050406030204" pitchFamily="18" charset="0"/>
                        </a:rPr>
                        <m:t> ∼1</m:t>
                      </m:r>
                    </m:oMath>
                  </m:oMathPara>
                </a14:m>
                <a:endParaRPr lang="en-US" sz="1100" dirty="0" smtClean="0"/>
              </a:p>
              <a:p>
                <a14:m>
                  <m:oMath xmlns:m="http://schemas.openxmlformats.org/officeDocument/2006/math">
                    <m:sSub>
                      <m:sSubPr>
                        <m:ctrlPr>
                          <a:rPr lang="en-US" sz="1100" i="1">
                            <a:latin typeface="Cambria Math" panose="02040503050406030204" pitchFamily="18" charset="0"/>
                          </a:rPr>
                        </m:ctrlPr>
                      </m:sSubPr>
                      <m:e>
                        <m:r>
                          <a:rPr lang="en-US" sz="1100" i="1">
                            <a:latin typeface="Cambria Math" panose="02040503050406030204" pitchFamily="18" charset="0"/>
                          </a:rPr>
                          <m:t>𝑇</m:t>
                        </m:r>
                      </m:e>
                      <m:sub>
                        <m:r>
                          <a:rPr lang="en-US" sz="1100" i="1">
                            <a:latin typeface="Cambria Math" panose="02040503050406030204" pitchFamily="18" charset="0"/>
                          </a:rPr>
                          <m:t>𝑒</m:t>
                        </m:r>
                      </m:sub>
                    </m:sSub>
                    <m:r>
                      <a:rPr lang="en-US" sz="1100">
                        <a:latin typeface="Cambria Math" panose="02040503050406030204" pitchFamily="18" charset="0"/>
                      </a:rPr>
                      <m:t>=</m:t>
                    </m:r>
                  </m:oMath>
                </a14:m>
                <a:r>
                  <a:rPr lang="en-US" sz="1100" dirty="0"/>
                  <a:t> </a:t>
                </a:r>
                <a:r>
                  <a:rPr lang="en-US" sz="1100" dirty="0" smtClean="0"/>
                  <a:t>e- Temp.</a:t>
                </a:r>
                <a:endParaRPr lang="en-US" sz="1100" dirty="0"/>
              </a:p>
              <a:p>
                <a:r>
                  <a:rPr lang="en-US" sz="1100" dirty="0" smtClean="0"/>
                  <a:t> </a:t>
                </a:r>
                <a:endParaRPr lang="en-US" sz="1100" dirty="0"/>
              </a:p>
            </p:txBody>
          </p:sp>
        </mc:Choice>
        <mc:Fallback xmlns="">
          <p:sp>
            <p:nvSpPr>
              <p:cNvPr id="40" name="TextBox 39"/>
              <p:cNvSpPr txBox="1">
                <a:spLocks noRot="1" noChangeAspect="1" noMove="1" noResize="1" noEditPoints="1" noAdjustHandles="1" noChangeArrowheads="1" noChangeShapeType="1" noTextEdit="1"/>
              </p:cNvSpPr>
              <p:nvPr/>
            </p:nvSpPr>
            <p:spPr>
              <a:xfrm>
                <a:off x="8074427" y="4148600"/>
                <a:ext cx="1175002" cy="938719"/>
              </a:xfrm>
              <a:prstGeom prst="rect">
                <a:avLst/>
              </a:prstGeom>
              <a:blipFill>
                <a:blip r:embed="rId5"/>
                <a:stretch>
                  <a:fillRect/>
                </a:stretch>
              </a:blipFill>
            </p:spPr>
            <p:txBody>
              <a:bodyPr/>
              <a:lstStyle/>
              <a:p>
                <a:r>
                  <a:rPr lang="en-US">
                    <a:noFill/>
                  </a:rPr>
                  <a:t> </a:t>
                </a:r>
              </a:p>
            </p:txBody>
          </p:sp>
        </mc:Fallback>
      </mc:AlternateContent>
      <p:grpSp>
        <p:nvGrpSpPr>
          <p:cNvPr id="41" name="Group 40"/>
          <p:cNvGrpSpPr/>
          <p:nvPr/>
        </p:nvGrpSpPr>
        <p:grpSpPr>
          <a:xfrm>
            <a:off x="403036" y="2176226"/>
            <a:ext cx="3858480" cy="1085088"/>
            <a:chOff x="5184586" y="2225040"/>
            <a:chExt cx="3858480" cy="1085088"/>
          </a:xfrm>
        </p:grpSpPr>
        <p:sp>
          <p:nvSpPr>
            <p:cNvPr id="42" name="Cloud 41"/>
            <p:cNvSpPr/>
            <p:nvPr/>
          </p:nvSpPr>
          <p:spPr>
            <a:xfrm>
              <a:off x="6303264" y="2304288"/>
              <a:ext cx="1597152" cy="926592"/>
            </a:xfrm>
            <a:prstGeom prst="cloud">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RF Plasma</a:t>
              </a:r>
              <a:endParaRPr lang="en-US" dirty="0"/>
            </a:p>
          </p:txBody>
        </p:sp>
        <p:sp>
          <p:nvSpPr>
            <p:cNvPr id="43" name="Rectangle 42"/>
            <p:cNvSpPr/>
            <p:nvPr/>
          </p:nvSpPr>
          <p:spPr>
            <a:xfrm>
              <a:off x="6045080" y="2328330"/>
              <a:ext cx="121920" cy="727210"/>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7975720" y="2225040"/>
              <a:ext cx="121920" cy="1085088"/>
            </a:xfrm>
            <a:prstGeom prst="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8068632" y="2582918"/>
              <a:ext cx="974434" cy="369332"/>
            </a:xfrm>
            <a:prstGeom prst="rect">
              <a:avLst/>
            </a:prstGeom>
            <a:noFill/>
          </p:spPr>
          <p:txBody>
            <a:bodyPr wrap="none" rtlCol="0">
              <a:spAutoFit/>
            </a:bodyPr>
            <a:lstStyle/>
            <a:p>
              <a:r>
                <a:rPr lang="en-US" dirty="0" smtClean="0"/>
                <a:t>Cathode</a:t>
              </a:r>
              <a:endParaRPr lang="en-US" dirty="0"/>
            </a:p>
          </p:txBody>
        </p:sp>
        <p:sp>
          <p:nvSpPr>
            <p:cNvPr id="46" name="TextBox 45"/>
            <p:cNvSpPr txBox="1"/>
            <p:nvPr/>
          </p:nvSpPr>
          <p:spPr>
            <a:xfrm>
              <a:off x="5184586" y="2582918"/>
              <a:ext cx="798617" cy="369332"/>
            </a:xfrm>
            <a:prstGeom prst="rect">
              <a:avLst/>
            </a:prstGeom>
            <a:noFill/>
          </p:spPr>
          <p:txBody>
            <a:bodyPr wrap="none" rtlCol="0">
              <a:spAutoFit/>
            </a:bodyPr>
            <a:lstStyle/>
            <a:p>
              <a:r>
                <a:rPr lang="en-US" dirty="0" smtClean="0"/>
                <a:t>Anode</a:t>
              </a:r>
              <a:endParaRPr lang="en-US" dirty="0"/>
            </a:p>
          </p:txBody>
        </p:sp>
      </p:grpSp>
      <p:grpSp>
        <p:nvGrpSpPr>
          <p:cNvPr id="48" name="Group 47"/>
          <p:cNvGrpSpPr/>
          <p:nvPr/>
        </p:nvGrpSpPr>
        <p:grpSpPr>
          <a:xfrm>
            <a:off x="1324490" y="3006726"/>
            <a:ext cx="1930640" cy="1260474"/>
            <a:chOff x="5308933" y="3063876"/>
            <a:chExt cx="1930640" cy="1260474"/>
          </a:xfrm>
        </p:grpSpPr>
        <p:cxnSp>
          <p:nvCxnSpPr>
            <p:cNvPr id="52" name="Straight Connector 51"/>
            <p:cNvCxnSpPr/>
            <p:nvPr/>
          </p:nvCxnSpPr>
          <p:spPr>
            <a:xfrm>
              <a:off x="6253527" y="3886200"/>
              <a:ext cx="0" cy="4381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6361597" y="3943350"/>
              <a:ext cx="0" cy="3238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endCxn id="43" idx="2"/>
            </p:cNvCxnSpPr>
            <p:nvPr/>
          </p:nvCxnSpPr>
          <p:spPr>
            <a:xfrm flipV="1">
              <a:off x="5308933" y="3063876"/>
              <a:ext cx="0" cy="10477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308933" y="4105275"/>
              <a:ext cx="944594"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6363311" y="4105275"/>
              <a:ext cx="876262"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a:endCxn id="44" idx="2"/>
            </p:cNvCxnSpPr>
            <p:nvPr/>
          </p:nvCxnSpPr>
          <p:spPr>
            <a:xfrm flipV="1">
              <a:off x="7239573" y="3318464"/>
              <a:ext cx="0" cy="79633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032610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25</a:t>
            </a:fld>
            <a:endParaRPr lang="en-US"/>
          </a:p>
        </p:txBody>
      </p:sp>
      <p:sp>
        <p:nvSpPr>
          <p:cNvPr id="4" name="Title 3"/>
          <p:cNvSpPr>
            <a:spLocks noGrp="1"/>
          </p:cNvSpPr>
          <p:nvPr>
            <p:ph type="title"/>
          </p:nvPr>
        </p:nvSpPr>
        <p:spPr/>
        <p:txBody>
          <a:bodyPr>
            <a:normAutofit fontScale="90000"/>
          </a:bodyPr>
          <a:lstStyle/>
          <a:p>
            <a:r>
              <a:rPr lang="en-US" dirty="0"/>
              <a:t>The ICP Cathode as Asymmetric Double Probe</a:t>
            </a:r>
          </a:p>
        </p:txBody>
      </p:sp>
      <p:grpSp>
        <p:nvGrpSpPr>
          <p:cNvPr id="24" name="Group 23"/>
          <p:cNvGrpSpPr/>
          <p:nvPr/>
        </p:nvGrpSpPr>
        <p:grpSpPr>
          <a:xfrm>
            <a:off x="4927586" y="1436648"/>
            <a:ext cx="3169981" cy="1868946"/>
            <a:chOff x="4977323" y="1648445"/>
            <a:chExt cx="3169981" cy="1868946"/>
          </a:xfrm>
        </p:grpSpPr>
        <p:sp>
          <p:nvSpPr>
            <p:cNvPr id="19" name="Cloud 18"/>
            <p:cNvSpPr/>
            <p:nvPr/>
          </p:nvSpPr>
          <p:spPr>
            <a:xfrm>
              <a:off x="6303264" y="2304288"/>
              <a:ext cx="1597152" cy="926592"/>
            </a:xfrm>
            <a:prstGeom prst="cloud">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RF Plasma</a:t>
              </a:r>
              <a:endParaRPr lang="en-US" dirty="0"/>
            </a:p>
          </p:txBody>
        </p:sp>
        <p:sp>
          <p:nvSpPr>
            <p:cNvPr id="20" name="Rectangle 19"/>
            <p:cNvSpPr/>
            <p:nvPr/>
          </p:nvSpPr>
          <p:spPr>
            <a:xfrm>
              <a:off x="5858256" y="2225040"/>
              <a:ext cx="121920" cy="1085088"/>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p:cNvSpPr/>
            <p:nvPr/>
          </p:nvSpPr>
          <p:spPr>
            <a:xfrm>
              <a:off x="6047232" y="1999487"/>
              <a:ext cx="2100072" cy="1517904"/>
            </a:xfrm>
            <a:custGeom>
              <a:avLst/>
              <a:gdLst>
                <a:gd name="connsiteX0" fmla="*/ 0 w 2100072"/>
                <a:gd name="connsiteY0" fmla="*/ 0 h 1517904"/>
                <a:gd name="connsiteX1" fmla="*/ 163068 w 2100072"/>
                <a:gd name="connsiteY1" fmla="*/ 0 h 1517904"/>
                <a:gd name="connsiteX2" fmla="*/ 1978152 w 2100072"/>
                <a:gd name="connsiteY2" fmla="*/ 0 h 1517904"/>
                <a:gd name="connsiteX3" fmla="*/ 2097024 w 2100072"/>
                <a:gd name="connsiteY3" fmla="*/ 0 h 1517904"/>
                <a:gd name="connsiteX4" fmla="*/ 2100072 w 2100072"/>
                <a:gd name="connsiteY4" fmla="*/ 0 h 1517904"/>
                <a:gd name="connsiteX5" fmla="*/ 2100072 w 2100072"/>
                <a:gd name="connsiteY5" fmla="*/ 1517904 h 1517904"/>
                <a:gd name="connsiteX6" fmla="*/ 2097024 w 2100072"/>
                <a:gd name="connsiteY6" fmla="*/ 1517904 h 1517904"/>
                <a:gd name="connsiteX7" fmla="*/ 1978152 w 2100072"/>
                <a:gd name="connsiteY7" fmla="*/ 1517904 h 1517904"/>
                <a:gd name="connsiteX8" fmla="*/ 0 w 2100072"/>
                <a:gd name="connsiteY8" fmla="*/ 1517904 h 1517904"/>
                <a:gd name="connsiteX9" fmla="*/ 0 w 2100072"/>
                <a:gd name="connsiteY9" fmla="*/ 1511555 h 1517904"/>
                <a:gd name="connsiteX10" fmla="*/ 0 w 2100072"/>
                <a:gd name="connsiteY10" fmla="*/ 1385744 h 1517904"/>
                <a:gd name="connsiteX11" fmla="*/ 0 w 2100072"/>
                <a:gd name="connsiteY11" fmla="*/ 872618 h 1517904"/>
                <a:gd name="connsiteX12" fmla="*/ 163068 w 2100072"/>
                <a:gd name="connsiteY12" fmla="*/ 872618 h 1517904"/>
                <a:gd name="connsiteX13" fmla="*/ 163068 w 2100072"/>
                <a:gd name="connsiteY13" fmla="*/ 1385744 h 1517904"/>
                <a:gd name="connsiteX14" fmla="*/ 1978152 w 2100072"/>
                <a:gd name="connsiteY14" fmla="*/ 1385744 h 1517904"/>
                <a:gd name="connsiteX15" fmla="*/ 1978152 w 2100072"/>
                <a:gd name="connsiteY15" fmla="*/ 132160 h 1517904"/>
                <a:gd name="connsiteX16" fmla="*/ 163068 w 2100072"/>
                <a:gd name="connsiteY16" fmla="*/ 132160 h 1517904"/>
                <a:gd name="connsiteX17" fmla="*/ 163068 w 2100072"/>
                <a:gd name="connsiteY17" fmla="*/ 638937 h 1517904"/>
                <a:gd name="connsiteX18" fmla="*/ 0 w 2100072"/>
                <a:gd name="connsiteY18" fmla="*/ 638937 h 1517904"/>
                <a:gd name="connsiteX19" fmla="*/ 0 w 2100072"/>
                <a:gd name="connsiteY19" fmla="*/ 132160 h 15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072" h="1517904">
                  <a:moveTo>
                    <a:pt x="0" y="0"/>
                  </a:moveTo>
                  <a:lnTo>
                    <a:pt x="163068" y="0"/>
                  </a:lnTo>
                  <a:lnTo>
                    <a:pt x="1978152" y="0"/>
                  </a:lnTo>
                  <a:lnTo>
                    <a:pt x="2097024" y="0"/>
                  </a:lnTo>
                  <a:lnTo>
                    <a:pt x="2100072" y="0"/>
                  </a:lnTo>
                  <a:lnTo>
                    <a:pt x="2100072" y="1517904"/>
                  </a:lnTo>
                  <a:lnTo>
                    <a:pt x="2097024" y="1517904"/>
                  </a:lnTo>
                  <a:lnTo>
                    <a:pt x="1978152" y="1517904"/>
                  </a:lnTo>
                  <a:lnTo>
                    <a:pt x="0" y="1517904"/>
                  </a:lnTo>
                  <a:lnTo>
                    <a:pt x="0" y="1511555"/>
                  </a:lnTo>
                  <a:lnTo>
                    <a:pt x="0" y="1385744"/>
                  </a:lnTo>
                  <a:lnTo>
                    <a:pt x="0" y="872618"/>
                  </a:lnTo>
                  <a:lnTo>
                    <a:pt x="163068" y="872618"/>
                  </a:lnTo>
                  <a:lnTo>
                    <a:pt x="163068" y="1385744"/>
                  </a:lnTo>
                  <a:lnTo>
                    <a:pt x="1978152" y="1385744"/>
                  </a:lnTo>
                  <a:lnTo>
                    <a:pt x="1978152" y="132160"/>
                  </a:lnTo>
                  <a:lnTo>
                    <a:pt x="163068" y="132160"/>
                  </a:lnTo>
                  <a:lnTo>
                    <a:pt x="163068" y="638937"/>
                  </a:lnTo>
                  <a:lnTo>
                    <a:pt x="0" y="638937"/>
                  </a:lnTo>
                  <a:lnTo>
                    <a:pt x="0" y="132160"/>
                  </a:lnTo>
                  <a:close/>
                </a:path>
              </a:pathLst>
            </a:cu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977323" y="2582918"/>
              <a:ext cx="798617" cy="369332"/>
            </a:xfrm>
            <a:prstGeom prst="rect">
              <a:avLst/>
            </a:prstGeom>
            <a:noFill/>
          </p:spPr>
          <p:txBody>
            <a:bodyPr wrap="none" rtlCol="0">
              <a:spAutoFit/>
            </a:bodyPr>
            <a:lstStyle/>
            <a:p>
              <a:r>
                <a:rPr lang="en-US" dirty="0" smtClean="0"/>
                <a:t>Anode</a:t>
              </a:r>
              <a:endParaRPr lang="en-US" dirty="0"/>
            </a:p>
          </p:txBody>
        </p:sp>
        <p:sp>
          <p:nvSpPr>
            <p:cNvPr id="23" name="TextBox 22"/>
            <p:cNvSpPr txBox="1"/>
            <p:nvPr/>
          </p:nvSpPr>
          <p:spPr>
            <a:xfrm>
              <a:off x="6553200" y="1648445"/>
              <a:ext cx="974434" cy="369332"/>
            </a:xfrm>
            <a:prstGeom prst="rect">
              <a:avLst/>
            </a:prstGeom>
            <a:noFill/>
          </p:spPr>
          <p:txBody>
            <a:bodyPr wrap="none" rtlCol="0">
              <a:spAutoFit/>
            </a:bodyPr>
            <a:lstStyle/>
            <a:p>
              <a:r>
                <a:rPr lang="en-US" dirty="0" smtClean="0"/>
                <a:t>Cathode</a:t>
              </a:r>
              <a:endParaRPr lang="en-US" dirty="0"/>
            </a:p>
          </p:txBody>
        </p:sp>
      </p:grpSp>
      <p:sp>
        <p:nvSpPr>
          <p:cNvPr id="35" name="TextBox 34"/>
          <p:cNvSpPr txBox="1"/>
          <p:nvPr/>
        </p:nvSpPr>
        <p:spPr>
          <a:xfrm>
            <a:off x="6361597" y="1019111"/>
            <a:ext cx="1258165" cy="369332"/>
          </a:xfrm>
          <a:prstGeom prst="rect">
            <a:avLst/>
          </a:prstGeom>
          <a:noFill/>
        </p:spPr>
        <p:txBody>
          <a:bodyPr wrap="none" rtlCol="0">
            <a:spAutoFit/>
          </a:bodyPr>
          <a:lstStyle/>
          <a:p>
            <a:r>
              <a:rPr lang="en-US" u="sng" dirty="0" smtClean="0"/>
              <a:t>RF Cathode</a:t>
            </a:r>
            <a:endParaRPr lang="en-US" u="sng" dirty="0"/>
          </a:p>
        </p:txBody>
      </p:sp>
      <p:grpSp>
        <p:nvGrpSpPr>
          <p:cNvPr id="54" name="Group 53"/>
          <p:cNvGrpSpPr/>
          <p:nvPr/>
        </p:nvGrpSpPr>
        <p:grpSpPr>
          <a:xfrm>
            <a:off x="5873750" y="3110822"/>
            <a:ext cx="869338" cy="1041400"/>
            <a:chOff x="5873750" y="3282950"/>
            <a:chExt cx="869338" cy="1041400"/>
          </a:xfrm>
        </p:grpSpPr>
        <p:cxnSp>
          <p:nvCxnSpPr>
            <p:cNvPr id="37" name="Straight Connector 36"/>
            <p:cNvCxnSpPr/>
            <p:nvPr/>
          </p:nvCxnSpPr>
          <p:spPr>
            <a:xfrm>
              <a:off x="6253527" y="3886200"/>
              <a:ext cx="0" cy="4381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361597" y="3943350"/>
              <a:ext cx="0" cy="3238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5873750" y="3282950"/>
              <a:ext cx="0" cy="82867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5873750" y="4105275"/>
              <a:ext cx="379777"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6363311" y="4105275"/>
              <a:ext cx="379777"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6743088" y="3452322"/>
              <a:ext cx="0" cy="66247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39" name="Rectangle 38"/>
              <p:cNvSpPr/>
              <p:nvPr/>
            </p:nvSpPr>
            <p:spPr>
              <a:xfrm>
                <a:off x="5558152" y="4176948"/>
                <a:ext cx="2418226" cy="714683"/>
              </a:xfrm>
              <a:prstGeom prst="rect">
                <a:avLst/>
              </a:prstGeom>
              <a:ln w="28575">
                <a:solidFill>
                  <a:schemeClr val="accent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𝑑𝑐</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𝑒</m:t>
                          </m:r>
                        </m:sub>
                      </m:sSub>
                      <m:func>
                        <m:funcPr>
                          <m:ctrlPr>
                            <a:rPr lang="en-US" i="1">
                              <a:latin typeface="Cambria Math" panose="02040503050406030204" pitchFamily="18" charset="0"/>
                            </a:rPr>
                          </m:ctrlPr>
                        </m:funcPr>
                        <m:fName>
                          <m:r>
                            <m:rPr>
                              <m:sty m:val="p"/>
                            </m:rPr>
                            <a:rPr lang="en-US" i="0">
                              <a:latin typeface="Cambria Math" panose="02040503050406030204" pitchFamily="18" charset="0"/>
                            </a:rPr>
                            <m:t>ln</m:t>
                          </m:r>
                        </m:fName>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𝐴</m:t>
                                  </m:r>
                                  <m:r>
                                    <a:rPr lang="en-US" b="0" i="1" smtClean="0">
                                      <a:latin typeface="Cambria Math" panose="02040503050406030204" pitchFamily="18" charset="0"/>
                                    </a:rPr>
                                    <m:t>𝑁</m:t>
                                  </m:r>
                                  <m:r>
                                    <a:rPr lang="en-US" i="1">
                                      <a:latin typeface="Cambria Math" panose="02040503050406030204" pitchFamily="18" charset="0"/>
                                    </a:rPr>
                                    <m:t>𝐼</m:t>
                                  </m:r>
                                  <m:r>
                                    <a:rPr lang="en-US" i="0">
                                      <a:latin typeface="Cambria Math" panose="02040503050406030204" pitchFamily="18" charset="0"/>
                                    </a:rPr>
                                    <m:t>+</m:t>
                                  </m:r>
                                  <m:r>
                                    <a:rPr lang="en-US" b="0" i="1" smtClean="0">
                                      <a:latin typeface="Cambria Math" panose="02040503050406030204" pitchFamily="18" charset="0"/>
                                    </a:rPr>
                                    <m:t>1</m:t>
                                  </m:r>
                                </m:num>
                                <m:den>
                                  <m:r>
                                    <a:rPr lang="en-US" i="0">
                                      <a:latin typeface="Cambria Math" panose="02040503050406030204" pitchFamily="18" charset="0"/>
                                    </a:rPr>
                                    <m:t>1−</m:t>
                                  </m:r>
                                  <m:r>
                                    <a:rPr lang="en-US" i="1">
                                      <a:latin typeface="Cambria Math" panose="02040503050406030204" pitchFamily="18" charset="0"/>
                                    </a:rPr>
                                    <m:t>𝐼</m:t>
                                  </m:r>
                                </m:den>
                              </m:f>
                            </m:e>
                          </m:d>
                        </m:e>
                      </m:func>
                    </m:oMath>
                  </m:oMathPara>
                </a14:m>
                <a:endParaRPr lang="en-US" dirty="0"/>
              </a:p>
            </p:txBody>
          </p:sp>
        </mc:Choice>
        <mc:Fallback xmlns="">
          <p:sp>
            <p:nvSpPr>
              <p:cNvPr id="39" name="Rectangle 38"/>
              <p:cNvSpPr>
                <a:spLocks noRot="1" noChangeAspect="1" noMove="1" noResize="1" noEditPoints="1" noAdjustHandles="1" noChangeArrowheads="1" noChangeShapeType="1" noTextEdit="1"/>
              </p:cNvSpPr>
              <p:nvPr/>
            </p:nvSpPr>
            <p:spPr>
              <a:xfrm>
                <a:off x="5558152" y="4176948"/>
                <a:ext cx="2418226" cy="714683"/>
              </a:xfrm>
              <a:prstGeom prst="rect">
                <a:avLst/>
              </a:prstGeom>
              <a:blipFill>
                <a:blip r:embed="rId3"/>
                <a:stretch>
                  <a:fillRect/>
                </a:stretch>
              </a:blipFill>
              <a:ln w="28575">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8074427" y="4148600"/>
                <a:ext cx="1175002" cy="938719"/>
              </a:xfrm>
              <a:prstGeom prst="rect">
                <a:avLst/>
              </a:prstGeom>
              <a:noFill/>
            </p:spPr>
            <p:txBody>
              <a:bodyPr wrap="none" rtlCol="0">
                <a:spAutoFit/>
              </a:bodyPr>
              <a:lstStyle/>
              <a:p>
                <a14:m>
                  <m:oMath xmlns:m="http://schemas.openxmlformats.org/officeDocument/2006/math">
                    <m:r>
                      <a:rPr lang="en-US" sz="1100" i="1" smtClean="0">
                        <a:latin typeface="Cambria Math" panose="02040503050406030204" pitchFamily="18" charset="0"/>
                      </a:rPr>
                      <m:t>𝐴</m:t>
                    </m:r>
                    <m:r>
                      <a:rPr lang="en-US" sz="1100" i="1" smtClean="0">
                        <a:latin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𝐴</m:t>
                        </m:r>
                      </m:e>
                      <m:sub>
                        <m:r>
                          <a:rPr lang="en-US" sz="1100" i="1">
                            <a:latin typeface="Cambria Math" panose="02040503050406030204" pitchFamily="18" charset="0"/>
                          </a:rPr>
                          <m:t>𝑐</m:t>
                        </m:r>
                      </m:sub>
                    </m:sSub>
                    <m:r>
                      <a:rPr lang="en-US" sz="1100" i="1">
                        <a:latin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𝐴</m:t>
                        </m:r>
                      </m:e>
                      <m:sub>
                        <m:r>
                          <a:rPr lang="en-US" sz="1100" i="1">
                            <a:latin typeface="Cambria Math" panose="02040503050406030204" pitchFamily="18" charset="0"/>
                          </a:rPr>
                          <m:t>𝑎</m:t>
                        </m:r>
                      </m:sub>
                    </m:sSub>
                  </m:oMath>
                </a14:m>
                <a:r>
                  <a:rPr lang="en-US" sz="1100" dirty="0"/>
                  <a:t> </a:t>
                </a:r>
              </a:p>
              <a:p>
                <a14:m>
                  <m:oMath xmlns:m="http://schemas.openxmlformats.org/officeDocument/2006/math">
                    <m:r>
                      <a:rPr lang="en-US" sz="1100" b="0" i="1" smtClean="0">
                        <a:latin typeface="Cambria Math" panose="02040503050406030204" pitchFamily="18" charset="0"/>
                      </a:rPr>
                      <m:t>𝐼</m:t>
                    </m:r>
                    <m:r>
                      <a:rPr lang="en-US" sz="1100" b="0" i="1"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𝐼</m:t>
                        </m:r>
                      </m:e>
                      <m:sub>
                        <m:r>
                          <a:rPr lang="en-US" sz="1100" b="0" i="1" smtClean="0">
                            <a:latin typeface="Cambria Math" panose="02040503050406030204" pitchFamily="18" charset="0"/>
                          </a:rPr>
                          <m:t>𝑑𝑐</m:t>
                        </m:r>
                      </m:sub>
                    </m:sSub>
                    <m:r>
                      <a:rPr lang="en-US" sz="1100" b="0" i="1"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𝐼</m:t>
                        </m:r>
                      </m:e>
                      <m:sub>
                        <m:r>
                          <a:rPr lang="en-US" sz="1100" b="0" i="1" smtClean="0">
                            <a:latin typeface="Cambria Math" panose="02040503050406030204" pitchFamily="18" charset="0"/>
                          </a:rPr>
                          <m:t>𝑠𝑎𝑡</m:t>
                        </m:r>
                      </m:sub>
                    </m:sSub>
                  </m:oMath>
                </a14:m>
                <a:r>
                  <a:rPr lang="en-US" sz="1100" dirty="0" smtClean="0"/>
                  <a:t> </a:t>
                </a:r>
              </a:p>
              <a:p>
                <a:pPr/>
                <a14:m>
                  <m:oMathPara xmlns:m="http://schemas.openxmlformats.org/officeDocument/2006/math">
                    <m:oMathParaPr>
                      <m:jc m:val="left"/>
                    </m:oMathParaPr>
                    <m:oMath xmlns:m="http://schemas.openxmlformats.org/officeDocument/2006/math">
                      <m:r>
                        <a:rPr lang="en-US" sz="1100" i="1">
                          <a:latin typeface="Cambria Math" panose="02040503050406030204" pitchFamily="18" charset="0"/>
                        </a:rPr>
                        <m:t>𝑁</m:t>
                      </m:r>
                      <m:r>
                        <a:rPr lang="en-US" sz="1100" i="1">
                          <a:latin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𝑛</m:t>
                          </m:r>
                        </m:e>
                        <m:sub>
                          <m:r>
                            <a:rPr lang="en-US" sz="1100" i="1">
                              <a:latin typeface="Cambria Math" panose="02040503050406030204" pitchFamily="18" charset="0"/>
                            </a:rPr>
                            <m:t>𝑐</m:t>
                          </m:r>
                        </m:sub>
                      </m:sSub>
                      <m:r>
                        <a:rPr lang="en-US" sz="1100" i="1">
                          <a:latin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𝑛</m:t>
                          </m:r>
                        </m:e>
                        <m:sub>
                          <m:r>
                            <a:rPr lang="en-US" sz="1100" i="1">
                              <a:latin typeface="Cambria Math" panose="02040503050406030204" pitchFamily="18" charset="0"/>
                            </a:rPr>
                            <m:t>𝑜</m:t>
                          </m:r>
                        </m:sub>
                      </m:sSub>
                      <m:r>
                        <a:rPr lang="en-US" sz="1100" i="1">
                          <a:latin typeface="Cambria Math" panose="02040503050406030204" pitchFamily="18" charset="0"/>
                        </a:rPr>
                        <m:t> ∼1</m:t>
                      </m:r>
                    </m:oMath>
                  </m:oMathPara>
                </a14:m>
                <a:endParaRPr lang="en-US" sz="1100" dirty="0" smtClean="0"/>
              </a:p>
              <a:p>
                <a14:m>
                  <m:oMath xmlns:m="http://schemas.openxmlformats.org/officeDocument/2006/math">
                    <m:sSub>
                      <m:sSubPr>
                        <m:ctrlPr>
                          <a:rPr lang="en-US" sz="1100" i="1">
                            <a:latin typeface="Cambria Math" panose="02040503050406030204" pitchFamily="18" charset="0"/>
                          </a:rPr>
                        </m:ctrlPr>
                      </m:sSubPr>
                      <m:e>
                        <m:r>
                          <a:rPr lang="en-US" sz="1100" i="1">
                            <a:latin typeface="Cambria Math" panose="02040503050406030204" pitchFamily="18" charset="0"/>
                          </a:rPr>
                          <m:t>𝑇</m:t>
                        </m:r>
                      </m:e>
                      <m:sub>
                        <m:r>
                          <a:rPr lang="en-US" sz="1100" i="1">
                            <a:latin typeface="Cambria Math" panose="02040503050406030204" pitchFamily="18" charset="0"/>
                          </a:rPr>
                          <m:t>𝑒</m:t>
                        </m:r>
                      </m:sub>
                    </m:sSub>
                    <m:r>
                      <a:rPr lang="en-US" sz="1100">
                        <a:latin typeface="Cambria Math" panose="02040503050406030204" pitchFamily="18" charset="0"/>
                      </a:rPr>
                      <m:t>=</m:t>
                    </m:r>
                  </m:oMath>
                </a14:m>
                <a:r>
                  <a:rPr lang="en-US" sz="1100" dirty="0"/>
                  <a:t> </a:t>
                </a:r>
                <a:r>
                  <a:rPr lang="en-US" sz="1100" dirty="0" smtClean="0"/>
                  <a:t>e- Temp.</a:t>
                </a:r>
                <a:endParaRPr lang="en-US" sz="1100" dirty="0"/>
              </a:p>
              <a:p>
                <a:r>
                  <a:rPr lang="en-US" sz="1100" dirty="0" smtClean="0"/>
                  <a:t> </a:t>
                </a:r>
                <a:endParaRPr lang="en-US" sz="1100" dirty="0"/>
              </a:p>
            </p:txBody>
          </p:sp>
        </mc:Choice>
        <mc:Fallback xmlns="">
          <p:sp>
            <p:nvSpPr>
              <p:cNvPr id="40" name="TextBox 39"/>
              <p:cNvSpPr txBox="1">
                <a:spLocks noRot="1" noChangeAspect="1" noMove="1" noResize="1" noEditPoints="1" noAdjustHandles="1" noChangeArrowheads="1" noChangeShapeType="1" noTextEdit="1"/>
              </p:cNvSpPr>
              <p:nvPr/>
            </p:nvSpPr>
            <p:spPr>
              <a:xfrm>
                <a:off x="8074427" y="4148600"/>
                <a:ext cx="1175002" cy="93871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591015" y="1805980"/>
                <a:ext cx="4110077" cy="2653675"/>
              </a:xfrm>
              <a:prstGeom prst="rect">
                <a:avLst/>
              </a:prstGeom>
              <a:noFill/>
            </p:spPr>
            <p:txBody>
              <a:bodyPr wrap="square" rtlCol="0">
                <a:spAutoFit/>
              </a:bodyPr>
              <a:lstStyle/>
              <a:p>
                <a:pPr algn="ctr"/>
                <a:r>
                  <a:rPr lang="en-US" b="1" u="sng" dirty="0" smtClean="0"/>
                  <a:t>Key Result:</a:t>
                </a:r>
              </a:p>
              <a:p>
                <a:pPr algn="ctr"/>
                <a:endParaRPr lang="en-US" b="1" u="sng" dirty="0" smtClean="0"/>
              </a:p>
              <a:p>
                <a:r>
                  <a:rPr lang="en-US" dirty="0" smtClean="0"/>
                  <a:t>Expect that for fixed geometry (</a:t>
                </a:r>
                <a14:m>
                  <m:oMath xmlns:m="http://schemas.openxmlformats.org/officeDocument/2006/math">
                    <m:r>
                      <a:rPr lang="en-US" i="1" dirty="0" smtClean="0">
                        <a:latin typeface="Cambria Math" panose="02040503050406030204" pitchFamily="18" charset="0"/>
                      </a:rPr>
                      <m:t>𝐴</m:t>
                    </m:r>
                  </m:oMath>
                </a14:m>
                <a:r>
                  <a:rPr lang="en-US" dirty="0" smtClean="0"/>
                  <a:t>) normalized current-voltage traces collapse to single curve, regardless of plasma composition.</a:t>
                </a:r>
              </a:p>
              <a:p>
                <a:endParaRPr lang="en-US" dirty="0"/>
              </a:p>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Φ</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ln</m:t>
                          </m:r>
                        </m:fName>
                        <m:e>
                          <m:d>
                            <m:dPr>
                              <m:ctrlPr>
                                <a:rPr lang="en-US" b="0" i="1" smtClean="0">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𝐴𝑁𝐼</m:t>
                                  </m:r>
                                  <m:r>
                                    <a:rPr lang="en-US">
                                      <a:latin typeface="Cambria Math" panose="02040503050406030204" pitchFamily="18" charset="0"/>
                                    </a:rPr>
                                    <m:t>+</m:t>
                                  </m:r>
                                  <m:r>
                                    <a:rPr lang="en-US" i="1">
                                      <a:latin typeface="Cambria Math" panose="02040503050406030204" pitchFamily="18" charset="0"/>
                                    </a:rPr>
                                    <m:t>1</m:t>
                                  </m:r>
                                </m:num>
                                <m:den>
                                  <m:r>
                                    <a:rPr lang="en-US">
                                      <a:latin typeface="Cambria Math" panose="02040503050406030204" pitchFamily="18" charset="0"/>
                                    </a:rPr>
                                    <m:t>1−</m:t>
                                  </m:r>
                                  <m:r>
                                    <a:rPr lang="en-US" i="1">
                                      <a:latin typeface="Cambria Math" panose="02040503050406030204" pitchFamily="18" charset="0"/>
                                    </a:rPr>
                                    <m:t>𝐼</m:t>
                                  </m:r>
                                </m:den>
                              </m:f>
                            </m:e>
                          </m:d>
                        </m:e>
                      </m:func>
                    </m:oMath>
                  </m:oMathPara>
                </a14:m>
                <a:endParaRPr lang="en-US" dirty="0" smtClean="0"/>
              </a:p>
            </p:txBody>
          </p:sp>
        </mc:Choice>
        <mc:Fallback xmlns="">
          <p:sp>
            <p:nvSpPr>
              <p:cNvPr id="5" name="TextBox 4"/>
              <p:cNvSpPr txBox="1">
                <a:spLocks noRot="1" noChangeAspect="1" noMove="1" noResize="1" noEditPoints="1" noAdjustHandles="1" noChangeArrowheads="1" noChangeShapeType="1" noTextEdit="1"/>
              </p:cNvSpPr>
              <p:nvPr/>
            </p:nvSpPr>
            <p:spPr>
              <a:xfrm>
                <a:off x="591015" y="1805980"/>
                <a:ext cx="4110077" cy="2653675"/>
              </a:xfrm>
              <a:prstGeom prst="rect">
                <a:avLst/>
              </a:prstGeom>
              <a:blipFill>
                <a:blip r:embed="rId5"/>
                <a:stretch>
                  <a:fillRect l="-1335" t="-11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3547186" y="3679240"/>
                <a:ext cx="1153906" cy="938719"/>
              </a:xfrm>
              <a:prstGeom prst="rect">
                <a:avLst/>
              </a:prstGeom>
              <a:noFill/>
            </p:spPr>
            <p:txBody>
              <a:bodyPr wrap="none" rtlCol="0">
                <a:spAutoFit/>
              </a:bodyPr>
              <a:lstStyle/>
              <a:p>
                <a14:m>
                  <m:oMath xmlns:m="http://schemas.openxmlformats.org/officeDocument/2006/math">
                    <m:r>
                      <a:rPr lang="en-US" sz="1100" i="1" smtClean="0">
                        <a:latin typeface="Cambria Math" panose="02040503050406030204" pitchFamily="18" charset="0"/>
                      </a:rPr>
                      <m:t>𝐴</m:t>
                    </m:r>
                    <m:r>
                      <a:rPr lang="en-US" sz="1100" i="1" smtClean="0">
                        <a:latin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𝐴</m:t>
                        </m:r>
                      </m:e>
                      <m:sub>
                        <m:r>
                          <a:rPr lang="en-US" sz="1100" i="1">
                            <a:latin typeface="Cambria Math" panose="02040503050406030204" pitchFamily="18" charset="0"/>
                          </a:rPr>
                          <m:t>𝑐</m:t>
                        </m:r>
                      </m:sub>
                    </m:sSub>
                    <m:r>
                      <a:rPr lang="en-US" sz="1100" i="1">
                        <a:latin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𝐴</m:t>
                        </m:r>
                      </m:e>
                      <m:sub>
                        <m:r>
                          <a:rPr lang="en-US" sz="1100" i="1">
                            <a:latin typeface="Cambria Math" panose="02040503050406030204" pitchFamily="18" charset="0"/>
                          </a:rPr>
                          <m:t>𝑎</m:t>
                        </m:r>
                      </m:sub>
                    </m:sSub>
                  </m:oMath>
                </a14:m>
                <a:r>
                  <a:rPr lang="en-US" sz="1100" dirty="0"/>
                  <a:t> </a:t>
                </a:r>
              </a:p>
              <a:p>
                <a14:m>
                  <m:oMath xmlns:m="http://schemas.openxmlformats.org/officeDocument/2006/math">
                    <m:r>
                      <a:rPr lang="en-US" sz="1100" b="0" i="1" smtClean="0">
                        <a:latin typeface="Cambria Math" panose="02040503050406030204" pitchFamily="18" charset="0"/>
                      </a:rPr>
                      <m:t>𝐼</m:t>
                    </m:r>
                    <m:r>
                      <a:rPr lang="en-US" sz="1100" b="0" i="1"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𝐼</m:t>
                        </m:r>
                      </m:e>
                      <m:sub>
                        <m:r>
                          <a:rPr lang="en-US" sz="1100" b="0" i="1" smtClean="0">
                            <a:latin typeface="Cambria Math" panose="02040503050406030204" pitchFamily="18" charset="0"/>
                          </a:rPr>
                          <m:t>𝑑𝑐</m:t>
                        </m:r>
                      </m:sub>
                    </m:sSub>
                    <m:r>
                      <a:rPr lang="en-US" sz="1100" b="0" i="1"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𝐼</m:t>
                        </m:r>
                      </m:e>
                      <m:sub>
                        <m:r>
                          <a:rPr lang="en-US" sz="1100" b="0" i="1" smtClean="0">
                            <a:latin typeface="Cambria Math" panose="02040503050406030204" pitchFamily="18" charset="0"/>
                          </a:rPr>
                          <m:t>𝑠𝑎𝑡</m:t>
                        </m:r>
                      </m:sub>
                    </m:sSub>
                  </m:oMath>
                </a14:m>
                <a:r>
                  <a:rPr lang="en-US" sz="1100" dirty="0" smtClean="0"/>
                  <a:t> </a:t>
                </a:r>
              </a:p>
              <a:p>
                <a14:m>
                  <m:oMath xmlns:m="http://schemas.openxmlformats.org/officeDocument/2006/math">
                    <m:r>
                      <a:rPr lang="en-US" sz="1100" b="0" i="1" smtClean="0">
                        <a:latin typeface="Cambria Math" panose="02040503050406030204" pitchFamily="18" charset="0"/>
                      </a:rPr>
                      <m:t>𝑁</m:t>
                    </m:r>
                    <m:r>
                      <a:rPr lang="en-US" sz="1100" b="0" i="1"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𝑛</m:t>
                        </m:r>
                      </m:e>
                      <m:sub>
                        <m:r>
                          <a:rPr lang="en-US" sz="1100" b="0" i="1" smtClean="0">
                            <a:latin typeface="Cambria Math" panose="02040503050406030204" pitchFamily="18" charset="0"/>
                          </a:rPr>
                          <m:t>𝑐</m:t>
                        </m:r>
                      </m:sub>
                    </m:sSub>
                    <m:r>
                      <a:rPr lang="en-US" sz="1100" b="0" i="1"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𝑛</m:t>
                        </m:r>
                      </m:e>
                      <m:sub>
                        <m:r>
                          <a:rPr lang="en-US" sz="1100" b="0" i="1" smtClean="0">
                            <a:latin typeface="Cambria Math" panose="02040503050406030204" pitchFamily="18" charset="0"/>
                          </a:rPr>
                          <m:t>𝑜</m:t>
                        </m:r>
                      </m:sub>
                    </m:sSub>
                    <m:r>
                      <a:rPr lang="en-US" sz="1100" b="0" i="1" smtClean="0">
                        <a:latin typeface="Cambria Math" panose="02040503050406030204" pitchFamily="18" charset="0"/>
                      </a:rPr>
                      <m:t> ∼1</m:t>
                    </m:r>
                  </m:oMath>
                </a14:m>
                <a:r>
                  <a:rPr lang="en-US" sz="1100" dirty="0" smtClean="0"/>
                  <a:t> </a:t>
                </a:r>
              </a:p>
              <a:p>
                <a:pPr/>
                <a14:m>
                  <m:oMathPara xmlns:m="http://schemas.openxmlformats.org/officeDocument/2006/math">
                    <m:oMathParaPr>
                      <m:jc m:val="left"/>
                    </m:oMathParaPr>
                    <m:oMath xmlns:m="http://schemas.openxmlformats.org/officeDocument/2006/math">
                      <m:r>
                        <m:rPr>
                          <m:sty m:val="p"/>
                        </m:rPr>
                        <a:rPr lang="en-US" sz="1100" b="0" i="0" smtClean="0">
                          <a:latin typeface="Cambria Math" panose="02040503050406030204" pitchFamily="18" charset="0"/>
                        </a:rPr>
                        <m:t>Φ</m:t>
                      </m:r>
                      <m:r>
                        <a:rPr lang="en-US" sz="1100" i="1">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𝑉</m:t>
                          </m:r>
                        </m:e>
                        <m:sub>
                          <m:r>
                            <a:rPr lang="en-US" sz="1100" b="0" i="1" smtClean="0">
                              <a:latin typeface="Cambria Math" panose="02040503050406030204" pitchFamily="18" charset="0"/>
                            </a:rPr>
                            <m:t>𝑑𝑐</m:t>
                          </m:r>
                        </m:sub>
                      </m:sSub>
                      <m:r>
                        <a:rPr lang="en-US" sz="1100" b="0" i="1"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𝑇</m:t>
                          </m:r>
                        </m:e>
                        <m:sub>
                          <m:r>
                            <a:rPr lang="en-US" sz="1100" b="0" i="1" smtClean="0">
                              <a:latin typeface="Cambria Math" panose="02040503050406030204" pitchFamily="18" charset="0"/>
                            </a:rPr>
                            <m:t>𝑒</m:t>
                          </m:r>
                        </m:sub>
                      </m:sSub>
                    </m:oMath>
                  </m:oMathPara>
                </a14:m>
                <a:endParaRPr lang="en-US" sz="1100" i="1" dirty="0"/>
              </a:p>
              <a:p>
                <a:r>
                  <a:rPr lang="en-US" sz="1100" dirty="0" smtClean="0"/>
                  <a:t> </a:t>
                </a:r>
                <a:endParaRPr lang="en-US" sz="1100" dirty="0"/>
              </a:p>
            </p:txBody>
          </p:sp>
        </mc:Choice>
        <mc:Fallback xmlns="">
          <p:sp>
            <p:nvSpPr>
              <p:cNvPr id="42" name="TextBox 41"/>
              <p:cNvSpPr txBox="1">
                <a:spLocks noRot="1" noChangeAspect="1" noMove="1" noResize="1" noEditPoints="1" noAdjustHandles="1" noChangeArrowheads="1" noChangeShapeType="1" noTextEdit="1"/>
              </p:cNvSpPr>
              <p:nvPr/>
            </p:nvSpPr>
            <p:spPr>
              <a:xfrm>
                <a:off x="3547186" y="3679240"/>
                <a:ext cx="1153906" cy="93871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51733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26</a:t>
            </a:fld>
            <a:endParaRPr lang="en-US"/>
          </a:p>
        </p:txBody>
      </p:sp>
      <p:sp>
        <p:nvSpPr>
          <p:cNvPr id="4" name="Title 3"/>
          <p:cNvSpPr>
            <a:spLocks noGrp="1"/>
          </p:cNvSpPr>
          <p:nvPr>
            <p:ph type="title"/>
          </p:nvPr>
        </p:nvSpPr>
        <p:spPr/>
        <p:txBody>
          <a:bodyPr>
            <a:normAutofit fontScale="90000"/>
          </a:bodyPr>
          <a:lstStyle/>
          <a:p>
            <a:r>
              <a:rPr lang="en-US" dirty="0"/>
              <a:t>The ICP Cathode as Asymmetric Double Probe</a:t>
            </a:r>
          </a:p>
        </p:txBody>
      </p:sp>
      <p:grpSp>
        <p:nvGrpSpPr>
          <p:cNvPr id="24" name="Group 23"/>
          <p:cNvGrpSpPr/>
          <p:nvPr/>
        </p:nvGrpSpPr>
        <p:grpSpPr>
          <a:xfrm>
            <a:off x="4927586" y="1436648"/>
            <a:ext cx="3169981" cy="1868946"/>
            <a:chOff x="4977323" y="1648445"/>
            <a:chExt cx="3169981" cy="1868946"/>
          </a:xfrm>
        </p:grpSpPr>
        <p:sp>
          <p:nvSpPr>
            <p:cNvPr id="19" name="Cloud 18"/>
            <p:cNvSpPr/>
            <p:nvPr/>
          </p:nvSpPr>
          <p:spPr>
            <a:xfrm>
              <a:off x="6303264" y="2304288"/>
              <a:ext cx="1597152" cy="926592"/>
            </a:xfrm>
            <a:prstGeom prst="cloud">
              <a:avLst/>
            </a:prstGeom>
            <a:solidFill>
              <a:schemeClr val="tx1">
                <a:lumMod val="40000"/>
                <a:lumOff val="60000"/>
              </a:schemeClr>
            </a:solidFill>
            <a:ln w="381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RF Plasma</a:t>
              </a:r>
              <a:endParaRPr lang="en-US" dirty="0"/>
            </a:p>
          </p:txBody>
        </p:sp>
        <p:sp>
          <p:nvSpPr>
            <p:cNvPr id="20" name="Rectangle 19"/>
            <p:cNvSpPr/>
            <p:nvPr/>
          </p:nvSpPr>
          <p:spPr>
            <a:xfrm>
              <a:off x="5858256" y="2225040"/>
              <a:ext cx="121920" cy="1085088"/>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p:cNvSpPr/>
            <p:nvPr/>
          </p:nvSpPr>
          <p:spPr>
            <a:xfrm>
              <a:off x="6047232" y="1999487"/>
              <a:ext cx="2100072" cy="1517904"/>
            </a:xfrm>
            <a:custGeom>
              <a:avLst/>
              <a:gdLst>
                <a:gd name="connsiteX0" fmla="*/ 0 w 2100072"/>
                <a:gd name="connsiteY0" fmla="*/ 0 h 1517904"/>
                <a:gd name="connsiteX1" fmla="*/ 163068 w 2100072"/>
                <a:gd name="connsiteY1" fmla="*/ 0 h 1517904"/>
                <a:gd name="connsiteX2" fmla="*/ 1978152 w 2100072"/>
                <a:gd name="connsiteY2" fmla="*/ 0 h 1517904"/>
                <a:gd name="connsiteX3" fmla="*/ 2097024 w 2100072"/>
                <a:gd name="connsiteY3" fmla="*/ 0 h 1517904"/>
                <a:gd name="connsiteX4" fmla="*/ 2100072 w 2100072"/>
                <a:gd name="connsiteY4" fmla="*/ 0 h 1517904"/>
                <a:gd name="connsiteX5" fmla="*/ 2100072 w 2100072"/>
                <a:gd name="connsiteY5" fmla="*/ 1517904 h 1517904"/>
                <a:gd name="connsiteX6" fmla="*/ 2097024 w 2100072"/>
                <a:gd name="connsiteY6" fmla="*/ 1517904 h 1517904"/>
                <a:gd name="connsiteX7" fmla="*/ 1978152 w 2100072"/>
                <a:gd name="connsiteY7" fmla="*/ 1517904 h 1517904"/>
                <a:gd name="connsiteX8" fmla="*/ 0 w 2100072"/>
                <a:gd name="connsiteY8" fmla="*/ 1517904 h 1517904"/>
                <a:gd name="connsiteX9" fmla="*/ 0 w 2100072"/>
                <a:gd name="connsiteY9" fmla="*/ 1511555 h 1517904"/>
                <a:gd name="connsiteX10" fmla="*/ 0 w 2100072"/>
                <a:gd name="connsiteY10" fmla="*/ 1385744 h 1517904"/>
                <a:gd name="connsiteX11" fmla="*/ 0 w 2100072"/>
                <a:gd name="connsiteY11" fmla="*/ 872618 h 1517904"/>
                <a:gd name="connsiteX12" fmla="*/ 163068 w 2100072"/>
                <a:gd name="connsiteY12" fmla="*/ 872618 h 1517904"/>
                <a:gd name="connsiteX13" fmla="*/ 163068 w 2100072"/>
                <a:gd name="connsiteY13" fmla="*/ 1385744 h 1517904"/>
                <a:gd name="connsiteX14" fmla="*/ 1978152 w 2100072"/>
                <a:gd name="connsiteY14" fmla="*/ 1385744 h 1517904"/>
                <a:gd name="connsiteX15" fmla="*/ 1978152 w 2100072"/>
                <a:gd name="connsiteY15" fmla="*/ 132160 h 1517904"/>
                <a:gd name="connsiteX16" fmla="*/ 163068 w 2100072"/>
                <a:gd name="connsiteY16" fmla="*/ 132160 h 1517904"/>
                <a:gd name="connsiteX17" fmla="*/ 163068 w 2100072"/>
                <a:gd name="connsiteY17" fmla="*/ 638937 h 1517904"/>
                <a:gd name="connsiteX18" fmla="*/ 0 w 2100072"/>
                <a:gd name="connsiteY18" fmla="*/ 638937 h 1517904"/>
                <a:gd name="connsiteX19" fmla="*/ 0 w 2100072"/>
                <a:gd name="connsiteY19" fmla="*/ 132160 h 15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072" h="1517904">
                  <a:moveTo>
                    <a:pt x="0" y="0"/>
                  </a:moveTo>
                  <a:lnTo>
                    <a:pt x="163068" y="0"/>
                  </a:lnTo>
                  <a:lnTo>
                    <a:pt x="1978152" y="0"/>
                  </a:lnTo>
                  <a:lnTo>
                    <a:pt x="2097024" y="0"/>
                  </a:lnTo>
                  <a:lnTo>
                    <a:pt x="2100072" y="0"/>
                  </a:lnTo>
                  <a:lnTo>
                    <a:pt x="2100072" y="1517904"/>
                  </a:lnTo>
                  <a:lnTo>
                    <a:pt x="2097024" y="1517904"/>
                  </a:lnTo>
                  <a:lnTo>
                    <a:pt x="1978152" y="1517904"/>
                  </a:lnTo>
                  <a:lnTo>
                    <a:pt x="0" y="1517904"/>
                  </a:lnTo>
                  <a:lnTo>
                    <a:pt x="0" y="1511555"/>
                  </a:lnTo>
                  <a:lnTo>
                    <a:pt x="0" y="1385744"/>
                  </a:lnTo>
                  <a:lnTo>
                    <a:pt x="0" y="872618"/>
                  </a:lnTo>
                  <a:lnTo>
                    <a:pt x="163068" y="872618"/>
                  </a:lnTo>
                  <a:lnTo>
                    <a:pt x="163068" y="1385744"/>
                  </a:lnTo>
                  <a:lnTo>
                    <a:pt x="1978152" y="1385744"/>
                  </a:lnTo>
                  <a:lnTo>
                    <a:pt x="1978152" y="132160"/>
                  </a:lnTo>
                  <a:lnTo>
                    <a:pt x="163068" y="132160"/>
                  </a:lnTo>
                  <a:lnTo>
                    <a:pt x="163068" y="638937"/>
                  </a:lnTo>
                  <a:lnTo>
                    <a:pt x="0" y="638937"/>
                  </a:lnTo>
                  <a:lnTo>
                    <a:pt x="0" y="132160"/>
                  </a:lnTo>
                  <a:close/>
                </a:path>
              </a:pathLst>
            </a:cu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977323" y="2582918"/>
              <a:ext cx="798617" cy="369332"/>
            </a:xfrm>
            <a:prstGeom prst="rect">
              <a:avLst/>
            </a:prstGeom>
            <a:noFill/>
          </p:spPr>
          <p:txBody>
            <a:bodyPr wrap="none" rtlCol="0">
              <a:spAutoFit/>
            </a:bodyPr>
            <a:lstStyle/>
            <a:p>
              <a:r>
                <a:rPr lang="en-US" dirty="0" smtClean="0"/>
                <a:t>Anode</a:t>
              </a:r>
              <a:endParaRPr lang="en-US" dirty="0"/>
            </a:p>
          </p:txBody>
        </p:sp>
        <p:sp>
          <p:nvSpPr>
            <p:cNvPr id="23" name="TextBox 22"/>
            <p:cNvSpPr txBox="1"/>
            <p:nvPr/>
          </p:nvSpPr>
          <p:spPr>
            <a:xfrm>
              <a:off x="6553200" y="1648445"/>
              <a:ext cx="974434" cy="369332"/>
            </a:xfrm>
            <a:prstGeom prst="rect">
              <a:avLst/>
            </a:prstGeom>
            <a:noFill/>
          </p:spPr>
          <p:txBody>
            <a:bodyPr wrap="none" rtlCol="0">
              <a:spAutoFit/>
            </a:bodyPr>
            <a:lstStyle/>
            <a:p>
              <a:r>
                <a:rPr lang="en-US" dirty="0" smtClean="0"/>
                <a:t>Cathode</a:t>
              </a:r>
              <a:endParaRPr lang="en-US" dirty="0"/>
            </a:p>
          </p:txBody>
        </p:sp>
      </p:grpSp>
      <p:sp>
        <p:nvSpPr>
          <p:cNvPr id="35" name="TextBox 34"/>
          <p:cNvSpPr txBox="1"/>
          <p:nvPr/>
        </p:nvSpPr>
        <p:spPr>
          <a:xfrm>
            <a:off x="6361597" y="1019111"/>
            <a:ext cx="1258165" cy="369332"/>
          </a:xfrm>
          <a:prstGeom prst="rect">
            <a:avLst/>
          </a:prstGeom>
          <a:noFill/>
        </p:spPr>
        <p:txBody>
          <a:bodyPr wrap="none" rtlCol="0">
            <a:spAutoFit/>
          </a:bodyPr>
          <a:lstStyle/>
          <a:p>
            <a:r>
              <a:rPr lang="en-US" u="sng" dirty="0" smtClean="0"/>
              <a:t>RF Cathode</a:t>
            </a:r>
            <a:endParaRPr lang="en-US" u="sng" dirty="0"/>
          </a:p>
        </p:txBody>
      </p:sp>
      <p:grpSp>
        <p:nvGrpSpPr>
          <p:cNvPr id="54" name="Group 53"/>
          <p:cNvGrpSpPr/>
          <p:nvPr/>
        </p:nvGrpSpPr>
        <p:grpSpPr>
          <a:xfrm>
            <a:off x="5873750" y="3110822"/>
            <a:ext cx="869338" cy="1041400"/>
            <a:chOff x="5873750" y="3282950"/>
            <a:chExt cx="869338" cy="1041400"/>
          </a:xfrm>
        </p:grpSpPr>
        <p:cxnSp>
          <p:nvCxnSpPr>
            <p:cNvPr id="37" name="Straight Connector 36"/>
            <p:cNvCxnSpPr/>
            <p:nvPr/>
          </p:nvCxnSpPr>
          <p:spPr>
            <a:xfrm>
              <a:off x="6253527" y="3886200"/>
              <a:ext cx="0" cy="4381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361597" y="3943350"/>
              <a:ext cx="0" cy="3238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5873750" y="3282950"/>
              <a:ext cx="0" cy="82867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5873750" y="4105275"/>
              <a:ext cx="379777"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6363311" y="4105275"/>
              <a:ext cx="379777"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6743088" y="3452322"/>
              <a:ext cx="0" cy="66247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39" name="Rectangle 38"/>
              <p:cNvSpPr/>
              <p:nvPr/>
            </p:nvSpPr>
            <p:spPr>
              <a:xfrm>
                <a:off x="5558152" y="4176948"/>
                <a:ext cx="2418226" cy="714683"/>
              </a:xfrm>
              <a:prstGeom prst="rect">
                <a:avLst/>
              </a:prstGeom>
              <a:ln w="28575">
                <a:solidFill>
                  <a:schemeClr val="accent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𝑑𝑐</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𝑒</m:t>
                          </m:r>
                        </m:sub>
                      </m:sSub>
                      <m:func>
                        <m:funcPr>
                          <m:ctrlPr>
                            <a:rPr lang="en-US" i="1">
                              <a:latin typeface="Cambria Math" panose="02040503050406030204" pitchFamily="18" charset="0"/>
                            </a:rPr>
                          </m:ctrlPr>
                        </m:funcPr>
                        <m:fName>
                          <m:r>
                            <m:rPr>
                              <m:sty m:val="p"/>
                            </m:rPr>
                            <a:rPr lang="en-US" i="0">
                              <a:latin typeface="Cambria Math" panose="02040503050406030204" pitchFamily="18" charset="0"/>
                            </a:rPr>
                            <m:t>ln</m:t>
                          </m:r>
                        </m:fName>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𝐴</m:t>
                                  </m:r>
                                  <m:r>
                                    <a:rPr lang="en-US" b="0" i="1" smtClean="0">
                                      <a:latin typeface="Cambria Math" panose="02040503050406030204" pitchFamily="18" charset="0"/>
                                    </a:rPr>
                                    <m:t>𝑁</m:t>
                                  </m:r>
                                  <m:r>
                                    <a:rPr lang="en-US" i="1">
                                      <a:latin typeface="Cambria Math" panose="02040503050406030204" pitchFamily="18" charset="0"/>
                                    </a:rPr>
                                    <m:t>𝐼</m:t>
                                  </m:r>
                                  <m:r>
                                    <a:rPr lang="en-US" i="0">
                                      <a:latin typeface="Cambria Math" panose="02040503050406030204" pitchFamily="18" charset="0"/>
                                    </a:rPr>
                                    <m:t>+</m:t>
                                  </m:r>
                                  <m:r>
                                    <a:rPr lang="en-US" b="0" i="1" smtClean="0">
                                      <a:latin typeface="Cambria Math" panose="02040503050406030204" pitchFamily="18" charset="0"/>
                                    </a:rPr>
                                    <m:t>1</m:t>
                                  </m:r>
                                </m:num>
                                <m:den>
                                  <m:r>
                                    <a:rPr lang="en-US" i="0">
                                      <a:latin typeface="Cambria Math" panose="02040503050406030204" pitchFamily="18" charset="0"/>
                                    </a:rPr>
                                    <m:t>1−</m:t>
                                  </m:r>
                                  <m:r>
                                    <a:rPr lang="en-US" i="1">
                                      <a:latin typeface="Cambria Math" panose="02040503050406030204" pitchFamily="18" charset="0"/>
                                    </a:rPr>
                                    <m:t>𝐼</m:t>
                                  </m:r>
                                </m:den>
                              </m:f>
                            </m:e>
                          </m:d>
                        </m:e>
                      </m:func>
                    </m:oMath>
                  </m:oMathPara>
                </a14:m>
                <a:endParaRPr lang="en-US" dirty="0"/>
              </a:p>
            </p:txBody>
          </p:sp>
        </mc:Choice>
        <mc:Fallback xmlns="">
          <p:sp>
            <p:nvSpPr>
              <p:cNvPr id="39" name="Rectangle 38"/>
              <p:cNvSpPr>
                <a:spLocks noRot="1" noChangeAspect="1" noMove="1" noResize="1" noEditPoints="1" noAdjustHandles="1" noChangeArrowheads="1" noChangeShapeType="1" noTextEdit="1"/>
              </p:cNvSpPr>
              <p:nvPr/>
            </p:nvSpPr>
            <p:spPr>
              <a:xfrm>
                <a:off x="5558152" y="4176948"/>
                <a:ext cx="2418226" cy="714683"/>
              </a:xfrm>
              <a:prstGeom prst="rect">
                <a:avLst/>
              </a:prstGeom>
              <a:blipFill>
                <a:blip r:embed="rId3"/>
                <a:stretch>
                  <a:fillRect/>
                </a:stretch>
              </a:blipFill>
              <a:ln w="28575">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8074427" y="4148600"/>
                <a:ext cx="1175002" cy="938719"/>
              </a:xfrm>
              <a:prstGeom prst="rect">
                <a:avLst/>
              </a:prstGeom>
              <a:noFill/>
            </p:spPr>
            <p:txBody>
              <a:bodyPr wrap="none" rtlCol="0">
                <a:spAutoFit/>
              </a:bodyPr>
              <a:lstStyle/>
              <a:p>
                <a14:m>
                  <m:oMath xmlns:m="http://schemas.openxmlformats.org/officeDocument/2006/math">
                    <m:r>
                      <a:rPr lang="en-US" sz="1100" i="1" smtClean="0">
                        <a:latin typeface="Cambria Math" panose="02040503050406030204" pitchFamily="18" charset="0"/>
                      </a:rPr>
                      <m:t>𝐴</m:t>
                    </m:r>
                    <m:r>
                      <a:rPr lang="en-US" sz="1100" i="1" smtClean="0">
                        <a:latin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𝐴</m:t>
                        </m:r>
                      </m:e>
                      <m:sub>
                        <m:r>
                          <a:rPr lang="en-US" sz="1100" i="1">
                            <a:latin typeface="Cambria Math" panose="02040503050406030204" pitchFamily="18" charset="0"/>
                          </a:rPr>
                          <m:t>𝑐</m:t>
                        </m:r>
                      </m:sub>
                    </m:sSub>
                    <m:r>
                      <a:rPr lang="en-US" sz="1100" i="1">
                        <a:latin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𝐴</m:t>
                        </m:r>
                      </m:e>
                      <m:sub>
                        <m:r>
                          <a:rPr lang="en-US" sz="1100" i="1">
                            <a:latin typeface="Cambria Math" panose="02040503050406030204" pitchFamily="18" charset="0"/>
                          </a:rPr>
                          <m:t>𝑎</m:t>
                        </m:r>
                      </m:sub>
                    </m:sSub>
                  </m:oMath>
                </a14:m>
                <a:r>
                  <a:rPr lang="en-US" sz="1100" dirty="0"/>
                  <a:t> </a:t>
                </a:r>
              </a:p>
              <a:p>
                <a14:m>
                  <m:oMath xmlns:m="http://schemas.openxmlformats.org/officeDocument/2006/math">
                    <m:r>
                      <a:rPr lang="en-US" sz="1100" b="0" i="1" smtClean="0">
                        <a:latin typeface="Cambria Math" panose="02040503050406030204" pitchFamily="18" charset="0"/>
                      </a:rPr>
                      <m:t>𝐼</m:t>
                    </m:r>
                    <m:r>
                      <a:rPr lang="en-US" sz="1100" b="0" i="1"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𝐼</m:t>
                        </m:r>
                      </m:e>
                      <m:sub>
                        <m:r>
                          <a:rPr lang="en-US" sz="1100" b="0" i="1" smtClean="0">
                            <a:latin typeface="Cambria Math" panose="02040503050406030204" pitchFamily="18" charset="0"/>
                          </a:rPr>
                          <m:t>𝑑𝑐</m:t>
                        </m:r>
                      </m:sub>
                    </m:sSub>
                    <m:r>
                      <a:rPr lang="en-US" sz="1100" b="0" i="1"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𝐼</m:t>
                        </m:r>
                      </m:e>
                      <m:sub>
                        <m:r>
                          <a:rPr lang="en-US" sz="1100" b="0" i="1" smtClean="0">
                            <a:latin typeface="Cambria Math" panose="02040503050406030204" pitchFamily="18" charset="0"/>
                          </a:rPr>
                          <m:t>𝑠𝑎𝑡</m:t>
                        </m:r>
                      </m:sub>
                    </m:sSub>
                  </m:oMath>
                </a14:m>
                <a:r>
                  <a:rPr lang="en-US" sz="1100" dirty="0" smtClean="0"/>
                  <a:t> </a:t>
                </a:r>
              </a:p>
              <a:p>
                <a:pPr/>
                <a14:m>
                  <m:oMathPara xmlns:m="http://schemas.openxmlformats.org/officeDocument/2006/math">
                    <m:oMathParaPr>
                      <m:jc m:val="left"/>
                    </m:oMathParaPr>
                    <m:oMath xmlns:m="http://schemas.openxmlformats.org/officeDocument/2006/math">
                      <m:r>
                        <a:rPr lang="en-US" sz="1100" i="1">
                          <a:latin typeface="Cambria Math" panose="02040503050406030204" pitchFamily="18" charset="0"/>
                        </a:rPr>
                        <m:t>𝑁</m:t>
                      </m:r>
                      <m:r>
                        <a:rPr lang="en-US" sz="1100" i="1">
                          <a:latin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𝑛</m:t>
                          </m:r>
                        </m:e>
                        <m:sub>
                          <m:r>
                            <a:rPr lang="en-US" sz="1100" i="1">
                              <a:latin typeface="Cambria Math" panose="02040503050406030204" pitchFamily="18" charset="0"/>
                            </a:rPr>
                            <m:t>𝑐</m:t>
                          </m:r>
                        </m:sub>
                      </m:sSub>
                      <m:r>
                        <a:rPr lang="en-US" sz="1100" i="1">
                          <a:latin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𝑛</m:t>
                          </m:r>
                        </m:e>
                        <m:sub>
                          <m:r>
                            <a:rPr lang="en-US" sz="1100" i="1">
                              <a:latin typeface="Cambria Math" panose="02040503050406030204" pitchFamily="18" charset="0"/>
                            </a:rPr>
                            <m:t>𝑜</m:t>
                          </m:r>
                        </m:sub>
                      </m:sSub>
                      <m:r>
                        <a:rPr lang="en-US" sz="1100" i="1">
                          <a:latin typeface="Cambria Math" panose="02040503050406030204" pitchFamily="18" charset="0"/>
                        </a:rPr>
                        <m:t> ∼1</m:t>
                      </m:r>
                    </m:oMath>
                  </m:oMathPara>
                </a14:m>
                <a:endParaRPr lang="en-US" sz="1100" dirty="0" smtClean="0"/>
              </a:p>
              <a:p>
                <a14:m>
                  <m:oMath xmlns:m="http://schemas.openxmlformats.org/officeDocument/2006/math">
                    <m:sSub>
                      <m:sSubPr>
                        <m:ctrlPr>
                          <a:rPr lang="en-US" sz="1100" i="1">
                            <a:latin typeface="Cambria Math" panose="02040503050406030204" pitchFamily="18" charset="0"/>
                          </a:rPr>
                        </m:ctrlPr>
                      </m:sSubPr>
                      <m:e>
                        <m:r>
                          <a:rPr lang="en-US" sz="1100" i="1">
                            <a:latin typeface="Cambria Math" panose="02040503050406030204" pitchFamily="18" charset="0"/>
                          </a:rPr>
                          <m:t>𝑇</m:t>
                        </m:r>
                      </m:e>
                      <m:sub>
                        <m:r>
                          <a:rPr lang="en-US" sz="1100" i="1">
                            <a:latin typeface="Cambria Math" panose="02040503050406030204" pitchFamily="18" charset="0"/>
                          </a:rPr>
                          <m:t>𝑒</m:t>
                        </m:r>
                      </m:sub>
                    </m:sSub>
                    <m:r>
                      <a:rPr lang="en-US" sz="1100">
                        <a:latin typeface="Cambria Math" panose="02040503050406030204" pitchFamily="18" charset="0"/>
                      </a:rPr>
                      <m:t>=</m:t>
                    </m:r>
                  </m:oMath>
                </a14:m>
                <a:r>
                  <a:rPr lang="en-US" sz="1100" dirty="0"/>
                  <a:t> </a:t>
                </a:r>
                <a:r>
                  <a:rPr lang="en-US" sz="1100" dirty="0" smtClean="0"/>
                  <a:t>e- Temp.</a:t>
                </a:r>
                <a:endParaRPr lang="en-US" sz="1100" dirty="0"/>
              </a:p>
              <a:p>
                <a:r>
                  <a:rPr lang="en-US" sz="1100" dirty="0" smtClean="0"/>
                  <a:t> </a:t>
                </a:r>
                <a:endParaRPr lang="en-US" sz="1100" dirty="0"/>
              </a:p>
            </p:txBody>
          </p:sp>
        </mc:Choice>
        <mc:Fallback xmlns="">
          <p:sp>
            <p:nvSpPr>
              <p:cNvPr id="40" name="TextBox 39"/>
              <p:cNvSpPr txBox="1">
                <a:spLocks noRot="1" noChangeAspect="1" noMove="1" noResize="1" noEditPoints="1" noAdjustHandles="1" noChangeArrowheads="1" noChangeShapeType="1" noTextEdit="1"/>
              </p:cNvSpPr>
              <p:nvPr/>
            </p:nvSpPr>
            <p:spPr>
              <a:xfrm>
                <a:off x="8074427" y="4148600"/>
                <a:ext cx="1175002" cy="93871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591015" y="1805980"/>
                <a:ext cx="4110077" cy="2653675"/>
              </a:xfrm>
              <a:prstGeom prst="rect">
                <a:avLst/>
              </a:prstGeom>
              <a:noFill/>
            </p:spPr>
            <p:txBody>
              <a:bodyPr wrap="square" rtlCol="0">
                <a:spAutoFit/>
              </a:bodyPr>
              <a:lstStyle/>
              <a:p>
                <a:pPr algn="ctr"/>
                <a:r>
                  <a:rPr lang="en-US" b="1" u="sng" dirty="0" smtClean="0"/>
                  <a:t>Key Result:</a:t>
                </a:r>
              </a:p>
              <a:p>
                <a:pPr algn="ctr"/>
                <a:endParaRPr lang="en-US" b="1" u="sng" dirty="0" smtClean="0"/>
              </a:p>
              <a:p>
                <a:r>
                  <a:rPr lang="en-US" dirty="0" smtClean="0"/>
                  <a:t>Expect that for fixed geometry (</a:t>
                </a:r>
                <a14:m>
                  <m:oMath xmlns:m="http://schemas.openxmlformats.org/officeDocument/2006/math">
                    <m:r>
                      <a:rPr lang="en-US" i="1" dirty="0" smtClean="0">
                        <a:latin typeface="Cambria Math" panose="02040503050406030204" pitchFamily="18" charset="0"/>
                      </a:rPr>
                      <m:t>𝐴</m:t>
                    </m:r>
                  </m:oMath>
                </a14:m>
                <a:r>
                  <a:rPr lang="en-US" dirty="0" smtClean="0"/>
                  <a:t>) normalized current-voltage traces collapse to single curve, regardless of plasma composition.</a:t>
                </a:r>
              </a:p>
              <a:p>
                <a:endParaRPr lang="en-US" dirty="0"/>
              </a:p>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Φ</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ln</m:t>
                          </m:r>
                        </m:fName>
                        <m:e>
                          <m:d>
                            <m:dPr>
                              <m:ctrlPr>
                                <a:rPr lang="en-US" b="0" i="1" smtClean="0">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𝐴𝑁𝐼</m:t>
                                  </m:r>
                                  <m:r>
                                    <a:rPr lang="en-US">
                                      <a:latin typeface="Cambria Math" panose="02040503050406030204" pitchFamily="18" charset="0"/>
                                    </a:rPr>
                                    <m:t>+</m:t>
                                  </m:r>
                                  <m:r>
                                    <a:rPr lang="en-US" i="1">
                                      <a:latin typeface="Cambria Math" panose="02040503050406030204" pitchFamily="18" charset="0"/>
                                    </a:rPr>
                                    <m:t>1</m:t>
                                  </m:r>
                                </m:num>
                                <m:den>
                                  <m:r>
                                    <a:rPr lang="en-US">
                                      <a:latin typeface="Cambria Math" panose="02040503050406030204" pitchFamily="18" charset="0"/>
                                    </a:rPr>
                                    <m:t>1−</m:t>
                                  </m:r>
                                  <m:r>
                                    <a:rPr lang="en-US" i="1">
                                      <a:latin typeface="Cambria Math" panose="02040503050406030204" pitchFamily="18" charset="0"/>
                                    </a:rPr>
                                    <m:t>𝐼</m:t>
                                  </m:r>
                                </m:den>
                              </m:f>
                            </m:e>
                          </m:d>
                        </m:e>
                      </m:func>
                    </m:oMath>
                  </m:oMathPara>
                </a14:m>
                <a:endParaRPr lang="en-US" dirty="0" smtClean="0"/>
              </a:p>
            </p:txBody>
          </p:sp>
        </mc:Choice>
        <mc:Fallback xmlns="">
          <p:sp>
            <p:nvSpPr>
              <p:cNvPr id="5" name="TextBox 4"/>
              <p:cNvSpPr txBox="1">
                <a:spLocks noRot="1" noChangeAspect="1" noMove="1" noResize="1" noEditPoints="1" noAdjustHandles="1" noChangeArrowheads="1" noChangeShapeType="1" noTextEdit="1"/>
              </p:cNvSpPr>
              <p:nvPr/>
            </p:nvSpPr>
            <p:spPr>
              <a:xfrm>
                <a:off x="591015" y="1805980"/>
                <a:ext cx="4110077" cy="2653675"/>
              </a:xfrm>
              <a:prstGeom prst="rect">
                <a:avLst/>
              </a:prstGeom>
              <a:blipFill>
                <a:blip r:embed="rId5"/>
                <a:stretch>
                  <a:fillRect l="-1335" t="-11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3547186" y="3679240"/>
                <a:ext cx="1153906" cy="938719"/>
              </a:xfrm>
              <a:prstGeom prst="rect">
                <a:avLst/>
              </a:prstGeom>
              <a:noFill/>
            </p:spPr>
            <p:txBody>
              <a:bodyPr wrap="none" rtlCol="0">
                <a:spAutoFit/>
              </a:bodyPr>
              <a:lstStyle/>
              <a:p>
                <a14:m>
                  <m:oMath xmlns:m="http://schemas.openxmlformats.org/officeDocument/2006/math">
                    <m:r>
                      <a:rPr lang="en-US" sz="1100" i="1" smtClean="0">
                        <a:latin typeface="Cambria Math" panose="02040503050406030204" pitchFamily="18" charset="0"/>
                      </a:rPr>
                      <m:t>𝐴</m:t>
                    </m:r>
                    <m:r>
                      <a:rPr lang="en-US" sz="1100" i="1" smtClean="0">
                        <a:latin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𝐴</m:t>
                        </m:r>
                      </m:e>
                      <m:sub>
                        <m:r>
                          <a:rPr lang="en-US" sz="1100" i="1">
                            <a:latin typeface="Cambria Math" panose="02040503050406030204" pitchFamily="18" charset="0"/>
                          </a:rPr>
                          <m:t>𝑐</m:t>
                        </m:r>
                      </m:sub>
                    </m:sSub>
                    <m:r>
                      <a:rPr lang="en-US" sz="1100" i="1">
                        <a:latin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𝐴</m:t>
                        </m:r>
                      </m:e>
                      <m:sub>
                        <m:r>
                          <a:rPr lang="en-US" sz="1100" i="1">
                            <a:latin typeface="Cambria Math" panose="02040503050406030204" pitchFamily="18" charset="0"/>
                          </a:rPr>
                          <m:t>𝑎</m:t>
                        </m:r>
                      </m:sub>
                    </m:sSub>
                  </m:oMath>
                </a14:m>
                <a:r>
                  <a:rPr lang="en-US" sz="1100" dirty="0"/>
                  <a:t> </a:t>
                </a:r>
              </a:p>
              <a:p>
                <a14:m>
                  <m:oMath xmlns:m="http://schemas.openxmlformats.org/officeDocument/2006/math">
                    <m:r>
                      <a:rPr lang="en-US" sz="1100" b="0" i="1" smtClean="0">
                        <a:latin typeface="Cambria Math" panose="02040503050406030204" pitchFamily="18" charset="0"/>
                      </a:rPr>
                      <m:t>𝐼</m:t>
                    </m:r>
                    <m:r>
                      <a:rPr lang="en-US" sz="1100" b="0" i="1"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𝐼</m:t>
                        </m:r>
                      </m:e>
                      <m:sub>
                        <m:r>
                          <a:rPr lang="en-US" sz="1100" b="0" i="1" smtClean="0">
                            <a:latin typeface="Cambria Math" panose="02040503050406030204" pitchFamily="18" charset="0"/>
                          </a:rPr>
                          <m:t>𝑑𝑐</m:t>
                        </m:r>
                      </m:sub>
                    </m:sSub>
                    <m:r>
                      <a:rPr lang="en-US" sz="1100" b="0" i="1"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𝐼</m:t>
                        </m:r>
                      </m:e>
                      <m:sub>
                        <m:r>
                          <a:rPr lang="en-US" sz="1100" b="0" i="1" smtClean="0">
                            <a:latin typeface="Cambria Math" panose="02040503050406030204" pitchFamily="18" charset="0"/>
                          </a:rPr>
                          <m:t>𝑠𝑎𝑡</m:t>
                        </m:r>
                      </m:sub>
                    </m:sSub>
                  </m:oMath>
                </a14:m>
                <a:r>
                  <a:rPr lang="en-US" sz="1100" dirty="0" smtClean="0"/>
                  <a:t> </a:t>
                </a:r>
              </a:p>
              <a:p>
                <a14:m>
                  <m:oMath xmlns:m="http://schemas.openxmlformats.org/officeDocument/2006/math">
                    <m:r>
                      <a:rPr lang="en-US" sz="1100" b="0" i="1" smtClean="0">
                        <a:latin typeface="Cambria Math" panose="02040503050406030204" pitchFamily="18" charset="0"/>
                      </a:rPr>
                      <m:t>𝑁</m:t>
                    </m:r>
                    <m:r>
                      <a:rPr lang="en-US" sz="1100" b="0" i="1"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𝑛</m:t>
                        </m:r>
                      </m:e>
                      <m:sub>
                        <m:r>
                          <a:rPr lang="en-US" sz="1100" b="0" i="1" smtClean="0">
                            <a:latin typeface="Cambria Math" panose="02040503050406030204" pitchFamily="18" charset="0"/>
                          </a:rPr>
                          <m:t>𝑐</m:t>
                        </m:r>
                      </m:sub>
                    </m:sSub>
                    <m:r>
                      <a:rPr lang="en-US" sz="1100" b="0" i="1"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𝑛</m:t>
                        </m:r>
                      </m:e>
                      <m:sub>
                        <m:r>
                          <a:rPr lang="en-US" sz="1100" b="0" i="1" smtClean="0">
                            <a:latin typeface="Cambria Math" panose="02040503050406030204" pitchFamily="18" charset="0"/>
                          </a:rPr>
                          <m:t>𝑜</m:t>
                        </m:r>
                      </m:sub>
                    </m:sSub>
                    <m:r>
                      <a:rPr lang="en-US" sz="1100" b="0" i="1" smtClean="0">
                        <a:latin typeface="Cambria Math" panose="02040503050406030204" pitchFamily="18" charset="0"/>
                      </a:rPr>
                      <m:t> ∼1</m:t>
                    </m:r>
                  </m:oMath>
                </a14:m>
                <a:r>
                  <a:rPr lang="en-US" sz="1100" dirty="0" smtClean="0"/>
                  <a:t> </a:t>
                </a:r>
              </a:p>
              <a:p>
                <a:pPr/>
                <a14:m>
                  <m:oMathPara xmlns:m="http://schemas.openxmlformats.org/officeDocument/2006/math">
                    <m:oMathParaPr>
                      <m:jc m:val="left"/>
                    </m:oMathParaPr>
                    <m:oMath xmlns:m="http://schemas.openxmlformats.org/officeDocument/2006/math">
                      <m:r>
                        <m:rPr>
                          <m:sty m:val="p"/>
                        </m:rPr>
                        <a:rPr lang="en-US" sz="1100" b="0" i="0" smtClean="0">
                          <a:latin typeface="Cambria Math" panose="02040503050406030204" pitchFamily="18" charset="0"/>
                        </a:rPr>
                        <m:t>Φ</m:t>
                      </m:r>
                      <m:r>
                        <a:rPr lang="en-US" sz="1100" i="1">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𝑉</m:t>
                          </m:r>
                        </m:e>
                        <m:sub>
                          <m:r>
                            <a:rPr lang="en-US" sz="1100" b="0" i="1" smtClean="0">
                              <a:latin typeface="Cambria Math" panose="02040503050406030204" pitchFamily="18" charset="0"/>
                            </a:rPr>
                            <m:t>𝑑𝑐</m:t>
                          </m:r>
                        </m:sub>
                      </m:sSub>
                      <m:r>
                        <a:rPr lang="en-US" sz="1100" b="0" i="1"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𝑇</m:t>
                          </m:r>
                        </m:e>
                        <m:sub>
                          <m:r>
                            <a:rPr lang="en-US" sz="1100" b="0" i="1" smtClean="0">
                              <a:latin typeface="Cambria Math" panose="02040503050406030204" pitchFamily="18" charset="0"/>
                            </a:rPr>
                            <m:t>𝑒</m:t>
                          </m:r>
                        </m:sub>
                      </m:sSub>
                    </m:oMath>
                  </m:oMathPara>
                </a14:m>
                <a:endParaRPr lang="en-US" sz="1100" i="1" dirty="0"/>
              </a:p>
              <a:p>
                <a:r>
                  <a:rPr lang="en-US" sz="1100" dirty="0" smtClean="0"/>
                  <a:t> </a:t>
                </a:r>
                <a:endParaRPr lang="en-US" sz="1100" dirty="0"/>
              </a:p>
            </p:txBody>
          </p:sp>
        </mc:Choice>
        <mc:Fallback xmlns="">
          <p:sp>
            <p:nvSpPr>
              <p:cNvPr id="42" name="TextBox 41"/>
              <p:cNvSpPr txBox="1">
                <a:spLocks noRot="1" noChangeAspect="1" noMove="1" noResize="1" noEditPoints="1" noAdjustHandles="1" noChangeArrowheads="1" noChangeShapeType="1" noTextEdit="1"/>
              </p:cNvSpPr>
              <p:nvPr/>
            </p:nvSpPr>
            <p:spPr>
              <a:xfrm>
                <a:off x="3547186" y="3679240"/>
                <a:ext cx="1153906" cy="938719"/>
              </a:xfrm>
              <a:prstGeom prst="rect">
                <a:avLst/>
              </a:prstGeom>
              <a:blipFill>
                <a:blip r:embed="rId6"/>
                <a:stretch>
                  <a:fillRect/>
                </a:stretch>
              </a:blipFill>
            </p:spPr>
            <p:txBody>
              <a:bodyPr/>
              <a:lstStyle/>
              <a:p>
                <a:r>
                  <a:rPr lang="en-US">
                    <a:noFill/>
                  </a:rPr>
                  <a:t> </a:t>
                </a:r>
              </a:p>
            </p:txBody>
          </p:sp>
        </mc:Fallback>
      </mc:AlternateContent>
      <p:sp>
        <p:nvSpPr>
          <p:cNvPr id="6" name="TextBox 5"/>
          <p:cNvSpPr txBox="1"/>
          <p:nvPr/>
        </p:nvSpPr>
        <p:spPr>
          <a:xfrm>
            <a:off x="3169153" y="948931"/>
            <a:ext cx="2939460" cy="830997"/>
          </a:xfrm>
          <a:prstGeom prst="rect">
            <a:avLst/>
          </a:prstGeom>
          <a:noFill/>
        </p:spPr>
        <p:txBody>
          <a:bodyPr wrap="square" rtlCol="0">
            <a:spAutoFit/>
          </a:bodyPr>
          <a:lstStyle/>
          <a:p>
            <a:r>
              <a:rPr lang="en-US" sz="2400" b="1" dirty="0" smtClean="0"/>
              <a:t>How do we get these plasma properties?</a:t>
            </a:r>
            <a:endParaRPr lang="en-US" sz="2400" b="1" dirty="0"/>
          </a:p>
        </p:txBody>
      </p:sp>
      <p:cxnSp>
        <p:nvCxnSpPr>
          <p:cNvPr id="8" name="Straight Arrow Connector 7"/>
          <p:cNvCxnSpPr/>
          <p:nvPr/>
        </p:nvCxnSpPr>
        <p:spPr>
          <a:xfrm>
            <a:off x="5930439" y="1550239"/>
            <a:ext cx="622761" cy="5422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73358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27</a:t>
            </a:fld>
            <a:endParaRPr lang="en-US"/>
          </a:p>
        </p:txBody>
      </p:sp>
      <p:sp>
        <p:nvSpPr>
          <p:cNvPr id="4" name="Title 3"/>
          <p:cNvSpPr>
            <a:spLocks noGrp="1"/>
          </p:cNvSpPr>
          <p:nvPr>
            <p:ph type="title"/>
          </p:nvPr>
        </p:nvSpPr>
        <p:spPr/>
        <p:txBody>
          <a:bodyPr>
            <a:normAutofit fontScale="90000"/>
          </a:bodyPr>
          <a:lstStyle/>
          <a:p>
            <a:r>
              <a:rPr lang="en-US" dirty="0"/>
              <a:t>New Theory Work:</a:t>
            </a:r>
            <a:br>
              <a:rPr lang="en-US" dirty="0"/>
            </a:br>
            <a:r>
              <a:rPr lang="en-US" dirty="0" smtClean="0"/>
              <a:t>Argon Global Model</a:t>
            </a:r>
            <a:endParaRPr lang="en-US" dirty="0"/>
          </a:p>
        </p:txBody>
      </p:sp>
      <mc:AlternateContent xmlns:mc="http://schemas.openxmlformats.org/markup-compatibility/2006" xmlns:a14="http://schemas.microsoft.com/office/drawing/2010/main">
        <mc:Choice Requires="a14">
          <p:sp>
            <p:nvSpPr>
              <p:cNvPr id="5" name="Rectangle 4"/>
              <p:cNvSpPr/>
              <p:nvPr/>
            </p:nvSpPr>
            <p:spPr>
              <a:xfrm>
                <a:off x="3077029" y="2446042"/>
                <a:ext cx="3989810"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𝑅</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𝑖𝑧</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𝑒</m:t>
                              </m:r>
                            </m:sub>
                          </m:sSub>
                        </m:e>
                      </m:d>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𝑃</m:t>
                              </m:r>
                            </m:num>
                            <m:den>
                              <m:r>
                                <a:rPr lang="en-US" i="1">
                                  <a:latin typeface="Cambria Math" panose="02040503050406030204" pitchFamily="18" charset="0"/>
                                </a:rPr>
                                <m:t>𝑞</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𝑛</m:t>
                                  </m:r>
                                </m:sub>
                              </m:sSub>
                            </m:den>
                          </m:f>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𝜂</m:t>
                                  </m:r>
                                </m:e>
                                <m:sub>
                                  <m:r>
                                    <a:rPr lang="en-US" i="1">
                                      <a:latin typeface="Cambria Math" panose="02040503050406030204" pitchFamily="18" charset="0"/>
                                    </a:rPr>
                                    <m:t>𝑟𝑓</m:t>
                                  </m:r>
                                </m:sub>
                              </m:sSub>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𝑟𝑓</m:t>
                                  </m:r>
                                </m:sub>
                              </m:sSub>
                            </m:num>
                            <m:den>
                              <m:r>
                                <a:rPr lang="en-US" i="1">
                                  <a:latin typeface="Cambria Math" panose="02040503050406030204" pitchFamily="18" charset="0"/>
                                </a:rPr>
                                <m:t>𝑞</m:t>
                              </m:r>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m:t>
                                  </m:r>
                                </m:sub>
                              </m:sSub>
                            </m:den>
                          </m:f>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𝑆</m:t>
                              </m:r>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𝑠</m:t>
                                  </m:r>
                                </m:sub>
                              </m:sSub>
                            </m:den>
                          </m:f>
                        </m:e>
                      </m:d>
                      <m:r>
                        <a:rPr lang="en-US" i="1">
                          <a:latin typeface="Cambria Math" panose="02040503050406030204" pitchFamily="18" charset="0"/>
                        </a:rPr>
                        <m:t>≃2</m:t>
                      </m:r>
                      <m:rad>
                        <m:radPr>
                          <m:degHide m:val="on"/>
                          <m:ctrlPr>
                            <a:rPr lang="en-US" i="1">
                              <a:latin typeface="Cambria Math" panose="02040503050406030204" pitchFamily="18" charset="0"/>
                            </a:rPr>
                          </m:ctrlPr>
                        </m:radPr>
                        <m:deg/>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b="0" i="1" smtClean="0">
                                      <a:latin typeface="Cambria Math" panose="02040503050406030204" pitchFamily="18" charset="0"/>
                                    </a:rPr>
                                    <m:t>𝑒</m:t>
                                  </m:r>
                                </m:sub>
                              </m:sSub>
                            </m:num>
                            <m:den>
                              <m:sSub>
                                <m:sSubPr>
                                  <m:ctrlPr>
                                    <a:rPr lang="en-US" i="1" smtClean="0">
                                      <a:latin typeface="Cambria Math" panose="02040503050406030204" pitchFamily="18" charset="0"/>
                                    </a:rPr>
                                  </m:ctrlPr>
                                </m:sSubPr>
                                <m:e>
                                  <m:r>
                                    <a:rPr lang="en-US" i="1">
                                      <a:latin typeface="Cambria Math" panose="02040503050406030204" pitchFamily="18" charset="0"/>
                                    </a:rPr>
                                    <m:t>𝑚</m:t>
                                  </m:r>
                                </m:e>
                                <m:sub>
                                  <m:r>
                                    <a:rPr lang="en-US" b="0" i="1" smtClean="0">
                                      <a:latin typeface="Cambria Math" panose="02040503050406030204" pitchFamily="18" charset="0"/>
                                    </a:rPr>
                                    <m:t>𝑖</m:t>
                                  </m:r>
                                </m:sub>
                              </m:sSub>
                            </m:den>
                          </m:f>
                        </m:e>
                      </m:rad>
                    </m:oMath>
                  </m:oMathPara>
                </a14:m>
                <a:endParaRPr lang="en-US" i="1" dirty="0"/>
              </a:p>
            </p:txBody>
          </p:sp>
        </mc:Choice>
        <mc:Fallback xmlns="">
          <p:sp>
            <p:nvSpPr>
              <p:cNvPr id="5" name="Rectangle 4"/>
              <p:cNvSpPr>
                <a:spLocks noRot="1" noChangeAspect="1" noMove="1" noResize="1" noEditPoints="1" noAdjustHandles="1" noChangeArrowheads="1" noChangeShapeType="1" noTextEdit="1"/>
              </p:cNvSpPr>
              <p:nvPr/>
            </p:nvSpPr>
            <p:spPr>
              <a:xfrm>
                <a:off x="3077029" y="2446042"/>
                <a:ext cx="3989810" cy="91069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680400" y="1176555"/>
                <a:ext cx="2988832" cy="9217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𝑟𝑓</m:t>
                          </m:r>
                        </m:sub>
                      </m:sSub>
                      <m:r>
                        <a:rPr lang="en-US" i="1">
                          <a:latin typeface="Cambria Math" panose="02040503050406030204" pitchFamily="18" charset="0"/>
                        </a:rPr>
                        <m:t>≃</m:t>
                      </m:r>
                      <m:f>
                        <m:fPr>
                          <m:ctrlPr>
                            <a:rPr lang="en-US" i="1">
                              <a:latin typeface="Cambria Math" panose="02040503050406030204" pitchFamily="18" charset="0"/>
                            </a:rPr>
                          </m:ctrlPr>
                        </m:fPr>
                        <m:num>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𝑈</m:t>
                                  </m:r>
                                </m:e>
                                <m:sub>
                                  <m:r>
                                    <a:rPr lang="en-US" i="1">
                                      <a:latin typeface="Cambria Math" panose="02040503050406030204" pitchFamily="18" charset="0"/>
                                    </a:rPr>
                                    <m:t>𝑖𝑧</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5</m:t>
                                  </m:r>
                                </m:num>
                                <m:den>
                                  <m:r>
                                    <a:rPr lang="en-US" i="1">
                                      <a:latin typeface="Cambria Math" panose="02040503050406030204" pitchFamily="18" charset="0"/>
                                    </a:rPr>
                                    <m:t>2</m:t>
                                  </m:r>
                                </m:den>
                              </m:f>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𝑒</m:t>
                                  </m:r>
                                </m:sub>
                              </m:sSub>
                            </m:e>
                          </m:d>
                        </m:num>
                        <m:den>
                          <m:sSub>
                            <m:sSubPr>
                              <m:ctrlPr>
                                <a:rPr lang="en-US" i="1">
                                  <a:latin typeface="Cambria Math" panose="02040503050406030204" pitchFamily="18" charset="0"/>
                                </a:rPr>
                              </m:ctrlPr>
                            </m:sSubPr>
                            <m:e>
                              <m:r>
                                <a:rPr lang="en-US" i="1">
                                  <a:latin typeface="Cambria Math" panose="02040503050406030204" pitchFamily="18" charset="0"/>
                                </a:rPr>
                                <m:t>𝜂</m:t>
                              </m:r>
                            </m:e>
                            <m:sub>
                              <m:r>
                                <a:rPr lang="en-US" i="1">
                                  <a:latin typeface="Cambria Math" panose="02040503050406030204" pitchFamily="18" charset="0"/>
                                </a:rPr>
                                <m:t>𝑟𝑓</m:t>
                              </m:r>
                            </m:sub>
                          </m:sSub>
                        </m:den>
                      </m:f>
                      <m:d>
                        <m:dPr>
                          <m:ctrlPr>
                            <a:rPr lang="en-US" b="0" i="1" smtClean="0">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𝑆</m:t>
                              </m:r>
                            </m:num>
                            <m:den>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𝑐</m:t>
                                  </m:r>
                                </m:sub>
                              </m:sSub>
                            </m:den>
                          </m:f>
                        </m:e>
                      </m:d>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𝑠𝑎𝑡</m:t>
                          </m:r>
                        </m:sub>
                      </m:sSub>
                    </m:oMath>
                  </m:oMathPara>
                </a14:m>
                <a:endParaRPr lang="en-US" i="1" dirty="0"/>
              </a:p>
            </p:txBody>
          </p:sp>
        </mc:Choice>
        <mc:Fallback xmlns="">
          <p:sp>
            <p:nvSpPr>
              <p:cNvPr id="6" name="Rectangle 5"/>
              <p:cNvSpPr>
                <a:spLocks noRot="1" noChangeAspect="1" noMove="1" noResize="1" noEditPoints="1" noAdjustHandles="1" noChangeArrowheads="1" noChangeShapeType="1" noTextEdit="1"/>
              </p:cNvSpPr>
              <p:nvPr/>
            </p:nvSpPr>
            <p:spPr>
              <a:xfrm>
                <a:off x="3680400" y="1176555"/>
                <a:ext cx="2988832" cy="921727"/>
              </a:xfrm>
              <a:prstGeom prst="rect">
                <a:avLst/>
              </a:prstGeom>
              <a:blipFill>
                <a:blip r:embed="rId4"/>
                <a:stretch>
                  <a:fillRect/>
                </a:stretch>
              </a:blipFill>
            </p:spPr>
            <p:txBody>
              <a:bodyPr/>
              <a:lstStyle/>
              <a:p>
                <a:r>
                  <a:rPr lang="en-US">
                    <a:noFill/>
                  </a:rPr>
                  <a:t> </a:t>
                </a:r>
              </a:p>
            </p:txBody>
          </p:sp>
        </mc:Fallback>
      </mc:AlternateContent>
      <p:sp>
        <p:nvSpPr>
          <p:cNvPr id="7" name="TextBox 6"/>
          <p:cNvSpPr txBox="1"/>
          <p:nvPr/>
        </p:nvSpPr>
        <p:spPr>
          <a:xfrm>
            <a:off x="725714" y="1406585"/>
            <a:ext cx="2351315" cy="461665"/>
          </a:xfrm>
          <a:prstGeom prst="rect">
            <a:avLst/>
          </a:prstGeom>
          <a:noFill/>
        </p:spPr>
        <p:txBody>
          <a:bodyPr wrap="square" rtlCol="0">
            <a:spAutoFit/>
          </a:bodyPr>
          <a:lstStyle/>
          <a:p>
            <a:r>
              <a:rPr lang="en-US" sz="2400" b="1" u="sng" dirty="0" smtClean="0"/>
              <a:t>Power Balance:</a:t>
            </a:r>
            <a:endParaRPr lang="en-US" sz="2400" b="1" u="sng" dirty="0"/>
          </a:p>
        </p:txBody>
      </p:sp>
      <p:sp>
        <p:nvSpPr>
          <p:cNvPr id="8" name="TextBox 7"/>
          <p:cNvSpPr txBox="1"/>
          <p:nvPr/>
        </p:nvSpPr>
        <p:spPr>
          <a:xfrm>
            <a:off x="725714" y="2670558"/>
            <a:ext cx="2351315" cy="461665"/>
          </a:xfrm>
          <a:prstGeom prst="rect">
            <a:avLst/>
          </a:prstGeom>
          <a:noFill/>
        </p:spPr>
        <p:txBody>
          <a:bodyPr wrap="square" rtlCol="0">
            <a:spAutoFit/>
          </a:bodyPr>
          <a:lstStyle/>
          <a:p>
            <a:r>
              <a:rPr lang="en-US" sz="2400" b="1" u="sng" dirty="0" smtClean="0"/>
              <a:t>Particle Balance:</a:t>
            </a:r>
            <a:endParaRPr lang="en-US" sz="2400" b="1" u="sng" dirty="0"/>
          </a:p>
        </p:txBody>
      </p:sp>
      <p:sp>
        <p:nvSpPr>
          <p:cNvPr id="10" name="Down Arrow 9"/>
          <p:cNvSpPr/>
          <p:nvPr/>
        </p:nvSpPr>
        <p:spPr>
          <a:xfrm>
            <a:off x="3904343" y="3444988"/>
            <a:ext cx="1138064" cy="64920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p:cNvSpPr txBox="1"/>
              <p:nvPr/>
            </p:nvSpPr>
            <p:spPr>
              <a:xfrm>
                <a:off x="1294746" y="4235604"/>
                <a:ext cx="6342743" cy="6685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𝑛</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𝐼</m:t>
                          </m:r>
                        </m:e>
                        <m:sub>
                          <m:r>
                            <a:rPr lang="en-US" b="0" i="1" dirty="0" smtClean="0">
                              <a:latin typeface="Cambria Math" panose="02040503050406030204" pitchFamily="18" charset="0"/>
                            </a:rPr>
                            <m:t>𝑠𝑎𝑡</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𝑃</m:t>
                          </m:r>
                        </m:e>
                        <m:sub>
                          <m:r>
                            <a:rPr lang="en-US" b="0" i="1" dirty="0" smtClean="0">
                              <a:latin typeface="Cambria Math" panose="02040503050406030204" pitchFamily="18" charset="0"/>
                            </a:rPr>
                            <m:t>𝑟𝑓</m:t>
                          </m:r>
                        </m:sub>
                      </m:sSub>
                    </m:oMath>
                  </m:oMathPara>
                </a14:m>
                <a:endParaRPr lang="en-US" b="0" dirty="0" smtClean="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𝑒</m:t>
                          </m:r>
                        </m:sub>
                      </m:sSub>
                      <m:r>
                        <a:rPr lang="en-US" b="0" i="1" smtClean="0">
                          <a:latin typeface="Cambria Math" panose="02040503050406030204" pitchFamily="18" charset="0"/>
                        </a:rPr>
                        <m:t>∼</m:t>
                      </m:r>
                      <m:r>
                        <a:rPr lang="en-US" b="0" i="1" smtClean="0">
                          <a:latin typeface="Cambria Math" panose="02040503050406030204" pitchFamily="18" charset="0"/>
                        </a:rPr>
                        <m:t>𝐶</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1294746" y="4235604"/>
                <a:ext cx="6342743" cy="668581"/>
              </a:xfrm>
              <a:prstGeom prst="rect">
                <a:avLst/>
              </a:prstGeom>
              <a:blipFill>
                <a:blip r:embed="rId5"/>
                <a:stretch>
                  <a:fillRect/>
                </a:stretch>
              </a:blipFill>
            </p:spPr>
            <p:txBody>
              <a:bodyPr/>
              <a:lstStyle/>
              <a:p>
                <a:r>
                  <a:rPr lang="en-US">
                    <a:noFill/>
                  </a:rPr>
                  <a:t> </a:t>
                </a:r>
              </a:p>
            </p:txBody>
          </p:sp>
        </mc:Fallback>
      </mc:AlternateContent>
      <p:sp>
        <p:nvSpPr>
          <p:cNvPr id="12" name="Right Arrow 11"/>
          <p:cNvSpPr/>
          <p:nvPr/>
        </p:nvSpPr>
        <p:spPr>
          <a:xfrm>
            <a:off x="966228" y="4038128"/>
            <a:ext cx="2554514" cy="94242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u="sng" dirty="0" smtClean="0"/>
              <a:t>Key Takeaways</a:t>
            </a:r>
            <a:endParaRPr lang="en-US" sz="2400" b="1" u="sng" dirty="0"/>
          </a:p>
        </p:txBody>
      </p:sp>
      <p:sp>
        <p:nvSpPr>
          <p:cNvPr id="13" name="TextBox 12"/>
          <p:cNvSpPr txBox="1"/>
          <p:nvPr/>
        </p:nvSpPr>
        <p:spPr>
          <a:xfrm>
            <a:off x="725714" y="3277482"/>
            <a:ext cx="2383922" cy="369332"/>
          </a:xfrm>
          <a:prstGeom prst="rect">
            <a:avLst/>
          </a:prstGeom>
          <a:noFill/>
        </p:spPr>
        <p:txBody>
          <a:bodyPr wrap="none" rtlCol="0">
            <a:spAutoFit/>
          </a:bodyPr>
          <a:lstStyle/>
          <a:p>
            <a:r>
              <a:rPr lang="en-US" dirty="0" smtClean="0"/>
              <a:t>Ionization cross-section</a:t>
            </a:r>
            <a:endParaRPr lang="en-US" dirty="0"/>
          </a:p>
        </p:txBody>
      </p:sp>
      <p:cxnSp>
        <p:nvCxnSpPr>
          <p:cNvPr id="17" name="Straight Arrow Connector 16"/>
          <p:cNvCxnSpPr>
            <a:stCxn id="13" idx="3"/>
          </p:cNvCxnSpPr>
          <p:nvPr/>
        </p:nvCxnSpPr>
        <p:spPr>
          <a:xfrm flipV="1">
            <a:off x="3109636" y="3059816"/>
            <a:ext cx="411106" cy="4023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690642" y="2061446"/>
            <a:ext cx="989758" cy="369332"/>
          </a:xfrm>
          <a:prstGeom prst="rect">
            <a:avLst/>
          </a:prstGeom>
          <a:noFill/>
        </p:spPr>
        <p:txBody>
          <a:bodyPr wrap="none" rtlCol="0">
            <a:spAutoFit/>
          </a:bodyPr>
          <a:lstStyle/>
          <a:p>
            <a:r>
              <a:rPr lang="en-US" dirty="0" smtClean="0"/>
              <a:t>Pressure</a:t>
            </a:r>
            <a:endParaRPr lang="en-US" dirty="0"/>
          </a:p>
        </p:txBody>
      </p:sp>
      <p:cxnSp>
        <p:nvCxnSpPr>
          <p:cNvPr id="19" name="Straight Arrow Connector 18"/>
          <p:cNvCxnSpPr>
            <a:stCxn id="18" idx="3"/>
          </p:cNvCxnSpPr>
          <p:nvPr/>
        </p:nvCxnSpPr>
        <p:spPr>
          <a:xfrm>
            <a:off x="3680400" y="2246112"/>
            <a:ext cx="644857" cy="4244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293756" y="2033808"/>
            <a:ext cx="1061957" cy="369332"/>
          </a:xfrm>
          <a:prstGeom prst="rect">
            <a:avLst/>
          </a:prstGeom>
          <a:noFill/>
        </p:spPr>
        <p:txBody>
          <a:bodyPr wrap="none" rtlCol="0">
            <a:spAutoFit/>
          </a:bodyPr>
          <a:lstStyle/>
          <a:p>
            <a:r>
              <a:rPr lang="en-US" dirty="0" smtClean="0"/>
              <a:t>RF Power</a:t>
            </a:r>
            <a:endParaRPr lang="en-US" dirty="0"/>
          </a:p>
        </p:txBody>
      </p:sp>
      <p:cxnSp>
        <p:nvCxnSpPr>
          <p:cNvPr id="23" name="Straight Arrow Connector 22"/>
          <p:cNvCxnSpPr>
            <a:stCxn id="22" idx="2"/>
          </p:cNvCxnSpPr>
          <p:nvPr/>
        </p:nvCxnSpPr>
        <p:spPr>
          <a:xfrm flipH="1">
            <a:off x="5315015" y="2403140"/>
            <a:ext cx="509720" cy="1974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164360" y="1020879"/>
            <a:ext cx="1857753" cy="369332"/>
          </a:xfrm>
          <a:prstGeom prst="rect">
            <a:avLst/>
          </a:prstGeom>
          <a:noFill/>
        </p:spPr>
        <p:txBody>
          <a:bodyPr wrap="none" rtlCol="0">
            <a:spAutoFit/>
          </a:bodyPr>
          <a:lstStyle/>
          <a:p>
            <a:r>
              <a:rPr lang="en-US" dirty="0" smtClean="0"/>
              <a:t>Ionization Energy</a:t>
            </a:r>
            <a:endParaRPr lang="en-US" dirty="0"/>
          </a:p>
        </p:txBody>
      </p:sp>
      <p:cxnSp>
        <p:nvCxnSpPr>
          <p:cNvPr id="27" name="Straight Arrow Connector 26"/>
          <p:cNvCxnSpPr>
            <a:stCxn id="26" idx="2"/>
          </p:cNvCxnSpPr>
          <p:nvPr/>
        </p:nvCxnSpPr>
        <p:spPr>
          <a:xfrm>
            <a:off x="4093237" y="1390211"/>
            <a:ext cx="435220" cy="882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844146" y="983089"/>
            <a:ext cx="2059025" cy="369332"/>
          </a:xfrm>
          <a:prstGeom prst="rect">
            <a:avLst/>
          </a:prstGeom>
          <a:noFill/>
        </p:spPr>
        <p:txBody>
          <a:bodyPr wrap="none" rtlCol="0">
            <a:spAutoFit/>
          </a:bodyPr>
          <a:lstStyle/>
          <a:p>
            <a:r>
              <a:rPr lang="en-US" dirty="0" smtClean="0"/>
              <a:t>Geometrical Factors</a:t>
            </a:r>
            <a:endParaRPr lang="en-US" dirty="0"/>
          </a:p>
        </p:txBody>
      </p:sp>
      <p:cxnSp>
        <p:nvCxnSpPr>
          <p:cNvPr id="31" name="Straight Arrow Connector 30"/>
          <p:cNvCxnSpPr>
            <a:stCxn id="30" idx="2"/>
          </p:cNvCxnSpPr>
          <p:nvPr/>
        </p:nvCxnSpPr>
        <p:spPr>
          <a:xfrm flipH="1">
            <a:off x="6168571" y="1352421"/>
            <a:ext cx="705088" cy="1999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78986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28</a:t>
            </a:fld>
            <a:endParaRPr lang="en-US"/>
          </a:p>
        </p:txBody>
      </p:sp>
      <p:sp>
        <p:nvSpPr>
          <p:cNvPr id="4" name="Title 3"/>
          <p:cNvSpPr>
            <a:spLocks noGrp="1"/>
          </p:cNvSpPr>
          <p:nvPr>
            <p:ph type="title"/>
          </p:nvPr>
        </p:nvSpPr>
        <p:spPr/>
        <p:txBody>
          <a:bodyPr>
            <a:normAutofit fontScale="90000"/>
          </a:bodyPr>
          <a:lstStyle/>
          <a:p>
            <a:r>
              <a:rPr lang="en-US" dirty="0" smtClean="0"/>
              <a:t>Simulations:</a:t>
            </a:r>
            <a:r>
              <a:rPr lang="en-US" dirty="0"/>
              <a:t/>
            </a:r>
            <a:br>
              <a:rPr lang="en-US" dirty="0"/>
            </a:br>
            <a:r>
              <a:rPr lang="en-US" dirty="0" smtClean="0"/>
              <a:t>RF Cathode Sheath Theory + Global Model (</a:t>
            </a:r>
            <a:r>
              <a:rPr lang="en-US" dirty="0" err="1" smtClean="0"/>
              <a:t>Ar</a:t>
            </a:r>
            <a:r>
              <a:rPr lang="en-US" dirty="0" smtClean="0"/>
              <a:t>)</a:t>
            </a:r>
            <a:endParaRPr lang="en-US" dirty="0"/>
          </a:p>
        </p:txBody>
      </p:sp>
      <p:grpSp>
        <p:nvGrpSpPr>
          <p:cNvPr id="10" name="Group 9"/>
          <p:cNvGrpSpPr/>
          <p:nvPr/>
        </p:nvGrpSpPr>
        <p:grpSpPr>
          <a:xfrm>
            <a:off x="-66906" y="1028700"/>
            <a:ext cx="3169981" cy="1868946"/>
            <a:chOff x="4977323" y="1648445"/>
            <a:chExt cx="3169981" cy="1868946"/>
          </a:xfrm>
        </p:grpSpPr>
        <p:sp>
          <p:nvSpPr>
            <p:cNvPr id="11" name="Cloud 10"/>
            <p:cNvSpPr/>
            <p:nvPr/>
          </p:nvSpPr>
          <p:spPr>
            <a:xfrm>
              <a:off x="6303264" y="2304288"/>
              <a:ext cx="1597152" cy="926592"/>
            </a:xfrm>
            <a:prstGeom prst="cloud">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RF Plasma</a:t>
              </a:r>
              <a:endParaRPr lang="en-US" dirty="0"/>
            </a:p>
          </p:txBody>
        </p:sp>
        <p:sp>
          <p:nvSpPr>
            <p:cNvPr id="12" name="Rectangle 11"/>
            <p:cNvSpPr/>
            <p:nvPr/>
          </p:nvSpPr>
          <p:spPr>
            <a:xfrm>
              <a:off x="5858256" y="2225040"/>
              <a:ext cx="121920" cy="1085088"/>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p:nvSpPr>
          <p:spPr>
            <a:xfrm>
              <a:off x="6047232" y="1999487"/>
              <a:ext cx="2100072" cy="1517904"/>
            </a:xfrm>
            <a:custGeom>
              <a:avLst/>
              <a:gdLst>
                <a:gd name="connsiteX0" fmla="*/ 0 w 2100072"/>
                <a:gd name="connsiteY0" fmla="*/ 0 h 1517904"/>
                <a:gd name="connsiteX1" fmla="*/ 163068 w 2100072"/>
                <a:gd name="connsiteY1" fmla="*/ 0 h 1517904"/>
                <a:gd name="connsiteX2" fmla="*/ 1978152 w 2100072"/>
                <a:gd name="connsiteY2" fmla="*/ 0 h 1517904"/>
                <a:gd name="connsiteX3" fmla="*/ 2097024 w 2100072"/>
                <a:gd name="connsiteY3" fmla="*/ 0 h 1517904"/>
                <a:gd name="connsiteX4" fmla="*/ 2100072 w 2100072"/>
                <a:gd name="connsiteY4" fmla="*/ 0 h 1517904"/>
                <a:gd name="connsiteX5" fmla="*/ 2100072 w 2100072"/>
                <a:gd name="connsiteY5" fmla="*/ 1517904 h 1517904"/>
                <a:gd name="connsiteX6" fmla="*/ 2097024 w 2100072"/>
                <a:gd name="connsiteY6" fmla="*/ 1517904 h 1517904"/>
                <a:gd name="connsiteX7" fmla="*/ 1978152 w 2100072"/>
                <a:gd name="connsiteY7" fmla="*/ 1517904 h 1517904"/>
                <a:gd name="connsiteX8" fmla="*/ 0 w 2100072"/>
                <a:gd name="connsiteY8" fmla="*/ 1517904 h 1517904"/>
                <a:gd name="connsiteX9" fmla="*/ 0 w 2100072"/>
                <a:gd name="connsiteY9" fmla="*/ 1511555 h 1517904"/>
                <a:gd name="connsiteX10" fmla="*/ 0 w 2100072"/>
                <a:gd name="connsiteY10" fmla="*/ 1385744 h 1517904"/>
                <a:gd name="connsiteX11" fmla="*/ 0 w 2100072"/>
                <a:gd name="connsiteY11" fmla="*/ 872618 h 1517904"/>
                <a:gd name="connsiteX12" fmla="*/ 163068 w 2100072"/>
                <a:gd name="connsiteY12" fmla="*/ 872618 h 1517904"/>
                <a:gd name="connsiteX13" fmla="*/ 163068 w 2100072"/>
                <a:gd name="connsiteY13" fmla="*/ 1385744 h 1517904"/>
                <a:gd name="connsiteX14" fmla="*/ 1978152 w 2100072"/>
                <a:gd name="connsiteY14" fmla="*/ 1385744 h 1517904"/>
                <a:gd name="connsiteX15" fmla="*/ 1978152 w 2100072"/>
                <a:gd name="connsiteY15" fmla="*/ 132160 h 1517904"/>
                <a:gd name="connsiteX16" fmla="*/ 163068 w 2100072"/>
                <a:gd name="connsiteY16" fmla="*/ 132160 h 1517904"/>
                <a:gd name="connsiteX17" fmla="*/ 163068 w 2100072"/>
                <a:gd name="connsiteY17" fmla="*/ 638937 h 1517904"/>
                <a:gd name="connsiteX18" fmla="*/ 0 w 2100072"/>
                <a:gd name="connsiteY18" fmla="*/ 638937 h 1517904"/>
                <a:gd name="connsiteX19" fmla="*/ 0 w 2100072"/>
                <a:gd name="connsiteY19" fmla="*/ 132160 h 15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072" h="1517904">
                  <a:moveTo>
                    <a:pt x="0" y="0"/>
                  </a:moveTo>
                  <a:lnTo>
                    <a:pt x="163068" y="0"/>
                  </a:lnTo>
                  <a:lnTo>
                    <a:pt x="1978152" y="0"/>
                  </a:lnTo>
                  <a:lnTo>
                    <a:pt x="2097024" y="0"/>
                  </a:lnTo>
                  <a:lnTo>
                    <a:pt x="2100072" y="0"/>
                  </a:lnTo>
                  <a:lnTo>
                    <a:pt x="2100072" y="1517904"/>
                  </a:lnTo>
                  <a:lnTo>
                    <a:pt x="2097024" y="1517904"/>
                  </a:lnTo>
                  <a:lnTo>
                    <a:pt x="1978152" y="1517904"/>
                  </a:lnTo>
                  <a:lnTo>
                    <a:pt x="0" y="1517904"/>
                  </a:lnTo>
                  <a:lnTo>
                    <a:pt x="0" y="1511555"/>
                  </a:lnTo>
                  <a:lnTo>
                    <a:pt x="0" y="1385744"/>
                  </a:lnTo>
                  <a:lnTo>
                    <a:pt x="0" y="872618"/>
                  </a:lnTo>
                  <a:lnTo>
                    <a:pt x="163068" y="872618"/>
                  </a:lnTo>
                  <a:lnTo>
                    <a:pt x="163068" y="1385744"/>
                  </a:lnTo>
                  <a:lnTo>
                    <a:pt x="1978152" y="1385744"/>
                  </a:lnTo>
                  <a:lnTo>
                    <a:pt x="1978152" y="132160"/>
                  </a:lnTo>
                  <a:lnTo>
                    <a:pt x="163068" y="132160"/>
                  </a:lnTo>
                  <a:lnTo>
                    <a:pt x="163068" y="638937"/>
                  </a:lnTo>
                  <a:lnTo>
                    <a:pt x="0" y="638937"/>
                  </a:lnTo>
                  <a:lnTo>
                    <a:pt x="0" y="132160"/>
                  </a:lnTo>
                  <a:close/>
                </a:path>
              </a:pathLst>
            </a:cu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977323" y="2582918"/>
              <a:ext cx="798617" cy="369332"/>
            </a:xfrm>
            <a:prstGeom prst="rect">
              <a:avLst/>
            </a:prstGeom>
            <a:noFill/>
          </p:spPr>
          <p:txBody>
            <a:bodyPr wrap="none" rtlCol="0">
              <a:spAutoFit/>
            </a:bodyPr>
            <a:lstStyle/>
            <a:p>
              <a:r>
                <a:rPr lang="en-US" dirty="0" smtClean="0"/>
                <a:t>Anode</a:t>
              </a:r>
              <a:endParaRPr lang="en-US" dirty="0"/>
            </a:p>
          </p:txBody>
        </p:sp>
        <p:sp>
          <p:nvSpPr>
            <p:cNvPr id="15" name="TextBox 14"/>
            <p:cNvSpPr txBox="1"/>
            <p:nvPr/>
          </p:nvSpPr>
          <p:spPr>
            <a:xfrm>
              <a:off x="6553200" y="1648445"/>
              <a:ext cx="974434" cy="369332"/>
            </a:xfrm>
            <a:prstGeom prst="rect">
              <a:avLst/>
            </a:prstGeom>
            <a:noFill/>
          </p:spPr>
          <p:txBody>
            <a:bodyPr wrap="none" rtlCol="0">
              <a:spAutoFit/>
            </a:bodyPr>
            <a:lstStyle/>
            <a:p>
              <a:r>
                <a:rPr lang="en-US" dirty="0" smtClean="0"/>
                <a:t>Cathode</a:t>
              </a:r>
              <a:endParaRPr lang="en-US" dirty="0"/>
            </a:p>
          </p:txBody>
        </p:sp>
      </p:grpSp>
      <p:grpSp>
        <p:nvGrpSpPr>
          <p:cNvPr id="16" name="Group 15"/>
          <p:cNvGrpSpPr/>
          <p:nvPr/>
        </p:nvGrpSpPr>
        <p:grpSpPr>
          <a:xfrm>
            <a:off x="879258" y="2702874"/>
            <a:ext cx="869338" cy="1041400"/>
            <a:chOff x="5873750" y="3282950"/>
            <a:chExt cx="869338" cy="1041400"/>
          </a:xfrm>
        </p:grpSpPr>
        <p:cxnSp>
          <p:nvCxnSpPr>
            <p:cNvPr id="17" name="Straight Connector 16"/>
            <p:cNvCxnSpPr/>
            <p:nvPr/>
          </p:nvCxnSpPr>
          <p:spPr>
            <a:xfrm>
              <a:off x="6253527" y="3886200"/>
              <a:ext cx="0" cy="4381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361597" y="3943350"/>
              <a:ext cx="0" cy="3238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5873750" y="3282950"/>
              <a:ext cx="0" cy="82867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873750" y="4105275"/>
              <a:ext cx="379777"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6363311" y="4105275"/>
              <a:ext cx="379777"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6743088" y="3452322"/>
              <a:ext cx="0" cy="66247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23" name="Right Arrow 22"/>
          <p:cNvSpPr/>
          <p:nvPr/>
        </p:nvSpPr>
        <p:spPr>
          <a:xfrm rot="1617278">
            <a:off x="76516" y="1266083"/>
            <a:ext cx="1729232" cy="5130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Global Model</a:t>
            </a:r>
          </a:p>
        </p:txBody>
      </p:sp>
      <mc:AlternateContent xmlns:mc="http://schemas.openxmlformats.org/markup-compatibility/2006" xmlns:a14="http://schemas.microsoft.com/office/drawing/2010/main">
        <mc:Choice Requires="a14">
          <p:graphicFrame>
            <p:nvGraphicFramePr>
              <p:cNvPr id="31" name="Table 30"/>
              <p:cNvGraphicFramePr>
                <a:graphicFrameLocks noGrp="1"/>
              </p:cNvGraphicFramePr>
              <p:nvPr>
                <p:extLst/>
              </p:nvPr>
            </p:nvGraphicFramePr>
            <p:xfrm>
              <a:off x="4791492" y="3532165"/>
              <a:ext cx="4227784" cy="633984"/>
            </p:xfrm>
            <a:graphic>
              <a:graphicData uri="http://schemas.openxmlformats.org/drawingml/2006/table">
                <a:tbl>
                  <a:tblPr firstRow="1" firstCol="1" bandRow="1">
                    <a:tableStyleId>{5C22544A-7EE6-4342-B048-85BDC9FD1C3A}</a:tableStyleId>
                  </a:tblPr>
                  <a:tblGrid>
                    <a:gridCol w="1931734">
                      <a:extLst>
                        <a:ext uri="{9D8B030D-6E8A-4147-A177-3AD203B41FA5}">
                          <a16:colId xmlns:a16="http://schemas.microsoft.com/office/drawing/2014/main" val="1492319158"/>
                        </a:ext>
                      </a:extLst>
                    </a:gridCol>
                    <a:gridCol w="590377">
                      <a:extLst>
                        <a:ext uri="{9D8B030D-6E8A-4147-A177-3AD203B41FA5}">
                          <a16:colId xmlns:a16="http://schemas.microsoft.com/office/drawing/2014/main" val="2349505536"/>
                        </a:ext>
                      </a:extLst>
                    </a:gridCol>
                    <a:gridCol w="305052">
                      <a:extLst>
                        <a:ext uri="{9D8B030D-6E8A-4147-A177-3AD203B41FA5}">
                          <a16:colId xmlns:a16="http://schemas.microsoft.com/office/drawing/2014/main" val="3255359317"/>
                        </a:ext>
                      </a:extLst>
                    </a:gridCol>
                    <a:gridCol w="641530">
                      <a:extLst>
                        <a:ext uri="{9D8B030D-6E8A-4147-A177-3AD203B41FA5}">
                          <a16:colId xmlns:a16="http://schemas.microsoft.com/office/drawing/2014/main" val="3716140487"/>
                        </a:ext>
                      </a:extLst>
                    </a:gridCol>
                    <a:gridCol w="759091">
                      <a:extLst>
                        <a:ext uri="{9D8B030D-6E8A-4147-A177-3AD203B41FA5}">
                          <a16:colId xmlns:a16="http://schemas.microsoft.com/office/drawing/2014/main" val="2237929986"/>
                        </a:ext>
                      </a:extLst>
                    </a:gridCol>
                  </a:tblGrid>
                  <a:tr h="0">
                    <a:tc>
                      <a:txBody>
                        <a:bodyPr/>
                        <a:lstStyle/>
                        <a:p>
                          <a:pPr marL="0" marR="0" algn="ctr">
                            <a:spcBef>
                              <a:spcPts val="0"/>
                            </a:spcBef>
                            <a:spcAft>
                              <a:spcPts val="0"/>
                            </a:spcAft>
                          </a:pPr>
                          <a:r>
                            <a:rPr lang="en-US" sz="2000">
                              <a:effectLst/>
                            </a:rPr>
                            <a:t>Input parameter</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𝜂</m:t>
                                    </m:r>
                                  </m:e>
                                  <m:sub>
                                    <m:r>
                                      <a:rPr lang="en-US" sz="2000">
                                        <a:effectLst/>
                                        <a:latin typeface="Cambria Math" panose="02040503050406030204" pitchFamily="18" charset="0"/>
                                      </a:rPr>
                                      <m:t>𝑟𝑓</m:t>
                                    </m:r>
                                  </m:sub>
                                </m:sSub>
                              </m:oMath>
                            </m:oMathPara>
                          </a14:m>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n-US" sz="2000">
                                    <a:effectLst/>
                                    <a:latin typeface="Cambria Math" panose="02040503050406030204" pitchFamily="18" charset="0"/>
                                  </a:rPr>
                                  <m:t>𝛾</m:t>
                                </m:r>
                              </m:oMath>
                            </m:oMathPara>
                          </a14:m>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n-US" sz="2000">
                                    <a:effectLst/>
                                    <a:latin typeface="Cambria Math" panose="02040503050406030204" pitchFamily="18" charset="0"/>
                                  </a:rPr>
                                  <m:t>𝐴</m:t>
                                </m:r>
                              </m:oMath>
                            </m:oMathPara>
                          </a14:m>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n-US" sz="2000">
                                    <a:effectLst/>
                                    <a:latin typeface="Cambria Math" panose="02040503050406030204" pitchFamily="18" charset="0"/>
                                  </a:rPr>
                                  <m:t>𝑁</m:t>
                                </m:r>
                              </m:oMath>
                            </m:oMathPara>
                          </a14:m>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560487"/>
                      </a:ext>
                    </a:extLst>
                  </a:tr>
                  <a:tr h="0">
                    <a:tc>
                      <a:txBody>
                        <a:bodyPr/>
                        <a:lstStyle/>
                        <a:p>
                          <a:pPr marL="0" marR="0" algn="ctr">
                            <a:spcBef>
                              <a:spcPts val="0"/>
                            </a:spcBef>
                            <a:spcAft>
                              <a:spcPts val="0"/>
                            </a:spcAft>
                          </a:pPr>
                          <a:r>
                            <a:rPr lang="en-US" sz="2000">
                              <a:effectLst/>
                            </a:rPr>
                            <a:t>Value</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effectLst/>
                            </a:rPr>
                            <a:t>0.2</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rPr>
                            <a:t>2</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rPr>
                            <a:t>755</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effectLst/>
                            </a:rPr>
                            <a:t>1</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25956110"/>
                      </a:ext>
                    </a:extLst>
                  </a:tr>
                </a:tbl>
              </a:graphicData>
            </a:graphic>
          </p:graphicFrame>
        </mc:Choice>
        <mc:Fallback xmlns="">
          <p:graphicFrame>
            <p:nvGraphicFramePr>
              <p:cNvPr id="31" name="Table 30"/>
              <p:cNvGraphicFramePr>
                <a:graphicFrameLocks noGrp="1"/>
              </p:cNvGraphicFramePr>
              <p:nvPr>
                <p:extLst>
                  <p:ext uri="{D42A27DB-BD31-4B8C-83A1-F6EECF244321}">
                    <p14:modId xmlns:p14="http://schemas.microsoft.com/office/powerpoint/2010/main" val="827817562"/>
                  </p:ext>
                </p:extLst>
              </p:nvPr>
            </p:nvGraphicFramePr>
            <p:xfrm>
              <a:off x="4791492" y="3532165"/>
              <a:ext cx="4227784" cy="638429"/>
            </p:xfrm>
            <a:graphic>
              <a:graphicData uri="http://schemas.openxmlformats.org/drawingml/2006/table">
                <a:tbl>
                  <a:tblPr firstRow="1" firstCol="1" bandRow="1">
                    <a:tableStyleId>{5C22544A-7EE6-4342-B048-85BDC9FD1C3A}</a:tableStyleId>
                  </a:tblPr>
                  <a:tblGrid>
                    <a:gridCol w="1931734">
                      <a:extLst>
                        <a:ext uri="{9D8B030D-6E8A-4147-A177-3AD203B41FA5}">
                          <a16:colId xmlns:a16="http://schemas.microsoft.com/office/drawing/2014/main" val="1492319158"/>
                        </a:ext>
                      </a:extLst>
                    </a:gridCol>
                    <a:gridCol w="590377">
                      <a:extLst>
                        <a:ext uri="{9D8B030D-6E8A-4147-A177-3AD203B41FA5}">
                          <a16:colId xmlns:a16="http://schemas.microsoft.com/office/drawing/2014/main" val="2349505536"/>
                        </a:ext>
                      </a:extLst>
                    </a:gridCol>
                    <a:gridCol w="305052">
                      <a:extLst>
                        <a:ext uri="{9D8B030D-6E8A-4147-A177-3AD203B41FA5}">
                          <a16:colId xmlns:a16="http://schemas.microsoft.com/office/drawing/2014/main" val="3255359317"/>
                        </a:ext>
                      </a:extLst>
                    </a:gridCol>
                    <a:gridCol w="641530">
                      <a:extLst>
                        <a:ext uri="{9D8B030D-6E8A-4147-A177-3AD203B41FA5}">
                          <a16:colId xmlns:a16="http://schemas.microsoft.com/office/drawing/2014/main" val="3716140487"/>
                        </a:ext>
                      </a:extLst>
                    </a:gridCol>
                    <a:gridCol w="759091">
                      <a:extLst>
                        <a:ext uri="{9D8B030D-6E8A-4147-A177-3AD203B41FA5}">
                          <a16:colId xmlns:a16="http://schemas.microsoft.com/office/drawing/2014/main" val="2237929986"/>
                        </a:ext>
                      </a:extLst>
                    </a:gridCol>
                  </a:tblGrid>
                  <a:tr h="333629">
                    <a:tc>
                      <a:txBody>
                        <a:bodyPr/>
                        <a:lstStyle/>
                        <a:p>
                          <a:pPr marL="0" marR="0" algn="ctr">
                            <a:spcBef>
                              <a:spcPts val="0"/>
                            </a:spcBef>
                            <a:spcAft>
                              <a:spcPts val="0"/>
                            </a:spcAft>
                          </a:pPr>
                          <a:r>
                            <a:rPr lang="en-US" sz="2000">
                              <a:effectLst/>
                            </a:rPr>
                            <a:t>Input parameter</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3"/>
                          <a:stretch>
                            <a:fillRect l="-328866" t="-23636" r="-292784" b="-138182"/>
                          </a:stretch>
                        </a:blipFill>
                      </a:tcPr>
                    </a:tc>
                    <a:tc>
                      <a:txBody>
                        <a:bodyPr/>
                        <a:lstStyle/>
                        <a:p>
                          <a:endParaRPr lang="en-US"/>
                        </a:p>
                      </a:txBody>
                      <a:tcPr marL="68580" marR="68580" marT="0" marB="0">
                        <a:blipFill>
                          <a:blip r:embed="rId3"/>
                          <a:stretch>
                            <a:fillRect l="-832000" t="-23636" r="-468000" b="-138182"/>
                          </a:stretch>
                        </a:blipFill>
                      </a:tcPr>
                    </a:tc>
                    <a:tc>
                      <a:txBody>
                        <a:bodyPr/>
                        <a:lstStyle/>
                        <a:p>
                          <a:endParaRPr lang="en-US"/>
                        </a:p>
                      </a:txBody>
                      <a:tcPr marL="68580" marR="68580" marT="0" marB="0">
                        <a:blipFill>
                          <a:blip r:embed="rId3"/>
                          <a:stretch>
                            <a:fillRect l="-443810" t="-23636" r="-122857" b="-138182"/>
                          </a:stretch>
                        </a:blipFill>
                      </a:tcPr>
                    </a:tc>
                    <a:tc>
                      <a:txBody>
                        <a:bodyPr/>
                        <a:lstStyle/>
                        <a:p>
                          <a:endParaRPr lang="en-US"/>
                        </a:p>
                      </a:txBody>
                      <a:tcPr marL="68580" marR="68580" marT="0" marB="0">
                        <a:blipFill>
                          <a:blip r:embed="rId3"/>
                          <a:stretch>
                            <a:fillRect l="-456800" t="-23636" r="-3200" b="-138182"/>
                          </a:stretch>
                        </a:blipFill>
                      </a:tcPr>
                    </a:tc>
                    <a:extLst>
                      <a:ext uri="{0D108BD9-81ED-4DB2-BD59-A6C34878D82A}">
                        <a16:rowId xmlns:a16="http://schemas.microsoft.com/office/drawing/2014/main" val="32560487"/>
                      </a:ext>
                    </a:extLst>
                  </a:tr>
                  <a:tr h="304800">
                    <a:tc>
                      <a:txBody>
                        <a:bodyPr/>
                        <a:lstStyle/>
                        <a:p>
                          <a:pPr marL="0" marR="0" algn="ctr">
                            <a:spcBef>
                              <a:spcPts val="0"/>
                            </a:spcBef>
                            <a:spcAft>
                              <a:spcPts val="0"/>
                            </a:spcAft>
                          </a:pPr>
                          <a:r>
                            <a:rPr lang="en-US" sz="2000">
                              <a:effectLst/>
                            </a:rPr>
                            <a:t>Value</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effectLst/>
                            </a:rPr>
                            <a:t>0.2</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rPr>
                            <a:t>2</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rPr>
                            <a:t>755</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effectLst/>
                            </a:rPr>
                            <a:t>1</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25956110"/>
                      </a:ext>
                    </a:extLst>
                  </a:tr>
                </a:tbl>
              </a:graphicData>
            </a:graphic>
          </p:graphicFrame>
        </mc:Fallback>
      </mc:AlternateContent>
      <mc:AlternateContent xmlns:mc="http://schemas.openxmlformats.org/markup-compatibility/2006" xmlns:a14="http://schemas.microsoft.com/office/drawing/2010/main">
        <mc:Choice Requires="a14">
          <p:sp>
            <p:nvSpPr>
              <p:cNvPr id="33" name="TextBox 32"/>
              <p:cNvSpPr txBox="1"/>
              <p:nvPr/>
            </p:nvSpPr>
            <p:spPr>
              <a:xfrm>
                <a:off x="4799493" y="1360538"/>
                <a:ext cx="4211782" cy="2053575"/>
              </a:xfrm>
              <a:prstGeom prst="rect">
                <a:avLst/>
              </a:prstGeom>
              <a:noFill/>
            </p:spPr>
            <p:txBody>
              <a:bodyPr wrap="square" rtlCol="0">
                <a:spAutoFit/>
              </a:bodyPr>
              <a:lstStyle/>
              <a:p>
                <a:pPr algn="ctr"/>
                <a:r>
                  <a:rPr lang="en-US" b="1" u="sng" dirty="0" smtClean="0"/>
                  <a:t>Inputs to sheath + global model:</a:t>
                </a:r>
              </a:p>
              <a:p>
                <a:pPr algn="ctr"/>
                <a:endParaRPr lang="en-US" b="1" u="sng" dirty="0" smtClean="0"/>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𝜂</m:t>
                        </m:r>
                      </m:e>
                      <m:sub>
                        <m:r>
                          <a:rPr lang="en-US" b="0" i="1" smtClean="0">
                            <a:latin typeface="Cambria Math" panose="02040503050406030204" pitchFamily="18" charset="0"/>
                          </a:rPr>
                          <m:t>𝑟𝑓</m:t>
                        </m:r>
                      </m:sub>
                    </m:sSub>
                  </m:oMath>
                </a14:m>
                <a:r>
                  <a:rPr lang="en-US" dirty="0" smtClean="0"/>
                  <a:t>: RF coupling efficiency</a:t>
                </a:r>
              </a:p>
              <a:p>
                <a14:m>
                  <m:oMath xmlns:m="http://schemas.openxmlformats.org/officeDocument/2006/math">
                    <m:r>
                      <a:rPr lang="en-US" b="0" i="1" smtClean="0">
                        <a:latin typeface="Cambria Math" panose="02040503050406030204" pitchFamily="18" charset="0"/>
                      </a:rPr>
                      <m:t>𝛾</m:t>
                    </m:r>
                  </m:oMath>
                </a14:m>
                <a:r>
                  <a:rPr lang="en-US" dirty="0" smtClean="0"/>
                  <a:t>: scaling factor to account for effective temperature due to capacitive coupling</a:t>
                </a:r>
              </a:p>
              <a:p>
                <a14:m>
                  <m:oMath xmlns:m="http://schemas.openxmlformats.org/officeDocument/2006/math">
                    <m:r>
                      <a:rPr lang="en-US" b="0" i="1" smtClean="0">
                        <a:latin typeface="Cambria Math" panose="02040503050406030204" pitchFamily="18" charset="0"/>
                      </a:rPr>
                      <m:t>𝐴</m:t>
                    </m:r>
                  </m:oMath>
                </a14:m>
                <a:r>
                  <a:rPr lang="en-US" dirty="0" smtClean="0"/>
                  <a:t>: Cathode and orifice SA ratio</a:t>
                </a:r>
              </a:p>
              <a:p>
                <a14:m>
                  <m:oMath xmlns:m="http://schemas.openxmlformats.org/officeDocument/2006/math">
                    <m:r>
                      <a:rPr lang="en-US" b="0" i="1" smtClean="0">
                        <a:latin typeface="Cambria Math" panose="02040503050406030204" pitchFamily="18" charset="0"/>
                      </a:rPr>
                      <m:t>𝑁</m:t>
                    </m:r>
                  </m:oMath>
                </a14:m>
                <a:r>
                  <a:rPr lang="en-US" dirty="0" smtClean="0"/>
                  <a:t>: Cathode and orifice density ratio</a:t>
                </a:r>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4799493" y="1360538"/>
                <a:ext cx="4211782" cy="2053575"/>
              </a:xfrm>
              <a:prstGeom prst="rect">
                <a:avLst/>
              </a:prstGeom>
              <a:blipFill>
                <a:blip r:embed="rId4"/>
                <a:stretch>
                  <a:fillRect l="-1158" t="-1484" b="-3858"/>
                </a:stretch>
              </a:blipFill>
            </p:spPr>
            <p:txBody>
              <a:bodyPr/>
              <a:lstStyle/>
              <a:p>
                <a:r>
                  <a:rPr lang="en-US">
                    <a:noFill/>
                  </a:rPr>
                  <a:t> </a:t>
                </a:r>
              </a:p>
            </p:txBody>
          </p:sp>
        </mc:Fallback>
      </mc:AlternateContent>
      <p:grpSp>
        <p:nvGrpSpPr>
          <p:cNvPr id="37" name="Group 36"/>
          <p:cNvGrpSpPr/>
          <p:nvPr/>
        </p:nvGrpSpPr>
        <p:grpSpPr>
          <a:xfrm>
            <a:off x="731711" y="3948545"/>
            <a:ext cx="4690213" cy="923330"/>
            <a:chOff x="731711" y="3948545"/>
            <a:chExt cx="4690213" cy="923330"/>
          </a:xfrm>
        </p:grpSpPr>
        <p:sp>
          <p:nvSpPr>
            <p:cNvPr id="34" name="TextBox 33"/>
            <p:cNvSpPr txBox="1"/>
            <p:nvPr/>
          </p:nvSpPr>
          <p:spPr>
            <a:xfrm>
              <a:off x="731711" y="3948545"/>
              <a:ext cx="2995162" cy="923330"/>
            </a:xfrm>
            <a:prstGeom prst="rect">
              <a:avLst/>
            </a:prstGeom>
            <a:noFill/>
          </p:spPr>
          <p:txBody>
            <a:bodyPr wrap="square" rtlCol="0">
              <a:spAutoFit/>
            </a:bodyPr>
            <a:lstStyle/>
            <a:p>
              <a:pPr algn="ctr"/>
              <a:r>
                <a:rPr lang="en-US" b="1" u="sng" dirty="0" smtClean="0"/>
                <a:t>Global Model</a:t>
              </a:r>
            </a:p>
            <a:p>
              <a:pPr marL="342900" indent="-342900">
                <a:buFont typeface="+mj-lt"/>
                <a:buAutoNum type="arabicPeriod"/>
              </a:pPr>
              <a:r>
                <a:rPr lang="en-US" dirty="0" smtClean="0"/>
                <a:t>Power Balance</a:t>
              </a:r>
            </a:p>
            <a:p>
              <a:pPr marL="342900" indent="-342900">
                <a:buFont typeface="+mj-lt"/>
                <a:buAutoNum type="arabicPeriod"/>
              </a:pPr>
              <a:r>
                <a:rPr lang="en-US" dirty="0" smtClean="0"/>
                <a:t>Particle Conservation</a:t>
              </a:r>
              <a:endParaRPr lang="en-US" dirty="0"/>
            </a:p>
          </p:txBody>
        </p:sp>
        <p:sp>
          <p:nvSpPr>
            <p:cNvPr id="35" name="Right Arrow 34"/>
            <p:cNvSpPr/>
            <p:nvPr/>
          </p:nvSpPr>
          <p:spPr>
            <a:xfrm>
              <a:off x="3163097" y="4254190"/>
              <a:ext cx="1127551" cy="5130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SOLVE</a:t>
              </a:r>
            </a:p>
          </p:txBody>
        </p:sp>
        <mc:AlternateContent xmlns:mc="http://schemas.openxmlformats.org/markup-compatibility/2006" xmlns:a14="http://schemas.microsoft.com/office/drawing/2010/main">
          <mc:Choice Requires="a14">
            <p:sp>
              <p:nvSpPr>
                <p:cNvPr id="36" name="TextBox 35"/>
                <p:cNvSpPr txBox="1"/>
                <p:nvPr/>
              </p:nvSpPr>
              <p:spPr>
                <a:xfrm>
                  <a:off x="4345530" y="4326060"/>
                  <a:ext cx="107639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𝑒</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4345530" y="4326060"/>
                  <a:ext cx="1076394" cy="369332"/>
                </a:xfrm>
                <a:prstGeom prst="rect">
                  <a:avLst/>
                </a:prstGeom>
                <a:blipFill>
                  <a:blip r:embed="rId5"/>
                  <a:stretch>
                    <a:fillRect b="-1667"/>
                  </a:stretch>
                </a:blipFill>
              </p:spPr>
              <p:txBody>
                <a:bodyPr/>
                <a:lstStyle/>
                <a:p>
                  <a:r>
                    <a:rPr lang="en-US">
                      <a:noFill/>
                    </a:rPr>
                    <a:t> </a:t>
                  </a:r>
                </a:p>
              </p:txBody>
            </p:sp>
          </mc:Fallback>
        </mc:AlternateContent>
      </p:grpSp>
    </p:spTree>
    <p:extLst>
      <p:ext uri="{BB962C8B-B14F-4D97-AF65-F5344CB8AC3E}">
        <p14:creationId xmlns:p14="http://schemas.microsoft.com/office/powerpoint/2010/main" val="334765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29</a:t>
            </a:fld>
            <a:endParaRPr lang="en-US"/>
          </a:p>
        </p:txBody>
      </p:sp>
      <p:sp>
        <p:nvSpPr>
          <p:cNvPr id="4" name="Title 3"/>
          <p:cNvSpPr>
            <a:spLocks noGrp="1"/>
          </p:cNvSpPr>
          <p:nvPr>
            <p:ph type="title"/>
          </p:nvPr>
        </p:nvSpPr>
        <p:spPr/>
        <p:txBody>
          <a:bodyPr>
            <a:normAutofit fontScale="90000"/>
          </a:bodyPr>
          <a:lstStyle/>
          <a:p>
            <a:r>
              <a:rPr lang="en-US" dirty="0" smtClean="0"/>
              <a:t>Simulations:</a:t>
            </a:r>
            <a:r>
              <a:rPr lang="en-US" dirty="0"/>
              <a:t/>
            </a:r>
            <a:br>
              <a:rPr lang="en-US" dirty="0"/>
            </a:br>
            <a:r>
              <a:rPr lang="en-US" dirty="0" smtClean="0"/>
              <a:t>RF Cathode Sheath Theory + Global Model (</a:t>
            </a:r>
            <a:r>
              <a:rPr lang="en-US" dirty="0" err="1" smtClean="0"/>
              <a:t>Ar</a:t>
            </a:r>
            <a:r>
              <a:rPr lang="en-US" dirty="0" smtClean="0"/>
              <a:t>)</a:t>
            </a:r>
            <a:endParaRPr lang="en-US" dirty="0"/>
          </a:p>
        </p:txBody>
      </p:sp>
      <p:grpSp>
        <p:nvGrpSpPr>
          <p:cNvPr id="30" name="Group 29"/>
          <p:cNvGrpSpPr/>
          <p:nvPr/>
        </p:nvGrpSpPr>
        <p:grpSpPr>
          <a:xfrm>
            <a:off x="4123901" y="962149"/>
            <a:ext cx="5185049" cy="4181351"/>
            <a:chOff x="4123901" y="962149"/>
            <a:chExt cx="5185049" cy="4181351"/>
          </a:xfrm>
        </p:grpSpPr>
        <p:grpSp>
          <p:nvGrpSpPr>
            <p:cNvPr id="26" name="Group 25"/>
            <p:cNvGrpSpPr/>
            <p:nvPr/>
          </p:nvGrpSpPr>
          <p:grpSpPr>
            <a:xfrm>
              <a:off x="4123901" y="982444"/>
              <a:ext cx="4858597" cy="4161056"/>
              <a:chOff x="4123901" y="982444"/>
              <a:chExt cx="4858597" cy="4161056"/>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3901" y="1028700"/>
                <a:ext cx="4858597" cy="4114800"/>
              </a:xfrm>
              <a:prstGeom prst="rect">
                <a:avLst/>
              </a:prstGeom>
            </p:spPr>
          </p:pic>
          <p:sp>
            <p:nvSpPr>
              <p:cNvPr id="24" name="TextBox 23"/>
              <p:cNvSpPr txBox="1"/>
              <p:nvPr/>
            </p:nvSpPr>
            <p:spPr>
              <a:xfrm>
                <a:off x="4586732" y="982444"/>
                <a:ext cx="1653851" cy="369332"/>
              </a:xfrm>
              <a:prstGeom prst="rect">
                <a:avLst/>
              </a:prstGeom>
              <a:noFill/>
            </p:spPr>
            <p:txBody>
              <a:bodyPr wrap="none" rtlCol="0">
                <a:spAutoFit/>
              </a:bodyPr>
              <a:lstStyle/>
              <a:p>
                <a:r>
                  <a:rPr lang="en-US" dirty="0" smtClean="0"/>
                  <a:t>Current-voltage</a:t>
                </a:r>
                <a:endParaRPr lang="en-US" dirty="0"/>
              </a:p>
            </p:txBody>
          </p:sp>
        </p:grpSp>
        <p:sp>
          <p:nvSpPr>
            <p:cNvPr id="27" name="TextBox 26"/>
            <p:cNvSpPr txBox="1"/>
            <p:nvPr/>
          </p:nvSpPr>
          <p:spPr>
            <a:xfrm>
              <a:off x="7631807" y="962149"/>
              <a:ext cx="1350691" cy="369332"/>
            </a:xfrm>
            <a:prstGeom prst="rect">
              <a:avLst/>
            </a:prstGeom>
            <a:noFill/>
          </p:spPr>
          <p:txBody>
            <a:bodyPr wrap="none" rtlCol="0">
              <a:spAutoFit/>
            </a:bodyPr>
            <a:lstStyle/>
            <a:p>
              <a:r>
                <a:rPr lang="en-US" dirty="0" smtClean="0"/>
                <a:t>Voltage Cost</a:t>
              </a:r>
              <a:endParaRPr lang="en-US" dirty="0"/>
            </a:p>
          </p:txBody>
        </p:sp>
        <p:sp>
          <p:nvSpPr>
            <p:cNvPr id="28" name="TextBox 27"/>
            <p:cNvSpPr txBox="1"/>
            <p:nvPr/>
          </p:nvSpPr>
          <p:spPr>
            <a:xfrm>
              <a:off x="4608727" y="4397931"/>
              <a:ext cx="1350691" cy="369332"/>
            </a:xfrm>
            <a:prstGeom prst="rect">
              <a:avLst/>
            </a:prstGeom>
            <a:noFill/>
          </p:spPr>
          <p:txBody>
            <a:bodyPr wrap="none" rtlCol="0">
              <a:spAutoFit/>
            </a:bodyPr>
            <a:lstStyle/>
            <a:p>
              <a:r>
                <a:rPr lang="en-US" dirty="0" smtClean="0"/>
                <a:t>Voltage Cost</a:t>
              </a:r>
              <a:endParaRPr lang="en-US" dirty="0"/>
            </a:p>
          </p:txBody>
        </p:sp>
        <p:sp>
          <p:nvSpPr>
            <p:cNvPr id="29" name="TextBox 28"/>
            <p:cNvSpPr txBox="1"/>
            <p:nvPr/>
          </p:nvSpPr>
          <p:spPr>
            <a:xfrm>
              <a:off x="7410225" y="4397931"/>
              <a:ext cx="1898725" cy="369332"/>
            </a:xfrm>
            <a:prstGeom prst="rect">
              <a:avLst/>
            </a:prstGeom>
            <a:noFill/>
          </p:spPr>
          <p:txBody>
            <a:bodyPr wrap="none" rtlCol="0">
              <a:spAutoFit/>
            </a:bodyPr>
            <a:lstStyle/>
            <a:p>
              <a:r>
                <a:rPr lang="en-US" dirty="0" smtClean="0"/>
                <a:t>Extraction Current</a:t>
              </a:r>
              <a:endParaRPr lang="en-US" dirty="0"/>
            </a:p>
          </p:txBody>
        </p:sp>
      </p:grpSp>
      <p:sp>
        <p:nvSpPr>
          <p:cNvPr id="7" name="Rectangle 6"/>
          <p:cNvSpPr/>
          <p:nvPr/>
        </p:nvSpPr>
        <p:spPr>
          <a:xfrm>
            <a:off x="3797449" y="3086100"/>
            <a:ext cx="2538805" cy="2056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 name="TextBox 1"/>
              <p:cNvSpPr txBox="1"/>
              <p:nvPr/>
            </p:nvSpPr>
            <p:spPr>
              <a:xfrm>
                <a:off x="8113050" y="1522619"/>
                <a:ext cx="783035" cy="44262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f>
                        <m:fPr>
                          <m:ctrlPr>
                            <a:rPr lang="en-US" sz="1100" b="0" i="1" smtClean="0">
                              <a:solidFill>
                                <a:schemeClr val="bg1">
                                  <a:lumMod val="75000"/>
                                </a:schemeClr>
                              </a:solidFill>
                              <a:latin typeface="Cambria Math" panose="02040503050406030204" pitchFamily="18" charset="0"/>
                            </a:rPr>
                          </m:ctrlPr>
                        </m:fPr>
                        <m:num>
                          <m:sSub>
                            <m:sSubPr>
                              <m:ctrlPr>
                                <a:rPr lang="en-US" sz="1100" b="0" i="1" smtClean="0">
                                  <a:solidFill>
                                    <a:schemeClr val="bg1">
                                      <a:lumMod val="75000"/>
                                    </a:schemeClr>
                                  </a:solidFill>
                                  <a:latin typeface="Cambria Math" panose="02040503050406030204" pitchFamily="18" charset="0"/>
                                </a:rPr>
                              </m:ctrlPr>
                            </m:sSubPr>
                            <m:e>
                              <m:r>
                                <a:rPr lang="en-US" sz="1100" b="0" i="1" smtClean="0">
                                  <a:solidFill>
                                    <a:schemeClr val="bg1">
                                      <a:lumMod val="75000"/>
                                    </a:schemeClr>
                                  </a:solidFill>
                                  <a:latin typeface="Cambria Math" panose="02040503050406030204" pitchFamily="18" charset="0"/>
                                </a:rPr>
                                <m:t>𝑃</m:t>
                              </m:r>
                            </m:e>
                            <m:sub>
                              <m:r>
                                <a:rPr lang="en-US" sz="1100" b="0" i="1" smtClean="0">
                                  <a:solidFill>
                                    <a:schemeClr val="bg1">
                                      <a:lumMod val="75000"/>
                                    </a:schemeClr>
                                  </a:solidFill>
                                  <a:latin typeface="Cambria Math" panose="02040503050406030204" pitchFamily="18" charset="0"/>
                                </a:rPr>
                                <m:t>𝑟𝑓</m:t>
                              </m:r>
                            </m:sub>
                          </m:sSub>
                          <m:r>
                            <a:rPr lang="en-US" sz="1100" b="0" i="1" smtClean="0">
                              <a:solidFill>
                                <a:schemeClr val="bg1">
                                  <a:lumMod val="75000"/>
                                </a:schemeClr>
                              </a:solidFill>
                              <a:latin typeface="Cambria Math" panose="02040503050406030204" pitchFamily="18" charset="0"/>
                            </a:rPr>
                            <m:t>+</m:t>
                          </m:r>
                          <m:sSub>
                            <m:sSubPr>
                              <m:ctrlPr>
                                <a:rPr lang="en-US" sz="1100" b="0" i="1" smtClean="0">
                                  <a:solidFill>
                                    <a:schemeClr val="bg1">
                                      <a:lumMod val="75000"/>
                                    </a:schemeClr>
                                  </a:solidFill>
                                  <a:latin typeface="Cambria Math" panose="02040503050406030204" pitchFamily="18" charset="0"/>
                                </a:rPr>
                              </m:ctrlPr>
                            </m:sSubPr>
                            <m:e>
                              <m:r>
                                <a:rPr lang="en-US" sz="1100" b="0" i="1" smtClean="0">
                                  <a:solidFill>
                                    <a:schemeClr val="bg1">
                                      <a:lumMod val="75000"/>
                                    </a:schemeClr>
                                  </a:solidFill>
                                  <a:latin typeface="Cambria Math" panose="02040503050406030204" pitchFamily="18" charset="0"/>
                                </a:rPr>
                                <m:t>𝑃</m:t>
                              </m:r>
                            </m:e>
                            <m:sub>
                              <m:r>
                                <a:rPr lang="en-US" sz="1100" b="0" i="1" smtClean="0">
                                  <a:solidFill>
                                    <a:schemeClr val="bg1">
                                      <a:lumMod val="75000"/>
                                    </a:schemeClr>
                                  </a:solidFill>
                                  <a:latin typeface="Cambria Math" panose="02040503050406030204" pitchFamily="18" charset="0"/>
                                </a:rPr>
                                <m:t>𝑑𝑐</m:t>
                              </m:r>
                            </m:sub>
                          </m:sSub>
                        </m:num>
                        <m:den>
                          <m:sSub>
                            <m:sSubPr>
                              <m:ctrlPr>
                                <a:rPr lang="en-US" sz="1100" b="0" i="1" smtClean="0">
                                  <a:solidFill>
                                    <a:schemeClr val="bg1">
                                      <a:lumMod val="75000"/>
                                    </a:schemeClr>
                                  </a:solidFill>
                                  <a:latin typeface="Cambria Math" panose="02040503050406030204" pitchFamily="18" charset="0"/>
                                </a:rPr>
                              </m:ctrlPr>
                            </m:sSubPr>
                            <m:e>
                              <m:r>
                                <a:rPr lang="en-US" sz="1100" b="0" i="1" smtClean="0">
                                  <a:solidFill>
                                    <a:schemeClr val="bg1">
                                      <a:lumMod val="75000"/>
                                    </a:schemeClr>
                                  </a:solidFill>
                                  <a:latin typeface="Cambria Math" panose="02040503050406030204" pitchFamily="18" charset="0"/>
                                </a:rPr>
                                <m:t>𝐼</m:t>
                              </m:r>
                            </m:e>
                            <m:sub>
                              <m:r>
                                <a:rPr lang="en-US" sz="1100" b="0" i="1" smtClean="0">
                                  <a:solidFill>
                                    <a:schemeClr val="bg1">
                                      <a:lumMod val="75000"/>
                                    </a:schemeClr>
                                  </a:solidFill>
                                  <a:latin typeface="Cambria Math" panose="02040503050406030204" pitchFamily="18" charset="0"/>
                                </a:rPr>
                                <m:t>𝑑𝑐</m:t>
                              </m:r>
                            </m:sub>
                          </m:sSub>
                        </m:den>
                      </m:f>
                    </m:oMath>
                  </m:oMathPara>
                </a14:m>
                <a:endParaRPr lang="en-US" sz="1100" dirty="0">
                  <a:solidFill>
                    <a:schemeClr val="bg1">
                      <a:lumMod val="75000"/>
                    </a:schemeClr>
                  </a:solidFill>
                </a:endParaRPr>
              </a:p>
            </p:txBody>
          </p:sp>
        </mc:Choice>
        <mc:Fallback>
          <p:sp>
            <p:nvSpPr>
              <p:cNvPr id="2" name="TextBox 1"/>
              <p:cNvSpPr txBox="1">
                <a:spLocks noRot="1" noChangeAspect="1" noMove="1" noResize="1" noEditPoints="1" noAdjustHandles="1" noChangeArrowheads="1" noChangeShapeType="1" noTextEdit="1"/>
              </p:cNvSpPr>
              <p:nvPr/>
            </p:nvSpPr>
            <p:spPr>
              <a:xfrm>
                <a:off x="8113050" y="1522619"/>
                <a:ext cx="783035" cy="442622"/>
              </a:xfrm>
              <a:prstGeom prst="rect">
                <a:avLst/>
              </a:prstGeom>
              <a:blipFill>
                <a:blip r:embed="rId4"/>
                <a:stretch>
                  <a:fillRect/>
                </a:stretch>
              </a:blipFill>
            </p:spPr>
            <p:txBody>
              <a:bodyPr/>
              <a:lstStyle/>
              <a:p>
                <a:r>
                  <a:rPr lang="en-US">
                    <a:noFill/>
                  </a:rPr>
                  <a:t> </a:t>
                </a:r>
              </a:p>
            </p:txBody>
          </p:sp>
        </mc:Fallback>
      </mc:AlternateContent>
      <p:sp>
        <p:nvSpPr>
          <p:cNvPr id="8" name="Rectangle 7"/>
          <p:cNvSpPr/>
          <p:nvPr/>
        </p:nvSpPr>
        <p:spPr>
          <a:xfrm>
            <a:off x="6626702" y="973641"/>
            <a:ext cx="2538805" cy="21138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843648" y="3086100"/>
            <a:ext cx="2538805" cy="21138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66906" y="1028700"/>
            <a:ext cx="3169981" cy="1868946"/>
            <a:chOff x="4977323" y="1648445"/>
            <a:chExt cx="3169981" cy="1868946"/>
          </a:xfrm>
        </p:grpSpPr>
        <p:sp>
          <p:nvSpPr>
            <p:cNvPr id="11" name="Cloud 10"/>
            <p:cNvSpPr/>
            <p:nvPr/>
          </p:nvSpPr>
          <p:spPr>
            <a:xfrm>
              <a:off x="6303264" y="2304288"/>
              <a:ext cx="1597152" cy="926592"/>
            </a:xfrm>
            <a:prstGeom prst="cloud">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RF Plasma</a:t>
              </a:r>
              <a:endParaRPr lang="en-US" dirty="0"/>
            </a:p>
          </p:txBody>
        </p:sp>
        <p:sp>
          <p:nvSpPr>
            <p:cNvPr id="12" name="Rectangle 11"/>
            <p:cNvSpPr/>
            <p:nvPr/>
          </p:nvSpPr>
          <p:spPr>
            <a:xfrm>
              <a:off x="5858256" y="2225040"/>
              <a:ext cx="121920" cy="1085088"/>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p:nvSpPr>
          <p:spPr>
            <a:xfrm>
              <a:off x="6047232" y="1999487"/>
              <a:ext cx="2100072" cy="1517904"/>
            </a:xfrm>
            <a:custGeom>
              <a:avLst/>
              <a:gdLst>
                <a:gd name="connsiteX0" fmla="*/ 0 w 2100072"/>
                <a:gd name="connsiteY0" fmla="*/ 0 h 1517904"/>
                <a:gd name="connsiteX1" fmla="*/ 163068 w 2100072"/>
                <a:gd name="connsiteY1" fmla="*/ 0 h 1517904"/>
                <a:gd name="connsiteX2" fmla="*/ 1978152 w 2100072"/>
                <a:gd name="connsiteY2" fmla="*/ 0 h 1517904"/>
                <a:gd name="connsiteX3" fmla="*/ 2097024 w 2100072"/>
                <a:gd name="connsiteY3" fmla="*/ 0 h 1517904"/>
                <a:gd name="connsiteX4" fmla="*/ 2100072 w 2100072"/>
                <a:gd name="connsiteY4" fmla="*/ 0 h 1517904"/>
                <a:gd name="connsiteX5" fmla="*/ 2100072 w 2100072"/>
                <a:gd name="connsiteY5" fmla="*/ 1517904 h 1517904"/>
                <a:gd name="connsiteX6" fmla="*/ 2097024 w 2100072"/>
                <a:gd name="connsiteY6" fmla="*/ 1517904 h 1517904"/>
                <a:gd name="connsiteX7" fmla="*/ 1978152 w 2100072"/>
                <a:gd name="connsiteY7" fmla="*/ 1517904 h 1517904"/>
                <a:gd name="connsiteX8" fmla="*/ 0 w 2100072"/>
                <a:gd name="connsiteY8" fmla="*/ 1517904 h 1517904"/>
                <a:gd name="connsiteX9" fmla="*/ 0 w 2100072"/>
                <a:gd name="connsiteY9" fmla="*/ 1511555 h 1517904"/>
                <a:gd name="connsiteX10" fmla="*/ 0 w 2100072"/>
                <a:gd name="connsiteY10" fmla="*/ 1385744 h 1517904"/>
                <a:gd name="connsiteX11" fmla="*/ 0 w 2100072"/>
                <a:gd name="connsiteY11" fmla="*/ 872618 h 1517904"/>
                <a:gd name="connsiteX12" fmla="*/ 163068 w 2100072"/>
                <a:gd name="connsiteY12" fmla="*/ 872618 h 1517904"/>
                <a:gd name="connsiteX13" fmla="*/ 163068 w 2100072"/>
                <a:gd name="connsiteY13" fmla="*/ 1385744 h 1517904"/>
                <a:gd name="connsiteX14" fmla="*/ 1978152 w 2100072"/>
                <a:gd name="connsiteY14" fmla="*/ 1385744 h 1517904"/>
                <a:gd name="connsiteX15" fmla="*/ 1978152 w 2100072"/>
                <a:gd name="connsiteY15" fmla="*/ 132160 h 1517904"/>
                <a:gd name="connsiteX16" fmla="*/ 163068 w 2100072"/>
                <a:gd name="connsiteY16" fmla="*/ 132160 h 1517904"/>
                <a:gd name="connsiteX17" fmla="*/ 163068 w 2100072"/>
                <a:gd name="connsiteY17" fmla="*/ 638937 h 1517904"/>
                <a:gd name="connsiteX18" fmla="*/ 0 w 2100072"/>
                <a:gd name="connsiteY18" fmla="*/ 638937 h 1517904"/>
                <a:gd name="connsiteX19" fmla="*/ 0 w 2100072"/>
                <a:gd name="connsiteY19" fmla="*/ 132160 h 15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072" h="1517904">
                  <a:moveTo>
                    <a:pt x="0" y="0"/>
                  </a:moveTo>
                  <a:lnTo>
                    <a:pt x="163068" y="0"/>
                  </a:lnTo>
                  <a:lnTo>
                    <a:pt x="1978152" y="0"/>
                  </a:lnTo>
                  <a:lnTo>
                    <a:pt x="2097024" y="0"/>
                  </a:lnTo>
                  <a:lnTo>
                    <a:pt x="2100072" y="0"/>
                  </a:lnTo>
                  <a:lnTo>
                    <a:pt x="2100072" y="1517904"/>
                  </a:lnTo>
                  <a:lnTo>
                    <a:pt x="2097024" y="1517904"/>
                  </a:lnTo>
                  <a:lnTo>
                    <a:pt x="1978152" y="1517904"/>
                  </a:lnTo>
                  <a:lnTo>
                    <a:pt x="0" y="1517904"/>
                  </a:lnTo>
                  <a:lnTo>
                    <a:pt x="0" y="1511555"/>
                  </a:lnTo>
                  <a:lnTo>
                    <a:pt x="0" y="1385744"/>
                  </a:lnTo>
                  <a:lnTo>
                    <a:pt x="0" y="872618"/>
                  </a:lnTo>
                  <a:lnTo>
                    <a:pt x="163068" y="872618"/>
                  </a:lnTo>
                  <a:lnTo>
                    <a:pt x="163068" y="1385744"/>
                  </a:lnTo>
                  <a:lnTo>
                    <a:pt x="1978152" y="1385744"/>
                  </a:lnTo>
                  <a:lnTo>
                    <a:pt x="1978152" y="132160"/>
                  </a:lnTo>
                  <a:lnTo>
                    <a:pt x="163068" y="132160"/>
                  </a:lnTo>
                  <a:lnTo>
                    <a:pt x="163068" y="638937"/>
                  </a:lnTo>
                  <a:lnTo>
                    <a:pt x="0" y="638937"/>
                  </a:lnTo>
                  <a:lnTo>
                    <a:pt x="0" y="132160"/>
                  </a:lnTo>
                  <a:close/>
                </a:path>
              </a:pathLst>
            </a:cu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977323" y="2582918"/>
              <a:ext cx="798617" cy="369332"/>
            </a:xfrm>
            <a:prstGeom prst="rect">
              <a:avLst/>
            </a:prstGeom>
            <a:noFill/>
          </p:spPr>
          <p:txBody>
            <a:bodyPr wrap="none" rtlCol="0">
              <a:spAutoFit/>
            </a:bodyPr>
            <a:lstStyle/>
            <a:p>
              <a:r>
                <a:rPr lang="en-US" dirty="0" smtClean="0"/>
                <a:t>Anode</a:t>
              </a:r>
              <a:endParaRPr lang="en-US" dirty="0"/>
            </a:p>
          </p:txBody>
        </p:sp>
        <p:sp>
          <p:nvSpPr>
            <p:cNvPr id="15" name="TextBox 14"/>
            <p:cNvSpPr txBox="1"/>
            <p:nvPr/>
          </p:nvSpPr>
          <p:spPr>
            <a:xfrm>
              <a:off x="6553200" y="1648445"/>
              <a:ext cx="974434" cy="369332"/>
            </a:xfrm>
            <a:prstGeom prst="rect">
              <a:avLst/>
            </a:prstGeom>
            <a:noFill/>
          </p:spPr>
          <p:txBody>
            <a:bodyPr wrap="none" rtlCol="0">
              <a:spAutoFit/>
            </a:bodyPr>
            <a:lstStyle/>
            <a:p>
              <a:r>
                <a:rPr lang="en-US" dirty="0" smtClean="0"/>
                <a:t>Cathode</a:t>
              </a:r>
              <a:endParaRPr lang="en-US" dirty="0"/>
            </a:p>
          </p:txBody>
        </p:sp>
      </p:grpSp>
      <p:grpSp>
        <p:nvGrpSpPr>
          <p:cNvPr id="16" name="Group 15"/>
          <p:cNvGrpSpPr/>
          <p:nvPr/>
        </p:nvGrpSpPr>
        <p:grpSpPr>
          <a:xfrm>
            <a:off x="879258" y="2702874"/>
            <a:ext cx="869338" cy="1041400"/>
            <a:chOff x="5873750" y="3282950"/>
            <a:chExt cx="869338" cy="1041400"/>
          </a:xfrm>
        </p:grpSpPr>
        <p:cxnSp>
          <p:nvCxnSpPr>
            <p:cNvPr id="17" name="Straight Connector 16"/>
            <p:cNvCxnSpPr/>
            <p:nvPr/>
          </p:nvCxnSpPr>
          <p:spPr>
            <a:xfrm>
              <a:off x="6253527" y="3886200"/>
              <a:ext cx="0" cy="4381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361597" y="3943350"/>
              <a:ext cx="0" cy="3238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5873750" y="3282950"/>
              <a:ext cx="0" cy="82867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873750" y="4105275"/>
              <a:ext cx="379777"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6363311" y="4105275"/>
              <a:ext cx="379777"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6743088" y="3452322"/>
              <a:ext cx="0" cy="66247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23" name="Right Arrow 22"/>
          <p:cNvSpPr/>
          <p:nvPr/>
        </p:nvSpPr>
        <p:spPr>
          <a:xfrm>
            <a:off x="3235963" y="2416427"/>
            <a:ext cx="1268204" cy="114464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Output</a:t>
            </a:r>
          </a:p>
        </p:txBody>
      </p:sp>
      <mc:AlternateContent xmlns:mc="http://schemas.openxmlformats.org/markup-compatibility/2006" xmlns:a14="http://schemas.microsoft.com/office/drawing/2010/main">
        <mc:Choice Requires="a14">
          <p:sp>
            <p:nvSpPr>
              <p:cNvPr id="25" name="TextBox 24"/>
              <p:cNvSpPr txBox="1"/>
              <p:nvPr/>
            </p:nvSpPr>
            <p:spPr>
              <a:xfrm>
                <a:off x="1003003" y="3943203"/>
                <a:ext cx="2322771" cy="945580"/>
              </a:xfrm>
              <a:prstGeom prst="rect">
                <a:avLst/>
              </a:prstGeom>
              <a:noFill/>
            </p:spPr>
            <p:txBody>
              <a:bodyPr wrap="square" rtlCol="0">
                <a:spAutoFit/>
              </a:bodyPr>
              <a:lstStyle/>
              <a:p>
                <a:pPr algn="ctr"/>
                <a:r>
                  <a:rPr lang="en-US" b="1" u="sng" dirty="0" smtClean="0"/>
                  <a:t>Control Parameters:</a:t>
                </a:r>
              </a:p>
              <a:p>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𝑚</m:t>
                        </m:r>
                      </m:e>
                    </m:acc>
                    <m:r>
                      <a:rPr lang="en-US" b="0" i="1" dirty="0" smtClean="0">
                        <a:latin typeface="Cambria Math" panose="02040503050406030204" pitchFamily="18" charset="0"/>
                      </a:rPr>
                      <m:t>= </m:t>
                    </m:r>
                  </m:oMath>
                </a14:m>
                <a:r>
                  <a:rPr lang="en-US" dirty="0" smtClean="0"/>
                  <a:t>20 </a:t>
                </a:r>
                <a:r>
                  <a:rPr lang="en-US" dirty="0" err="1" smtClean="0"/>
                  <a:t>sccm</a:t>
                </a:r>
                <a:endParaRPr lang="en-US" dirty="0" smtClean="0"/>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𝑟𝑓</m:t>
                        </m:r>
                      </m:sub>
                    </m:sSub>
                    <m:r>
                      <a:rPr lang="en-US" b="0" i="1" smtClean="0">
                        <a:latin typeface="Cambria Math" panose="02040503050406030204" pitchFamily="18" charset="0"/>
                      </a:rPr>
                      <m:t>= </m:t>
                    </m:r>
                  </m:oMath>
                </a14:m>
                <a:r>
                  <a:rPr lang="en-US" dirty="0" smtClean="0"/>
                  <a:t>100 W – 500 W</a:t>
                </a:r>
                <a:endParaRPr lang="en-US" dirty="0"/>
              </a:p>
            </p:txBody>
          </p:sp>
        </mc:Choice>
        <mc:Fallback xmlns="">
          <p:sp>
            <p:nvSpPr>
              <p:cNvPr id="25" name="TextBox 24"/>
              <p:cNvSpPr txBox="1">
                <a:spLocks noRot="1" noChangeAspect="1" noMove="1" noResize="1" noEditPoints="1" noAdjustHandles="1" noChangeArrowheads="1" noChangeShapeType="1" noTextEdit="1"/>
              </p:cNvSpPr>
              <p:nvPr/>
            </p:nvSpPr>
            <p:spPr>
              <a:xfrm>
                <a:off x="1003003" y="3943203"/>
                <a:ext cx="2322771" cy="945580"/>
              </a:xfrm>
              <a:prstGeom prst="rect">
                <a:avLst/>
              </a:prstGeom>
              <a:blipFill>
                <a:blip r:embed="rId5"/>
                <a:stretch>
                  <a:fillRect t="-3871" b="-7742"/>
                </a:stretch>
              </a:blipFill>
            </p:spPr>
            <p:txBody>
              <a:bodyPr/>
              <a:lstStyle/>
              <a:p>
                <a:r>
                  <a:rPr lang="en-US">
                    <a:noFill/>
                  </a:rPr>
                  <a:t> </a:t>
                </a:r>
              </a:p>
            </p:txBody>
          </p:sp>
        </mc:Fallback>
      </mc:AlternateContent>
      <p:sp>
        <p:nvSpPr>
          <p:cNvPr id="31" name="Right Arrow 30"/>
          <p:cNvSpPr/>
          <p:nvPr/>
        </p:nvSpPr>
        <p:spPr>
          <a:xfrm rot="1617278">
            <a:off x="76516" y="1266083"/>
            <a:ext cx="1729232" cy="5130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Global Model</a:t>
            </a:r>
          </a:p>
        </p:txBody>
      </p:sp>
    </p:spTree>
    <p:extLst>
      <p:ext uri="{BB962C8B-B14F-4D97-AF65-F5344CB8AC3E}">
        <p14:creationId xmlns:p14="http://schemas.microsoft.com/office/powerpoint/2010/main" val="93332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The United States Naval Research Laboratory</a:t>
            </a:r>
            <a:endParaRPr lang="en-US" dirty="0"/>
          </a:p>
        </p:txBody>
      </p:sp>
      <p:pic>
        <p:nvPicPr>
          <p:cNvPr id="8" name="Picture 7"/>
          <p:cNvPicPr>
            <a:picLocks noChangeAspect="1"/>
          </p:cNvPicPr>
          <p:nvPr/>
        </p:nvPicPr>
        <p:blipFill>
          <a:blip r:embed="rId3"/>
          <a:stretch>
            <a:fillRect/>
          </a:stretch>
        </p:blipFill>
        <p:spPr>
          <a:xfrm>
            <a:off x="2755899" y="1046630"/>
            <a:ext cx="6388100" cy="3828582"/>
          </a:xfrm>
          <a:prstGeom prst="rect">
            <a:avLst/>
          </a:prstGeom>
        </p:spPr>
      </p:pic>
      <p:cxnSp>
        <p:nvCxnSpPr>
          <p:cNvPr id="10" name="Straight Arrow Connector 9"/>
          <p:cNvCxnSpPr/>
          <p:nvPr/>
        </p:nvCxnSpPr>
        <p:spPr>
          <a:xfrm flipV="1">
            <a:off x="2755899" y="3301300"/>
            <a:ext cx="2887983" cy="606439"/>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flipH="1">
            <a:off x="-50800" y="2154019"/>
            <a:ext cx="2976881" cy="646331"/>
          </a:xfrm>
          <a:prstGeom prst="rect">
            <a:avLst/>
          </a:prstGeom>
          <a:noFill/>
        </p:spPr>
        <p:txBody>
          <a:bodyPr wrap="square" rtlCol="0">
            <a:spAutoFit/>
          </a:bodyPr>
          <a:lstStyle/>
          <a:p>
            <a:r>
              <a:rPr lang="en-US" dirty="0" smtClean="0"/>
              <a:t>NRL is in SW Washington, DC 15 minutes from downtown.</a:t>
            </a:r>
            <a:endParaRPr lang="en-US" dirty="0"/>
          </a:p>
        </p:txBody>
      </p:sp>
      <p:cxnSp>
        <p:nvCxnSpPr>
          <p:cNvPr id="15" name="Straight Connector 14"/>
          <p:cNvCxnSpPr/>
          <p:nvPr/>
        </p:nvCxnSpPr>
        <p:spPr>
          <a:xfrm flipV="1">
            <a:off x="4965700" y="1977465"/>
            <a:ext cx="508000" cy="51173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flipV="1">
            <a:off x="5473700" y="1984375"/>
            <a:ext cx="809626" cy="81597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5473700" y="2789868"/>
            <a:ext cx="809626" cy="79204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3074" name="Picture 2" descr="U.S. Defense Researchers Concerned Over Age of Facilities"/>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292" y="2984096"/>
            <a:ext cx="2683876" cy="2108760"/>
          </a:xfrm>
          <a:prstGeom prst="rect">
            <a:avLst/>
          </a:prstGeom>
          <a:noFill/>
          <a:ln w="63500">
            <a:solidFill>
              <a:schemeClr val="accent1"/>
            </a:solidFill>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1A7383EF-49D2-1B41-8C7D-9D347A7E21C1}" type="slidenum">
              <a:rPr lang="en-US" smtClean="0"/>
              <a:t>3</a:t>
            </a:fld>
            <a:endParaRPr lang="en-US" dirty="0"/>
          </a:p>
        </p:txBody>
      </p:sp>
    </p:spTree>
    <p:extLst>
      <p:ext uri="{BB962C8B-B14F-4D97-AF65-F5344CB8AC3E}">
        <p14:creationId xmlns:p14="http://schemas.microsoft.com/office/powerpoint/2010/main" val="36784020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30</a:t>
            </a:fld>
            <a:endParaRPr lang="en-US"/>
          </a:p>
        </p:txBody>
      </p:sp>
      <p:sp>
        <p:nvSpPr>
          <p:cNvPr id="4" name="Title 3"/>
          <p:cNvSpPr>
            <a:spLocks noGrp="1"/>
          </p:cNvSpPr>
          <p:nvPr>
            <p:ph type="title"/>
          </p:nvPr>
        </p:nvSpPr>
        <p:spPr/>
        <p:txBody>
          <a:bodyPr>
            <a:normAutofit fontScale="90000"/>
          </a:bodyPr>
          <a:lstStyle/>
          <a:p>
            <a:r>
              <a:rPr lang="en-US" dirty="0" smtClean="0"/>
              <a:t>Simulations:</a:t>
            </a:r>
            <a:r>
              <a:rPr lang="en-US" dirty="0"/>
              <a:t/>
            </a:r>
            <a:br>
              <a:rPr lang="en-US" dirty="0"/>
            </a:br>
            <a:r>
              <a:rPr lang="en-US" dirty="0" smtClean="0"/>
              <a:t>RF Cathode Sheath Theory + Global Model (</a:t>
            </a:r>
            <a:r>
              <a:rPr lang="en-US" dirty="0" err="1" smtClean="0"/>
              <a:t>Ar</a:t>
            </a:r>
            <a:r>
              <a:rPr lang="en-US" dirty="0" smtClean="0"/>
              <a:t>)</a:t>
            </a:r>
            <a:endParaRPr lang="en-US" dirty="0"/>
          </a:p>
        </p:txBody>
      </p:sp>
      <p:grpSp>
        <p:nvGrpSpPr>
          <p:cNvPr id="30" name="Group 29"/>
          <p:cNvGrpSpPr/>
          <p:nvPr/>
        </p:nvGrpSpPr>
        <p:grpSpPr>
          <a:xfrm>
            <a:off x="4123901" y="843894"/>
            <a:ext cx="5185049" cy="4281060"/>
            <a:chOff x="4123901" y="843894"/>
            <a:chExt cx="5185049" cy="4281060"/>
          </a:xfrm>
        </p:grpSpPr>
        <p:grpSp>
          <p:nvGrpSpPr>
            <p:cNvPr id="26" name="Group 25"/>
            <p:cNvGrpSpPr/>
            <p:nvPr/>
          </p:nvGrpSpPr>
          <p:grpSpPr>
            <a:xfrm>
              <a:off x="4123901" y="843894"/>
              <a:ext cx="4858597" cy="4281060"/>
              <a:chOff x="4123901" y="843894"/>
              <a:chExt cx="4858597" cy="428106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3901" y="1047246"/>
                <a:ext cx="4858597" cy="4077708"/>
              </a:xfrm>
              <a:prstGeom prst="rect">
                <a:avLst/>
              </a:prstGeom>
            </p:spPr>
          </p:pic>
          <p:sp>
            <p:nvSpPr>
              <p:cNvPr id="24" name="TextBox 23"/>
              <p:cNvSpPr txBox="1"/>
              <p:nvPr/>
            </p:nvSpPr>
            <p:spPr>
              <a:xfrm>
                <a:off x="4586732" y="843894"/>
                <a:ext cx="1653851" cy="369332"/>
              </a:xfrm>
              <a:prstGeom prst="rect">
                <a:avLst/>
              </a:prstGeom>
              <a:noFill/>
            </p:spPr>
            <p:txBody>
              <a:bodyPr wrap="none" rtlCol="0">
                <a:spAutoFit/>
              </a:bodyPr>
              <a:lstStyle/>
              <a:p>
                <a:r>
                  <a:rPr lang="en-US" dirty="0" smtClean="0"/>
                  <a:t>Current-voltage</a:t>
                </a:r>
                <a:endParaRPr lang="en-US" dirty="0"/>
              </a:p>
            </p:txBody>
          </p:sp>
        </p:grpSp>
        <p:sp>
          <p:nvSpPr>
            <p:cNvPr id="27" name="TextBox 26"/>
            <p:cNvSpPr txBox="1"/>
            <p:nvPr/>
          </p:nvSpPr>
          <p:spPr>
            <a:xfrm>
              <a:off x="7631807" y="962149"/>
              <a:ext cx="1350691" cy="369332"/>
            </a:xfrm>
            <a:prstGeom prst="rect">
              <a:avLst/>
            </a:prstGeom>
            <a:noFill/>
          </p:spPr>
          <p:txBody>
            <a:bodyPr wrap="none" rtlCol="0">
              <a:spAutoFit/>
            </a:bodyPr>
            <a:lstStyle/>
            <a:p>
              <a:r>
                <a:rPr lang="en-US" dirty="0" smtClean="0"/>
                <a:t>Voltage Cost</a:t>
              </a:r>
              <a:endParaRPr lang="en-US" dirty="0"/>
            </a:p>
          </p:txBody>
        </p:sp>
        <p:sp>
          <p:nvSpPr>
            <p:cNvPr id="28" name="TextBox 27"/>
            <p:cNvSpPr txBox="1"/>
            <p:nvPr/>
          </p:nvSpPr>
          <p:spPr>
            <a:xfrm>
              <a:off x="4608727" y="4397931"/>
              <a:ext cx="1350691" cy="369332"/>
            </a:xfrm>
            <a:prstGeom prst="rect">
              <a:avLst/>
            </a:prstGeom>
            <a:noFill/>
          </p:spPr>
          <p:txBody>
            <a:bodyPr wrap="none" rtlCol="0">
              <a:spAutoFit/>
            </a:bodyPr>
            <a:lstStyle/>
            <a:p>
              <a:r>
                <a:rPr lang="en-US" dirty="0" smtClean="0"/>
                <a:t>Voltage Cost</a:t>
              </a:r>
              <a:endParaRPr lang="en-US" dirty="0"/>
            </a:p>
          </p:txBody>
        </p:sp>
        <p:sp>
          <p:nvSpPr>
            <p:cNvPr id="29" name="TextBox 28"/>
            <p:cNvSpPr txBox="1"/>
            <p:nvPr/>
          </p:nvSpPr>
          <p:spPr>
            <a:xfrm>
              <a:off x="7410225" y="4397931"/>
              <a:ext cx="1898725" cy="369332"/>
            </a:xfrm>
            <a:prstGeom prst="rect">
              <a:avLst/>
            </a:prstGeom>
            <a:noFill/>
          </p:spPr>
          <p:txBody>
            <a:bodyPr wrap="none" rtlCol="0">
              <a:spAutoFit/>
            </a:bodyPr>
            <a:lstStyle/>
            <a:p>
              <a:r>
                <a:rPr lang="en-US" dirty="0" smtClean="0"/>
                <a:t>Extraction Current</a:t>
              </a:r>
              <a:endParaRPr lang="en-US" dirty="0"/>
            </a:p>
          </p:txBody>
        </p:sp>
      </p:grpSp>
      <p:sp>
        <p:nvSpPr>
          <p:cNvPr id="7" name="Rectangle 6"/>
          <p:cNvSpPr/>
          <p:nvPr/>
        </p:nvSpPr>
        <p:spPr>
          <a:xfrm>
            <a:off x="3797449" y="3086100"/>
            <a:ext cx="2538805" cy="2056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770145" y="973641"/>
            <a:ext cx="2538805" cy="21138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843648" y="3086100"/>
            <a:ext cx="2538805" cy="21138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66906" y="1028700"/>
            <a:ext cx="3169981" cy="1868946"/>
            <a:chOff x="4977323" y="1648445"/>
            <a:chExt cx="3169981" cy="1868946"/>
          </a:xfrm>
        </p:grpSpPr>
        <p:sp>
          <p:nvSpPr>
            <p:cNvPr id="11" name="Cloud 10"/>
            <p:cNvSpPr/>
            <p:nvPr/>
          </p:nvSpPr>
          <p:spPr>
            <a:xfrm>
              <a:off x="6303264" y="2304288"/>
              <a:ext cx="1597152" cy="926592"/>
            </a:xfrm>
            <a:prstGeom prst="cloud">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RF Plasma</a:t>
              </a:r>
              <a:endParaRPr lang="en-US" dirty="0"/>
            </a:p>
          </p:txBody>
        </p:sp>
        <p:sp>
          <p:nvSpPr>
            <p:cNvPr id="12" name="Rectangle 11"/>
            <p:cNvSpPr/>
            <p:nvPr/>
          </p:nvSpPr>
          <p:spPr>
            <a:xfrm>
              <a:off x="5858256" y="2225040"/>
              <a:ext cx="121920" cy="1085088"/>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p:nvSpPr>
          <p:spPr>
            <a:xfrm>
              <a:off x="6047232" y="1999487"/>
              <a:ext cx="2100072" cy="1517904"/>
            </a:xfrm>
            <a:custGeom>
              <a:avLst/>
              <a:gdLst>
                <a:gd name="connsiteX0" fmla="*/ 0 w 2100072"/>
                <a:gd name="connsiteY0" fmla="*/ 0 h 1517904"/>
                <a:gd name="connsiteX1" fmla="*/ 163068 w 2100072"/>
                <a:gd name="connsiteY1" fmla="*/ 0 h 1517904"/>
                <a:gd name="connsiteX2" fmla="*/ 1978152 w 2100072"/>
                <a:gd name="connsiteY2" fmla="*/ 0 h 1517904"/>
                <a:gd name="connsiteX3" fmla="*/ 2097024 w 2100072"/>
                <a:gd name="connsiteY3" fmla="*/ 0 h 1517904"/>
                <a:gd name="connsiteX4" fmla="*/ 2100072 w 2100072"/>
                <a:gd name="connsiteY4" fmla="*/ 0 h 1517904"/>
                <a:gd name="connsiteX5" fmla="*/ 2100072 w 2100072"/>
                <a:gd name="connsiteY5" fmla="*/ 1517904 h 1517904"/>
                <a:gd name="connsiteX6" fmla="*/ 2097024 w 2100072"/>
                <a:gd name="connsiteY6" fmla="*/ 1517904 h 1517904"/>
                <a:gd name="connsiteX7" fmla="*/ 1978152 w 2100072"/>
                <a:gd name="connsiteY7" fmla="*/ 1517904 h 1517904"/>
                <a:gd name="connsiteX8" fmla="*/ 0 w 2100072"/>
                <a:gd name="connsiteY8" fmla="*/ 1517904 h 1517904"/>
                <a:gd name="connsiteX9" fmla="*/ 0 w 2100072"/>
                <a:gd name="connsiteY9" fmla="*/ 1511555 h 1517904"/>
                <a:gd name="connsiteX10" fmla="*/ 0 w 2100072"/>
                <a:gd name="connsiteY10" fmla="*/ 1385744 h 1517904"/>
                <a:gd name="connsiteX11" fmla="*/ 0 w 2100072"/>
                <a:gd name="connsiteY11" fmla="*/ 872618 h 1517904"/>
                <a:gd name="connsiteX12" fmla="*/ 163068 w 2100072"/>
                <a:gd name="connsiteY12" fmla="*/ 872618 h 1517904"/>
                <a:gd name="connsiteX13" fmla="*/ 163068 w 2100072"/>
                <a:gd name="connsiteY13" fmla="*/ 1385744 h 1517904"/>
                <a:gd name="connsiteX14" fmla="*/ 1978152 w 2100072"/>
                <a:gd name="connsiteY14" fmla="*/ 1385744 h 1517904"/>
                <a:gd name="connsiteX15" fmla="*/ 1978152 w 2100072"/>
                <a:gd name="connsiteY15" fmla="*/ 132160 h 1517904"/>
                <a:gd name="connsiteX16" fmla="*/ 163068 w 2100072"/>
                <a:gd name="connsiteY16" fmla="*/ 132160 h 1517904"/>
                <a:gd name="connsiteX17" fmla="*/ 163068 w 2100072"/>
                <a:gd name="connsiteY17" fmla="*/ 638937 h 1517904"/>
                <a:gd name="connsiteX18" fmla="*/ 0 w 2100072"/>
                <a:gd name="connsiteY18" fmla="*/ 638937 h 1517904"/>
                <a:gd name="connsiteX19" fmla="*/ 0 w 2100072"/>
                <a:gd name="connsiteY19" fmla="*/ 132160 h 15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072" h="1517904">
                  <a:moveTo>
                    <a:pt x="0" y="0"/>
                  </a:moveTo>
                  <a:lnTo>
                    <a:pt x="163068" y="0"/>
                  </a:lnTo>
                  <a:lnTo>
                    <a:pt x="1978152" y="0"/>
                  </a:lnTo>
                  <a:lnTo>
                    <a:pt x="2097024" y="0"/>
                  </a:lnTo>
                  <a:lnTo>
                    <a:pt x="2100072" y="0"/>
                  </a:lnTo>
                  <a:lnTo>
                    <a:pt x="2100072" y="1517904"/>
                  </a:lnTo>
                  <a:lnTo>
                    <a:pt x="2097024" y="1517904"/>
                  </a:lnTo>
                  <a:lnTo>
                    <a:pt x="1978152" y="1517904"/>
                  </a:lnTo>
                  <a:lnTo>
                    <a:pt x="0" y="1517904"/>
                  </a:lnTo>
                  <a:lnTo>
                    <a:pt x="0" y="1511555"/>
                  </a:lnTo>
                  <a:lnTo>
                    <a:pt x="0" y="1385744"/>
                  </a:lnTo>
                  <a:lnTo>
                    <a:pt x="0" y="872618"/>
                  </a:lnTo>
                  <a:lnTo>
                    <a:pt x="163068" y="872618"/>
                  </a:lnTo>
                  <a:lnTo>
                    <a:pt x="163068" y="1385744"/>
                  </a:lnTo>
                  <a:lnTo>
                    <a:pt x="1978152" y="1385744"/>
                  </a:lnTo>
                  <a:lnTo>
                    <a:pt x="1978152" y="132160"/>
                  </a:lnTo>
                  <a:lnTo>
                    <a:pt x="163068" y="132160"/>
                  </a:lnTo>
                  <a:lnTo>
                    <a:pt x="163068" y="638937"/>
                  </a:lnTo>
                  <a:lnTo>
                    <a:pt x="0" y="638937"/>
                  </a:lnTo>
                  <a:lnTo>
                    <a:pt x="0" y="132160"/>
                  </a:lnTo>
                  <a:close/>
                </a:path>
              </a:pathLst>
            </a:cu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977323" y="2582918"/>
              <a:ext cx="798617" cy="369332"/>
            </a:xfrm>
            <a:prstGeom prst="rect">
              <a:avLst/>
            </a:prstGeom>
            <a:noFill/>
          </p:spPr>
          <p:txBody>
            <a:bodyPr wrap="none" rtlCol="0">
              <a:spAutoFit/>
            </a:bodyPr>
            <a:lstStyle/>
            <a:p>
              <a:r>
                <a:rPr lang="en-US" dirty="0" smtClean="0"/>
                <a:t>Anode</a:t>
              </a:r>
              <a:endParaRPr lang="en-US" dirty="0"/>
            </a:p>
          </p:txBody>
        </p:sp>
        <p:sp>
          <p:nvSpPr>
            <p:cNvPr id="15" name="TextBox 14"/>
            <p:cNvSpPr txBox="1"/>
            <p:nvPr/>
          </p:nvSpPr>
          <p:spPr>
            <a:xfrm>
              <a:off x="6553200" y="1648445"/>
              <a:ext cx="974434" cy="369332"/>
            </a:xfrm>
            <a:prstGeom prst="rect">
              <a:avLst/>
            </a:prstGeom>
            <a:noFill/>
          </p:spPr>
          <p:txBody>
            <a:bodyPr wrap="none" rtlCol="0">
              <a:spAutoFit/>
            </a:bodyPr>
            <a:lstStyle/>
            <a:p>
              <a:r>
                <a:rPr lang="en-US" dirty="0" smtClean="0"/>
                <a:t>Cathode</a:t>
              </a:r>
              <a:endParaRPr lang="en-US" dirty="0"/>
            </a:p>
          </p:txBody>
        </p:sp>
      </p:grpSp>
      <p:grpSp>
        <p:nvGrpSpPr>
          <p:cNvPr id="16" name="Group 15"/>
          <p:cNvGrpSpPr/>
          <p:nvPr/>
        </p:nvGrpSpPr>
        <p:grpSpPr>
          <a:xfrm>
            <a:off x="879258" y="2702874"/>
            <a:ext cx="869338" cy="1041400"/>
            <a:chOff x="5873750" y="3282950"/>
            <a:chExt cx="869338" cy="1041400"/>
          </a:xfrm>
        </p:grpSpPr>
        <p:cxnSp>
          <p:nvCxnSpPr>
            <p:cNvPr id="17" name="Straight Connector 16"/>
            <p:cNvCxnSpPr/>
            <p:nvPr/>
          </p:nvCxnSpPr>
          <p:spPr>
            <a:xfrm>
              <a:off x="6253527" y="3886200"/>
              <a:ext cx="0" cy="4381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361597" y="3943350"/>
              <a:ext cx="0" cy="3238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5873750" y="3282950"/>
              <a:ext cx="0" cy="82867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873750" y="4105275"/>
              <a:ext cx="379777"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6363311" y="4105275"/>
              <a:ext cx="379777"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6743088" y="3452322"/>
              <a:ext cx="0" cy="66247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23" name="Right Arrow 22"/>
          <p:cNvSpPr/>
          <p:nvPr/>
        </p:nvSpPr>
        <p:spPr>
          <a:xfrm>
            <a:off x="3235963" y="2416427"/>
            <a:ext cx="1268204" cy="114464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Output</a:t>
            </a:r>
          </a:p>
        </p:txBody>
      </p:sp>
      <mc:AlternateContent xmlns:mc="http://schemas.openxmlformats.org/markup-compatibility/2006" xmlns:a14="http://schemas.microsoft.com/office/drawing/2010/main">
        <mc:Choice Requires="a14">
          <p:sp>
            <p:nvSpPr>
              <p:cNvPr id="25" name="TextBox 24"/>
              <p:cNvSpPr txBox="1"/>
              <p:nvPr/>
            </p:nvSpPr>
            <p:spPr>
              <a:xfrm>
                <a:off x="1003003" y="3943203"/>
                <a:ext cx="2322771" cy="945580"/>
              </a:xfrm>
              <a:prstGeom prst="rect">
                <a:avLst/>
              </a:prstGeom>
              <a:noFill/>
            </p:spPr>
            <p:txBody>
              <a:bodyPr wrap="square" rtlCol="0">
                <a:spAutoFit/>
              </a:bodyPr>
              <a:lstStyle/>
              <a:p>
                <a:pPr algn="ctr"/>
                <a:r>
                  <a:rPr lang="en-US" b="1" u="sng" dirty="0" smtClean="0"/>
                  <a:t>Control Parameters:</a:t>
                </a:r>
              </a:p>
              <a:p>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𝑚</m:t>
                        </m:r>
                      </m:e>
                    </m:acc>
                    <m:r>
                      <a:rPr lang="en-US" b="0" i="1" dirty="0" smtClean="0">
                        <a:latin typeface="Cambria Math" panose="02040503050406030204" pitchFamily="18" charset="0"/>
                      </a:rPr>
                      <m:t>= </m:t>
                    </m:r>
                  </m:oMath>
                </a14:m>
                <a:r>
                  <a:rPr lang="en-US" dirty="0" smtClean="0"/>
                  <a:t>15 sccm-20 </a:t>
                </a:r>
                <a:r>
                  <a:rPr lang="en-US" dirty="0" err="1" smtClean="0"/>
                  <a:t>sccm</a:t>
                </a:r>
                <a:endParaRPr lang="en-US" dirty="0" smtClean="0"/>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𝑟𝑓</m:t>
                        </m:r>
                      </m:sub>
                    </m:sSub>
                    <m:r>
                      <a:rPr lang="en-US" b="0" i="1" smtClean="0">
                        <a:latin typeface="Cambria Math" panose="02040503050406030204" pitchFamily="18" charset="0"/>
                      </a:rPr>
                      <m:t>=</m:t>
                    </m:r>
                    <m:r>
                      <a:rPr lang="en-US" b="0" i="0" smtClean="0">
                        <a:latin typeface="Cambria Math" panose="02040503050406030204" pitchFamily="18" charset="0"/>
                      </a:rPr>
                      <m:t>2</m:t>
                    </m:r>
                  </m:oMath>
                </a14:m>
                <a:r>
                  <a:rPr lang="en-US" dirty="0" smtClean="0"/>
                  <a:t>00 W</a:t>
                </a:r>
                <a:endParaRPr lang="en-US" dirty="0"/>
              </a:p>
            </p:txBody>
          </p:sp>
        </mc:Choice>
        <mc:Fallback xmlns="">
          <p:sp>
            <p:nvSpPr>
              <p:cNvPr id="25" name="TextBox 24"/>
              <p:cNvSpPr txBox="1">
                <a:spLocks noRot="1" noChangeAspect="1" noMove="1" noResize="1" noEditPoints="1" noAdjustHandles="1" noChangeArrowheads="1" noChangeShapeType="1" noTextEdit="1"/>
              </p:cNvSpPr>
              <p:nvPr/>
            </p:nvSpPr>
            <p:spPr>
              <a:xfrm>
                <a:off x="1003003" y="3943203"/>
                <a:ext cx="2322771" cy="945580"/>
              </a:xfrm>
              <a:prstGeom prst="rect">
                <a:avLst/>
              </a:prstGeom>
              <a:blipFill>
                <a:blip r:embed="rId4"/>
                <a:stretch>
                  <a:fillRect t="-3871" b="-7742"/>
                </a:stretch>
              </a:blipFill>
            </p:spPr>
            <p:txBody>
              <a:bodyPr/>
              <a:lstStyle/>
              <a:p>
                <a:r>
                  <a:rPr lang="en-US">
                    <a:noFill/>
                  </a:rPr>
                  <a:t> </a:t>
                </a:r>
              </a:p>
            </p:txBody>
          </p:sp>
        </mc:Fallback>
      </mc:AlternateContent>
      <p:sp>
        <p:nvSpPr>
          <p:cNvPr id="31" name="Right Arrow 30"/>
          <p:cNvSpPr/>
          <p:nvPr/>
        </p:nvSpPr>
        <p:spPr>
          <a:xfrm rot="1617278">
            <a:off x="76516" y="1266083"/>
            <a:ext cx="1729232" cy="5130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Global Model</a:t>
            </a:r>
          </a:p>
        </p:txBody>
      </p:sp>
    </p:spTree>
    <p:extLst>
      <p:ext uri="{BB962C8B-B14F-4D97-AF65-F5344CB8AC3E}">
        <p14:creationId xmlns:p14="http://schemas.microsoft.com/office/powerpoint/2010/main" val="251830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31</a:t>
            </a:fld>
            <a:endParaRPr lang="en-US"/>
          </a:p>
        </p:txBody>
      </p:sp>
      <p:sp>
        <p:nvSpPr>
          <p:cNvPr id="4" name="Title 3"/>
          <p:cNvSpPr>
            <a:spLocks noGrp="1"/>
          </p:cNvSpPr>
          <p:nvPr>
            <p:ph type="title"/>
          </p:nvPr>
        </p:nvSpPr>
        <p:spPr/>
        <p:txBody>
          <a:bodyPr>
            <a:normAutofit fontScale="90000"/>
          </a:bodyPr>
          <a:lstStyle/>
          <a:p>
            <a:r>
              <a:rPr lang="en-US" dirty="0" smtClean="0"/>
              <a:t>Simulations:</a:t>
            </a:r>
            <a:r>
              <a:rPr lang="en-US" dirty="0"/>
              <a:t/>
            </a:r>
            <a:br>
              <a:rPr lang="en-US" dirty="0"/>
            </a:br>
            <a:r>
              <a:rPr lang="en-US" dirty="0" smtClean="0"/>
              <a:t>RF Cathode Sheath Theory + Global Model (</a:t>
            </a:r>
            <a:r>
              <a:rPr lang="en-US" dirty="0" err="1" smtClean="0"/>
              <a:t>Ar</a:t>
            </a:r>
            <a:r>
              <a:rPr lang="en-US" dirty="0" smtClean="0"/>
              <a:t>)</a:t>
            </a:r>
            <a:endParaRPr lang="en-US" dirty="0"/>
          </a:p>
        </p:txBody>
      </p:sp>
      <p:grpSp>
        <p:nvGrpSpPr>
          <p:cNvPr id="30" name="Group 29"/>
          <p:cNvGrpSpPr/>
          <p:nvPr/>
        </p:nvGrpSpPr>
        <p:grpSpPr>
          <a:xfrm>
            <a:off x="4123901" y="843894"/>
            <a:ext cx="5185049" cy="4281060"/>
            <a:chOff x="4123901" y="843894"/>
            <a:chExt cx="5185049" cy="4281060"/>
          </a:xfrm>
        </p:grpSpPr>
        <p:grpSp>
          <p:nvGrpSpPr>
            <p:cNvPr id="26" name="Group 25"/>
            <p:cNvGrpSpPr/>
            <p:nvPr/>
          </p:nvGrpSpPr>
          <p:grpSpPr>
            <a:xfrm>
              <a:off x="4123901" y="843894"/>
              <a:ext cx="4858597" cy="4281060"/>
              <a:chOff x="4123901" y="843894"/>
              <a:chExt cx="4858597" cy="428106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3901" y="1047246"/>
                <a:ext cx="4858597" cy="4077708"/>
              </a:xfrm>
              <a:prstGeom prst="rect">
                <a:avLst/>
              </a:prstGeom>
            </p:spPr>
          </p:pic>
          <p:sp>
            <p:nvSpPr>
              <p:cNvPr id="24" name="TextBox 23"/>
              <p:cNvSpPr txBox="1"/>
              <p:nvPr/>
            </p:nvSpPr>
            <p:spPr>
              <a:xfrm>
                <a:off x="4586732" y="843894"/>
                <a:ext cx="1653851" cy="369332"/>
              </a:xfrm>
              <a:prstGeom prst="rect">
                <a:avLst/>
              </a:prstGeom>
              <a:noFill/>
            </p:spPr>
            <p:txBody>
              <a:bodyPr wrap="none" rtlCol="0">
                <a:spAutoFit/>
              </a:bodyPr>
              <a:lstStyle/>
              <a:p>
                <a:r>
                  <a:rPr lang="en-US" dirty="0" smtClean="0"/>
                  <a:t>Current-voltage</a:t>
                </a:r>
                <a:endParaRPr lang="en-US" dirty="0"/>
              </a:p>
            </p:txBody>
          </p:sp>
        </p:grpSp>
        <p:sp>
          <p:nvSpPr>
            <p:cNvPr id="27" name="TextBox 26"/>
            <p:cNvSpPr txBox="1"/>
            <p:nvPr/>
          </p:nvSpPr>
          <p:spPr>
            <a:xfrm>
              <a:off x="7631807" y="962149"/>
              <a:ext cx="1350691" cy="369332"/>
            </a:xfrm>
            <a:prstGeom prst="rect">
              <a:avLst/>
            </a:prstGeom>
            <a:noFill/>
          </p:spPr>
          <p:txBody>
            <a:bodyPr wrap="none" rtlCol="0">
              <a:spAutoFit/>
            </a:bodyPr>
            <a:lstStyle/>
            <a:p>
              <a:r>
                <a:rPr lang="en-US" dirty="0" smtClean="0"/>
                <a:t>Voltage Cost</a:t>
              </a:r>
              <a:endParaRPr lang="en-US" dirty="0"/>
            </a:p>
          </p:txBody>
        </p:sp>
        <p:sp>
          <p:nvSpPr>
            <p:cNvPr id="28" name="TextBox 27"/>
            <p:cNvSpPr txBox="1"/>
            <p:nvPr/>
          </p:nvSpPr>
          <p:spPr>
            <a:xfrm>
              <a:off x="4608727" y="4397931"/>
              <a:ext cx="1350691" cy="369332"/>
            </a:xfrm>
            <a:prstGeom prst="rect">
              <a:avLst/>
            </a:prstGeom>
            <a:noFill/>
          </p:spPr>
          <p:txBody>
            <a:bodyPr wrap="none" rtlCol="0">
              <a:spAutoFit/>
            </a:bodyPr>
            <a:lstStyle/>
            <a:p>
              <a:r>
                <a:rPr lang="en-US" dirty="0" smtClean="0"/>
                <a:t>Voltage Cost</a:t>
              </a:r>
              <a:endParaRPr lang="en-US" dirty="0"/>
            </a:p>
          </p:txBody>
        </p:sp>
        <p:sp>
          <p:nvSpPr>
            <p:cNvPr id="29" name="TextBox 28"/>
            <p:cNvSpPr txBox="1"/>
            <p:nvPr/>
          </p:nvSpPr>
          <p:spPr>
            <a:xfrm>
              <a:off x="7410225" y="4397931"/>
              <a:ext cx="1898725" cy="369332"/>
            </a:xfrm>
            <a:prstGeom prst="rect">
              <a:avLst/>
            </a:prstGeom>
            <a:noFill/>
          </p:spPr>
          <p:txBody>
            <a:bodyPr wrap="none" rtlCol="0">
              <a:spAutoFit/>
            </a:bodyPr>
            <a:lstStyle/>
            <a:p>
              <a:r>
                <a:rPr lang="en-US" dirty="0" smtClean="0"/>
                <a:t>Extraction Current</a:t>
              </a:r>
              <a:endParaRPr lang="en-US" dirty="0"/>
            </a:p>
          </p:txBody>
        </p:sp>
      </p:grpSp>
      <p:sp>
        <p:nvSpPr>
          <p:cNvPr id="7" name="Rectangle 6"/>
          <p:cNvSpPr/>
          <p:nvPr/>
        </p:nvSpPr>
        <p:spPr>
          <a:xfrm>
            <a:off x="3797449" y="3086100"/>
            <a:ext cx="2538805" cy="2056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770145" y="973641"/>
            <a:ext cx="2538805" cy="21138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843648" y="3086100"/>
            <a:ext cx="2538805" cy="21138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66906" y="1028700"/>
            <a:ext cx="3169981" cy="1868946"/>
            <a:chOff x="4977323" y="1648445"/>
            <a:chExt cx="3169981" cy="1868946"/>
          </a:xfrm>
        </p:grpSpPr>
        <p:sp>
          <p:nvSpPr>
            <p:cNvPr id="11" name="Cloud 10"/>
            <p:cNvSpPr/>
            <p:nvPr/>
          </p:nvSpPr>
          <p:spPr>
            <a:xfrm>
              <a:off x="6303264" y="2304288"/>
              <a:ext cx="1597152" cy="926592"/>
            </a:xfrm>
            <a:prstGeom prst="cloud">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RF Plasma</a:t>
              </a:r>
              <a:endParaRPr lang="en-US" dirty="0"/>
            </a:p>
          </p:txBody>
        </p:sp>
        <p:sp>
          <p:nvSpPr>
            <p:cNvPr id="12" name="Rectangle 11"/>
            <p:cNvSpPr/>
            <p:nvPr/>
          </p:nvSpPr>
          <p:spPr>
            <a:xfrm>
              <a:off x="5858256" y="2225040"/>
              <a:ext cx="121920" cy="1085088"/>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p:nvSpPr>
          <p:spPr>
            <a:xfrm>
              <a:off x="6047232" y="1999487"/>
              <a:ext cx="2100072" cy="1517904"/>
            </a:xfrm>
            <a:custGeom>
              <a:avLst/>
              <a:gdLst>
                <a:gd name="connsiteX0" fmla="*/ 0 w 2100072"/>
                <a:gd name="connsiteY0" fmla="*/ 0 h 1517904"/>
                <a:gd name="connsiteX1" fmla="*/ 163068 w 2100072"/>
                <a:gd name="connsiteY1" fmla="*/ 0 h 1517904"/>
                <a:gd name="connsiteX2" fmla="*/ 1978152 w 2100072"/>
                <a:gd name="connsiteY2" fmla="*/ 0 h 1517904"/>
                <a:gd name="connsiteX3" fmla="*/ 2097024 w 2100072"/>
                <a:gd name="connsiteY3" fmla="*/ 0 h 1517904"/>
                <a:gd name="connsiteX4" fmla="*/ 2100072 w 2100072"/>
                <a:gd name="connsiteY4" fmla="*/ 0 h 1517904"/>
                <a:gd name="connsiteX5" fmla="*/ 2100072 w 2100072"/>
                <a:gd name="connsiteY5" fmla="*/ 1517904 h 1517904"/>
                <a:gd name="connsiteX6" fmla="*/ 2097024 w 2100072"/>
                <a:gd name="connsiteY6" fmla="*/ 1517904 h 1517904"/>
                <a:gd name="connsiteX7" fmla="*/ 1978152 w 2100072"/>
                <a:gd name="connsiteY7" fmla="*/ 1517904 h 1517904"/>
                <a:gd name="connsiteX8" fmla="*/ 0 w 2100072"/>
                <a:gd name="connsiteY8" fmla="*/ 1517904 h 1517904"/>
                <a:gd name="connsiteX9" fmla="*/ 0 w 2100072"/>
                <a:gd name="connsiteY9" fmla="*/ 1511555 h 1517904"/>
                <a:gd name="connsiteX10" fmla="*/ 0 w 2100072"/>
                <a:gd name="connsiteY10" fmla="*/ 1385744 h 1517904"/>
                <a:gd name="connsiteX11" fmla="*/ 0 w 2100072"/>
                <a:gd name="connsiteY11" fmla="*/ 872618 h 1517904"/>
                <a:gd name="connsiteX12" fmla="*/ 163068 w 2100072"/>
                <a:gd name="connsiteY12" fmla="*/ 872618 h 1517904"/>
                <a:gd name="connsiteX13" fmla="*/ 163068 w 2100072"/>
                <a:gd name="connsiteY13" fmla="*/ 1385744 h 1517904"/>
                <a:gd name="connsiteX14" fmla="*/ 1978152 w 2100072"/>
                <a:gd name="connsiteY14" fmla="*/ 1385744 h 1517904"/>
                <a:gd name="connsiteX15" fmla="*/ 1978152 w 2100072"/>
                <a:gd name="connsiteY15" fmla="*/ 132160 h 1517904"/>
                <a:gd name="connsiteX16" fmla="*/ 163068 w 2100072"/>
                <a:gd name="connsiteY16" fmla="*/ 132160 h 1517904"/>
                <a:gd name="connsiteX17" fmla="*/ 163068 w 2100072"/>
                <a:gd name="connsiteY17" fmla="*/ 638937 h 1517904"/>
                <a:gd name="connsiteX18" fmla="*/ 0 w 2100072"/>
                <a:gd name="connsiteY18" fmla="*/ 638937 h 1517904"/>
                <a:gd name="connsiteX19" fmla="*/ 0 w 2100072"/>
                <a:gd name="connsiteY19" fmla="*/ 132160 h 15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072" h="1517904">
                  <a:moveTo>
                    <a:pt x="0" y="0"/>
                  </a:moveTo>
                  <a:lnTo>
                    <a:pt x="163068" y="0"/>
                  </a:lnTo>
                  <a:lnTo>
                    <a:pt x="1978152" y="0"/>
                  </a:lnTo>
                  <a:lnTo>
                    <a:pt x="2097024" y="0"/>
                  </a:lnTo>
                  <a:lnTo>
                    <a:pt x="2100072" y="0"/>
                  </a:lnTo>
                  <a:lnTo>
                    <a:pt x="2100072" y="1517904"/>
                  </a:lnTo>
                  <a:lnTo>
                    <a:pt x="2097024" y="1517904"/>
                  </a:lnTo>
                  <a:lnTo>
                    <a:pt x="1978152" y="1517904"/>
                  </a:lnTo>
                  <a:lnTo>
                    <a:pt x="0" y="1517904"/>
                  </a:lnTo>
                  <a:lnTo>
                    <a:pt x="0" y="1511555"/>
                  </a:lnTo>
                  <a:lnTo>
                    <a:pt x="0" y="1385744"/>
                  </a:lnTo>
                  <a:lnTo>
                    <a:pt x="0" y="872618"/>
                  </a:lnTo>
                  <a:lnTo>
                    <a:pt x="163068" y="872618"/>
                  </a:lnTo>
                  <a:lnTo>
                    <a:pt x="163068" y="1385744"/>
                  </a:lnTo>
                  <a:lnTo>
                    <a:pt x="1978152" y="1385744"/>
                  </a:lnTo>
                  <a:lnTo>
                    <a:pt x="1978152" y="132160"/>
                  </a:lnTo>
                  <a:lnTo>
                    <a:pt x="163068" y="132160"/>
                  </a:lnTo>
                  <a:lnTo>
                    <a:pt x="163068" y="638937"/>
                  </a:lnTo>
                  <a:lnTo>
                    <a:pt x="0" y="638937"/>
                  </a:lnTo>
                  <a:lnTo>
                    <a:pt x="0" y="132160"/>
                  </a:lnTo>
                  <a:close/>
                </a:path>
              </a:pathLst>
            </a:cu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977323" y="2582918"/>
              <a:ext cx="798617" cy="369332"/>
            </a:xfrm>
            <a:prstGeom prst="rect">
              <a:avLst/>
            </a:prstGeom>
            <a:noFill/>
          </p:spPr>
          <p:txBody>
            <a:bodyPr wrap="none" rtlCol="0">
              <a:spAutoFit/>
            </a:bodyPr>
            <a:lstStyle/>
            <a:p>
              <a:r>
                <a:rPr lang="en-US" dirty="0" smtClean="0"/>
                <a:t>Anode</a:t>
              </a:r>
              <a:endParaRPr lang="en-US" dirty="0"/>
            </a:p>
          </p:txBody>
        </p:sp>
        <p:sp>
          <p:nvSpPr>
            <p:cNvPr id="15" name="TextBox 14"/>
            <p:cNvSpPr txBox="1"/>
            <p:nvPr/>
          </p:nvSpPr>
          <p:spPr>
            <a:xfrm>
              <a:off x="6553200" y="1648445"/>
              <a:ext cx="974434" cy="369332"/>
            </a:xfrm>
            <a:prstGeom prst="rect">
              <a:avLst/>
            </a:prstGeom>
            <a:noFill/>
          </p:spPr>
          <p:txBody>
            <a:bodyPr wrap="none" rtlCol="0">
              <a:spAutoFit/>
            </a:bodyPr>
            <a:lstStyle/>
            <a:p>
              <a:r>
                <a:rPr lang="en-US" dirty="0" smtClean="0"/>
                <a:t>Cathode</a:t>
              </a:r>
              <a:endParaRPr lang="en-US" dirty="0"/>
            </a:p>
          </p:txBody>
        </p:sp>
      </p:grpSp>
      <p:grpSp>
        <p:nvGrpSpPr>
          <p:cNvPr id="16" name="Group 15"/>
          <p:cNvGrpSpPr/>
          <p:nvPr/>
        </p:nvGrpSpPr>
        <p:grpSpPr>
          <a:xfrm>
            <a:off x="879258" y="2702874"/>
            <a:ext cx="869338" cy="1041400"/>
            <a:chOff x="5873750" y="3282950"/>
            <a:chExt cx="869338" cy="1041400"/>
          </a:xfrm>
        </p:grpSpPr>
        <p:cxnSp>
          <p:nvCxnSpPr>
            <p:cNvPr id="17" name="Straight Connector 16"/>
            <p:cNvCxnSpPr/>
            <p:nvPr/>
          </p:nvCxnSpPr>
          <p:spPr>
            <a:xfrm>
              <a:off x="6253527" y="3886200"/>
              <a:ext cx="0" cy="4381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361597" y="3943350"/>
              <a:ext cx="0" cy="3238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5873750" y="3282950"/>
              <a:ext cx="0" cy="82867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873750" y="4105275"/>
              <a:ext cx="379777"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6363311" y="4105275"/>
              <a:ext cx="379777"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6743088" y="3452322"/>
              <a:ext cx="0" cy="66247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23" name="Right Arrow 22"/>
          <p:cNvSpPr/>
          <p:nvPr/>
        </p:nvSpPr>
        <p:spPr>
          <a:xfrm>
            <a:off x="3235963" y="2416427"/>
            <a:ext cx="1268204" cy="114464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Output</a:t>
            </a:r>
          </a:p>
        </p:txBody>
      </p:sp>
      <mc:AlternateContent xmlns:mc="http://schemas.openxmlformats.org/markup-compatibility/2006" xmlns:a14="http://schemas.microsoft.com/office/drawing/2010/main">
        <mc:Choice Requires="a14">
          <p:sp>
            <p:nvSpPr>
              <p:cNvPr id="25" name="TextBox 24"/>
              <p:cNvSpPr txBox="1"/>
              <p:nvPr/>
            </p:nvSpPr>
            <p:spPr>
              <a:xfrm>
                <a:off x="1003003" y="3943203"/>
                <a:ext cx="2322771" cy="945580"/>
              </a:xfrm>
              <a:prstGeom prst="rect">
                <a:avLst/>
              </a:prstGeom>
              <a:noFill/>
            </p:spPr>
            <p:txBody>
              <a:bodyPr wrap="square" rtlCol="0">
                <a:spAutoFit/>
              </a:bodyPr>
              <a:lstStyle/>
              <a:p>
                <a:pPr algn="ctr"/>
                <a:r>
                  <a:rPr lang="en-US" b="1" u="sng" dirty="0" smtClean="0"/>
                  <a:t>Control Parameters:</a:t>
                </a:r>
              </a:p>
              <a:p>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𝑚</m:t>
                        </m:r>
                      </m:e>
                    </m:acc>
                    <m:r>
                      <a:rPr lang="en-US" b="0" i="1" dirty="0" smtClean="0">
                        <a:latin typeface="Cambria Math" panose="02040503050406030204" pitchFamily="18" charset="0"/>
                      </a:rPr>
                      <m:t>= </m:t>
                    </m:r>
                  </m:oMath>
                </a14:m>
                <a:r>
                  <a:rPr lang="en-US" dirty="0" smtClean="0"/>
                  <a:t>15 sccm-20 </a:t>
                </a:r>
                <a:r>
                  <a:rPr lang="en-US" dirty="0" err="1" smtClean="0"/>
                  <a:t>sccm</a:t>
                </a:r>
                <a:endParaRPr lang="en-US" dirty="0" smtClean="0"/>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𝑟𝑓</m:t>
                        </m:r>
                      </m:sub>
                    </m:sSub>
                    <m:r>
                      <a:rPr lang="en-US" b="0" i="1" smtClean="0">
                        <a:latin typeface="Cambria Math" panose="02040503050406030204" pitchFamily="18" charset="0"/>
                      </a:rPr>
                      <m:t>=</m:t>
                    </m:r>
                    <m:r>
                      <a:rPr lang="en-US" b="0" i="0" smtClean="0">
                        <a:latin typeface="Cambria Math" panose="02040503050406030204" pitchFamily="18" charset="0"/>
                      </a:rPr>
                      <m:t>2</m:t>
                    </m:r>
                  </m:oMath>
                </a14:m>
                <a:r>
                  <a:rPr lang="en-US" dirty="0" smtClean="0"/>
                  <a:t>00 W</a:t>
                </a:r>
                <a:endParaRPr lang="en-US" dirty="0"/>
              </a:p>
            </p:txBody>
          </p:sp>
        </mc:Choice>
        <mc:Fallback xmlns="">
          <p:sp>
            <p:nvSpPr>
              <p:cNvPr id="25" name="TextBox 24"/>
              <p:cNvSpPr txBox="1">
                <a:spLocks noRot="1" noChangeAspect="1" noMove="1" noResize="1" noEditPoints="1" noAdjustHandles="1" noChangeArrowheads="1" noChangeShapeType="1" noTextEdit="1"/>
              </p:cNvSpPr>
              <p:nvPr/>
            </p:nvSpPr>
            <p:spPr>
              <a:xfrm>
                <a:off x="1003003" y="3943203"/>
                <a:ext cx="2322771" cy="945580"/>
              </a:xfrm>
              <a:prstGeom prst="rect">
                <a:avLst/>
              </a:prstGeom>
              <a:blipFill>
                <a:blip r:embed="rId4"/>
                <a:stretch>
                  <a:fillRect t="-3871" b="-7742"/>
                </a:stretch>
              </a:blipFill>
            </p:spPr>
            <p:txBody>
              <a:bodyPr/>
              <a:lstStyle/>
              <a:p>
                <a:r>
                  <a:rPr lang="en-US">
                    <a:noFill/>
                  </a:rPr>
                  <a:t> </a:t>
                </a:r>
              </a:p>
            </p:txBody>
          </p:sp>
        </mc:Fallback>
      </mc:AlternateContent>
      <p:sp>
        <p:nvSpPr>
          <p:cNvPr id="31" name="Right Arrow 30"/>
          <p:cNvSpPr/>
          <p:nvPr/>
        </p:nvSpPr>
        <p:spPr>
          <a:xfrm rot="1617278">
            <a:off x="76516" y="1266083"/>
            <a:ext cx="1729232" cy="5130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Global Model</a:t>
            </a:r>
          </a:p>
        </p:txBody>
      </p:sp>
      <p:sp>
        <p:nvSpPr>
          <p:cNvPr id="2" name="Rectangle 1"/>
          <p:cNvSpPr/>
          <p:nvPr/>
        </p:nvSpPr>
        <p:spPr>
          <a:xfrm>
            <a:off x="0" y="962149"/>
            <a:ext cx="9382453" cy="4237754"/>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90149" y="2756294"/>
            <a:ext cx="7402155" cy="769441"/>
          </a:xfrm>
          <a:prstGeom prst="rect">
            <a:avLst/>
          </a:prstGeom>
          <a:solidFill>
            <a:schemeClr val="bg1"/>
          </a:solidFill>
          <a:ln>
            <a:solidFill>
              <a:schemeClr val="accent1">
                <a:shade val="95000"/>
                <a:satMod val="105000"/>
              </a:schemeClr>
            </a:solidFill>
          </a:ln>
        </p:spPr>
        <p:txBody>
          <a:bodyPr wrap="none" rtlCol="0">
            <a:spAutoFit/>
          </a:bodyPr>
          <a:lstStyle/>
          <a:p>
            <a:r>
              <a:rPr lang="en-US" sz="4400" b="1" dirty="0" smtClean="0"/>
              <a:t>Lets put our theory to the test!</a:t>
            </a:r>
            <a:endParaRPr lang="en-US" sz="4400" b="1" dirty="0"/>
          </a:p>
        </p:txBody>
      </p:sp>
    </p:spTree>
    <p:extLst>
      <p:ext uri="{BB962C8B-B14F-4D97-AF65-F5344CB8AC3E}">
        <p14:creationId xmlns:p14="http://schemas.microsoft.com/office/powerpoint/2010/main" val="21120373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32</a:t>
            </a:fld>
            <a:endParaRPr lang="en-US"/>
          </a:p>
        </p:txBody>
      </p:sp>
      <p:sp>
        <p:nvSpPr>
          <p:cNvPr id="4" name="Title 3"/>
          <p:cNvSpPr>
            <a:spLocks noGrp="1"/>
          </p:cNvSpPr>
          <p:nvPr>
            <p:ph type="title"/>
          </p:nvPr>
        </p:nvSpPr>
        <p:spPr/>
        <p:txBody>
          <a:bodyPr>
            <a:normAutofit/>
          </a:bodyPr>
          <a:lstStyle/>
          <a:p>
            <a:r>
              <a:rPr lang="en-US" dirty="0" smtClean="0"/>
              <a:t>Experiments: Test Facility</a:t>
            </a:r>
            <a:endParaRPr lang="en-US" dirty="0"/>
          </a:p>
        </p:txBody>
      </p:sp>
      <p:pic>
        <p:nvPicPr>
          <p:cNvPr id="7" name="Picture 6" descr="C:\Users\mgeorgin\Documents\Articles\Plasma Sources Science and Technology\2022\ICP Cathode Theory\DSC_0207_trimmed.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4274" y="988463"/>
            <a:ext cx="3895453" cy="4121345"/>
          </a:xfrm>
          <a:prstGeom prst="rect">
            <a:avLst/>
          </a:prstGeom>
          <a:noFill/>
          <a:ln>
            <a:noFill/>
          </a:ln>
        </p:spPr>
      </p:pic>
      <p:sp>
        <p:nvSpPr>
          <p:cNvPr id="2" name="TextBox 1"/>
          <p:cNvSpPr txBox="1"/>
          <p:nvPr/>
        </p:nvSpPr>
        <p:spPr>
          <a:xfrm>
            <a:off x="196284" y="2335940"/>
            <a:ext cx="1824538" cy="369332"/>
          </a:xfrm>
          <a:prstGeom prst="rect">
            <a:avLst/>
          </a:prstGeom>
          <a:noFill/>
        </p:spPr>
        <p:txBody>
          <a:bodyPr wrap="none" rtlCol="0">
            <a:spAutoFit/>
          </a:bodyPr>
          <a:lstStyle/>
          <a:p>
            <a:r>
              <a:rPr lang="en-US" dirty="0" smtClean="0"/>
              <a:t>Vacuum chamber</a:t>
            </a:r>
            <a:endParaRPr lang="en-US" dirty="0"/>
          </a:p>
        </p:txBody>
      </p:sp>
      <p:cxnSp>
        <p:nvCxnSpPr>
          <p:cNvPr id="6" name="Straight Arrow Connector 5"/>
          <p:cNvCxnSpPr/>
          <p:nvPr/>
        </p:nvCxnSpPr>
        <p:spPr>
          <a:xfrm>
            <a:off x="2020822" y="2656912"/>
            <a:ext cx="2028664" cy="8990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2020822" y="1692797"/>
            <a:ext cx="255117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860897" y="1508131"/>
            <a:ext cx="974434" cy="369332"/>
          </a:xfrm>
          <a:prstGeom prst="rect">
            <a:avLst/>
          </a:prstGeom>
          <a:noFill/>
        </p:spPr>
        <p:txBody>
          <a:bodyPr wrap="none" rtlCol="0">
            <a:spAutoFit/>
          </a:bodyPr>
          <a:lstStyle/>
          <a:p>
            <a:r>
              <a:rPr lang="en-US" dirty="0" smtClean="0"/>
              <a:t>Cathode</a:t>
            </a:r>
            <a:endParaRPr lang="en-US" dirty="0"/>
          </a:p>
        </p:txBody>
      </p:sp>
      <p:cxnSp>
        <p:nvCxnSpPr>
          <p:cNvPr id="15" name="Straight Arrow Connector 14"/>
          <p:cNvCxnSpPr>
            <a:stCxn id="17" idx="1"/>
          </p:cNvCxnSpPr>
          <p:nvPr/>
        </p:nvCxnSpPr>
        <p:spPr>
          <a:xfrm flipH="1">
            <a:off x="5646057" y="1323465"/>
            <a:ext cx="147712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123179" y="1138799"/>
            <a:ext cx="1061957" cy="369332"/>
          </a:xfrm>
          <a:prstGeom prst="rect">
            <a:avLst/>
          </a:prstGeom>
          <a:noFill/>
        </p:spPr>
        <p:txBody>
          <a:bodyPr wrap="none" rtlCol="0">
            <a:spAutoFit/>
          </a:bodyPr>
          <a:lstStyle/>
          <a:p>
            <a:r>
              <a:rPr lang="en-US" dirty="0" smtClean="0"/>
              <a:t>RF Power</a:t>
            </a:r>
            <a:endParaRPr lang="en-US" dirty="0"/>
          </a:p>
        </p:txBody>
      </p:sp>
      <p:sp>
        <p:nvSpPr>
          <p:cNvPr id="18" name="TextBox 17"/>
          <p:cNvSpPr txBox="1"/>
          <p:nvPr/>
        </p:nvSpPr>
        <p:spPr>
          <a:xfrm>
            <a:off x="7089021" y="1912394"/>
            <a:ext cx="1902637" cy="369332"/>
          </a:xfrm>
          <a:prstGeom prst="rect">
            <a:avLst/>
          </a:prstGeom>
          <a:noFill/>
        </p:spPr>
        <p:txBody>
          <a:bodyPr wrap="none" rtlCol="0">
            <a:spAutoFit/>
          </a:bodyPr>
          <a:lstStyle/>
          <a:p>
            <a:r>
              <a:rPr lang="en-US" dirty="0" smtClean="0"/>
              <a:t>Inductive Antenna</a:t>
            </a:r>
            <a:endParaRPr lang="en-US" dirty="0"/>
          </a:p>
        </p:txBody>
      </p:sp>
      <p:cxnSp>
        <p:nvCxnSpPr>
          <p:cNvPr id="19" name="Straight Arrow Connector 18"/>
          <p:cNvCxnSpPr/>
          <p:nvPr/>
        </p:nvCxnSpPr>
        <p:spPr>
          <a:xfrm flipH="1" flipV="1">
            <a:off x="4862286" y="1692797"/>
            <a:ext cx="2226735" cy="4042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92655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33</a:t>
            </a:fld>
            <a:endParaRPr lang="en-US"/>
          </a:p>
        </p:txBody>
      </p:sp>
      <p:sp>
        <p:nvSpPr>
          <p:cNvPr id="4" name="Title 3"/>
          <p:cNvSpPr>
            <a:spLocks noGrp="1"/>
          </p:cNvSpPr>
          <p:nvPr>
            <p:ph type="title"/>
          </p:nvPr>
        </p:nvSpPr>
        <p:spPr/>
        <p:txBody>
          <a:bodyPr>
            <a:normAutofit fontScale="90000"/>
          </a:bodyPr>
          <a:lstStyle/>
          <a:p>
            <a:r>
              <a:rPr lang="en-US" dirty="0" smtClean="0"/>
              <a:t>Experimental Results (</a:t>
            </a:r>
            <a:r>
              <a:rPr lang="en-US" dirty="0" err="1" smtClean="0"/>
              <a:t>Ar</a:t>
            </a:r>
            <a:r>
              <a:rPr lang="en-US" dirty="0" smtClean="0"/>
              <a:t>) for theory comparison</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479" y="1735973"/>
            <a:ext cx="2763015" cy="2743200"/>
          </a:xfrm>
          <a:prstGeom prst="rect">
            <a:avLst/>
          </a:prstGeom>
        </p:spPr>
      </p:pic>
      <p:sp>
        <p:nvSpPr>
          <p:cNvPr id="10" name="Right Arrow 9"/>
          <p:cNvSpPr/>
          <p:nvPr/>
        </p:nvSpPr>
        <p:spPr>
          <a:xfrm>
            <a:off x="3897879" y="2649751"/>
            <a:ext cx="1406164" cy="99333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Curve fit </a:t>
            </a:r>
            <a:r>
              <a:rPr lang="en-US" dirty="0" err="1" smtClean="0"/>
              <a:t>params</a:t>
            </a:r>
            <a:endParaRPr lang="en-US" dirty="0"/>
          </a:p>
        </p:txBody>
      </p:sp>
      <p:grpSp>
        <p:nvGrpSpPr>
          <p:cNvPr id="12" name="Group 11"/>
          <p:cNvGrpSpPr/>
          <p:nvPr/>
        </p:nvGrpSpPr>
        <p:grpSpPr>
          <a:xfrm>
            <a:off x="2542734" y="1735973"/>
            <a:ext cx="6144066" cy="3389531"/>
            <a:chOff x="2542734" y="1735973"/>
            <a:chExt cx="6144066" cy="3389531"/>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2791" y="1735973"/>
              <a:ext cx="2904009" cy="2743200"/>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2542734" y="4479173"/>
                  <a:ext cx="4058532" cy="646331"/>
                </a:xfrm>
                <a:prstGeom prst="rect">
                  <a:avLst/>
                </a:prstGeom>
                <a:noFill/>
              </p:spPr>
              <p:txBody>
                <a:bodyPr wrap="square" rtlCol="0">
                  <a:spAutoFit/>
                </a:bodyPr>
                <a:lstStyle/>
                <a:p>
                  <a:pPr algn="ct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𝑒</m:t>
                          </m:r>
                        </m:sub>
                      </m:sSub>
                    </m:oMath>
                  </a14:m>
                  <a:r>
                    <a:rPr lang="en-US" dirty="0" smtClean="0"/>
                    <a:t> is approximately constant (</a:t>
                  </a:r>
                  <a:r>
                    <a:rPr lang="en-US" dirty="0" smtClean="0">
                      <a:sym typeface="Wingdings" panose="05000000000000000000" pitchFamily="2" charset="2"/>
                    </a:rPr>
                    <a:t>)</a:t>
                  </a:r>
                  <a:endParaRPr lang="en-US" dirty="0" smtClean="0"/>
                </a:p>
                <a:p>
                  <a:pPr algn="ct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𝑠𝑎𝑡</m:t>
                          </m:r>
                        </m:sub>
                      </m:sSub>
                    </m:oMath>
                  </a14:m>
                  <a:r>
                    <a:rPr lang="en-US" dirty="0" smtClean="0"/>
                    <a:t> increases linearly with RF power </a:t>
                  </a:r>
                  <a:r>
                    <a:rPr lang="en-US" dirty="0"/>
                    <a:t>(</a:t>
                  </a:r>
                  <a:r>
                    <a:rPr lang="en-US" dirty="0">
                      <a:sym typeface="Wingdings" panose="05000000000000000000" pitchFamily="2" charset="2"/>
                    </a:rPr>
                    <a:t>)</a:t>
                  </a:r>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2542734" y="4479173"/>
                  <a:ext cx="4058532" cy="646331"/>
                </a:xfrm>
                <a:prstGeom prst="rect">
                  <a:avLst/>
                </a:prstGeom>
                <a:blipFill>
                  <a:blip r:embed="rId5"/>
                  <a:stretch>
                    <a:fillRect t="-6604" b="-14151"/>
                  </a:stretch>
                </a:blipFill>
              </p:spPr>
              <p:txBody>
                <a:bodyPr/>
                <a:lstStyle/>
                <a:p>
                  <a:r>
                    <a:rPr lang="en-US">
                      <a:noFill/>
                    </a:rPr>
                    <a:t> </a:t>
                  </a:r>
                </a:p>
              </p:txBody>
            </p:sp>
          </mc:Fallback>
        </mc:AlternateContent>
      </p:grpSp>
      <p:sp>
        <p:nvSpPr>
          <p:cNvPr id="2" name="TextBox 1"/>
          <p:cNvSpPr txBox="1"/>
          <p:nvPr/>
        </p:nvSpPr>
        <p:spPr>
          <a:xfrm>
            <a:off x="902675" y="1751980"/>
            <a:ext cx="2422819" cy="646331"/>
          </a:xfrm>
          <a:prstGeom prst="rect">
            <a:avLst/>
          </a:prstGeom>
          <a:noFill/>
        </p:spPr>
        <p:txBody>
          <a:bodyPr wrap="square" rtlCol="0">
            <a:spAutoFit/>
          </a:bodyPr>
          <a:lstStyle/>
          <a:p>
            <a:r>
              <a:rPr lang="en-US" dirty="0" smtClean="0"/>
              <a:t>Solid: Curve fit to sheath model</a:t>
            </a:r>
            <a:endParaRPr lang="en-US" dirty="0"/>
          </a:p>
        </p:txBody>
      </p:sp>
      <p:sp>
        <p:nvSpPr>
          <p:cNvPr id="5" name="TextBox 4"/>
          <p:cNvSpPr txBox="1"/>
          <p:nvPr/>
        </p:nvSpPr>
        <p:spPr>
          <a:xfrm flipH="1">
            <a:off x="2375819" y="1141267"/>
            <a:ext cx="4232031" cy="461665"/>
          </a:xfrm>
          <a:prstGeom prst="rect">
            <a:avLst/>
          </a:prstGeom>
          <a:noFill/>
        </p:spPr>
        <p:txBody>
          <a:bodyPr wrap="square" rtlCol="0">
            <a:spAutoFit/>
          </a:bodyPr>
          <a:lstStyle/>
          <a:p>
            <a:pPr algn="ctr"/>
            <a:r>
              <a:rPr lang="en-US" sz="2400" b="1" u="sng" dirty="0" smtClean="0"/>
              <a:t>Treat the cathode as a probe!</a:t>
            </a:r>
            <a:endParaRPr lang="en-US" sz="2400" b="1" u="sng" dirty="0"/>
          </a:p>
        </p:txBody>
      </p:sp>
    </p:spTree>
    <p:extLst>
      <p:ext uri="{BB962C8B-B14F-4D97-AF65-F5344CB8AC3E}">
        <p14:creationId xmlns:p14="http://schemas.microsoft.com/office/powerpoint/2010/main" val="259754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34</a:t>
            </a:fld>
            <a:endParaRPr lang="en-US"/>
          </a:p>
        </p:txBody>
      </p:sp>
      <p:sp>
        <p:nvSpPr>
          <p:cNvPr id="4" name="Title 3"/>
          <p:cNvSpPr>
            <a:spLocks noGrp="1"/>
          </p:cNvSpPr>
          <p:nvPr>
            <p:ph type="title"/>
          </p:nvPr>
        </p:nvSpPr>
        <p:spPr/>
        <p:txBody>
          <a:bodyPr>
            <a:normAutofit fontScale="90000"/>
          </a:bodyPr>
          <a:lstStyle/>
          <a:p>
            <a:r>
              <a:rPr lang="en-US" dirty="0" smtClean="0"/>
              <a:t>Experimental Results (</a:t>
            </a:r>
            <a:r>
              <a:rPr lang="en-US" dirty="0" err="1" smtClean="0"/>
              <a:t>Ar</a:t>
            </a:r>
            <a:r>
              <a:rPr lang="en-US" dirty="0" smtClean="0"/>
              <a:t>) </a:t>
            </a:r>
            <a:r>
              <a:rPr lang="en-US" dirty="0"/>
              <a:t>for theory comparison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479" y="1735973"/>
            <a:ext cx="2763015" cy="2743200"/>
          </a:xfrm>
          <a:prstGeom prst="rect">
            <a:avLst/>
          </a:prstGeom>
        </p:spPr>
      </p:pic>
      <p:sp>
        <p:nvSpPr>
          <p:cNvPr id="10" name="Right Arrow 9"/>
          <p:cNvSpPr/>
          <p:nvPr/>
        </p:nvSpPr>
        <p:spPr>
          <a:xfrm>
            <a:off x="3897879" y="2649751"/>
            <a:ext cx="1406164" cy="99333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Voltage Cost</a:t>
            </a:r>
            <a:endParaRPr lang="en-US" dirty="0"/>
          </a:p>
        </p:txBody>
      </p:sp>
      <p:grpSp>
        <p:nvGrpSpPr>
          <p:cNvPr id="2" name="Group 1"/>
          <p:cNvGrpSpPr/>
          <p:nvPr/>
        </p:nvGrpSpPr>
        <p:grpSpPr>
          <a:xfrm>
            <a:off x="2571695" y="1735973"/>
            <a:ext cx="5902429" cy="3168212"/>
            <a:chOff x="2571695" y="1735973"/>
            <a:chExt cx="5902429" cy="3168212"/>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9582" y="1735973"/>
              <a:ext cx="2764542" cy="2743200"/>
            </a:xfrm>
            <a:prstGeom prst="rect">
              <a:avLst/>
            </a:prstGeom>
          </p:spPr>
        </p:pic>
        <p:sp>
          <p:nvSpPr>
            <p:cNvPr id="11" name="TextBox 10"/>
            <p:cNvSpPr txBox="1"/>
            <p:nvPr/>
          </p:nvSpPr>
          <p:spPr>
            <a:xfrm>
              <a:off x="2571695" y="4534853"/>
              <a:ext cx="4058532" cy="369332"/>
            </a:xfrm>
            <a:prstGeom prst="rect">
              <a:avLst/>
            </a:prstGeom>
            <a:noFill/>
          </p:spPr>
          <p:txBody>
            <a:bodyPr wrap="square" rtlCol="0">
              <a:spAutoFit/>
            </a:bodyPr>
            <a:lstStyle/>
            <a:p>
              <a:pPr algn="ctr"/>
              <a:r>
                <a:rPr lang="en-US" dirty="0" smtClean="0"/>
                <a:t>Voltage cost is constant (</a:t>
              </a:r>
              <a:r>
                <a:rPr lang="en-US" dirty="0" smtClean="0">
                  <a:sym typeface="Wingdings" panose="05000000000000000000" pitchFamily="2" charset="2"/>
                </a:rPr>
                <a:t>)</a:t>
              </a:r>
              <a:endParaRPr lang="en-US" dirty="0" smtClean="0"/>
            </a:p>
          </p:txBody>
        </p:sp>
      </p:grpSp>
      <mc:AlternateContent xmlns:mc="http://schemas.openxmlformats.org/markup-compatibility/2006" xmlns:a14="http://schemas.microsoft.com/office/drawing/2010/main">
        <mc:Choice Requires="a14">
          <p:sp>
            <p:nvSpPr>
              <p:cNvPr id="12" name="TextBox 11"/>
              <p:cNvSpPr txBox="1"/>
              <p:nvPr/>
            </p:nvSpPr>
            <p:spPr>
              <a:xfrm>
                <a:off x="6096000" y="3788229"/>
                <a:ext cx="237812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∼110 </m:t>
                      </m:r>
                      <m:r>
                        <m:rPr>
                          <m:sty m:val="p"/>
                        </m:rPr>
                        <a:rPr lang="en-US" b="0" i="0" smtClean="0">
                          <a:latin typeface="Cambria Math" panose="02040503050406030204" pitchFamily="18" charset="0"/>
                        </a:rPr>
                        <m:t>W</m:t>
                      </m:r>
                      <m:r>
                        <a:rPr lang="en-US" b="0" i="0" smtClean="0">
                          <a:latin typeface="Cambria Math" panose="02040503050406030204" pitchFamily="18" charset="0"/>
                        </a:rPr>
                        <m:t>/</m:t>
                      </m:r>
                      <m:r>
                        <m:rPr>
                          <m:sty m:val="p"/>
                        </m:rPr>
                        <a:rPr lang="en-US" b="0" i="0" smtClean="0">
                          <a:latin typeface="Cambria Math" panose="02040503050406030204" pitchFamily="18" charset="0"/>
                        </a:rPr>
                        <m:t>A</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6096000" y="3788229"/>
                <a:ext cx="2378124" cy="369332"/>
              </a:xfrm>
              <a:prstGeom prst="rect">
                <a:avLst/>
              </a:prstGeom>
              <a:blipFill>
                <a:blip r:embed="rId5"/>
                <a:stretch>
                  <a:fillRect b="-13115"/>
                </a:stretch>
              </a:blipFill>
            </p:spPr>
            <p:txBody>
              <a:bodyPr/>
              <a:lstStyle/>
              <a:p>
                <a:r>
                  <a:rPr lang="en-US">
                    <a:noFill/>
                  </a:rPr>
                  <a:t> </a:t>
                </a:r>
              </a:p>
            </p:txBody>
          </p:sp>
        </mc:Fallback>
      </mc:AlternateContent>
      <p:sp>
        <p:nvSpPr>
          <p:cNvPr id="13" name="TextBox 12"/>
          <p:cNvSpPr txBox="1"/>
          <p:nvPr/>
        </p:nvSpPr>
        <p:spPr>
          <a:xfrm>
            <a:off x="902675" y="1751980"/>
            <a:ext cx="2422819" cy="646331"/>
          </a:xfrm>
          <a:prstGeom prst="rect">
            <a:avLst/>
          </a:prstGeom>
          <a:noFill/>
        </p:spPr>
        <p:txBody>
          <a:bodyPr wrap="square" rtlCol="0">
            <a:spAutoFit/>
          </a:bodyPr>
          <a:lstStyle/>
          <a:p>
            <a:r>
              <a:rPr lang="en-US" dirty="0" smtClean="0"/>
              <a:t>Solid: Curve fit to sheath model</a:t>
            </a:r>
            <a:endParaRPr lang="en-US" dirty="0"/>
          </a:p>
        </p:txBody>
      </p:sp>
    </p:spTree>
    <p:extLst>
      <p:ext uri="{BB962C8B-B14F-4D97-AF65-F5344CB8AC3E}">
        <p14:creationId xmlns:p14="http://schemas.microsoft.com/office/powerpoint/2010/main" val="294064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35</a:t>
            </a:fld>
            <a:endParaRPr lang="en-US"/>
          </a:p>
        </p:txBody>
      </p:sp>
      <p:sp>
        <p:nvSpPr>
          <p:cNvPr id="4" name="Title 3"/>
          <p:cNvSpPr>
            <a:spLocks noGrp="1"/>
          </p:cNvSpPr>
          <p:nvPr>
            <p:ph type="title"/>
          </p:nvPr>
        </p:nvSpPr>
        <p:spPr/>
        <p:txBody>
          <a:bodyPr>
            <a:normAutofit fontScale="90000"/>
          </a:bodyPr>
          <a:lstStyle/>
          <a:p>
            <a:r>
              <a:rPr lang="en-US" dirty="0" smtClean="0"/>
              <a:t>Experimental Results (</a:t>
            </a:r>
            <a:r>
              <a:rPr lang="en-US" dirty="0" err="1" smtClean="0"/>
              <a:t>Ar</a:t>
            </a:r>
            <a:r>
              <a:rPr lang="en-US" dirty="0" smtClean="0"/>
              <a:t>) </a:t>
            </a:r>
            <a:r>
              <a:rPr lang="en-US" dirty="0"/>
              <a:t>for theory comparison</a:t>
            </a:r>
            <a:r>
              <a:rPr lang="en-US" dirty="0" smtClean="0"/>
              <a:t> </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479" y="1735973"/>
            <a:ext cx="2763015" cy="2743200"/>
          </a:xfrm>
          <a:prstGeom prst="rect">
            <a:avLst/>
          </a:prstGeom>
        </p:spPr>
      </p:pic>
      <p:sp>
        <p:nvSpPr>
          <p:cNvPr id="10" name="Right Arrow 9"/>
          <p:cNvSpPr/>
          <p:nvPr/>
        </p:nvSpPr>
        <p:spPr>
          <a:xfrm>
            <a:off x="3897879" y="2649751"/>
            <a:ext cx="1406164" cy="99333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Normalize</a:t>
            </a:r>
            <a:endParaRPr lang="en-US" dirty="0"/>
          </a:p>
        </p:txBody>
      </p:sp>
      <p:grpSp>
        <p:nvGrpSpPr>
          <p:cNvPr id="2" name="Group 1"/>
          <p:cNvGrpSpPr/>
          <p:nvPr/>
        </p:nvGrpSpPr>
        <p:grpSpPr>
          <a:xfrm>
            <a:off x="2571695" y="1735973"/>
            <a:ext cx="5911487" cy="3445211"/>
            <a:chOff x="2571695" y="1735973"/>
            <a:chExt cx="5911487" cy="3445211"/>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9582" y="1735973"/>
              <a:ext cx="2773600" cy="2743200"/>
            </a:xfrm>
            <a:prstGeom prst="rect">
              <a:avLst/>
            </a:prstGeom>
          </p:spPr>
        </p:pic>
        <p:sp>
          <p:nvSpPr>
            <p:cNvPr id="11" name="TextBox 10"/>
            <p:cNvSpPr txBox="1"/>
            <p:nvPr/>
          </p:nvSpPr>
          <p:spPr>
            <a:xfrm>
              <a:off x="2571695" y="4534853"/>
              <a:ext cx="4058532" cy="646331"/>
            </a:xfrm>
            <a:prstGeom prst="rect">
              <a:avLst/>
            </a:prstGeom>
            <a:noFill/>
          </p:spPr>
          <p:txBody>
            <a:bodyPr wrap="square" rtlCol="0">
              <a:spAutoFit/>
            </a:bodyPr>
            <a:lstStyle/>
            <a:p>
              <a:pPr algn="ctr"/>
              <a:r>
                <a:rPr lang="en-US" dirty="0" smtClean="0"/>
                <a:t>Collapses onto a single curve under normalization (</a:t>
              </a:r>
              <a:r>
                <a:rPr lang="en-US" dirty="0" smtClean="0">
                  <a:sym typeface="Wingdings" panose="05000000000000000000" pitchFamily="2" charset="2"/>
                </a:rPr>
                <a:t>)</a:t>
              </a:r>
              <a:endParaRPr lang="en-US" dirty="0" smtClean="0"/>
            </a:p>
          </p:txBody>
        </p:sp>
      </p:grpSp>
      <p:sp>
        <p:nvSpPr>
          <p:cNvPr id="9" name="TextBox 8"/>
          <p:cNvSpPr txBox="1"/>
          <p:nvPr/>
        </p:nvSpPr>
        <p:spPr>
          <a:xfrm>
            <a:off x="902675" y="1751980"/>
            <a:ext cx="2422819" cy="646331"/>
          </a:xfrm>
          <a:prstGeom prst="rect">
            <a:avLst/>
          </a:prstGeom>
          <a:noFill/>
        </p:spPr>
        <p:txBody>
          <a:bodyPr wrap="square" rtlCol="0">
            <a:spAutoFit/>
          </a:bodyPr>
          <a:lstStyle/>
          <a:p>
            <a:r>
              <a:rPr lang="en-US" dirty="0" smtClean="0"/>
              <a:t>Solid: Curve fit to sheath model</a:t>
            </a:r>
            <a:endParaRPr lang="en-US" dirty="0"/>
          </a:p>
        </p:txBody>
      </p:sp>
    </p:spTree>
    <p:extLst>
      <p:ext uri="{BB962C8B-B14F-4D97-AF65-F5344CB8AC3E}">
        <p14:creationId xmlns:p14="http://schemas.microsoft.com/office/powerpoint/2010/main" val="174476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36</a:t>
            </a:fld>
            <a:endParaRPr lang="en-US"/>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4097643" y="1056128"/>
            <a:ext cx="4911114" cy="4087371"/>
          </a:xfrm>
          <a:prstGeom prst="rect">
            <a:avLst/>
          </a:prstGeom>
        </p:spPr>
      </p:pic>
      <p:sp>
        <p:nvSpPr>
          <p:cNvPr id="6" name="Title 3"/>
          <p:cNvSpPr>
            <a:spLocks noGrp="1"/>
          </p:cNvSpPr>
          <p:nvPr>
            <p:ph type="title"/>
          </p:nvPr>
        </p:nvSpPr>
        <p:spPr/>
        <p:txBody>
          <a:bodyPr>
            <a:normAutofit fontScale="90000"/>
          </a:bodyPr>
          <a:lstStyle/>
          <a:p>
            <a:r>
              <a:rPr lang="en-US" dirty="0" smtClean="0"/>
              <a:t>Experimental Results (</a:t>
            </a:r>
            <a:r>
              <a:rPr lang="en-US" dirty="0" err="1" smtClean="0"/>
              <a:t>Ar</a:t>
            </a:r>
            <a:r>
              <a:rPr lang="en-US" dirty="0" smtClean="0"/>
              <a:t>) </a:t>
            </a:r>
            <a:r>
              <a:rPr lang="en-US" dirty="0"/>
              <a:t>for theory comparison</a:t>
            </a:r>
            <a:r>
              <a:rPr lang="en-US" dirty="0" smtClean="0"/>
              <a:t> </a:t>
            </a:r>
            <a:endParaRPr lang="en-US" dirty="0"/>
          </a:p>
        </p:txBody>
      </p:sp>
      <p:grpSp>
        <p:nvGrpSpPr>
          <p:cNvPr id="9" name="Group 8"/>
          <p:cNvGrpSpPr/>
          <p:nvPr/>
        </p:nvGrpSpPr>
        <p:grpSpPr>
          <a:xfrm>
            <a:off x="0" y="2168769"/>
            <a:ext cx="4097643" cy="709867"/>
            <a:chOff x="0" y="2168769"/>
            <a:chExt cx="4097643" cy="709867"/>
          </a:xfrm>
        </p:grpSpPr>
        <p:sp>
          <p:nvSpPr>
            <p:cNvPr id="7" name="TextBox 6"/>
            <p:cNvSpPr txBox="1"/>
            <p:nvPr/>
          </p:nvSpPr>
          <p:spPr>
            <a:xfrm>
              <a:off x="0" y="2168769"/>
              <a:ext cx="3669323" cy="646331"/>
            </a:xfrm>
            <a:prstGeom prst="rect">
              <a:avLst/>
            </a:prstGeom>
            <a:noFill/>
          </p:spPr>
          <p:txBody>
            <a:bodyPr wrap="square" rtlCol="0">
              <a:spAutoFit/>
            </a:bodyPr>
            <a:lstStyle/>
            <a:p>
              <a:r>
                <a:rPr lang="en-US" dirty="0" smtClean="0"/>
                <a:t>Plotting like conditions for numerical model and experiment</a:t>
              </a:r>
              <a:endParaRPr lang="en-US" dirty="0"/>
            </a:p>
          </p:txBody>
        </p:sp>
        <p:sp>
          <p:nvSpPr>
            <p:cNvPr id="8" name="Right Arrow 7"/>
            <p:cNvSpPr/>
            <p:nvPr/>
          </p:nvSpPr>
          <p:spPr>
            <a:xfrm>
              <a:off x="2995674" y="2393069"/>
              <a:ext cx="1101969" cy="4855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157834" y="3753912"/>
            <a:ext cx="3804566" cy="923330"/>
            <a:chOff x="293077" y="3690376"/>
            <a:chExt cx="3804566" cy="923330"/>
          </a:xfrm>
        </p:grpSpPr>
        <mc:AlternateContent xmlns:mc="http://schemas.openxmlformats.org/markup-compatibility/2006" xmlns:a14="http://schemas.microsoft.com/office/drawing/2010/main">
          <mc:Choice Requires="a14">
            <p:sp>
              <p:nvSpPr>
                <p:cNvPr id="10" name="TextBox 9"/>
                <p:cNvSpPr txBox="1"/>
                <p:nvPr/>
              </p:nvSpPr>
              <p:spPr>
                <a:xfrm>
                  <a:off x="293077" y="3690376"/>
                  <a:ext cx="3253581" cy="923330"/>
                </a:xfrm>
                <a:prstGeom prst="rect">
                  <a:avLst/>
                </a:prstGeom>
                <a:noFill/>
              </p:spPr>
              <p:txBody>
                <a:bodyPr wrap="square" rtlCol="0">
                  <a:spAutoFit/>
                </a:bodyPr>
                <a:lstStyle/>
                <a:p>
                  <a:r>
                    <a:rPr lang="en-US" b="1" u="sng" dirty="0" smtClean="0"/>
                    <a:t>Can determine optimal </a:t>
                  </a:r>
                  <a14:m>
                    <m:oMath xmlns:m="http://schemas.openxmlformats.org/officeDocument/2006/math">
                      <m:sSub>
                        <m:sSubPr>
                          <m:ctrlPr>
                            <a:rPr lang="en-US" b="1" i="1" u="sng" smtClean="0">
                              <a:latin typeface="Cambria Math" panose="02040503050406030204" pitchFamily="18" charset="0"/>
                            </a:rPr>
                          </m:ctrlPr>
                        </m:sSubPr>
                        <m:e>
                          <m:r>
                            <a:rPr lang="en-US" b="1" i="1" u="sng" smtClean="0">
                              <a:latin typeface="Cambria Math" panose="02040503050406030204" pitchFamily="18" charset="0"/>
                            </a:rPr>
                            <m:t>𝑽</m:t>
                          </m:r>
                        </m:e>
                        <m:sub>
                          <m:r>
                            <a:rPr lang="en-US" b="1" i="1" u="sng" smtClean="0">
                              <a:latin typeface="Cambria Math" panose="02040503050406030204" pitchFamily="18" charset="0"/>
                            </a:rPr>
                            <m:t>𝒅𝒄</m:t>
                          </m:r>
                        </m:sub>
                      </m:sSub>
                    </m:oMath>
                  </a14:m>
                  <a:r>
                    <a:rPr lang="en-US" b="1" u="sng" dirty="0" smtClean="0"/>
                    <a:t> and </a:t>
                  </a:r>
                  <a14:m>
                    <m:oMath xmlns:m="http://schemas.openxmlformats.org/officeDocument/2006/math">
                      <m:sSub>
                        <m:sSubPr>
                          <m:ctrlPr>
                            <a:rPr lang="en-US" b="1" i="1" u="sng" smtClean="0">
                              <a:latin typeface="Cambria Math" panose="02040503050406030204" pitchFamily="18" charset="0"/>
                            </a:rPr>
                          </m:ctrlPr>
                        </m:sSubPr>
                        <m:e>
                          <m:r>
                            <a:rPr lang="en-US" b="1" i="1" u="sng" smtClean="0">
                              <a:latin typeface="Cambria Math" panose="02040503050406030204" pitchFamily="18" charset="0"/>
                            </a:rPr>
                            <m:t>𝑰</m:t>
                          </m:r>
                        </m:e>
                        <m:sub>
                          <m:r>
                            <a:rPr lang="en-US" b="1" i="1" u="sng" smtClean="0">
                              <a:latin typeface="Cambria Math" panose="02040503050406030204" pitchFamily="18" charset="0"/>
                            </a:rPr>
                            <m:t>𝒅𝒄</m:t>
                          </m:r>
                        </m:sub>
                      </m:sSub>
                    </m:oMath>
                  </a14:m>
                  <a:r>
                    <a:rPr lang="en-US" b="1" u="sng" dirty="0" smtClean="0"/>
                    <a:t> to a reasonable degree of accuracy.</a:t>
                  </a:r>
                  <a:endParaRPr lang="en-US" b="1" u="sng" dirty="0"/>
                </a:p>
              </p:txBody>
            </p:sp>
          </mc:Choice>
          <mc:Fallback xmlns="">
            <p:sp>
              <p:nvSpPr>
                <p:cNvPr id="10" name="TextBox 9"/>
                <p:cNvSpPr txBox="1">
                  <a:spLocks noRot="1" noChangeAspect="1" noMove="1" noResize="1" noEditPoints="1" noAdjustHandles="1" noChangeArrowheads="1" noChangeShapeType="1" noTextEdit="1"/>
                </p:cNvSpPr>
                <p:nvPr/>
              </p:nvSpPr>
              <p:spPr>
                <a:xfrm>
                  <a:off x="293077" y="3690376"/>
                  <a:ext cx="3253581" cy="923330"/>
                </a:xfrm>
                <a:prstGeom prst="rect">
                  <a:avLst/>
                </a:prstGeom>
                <a:blipFill>
                  <a:blip r:embed="rId4"/>
                  <a:stretch>
                    <a:fillRect l="-1685" t="-3974" r="-562" b="-9934"/>
                  </a:stretch>
                </a:blipFill>
              </p:spPr>
              <p:txBody>
                <a:bodyPr/>
                <a:lstStyle/>
                <a:p>
                  <a:r>
                    <a:rPr lang="en-US">
                      <a:noFill/>
                    </a:rPr>
                    <a:t> </a:t>
                  </a:r>
                </a:p>
              </p:txBody>
            </p:sp>
          </mc:Fallback>
        </mc:AlternateContent>
        <p:sp>
          <p:nvSpPr>
            <p:cNvPr id="11" name="Right Arrow 10"/>
            <p:cNvSpPr/>
            <p:nvPr/>
          </p:nvSpPr>
          <p:spPr>
            <a:xfrm>
              <a:off x="3423138" y="4067976"/>
              <a:ext cx="674505" cy="49230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Rectangle 12"/>
          <p:cNvSpPr/>
          <p:nvPr/>
        </p:nvSpPr>
        <p:spPr>
          <a:xfrm>
            <a:off x="4097643" y="3099813"/>
            <a:ext cx="5046357" cy="2043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977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00151"/>
            <a:ext cx="8229600" cy="2123620"/>
          </a:xfrm>
        </p:spPr>
        <p:txBody>
          <a:bodyPr>
            <a:normAutofit/>
          </a:bodyPr>
          <a:lstStyle/>
          <a:p>
            <a:r>
              <a:rPr lang="en-US" sz="2400" dirty="0" smtClean="0"/>
              <a:t>The </a:t>
            </a:r>
            <a:r>
              <a:rPr lang="en-US" sz="2400" dirty="0" err="1" smtClean="0"/>
              <a:t>Ar</a:t>
            </a:r>
            <a:r>
              <a:rPr lang="en-US" sz="2400" dirty="0" smtClean="0"/>
              <a:t> global model + the sheath theory accurately describes many of the features of our experimental data.</a:t>
            </a:r>
          </a:p>
          <a:p>
            <a:r>
              <a:rPr lang="en-US" sz="2400" dirty="0" smtClean="0"/>
              <a:t>However the model is not predictive because it relies on estimates of coupling efficiency and capacitive coupling effects on the temperature.</a:t>
            </a:r>
            <a:endParaRPr lang="en-US" sz="2400" dirty="0"/>
          </a:p>
        </p:txBody>
      </p:sp>
      <p:sp>
        <p:nvSpPr>
          <p:cNvPr id="3" name="Slide Number Placeholder 2"/>
          <p:cNvSpPr>
            <a:spLocks noGrp="1"/>
          </p:cNvSpPr>
          <p:nvPr>
            <p:ph type="sldNum" sz="quarter" idx="12"/>
          </p:nvPr>
        </p:nvSpPr>
        <p:spPr/>
        <p:txBody>
          <a:bodyPr/>
          <a:lstStyle/>
          <a:p>
            <a:fld id="{1A7383EF-49D2-1B41-8C7D-9D347A7E21C1}" type="slidenum">
              <a:rPr lang="en-US" smtClean="0"/>
              <a:t>37</a:t>
            </a:fld>
            <a:endParaRPr lang="en-US"/>
          </a:p>
        </p:txBody>
      </p:sp>
      <p:sp>
        <p:nvSpPr>
          <p:cNvPr id="4" name="Title 3"/>
          <p:cNvSpPr>
            <a:spLocks noGrp="1"/>
          </p:cNvSpPr>
          <p:nvPr>
            <p:ph type="title"/>
          </p:nvPr>
        </p:nvSpPr>
        <p:spPr/>
        <p:txBody>
          <a:bodyPr/>
          <a:lstStyle/>
          <a:p>
            <a:r>
              <a:rPr lang="en-US" dirty="0" smtClean="0"/>
              <a:t>Takeaway</a:t>
            </a:r>
            <a:endParaRPr lang="en-US" dirty="0"/>
          </a:p>
        </p:txBody>
      </p:sp>
      <p:sp>
        <p:nvSpPr>
          <p:cNvPr id="5" name="TextBox 4"/>
          <p:cNvSpPr txBox="1"/>
          <p:nvPr/>
        </p:nvSpPr>
        <p:spPr>
          <a:xfrm>
            <a:off x="457200" y="3556000"/>
            <a:ext cx="8229600" cy="646331"/>
          </a:xfrm>
          <a:prstGeom prst="rect">
            <a:avLst/>
          </a:prstGeom>
          <a:noFill/>
        </p:spPr>
        <p:txBody>
          <a:bodyPr wrap="square" rtlCol="0">
            <a:spAutoFit/>
          </a:bodyPr>
          <a:lstStyle/>
          <a:p>
            <a:pPr algn="ctr"/>
            <a:r>
              <a:rPr lang="en-US" sz="3600" b="1" u="sng" dirty="0" smtClean="0"/>
              <a:t>What about water?</a:t>
            </a:r>
            <a:endParaRPr lang="en-US" sz="3600" b="1" u="sng" dirty="0"/>
          </a:p>
        </p:txBody>
      </p:sp>
    </p:spTree>
    <p:extLst>
      <p:ext uri="{BB962C8B-B14F-4D97-AF65-F5344CB8AC3E}">
        <p14:creationId xmlns:p14="http://schemas.microsoft.com/office/powerpoint/2010/main" val="154465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6256382-BE79-45F4-9881-E717D9FFA13B}" type="datetime1">
              <a:rPr lang="en-US" smtClean="0"/>
              <a:t>4/7/2025</a:t>
            </a:fld>
            <a:endParaRPr lang="en-US" dirty="0"/>
          </a:p>
        </p:txBody>
      </p:sp>
      <p:sp>
        <p:nvSpPr>
          <p:cNvPr id="4" name="Slide Number Placeholder 3"/>
          <p:cNvSpPr>
            <a:spLocks noGrp="1"/>
          </p:cNvSpPr>
          <p:nvPr>
            <p:ph type="sldNum" sz="quarter" idx="12"/>
          </p:nvPr>
        </p:nvSpPr>
        <p:spPr/>
        <p:txBody>
          <a:bodyPr/>
          <a:lstStyle/>
          <a:p>
            <a:fld id="{1A7383EF-49D2-1B41-8C7D-9D347A7E21C1}" type="slidenum">
              <a:rPr lang="en-US" smtClean="0"/>
              <a:t>38</a:t>
            </a:fld>
            <a:endParaRPr lang="en-US" dirty="0"/>
          </a:p>
        </p:txBody>
      </p:sp>
      <p:sp>
        <p:nvSpPr>
          <p:cNvPr id="5" name="Title 4"/>
          <p:cNvSpPr>
            <a:spLocks noGrp="1"/>
          </p:cNvSpPr>
          <p:nvPr>
            <p:ph type="title"/>
          </p:nvPr>
        </p:nvSpPr>
        <p:spPr/>
        <p:txBody>
          <a:bodyPr/>
          <a:lstStyle/>
          <a:p>
            <a:r>
              <a:rPr lang="en-US" dirty="0" smtClean="0"/>
              <a:t>Repeat experiment using water vapor</a:t>
            </a:r>
            <a:endParaRPr lang="en-US" dirty="0"/>
          </a:p>
        </p:txBody>
      </p:sp>
      <p:sp>
        <p:nvSpPr>
          <p:cNvPr id="6" name="Footer Placeholder 5"/>
          <p:cNvSpPr>
            <a:spLocks noGrp="1"/>
          </p:cNvSpPr>
          <p:nvPr>
            <p:ph type="ftr" sz="quarter" idx="11"/>
          </p:nvPr>
        </p:nvSpPr>
        <p:spPr/>
        <p:txBody>
          <a:bodyPr/>
          <a:lstStyle/>
          <a:p>
            <a:r>
              <a:rPr lang="en-US" smtClean="0"/>
              <a:t>DISTRIBUTION STATEMENT A. Approved for public release: distribution unlimited.</a:t>
            </a:r>
            <a:endParaRPr lang="en-US" dirty="0"/>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8880" y="1123443"/>
            <a:ext cx="4206240" cy="4020057"/>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880" y="1123443"/>
            <a:ext cx="4206240" cy="4020057"/>
          </a:xfrm>
          <a:prstGeom prst="rect">
            <a:avLst/>
          </a:prstGeom>
        </p:spPr>
      </p:pic>
      <p:sp>
        <p:nvSpPr>
          <p:cNvPr id="2" name="TextBox 1"/>
          <p:cNvSpPr txBox="1"/>
          <p:nvPr/>
        </p:nvSpPr>
        <p:spPr>
          <a:xfrm>
            <a:off x="3647050" y="3133471"/>
            <a:ext cx="2468880" cy="461665"/>
          </a:xfrm>
          <a:prstGeom prst="rect">
            <a:avLst/>
          </a:prstGeom>
          <a:noFill/>
        </p:spPr>
        <p:txBody>
          <a:bodyPr wrap="square" rtlCol="0">
            <a:spAutoFit/>
          </a:bodyPr>
          <a:lstStyle/>
          <a:p>
            <a:r>
              <a:rPr lang="en-US" sz="2400" b="1" u="sng" dirty="0" smtClean="0"/>
              <a:t>The device works!</a:t>
            </a:r>
            <a:endParaRPr lang="en-US" sz="2400" b="1" u="sng" dirty="0"/>
          </a:p>
        </p:txBody>
      </p:sp>
      <p:sp>
        <p:nvSpPr>
          <p:cNvPr id="7" name="Rectangle 6"/>
          <p:cNvSpPr/>
          <p:nvPr/>
        </p:nvSpPr>
        <p:spPr>
          <a:xfrm>
            <a:off x="3124200" y="1123443"/>
            <a:ext cx="3886200" cy="20100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6704362" y="878461"/>
            <a:ext cx="2439638" cy="3516803"/>
            <a:chOff x="6704362" y="878461"/>
            <a:chExt cx="2439638" cy="3516803"/>
          </a:xfrm>
        </p:grpSpPr>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71466"/>
            <a:stretch/>
          </p:blipFill>
          <p:spPr>
            <a:xfrm>
              <a:off x="6704362" y="1247793"/>
              <a:ext cx="2439638" cy="1049476"/>
            </a:xfrm>
            <a:prstGeom prst="rect">
              <a:avLst/>
            </a:prstGeom>
            <a:ln w="25400">
              <a:noFill/>
            </a:ln>
          </p:spPr>
        </p:pic>
        <p:sp>
          <p:nvSpPr>
            <p:cNvPr id="8" name="TextBox 7"/>
            <p:cNvSpPr txBox="1"/>
            <p:nvPr/>
          </p:nvSpPr>
          <p:spPr>
            <a:xfrm>
              <a:off x="7255965" y="2244448"/>
              <a:ext cx="1336431" cy="769441"/>
            </a:xfrm>
            <a:prstGeom prst="rect">
              <a:avLst/>
            </a:prstGeom>
            <a:noFill/>
          </p:spPr>
          <p:txBody>
            <a:bodyPr wrap="square" rtlCol="0">
              <a:spAutoFit/>
            </a:bodyPr>
            <a:lstStyle/>
            <a:p>
              <a:pPr algn="ctr"/>
              <a:r>
                <a:rPr lang="en-US" sz="4400" dirty="0" smtClean="0">
                  <a:solidFill>
                    <a:srgbClr val="00B050"/>
                  </a:solidFill>
                  <a:sym typeface="Wingdings" panose="05000000000000000000" pitchFamily="2" charset="2"/>
                </a:rPr>
                <a:t></a:t>
              </a:r>
              <a:endParaRPr lang="en-US" sz="4400" dirty="0">
                <a:solidFill>
                  <a:srgbClr val="00B050"/>
                </a:solidFill>
              </a:endParaRPr>
            </a:p>
          </p:txBody>
        </p:sp>
        <p:sp>
          <p:nvSpPr>
            <p:cNvPr id="9" name="TextBox 8"/>
            <p:cNvSpPr txBox="1"/>
            <p:nvPr/>
          </p:nvSpPr>
          <p:spPr>
            <a:xfrm>
              <a:off x="7620000" y="878461"/>
              <a:ext cx="728084" cy="369332"/>
            </a:xfrm>
            <a:prstGeom prst="rect">
              <a:avLst/>
            </a:prstGeom>
            <a:noFill/>
          </p:spPr>
          <p:txBody>
            <a:bodyPr wrap="none" rtlCol="0">
              <a:spAutoFit/>
            </a:bodyPr>
            <a:lstStyle/>
            <a:p>
              <a:r>
                <a:rPr lang="en-US" dirty="0" smtClean="0"/>
                <a:t>ISRU?</a:t>
              </a:r>
              <a:endParaRPr lang="en-US" dirty="0"/>
            </a:p>
          </p:txBody>
        </p:sp>
        <mc:AlternateContent xmlns:mc="http://schemas.openxmlformats.org/markup-compatibility/2006">
          <mc:Choice xmlns:a14="http://schemas.microsoft.com/office/drawing/2010/main" Requires="a14">
            <p:sp>
              <p:nvSpPr>
                <p:cNvPr id="13" name="TextBox 12"/>
                <p:cNvSpPr txBox="1"/>
                <p:nvPr/>
              </p:nvSpPr>
              <p:spPr>
                <a:xfrm>
                  <a:off x="7255964" y="3625823"/>
                  <a:ext cx="1336431" cy="76944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4400" b="0" i="1" smtClean="0">
                            <a:solidFill>
                              <a:srgbClr val="FF0000"/>
                            </a:solidFill>
                            <a:latin typeface="Cambria Math" panose="02040503050406030204" pitchFamily="18" charset="0"/>
                          </a:rPr>
                          <m:t>×</m:t>
                        </m:r>
                      </m:oMath>
                    </m:oMathPara>
                  </a14:m>
                  <a:endParaRPr lang="en-US" sz="4400" dirty="0">
                    <a:solidFill>
                      <a:srgbClr val="00B050"/>
                    </a:solidFill>
                  </a:endParaRPr>
                </a:p>
              </p:txBody>
            </p:sp>
          </mc:Choice>
          <mc:Fallback>
            <p:sp>
              <p:nvSpPr>
                <p:cNvPr id="13" name="TextBox 12"/>
                <p:cNvSpPr txBox="1">
                  <a:spLocks noRot="1" noChangeAspect="1" noMove="1" noResize="1" noEditPoints="1" noAdjustHandles="1" noChangeArrowheads="1" noChangeShapeType="1" noTextEdit="1"/>
                </p:cNvSpPr>
                <p:nvPr/>
              </p:nvSpPr>
              <p:spPr>
                <a:xfrm>
                  <a:off x="7255964" y="3625823"/>
                  <a:ext cx="1336431" cy="769441"/>
                </a:xfrm>
                <a:prstGeom prst="rect">
                  <a:avLst/>
                </a:prstGeom>
                <a:blipFill>
                  <a:blip r:embed="rId5"/>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01788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6256382-BE79-45F4-9881-E717D9FFA13B}" type="datetime1">
              <a:rPr lang="en-US" smtClean="0"/>
              <a:t>4/6/2025</a:t>
            </a:fld>
            <a:endParaRPr lang="en-US" dirty="0"/>
          </a:p>
        </p:txBody>
      </p:sp>
      <p:sp>
        <p:nvSpPr>
          <p:cNvPr id="4" name="Slide Number Placeholder 3"/>
          <p:cNvSpPr>
            <a:spLocks noGrp="1"/>
          </p:cNvSpPr>
          <p:nvPr>
            <p:ph type="sldNum" sz="quarter" idx="12"/>
          </p:nvPr>
        </p:nvSpPr>
        <p:spPr/>
        <p:txBody>
          <a:bodyPr/>
          <a:lstStyle/>
          <a:p>
            <a:fld id="{1A7383EF-49D2-1B41-8C7D-9D347A7E21C1}" type="slidenum">
              <a:rPr lang="en-US" smtClean="0"/>
              <a:t>39</a:t>
            </a:fld>
            <a:endParaRPr lang="en-US" dirty="0"/>
          </a:p>
        </p:txBody>
      </p:sp>
      <p:sp>
        <p:nvSpPr>
          <p:cNvPr id="5" name="Title 4"/>
          <p:cNvSpPr>
            <a:spLocks noGrp="1"/>
          </p:cNvSpPr>
          <p:nvPr>
            <p:ph type="title"/>
          </p:nvPr>
        </p:nvSpPr>
        <p:spPr/>
        <p:txBody>
          <a:bodyPr>
            <a:normAutofit fontScale="90000"/>
          </a:bodyPr>
          <a:lstStyle/>
          <a:p>
            <a:r>
              <a:rPr lang="en-US" dirty="0"/>
              <a:t>Analysis: Extrapolation of Performance to Hall Thruster</a:t>
            </a:r>
          </a:p>
        </p:txBody>
      </p:sp>
      <p:sp>
        <p:nvSpPr>
          <p:cNvPr id="6" name="Footer Placeholder 5"/>
          <p:cNvSpPr>
            <a:spLocks noGrp="1"/>
          </p:cNvSpPr>
          <p:nvPr>
            <p:ph type="ftr" sz="quarter" idx="11"/>
          </p:nvPr>
        </p:nvSpPr>
        <p:spPr/>
        <p:txBody>
          <a:bodyPr/>
          <a:lstStyle/>
          <a:p>
            <a:r>
              <a:rPr lang="en-US" smtClean="0"/>
              <a:t>DISTRIBUTION STATEMENT A. Approved for public release: distribution unlimited.</a:t>
            </a:r>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8133" b="3244"/>
          <a:stretch/>
        </p:blipFill>
        <p:spPr>
          <a:xfrm>
            <a:off x="2490881" y="1049311"/>
            <a:ext cx="6618614" cy="3980849"/>
          </a:xfrm>
          <a:prstGeom prst="rect">
            <a:avLst/>
          </a:prstGeom>
        </p:spPr>
      </p:pic>
      <mc:AlternateContent xmlns:mc="http://schemas.openxmlformats.org/markup-compatibility/2006" xmlns:a14="http://schemas.microsoft.com/office/drawing/2010/main">
        <mc:Choice Requires="a14">
          <p:sp>
            <p:nvSpPr>
              <p:cNvPr id="8" name="Rounded Rectangle 7"/>
              <p:cNvSpPr/>
              <p:nvPr/>
            </p:nvSpPr>
            <p:spPr>
              <a:xfrm>
                <a:off x="460729" y="2299967"/>
                <a:ext cx="832656" cy="413081"/>
              </a:xfrm>
              <a:prstGeom prst="roundRect">
                <a:avLst/>
              </a:prstGeom>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400" b="0" i="1" dirty="0" smtClean="0">
                              <a:latin typeface="Cambria Math" panose="02040503050406030204" pitchFamily="18" charset="0"/>
                            </a:rPr>
                          </m:ctrlPr>
                        </m:sSubPr>
                        <m:e>
                          <m:r>
                            <m:rPr>
                              <m:sty m:val="p"/>
                            </m:rPr>
                            <a:rPr lang="en-US" sz="1400" i="0" dirty="0" smtClean="0">
                              <a:latin typeface="Cambria Math" panose="02040503050406030204" pitchFamily="18" charset="0"/>
                            </a:rPr>
                            <m:t>H</m:t>
                          </m:r>
                        </m:e>
                        <m:sub>
                          <m:r>
                            <a:rPr lang="en-US" sz="1400" i="0" dirty="0" smtClean="0">
                              <a:latin typeface="Cambria Math" panose="02040503050406030204" pitchFamily="18" charset="0"/>
                            </a:rPr>
                            <m:t>2</m:t>
                          </m:r>
                        </m:sub>
                      </m:sSub>
                      <m:r>
                        <m:rPr>
                          <m:sty m:val="p"/>
                        </m:rPr>
                        <a:rPr lang="en-US" sz="1400" i="0" dirty="0" smtClean="0">
                          <a:latin typeface="Cambria Math" panose="02040503050406030204" pitchFamily="18" charset="0"/>
                        </a:rPr>
                        <m:t>O</m:t>
                      </m:r>
                    </m:oMath>
                  </m:oMathPara>
                </a14:m>
                <a:endParaRPr lang="en-US" sz="1400" b="0" u="none" strike="noStrike" kern="1200" cap="none" spc="0" normalizeH="0" baseline="0" noProof="0" dirty="0">
                  <a:ln>
                    <a:noFill/>
                  </a:ln>
                  <a:effectLst/>
                  <a:uLnTx/>
                  <a:uFillTx/>
                  <a:latin typeface="Calibri"/>
                  <a:cs typeface="Calibri"/>
                </a:endParaRPr>
              </a:p>
            </p:txBody>
          </p:sp>
        </mc:Choice>
        <mc:Fallback xmlns="">
          <p:sp>
            <p:nvSpPr>
              <p:cNvPr id="8" name="Rounded Rectangle 7"/>
              <p:cNvSpPr>
                <a:spLocks noRot="1" noChangeAspect="1" noMove="1" noResize="1" noEditPoints="1" noAdjustHandles="1" noChangeArrowheads="1" noChangeShapeType="1" noTextEdit="1"/>
              </p:cNvSpPr>
              <p:nvPr/>
            </p:nvSpPr>
            <p:spPr>
              <a:xfrm>
                <a:off x="460729" y="2299967"/>
                <a:ext cx="832656" cy="413081"/>
              </a:xfrm>
              <a:prstGeom prst="roundRect">
                <a:avLst/>
              </a:prstGeom>
              <a:blipFill>
                <a:blip r:embed="rId3"/>
                <a:stretch>
                  <a:fillRect/>
                </a:stretch>
              </a:blipFill>
            </p:spPr>
            <p:txBody>
              <a:bodyPr/>
              <a:lstStyle/>
              <a:p>
                <a:r>
                  <a:rPr lang="en-US">
                    <a:noFill/>
                  </a:rPr>
                  <a:t> </a:t>
                </a:r>
              </a:p>
            </p:txBody>
          </p:sp>
        </mc:Fallback>
      </mc:AlternateContent>
      <p:grpSp>
        <p:nvGrpSpPr>
          <p:cNvPr id="23" name="Group 22"/>
          <p:cNvGrpSpPr/>
          <p:nvPr/>
        </p:nvGrpSpPr>
        <p:grpSpPr>
          <a:xfrm>
            <a:off x="1398068" y="956441"/>
            <a:ext cx="2143635" cy="4173777"/>
            <a:chOff x="1398068" y="956441"/>
            <a:chExt cx="2143635" cy="4173777"/>
          </a:xfrm>
        </p:grpSpPr>
        <p:grpSp>
          <p:nvGrpSpPr>
            <p:cNvPr id="24" name="Group 23"/>
            <p:cNvGrpSpPr/>
            <p:nvPr/>
          </p:nvGrpSpPr>
          <p:grpSpPr>
            <a:xfrm>
              <a:off x="1398068" y="956441"/>
              <a:ext cx="2143635" cy="4173777"/>
              <a:chOff x="1398068" y="956441"/>
              <a:chExt cx="2143635" cy="4173777"/>
            </a:xfrm>
          </p:grpSpPr>
          <p:grpSp>
            <p:nvGrpSpPr>
              <p:cNvPr id="26" name="Group 25"/>
              <p:cNvGrpSpPr/>
              <p:nvPr/>
            </p:nvGrpSpPr>
            <p:grpSpPr>
              <a:xfrm>
                <a:off x="2553561" y="3886200"/>
                <a:ext cx="988142" cy="845633"/>
                <a:chOff x="851670" y="3983618"/>
                <a:chExt cx="903388" cy="842964"/>
              </a:xfrm>
            </p:grpSpPr>
            <p:sp>
              <p:nvSpPr>
                <p:cNvPr id="70" name="L-Shape 69"/>
                <p:cNvSpPr/>
                <p:nvPr/>
              </p:nvSpPr>
              <p:spPr>
                <a:xfrm>
                  <a:off x="851670" y="3983618"/>
                  <a:ext cx="903388" cy="842964"/>
                </a:xfrm>
                <a:prstGeom prst="corner">
                  <a:avLst>
                    <a:gd name="adj1" fmla="val 16412"/>
                    <a:gd name="adj2" fmla="val 25797"/>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Rectangle 70"/>
                <p:cNvSpPr/>
                <p:nvPr/>
              </p:nvSpPr>
              <p:spPr>
                <a:xfrm>
                  <a:off x="851670" y="3983618"/>
                  <a:ext cx="902073" cy="13716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7" name="Group 26"/>
              <p:cNvGrpSpPr/>
              <p:nvPr/>
            </p:nvGrpSpPr>
            <p:grpSpPr>
              <a:xfrm>
                <a:off x="2553561" y="1362509"/>
                <a:ext cx="988142" cy="845633"/>
                <a:chOff x="851670" y="3983618"/>
                <a:chExt cx="903388" cy="842964"/>
              </a:xfrm>
            </p:grpSpPr>
            <p:sp>
              <p:nvSpPr>
                <p:cNvPr id="68" name="L-Shape 67"/>
                <p:cNvSpPr/>
                <p:nvPr/>
              </p:nvSpPr>
              <p:spPr>
                <a:xfrm>
                  <a:off x="851670" y="3983618"/>
                  <a:ext cx="903388" cy="842964"/>
                </a:xfrm>
                <a:prstGeom prst="corner">
                  <a:avLst>
                    <a:gd name="adj1" fmla="val 16412"/>
                    <a:gd name="adj2" fmla="val 25797"/>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Rectangle 68"/>
                <p:cNvSpPr/>
                <p:nvPr/>
              </p:nvSpPr>
              <p:spPr>
                <a:xfrm>
                  <a:off x="851670" y="3983618"/>
                  <a:ext cx="902073" cy="13716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8" name="Group 27"/>
              <p:cNvGrpSpPr/>
              <p:nvPr/>
            </p:nvGrpSpPr>
            <p:grpSpPr>
              <a:xfrm>
                <a:off x="1398068" y="956441"/>
                <a:ext cx="2134416" cy="4173777"/>
                <a:chOff x="1398068" y="956441"/>
                <a:chExt cx="2134416" cy="4173777"/>
              </a:xfrm>
            </p:grpSpPr>
            <p:grpSp>
              <p:nvGrpSpPr>
                <p:cNvPr id="29" name="Group 28"/>
                <p:cNvGrpSpPr/>
                <p:nvPr/>
              </p:nvGrpSpPr>
              <p:grpSpPr>
                <a:xfrm>
                  <a:off x="2216927" y="956441"/>
                  <a:ext cx="1168481" cy="4173777"/>
                  <a:chOff x="2834271" y="956441"/>
                  <a:chExt cx="1168481" cy="4173777"/>
                </a:xfrm>
              </p:grpSpPr>
              <p:grpSp>
                <p:nvGrpSpPr>
                  <p:cNvPr id="42" name="Group 41"/>
                  <p:cNvGrpSpPr/>
                  <p:nvPr/>
                </p:nvGrpSpPr>
                <p:grpSpPr>
                  <a:xfrm>
                    <a:off x="2834271" y="4746272"/>
                    <a:ext cx="1168481" cy="383946"/>
                    <a:chOff x="433926" y="4838187"/>
                    <a:chExt cx="1168481" cy="383946"/>
                  </a:xfrm>
                </p:grpSpPr>
                <p:grpSp>
                  <p:nvGrpSpPr>
                    <p:cNvPr id="60" name="Group 59"/>
                    <p:cNvGrpSpPr/>
                    <p:nvPr/>
                  </p:nvGrpSpPr>
                  <p:grpSpPr>
                    <a:xfrm>
                      <a:off x="433926" y="4838187"/>
                      <a:ext cx="1163562" cy="91440"/>
                      <a:chOff x="3275706" y="4348098"/>
                      <a:chExt cx="1312603" cy="324465"/>
                    </a:xfrm>
                  </p:grpSpPr>
                  <p:sp>
                    <p:nvSpPr>
                      <p:cNvPr id="65" name="Rectangle 64"/>
                      <p:cNvSpPr/>
                      <p:nvPr/>
                    </p:nvSpPr>
                    <p:spPr>
                      <a:xfrm>
                        <a:off x="3275706" y="4348098"/>
                        <a:ext cx="1312603" cy="324464"/>
                      </a:xfrm>
                      <a:prstGeom prst="rect">
                        <a:avLst/>
                      </a:prstGeom>
                      <a:solidFill>
                        <a:schemeClr val="accent6">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6" name="Straight Connector 65"/>
                      <p:cNvCxnSpPr/>
                      <p:nvPr/>
                    </p:nvCxnSpPr>
                    <p:spPr>
                      <a:xfrm>
                        <a:off x="3275706" y="4348098"/>
                        <a:ext cx="1312603" cy="324464"/>
                      </a:xfrm>
                      <a:prstGeom prst="line">
                        <a:avLst/>
                      </a:prstGeom>
                      <a:ln w="6350">
                        <a:solidFill>
                          <a:srgbClr val="000000"/>
                        </a:solidFill>
                      </a:ln>
                    </p:spPr>
                    <p:style>
                      <a:lnRef idx="2">
                        <a:schemeClr val="dk1"/>
                      </a:lnRef>
                      <a:fillRef idx="0">
                        <a:schemeClr val="dk1"/>
                      </a:fillRef>
                      <a:effectRef idx="1">
                        <a:schemeClr val="dk1"/>
                      </a:effectRef>
                      <a:fontRef idx="minor">
                        <a:schemeClr val="tx1"/>
                      </a:fontRef>
                    </p:style>
                  </p:cxnSp>
                  <p:cxnSp>
                    <p:nvCxnSpPr>
                      <p:cNvPr id="67" name="Straight Connector 66"/>
                      <p:cNvCxnSpPr/>
                      <p:nvPr/>
                    </p:nvCxnSpPr>
                    <p:spPr>
                      <a:xfrm flipV="1">
                        <a:off x="3275706" y="4348099"/>
                        <a:ext cx="1312603" cy="324464"/>
                      </a:xfrm>
                      <a:prstGeom prst="line">
                        <a:avLst/>
                      </a:prstGeom>
                      <a:ln w="6350">
                        <a:solidFill>
                          <a:srgbClr val="000000"/>
                        </a:solidFill>
                      </a:ln>
                    </p:spPr>
                    <p:style>
                      <a:lnRef idx="2">
                        <a:schemeClr val="dk1"/>
                      </a:lnRef>
                      <a:fillRef idx="0">
                        <a:schemeClr val="dk1"/>
                      </a:fillRef>
                      <a:effectRef idx="1">
                        <a:schemeClr val="dk1"/>
                      </a:effectRef>
                      <a:fontRef idx="minor">
                        <a:schemeClr val="tx1"/>
                      </a:fontRef>
                    </p:style>
                  </p:cxnSp>
                </p:grpSp>
                <p:grpSp>
                  <p:nvGrpSpPr>
                    <p:cNvPr id="61" name="Group 60"/>
                    <p:cNvGrpSpPr/>
                    <p:nvPr/>
                  </p:nvGrpSpPr>
                  <p:grpSpPr>
                    <a:xfrm>
                      <a:off x="438845" y="5130693"/>
                      <a:ext cx="1163562" cy="91440"/>
                      <a:chOff x="3275706" y="4348098"/>
                      <a:chExt cx="1312603" cy="324465"/>
                    </a:xfrm>
                  </p:grpSpPr>
                  <p:sp>
                    <p:nvSpPr>
                      <p:cNvPr id="62" name="Rectangle 61"/>
                      <p:cNvSpPr/>
                      <p:nvPr/>
                    </p:nvSpPr>
                    <p:spPr>
                      <a:xfrm>
                        <a:off x="3275706" y="4348098"/>
                        <a:ext cx="1312603" cy="324464"/>
                      </a:xfrm>
                      <a:prstGeom prst="rect">
                        <a:avLst/>
                      </a:prstGeom>
                      <a:solidFill>
                        <a:schemeClr val="accent6">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3" name="Straight Connector 62"/>
                      <p:cNvCxnSpPr/>
                      <p:nvPr/>
                    </p:nvCxnSpPr>
                    <p:spPr>
                      <a:xfrm>
                        <a:off x="3275706" y="4348098"/>
                        <a:ext cx="1312603" cy="324464"/>
                      </a:xfrm>
                      <a:prstGeom prst="line">
                        <a:avLst/>
                      </a:prstGeom>
                      <a:ln w="6350">
                        <a:solidFill>
                          <a:srgbClr val="000000"/>
                        </a:solidFill>
                      </a:ln>
                    </p:spPr>
                    <p:style>
                      <a:lnRef idx="2">
                        <a:schemeClr val="dk1"/>
                      </a:lnRef>
                      <a:fillRef idx="0">
                        <a:schemeClr val="dk1"/>
                      </a:fillRef>
                      <a:effectRef idx="1">
                        <a:schemeClr val="dk1"/>
                      </a:effectRef>
                      <a:fontRef idx="minor">
                        <a:schemeClr val="tx1"/>
                      </a:fontRef>
                    </p:style>
                  </p:cxnSp>
                  <p:cxnSp>
                    <p:nvCxnSpPr>
                      <p:cNvPr id="64" name="Straight Connector 63"/>
                      <p:cNvCxnSpPr/>
                      <p:nvPr/>
                    </p:nvCxnSpPr>
                    <p:spPr>
                      <a:xfrm flipV="1">
                        <a:off x="3275706" y="4348099"/>
                        <a:ext cx="1312603" cy="324464"/>
                      </a:xfrm>
                      <a:prstGeom prst="line">
                        <a:avLst/>
                      </a:prstGeom>
                      <a:ln w="6350">
                        <a:solidFill>
                          <a:srgbClr val="000000"/>
                        </a:solidFill>
                      </a:ln>
                    </p:spPr>
                    <p:style>
                      <a:lnRef idx="2">
                        <a:schemeClr val="dk1"/>
                      </a:lnRef>
                      <a:fillRef idx="0">
                        <a:schemeClr val="dk1"/>
                      </a:fillRef>
                      <a:effectRef idx="1">
                        <a:schemeClr val="dk1"/>
                      </a:effectRef>
                      <a:fontRef idx="minor">
                        <a:schemeClr val="tx1"/>
                      </a:fontRef>
                    </p:style>
                  </p:cxnSp>
                </p:grpSp>
              </p:grpSp>
              <p:grpSp>
                <p:nvGrpSpPr>
                  <p:cNvPr id="43" name="Group 42"/>
                  <p:cNvGrpSpPr/>
                  <p:nvPr/>
                </p:nvGrpSpPr>
                <p:grpSpPr>
                  <a:xfrm>
                    <a:off x="2834271" y="956441"/>
                    <a:ext cx="1168481" cy="383946"/>
                    <a:chOff x="433926" y="4838187"/>
                    <a:chExt cx="1168481" cy="383946"/>
                  </a:xfrm>
                </p:grpSpPr>
                <p:grpSp>
                  <p:nvGrpSpPr>
                    <p:cNvPr id="52" name="Group 51"/>
                    <p:cNvGrpSpPr/>
                    <p:nvPr/>
                  </p:nvGrpSpPr>
                  <p:grpSpPr>
                    <a:xfrm>
                      <a:off x="433926" y="4838187"/>
                      <a:ext cx="1163562" cy="91440"/>
                      <a:chOff x="3275706" y="4348098"/>
                      <a:chExt cx="1312603" cy="324465"/>
                    </a:xfrm>
                  </p:grpSpPr>
                  <p:sp>
                    <p:nvSpPr>
                      <p:cNvPr id="57" name="Rectangle 56"/>
                      <p:cNvSpPr/>
                      <p:nvPr/>
                    </p:nvSpPr>
                    <p:spPr>
                      <a:xfrm>
                        <a:off x="3275706" y="4348098"/>
                        <a:ext cx="1312603" cy="324464"/>
                      </a:xfrm>
                      <a:prstGeom prst="rect">
                        <a:avLst/>
                      </a:prstGeom>
                      <a:solidFill>
                        <a:schemeClr val="accent6">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8" name="Straight Connector 57"/>
                      <p:cNvCxnSpPr/>
                      <p:nvPr/>
                    </p:nvCxnSpPr>
                    <p:spPr>
                      <a:xfrm>
                        <a:off x="3275706" y="4348098"/>
                        <a:ext cx="1312603" cy="324464"/>
                      </a:xfrm>
                      <a:prstGeom prst="line">
                        <a:avLst/>
                      </a:prstGeom>
                      <a:ln w="6350">
                        <a:solidFill>
                          <a:srgbClr val="000000"/>
                        </a:solidFill>
                      </a:ln>
                    </p:spPr>
                    <p:style>
                      <a:lnRef idx="2">
                        <a:schemeClr val="dk1"/>
                      </a:lnRef>
                      <a:fillRef idx="0">
                        <a:schemeClr val="dk1"/>
                      </a:fillRef>
                      <a:effectRef idx="1">
                        <a:schemeClr val="dk1"/>
                      </a:effectRef>
                      <a:fontRef idx="minor">
                        <a:schemeClr val="tx1"/>
                      </a:fontRef>
                    </p:style>
                  </p:cxnSp>
                  <p:cxnSp>
                    <p:nvCxnSpPr>
                      <p:cNvPr id="59" name="Straight Connector 58"/>
                      <p:cNvCxnSpPr/>
                      <p:nvPr/>
                    </p:nvCxnSpPr>
                    <p:spPr>
                      <a:xfrm flipV="1">
                        <a:off x="3275706" y="4348099"/>
                        <a:ext cx="1312603" cy="324464"/>
                      </a:xfrm>
                      <a:prstGeom prst="line">
                        <a:avLst/>
                      </a:prstGeom>
                      <a:ln w="6350">
                        <a:solidFill>
                          <a:srgbClr val="000000"/>
                        </a:solidFill>
                      </a:ln>
                    </p:spPr>
                    <p:style>
                      <a:lnRef idx="2">
                        <a:schemeClr val="dk1"/>
                      </a:lnRef>
                      <a:fillRef idx="0">
                        <a:schemeClr val="dk1"/>
                      </a:fillRef>
                      <a:effectRef idx="1">
                        <a:schemeClr val="dk1"/>
                      </a:effectRef>
                      <a:fontRef idx="minor">
                        <a:schemeClr val="tx1"/>
                      </a:fontRef>
                    </p:style>
                  </p:cxnSp>
                </p:grpSp>
                <p:grpSp>
                  <p:nvGrpSpPr>
                    <p:cNvPr id="53" name="Group 52"/>
                    <p:cNvGrpSpPr/>
                    <p:nvPr/>
                  </p:nvGrpSpPr>
                  <p:grpSpPr>
                    <a:xfrm>
                      <a:off x="438845" y="5130693"/>
                      <a:ext cx="1163562" cy="91440"/>
                      <a:chOff x="3275706" y="4348098"/>
                      <a:chExt cx="1312603" cy="324465"/>
                    </a:xfrm>
                  </p:grpSpPr>
                  <p:sp>
                    <p:nvSpPr>
                      <p:cNvPr id="54" name="Rectangle 53"/>
                      <p:cNvSpPr/>
                      <p:nvPr/>
                    </p:nvSpPr>
                    <p:spPr>
                      <a:xfrm>
                        <a:off x="3275706" y="4348098"/>
                        <a:ext cx="1312603" cy="324464"/>
                      </a:xfrm>
                      <a:prstGeom prst="rect">
                        <a:avLst/>
                      </a:prstGeom>
                      <a:solidFill>
                        <a:schemeClr val="accent6">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Straight Connector 54"/>
                      <p:cNvCxnSpPr/>
                      <p:nvPr/>
                    </p:nvCxnSpPr>
                    <p:spPr>
                      <a:xfrm>
                        <a:off x="3275706" y="4348098"/>
                        <a:ext cx="1312603" cy="324464"/>
                      </a:xfrm>
                      <a:prstGeom prst="line">
                        <a:avLst/>
                      </a:prstGeom>
                      <a:ln w="6350">
                        <a:solidFill>
                          <a:srgbClr val="000000"/>
                        </a:solidFill>
                      </a:ln>
                    </p:spPr>
                    <p:style>
                      <a:lnRef idx="2">
                        <a:schemeClr val="dk1"/>
                      </a:lnRef>
                      <a:fillRef idx="0">
                        <a:schemeClr val="dk1"/>
                      </a:fillRef>
                      <a:effectRef idx="1">
                        <a:schemeClr val="dk1"/>
                      </a:effectRef>
                      <a:fontRef idx="minor">
                        <a:schemeClr val="tx1"/>
                      </a:fontRef>
                    </p:style>
                  </p:cxnSp>
                  <p:cxnSp>
                    <p:nvCxnSpPr>
                      <p:cNvPr id="56" name="Straight Connector 55"/>
                      <p:cNvCxnSpPr/>
                      <p:nvPr/>
                    </p:nvCxnSpPr>
                    <p:spPr>
                      <a:xfrm flipV="1">
                        <a:off x="3275706" y="4348099"/>
                        <a:ext cx="1312603" cy="324464"/>
                      </a:xfrm>
                      <a:prstGeom prst="line">
                        <a:avLst/>
                      </a:prstGeom>
                      <a:ln w="6350">
                        <a:solidFill>
                          <a:srgbClr val="000000"/>
                        </a:solidFill>
                      </a:ln>
                    </p:spPr>
                    <p:style>
                      <a:lnRef idx="2">
                        <a:schemeClr val="dk1"/>
                      </a:lnRef>
                      <a:fillRef idx="0">
                        <a:schemeClr val="dk1"/>
                      </a:fillRef>
                      <a:effectRef idx="1">
                        <a:schemeClr val="dk1"/>
                      </a:effectRef>
                      <a:fontRef idx="minor">
                        <a:schemeClr val="tx1"/>
                      </a:fontRef>
                    </p:style>
                  </p:cxnSp>
                </p:grpSp>
              </p:grpSp>
              <p:grpSp>
                <p:nvGrpSpPr>
                  <p:cNvPr id="44" name="Group 43"/>
                  <p:cNvGrpSpPr/>
                  <p:nvPr/>
                </p:nvGrpSpPr>
                <p:grpSpPr>
                  <a:xfrm>
                    <a:off x="2844109" y="2268378"/>
                    <a:ext cx="1148867" cy="374986"/>
                    <a:chOff x="3275706" y="4348098"/>
                    <a:chExt cx="1312603" cy="324486"/>
                  </a:xfrm>
                </p:grpSpPr>
                <p:sp>
                  <p:nvSpPr>
                    <p:cNvPr id="49" name="Rectangle 48"/>
                    <p:cNvSpPr/>
                    <p:nvPr/>
                  </p:nvSpPr>
                  <p:spPr>
                    <a:xfrm>
                      <a:off x="3275706" y="4348098"/>
                      <a:ext cx="1312603" cy="324464"/>
                    </a:xfrm>
                    <a:prstGeom prst="rect">
                      <a:avLst/>
                    </a:prstGeom>
                    <a:solidFill>
                      <a:schemeClr val="accent6">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Straight Connector 49"/>
                    <p:cNvCxnSpPr/>
                    <p:nvPr/>
                  </p:nvCxnSpPr>
                  <p:spPr>
                    <a:xfrm>
                      <a:off x="3275706" y="4348098"/>
                      <a:ext cx="1312603" cy="324464"/>
                    </a:xfrm>
                    <a:prstGeom prst="line">
                      <a:avLst/>
                    </a:prstGeom>
                    <a:ln w="6350">
                      <a:solidFill>
                        <a:srgbClr val="000000"/>
                      </a:solidFill>
                    </a:ln>
                  </p:spPr>
                  <p:style>
                    <a:lnRef idx="2">
                      <a:schemeClr val="dk1"/>
                    </a:lnRef>
                    <a:fillRef idx="0">
                      <a:schemeClr val="dk1"/>
                    </a:fillRef>
                    <a:effectRef idx="1">
                      <a:schemeClr val="dk1"/>
                    </a:effectRef>
                    <a:fontRef idx="minor">
                      <a:schemeClr val="tx1"/>
                    </a:fontRef>
                  </p:style>
                </p:cxnSp>
                <p:cxnSp>
                  <p:nvCxnSpPr>
                    <p:cNvPr id="51" name="Straight Connector 50"/>
                    <p:cNvCxnSpPr/>
                    <p:nvPr/>
                  </p:nvCxnSpPr>
                  <p:spPr>
                    <a:xfrm flipV="1">
                      <a:off x="3275706" y="4348117"/>
                      <a:ext cx="1312603" cy="324467"/>
                    </a:xfrm>
                    <a:prstGeom prst="line">
                      <a:avLst/>
                    </a:prstGeom>
                    <a:ln w="6350">
                      <a:solidFill>
                        <a:srgbClr val="000000"/>
                      </a:solidFill>
                    </a:ln>
                  </p:spPr>
                  <p:style>
                    <a:lnRef idx="2">
                      <a:schemeClr val="dk1"/>
                    </a:lnRef>
                    <a:fillRef idx="0">
                      <a:schemeClr val="dk1"/>
                    </a:fillRef>
                    <a:effectRef idx="1">
                      <a:schemeClr val="dk1"/>
                    </a:effectRef>
                    <a:fontRef idx="minor">
                      <a:schemeClr val="tx1"/>
                    </a:fontRef>
                  </p:style>
                </p:cxnSp>
              </p:grpSp>
              <p:grpSp>
                <p:nvGrpSpPr>
                  <p:cNvPr id="45" name="Group 44"/>
                  <p:cNvGrpSpPr/>
                  <p:nvPr/>
                </p:nvGrpSpPr>
                <p:grpSpPr>
                  <a:xfrm>
                    <a:off x="2849019" y="3441088"/>
                    <a:ext cx="1148867" cy="374986"/>
                    <a:chOff x="3275706" y="4348098"/>
                    <a:chExt cx="1312603" cy="324486"/>
                  </a:xfrm>
                </p:grpSpPr>
                <p:sp>
                  <p:nvSpPr>
                    <p:cNvPr id="46" name="Rectangle 45"/>
                    <p:cNvSpPr/>
                    <p:nvPr/>
                  </p:nvSpPr>
                  <p:spPr>
                    <a:xfrm>
                      <a:off x="3275706" y="4348098"/>
                      <a:ext cx="1312603" cy="324464"/>
                    </a:xfrm>
                    <a:prstGeom prst="rect">
                      <a:avLst/>
                    </a:prstGeom>
                    <a:solidFill>
                      <a:schemeClr val="accent6">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7" name="Straight Connector 46"/>
                    <p:cNvCxnSpPr/>
                    <p:nvPr/>
                  </p:nvCxnSpPr>
                  <p:spPr>
                    <a:xfrm>
                      <a:off x="3275706" y="4348098"/>
                      <a:ext cx="1312603" cy="324464"/>
                    </a:xfrm>
                    <a:prstGeom prst="line">
                      <a:avLst/>
                    </a:prstGeom>
                    <a:ln w="6350">
                      <a:solidFill>
                        <a:srgbClr val="000000"/>
                      </a:solidFill>
                    </a:ln>
                  </p:spPr>
                  <p:style>
                    <a:lnRef idx="2">
                      <a:schemeClr val="dk1"/>
                    </a:lnRef>
                    <a:fillRef idx="0">
                      <a:schemeClr val="dk1"/>
                    </a:fillRef>
                    <a:effectRef idx="1">
                      <a:schemeClr val="dk1"/>
                    </a:effectRef>
                    <a:fontRef idx="minor">
                      <a:schemeClr val="tx1"/>
                    </a:fontRef>
                  </p:style>
                </p:cxnSp>
                <p:cxnSp>
                  <p:nvCxnSpPr>
                    <p:cNvPr id="48" name="Straight Connector 47"/>
                    <p:cNvCxnSpPr/>
                    <p:nvPr/>
                  </p:nvCxnSpPr>
                  <p:spPr>
                    <a:xfrm flipV="1">
                      <a:off x="3275706" y="4348117"/>
                      <a:ext cx="1312603" cy="324467"/>
                    </a:xfrm>
                    <a:prstGeom prst="line">
                      <a:avLst/>
                    </a:prstGeom>
                    <a:ln w="6350">
                      <a:solidFill>
                        <a:srgbClr val="000000"/>
                      </a:solidFill>
                    </a:ln>
                  </p:spPr>
                  <p:style>
                    <a:lnRef idx="2">
                      <a:schemeClr val="dk1"/>
                    </a:lnRef>
                    <a:fillRef idx="0">
                      <a:schemeClr val="dk1"/>
                    </a:fillRef>
                    <a:effectRef idx="1">
                      <a:schemeClr val="dk1"/>
                    </a:effectRef>
                    <a:fontRef idx="minor">
                      <a:schemeClr val="tx1"/>
                    </a:fontRef>
                  </p:style>
                </p:cxnSp>
              </p:grpSp>
            </p:grpSp>
            <p:grpSp>
              <p:nvGrpSpPr>
                <p:cNvPr id="30" name="Group 29"/>
                <p:cNvGrpSpPr/>
                <p:nvPr/>
              </p:nvGrpSpPr>
              <p:grpSpPr>
                <a:xfrm>
                  <a:off x="1398068" y="1060422"/>
                  <a:ext cx="2134416" cy="3970250"/>
                  <a:chOff x="1398068" y="1060422"/>
                  <a:chExt cx="2134416" cy="3970250"/>
                </a:xfrm>
              </p:grpSpPr>
              <p:grpSp>
                <p:nvGrpSpPr>
                  <p:cNvPr id="31" name="Group 30"/>
                  <p:cNvGrpSpPr/>
                  <p:nvPr/>
                </p:nvGrpSpPr>
                <p:grpSpPr>
                  <a:xfrm>
                    <a:off x="1818559" y="1060422"/>
                    <a:ext cx="1713925" cy="3970250"/>
                    <a:chOff x="2435903" y="1060422"/>
                    <a:chExt cx="1713925" cy="3970250"/>
                  </a:xfrm>
                </p:grpSpPr>
                <p:sp>
                  <p:nvSpPr>
                    <p:cNvPr id="35" name="Rectangle 34"/>
                    <p:cNvSpPr/>
                    <p:nvPr/>
                  </p:nvSpPr>
                  <p:spPr>
                    <a:xfrm>
                      <a:off x="2529350" y="4852893"/>
                      <a:ext cx="1617632" cy="177267"/>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2491377" y="2670948"/>
                      <a:ext cx="1655846" cy="757304"/>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      Magnetic Circuit</a:t>
                      </a:r>
                    </a:p>
                  </p:txBody>
                </p:sp>
                <p:sp>
                  <p:nvSpPr>
                    <p:cNvPr id="37" name="Rectangle 36"/>
                    <p:cNvSpPr/>
                    <p:nvPr/>
                  </p:nvSpPr>
                  <p:spPr>
                    <a:xfrm>
                      <a:off x="2529350" y="1060422"/>
                      <a:ext cx="1617632" cy="177267"/>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2435903" y="1060422"/>
                      <a:ext cx="398297" cy="3970250"/>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4015427" y="2253680"/>
                      <a:ext cx="134401" cy="1617339"/>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p:cNvSpPr/>
                    <p:nvPr/>
                  </p:nvSpPr>
                  <p:spPr>
                    <a:xfrm>
                      <a:off x="4012581" y="1060422"/>
                      <a:ext cx="137247" cy="274320"/>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p:cNvSpPr/>
                    <p:nvPr/>
                  </p:nvSpPr>
                  <p:spPr>
                    <a:xfrm>
                      <a:off x="4025336" y="4755840"/>
                      <a:ext cx="124492" cy="274320"/>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2" name="Group 31"/>
                  <p:cNvGrpSpPr/>
                  <p:nvPr/>
                </p:nvGrpSpPr>
                <p:grpSpPr>
                  <a:xfrm>
                    <a:off x="1398068" y="1519850"/>
                    <a:ext cx="1531922" cy="510518"/>
                    <a:chOff x="1767069" y="1519850"/>
                    <a:chExt cx="1162920" cy="510518"/>
                  </a:xfrm>
                </p:grpSpPr>
                <p:sp>
                  <p:nvSpPr>
                    <p:cNvPr id="33" name="Rectangle 32"/>
                    <p:cNvSpPr/>
                    <p:nvPr/>
                  </p:nvSpPr>
                  <p:spPr>
                    <a:xfrm>
                      <a:off x="1767069" y="1694900"/>
                      <a:ext cx="1039039" cy="17986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72A56"/>
                          </a:solidFill>
                          <a:effectLst/>
                          <a:uLnTx/>
                          <a:uFillTx/>
                          <a:latin typeface="Calibri"/>
                          <a:ea typeface="+mn-ea"/>
                          <a:cs typeface="+mn-cs"/>
                        </a:rPr>
                        <a:t>Anode</a:t>
                      </a:r>
                      <a:endParaRPr kumimoji="0" lang="en-US" sz="1600" b="0" i="0" u="none" strike="noStrike" kern="1200" cap="none" spc="0" normalizeH="0" baseline="0" noProof="0">
                        <a:ln>
                          <a:noFill/>
                        </a:ln>
                        <a:solidFill>
                          <a:srgbClr val="172A56"/>
                        </a:solidFill>
                        <a:effectLst/>
                        <a:uLnTx/>
                        <a:uFillTx/>
                        <a:latin typeface="Calibri"/>
                        <a:ea typeface="+mn-ea"/>
                        <a:cs typeface="+mn-cs"/>
                      </a:endParaRPr>
                    </a:p>
                  </p:txBody>
                </p:sp>
                <p:sp>
                  <p:nvSpPr>
                    <p:cNvPr id="34" name="Rectangle 33"/>
                    <p:cNvSpPr/>
                    <p:nvPr/>
                  </p:nvSpPr>
                  <p:spPr>
                    <a:xfrm>
                      <a:off x="2812290" y="1519850"/>
                      <a:ext cx="117699" cy="51051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grpSp>
        <p:sp>
          <p:nvSpPr>
            <p:cNvPr id="25" name="Rectangle 24"/>
            <p:cNvSpPr/>
            <p:nvPr/>
          </p:nvSpPr>
          <p:spPr>
            <a:xfrm>
              <a:off x="2766971" y="4049177"/>
              <a:ext cx="155046" cy="51051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76" name="Picture 9">
            <a:extLst>
              <a:ext uri="{FF2B5EF4-FFF2-40B4-BE49-F238E27FC236}">
                <a16:creationId xmlns:a16="http://schemas.microsoft.com/office/drawing/2014/main" id="{129C713E-CC35-49E9-9BDA-0DB00A243D35}"/>
              </a:ext>
            </a:extLst>
          </p:cNvPr>
          <p:cNvPicPr>
            <a:picLocks noChangeAspect="1"/>
          </p:cNvPicPr>
          <p:nvPr/>
        </p:nvPicPr>
        <p:blipFill rotWithShape="1">
          <a:blip r:embed="rId4"/>
          <a:srcRect t="13369" r="27243" b="28226"/>
          <a:stretch/>
        </p:blipFill>
        <p:spPr>
          <a:xfrm>
            <a:off x="2091726" y="2705100"/>
            <a:ext cx="1995885" cy="688483"/>
          </a:xfrm>
          <a:prstGeom prst="rect">
            <a:avLst/>
          </a:prstGeom>
        </p:spPr>
      </p:pic>
      <p:sp>
        <p:nvSpPr>
          <p:cNvPr id="80" name="Bent Arrow 79"/>
          <p:cNvSpPr/>
          <p:nvPr/>
        </p:nvSpPr>
        <p:spPr>
          <a:xfrm>
            <a:off x="842644" y="1694900"/>
            <a:ext cx="483003" cy="57350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2" name="Bent Arrow 81"/>
          <p:cNvSpPr/>
          <p:nvPr/>
        </p:nvSpPr>
        <p:spPr>
          <a:xfrm flipV="1">
            <a:off x="822656" y="2725611"/>
            <a:ext cx="1126840" cy="477159"/>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3" name="TextBox 82"/>
          <p:cNvSpPr txBox="1"/>
          <p:nvPr/>
        </p:nvSpPr>
        <p:spPr>
          <a:xfrm>
            <a:off x="4460083" y="1138503"/>
            <a:ext cx="4186233" cy="646331"/>
          </a:xfrm>
          <a:prstGeom prst="rect">
            <a:avLst/>
          </a:prstGeom>
          <a:noFill/>
        </p:spPr>
        <p:txBody>
          <a:bodyPr wrap="square" rtlCol="0">
            <a:spAutoFit/>
          </a:bodyPr>
          <a:lstStyle/>
          <a:p>
            <a:r>
              <a:rPr lang="en-US" b="1" dirty="0" smtClean="0">
                <a:solidFill>
                  <a:schemeClr val="bg1"/>
                </a:solidFill>
              </a:rPr>
              <a:t>What level of Hall thruster performance can we expect from our results?</a:t>
            </a:r>
            <a:endParaRPr lang="en-US" b="1" dirty="0">
              <a:solidFill>
                <a:schemeClr val="bg1"/>
              </a:solidFill>
            </a:endParaRPr>
          </a:p>
        </p:txBody>
      </p:sp>
      <p:grpSp>
        <p:nvGrpSpPr>
          <p:cNvPr id="89" name="Group 88"/>
          <p:cNvGrpSpPr/>
          <p:nvPr/>
        </p:nvGrpSpPr>
        <p:grpSpPr>
          <a:xfrm>
            <a:off x="4105153" y="2570915"/>
            <a:ext cx="4900736" cy="1200329"/>
            <a:chOff x="4105153" y="2570915"/>
            <a:chExt cx="4900736" cy="1200329"/>
          </a:xfrm>
        </p:grpSpPr>
        <mc:AlternateContent xmlns:mc="http://schemas.openxmlformats.org/markup-compatibility/2006" xmlns:a14="http://schemas.microsoft.com/office/drawing/2010/main">
          <mc:Choice Requires="a14">
            <p:sp>
              <p:nvSpPr>
                <p:cNvPr id="84" name="TextBox 83"/>
                <p:cNvSpPr txBox="1"/>
                <p:nvPr/>
              </p:nvSpPr>
              <p:spPr>
                <a:xfrm>
                  <a:off x="6019801" y="2570915"/>
                  <a:ext cx="2986088" cy="1200329"/>
                </a:xfrm>
                <a:prstGeom prst="rect">
                  <a:avLst/>
                </a:prstGeom>
                <a:noFill/>
                <a:ln>
                  <a:solidFill>
                    <a:schemeClr val="accent1"/>
                  </a:solidFill>
                </a:ln>
              </p:spPr>
              <p:txBody>
                <a:bodyPr wrap="square" rtlCol="0">
                  <a:spAutoFit/>
                </a:bodyPr>
                <a:lstStyle/>
                <a:p>
                  <a:r>
                    <a:rPr lang="en-US" dirty="0" smtClean="0">
                      <a:solidFill>
                        <a:schemeClr val="bg1"/>
                      </a:solidFill>
                    </a:rPr>
                    <a:t>Higher cathode discharge voltages mean lower voltage utilization for ion acceleration</a:t>
                  </a:r>
                </a:p>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𝜂</m:t>
                            </m:r>
                          </m:e>
                          <m:sub>
                            <m:r>
                              <a:rPr lang="en-US" b="0" i="1" smtClean="0">
                                <a:solidFill>
                                  <a:schemeClr val="bg1"/>
                                </a:solidFill>
                                <a:latin typeface="Cambria Math" panose="02040503050406030204" pitchFamily="18" charset="0"/>
                              </a:rPr>
                              <m:t>𝑉</m:t>
                            </m:r>
                          </m:sub>
                        </m:sSub>
                        <m:r>
                          <a:rPr lang="en-US" b="0" i="1" smtClean="0">
                            <a:solidFill>
                              <a:schemeClr val="bg1"/>
                            </a:solidFill>
                            <a:latin typeface="Cambria Math" panose="02040503050406030204" pitchFamily="18" charset="0"/>
                          </a:rPr>
                          <m:t>∼0.60</m:t>
                        </m:r>
                      </m:oMath>
                    </m:oMathPara>
                  </a14:m>
                  <a:endParaRPr lang="en-US" dirty="0">
                    <a:solidFill>
                      <a:schemeClr val="bg1"/>
                    </a:solidFill>
                  </a:endParaRPr>
                </a:p>
              </p:txBody>
            </p:sp>
          </mc:Choice>
          <mc:Fallback xmlns="">
            <p:sp>
              <p:nvSpPr>
                <p:cNvPr id="84" name="TextBox 83"/>
                <p:cNvSpPr txBox="1">
                  <a:spLocks noRot="1" noChangeAspect="1" noMove="1" noResize="1" noEditPoints="1" noAdjustHandles="1" noChangeArrowheads="1" noChangeShapeType="1" noTextEdit="1"/>
                </p:cNvSpPr>
                <p:nvPr/>
              </p:nvSpPr>
              <p:spPr>
                <a:xfrm>
                  <a:off x="6019801" y="2570915"/>
                  <a:ext cx="2986088" cy="1200329"/>
                </a:xfrm>
                <a:prstGeom prst="rect">
                  <a:avLst/>
                </a:prstGeom>
                <a:blipFill>
                  <a:blip r:embed="rId5"/>
                  <a:stretch>
                    <a:fillRect l="-1629" t="-2513" r="-1018" b="-503"/>
                  </a:stretch>
                </a:blipFill>
                <a:ln>
                  <a:solidFill>
                    <a:schemeClr val="accent1"/>
                  </a:solidFill>
                </a:ln>
              </p:spPr>
              <p:txBody>
                <a:bodyPr/>
                <a:lstStyle/>
                <a:p>
                  <a:r>
                    <a:rPr lang="en-US">
                      <a:noFill/>
                    </a:rPr>
                    <a:t> </a:t>
                  </a:r>
                </a:p>
              </p:txBody>
            </p:sp>
          </mc:Fallback>
        </mc:AlternateContent>
        <p:cxnSp>
          <p:nvCxnSpPr>
            <p:cNvPr id="86" name="Straight Arrow Connector 85"/>
            <p:cNvCxnSpPr/>
            <p:nvPr/>
          </p:nvCxnSpPr>
          <p:spPr>
            <a:xfrm flipH="1">
              <a:off x="4105153" y="3062349"/>
              <a:ext cx="1847972" cy="0"/>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90" name="Group 89"/>
          <p:cNvGrpSpPr/>
          <p:nvPr/>
        </p:nvGrpSpPr>
        <p:grpSpPr>
          <a:xfrm>
            <a:off x="3829219" y="4146556"/>
            <a:ext cx="5206909" cy="668581"/>
            <a:chOff x="4105153" y="2910398"/>
            <a:chExt cx="5206909" cy="668581"/>
          </a:xfrm>
        </p:grpSpPr>
        <mc:AlternateContent xmlns:mc="http://schemas.openxmlformats.org/markup-compatibility/2006" xmlns:a14="http://schemas.microsoft.com/office/drawing/2010/main">
          <mc:Choice Requires="a14">
            <p:sp>
              <p:nvSpPr>
                <p:cNvPr id="91" name="TextBox 90"/>
                <p:cNvSpPr txBox="1"/>
                <p:nvPr/>
              </p:nvSpPr>
              <p:spPr>
                <a:xfrm>
                  <a:off x="5386097" y="2910398"/>
                  <a:ext cx="3925965" cy="668581"/>
                </a:xfrm>
                <a:prstGeom prst="rect">
                  <a:avLst/>
                </a:prstGeom>
                <a:noFill/>
                <a:ln>
                  <a:solidFill>
                    <a:schemeClr val="accent1"/>
                  </a:solidFill>
                </a:ln>
              </p:spPr>
              <p:txBody>
                <a:bodyPr wrap="square" rtlCol="0">
                  <a:spAutoFit/>
                </a:bodyPr>
                <a:lstStyle/>
                <a:p>
                  <a:r>
                    <a:rPr lang="en-US" dirty="0" smtClean="0">
                      <a:solidFill>
                        <a:schemeClr val="bg1"/>
                      </a:solidFill>
                    </a:rPr>
                    <a:t>Using </a:t>
                  </a:r>
                  <a14:m>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𝐻</m:t>
                          </m:r>
                        </m:e>
                        <m:sub>
                          <m:r>
                            <a:rPr lang="en-US" b="0" i="1" smtClean="0">
                              <a:solidFill>
                                <a:schemeClr val="bg1"/>
                              </a:solidFill>
                              <a:latin typeface="Cambria Math" panose="02040503050406030204" pitchFamily="18" charset="0"/>
                            </a:rPr>
                            <m:t>2</m:t>
                          </m:r>
                        </m:sub>
                      </m:sSub>
                      <m:r>
                        <a:rPr lang="en-US" b="0" i="1" smtClean="0">
                          <a:solidFill>
                            <a:schemeClr val="bg1"/>
                          </a:solidFill>
                          <a:latin typeface="Cambria Math" panose="02040503050406030204" pitchFamily="18" charset="0"/>
                        </a:rPr>
                        <m:t>𝑂</m:t>
                      </m:r>
                    </m:oMath>
                  </a14:m>
                  <a:r>
                    <a:rPr lang="en-US" dirty="0" smtClean="0">
                      <a:solidFill>
                        <a:schemeClr val="bg1"/>
                      </a:solidFill>
                    </a:rPr>
                    <a:t> adds “frozen flow” losses [3]</a:t>
                  </a:r>
                </a:p>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𝜂</m:t>
                            </m:r>
                          </m:e>
                          <m:sub>
                            <m:r>
                              <a:rPr lang="en-US" b="0" i="1" smtClean="0">
                                <a:solidFill>
                                  <a:schemeClr val="bg1"/>
                                </a:solidFill>
                                <a:latin typeface="Cambria Math" panose="02040503050406030204" pitchFamily="18" charset="0"/>
                              </a:rPr>
                              <m:t>𝑓𝑓</m:t>
                            </m:r>
                          </m:sub>
                        </m:sSub>
                        <m:r>
                          <a:rPr lang="en-US" b="0" i="1" smtClean="0">
                            <a:solidFill>
                              <a:schemeClr val="bg1"/>
                            </a:solidFill>
                            <a:latin typeface="Cambria Math" panose="02040503050406030204" pitchFamily="18" charset="0"/>
                          </a:rPr>
                          <m:t>∼0.78</m:t>
                        </m:r>
                      </m:oMath>
                    </m:oMathPara>
                  </a14:m>
                  <a:endParaRPr lang="en-US" dirty="0">
                    <a:solidFill>
                      <a:schemeClr val="bg1"/>
                    </a:solidFill>
                  </a:endParaRPr>
                </a:p>
              </p:txBody>
            </p:sp>
          </mc:Choice>
          <mc:Fallback xmlns="">
            <p:sp>
              <p:nvSpPr>
                <p:cNvPr id="91" name="TextBox 90"/>
                <p:cNvSpPr txBox="1">
                  <a:spLocks noRot="1" noChangeAspect="1" noMove="1" noResize="1" noEditPoints="1" noAdjustHandles="1" noChangeArrowheads="1" noChangeShapeType="1" noTextEdit="1"/>
                </p:cNvSpPr>
                <p:nvPr/>
              </p:nvSpPr>
              <p:spPr>
                <a:xfrm>
                  <a:off x="5386097" y="2910398"/>
                  <a:ext cx="3925965" cy="668581"/>
                </a:xfrm>
                <a:prstGeom prst="rect">
                  <a:avLst/>
                </a:prstGeom>
                <a:blipFill>
                  <a:blip r:embed="rId6"/>
                  <a:stretch>
                    <a:fillRect l="-1084" t="-3571" b="-4464"/>
                  </a:stretch>
                </a:blipFill>
                <a:ln>
                  <a:solidFill>
                    <a:schemeClr val="accent1"/>
                  </a:solidFill>
                </a:ln>
              </p:spPr>
              <p:txBody>
                <a:bodyPr/>
                <a:lstStyle/>
                <a:p>
                  <a:r>
                    <a:rPr lang="en-US">
                      <a:noFill/>
                    </a:rPr>
                    <a:t> </a:t>
                  </a:r>
                </a:p>
              </p:txBody>
            </p:sp>
          </mc:Fallback>
        </mc:AlternateContent>
        <p:cxnSp>
          <p:nvCxnSpPr>
            <p:cNvPr id="92" name="Straight Arrow Connector 91"/>
            <p:cNvCxnSpPr/>
            <p:nvPr/>
          </p:nvCxnSpPr>
          <p:spPr>
            <a:xfrm flipH="1" flipV="1">
              <a:off x="4105153" y="3062350"/>
              <a:ext cx="1207577" cy="163955"/>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00" name="Group 99"/>
          <p:cNvGrpSpPr/>
          <p:nvPr/>
        </p:nvGrpSpPr>
        <p:grpSpPr>
          <a:xfrm>
            <a:off x="3726754" y="1738615"/>
            <a:ext cx="5400281" cy="646331"/>
            <a:chOff x="4105153" y="2910398"/>
            <a:chExt cx="5400281" cy="646331"/>
          </a:xfrm>
        </p:grpSpPr>
        <mc:AlternateContent xmlns:mc="http://schemas.openxmlformats.org/markup-compatibility/2006" xmlns:a14="http://schemas.microsoft.com/office/drawing/2010/main">
          <mc:Choice Requires="a14">
            <p:sp>
              <p:nvSpPr>
                <p:cNvPr id="101" name="TextBox 100"/>
                <p:cNvSpPr txBox="1"/>
                <p:nvPr/>
              </p:nvSpPr>
              <p:spPr>
                <a:xfrm>
                  <a:off x="5733023" y="2910398"/>
                  <a:ext cx="3772411" cy="646331"/>
                </a:xfrm>
                <a:prstGeom prst="rect">
                  <a:avLst/>
                </a:prstGeom>
                <a:noFill/>
                <a:ln>
                  <a:solidFill>
                    <a:schemeClr val="accent1"/>
                  </a:solidFill>
                </a:ln>
              </p:spPr>
              <p:txBody>
                <a:bodyPr wrap="square" rtlCol="0">
                  <a:spAutoFit/>
                </a:bodyPr>
                <a:lstStyle/>
                <a:p>
                  <a:r>
                    <a:rPr lang="en-US" dirty="0" smtClean="0">
                      <a:solidFill>
                        <a:schemeClr val="bg1"/>
                      </a:solidFill>
                    </a:rPr>
                    <a:t>All other typical Hall thruster losses [2]</a:t>
                  </a:r>
                </a:p>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𝜂</m:t>
                            </m:r>
                          </m:e>
                          <m:sub>
                            <m:r>
                              <a:rPr lang="en-US" b="0" i="1" smtClean="0">
                                <a:solidFill>
                                  <a:schemeClr val="bg1"/>
                                </a:solidFill>
                                <a:latin typeface="Cambria Math" panose="02040503050406030204" pitchFamily="18" charset="0"/>
                              </a:rPr>
                              <m:t>𝑜𝑡h𝑒𝑟</m:t>
                            </m:r>
                          </m:sub>
                        </m:sSub>
                        <m:r>
                          <a:rPr lang="en-US" b="0" i="1" smtClean="0">
                            <a:solidFill>
                              <a:schemeClr val="bg1"/>
                            </a:solidFill>
                            <a:latin typeface="Cambria Math" panose="02040503050406030204" pitchFamily="18" charset="0"/>
                          </a:rPr>
                          <m:t>∼0.</m:t>
                        </m:r>
                        <m:r>
                          <a:rPr lang="en-US" b="0" i="0" smtClean="0">
                            <a:solidFill>
                              <a:schemeClr val="bg1"/>
                            </a:solidFill>
                            <a:latin typeface="Cambria Math" panose="02040503050406030204" pitchFamily="18" charset="0"/>
                          </a:rPr>
                          <m:t>6</m:t>
                        </m:r>
                      </m:oMath>
                    </m:oMathPara>
                  </a14:m>
                  <a:endParaRPr lang="en-US" dirty="0">
                    <a:solidFill>
                      <a:schemeClr val="bg1"/>
                    </a:solidFill>
                  </a:endParaRPr>
                </a:p>
              </p:txBody>
            </p:sp>
          </mc:Choice>
          <mc:Fallback xmlns="">
            <p:sp>
              <p:nvSpPr>
                <p:cNvPr id="101" name="TextBox 100"/>
                <p:cNvSpPr txBox="1">
                  <a:spLocks noRot="1" noChangeAspect="1" noMove="1" noResize="1" noEditPoints="1" noAdjustHandles="1" noChangeArrowheads="1" noChangeShapeType="1" noTextEdit="1"/>
                </p:cNvSpPr>
                <p:nvPr/>
              </p:nvSpPr>
              <p:spPr>
                <a:xfrm>
                  <a:off x="5733023" y="2910398"/>
                  <a:ext cx="3772411" cy="646331"/>
                </a:xfrm>
                <a:prstGeom prst="rect">
                  <a:avLst/>
                </a:prstGeom>
                <a:blipFill>
                  <a:blip r:embed="rId7"/>
                  <a:stretch>
                    <a:fillRect l="-1127" t="-3704" r="-1288" b="-2778"/>
                  </a:stretch>
                </a:blipFill>
                <a:ln>
                  <a:solidFill>
                    <a:schemeClr val="accent1"/>
                  </a:solidFill>
                </a:ln>
              </p:spPr>
              <p:txBody>
                <a:bodyPr/>
                <a:lstStyle/>
                <a:p>
                  <a:r>
                    <a:rPr lang="en-US">
                      <a:noFill/>
                    </a:rPr>
                    <a:t> </a:t>
                  </a:r>
                </a:p>
              </p:txBody>
            </p:sp>
          </mc:Fallback>
        </mc:AlternateContent>
        <p:cxnSp>
          <p:nvCxnSpPr>
            <p:cNvPr id="102" name="Straight Arrow Connector 101"/>
            <p:cNvCxnSpPr/>
            <p:nvPr/>
          </p:nvCxnSpPr>
          <p:spPr>
            <a:xfrm flipH="1" flipV="1">
              <a:off x="4105153" y="3062349"/>
              <a:ext cx="1590506" cy="32715"/>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1546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NRL Mission:</a:t>
            </a:r>
            <a:endParaRPr lang="en-US" dirty="0"/>
          </a:p>
        </p:txBody>
      </p:sp>
      <p:grpSp>
        <p:nvGrpSpPr>
          <p:cNvPr id="7" name="Group 6"/>
          <p:cNvGrpSpPr/>
          <p:nvPr/>
        </p:nvGrpSpPr>
        <p:grpSpPr>
          <a:xfrm>
            <a:off x="27292" y="980964"/>
            <a:ext cx="4869682" cy="2208989"/>
            <a:chOff x="38100" y="1379951"/>
            <a:chExt cx="4869682" cy="2208989"/>
          </a:xfrm>
        </p:grpSpPr>
        <p:sp>
          <p:nvSpPr>
            <p:cNvPr id="6" name="Rectangle 5"/>
            <p:cNvSpPr/>
            <p:nvPr/>
          </p:nvSpPr>
          <p:spPr>
            <a:xfrm>
              <a:off x="38100" y="1379951"/>
              <a:ext cx="4869682" cy="1077218"/>
            </a:xfrm>
            <a:prstGeom prst="rect">
              <a:avLst/>
            </a:prstGeom>
          </p:spPr>
          <p:txBody>
            <a:bodyPr wrap="square">
              <a:spAutoFit/>
            </a:bodyPr>
            <a:lstStyle/>
            <a:p>
              <a:r>
                <a:rPr lang="en-US" sz="1600" i="1" dirty="0">
                  <a:solidFill>
                    <a:srgbClr val="202122"/>
                  </a:solidFill>
                  <a:latin typeface="Arial" panose="020B0604020202020204" pitchFamily="34" charset="0"/>
                </a:rPr>
                <a:t>"The Government should maintain a great research laboratory... In this could be developed...all the technique of military and </a:t>
              </a:r>
              <a:r>
                <a:rPr lang="en-US" sz="1600" i="1" dirty="0" smtClean="0">
                  <a:solidFill>
                    <a:srgbClr val="202122"/>
                  </a:solidFill>
                  <a:latin typeface="Arial" panose="020B0604020202020204" pitchFamily="34" charset="0"/>
                </a:rPr>
                <a:t>naval progression </a:t>
              </a:r>
              <a:r>
                <a:rPr lang="en-US" sz="1600" i="1" dirty="0">
                  <a:solidFill>
                    <a:srgbClr val="202122"/>
                  </a:solidFill>
                  <a:latin typeface="Arial" panose="020B0604020202020204" pitchFamily="34" charset="0"/>
                </a:rPr>
                <a:t>without any vast expense."</a:t>
              </a:r>
              <a:endParaRPr lang="en-US" sz="1600" i="1" dirty="0"/>
            </a:p>
          </p:txBody>
        </p:sp>
        <p:pic>
          <p:nvPicPr>
            <p:cNvPr id="1032" name="Picture 8" descr="Having an &amp;quot;Edison Moment&amp;quot; - Giant Leap Consulti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104844" y="2574480"/>
              <a:ext cx="1022310" cy="10144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4737318" y="980964"/>
            <a:ext cx="4406682" cy="2708717"/>
            <a:chOff x="4572001" y="1397064"/>
            <a:chExt cx="4406682" cy="2708717"/>
          </a:xfrm>
        </p:grpSpPr>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31657" y="1397064"/>
              <a:ext cx="4247025" cy="1603662"/>
            </a:xfrm>
            <a:prstGeom prst="rect">
              <a:avLst/>
            </a:prstGeom>
          </p:spPr>
        </p:pic>
        <p:sp>
          <p:nvSpPr>
            <p:cNvPr id="8" name="TextBox 7"/>
            <p:cNvSpPr txBox="1"/>
            <p:nvPr/>
          </p:nvSpPr>
          <p:spPr>
            <a:xfrm>
              <a:off x="4572001" y="3182451"/>
              <a:ext cx="4406682" cy="923330"/>
            </a:xfrm>
            <a:prstGeom prst="rect">
              <a:avLst/>
            </a:prstGeom>
            <a:noFill/>
          </p:spPr>
          <p:txBody>
            <a:bodyPr wrap="square" rtlCol="0">
              <a:spAutoFit/>
            </a:bodyPr>
            <a:lstStyle/>
            <a:p>
              <a:r>
                <a:rPr lang="en-US" b="1" dirty="0" smtClean="0"/>
                <a:t>Naval Research Laboratory Founded 1923</a:t>
              </a:r>
            </a:p>
            <a:p>
              <a:r>
                <a:rPr lang="en-US" dirty="0"/>
                <a:t>Meet </a:t>
              </a:r>
              <a:r>
                <a:rPr lang="en-US" dirty="0" smtClean="0"/>
                <a:t>S&amp;T needs of </a:t>
              </a:r>
              <a:r>
                <a:rPr lang="en-US" dirty="0"/>
                <a:t>the </a:t>
              </a:r>
              <a:r>
                <a:rPr lang="en-US" dirty="0" smtClean="0"/>
                <a:t>US </a:t>
              </a:r>
              <a:r>
                <a:rPr lang="en-US" dirty="0"/>
                <a:t>Navy and Marines</a:t>
              </a:r>
            </a:p>
            <a:p>
              <a:endParaRPr lang="en-US" dirty="0"/>
            </a:p>
          </p:txBody>
        </p:sp>
      </p:grpSp>
      <p:grpSp>
        <p:nvGrpSpPr>
          <p:cNvPr id="14" name="Group 13"/>
          <p:cNvGrpSpPr/>
          <p:nvPr/>
        </p:nvGrpSpPr>
        <p:grpSpPr>
          <a:xfrm>
            <a:off x="645233" y="2058182"/>
            <a:ext cx="8498765" cy="3085318"/>
            <a:chOff x="645233" y="2058182"/>
            <a:chExt cx="8498765" cy="3085318"/>
          </a:xfrm>
        </p:grpSpPr>
        <p:sp>
          <p:nvSpPr>
            <p:cNvPr id="12" name="Rectangle 11"/>
            <p:cNvSpPr/>
            <p:nvPr/>
          </p:nvSpPr>
          <p:spPr>
            <a:xfrm>
              <a:off x="4737317" y="3834919"/>
              <a:ext cx="4406681" cy="1200329"/>
            </a:xfrm>
            <a:prstGeom prst="rect">
              <a:avLst/>
            </a:prstGeom>
          </p:spPr>
          <p:txBody>
            <a:bodyPr wrap="square">
              <a:spAutoFit/>
            </a:bodyPr>
            <a:lstStyle/>
            <a:p>
              <a:r>
                <a:rPr lang="en-US" b="1" dirty="0"/>
                <a:t>NRL is a $1B organization employing over 1600 S&amp;Es, over 50% PhDs, conducting basic and applied research spanning the depths of the ocean to the far reaches of space</a:t>
              </a:r>
            </a:p>
          </p:txBody>
        </p:sp>
        <p:pic>
          <p:nvPicPr>
            <p:cNvPr id="18" name="Picture 2" descr="U.S. Defense Researchers Concerned Over Age of Facilities"/>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5233" y="2058182"/>
              <a:ext cx="3926768" cy="3085318"/>
            </a:xfrm>
            <a:prstGeom prst="rect">
              <a:avLst/>
            </a:prstGeom>
            <a:noFill/>
            <a:ln w="63500">
              <a:solidFill>
                <a:schemeClr val="accent1"/>
              </a:solidFill>
            </a:ln>
            <a:extLst>
              <a:ext uri="{909E8E84-426E-40DD-AFC4-6F175D3DCCD1}">
                <a14:hiddenFill xmlns:a14="http://schemas.microsoft.com/office/drawing/2010/main">
                  <a:solidFill>
                    <a:srgbClr val="FFFFFF"/>
                  </a:solidFill>
                </a14:hiddenFill>
              </a:ext>
            </a:extLst>
          </p:spPr>
        </p:pic>
      </p:grpSp>
      <p:sp>
        <p:nvSpPr>
          <p:cNvPr id="5" name="Slide Number Placeholder 4"/>
          <p:cNvSpPr>
            <a:spLocks noGrp="1"/>
          </p:cNvSpPr>
          <p:nvPr>
            <p:ph type="sldNum" sz="quarter" idx="12"/>
          </p:nvPr>
        </p:nvSpPr>
        <p:spPr/>
        <p:txBody>
          <a:bodyPr/>
          <a:lstStyle/>
          <a:p>
            <a:fld id="{1A7383EF-49D2-1B41-8C7D-9D347A7E21C1}" type="slidenum">
              <a:rPr lang="en-US" smtClean="0"/>
              <a:t>4</a:t>
            </a:fld>
            <a:endParaRPr lang="en-US" dirty="0"/>
          </a:p>
        </p:txBody>
      </p:sp>
    </p:spTree>
    <p:extLst>
      <p:ext uri="{BB962C8B-B14F-4D97-AF65-F5344CB8AC3E}">
        <p14:creationId xmlns:p14="http://schemas.microsoft.com/office/powerpoint/2010/main" val="90069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6256382-BE79-45F4-9881-E717D9FFA13B}" type="datetime1">
              <a:rPr lang="en-US" smtClean="0"/>
              <a:t>4/6/2025</a:t>
            </a:fld>
            <a:endParaRPr lang="en-US" dirty="0"/>
          </a:p>
        </p:txBody>
      </p:sp>
      <p:sp>
        <p:nvSpPr>
          <p:cNvPr id="4" name="Slide Number Placeholder 3"/>
          <p:cNvSpPr>
            <a:spLocks noGrp="1"/>
          </p:cNvSpPr>
          <p:nvPr>
            <p:ph type="sldNum" sz="quarter" idx="12"/>
          </p:nvPr>
        </p:nvSpPr>
        <p:spPr/>
        <p:txBody>
          <a:bodyPr/>
          <a:lstStyle/>
          <a:p>
            <a:fld id="{1A7383EF-49D2-1B41-8C7D-9D347A7E21C1}" type="slidenum">
              <a:rPr lang="en-US" smtClean="0"/>
              <a:t>40</a:t>
            </a:fld>
            <a:endParaRPr lang="en-US" dirty="0"/>
          </a:p>
        </p:txBody>
      </p:sp>
      <p:sp>
        <p:nvSpPr>
          <p:cNvPr id="5" name="Title 4"/>
          <p:cNvSpPr>
            <a:spLocks noGrp="1"/>
          </p:cNvSpPr>
          <p:nvPr>
            <p:ph type="title"/>
          </p:nvPr>
        </p:nvSpPr>
        <p:spPr/>
        <p:txBody>
          <a:bodyPr>
            <a:normAutofit fontScale="90000"/>
          </a:bodyPr>
          <a:lstStyle/>
          <a:p>
            <a:r>
              <a:rPr lang="en-US" dirty="0" smtClean="0"/>
              <a:t>Analysis: Extrapolation of Performance to Hall Thruster</a:t>
            </a:r>
            <a:endParaRPr lang="en-US" dirty="0"/>
          </a:p>
        </p:txBody>
      </p:sp>
      <p:sp>
        <p:nvSpPr>
          <p:cNvPr id="6" name="Footer Placeholder 5"/>
          <p:cNvSpPr>
            <a:spLocks noGrp="1"/>
          </p:cNvSpPr>
          <p:nvPr>
            <p:ph type="ftr" sz="quarter" idx="11"/>
          </p:nvPr>
        </p:nvSpPr>
        <p:spPr/>
        <p:txBody>
          <a:bodyPr/>
          <a:lstStyle/>
          <a:p>
            <a:r>
              <a:rPr lang="en-US" smtClean="0"/>
              <a:t>DISTRIBUTION STATEMENT A. Approved for public release: distribution unlimited.</a:t>
            </a:r>
            <a:endParaRPr lang="en-US" dirty="0"/>
          </a:p>
        </p:txBody>
      </p:sp>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nvPr>
            </p:nvGraphicFramePr>
            <p:xfrm>
              <a:off x="201019" y="2799092"/>
              <a:ext cx="8741962" cy="934707"/>
            </p:xfrm>
            <a:graphic>
              <a:graphicData uri="http://schemas.openxmlformats.org/drawingml/2006/table">
                <a:tbl>
                  <a:tblPr firstRow="1" firstCol="1" bandRow="1">
                    <a:tableStyleId>{5C22544A-7EE6-4342-B048-85BDC9FD1C3A}</a:tableStyleId>
                  </a:tblPr>
                  <a:tblGrid>
                    <a:gridCol w="735427">
                      <a:extLst>
                        <a:ext uri="{9D8B030D-6E8A-4147-A177-3AD203B41FA5}">
                          <a16:colId xmlns:a16="http://schemas.microsoft.com/office/drawing/2014/main" val="3107256435"/>
                        </a:ext>
                      </a:extLst>
                    </a:gridCol>
                    <a:gridCol w="730967">
                      <a:extLst>
                        <a:ext uri="{9D8B030D-6E8A-4147-A177-3AD203B41FA5}">
                          <a16:colId xmlns:a16="http://schemas.microsoft.com/office/drawing/2014/main" val="3248082227"/>
                        </a:ext>
                      </a:extLst>
                    </a:gridCol>
                    <a:gridCol w="923382">
                      <a:extLst>
                        <a:ext uri="{9D8B030D-6E8A-4147-A177-3AD203B41FA5}">
                          <a16:colId xmlns:a16="http://schemas.microsoft.com/office/drawing/2014/main" val="242722094"/>
                        </a:ext>
                      </a:extLst>
                    </a:gridCol>
                    <a:gridCol w="1085779">
                      <a:extLst>
                        <a:ext uri="{9D8B030D-6E8A-4147-A177-3AD203B41FA5}">
                          <a16:colId xmlns:a16="http://schemas.microsoft.com/office/drawing/2014/main" val="1969685034"/>
                        </a:ext>
                      </a:extLst>
                    </a:gridCol>
                    <a:gridCol w="1024081">
                      <a:extLst>
                        <a:ext uri="{9D8B030D-6E8A-4147-A177-3AD203B41FA5}">
                          <a16:colId xmlns:a16="http://schemas.microsoft.com/office/drawing/2014/main" val="881729776"/>
                        </a:ext>
                      </a:extLst>
                    </a:gridCol>
                    <a:gridCol w="915661">
                      <a:extLst>
                        <a:ext uri="{9D8B030D-6E8A-4147-A177-3AD203B41FA5}">
                          <a16:colId xmlns:a16="http://schemas.microsoft.com/office/drawing/2014/main" val="2612350241"/>
                        </a:ext>
                      </a:extLst>
                    </a:gridCol>
                    <a:gridCol w="799986">
                      <a:extLst>
                        <a:ext uri="{9D8B030D-6E8A-4147-A177-3AD203B41FA5}">
                          <a16:colId xmlns:a16="http://schemas.microsoft.com/office/drawing/2014/main" val="1722676441"/>
                        </a:ext>
                      </a:extLst>
                    </a:gridCol>
                    <a:gridCol w="739552">
                      <a:extLst>
                        <a:ext uri="{9D8B030D-6E8A-4147-A177-3AD203B41FA5}">
                          <a16:colId xmlns:a16="http://schemas.microsoft.com/office/drawing/2014/main" val="1738361039"/>
                        </a:ext>
                      </a:extLst>
                    </a:gridCol>
                    <a:gridCol w="865743">
                      <a:extLst>
                        <a:ext uri="{9D8B030D-6E8A-4147-A177-3AD203B41FA5}">
                          <a16:colId xmlns:a16="http://schemas.microsoft.com/office/drawing/2014/main" val="3007186515"/>
                        </a:ext>
                      </a:extLst>
                    </a:gridCol>
                    <a:gridCol w="921384">
                      <a:extLst>
                        <a:ext uri="{9D8B030D-6E8A-4147-A177-3AD203B41FA5}">
                          <a16:colId xmlns:a16="http://schemas.microsoft.com/office/drawing/2014/main" val="2555723821"/>
                        </a:ext>
                      </a:extLst>
                    </a:gridCol>
                  </a:tblGrid>
                  <a:tr h="477507">
                    <a:tc>
                      <a:txBody>
                        <a:bodyPr/>
                        <a:lstStyle/>
                        <a:p>
                          <a:pPr marL="0" marR="0" algn="ctr">
                            <a:spcBef>
                              <a:spcPts val="1200"/>
                            </a:spcBef>
                            <a:spcAft>
                              <a:spcPts val="300"/>
                            </a:spcAft>
                          </a:pPr>
                          <a14:m>
                            <m:oMath xmlns:m="http://schemas.openxmlformats.org/officeDocument/2006/math">
                              <m:sSub>
                                <m:sSubPr>
                                  <m:ctrlPr>
                                    <a:rPr lang="en-US" sz="1500" i="1">
                                      <a:effectLst/>
                                      <a:latin typeface="Cambria Math" panose="02040503050406030204" pitchFamily="18" charset="0"/>
                                    </a:rPr>
                                  </m:ctrlPr>
                                </m:sSubPr>
                                <m:e>
                                  <m:r>
                                    <a:rPr lang="en-US" sz="1500">
                                      <a:effectLst/>
                                      <a:latin typeface="Cambria Math" panose="02040503050406030204" pitchFamily="18" charset="0"/>
                                    </a:rPr>
                                    <m:t>𝐼</m:t>
                                  </m:r>
                                </m:e>
                                <m:sub>
                                  <m:r>
                                    <a:rPr lang="en-US" sz="1500">
                                      <a:effectLst/>
                                      <a:latin typeface="Cambria Math" panose="02040503050406030204" pitchFamily="18" charset="0"/>
                                    </a:rPr>
                                    <m:t>𝑑𝑐</m:t>
                                  </m:r>
                                </m:sub>
                              </m:sSub>
                            </m:oMath>
                          </a14:m>
                          <a:r>
                            <a:rPr lang="en-US" sz="1500">
                              <a:effectLst/>
                            </a:rPr>
                            <a:t> (A)</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14:m>
                            <m:oMath xmlns:m="http://schemas.openxmlformats.org/officeDocument/2006/math">
                              <m:sSub>
                                <m:sSubPr>
                                  <m:ctrlPr>
                                    <a:rPr lang="en-US" sz="1500" i="1">
                                      <a:effectLst/>
                                      <a:latin typeface="Cambria Math" panose="02040503050406030204" pitchFamily="18" charset="0"/>
                                    </a:rPr>
                                  </m:ctrlPr>
                                </m:sSubPr>
                                <m:e>
                                  <m:r>
                                    <a:rPr lang="en-US" sz="1500">
                                      <a:effectLst/>
                                      <a:latin typeface="Cambria Math" panose="02040503050406030204" pitchFamily="18" charset="0"/>
                                    </a:rPr>
                                    <m:t>𝑉</m:t>
                                  </m:r>
                                </m:e>
                                <m:sub>
                                  <m:r>
                                    <a:rPr lang="en-US" sz="1500">
                                      <a:effectLst/>
                                      <a:latin typeface="Cambria Math" panose="02040503050406030204" pitchFamily="18" charset="0"/>
                                    </a:rPr>
                                    <m:t>𝑐𝑐</m:t>
                                  </m:r>
                                </m:sub>
                              </m:sSub>
                            </m:oMath>
                          </a14:m>
                          <a:r>
                            <a:rPr lang="en-US" sz="1500">
                              <a:effectLst/>
                            </a:rPr>
                            <a:t> (V)</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14:m>
                            <m:oMath xmlns:m="http://schemas.openxmlformats.org/officeDocument/2006/math">
                              <m:sSubSup>
                                <m:sSubSupPr>
                                  <m:ctrlPr>
                                    <a:rPr lang="en-US" sz="1500" i="1">
                                      <a:effectLst/>
                                      <a:latin typeface="Cambria Math" panose="02040503050406030204" pitchFamily="18" charset="0"/>
                                    </a:rPr>
                                  </m:ctrlPr>
                                </m:sSubSupPr>
                                <m:e>
                                  <m:r>
                                    <a:rPr lang="en-US" sz="1500">
                                      <a:effectLst/>
                                      <a:latin typeface="Cambria Math" panose="02040503050406030204" pitchFamily="18" charset="0"/>
                                    </a:rPr>
                                    <m:t>𝑉</m:t>
                                  </m:r>
                                </m:e>
                                <m:sub>
                                  <m:r>
                                    <a:rPr lang="en-US" sz="1500">
                                      <a:effectLst/>
                                      <a:latin typeface="Cambria Math" panose="02040503050406030204" pitchFamily="18" charset="0"/>
                                    </a:rPr>
                                    <m:t>𝑑𝑐</m:t>
                                  </m:r>
                                </m:sub>
                                <m:sup>
                                  <m:r>
                                    <a:rPr lang="en-US" sz="1500">
                                      <a:effectLst/>
                                      <a:latin typeface="Cambria Math" panose="02040503050406030204" pitchFamily="18" charset="0"/>
                                    </a:rPr>
                                    <m:t>𝐻𝐸𝑇</m:t>
                                  </m:r>
                                </m:sup>
                              </m:sSubSup>
                            </m:oMath>
                          </a14:m>
                          <a:r>
                            <a:rPr lang="en-US" sz="1500" dirty="0">
                              <a:effectLst/>
                            </a:rPr>
                            <a:t> (V)</a:t>
                          </a:r>
                          <a:endParaRPr lang="en-US" sz="1500" dirty="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14:m>
                            <m:oMath xmlns:m="http://schemas.openxmlformats.org/officeDocument/2006/math">
                              <m:sSub>
                                <m:sSubPr>
                                  <m:ctrlPr>
                                    <a:rPr lang="en-US" sz="1500" i="1">
                                      <a:effectLst/>
                                      <a:latin typeface="Cambria Math" panose="02040503050406030204" pitchFamily="18" charset="0"/>
                                    </a:rPr>
                                  </m:ctrlPr>
                                </m:sSubPr>
                                <m:e>
                                  <m:r>
                                    <a:rPr lang="en-US" sz="1500">
                                      <a:effectLst/>
                                      <a:latin typeface="Cambria Math" panose="02040503050406030204" pitchFamily="18" charset="0"/>
                                    </a:rPr>
                                    <m:t>𝑉</m:t>
                                  </m:r>
                                </m:e>
                                <m:sub>
                                  <m:r>
                                    <a:rPr lang="en-US" sz="1500">
                                      <a:effectLst/>
                                      <a:latin typeface="Cambria Math" panose="02040503050406030204" pitchFamily="18" charset="0"/>
                                    </a:rPr>
                                    <m:t>𝑒𝑓𝑓</m:t>
                                  </m:r>
                                </m:sub>
                              </m:sSub>
                            </m:oMath>
                          </a14:m>
                          <a:r>
                            <a:rPr lang="en-US" sz="1500" dirty="0">
                              <a:effectLst/>
                            </a:rPr>
                            <a:t> (W/A)</a:t>
                          </a:r>
                          <a:endParaRPr lang="en-US" sz="1500" dirty="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14:m>
                            <m:oMathPara xmlns:m="http://schemas.openxmlformats.org/officeDocument/2006/math">
                              <m:oMathParaPr>
                                <m:jc m:val="centerGroup"/>
                              </m:oMathParaPr>
                              <m:oMath xmlns:m="http://schemas.openxmlformats.org/officeDocument/2006/math">
                                <m:sSub>
                                  <m:sSubPr>
                                    <m:ctrlPr>
                                      <a:rPr lang="en-US" sz="1500" i="1">
                                        <a:effectLst/>
                                        <a:latin typeface="Cambria Math" panose="02040503050406030204" pitchFamily="18" charset="0"/>
                                      </a:rPr>
                                    </m:ctrlPr>
                                  </m:sSubPr>
                                  <m:e>
                                    <m:r>
                                      <a:rPr lang="en-US" sz="1500">
                                        <a:effectLst/>
                                        <a:latin typeface="Cambria Math" panose="02040503050406030204" pitchFamily="18" charset="0"/>
                                      </a:rPr>
                                      <m:t>𝜂</m:t>
                                    </m:r>
                                  </m:e>
                                  <m:sub>
                                    <m:r>
                                      <a:rPr lang="en-US" sz="1500">
                                        <a:effectLst/>
                                        <a:latin typeface="Cambria Math" panose="02040503050406030204" pitchFamily="18" charset="0"/>
                                      </a:rPr>
                                      <m:t>𝑓𝑓</m:t>
                                    </m:r>
                                  </m:sub>
                                </m:sSub>
                                <m:r>
                                  <a:rPr lang="en-US" sz="1500">
                                    <a:effectLst/>
                                    <a:latin typeface="Cambria Math" panose="02040503050406030204" pitchFamily="18" charset="0"/>
                                  </a:rPr>
                                  <m:t>,</m:t>
                                </m:r>
                                <m:sSub>
                                  <m:sSubPr>
                                    <m:ctrlPr>
                                      <a:rPr lang="en-US" sz="1500" i="1">
                                        <a:effectLst/>
                                        <a:latin typeface="Cambria Math" panose="02040503050406030204" pitchFamily="18" charset="0"/>
                                      </a:rPr>
                                    </m:ctrlPr>
                                  </m:sSubPr>
                                  <m:e>
                                    <m:r>
                                      <a:rPr lang="en-US" sz="1500">
                                        <a:effectLst/>
                                        <a:latin typeface="Cambria Math" panose="02040503050406030204" pitchFamily="18" charset="0"/>
                                      </a:rPr>
                                      <m:t>𝜂</m:t>
                                    </m:r>
                                  </m:e>
                                  <m:sub>
                                    <m:r>
                                      <a:rPr lang="en-US" sz="1500">
                                        <a:effectLst/>
                                        <a:latin typeface="Cambria Math" panose="02040503050406030204" pitchFamily="18" charset="0"/>
                                      </a:rPr>
                                      <m:t>𝑜𝑡h𝑒𝑟</m:t>
                                    </m:r>
                                  </m:sub>
                                </m:sSub>
                              </m:oMath>
                            </m:oMathPara>
                          </a14:m>
                          <a:endParaRPr lang="en-US" sz="1500" dirty="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14:m>
                            <m:oMath xmlns:m="http://schemas.openxmlformats.org/officeDocument/2006/math">
                              <m:sSub>
                                <m:sSubPr>
                                  <m:ctrlPr>
                                    <a:rPr lang="en-US" sz="1500" i="1">
                                      <a:effectLst/>
                                      <a:latin typeface="Cambria Math" panose="02040503050406030204" pitchFamily="18" charset="0"/>
                                    </a:rPr>
                                  </m:ctrlPr>
                                </m:sSubPr>
                                <m:e>
                                  <m:r>
                                    <a:rPr lang="en-US" sz="1500">
                                      <a:effectLst/>
                                      <a:latin typeface="Cambria Math" panose="02040503050406030204" pitchFamily="18" charset="0"/>
                                    </a:rPr>
                                    <m:t>𝑃</m:t>
                                  </m:r>
                                </m:e>
                                <m:sub>
                                  <m:r>
                                    <a:rPr lang="en-US" sz="1500">
                                      <a:effectLst/>
                                      <a:latin typeface="Cambria Math" panose="02040503050406030204" pitchFamily="18" charset="0"/>
                                    </a:rPr>
                                    <m:t>𝑟𝑓</m:t>
                                  </m:r>
                                </m:sub>
                              </m:sSub>
                              <m:r>
                                <a:rPr lang="en-US" sz="1500">
                                  <a:effectLst/>
                                  <a:latin typeface="Cambria Math" panose="02040503050406030204" pitchFamily="18" charset="0"/>
                                </a:rPr>
                                <m:t> </m:t>
                              </m:r>
                            </m:oMath>
                          </a14:m>
                          <a:r>
                            <a:rPr lang="en-US" sz="1500" dirty="0">
                              <a:effectLst/>
                            </a:rPr>
                            <a:t>(kW)</a:t>
                          </a:r>
                          <a:endParaRPr lang="en-US" sz="1500" dirty="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14:m>
                            <m:oMath xmlns:m="http://schemas.openxmlformats.org/officeDocument/2006/math">
                              <m:r>
                                <a:rPr lang="en-US" sz="1500">
                                  <a:effectLst/>
                                  <a:latin typeface="Cambria Math" panose="02040503050406030204" pitchFamily="18" charset="0"/>
                                </a:rPr>
                                <m:t>𝑇</m:t>
                              </m:r>
                            </m:oMath>
                          </a14:m>
                          <a:r>
                            <a:rPr lang="en-US" sz="1500" dirty="0">
                              <a:effectLst/>
                            </a:rPr>
                            <a:t> (</a:t>
                          </a:r>
                          <a:r>
                            <a:rPr lang="en-US" sz="1500" dirty="0" err="1">
                              <a:effectLst/>
                            </a:rPr>
                            <a:t>mN</a:t>
                          </a:r>
                          <a:r>
                            <a:rPr lang="en-US" sz="1500" dirty="0">
                              <a:effectLst/>
                            </a:rPr>
                            <a:t>)</a:t>
                          </a:r>
                          <a:endParaRPr lang="en-US" sz="1500" dirty="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14:m>
                            <m:oMath xmlns:m="http://schemas.openxmlformats.org/officeDocument/2006/math">
                              <m:sSub>
                                <m:sSubPr>
                                  <m:ctrlPr>
                                    <a:rPr lang="en-US" sz="1500" i="1">
                                      <a:effectLst/>
                                      <a:latin typeface="Cambria Math" panose="02040503050406030204" pitchFamily="18" charset="0"/>
                                    </a:rPr>
                                  </m:ctrlPr>
                                </m:sSubPr>
                                <m:e>
                                  <m:r>
                                    <a:rPr lang="en-US" sz="1500">
                                      <a:effectLst/>
                                      <a:latin typeface="Cambria Math" panose="02040503050406030204" pitchFamily="18" charset="0"/>
                                    </a:rPr>
                                    <m:t>𝐼</m:t>
                                  </m:r>
                                </m:e>
                                <m:sub>
                                  <m:r>
                                    <a:rPr lang="en-US" sz="1500">
                                      <a:effectLst/>
                                      <a:latin typeface="Cambria Math" panose="02040503050406030204" pitchFamily="18" charset="0"/>
                                    </a:rPr>
                                    <m:t>𝑠𝑝</m:t>
                                  </m:r>
                                </m:sub>
                              </m:sSub>
                            </m:oMath>
                          </a14:m>
                          <a:r>
                            <a:rPr lang="en-US" sz="1500">
                              <a:effectLst/>
                            </a:rPr>
                            <a:t>(ks)</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mN/kW</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14:m>
                            <m:oMath xmlns:m="http://schemas.openxmlformats.org/officeDocument/2006/math">
                              <m:sSubSup>
                                <m:sSubSupPr>
                                  <m:ctrlPr>
                                    <a:rPr lang="en-US" sz="1500" i="1">
                                      <a:effectLst/>
                                      <a:latin typeface="Cambria Math" panose="02040503050406030204" pitchFamily="18" charset="0"/>
                                    </a:rPr>
                                  </m:ctrlPr>
                                </m:sSubSupPr>
                                <m:e>
                                  <m:r>
                                    <a:rPr lang="en-US" sz="1500">
                                      <a:effectLst/>
                                      <a:latin typeface="Cambria Math" panose="02040503050406030204" pitchFamily="18" charset="0"/>
                                    </a:rPr>
                                    <m:t>𝜂</m:t>
                                  </m:r>
                                </m:e>
                                <m:sub>
                                  <m:r>
                                    <a:rPr lang="en-US" sz="1500">
                                      <a:effectLst/>
                                      <a:latin typeface="Cambria Math" panose="02040503050406030204" pitchFamily="18" charset="0"/>
                                    </a:rPr>
                                    <m:t>𝐻𝐸𝑇</m:t>
                                  </m:r>
                                </m:sub>
                                <m:sup>
                                  <m:sSub>
                                    <m:sSubPr>
                                      <m:ctrlPr>
                                        <a:rPr lang="en-US" sz="1500" i="1">
                                          <a:effectLst/>
                                          <a:latin typeface="Cambria Math" panose="02040503050406030204" pitchFamily="18" charset="0"/>
                                        </a:rPr>
                                      </m:ctrlPr>
                                    </m:sSubPr>
                                    <m:e>
                                      <m:r>
                                        <a:rPr lang="en-US" sz="1500">
                                          <a:effectLst/>
                                          <a:latin typeface="Cambria Math" panose="02040503050406030204" pitchFamily="18" charset="0"/>
                                        </a:rPr>
                                        <m:t>𝐻</m:t>
                                      </m:r>
                                    </m:e>
                                    <m:sub>
                                      <m:r>
                                        <a:rPr lang="en-US" sz="1500">
                                          <a:effectLst/>
                                          <a:latin typeface="Cambria Math" panose="02040503050406030204" pitchFamily="18" charset="0"/>
                                        </a:rPr>
                                        <m:t>2</m:t>
                                      </m:r>
                                    </m:sub>
                                  </m:sSub>
                                  <m:r>
                                    <a:rPr lang="en-US" sz="1500">
                                      <a:effectLst/>
                                      <a:latin typeface="Cambria Math" panose="02040503050406030204" pitchFamily="18" charset="0"/>
                                    </a:rPr>
                                    <m:t>0</m:t>
                                  </m:r>
                                </m:sup>
                              </m:sSubSup>
                              <m:r>
                                <a:rPr lang="en-US" sz="1500">
                                  <a:effectLst/>
                                  <a:latin typeface="Cambria Math" panose="02040503050406030204" pitchFamily="18" charset="0"/>
                                </a:rPr>
                                <m:t> </m:t>
                              </m:r>
                            </m:oMath>
                          </a14:m>
                          <a:r>
                            <a:rPr lang="en-US" sz="1500">
                              <a:effectLst/>
                            </a:rPr>
                            <a:t>(%)</a:t>
                          </a:r>
                          <a:endParaRPr lang="en-US" sz="1500">
                            <a:effectLst/>
                            <a:latin typeface="Times New Roman" panose="02020603050405020304" pitchFamily="18" charset="0"/>
                            <a:ea typeface="Times New Roman" panose="02020603050405020304" pitchFamily="18" charset="0"/>
                          </a:endParaRPr>
                        </a:p>
                      </a:txBody>
                      <a:tcPr marL="102587" marR="102587" marT="0" marB="0"/>
                    </a:tc>
                    <a:extLst>
                      <a:ext uri="{0D108BD9-81ED-4DB2-BD59-A6C34878D82A}">
                        <a16:rowId xmlns:a16="http://schemas.microsoft.com/office/drawing/2014/main" val="3024884180"/>
                      </a:ext>
                    </a:extLst>
                  </a:tr>
                  <a:tr h="227971">
                    <a:tc>
                      <a:txBody>
                        <a:bodyPr/>
                        <a:lstStyle/>
                        <a:p>
                          <a:pPr marL="0" marR="0" algn="ctr">
                            <a:spcBef>
                              <a:spcPts val="1200"/>
                            </a:spcBef>
                            <a:spcAft>
                              <a:spcPts val="300"/>
                            </a:spcAft>
                          </a:pPr>
                          <a:r>
                            <a:rPr lang="en-US" sz="1500">
                              <a:effectLst/>
                            </a:rPr>
                            <a:t>5</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100</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300</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312</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0.78,0.6</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1.05</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29.7</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4.7</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11.6</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18.3</a:t>
                          </a:r>
                          <a:endParaRPr lang="en-US" sz="1500">
                            <a:effectLst/>
                            <a:latin typeface="Times New Roman" panose="02020603050405020304" pitchFamily="18" charset="0"/>
                            <a:ea typeface="Times New Roman" panose="02020603050405020304" pitchFamily="18" charset="0"/>
                          </a:endParaRPr>
                        </a:p>
                      </a:txBody>
                      <a:tcPr marL="102587" marR="102587" marT="0" marB="0"/>
                    </a:tc>
                    <a:extLst>
                      <a:ext uri="{0D108BD9-81ED-4DB2-BD59-A6C34878D82A}">
                        <a16:rowId xmlns:a16="http://schemas.microsoft.com/office/drawing/2014/main" val="3673649938"/>
                      </a:ext>
                    </a:extLst>
                  </a:tr>
                  <a:tr h="227971">
                    <a:tc>
                      <a:txBody>
                        <a:bodyPr/>
                        <a:lstStyle/>
                        <a:p>
                          <a:pPr marL="0" marR="0" algn="ctr">
                            <a:spcBef>
                              <a:spcPts val="1200"/>
                            </a:spcBef>
                            <a:spcAft>
                              <a:spcPts val="300"/>
                            </a:spcAft>
                          </a:pPr>
                          <a:r>
                            <a:rPr lang="en-US" sz="1500">
                              <a:effectLst/>
                            </a:rPr>
                            <a:t>10</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100</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300</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311</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0.78,0.6</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dirty="0">
                              <a:effectLst/>
                            </a:rPr>
                            <a:t>2.11</a:t>
                          </a:r>
                          <a:endParaRPr lang="en-US" sz="1500" dirty="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53.9</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4.7</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11.6</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dirty="0">
                              <a:effectLst/>
                            </a:rPr>
                            <a:t>18.3</a:t>
                          </a:r>
                          <a:endParaRPr lang="en-US" sz="1500" dirty="0">
                            <a:effectLst/>
                            <a:latin typeface="Times New Roman" panose="02020603050405020304" pitchFamily="18" charset="0"/>
                            <a:ea typeface="Times New Roman" panose="02020603050405020304" pitchFamily="18" charset="0"/>
                          </a:endParaRPr>
                        </a:p>
                      </a:txBody>
                      <a:tcPr marL="102587" marR="102587" marT="0" marB="0"/>
                    </a:tc>
                    <a:extLst>
                      <a:ext uri="{0D108BD9-81ED-4DB2-BD59-A6C34878D82A}">
                        <a16:rowId xmlns:a16="http://schemas.microsoft.com/office/drawing/2014/main" val="2549073578"/>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1340368446"/>
                  </p:ext>
                </p:extLst>
              </p:nvPr>
            </p:nvGraphicFramePr>
            <p:xfrm>
              <a:off x="201019" y="2799092"/>
              <a:ext cx="8741962" cy="934707"/>
            </p:xfrm>
            <a:graphic>
              <a:graphicData uri="http://schemas.openxmlformats.org/drawingml/2006/table">
                <a:tbl>
                  <a:tblPr firstRow="1" firstCol="1" bandRow="1">
                    <a:tableStyleId>{5C22544A-7EE6-4342-B048-85BDC9FD1C3A}</a:tableStyleId>
                  </a:tblPr>
                  <a:tblGrid>
                    <a:gridCol w="735427">
                      <a:extLst>
                        <a:ext uri="{9D8B030D-6E8A-4147-A177-3AD203B41FA5}">
                          <a16:colId xmlns:a16="http://schemas.microsoft.com/office/drawing/2014/main" val="3107256435"/>
                        </a:ext>
                      </a:extLst>
                    </a:gridCol>
                    <a:gridCol w="730967">
                      <a:extLst>
                        <a:ext uri="{9D8B030D-6E8A-4147-A177-3AD203B41FA5}">
                          <a16:colId xmlns:a16="http://schemas.microsoft.com/office/drawing/2014/main" val="3248082227"/>
                        </a:ext>
                      </a:extLst>
                    </a:gridCol>
                    <a:gridCol w="923382">
                      <a:extLst>
                        <a:ext uri="{9D8B030D-6E8A-4147-A177-3AD203B41FA5}">
                          <a16:colId xmlns:a16="http://schemas.microsoft.com/office/drawing/2014/main" val="242722094"/>
                        </a:ext>
                      </a:extLst>
                    </a:gridCol>
                    <a:gridCol w="1085779">
                      <a:extLst>
                        <a:ext uri="{9D8B030D-6E8A-4147-A177-3AD203B41FA5}">
                          <a16:colId xmlns:a16="http://schemas.microsoft.com/office/drawing/2014/main" val="1969685034"/>
                        </a:ext>
                      </a:extLst>
                    </a:gridCol>
                    <a:gridCol w="1024081">
                      <a:extLst>
                        <a:ext uri="{9D8B030D-6E8A-4147-A177-3AD203B41FA5}">
                          <a16:colId xmlns:a16="http://schemas.microsoft.com/office/drawing/2014/main" val="881729776"/>
                        </a:ext>
                      </a:extLst>
                    </a:gridCol>
                    <a:gridCol w="915661">
                      <a:extLst>
                        <a:ext uri="{9D8B030D-6E8A-4147-A177-3AD203B41FA5}">
                          <a16:colId xmlns:a16="http://schemas.microsoft.com/office/drawing/2014/main" val="2612350241"/>
                        </a:ext>
                      </a:extLst>
                    </a:gridCol>
                    <a:gridCol w="799986">
                      <a:extLst>
                        <a:ext uri="{9D8B030D-6E8A-4147-A177-3AD203B41FA5}">
                          <a16:colId xmlns:a16="http://schemas.microsoft.com/office/drawing/2014/main" val="1722676441"/>
                        </a:ext>
                      </a:extLst>
                    </a:gridCol>
                    <a:gridCol w="739552">
                      <a:extLst>
                        <a:ext uri="{9D8B030D-6E8A-4147-A177-3AD203B41FA5}">
                          <a16:colId xmlns:a16="http://schemas.microsoft.com/office/drawing/2014/main" val="1738361039"/>
                        </a:ext>
                      </a:extLst>
                    </a:gridCol>
                    <a:gridCol w="865743">
                      <a:extLst>
                        <a:ext uri="{9D8B030D-6E8A-4147-A177-3AD203B41FA5}">
                          <a16:colId xmlns:a16="http://schemas.microsoft.com/office/drawing/2014/main" val="3007186515"/>
                        </a:ext>
                      </a:extLst>
                    </a:gridCol>
                    <a:gridCol w="921384">
                      <a:extLst>
                        <a:ext uri="{9D8B030D-6E8A-4147-A177-3AD203B41FA5}">
                          <a16:colId xmlns:a16="http://schemas.microsoft.com/office/drawing/2014/main" val="2555723821"/>
                        </a:ext>
                      </a:extLst>
                    </a:gridCol>
                  </a:tblGrid>
                  <a:tr h="477507">
                    <a:tc>
                      <a:txBody>
                        <a:bodyPr/>
                        <a:lstStyle/>
                        <a:p>
                          <a:endParaRPr lang="en-US"/>
                        </a:p>
                      </a:txBody>
                      <a:tcPr marL="102587" marR="102587" marT="0" marB="0">
                        <a:blipFill>
                          <a:blip r:embed="rId2"/>
                          <a:stretch>
                            <a:fillRect l="-826" t="-12658" r="-1090083" b="-117722"/>
                          </a:stretch>
                        </a:blipFill>
                      </a:tcPr>
                    </a:tc>
                    <a:tc>
                      <a:txBody>
                        <a:bodyPr/>
                        <a:lstStyle/>
                        <a:p>
                          <a:endParaRPr lang="en-US"/>
                        </a:p>
                      </a:txBody>
                      <a:tcPr marL="102587" marR="102587" marT="0" marB="0">
                        <a:blipFill>
                          <a:blip r:embed="rId2"/>
                          <a:stretch>
                            <a:fillRect l="-101667" t="-12658" r="-999167" b="-117722"/>
                          </a:stretch>
                        </a:blipFill>
                      </a:tcPr>
                    </a:tc>
                    <a:tc>
                      <a:txBody>
                        <a:bodyPr/>
                        <a:lstStyle/>
                        <a:p>
                          <a:endParaRPr lang="en-US"/>
                        </a:p>
                      </a:txBody>
                      <a:tcPr marL="102587" marR="102587" marT="0" marB="0">
                        <a:blipFill>
                          <a:blip r:embed="rId2"/>
                          <a:stretch>
                            <a:fillRect l="-159211" t="-12658" r="-688816" b="-117722"/>
                          </a:stretch>
                        </a:blipFill>
                      </a:tcPr>
                    </a:tc>
                    <a:tc>
                      <a:txBody>
                        <a:bodyPr/>
                        <a:lstStyle/>
                        <a:p>
                          <a:endParaRPr lang="en-US"/>
                        </a:p>
                      </a:txBody>
                      <a:tcPr marL="102587" marR="102587" marT="0" marB="0">
                        <a:blipFill>
                          <a:blip r:embed="rId2"/>
                          <a:stretch>
                            <a:fillRect l="-221348" t="-12658" r="-488202" b="-117722"/>
                          </a:stretch>
                        </a:blipFill>
                      </a:tcPr>
                    </a:tc>
                    <a:tc>
                      <a:txBody>
                        <a:bodyPr/>
                        <a:lstStyle/>
                        <a:p>
                          <a:endParaRPr lang="en-US"/>
                        </a:p>
                      </a:txBody>
                      <a:tcPr marL="102587" marR="102587" marT="0" marB="0">
                        <a:blipFill>
                          <a:blip r:embed="rId2"/>
                          <a:stretch>
                            <a:fillRect l="-340476" t="-12658" r="-417262" b="-117722"/>
                          </a:stretch>
                        </a:blipFill>
                      </a:tcPr>
                    </a:tc>
                    <a:tc>
                      <a:txBody>
                        <a:bodyPr/>
                        <a:lstStyle/>
                        <a:p>
                          <a:endParaRPr lang="en-US"/>
                        </a:p>
                      </a:txBody>
                      <a:tcPr marL="102587" marR="102587" marT="0" marB="0">
                        <a:blipFill>
                          <a:blip r:embed="rId2"/>
                          <a:stretch>
                            <a:fillRect l="-490066" t="-12658" r="-364238" b="-117722"/>
                          </a:stretch>
                        </a:blipFill>
                      </a:tcPr>
                    </a:tc>
                    <a:tc>
                      <a:txBody>
                        <a:bodyPr/>
                        <a:lstStyle/>
                        <a:p>
                          <a:endParaRPr lang="en-US"/>
                        </a:p>
                      </a:txBody>
                      <a:tcPr marL="102587" marR="102587" marT="0" marB="0">
                        <a:blipFill>
                          <a:blip r:embed="rId2"/>
                          <a:stretch>
                            <a:fillRect l="-680153" t="-12658" r="-319847" b="-117722"/>
                          </a:stretch>
                        </a:blipFill>
                      </a:tcPr>
                    </a:tc>
                    <a:tc>
                      <a:txBody>
                        <a:bodyPr/>
                        <a:lstStyle/>
                        <a:p>
                          <a:endParaRPr lang="en-US"/>
                        </a:p>
                      </a:txBody>
                      <a:tcPr marL="102587" marR="102587" marT="0" marB="0">
                        <a:blipFill>
                          <a:blip r:embed="rId2"/>
                          <a:stretch>
                            <a:fillRect l="-844628" t="-12658" r="-246281" b="-117722"/>
                          </a:stretch>
                        </a:blipFill>
                      </a:tcPr>
                    </a:tc>
                    <a:tc>
                      <a:txBody>
                        <a:bodyPr/>
                        <a:lstStyle/>
                        <a:p>
                          <a:pPr marL="0" marR="0" algn="ctr">
                            <a:spcBef>
                              <a:spcPts val="1200"/>
                            </a:spcBef>
                            <a:spcAft>
                              <a:spcPts val="300"/>
                            </a:spcAft>
                          </a:pPr>
                          <a:r>
                            <a:rPr lang="en-US" sz="1500">
                              <a:effectLst/>
                            </a:rPr>
                            <a:t>mN/kW</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endParaRPr lang="en-US"/>
                        </a:p>
                      </a:txBody>
                      <a:tcPr marL="102587" marR="102587" marT="0" marB="0">
                        <a:blipFill>
                          <a:blip r:embed="rId2"/>
                          <a:stretch>
                            <a:fillRect l="-851656" t="-12658" r="-2649" b="-117722"/>
                          </a:stretch>
                        </a:blipFill>
                      </a:tcPr>
                    </a:tc>
                    <a:extLst>
                      <a:ext uri="{0D108BD9-81ED-4DB2-BD59-A6C34878D82A}">
                        <a16:rowId xmlns:a16="http://schemas.microsoft.com/office/drawing/2014/main" val="3024884180"/>
                      </a:ext>
                    </a:extLst>
                  </a:tr>
                  <a:tr h="228600">
                    <a:tc>
                      <a:txBody>
                        <a:bodyPr/>
                        <a:lstStyle/>
                        <a:p>
                          <a:pPr marL="0" marR="0" algn="ctr">
                            <a:spcBef>
                              <a:spcPts val="1200"/>
                            </a:spcBef>
                            <a:spcAft>
                              <a:spcPts val="300"/>
                            </a:spcAft>
                          </a:pPr>
                          <a:r>
                            <a:rPr lang="en-US" sz="1500">
                              <a:effectLst/>
                            </a:rPr>
                            <a:t>5</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100</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300</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312</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0.78,0.6</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1.05</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29.7</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4.7</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11.6</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18.3</a:t>
                          </a:r>
                          <a:endParaRPr lang="en-US" sz="1500">
                            <a:effectLst/>
                            <a:latin typeface="Times New Roman" panose="02020603050405020304" pitchFamily="18" charset="0"/>
                            <a:ea typeface="Times New Roman" panose="02020603050405020304" pitchFamily="18" charset="0"/>
                          </a:endParaRPr>
                        </a:p>
                      </a:txBody>
                      <a:tcPr marL="102587" marR="102587" marT="0" marB="0"/>
                    </a:tc>
                    <a:extLst>
                      <a:ext uri="{0D108BD9-81ED-4DB2-BD59-A6C34878D82A}">
                        <a16:rowId xmlns:a16="http://schemas.microsoft.com/office/drawing/2014/main" val="3673649938"/>
                      </a:ext>
                    </a:extLst>
                  </a:tr>
                  <a:tr h="228600">
                    <a:tc>
                      <a:txBody>
                        <a:bodyPr/>
                        <a:lstStyle/>
                        <a:p>
                          <a:pPr marL="0" marR="0" algn="ctr">
                            <a:spcBef>
                              <a:spcPts val="1200"/>
                            </a:spcBef>
                            <a:spcAft>
                              <a:spcPts val="300"/>
                            </a:spcAft>
                          </a:pPr>
                          <a:r>
                            <a:rPr lang="en-US" sz="1500">
                              <a:effectLst/>
                            </a:rPr>
                            <a:t>10</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100</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300</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311</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0.78,0.6</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dirty="0">
                              <a:effectLst/>
                            </a:rPr>
                            <a:t>2.11</a:t>
                          </a:r>
                          <a:endParaRPr lang="en-US" sz="1500" dirty="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53.9</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4.7</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a:effectLst/>
                            </a:rPr>
                            <a:t>11.6</a:t>
                          </a:r>
                          <a:endParaRPr lang="en-US" sz="1500">
                            <a:effectLst/>
                            <a:latin typeface="Times New Roman" panose="02020603050405020304" pitchFamily="18" charset="0"/>
                            <a:ea typeface="Times New Roman" panose="02020603050405020304" pitchFamily="18" charset="0"/>
                          </a:endParaRPr>
                        </a:p>
                      </a:txBody>
                      <a:tcPr marL="102587" marR="102587" marT="0" marB="0"/>
                    </a:tc>
                    <a:tc>
                      <a:txBody>
                        <a:bodyPr/>
                        <a:lstStyle/>
                        <a:p>
                          <a:pPr marL="0" marR="0" algn="ctr">
                            <a:spcBef>
                              <a:spcPts val="1200"/>
                            </a:spcBef>
                            <a:spcAft>
                              <a:spcPts val="300"/>
                            </a:spcAft>
                          </a:pPr>
                          <a:r>
                            <a:rPr lang="en-US" sz="1500" dirty="0">
                              <a:effectLst/>
                            </a:rPr>
                            <a:t>18.3</a:t>
                          </a:r>
                          <a:endParaRPr lang="en-US" sz="1500" dirty="0">
                            <a:effectLst/>
                            <a:latin typeface="Times New Roman" panose="02020603050405020304" pitchFamily="18" charset="0"/>
                            <a:ea typeface="Times New Roman" panose="02020603050405020304" pitchFamily="18" charset="0"/>
                          </a:endParaRPr>
                        </a:p>
                      </a:txBody>
                      <a:tcPr marL="102587" marR="102587" marT="0" marB="0"/>
                    </a:tc>
                    <a:extLst>
                      <a:ext uri="{0D108BD9-81ED-4DB2-BD59-A6C34878D82A}">
                        <a16:rowId xmlns:a16="http://schemas.microsoft.com/office/drawing/2014/main" val="2549073578"/>
                      </a:ext>
                    </a:extLst>
                  </a:tr>
                </a:tbl>
              </a:graphicData>
            </a:graphic>
          </p:graphicFrame>
        </mc:Fallback>
      </mc:AlternateContent>
      <p:pic>
        <p:nvPicPr>
          <p:cNvPr id="8" name="Picture 7"/>
          <p:cNvPicPr>
            <a:picLocks noChangeAspect="1"/>
          </p:cNvPicPr>
          <p:nvPr/>
        </p:nvPicPr>
        <p:blipFill rotWithShape="1">
          <a:blip r:embed="rId3"/>
          <a:srcRect l="66460" b="64017"/>
          <a:stretch/>
        </p:blipFill>
        <p:spPr>
          <a:xfrm>
            <a:off x="3711477" y="1369673"/>
            <a:ext cx="1932146" cy="1165796"/>
          </a:xfrm>
          <a:prstGeom prst="roundRect">
            <a:avLst>
              <a:gd name="adj" fmla="val 25654"/>
            </a:avLst>
          </a:prstGeom>
          <a:ln w="25400">
            <a:solidFill>
              <a:schemeClr val="accent1">
                <a:shade val="50000"/>
              </a:schemeClr>
            </a:solidFill>
          </a:ln>
        </p:spPr>
      </p:pic>
      <p:sp>
        <p:nvSpPr>
          <p:cNvPr id="9" name="Rectangle 8"/>
          <p:cNvSpPr/>
          <p:nvPr/>
        </p:nvSpPr>
        <p:spPr>
          <a:xfrm>
            <a:off x="4710113" y="3305175"/>
            <a:ext cx="890587" cy="1857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710113" y="3519487"/>
            <a:ext cx="890587" cy="1857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649198" y="3310551"/>
            <a:ext cx="703106" cy="1857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649198" y="3524863"/>
            <a:ext cx="703106" cy="1857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400800" y="3305175"/>
            <a:ext cx="751603" cy="1857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400800" y="3519487"/>
            <a:ext cx="751603" cy="1857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200900" y="3305175"/>
            <a:ext cx="751603" cy="1857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200900" y="3519487"/>
            <a:ext cx="751603" cy="1857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8071940" y="3305175"/>
            <a:ext cx="751603" cy="1857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8071940" y="3519487"/>
            <a:ext cx="751603" cy="1857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p:cNvGrpSpPr/>
          <p:nvPr/>
        </p:nvGrpSpPr>
        <p:grpSpPr>
          <a:xfrm>
            <a:off x="2166939" y="3762374"/>
            <a:ext cx="2959457" cy="1061828"/>
            <a:chOff x="2166939" y="3762374"/>
            <a:chExt cx="2959457" cy="1061828"/>
          </a:xfrm>
        </p:grpSpPr>
        <mc:AlternateContent xmlns:mc="http://schemas.openxmlformats.org/markup-compatibility/2006" xmlns:a14="http://schemas.microsoft.com/office/drawing/2010/main">
          <mc:Choice Requires="a14">
            <p:sp>
              <p:nvSpPr>
                <p:cNvPr id="19" name="TextBox 18"/>
                <p:cNvSpPr txBox="1"/>
                <p:nvPr/>
              </p:nvSpPr>
              <p:spPr>
                <a:xfrm>
                  <a:off x="2166939" y="4085538"/>
                  <a:ext cx="1625956" cy="738664"/>
                </a:xfrm>
                <a:prstGeom prst="rect">
                  <a:avLst/>
                </a:prstGeom>
                <a:noFill/>
              </p:spPr>
              <p:txBody>
                <a:bodyPr wrap="square" rtlCol="0">
                  <a:spAutoFit/>
                </a:bodyPr>
                <a:lstStyle/>
                <a:p>
                  <a:r>
                    <a:rPr lang="en-US" sz="1400" dirty="0" smtClean="0"/>
                    <a:t>Large RF power will likely be required </a:t>
                  </a:r>
                  <a14:m>
                    <m:oMath xmlns:m="http://schemas.openxmlformats.org/officeDocument/2006/math">
                      <m:r>
                        <a:rPr lang="en-US" sz="1400" b="0" i="1" smtClean="0">
                          <a:latin typeface="Cambria Math" panose="02040503050406030204" pitchFamily="18" charset="0"/>
                        </a:rPr>
                        <m:t>∼50% </m:t>
                      </m:r>
                    </m:oMath>
                  </a14:m>
                  <a:r>
                    <a:rPr lang="en-US" sz="1400" dirty="0" smtClean="0"/>
                    <a:t>of total</a:t>
                  </a:r>
                  <a:endParaRPr lang="en-US" sz="1400" dirty="0"/>
                </a:p>
              </p:txBody>
            </p:sp>
          </mc:Choice>
          <mc:Fallback xmlns="">
            <p:sp>
              <p:nvSpPr>
                <p:cNvPr id="19" name="TextBox 18"/>
                <p:cNvSpPr txBox="1">
                  <a:spLocks noRot="1" noChangeAspect="1" noMove="1" noResize="1" noEditPoints="1" noAdjustHandles="1" noChangeArrowheads="1" noChangeShapeType="1" noTextEdit="1"/>
                </p:cNvSpPr>
                <p:nvPr/>
              </p:nvSpPr>
              <p:spPr>
                <a:xfrm>
                  <a:off x="2166939" y="4085538"/>
                  <a:ext cx="1625956" cy="738664"/>
                </a:xfrm>
                <a:prstGeom prst="rect">
                  <a:avLst/>
                </a:prstGeom>
                <a:blipFill>
                  <a:blip r:embed="rId4"/>
                  <a:stretch>
                    <a:fillRect l="-1124" t="-1653" r="-749" b="-8264"/>
                  </a:stretch>
                </a:blipFill>
              </p:spPr>
              <p:txBody>
                <a:bodyPr/>
                <a:lstStyle/>
                <a:p>
                  <a:r>
                    <a:rPr lang="en-US">
                      <a:noFill/>
                    </a:rPr>
                    <a:t> </a:t>
                  </a:r>
                </a:p>
              </p:txBody>
            </p:sp>
          </mc:Fallback>
        </mc:AlternateContent>
        <p:cxnSp>
          <p:nvCxnSpPr>
            <p:cNvPr id="21" name="Straight Arrow Connector 20"/>
            <p:cNvCxnSpPr>
              <a:stCxn id="19" idx="0"/>
            </p:cNvCxnSpPr>
            <p:nvPr/>
          </p:nvCxnSpPr>
          <p:spPr>
            <a:xfrm flipV="1">
              <a:off x="2979917" y="3762374"/>
              <a:ext cx="2146479" cy="3231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3792895" y="3710601"/>
            <a:ext cx="2207856" cy="1124469"/>
            <a:chOff x="2731730" y="3710601"/>
            <a:chExt cx="2207856" cy="1124469"/>
          </a:xfrm>
        </p:grpSpPr>
        <p:sp>
          <p:nvSpPr>
            <p:cNvPr id="27" name="TextBox 26"/>
            <p:cNvSpPr txBox="1"/>
            <p:nvPr/>
          </p:nvSpPr>
          <p:spPr>
            <a:xfrm>
              <a:off x="2731730" y="4096406"/>
              <a:ext cx="1850728" cy="738664"/>
            </a:xfrm>
            <a:prstGeom prst="rect">
              <a:avLst/>
            </a:prstGeom>
            <a:noFill/>
          </p:spPr>
          <p:txBody>
            <a:bodyPr wrap="square" rtlCol="0">
              <a:spAutoFit/>
            </a:bodyPr>
            <a:lstStyle/>
            <a:p>
              <a:r>
                <a:rPr lang="en-US" sz="1400" dirty="0" smtClean="0"/>
                <a:t>Thrust is low because of low MW</a:t>
              </a:r>
            </a:p>
            <a:p>
              <a:r>
                <a:rPr lang="en-US" sz="1400" i="1" dirty="0" err="1"/>
                <a:t>Xe</a:t>
              </a:r>
              <a:r>
                <a:rPr lang="en-US" sz="1400" i="1" dirty="0"/>
                <a:t> HET = </a:t>
              </a:r>
              <a:r>
                <a:rPr lang="en-US" sz="1400" i="1" dirty="0" smtClean="0"/>
                <a:t>75 – 150 </a:t>
              </a:r>
              <a:r>
                <a:rPr lang="en-US" sz="1400" i="1" dirty="0" err="1" smtClean="0"/>
                <a:t>mN</a:t>
              </a:r>
              <a:endParaRPr lang="en-US" sz="1400" i="1" dirty="0"/>
            </a:p>
          </p:txBody>
        </p:sp>
        <p:cxnSp>
          <p:nvCxnSpPr>
            <p:cNvPr id="28" name="Straight Arrow Connector 27"/>
            <p:cNvCxnSpPr>
              <a:stCxn id="27" idx="0"/>
              <a:endCxn id="12" idx="2"/>
            </p:cNvCxnSpPr>
            <p:nvPr/>
          </p:nvCxnSpPr>
          <p:spPr>
            <a:xfrm flipV="1">
              <a:off x="3657094" y="3710601"/>
              <a:ext cx="1282492" cy="3858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a:off x="5550913" y="3705225"/>
            <a:ext cx="1562537" cy="737532"/>
            <a:chOff x="2417625" y="3678114"/>
            <a:chExt cx="1562537" cy="737532"/>
          </a:xfrm>
        </p:grpSpPr>
        <p:sp>
          <p:nvSpPr>
            <p:cNvPr id="31" name="TextBox 30"/>
            <p:cNvSpPr txBox="1"/>
            <p:nvPr/>
          </p:nvSpPr>
          <p:spPr>
            <a:xfrm>
              <a:off x="2417625" y="3892426"/>
              <a:ext cx="1562537" cy="523220"/>
            </a:xfrm>
            <a:prstGeom prst="rect">
              <a:avLst/>
            </a:prstGeom>
            <a:noFill/>
          </p:spPr>
          <p:txBody>
            <a:bodyPr wrap="square" rtlCol="0">
              <a:spAutoFit/>
            </a:bodyPr>
            <a:lstStyle/>
            <a:p>
              <a:r>
                <a:rPr lang="en-US" sz="1400" dirty="0" err="1" smtClean="0"/>
                <a:t>Isp</a:t>
              </a:r>
              <a:r>
                <a:rPr lang="en-US" sz="1400" dirty="0" smtClean="0"/>
                <a:t> is high because of low MW</a:t>
              </a:r>
              <a:endParaRPr lang="en-US" sz="1400" dirty="0"/>
            </a:p>
          </p:txBody>
        </p:sp>
        <p:cxnSp>
          <p:nvCxnSpPr>
            <p:cNvPr id="32" name="Straight Arrow Connector 31"/>
            <p:cNvCxnSpPr>
              <a:stCxn id="31" idx="0"/>
              <a:endCxn id="14" idx="2"/>
            </p:cNvCxnSpPr>
            <p:nvPr/>
          </p:nvCxnSpPr>
          <p:spPr>
            <a:xfrm flipV="1">
              <a:off x="3198894" y="3678114"/>
              <a:ext cx="444420" cy="2143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6019800" y="3768893"/>
            <a:ext cx="1932703" cy="1301594"/>
            <a:chOff x="1929250" y="3390027"/>
            <a:chExt cx="1932703" cy="1301594"/>
          </a:xfrm>
        </p:grpSpPr>
        <p:sp>
          <p:nvSpPr>
            <p:cNvPr id="39" name="TextBox 38"/>
            <p:cNvSpPr txBox="1"/>
            <p:nvPr/>
          </p:nvSpPr>
          <p:spPr>
            <a:xfrm>
              <a:off x="1929250" y="3952957"/>
              <a:ext cx="1932703" cy="738664"/>
            </a:xfrm>
            <a:prstGeom prst="rect">
              <a:avLst/>
            </a:prstGeom>
            <a:noFill/>
          </p:spPr>
          <p:txBody>
            <a:bodyPr wrap="square" rtlCol="0">
              <a:spAutoFit/>
            </a:bodyPr>
            <a:lstStyle/>
            <a:p>
              <a:r>
                <a:rPr lang="en-US" sz="1400" dirty="0" smtClean="0"/>
                <a:t>T:P is low due to H2O and RF power penalty</a:t>
              </a:r>
            </a:p>
            <a:p>
              <a:r>
                <a:rPr lang="en-US" sz="1400" i="1" dirty="0" err="1" smtClean="0"/>
                <a:t>Xe</a:t>
              </a:r>
              <a:r>
                <a:rPr lang="en-US" sz="1400" i="1" dirty="0" smtClean="0"/>
                <a:t> HET = 50 </a:t>
              </a:r>
              <a:r>
                <a:rPr lang="en-US" sz="1400" i="1" dirty="0" err="1" smtClean="0"/>
                <a:t>mN</a:t>
              </a:r>
              <a:r>
                <a:rPr lang="en-US" sz="1400" i="1" dirty="0" smtClean="0"/>
                <a:t>/kW</a:t>
              </a:r>
              <a:endParaRPr lang="en-US" sz="1400" i="1" dirty="0"/>
            </a:p>
          </p:txBody>
        </p:sp>
        <p:cxnSp>
          <p:nvCxnSpPr>
            <p:cNvPr id="40" name="Straight Arrow Connector 39"/>
            <p:cNvCxnSpPr>
              <a:stCxn id="39" idx="0"/>
            </p:cNvCxnSpPr>
            <p:nvPr/>
          </p:nvCxnSpPr>
          <p:spPr>
            <a:xfrm flipV="1">
              <a:off x="2895602" y="3390027"/>
              <a:ext cx="552013" cy="5629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45" name="Group 44"/>
          <p:cNvGrpSpPr/>
          <p:nvPr/>
        </p:nvGrpSpPr>
        <p:grpSpPr>
          <a:xfrm>
            <a:off x="7684731" y="3705225"/>
            <a:ext cx="1562537" cy="973040"/>
            <a:chOff x="2471759" y="3326359"/>
            <a:chExt cx="1562537" cy="973040"/>
          </a:xfrm>
        </p:grpSpPr>
        <p:sp>
          <p:nvSpPr>
            <p:cNvPr id="46" name="TextBox 45"/>
            <p:cNvSpPr txBox="1"/>
            <p:nvPr/>
          </p:nvSpPr>
          <p:spPr>
            <a:xfrm>
              <a:off x="2471759" y="3776179"/>
              <a:ext cx="1562537" cy="523220"/>
            </a:xfrm>
            <a:prstGeom prst="rect">
              <a:avLst/>
            </a:prstGeom>
            <a:noFill/>
          </p:spPr>
          <p:txBody>
            <a:bodyPr wrap="square" rtlCol="0">
              <a:spAutoFit/>
            </a:bodyPr>
            <a:lstStyle/>
            <a:p>
              <a:r>
                <a:rPr lang="en-US" sz="1400" dirty="0" smtClean="0"/>
                <a:t>Efficiency is low. </a:t>
              </a:r>
              <a:r>
                <a:rPr lang="en-US" sz="1400" i="1" dirty="0" err="1" smtClean="0"/>
                <a:t>Xe</a:t>
              </a:r>
              <a:r>
                <a:rPr lang="en-US" sz="1400" i="1" dirty="0" smtClean="0"/>
                <a:t> HET = 50 %</a:t>
              </a:r>
              <a:endParaRPr lang="en-US" sz="1400" i="1" dirty="0"/>
            </a:p>
          </p:txBody>
        </p:sp>
        <p:cxnSp>
          <p:nvCxnSpPr>
            <p:cNvPr id="47" name="Straight Arrow Connector 46"/>
            <p:cNvCxnSpPr>
              <a:stCxn id="46" idx="0"/>
              <a:endCxn id="18" idx="2"/>
            </p:cNvCxnSpPr>
            <p:nvPr/>
          </p:nvCxnSpPr>
          <p:spPr>
            <a:xfrm flipH="1" flipV="1">
              <a:off x="3234770" y="3326359"/>
              <a:ext cx="18258" cy="4498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2635976" y="976258"/>
            <a:ext cx="4653023" cy="369332"/>
          </a:xfrm>
          <a:prstGeom prst="rect">
            <a:avLst/>
          </a:prstGeom>
          <a:noFill/>
        </p:spPr>
        <p:txBody>
          <a:bodyPr wrap="square" rtlCol="0">
            <a:spAutoFit/>
          </a:bodyPr>
          <a:lstStyle/>
          <a:p>
            <a:r>
              <a:rPr lang="en-US" dirty="0" smtClean="0"/>
              <a:t>Analysis of a 2.5 kW and 5 kW Hall thruster</a:t>
            </a:r>
            <a:endParaRPr lang="en-US" dirty="0"/>
          </a:p>
        </p:txBody>
      </p:sp>
    </p:spTree>
    <p:extLst>
      <p:ext uri="{BB962C8B-B14F-4D97-AF65-F5344CB8AC3E}">
        <p14:creationId xmlns:p14="http://schemas.microsoft.com/office/powerpoint/2010/main" val="70999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Fast Forward a Few Years…</a:t>
            </a:r>
            <a:br>
              <a:rPr lang="en-US" dirty="0" smtClean="0"/>
            </a:br>
            <a:r>
              <a:rPr lang="en-US" sz="2400" dirty="0" smtClean="0"/>
              <a:t>(Abridged works for Drs. Nolan Uchizono and Leanne Su)</a:t>
            </a:r>
            <a:endParaRPr lang="en-US" dirty="0"/>
          </a:p>
        </p:txBody>
      </p:sp>
      <p:sp>
        <p:nvSpPr>
          <p:cNvPr id="6" name="Content Placeholder 5"/>
          <p:cNvSpPr>
            <a:spLocks noGrp="1"/>
          </p:cNvSpPr>
          <p:nvPr>
            <p:ph idx="13"/>
          </p:nvPr>
        </p:nvSpPr>
        <p:spPr/>
        <p:txBody>
          <a:bodyPr/>
          <a:lstStyle/>
          <a:p>
            <a:endParaRPr lang="en-US"/>
          </a:p>
        </p:txBody>
      </p:sp>
      <p:sp>
        <p:nvSpPr>
          <p:cNvPr id="7" name="Content Placeholder 6"/>
          <p:cNvSpPr>
            <a:spLocks noGrp="1"/>
          </p:cNvSpPr>
          <p:nvPr>
            <p:ph idx="14"/>
          </p:nvPr>
        </p:nvSpPr>
        <p:spPr/>
        <p:txBody>
          <a:bodyPr/>
          <a:lstStyle/>
          <a:p>
            <a:endParaRPr lang="en-US"/>
          </a:p>
        </p:txBody>
      </p:sp>
      <p:sp>
        <p:nvSpPr>
          <p:cNvPr id="3" name="Slide Number Placeholder 2"/>
          <p:cNvSpPr>
            <a:spLocks noGrp="1"/>
          </p:cNvSpPr>
          <p:nvPr>
            <p:ph type="sldNum" sz="quarter" idx="4294967295"/>
          </p:nvPr>
        </p:nvSpPr>
        <p:spPr>
          <a:xfrm>
            <a:off x="7010400" y="4767263"/>
            <a:ext cx="2133600" cy="274637"/>
          </a:xfrm>
        </p:spPr>
        <p:txBody>
          <a:bodyPr/>
          <a:lstStyle/>
          <a:p>
            <a:fld id="{1A7383EF-49D2-1B41-8C7D-9D347A7E21C1}" type="slidenum">
              <a:rPr lang="en-US" smtClean="0"/>
              <a:t>41</a:t>
            </a:fld>
            <a:endParaRPr lang="en-US" dirty="0"/>
          </a:p>
        </p:txBody>
      </p:sp>
    </p:spTree>
    <p:extLst>
      <p:ext uri="{BB962C8B-B14F-4D97-AF65-F5344CB8AC3E}">
        <p14:creationId xmlns:p14="http://schemas.microsoft.com/office/powerpoint/2010/main" val="26306720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Changes in Equipment</a:t>
            </a:r>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188"/>
          <a:stretch/>
        </p:blipFill>
        <p:spPr>
          <a:xfrm>
            <a:off x="5556916" y="1509092"/>
            <a:ext cx="3022810" cy="3017102"/>
          </a:xfrm>
          <a:prstGeom prst="rect">
            <a:avLst/>
          </a:prstGeom>
        </p:spPr>
      </p:pic>
      <p:pic>
        <p:nvPicPr>
          <p:cNvPr id="8" name="Picture 7" descr="C:\Users\mgeorgin\Documents\Articles\Plasma Sources Science and Technology\2022\ICP Cathode Theory\DSC_0207_trimmed.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298" y="1510500"/>
            <a:ext cx="2850403" cy="3015694"/>
          </a:xfrm>
          <a:prstGeom prst="rect">
            <a:avLst/>
          </a:prstGeom>
          <a:noFill/>
          <a:ln>
            <a:noFill/>
          </a:ln>
        </p:spPr>
      </p:pic>
      <p:sp>
        <p:nvSpPr>
          <p:cNvPr id="9" name="Right Arrow 8"/>
          <p:cNvSpPr/>
          <p:nvPr/>
        </p:nvSpPr>
        <p:spPr>
          <a:xfrm>
            <a:off x="3763108" y="2743200"/>
            <a:ext cx="1621401" cy="93784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RF Engineering</a:t>
            </a:r>
            <a:endParaRPr lang="en-US" dirty="0">
              <a:solidFill>
                <a:schemeClr val="tx1"/>
              </a:solidFill>
            </a:endParaRPr>
          </a:p>
        </p:txBody>
      </p:sp>
      <p:sp>
        <p:nvSpPr>
          <p:cNvPr id="10" name="TextBox 9"/>
          <p:cNvSpPr txBox="1"/>
          <p:nvPr/>
        </p:nvSpPr>
        <p:spPr>
          <a:xfrm>
            <a:off x="1148233" y="1139760"/>
            <a:ext cx="2034531" cy="369332"/>
          </a:xfrm>
          <a:prstGeom prst="rect">
            <a:avLst/>
          </a:prstGeom>
          <a:noFill/>
        </p:spPr>
        <p:txBody>
          <a:bodyPr wrap="none" rtlCol="0">
            <a:spAutoFit/>
          </a:bodyPr>
          <a:lstStyle/>
          <a:p>
            <a:r>
              <a:rPr lang="en-US" dirty="0" smtClean="0"/>
              <a:t>Externally Mounted</a:t>
            </a:r>
            <a:endParaRPr lang="en-US" dirty="0"/>
          </a:p>
        </p:txBody>
      </p:sp>
      <p:sp>
        <p:nvSpPr>
          <p:cNvPr id="11" name="TextBox 10"/>
          <p:cNvSpPr txBox="1"/>
          <p:nvPr/>
        </p:nvSpPr>
        <p:spPr>
          <a:xfrm>
            <a:off x="6051055" y="1178959"/>
            <a:ext cx="2052550" cy="369332"/>
          </a:xfrm>
          <a:prstGeom prst="rect">
            <a:avLst/>
          </a:prstGeom>
          <a:noFill/>
        </p:spPr>
        <p:txBody>
          <a:bodyPr wrap="none" rtlCol="0">
            <a:spAutoFit/>
          </a:bodyPr>
          <a:lstStyle/>
          <a:p>
            <a:r>
              <a:rPr lang="en-US" dirty="0" smtClean="0"/>
              <a:t>Internally Mounted</a:t>
            </a:r>
            <a:endParaRPr lang="en-US" dirty="0"/>
          </a:p>
        </p:txBody>
      </p:sp>
    </p:spTree>
    <p:extLst>
      <p:ext uri="{BB962C8B-B14F-4D97-AF65-F5344CB8AC3E}">
        <p14:creationId xmlns:p14="http://schemas.microsoft.com/office/powerpoint/2010/main" val="21707376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43</a:t>
            </a:fld>
            <a:endParaRPr lang="en-US"/>
          </a:p>
        </p:txBody>
      </p:sp>
      <p:sp>
        <p:nvSpPr>
          <p:cNvPr id="4" name="Title 3"/>
          <p:cNvSpPr>
            <a:spLocks noGrp="1"/>
          </p:cNvSpPr>
          <p:nvPr>
            <p:ph type="title"/>
          </p:nvPr>
        </p:nvSpPr>
        <p:spPr/>
        <p:txBody>
          <a:bodyPr/>
          <a:lstStyle/>
          <a:p>
            <a:r>
              <a:rPr lang="en-US" dirty="0" smtClean="0"/>
              <a:t>Changes to the </a:t>
            </a:r>
            <a:r>
              <a:rPr lang="en-US" dirty="0" smtClean="0"/>
              <a:t>Model</a:t>
            </a:r>
            <a:endParaRPr lang="en-US"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4699" t="15418" r="10913"/>
          <a:stretch/>
        </p:blipFill>
        <p:spPr>
          <a:xfrm>
            <a:off x="3546090" y="1043460"/>
            <a:ext cx="1508503" cy="2552107"/>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4111705" y="1811131"/>
                <a:ext cx="39421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𝑛</m:t>
                      </m:r>
                    </m:oMath>
                  </m:oMathPara>
                </a14:m>
                <a:endParaRPr lang="en-US" sz="2000" dirty="0"/>
              </a:p>
            </p:txBody>
          </p:sp>
        </mc:Choice>
        <mc:Fallback>
          <p:sp>
            <p:nvSpPr>
              <p:cNvPr id="9" name="Rectangle 8"/>
              <p:cNvSpPr>
                <a:spLocks noRot="1" noChangeAspect="1" noMove="1" noResize="1" noEditPoints="1" noAdjustHandles="1" noChangeArrowheads="1" noChangeShapeType="1" noTextEdit="1"/>
              </p:cNvSpPr>
              <p:nvPr/>
            </p:nvSpPr>
            <p:spPr>
              <a:xfrm>
                <a:off x="4111705" y="1811131"/>
                <a:ext cx="394210" cy="40011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4063742" y="3055505"/>
                <a:ext cx="884345" cy="424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bg1"/>
                          </a:solidFill>
                          <a:latin typeface="Cambria Math" panose="02040503050406030204" pitchFamily="18" charset="0"/>
                        </a:rPr>
                        <m:t>𝑛</m:t>
                      </m:r>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𝑑</m:t>
                          </m:r>
                        </m:e>
                        <m:sub>
                          <m:r>
                            <a:rPr lang="en-US" sz="2000" b="0" i="1" smtClean="0">
                              <a:solidFill>
                                <a:schemeClr val="bg1"/>
                              </a:solidFill>
                              <a:latin typeface="Cambria Math" panose="02040503050406030204" pitchFamily="18" charset="0"/>
                            </a:rPr>
                            <m:t>𝑒𝑓𝑓</m:t>
                          </m:r>
                        </m:sub>
                      </m:sSub>
                    </m:oMath>
                  </m:oMathPara>
                </a14:m>
                <a:endParaRPr lang="en-US" sz="2000" dirty="0">
                  <a:solidFill>
                    <a:schemeClr val="bg1"/>
                  </a:solidFill>
                </a:endParaRPr>
              </a:p>
            </p:txBody>
          </p:sp>
        </mc:Choice>
        <mc:Fallback>
          <p:sp>
            <p:nvSpPr>
              <p:cNvPr id="10" name="Rectangle 9"/>
              <p:cNvSpPr>
                <a:spLocks noRot="1" noChangeAspect="1" noMove="1" noResize="1" noEditPoints="1" noAdjustHandles="1" noChangeArrowheads="1" noChangeShapeType="1" noTextEdit="1"/>
              </p:cNvSpPr>
              <p:nvPr/>
            </p:nvSpPr>
            <p:spPr>
              <a:xfrm>
                <a:off x="4063742" y="3055505"/>
                <a:ext cx="884345" cy="424732"/>
              </a:xfrm>
              <a:prstGeom prst="rect">
                <a:avLst/>
              </a:prstGeom>
              <a:blipFill>
                <a:blip r:embed="rId4"/>
                <a:stretch>
                  <a:fillRect b="-10000"/>
                </a:stretch>
              </a:blipFill>
            </p:spPr>
            <p:txBody>
              <a:bodyPr/>
              <a:lstStyle/>
              <a:p>
                <a:r>
                  <a:rPr lang="en-US">
                    <a:noFill/>
                  </a:rPr>
                  <a:t> </a:t>
                </a:r>
              </a:p>
            </p:txBody>
          </p:sp>
        </mc:Fallback>
      </mc:AlternateContent>
      <p:pic>
        <p:nvPicPr>
          <p:cNvPr id="3074" name="Picture 2" descr="Fig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9920"/>
          <a:stretch/>
        </p:blipFill>
        <p:spPr bwMode="auto">
          <a:xfrm>
            <a:off x="284787" y="1163329"/>
            <a:ext cx="3049474" cy="24322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4787" y="3723134"/>
            <a:ext cx="4769806" cy="369332"/>
          </a:xfrm>
          <a:prstGeom prst="rect">
            <a:avLst/>
          </a:prstGeom>
          <a:noFill/>
        </p:spPr>
        <p:txBody>
          <a:bodyPr wrap="square" rtlCol="0">
            <a:spAutoFit/>
          </a:bodyPr>
          <a:lstStyle/>
          <a:p>
            <a:pPr algn="ctr"/>
            <a:r>
              <a:rPr lang="en-US" dirty="0" smtClean="0"/>
              <a:t>Account for variations between core and wall</a:t>
            </a:r>
            <a:endParaRPr lang="en-US" dirty="0"/>
          </a:p>
        </p:txBody>
      </p:sp>
      <p:sp>
        <p:nvSpPr>
          <p:cNvPr id="11" name="Rectangle 10"/>
          <p:cNvSpPr/>
          <p:nvPr/>
        </p:nvSpPr>
        <p:spPr>
          <a:xfrm>
            <a:off x="105914" y="976435"/>
            <a:ext cx="3334261" cy="246221"/>
          </a:xfrm>
          <a:prstGeom prst="rect">
            <a:avLst/>
          </a:prstGeom>
        </p:spPr>
        <p:txBody>
          <a:bodyPr wrap="square">
            <a:spAutoFit/>
          </a:bodyPr>
          <a:lstStyle/>
          <a:p>
            <a:pPr algn="ctr"/>
            <a:r>
              <a:rPr lang="en-US" sz="1000" dirty="0">
                <a:solidFill>
                  <a:schemeClr val="bg1">
                    <a:lumMod val="75000"/>
                  </a:schemeClr>
                </a:solidFill>
                <a:latin typeface="Arial" panose="020B0604020202020204" pitchFamily="34" charset="0"/>
              </a:rPr>
              <a:t>Sun, </a:t>
            </a:r>
            <a:r>
              <a:rPr lang="en-US" sz="1000" dirty="0" err="1">
                <a:solidFill>
                  <a:schemeClr val="bg1">
                    <a:lumMod val="75000"/>
                  </a:schemeClr>
                </a:solidFill>
                <a:latin typeface="Arial" panose="020B0604020202020204" pitchFamily="34" charset="0"/>
              </a:rPr>
              <a:t>Jinhai</a:t>
            </a:r>
            <a:r>
              <a:rPr lang="en-US" sz="1000" dirty="0">
                <a:solidFill>
                  <a:schemeClr val="bg1">
                    <a:lumMod val="75000"/>
                  </a:schemeClr>
                </a:solidFill>
                <a:latin typeface="Arial" panose="020B0604020202020204" pitchFamily="34" charset="0"/>
              </a:rPr>
              <a:t>, et al. </a:t>
            </a:r>
            <a:r>
              <a:rPr lang="en-US" sz="1000" i="1" dirty="0" smtClean="0">
                <a:solidFill>
                  <a:schemeClr val="bg1">
                    <a:lumMod val="75000"/>
                  </a:schemeClr>
                </a:solidFill>
                <a:latin typeface="Arial" panose="020B0604020202020204" pitchFamily="34" charset="0"/>
              </a:rPr>
              <a:t>Scientific </a:t>
            </a:r>
            <a:r>
              <a:rPr lang="en-US" sz="1000" i="1" dirty="0">
                <a:solidFill>
                  <a:schemeClr val="bg1">
                    <a:lumMod val="75000"/>
                  </a:schemeClr>
                </a:solidFill>
                <a:latin typeface="Arial" panose="020B0604020202020204" pitchFamily="34" charset="0"/>
              </a:rPr>
              <a:t>Reports</a:t>
            </a:r>
            <a:r>
              <a:rPr lang="en-US" sz="1000" dirty="0">
                <a:solidFill>
                  <a:schemeClr val="bg1">
                    <a:lumMod val="75000"/>
                  </a:schemeClr>
                </a:solidFill>
                <a:latin typeface="Arial" panose="020B0604020202020204" pitchFamily="34" charset="0"/>
              </a:rPr>
              <a:t> 12.1 (2022): 4655.</a:t>
            </a:r>
            <a:endParaRPr lang="en-US" sz="1000" dirty="0">
              <a:solidFill>
                <a:schemeClr val="bg1">
                  <a:lumMod val="75000"/>
                </a:schemeClr>
              </a:solidFill>
            </a:endParaRPr>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b="189"/>
          <a:stretch/>
        </p:blipFill>
        <p:spPr>
          <a:xfrm>
            <a:off x="6662297" y="3099718"/>
            <a:ext cx="1631999" cy="1628919"/>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b="188"/>
          <a:stretch/>
        </p:blipFill>
        <p:spPr>
          <a:xfrm>
            <a:off x="6680162" y="1181380"/>
            <a:ext cx="1614134" cy="1611086"/>
          </a:xfrm>
          <a:prstGeom prst="rect">
            <a:avLst/>
          </a:prstGeom>
        </p:spPr>
      </p:pic>
      <p:cxnSp>
        <p:nvCxnSpPr>
          <p:cNvPr id="15" name="Straight Connector 14"/>
          <p:cNvCxnSpPr/>
          <p:nvPr/>
        </p:nvCxnSpPr>
        <p:spPr>
          <a:xfrm>
            <a:off x="5588000" y="1043460"/>
            <a:ext cx="0" cy="383334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7" name="Down Arrow 16"/>
          <p:cNvSpPr/>
          <p:nvPr/>
        </p:nvSpPr>
        <p:spPr>
          <a:xfrm>
            <a:off x="5673466" y="1920322"/>
            <a:ext cx="895883" cy="235879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rPr>
              <a:t>Ar</a:t>
            </a:r>
            <a:r>
              <a:rPr lang="en-US" dirty="0" smtClean="0">
                <a:solidFill>
                  <a:schemeClr val="tx1"/>
                </a:solidFill>
              </a:rPr>
              <a:t> </a:t>
            </a: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r>
              <a:rPr lang="en-US" dirty="0" err="1" smtClean="0">
                <a:solidFill>
                  <a:schemeClr val="tx1"/>
                </a:solidFill>
              </a:rPr>
              <a:t>Xe</a:t>
            </a:r>
            <a:endParaRPr lang="en-US" dirty="0">
              <a:solidFill>
                <a:schemeClr val="tx1"/>
              </a:solidFill>
            </a:endParaRPr>
          </a:p>
        </p:txBody>
      </p:sp>
    </p:spTree>
    <p:extLst>
      <p:ext uri="{BB962C8B-B14F-4D97-AF65-F5344CB8AC3E}">
        <p14:creationId xmlns:p14="http://schemas.microsoft.com/office/powerpoint/2010/main" val="10603009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44</a:t>
            </a:fld>
            <a:endParaRPr lang="en-US"/>
          </a:p>
        </p:txBody>
      </p:sp>
      <p:sp>
        <p:nvSpPr>
          <p:cNvPr id="4" name="Title 3"/>
          <p:cNvSpPr>
            <a:spLocks noGrp="1"/>
          </p:cNvSpPr>
          <p:nvPr>
            <p:ph type="title"/>
          </p:nvPr>
        </p:nvSpPr>
        <p:spPr/>
        <p:txBody>
          <a:bodyPr/>
          <a:lstStyle/>
          <a:p>
            <a:r>
              <a:rPr lang="en-US" dirty="0" smtClean="0"/>
              <a:t>Nobel Gas Propellant Scaling </a:t>
            </a:r>
            <a:r>
              <a:rPr lang="en-US" dirty="0"/>
              <a:t>L</a:t>
            </a:r>
            <a:r>
              <a:rPr lang="en-US" dirty="0" smtClean="0"/>
              <a:t>aws</a:t>
            </a:r>
            <a:endParaRPr lang="en-US" dirty="0"/>
          </a:p>
        </p:txBody>
      </p:sp>
      <mc:AlternateContent xmlns:mc="http://schemas.openxmlformats.org/markup-compatibility/2006">
        <mc:Choice xmlns:a14="http://schemas.microsoft.com/office/drawing/2010/main" Requires="a14">
          <p:sp>
            <p:nvSpPr>
              <p:cNvPr id="5" name="TextBox 4"/>
              <p:cNvSpPr txBox="1"/>
              <p:nvPr/>
            </p:nvSpPr>
            <p:spPr>
              <a:xfrm>
                <a:off x="1302707" y="1668910"/>
                <a:ext cx="1763047" cy="9124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b="0" i="1" smtClean="0">
                              <a:latin typeface="Cambria Math" panose="02040503050406030204" pitchFamily="18" charset="0"/>
                            </a:rPr>
                          </m:ctrlPr>
                        </m:fPr>
                        <m:num>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𝑒</m:t>
                              </m:r>
                              <m:r>
                                <a:rPr lang="en-US" sz="2800" b="0" i="1" smtClean="0">
                                  <a:latin typeface="Cambria Math" panose="02040503050406030204" pitchFamily="18" charset="0"/>
                                </a:rPr>
                                <m:t>,1</m:t>
                              </m:r>
                            </m:sub>
                          </m:sSub>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𝑒</m:t>
                              </m:r>
                              <m:r>
                                <a:rPr lang="en-US" sz="2800" b="0" i="1" smtClean="0">
                                  <a:latin typeface="Cambria Math" panose="02040503050406030204" pitchFamily="18" charset="0"/>
                                </a:rPr>
                                <m:t>,2</m:t>
                              </m:r>
                            </m:sub>
                          </m:sSub>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b="0" i="1" smtClean="0">
                                  <a:latin typeface="Cambria Math" panose="02040503050406030204" pitchFamily="18" charset="0"/>
                                </a:rPr>
                                <m:t>𝑈</m:t>
                              </m:r>
                            </m:e>
                            <m:sub>
                              <m:r>
                                <a:rPr lang="en-US" sz="2800" b="0" i="1" smtClean="0">
                                  <a:latin typeface="Cambria Math" panose="02040503050406030204" pitchFamily="18" charset="0"/>
                                </a:rPr>
                                <m:t>𝑖𝑧</m:t>
                              </m:r>
                              <m:r>
                                <a:rPr lang="en-US" sz="2800" i="1">
                                  <a:latin typeface="Cambria Math" panose="02040503050406030204" pitchFamily="18" charset="0"/>
                                </a:rPr>
                                <m:t>,1</m:t>
                              </m:r>
                            </m:sub>
                          </m:sSub>
                        </m:num>
                        <m:den>
                          <m:sSub>
                            <m:sSubPr>
                              <m:ctrlPr>
                                <a:rPr lang="en-US" sz="2800" i="1">
                                  <a:latin typeface="Cambria Math" panose="02040503050406030204" pitchFamily="18" charset="0"/>
                                </a:rPr>
                              </m:ctrlPr>
                            </m:sSubPr>
                            <m:e>
                              <m:r>
                                <a:rPr lang="en-US" sz="2800" b="0" i="1" smtClean="0">
                                  <a:latin typeface="Cambria Math" panose="02040503050406030204" pitchFamily="18" charset="0"/>
                                </a:rPr>
                                <m:t>𝑈</m:t>
                              </m:r>
                            </m:e>
                            <m:sub>
                              <m:r>
                                <a:rPr lang="en-US" sz="2800" b="0" i="1" smtClean="0">
                                  <a:latin typeface="Cambria Math" panose="02040503050406030204" pitchFamily="18" charset="0"/>
                                </a:rPr>
                                <m:t>𝑖𝑧</m:t>
                              </m:r>
                              <m:r>
                                <a:rPr lang="en-US" sz="2800" i="1">
                                  <a:latin typeface="Cambria Math" panose="02040503050406030204" pitchFamily="18" charset="0"/>
                                </a:rPr>
                                <m:t>,2</m:t>
                              </m:r>
                            </m:sub>
                          </m:sSub>
                        </m:den>
                      </m:f>
                    </m:oMath>
                  </m:oMathPara>
                </a14:m>
                <a:endParaRPr lang="en-US" sz="2800" dirty="0"/>
              </a:p>
            </p:txBody>
          </p:sp>
        </mc:Choice>
        <mc:Fallback>
          <p:sp>
            <p:nvSpPr>
              <p:cNvPr id="5" name="TextBox 4"/>
              <p:cNvSpPr txBox="1">
                <a:spLocks noRot="1" noChangeAspect="1" noMove="1" noResize="1" noEditPoints="1" noAdjustHandles="1" noChangeArrowheads="1" noChangeShapeType="1" noTextEdit="1"/>
              </p:cNvSpPr>
              <p:nvPr/>
            </p:nvSpPr>
            <p:spPr>
              <a:xfrm>
                <a:off x="1302707" y="1668910"/>
                <a:ext cx="1763047" cy="91242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p:cNvSpPr txBox="1"/>
              <p:nvPr/>
            </p:nvSpPr>
            <p:spPr>
              <a:xfrm>
                <a:off x="5125597" y="1217312"/>
                <a:ext cx="2855205" cy="18156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b="0" i="1" smtClean="0">
                              <a:latin typeface="Cambria Math" panose="02040503050406030204" pitchFamily="18" charset="0"/>
                            </a:rPr>
                          </m:ctrlPr>
                        </m:fPr>
                        <m:num>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𝑛</m:t>
                              </m:r>
                            </m:e>
                            <m:sub>
                              <m:r>
                                <a:rPr lang="en-US" sz="2800" b="0" i="1" smtClean="0">
                                  <a:latin typeface="Cambria Math" panose="02040503050406030204" pitchFamily="18" charset="0"/>
                                </a:rPr>
                                <m:t>𝑒</m:t>
                              </m:r>
                              <m:r>
                                <a:rPr lang="en-US" sz="2800" b="0" i="1" smtClean="0">
                                  <a:latin typeface="Cambria Math" panose="02040503050406030204" pitchFamily="18" charset="0"/>
                                </a:rPr>
                                <m:t>,1</m:t>
                              </m:r>
                            </m:sub>
                          </m:sSub>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𝑛</m:t>
                              </m:r>
                            </m:e>
                            <m:sub>
                              <m:r>
                                <a:rPr lang="en-US" sz="2800" b="0" i="1" smtClean="0">
                                  <a:latin typeface="Cambria Math" panose="02040503050406030204" pitchFamily="18" charset="0"/>
                                </a:rPr>
                                <m:t>𝑒</m:t>
                              </m:r>
                              <m:r>
                                <a:rPr lang="en-US" sz="2800" b="0" i="1" smtClean="0">
                                  <a:latin typeface="Cambria Math" panose="02040503050406030204" pitchFamily="18" charset="0"/>
                                </a:rPr>
                                <m:t>,2</m:t>
                              </m:r>
                            </m:sub>
                          </m:sSub>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ad>
                            <m:radPr>
                              <m:degHide m:val="on"/>
                              <m:ctrlPr>
                                <a:rPr lang="en-US" sz="2800" i="1" smtClean="0">
                                  <a:latin typeface="Cambria Math" panose="02040503050406030204" pitchFamily="18" charset="0"/>
                                </a:rPr>
                              </m:ctrlPr>
                            </m:radPr>
                            <m:deg/>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𝑚</m:t>
                                  </m:r>
                                </m:e>
                                <m:sub>
                                  <m:r>
                                    <a:rPr lang="en-US" sz="2800" b="0" i="1" smtClean="0">
                                      <a:latin typeface="Cambria Math" panose="02040503050406030204" pitchFamily="18" charset="0"/>
                                    </a:rPr>
                                    <m:t>𝑖</m:t>
                                  </m:r>
                                  <m:r>
                                    <a:rPr lang="en-US" sz="2800" b="0" i="1" smtClean="0">
                                      <a:latin typeface="Cambria Math" panose="02040503050406030204" pitchFamily="18" charset="0"/>
                                    </a:rPr>
                                    <m:t>,1</m:t>
                                  </m:r>
                                </m:sub>
                              </m:sSub>
                              <m:sSup>
                                <m:sSupPr>
                                  <m:ctrlPr>
                                    <a:rPr lang="en-US" sz="2800" b="0" i="1" smtClean="0">
                                      <a:latin typeface="Cambria Math" panose="02040503050406030204" pitchFamily="18" charset="0"/>
                                    </a:rPr>
                                  </m:ctrlPr>
                                </m:sSupPr>
                                <m:e>
                                  <m:sSub>
                                    <m:sSubPr>
                                      <m:ctrlPr>
                                        <a:rPr lang="en-US" sz="2800" i="1">
                                          <a:latin typeface="Cambria Math" panose="02040503050406030204" pitchFamily="18" charset="0"/>
                                        </a:rPr>
                                      </m:ctrlPr>
                                    </m:sSubPr>
                                    <m:e>
                                      <m:r>
                                        <a:rPr lang="en-US" sz="2800" i="1">
                                          <a:latin typeface="Cambria Math" panose="02040503050406030204" pitchFamily="18" charset="0"/>
                                        </a:rPr>
                                        <m:t>𝑈</m:t>
                                      </m:r>
                                    </m:e>
                                    <m:sub>
                                      <m:r>
                                        <a:rPr lang="en-US" sz="2800" i="1">
                                          <a:latin typeface="Cambria Math" panose="02040503050406030204" pitchFamily="18" charset="0"/>
                                        </a:rPr>
                                        <m:t>𝑖𝑧</m:t>
                                      </m:r>
                                      <m:r>
                                        <a:rPr lang="en-US" sz="2800" i="1">
                                          <a:latin typeface="Cambria Math" panose="02040503050406030204" pitchFamily="18" charset="0"/>
                                        </a:rPr>
                                        <m:t>,2</m:t>
                                      </m:r>
                                    </m:sub>
                                  </m:sSub>
                                </m:e>
                                <m:sup>
                                  <m:r>
                                    <a:rPr lang="en-US" sz="2800" b="0" i="1" smtClean="0">
                                      <a:latin typeface="Cambria Math" panose="02040503050406030204" pitchFamily="18" charset="0"/>
                                    </a:rPr>
                                    <m:t>3</m:t>
                                  </m:r>
                                </m:sup>
                              </m:sSup>
                            </m:e>
                          </m:rad>
                        </m:num>
                        <m:den>
                          <m:rad>
                            <m:radPr>
                              <m:degHide m:val="on"/>
                              <m:ctrlPr>
                                <a:rPr lang="en-US" sz="2800" i="1">
                                  <a:latin typeface="Cambria Math" panose="02040503050406030204" pitchFamily="18" charset="0"/>
                                </a:rPr>
                              </m:ctrlPr>
                            </m:radPr>
                            <m:deg/>
                            <m:e>
                              <m:sSub>
                                <m:sSubPr>
                                  <m:ctrlPr>
                                    <a:rPr lang="en-US" sz="2800" i="1">
                                      <a:latin typeface="Cambria Math" panose="02040503050406030204" pitchFamily="18" charset="0"/>
                                    </a:rPr>
                                  </m:ctrlPr>
                                </m:sSubPr>
                                <m:e>
                                  <m:r>
                                    <a:rPr lang="en-US" sz="2800" i="1">
                                      <a:latin typeface="Cambria Math" panose="02040503050406030204" pitchFamily="18" charset="0"/>
                                    </a:rPr>
                                    <m:t>𝑚</m:t>
                                  </m:r>
                                </m:e>
                                <m:sub>
                                  <m:r>
                                    <a:rPr lang="en-US" sz="2800" i="1">
                                      <a:latin typeface="Cambria Math" panose="02040503050406030204" pitchFamily="18" charset="0"/>
                                    </a:rPr>
                                    <m:t>𝑖</m:t>
                                  </m:r>
                                  <m:r>
                                    <a:rPr lang="en-US" sz="2800" i="1">
                                      <a:latin typeface="Cambria Math" panose="02040503050406030204" pitchFamily="18" charset="0"/>
                                    </a:rPr>
                                    <m:t>,2</m:t>
                                  </m:r>
                                </m:sub>
                              </m:sSub>
                              <m:sSup>
                                <m:sSupPr>
                                  <m:ctrlPr>
                                    <a:rPr lang="en-US" sz="2800" i="1">
                                      <a:latin typeface="Cambria Math" panose="02040503050406030204" pitchFamily="18" charset="0"/>
                                    </a:rPr>
                                  </m:ctrlPr>
                                </m:sSupPr>
                                <m:e>
                                  <m:sSub>
                                    <m:sSubPr>
                                      <m:ctrlPr>
                                        <a:rPr lang="en-US" sz="2800" i="1">
                                          <a:latin typeface="Cambria Math" panose="02040503050406030204" pitchFamily="18" charset="0"/>
                                        </a:rPr>
                                      </m:ctrlPr>
                                    </m:sSubPr>
                                    <m:e>
                                      <m:r>
                                        <a:rPr lang="en-US" sz="2800" i="1">
                                          <a:latin typeface="Cambria Math" panose="02040503050406030204" pitchFamily="18" charset="0"/>
                                        </a:rPr>
                                        <m:t>𝑈</m:t>
                                      </m:r>
                                    </m:e>
                                    <m:sub>
                                      <m:r>
                                        <a:rPr lang="en-US" sz="2800" i="1">
                                          <a:latin typeface="Cambria Math" panose="02040503050406030204" pitchFamily="18" charset="0"/>
                                        </a:rPr>
                                        <m:t>𝑖𝑧</m:t>
                                      </m:r>
                                      <m:r>
                                        <a:rPr lang="en-US" sz="2800" i="1">
                                          <a:latin typeface="Cambria Math" panose="02040503050406030204" pitchFamily="18" charset="0"/>
                                        </a:rPr>
                                        <m:t>,1</m:t>
                                      </m:r>
                                    </m:sub>
                                  </m:sSub>
                                </m:e>
                                <m:sup>
                                  <m:r>
                                    <a:rPr lang="en-US" sz="2800" i="1">
                                      <a:latin typeface="Cambria Math" panose="02040503050406030204" pitchFamily="18" charset="0"/>
                                    </a:rPr>
                                    <m:t>3</m:t>
                                  </m:r>
                                </m:sup>
                              </m:sSup>
                            </m:e>
                          </m:rad>
                        </m:den>
                      </m:f>
                    </m:oMath>
                  </m:oMathPara>
                </a14:m>
                <a:endParaRPr lang="en-US" sz="2800" dirty="0"/>
              </a:p>
            </p:txBody>
          </p:sp>
        </mc:Choice>
        <mc:Fallback>
          <p:sp>
            <p:nvSpPr>
              <p:cNvPr id="6" name="TextBox 5"/>
              <p:cNvSpPr txBox="1">
                <a:spLocks noRot="1" noChangeAspect="1" noMove="1" noResize="1" noEditPoints="1" noAdjustHandles="1" noChangeArrowheads="1" noChangeShapeType="1" noTextEdit="1"/>
              </p:cNvSpPr>
              <p:nvPr/>
            </p:nvSpPr>
            <p:spPr>
              <a:xfrm>
                <a:off x="5125597" y="1217312"/>
                <a:ext cx="2855205" cy="1815625"/>
              </a:xfrm>
              <a:prstGeom prst="rect">
                <a:avLst/>
              </a:prstGeom>
              <a:blipFill>
                <a:blip r:embed="rId3"/>
                <a:stretch>
                  <a:fillRect/>
                </a:stretch>
              </a:blipFill>
            </p:spPr>
            <p:txBody>
              <a:bodyPr/>
              <a:lstStyle/>
              <a:p>
                <a:r>
                  <a:rPr lang="en-US">
                    <a:noFill/>
                  </a:rPr>
                  <a:t> </a:t>
                </a:r>
              </a:p>
            </p:txBody>
          </p:sp>
        </mc:Fallback>
      </mc:AlternateContent>
      <p:sp>
        <p:nvSpPr>
          <p:cNvPr id="7" name="TextBox 6"/>
          <p:cNvSpPr txBox="1"/>
          <p:nvPr/>
        </p:nvSpPr>
        <p:spPr>
          <a:xfrm>
            <a:off x="378931" y="3279601"/>
            <a:ext cx="3743126" cy="923330"/>
          </a:xfrm>
          <a:prstGeom prst="rect">
            <a:avLst/>
          </a:prstGeom>
          <a:noFill/>
        </p:spPr>
        <p:txBody>
          <a:bodyPr wrap="square" rtlCol="0">
            <a:spAutoFit/>
          </a:bodyPr>
          <a:lstStyle/>
          <a:p>
            <a:pPr algn="ctr"/>
            <a:r>
              <a:rPr lang="en-US" dirty="0" smtClean="0"/>
              <a:t>Take-away:</a:t>
            </a:r>
          </a:p>
          <a:p>
            <a:pPr marL="285750" indent="-285750">
              <a:buFont typeface="Arial" panose="020B0604020202020204" pitchFamily="34" charset="0"/>
              <a:buChar char="•"/>
            </a:pPr>
            <a:r>
              <a:rPr lang="en-US" dirty="0" smtClean="0"/>
              <a:t>Easier to ionize propellant requires lower electron temperature</a:t>
            </a:r>
            <a:endParaRPr lang="en-US" dirty="0"/>
          </a:p>
        </p:txBody>
      </p:sp>
      <p:sp>
        <p:nvSpPr>
          <p:cNvPr id="8" name="TextBox 7"/>
          <p:cNvSpPr txBox="1"/>
          <p:nvPr/>
        </p:nvSpPr>
        <p:spPr>
          <a:xfrm>
            <a:off x="4871053" y="3279601"/>
            <a:ext cx="3610598" cy="1477328"/>
          </a:xfrm>
          <a:prstGeom prst="rect">
            <a:avLst/>
          </a:prstGeom>
          <a:noFill/>
        </p:spPr>
        <p:txBody>
          <a:bodyPr wrap="square" rtlCol="0">
            <a:spAutoFit/>
          </a:bodyPr>
          <a:lstStyle/>
          <a:p>
            <a:pPr algn="ctr"/>
            <a:r>
              <a:rPr lang="en-US" dirty="0" smtClean="0"/>
              <a:t>Take-away:</a:t>
            </a:r>
          </a:p>
          <a:p>
            <a:pPr marL="285750" indent="-285750">
              <a:buFont typeface="Arial" panose="020B0604020202020204" pitchFamily="34" charset="0"/>
              <a:buChar char="•"/>
            </a:pPr>
            <a:r>
              <a:rPr lang="en-US" dirty="0" smtClean="0"/>
              <a:t>Easier to ionize propellant makes more plasma</a:t>
            </a:r>
          </a:p>
          <a:p>
            <a:pPr marL="285750" indent="-285750">
              <a:buFont typeface="Arial" panose="020B0604020202020204" pitchFamily="34" charset="0"/>
              <a:buChar char="•"/>
            </a:pPr>
            <a:r>
              <a:rPr lang="en-US" dirty="0" smtClean="0"/>
              <a:t>Heavier propellant has lower wall losses.</a:t>
            </a:r>
            <a:endParaRPr lang="en-US" dirty="0"/>
          </a:p>
        </p:txBody>
      </p:sp>
    </p:spTree>
    <p:extLst>
      <p:ext uri="{BB962C8B-B14F-4D97-AF65-F5344CB8AC3E}">
        <p14:creationId xmlns:p14="http://schemas.microsoft.com/office/powerpoint/2010/main" val="421941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024" y="1081643"/>
            <a:ext cx="4249270" cy="4019131"/>
          </a:xfrm>
        </p:spPr>
        <p:txBody>
          <a:bodyPr>
            <a:normAutofit lnSpcReduction="10000"/>
          </a:bodyPr>
          <a:lstStyle/>
          <a:p>
            <a:r>
              <a:rPr lang="en-US" sz="2400" dirty="0" smtClean="0"/>
              <a:t>RF cathode</a:t>
            </a:r>
          </a:p>
          <a:p>
            <a:pPr lvl="1"/>
            <a:r>
              <a:rPr lang="en-US" sz="2000" dirty="0" smtClean="0"/>
              <a:t>Propellant: argon, krypton</a:t>
            </a:r>
          </a:p>
          <a:p>
            <a:pPr lvl="1"/>
            <a:r>
              <a:rPr lang="en-US" sz="2000" dirty="0" smtClean="0"/>
              <a:t>Pressure: 300 </a:t>
            </a:r>
            <a:r>
              <a:rPr lang="en-US" sz="2000" dirty="0" err="1" smtClean="0"/>
              <a:t>mTorr</a:t>
            </a:r>
            <a:endParaRPr lang="en-US" sz="2000" dirty="0" smtClean="0"/>
          </a:p>
          <a:p>
            <a:pPr lvl="1"/>
            <a:r>
              <a:rPr lang="en-US" sz="2000" dirty="0" smtClean="0"/>
              <a:t>Power: 100 W</a:t>
            </a:r>
          </a:p>
          <a:p>
            <a:r>
              <a:rPr lang="en-US" sz="2400" dirty="0" smtClean="0"/>
              <a:t>Facility</a:t>
            </a:r>
          </a:p>
          <a:p>
            <a:pPr lvl="1"/>
            <a:r>
              <a:rPr lang="en-US" sz="2000" dirty="0" smtClean="0"/>
              <a:t>Operating pressure:</a:t>
            </a:r>
            <a:br>
              <a:rPr lang="en-US" sz="2000" dirty="0" smtClean="0"/>
            </a:br>
            <a:r>
              <a:rPr lang="en-US" sz="2000" dirty="0" smtClean="0"/>
              <a:t>100 </a:t>
            </a:r>
            <a:r>
              <a:rPr lang="en-US" sz="2000" dirty="0" err="1" smtClean="0"/>
              <a:t>uTorr</a:t>
            </a:r>
            <a:endParaRPr lang="en-US" sz="2000" dirty="0" smtClean="0"/>
          </a:p>
          <a:p>
            <a:r>
              <a:rPr lang="en-US" sz="2400" dirty="0" smtClean="0"/>
              <a:t>Probes</a:t>
            </a:r>
          </a:p>
          <a:p>
            <a:pPr lvl="1"/>
            <a:r>
              <a:rPr lang="en-US" sz="2000" dirty="0" smtClean="0"/>
              <a:t>Langmuir probes</a:t>
            </a:r>
          </a:p>
          <a:p>
            <a:pPr lvl="1"/>
            <a:r>
              <a:rPr lang="en-US" sz="2000" dirty="0" smtClean="0"/>
              <a:t>Retarding potential analyzer</a:t>
            </a:r>
          </a:p>
          <a:p>
            <a:pPr lvl="1"/>
            <a:r>
              <a:rPr lang="en-US" sz="2000" dirty="0" err="1" smtClean="0"/>
              <a:t>ExB</a:t>
            </a:r>
            <a:r>
              <a:rPr lang="en-US" sz="2000" dirty="0" smtClean="0"/>
              <a:t> probe (developed in-house)</a:t>
            </a:r>
          </a:p>
          <a:p>
            <a:pPr lvl="1"/>
            <a:endParaRPr lang="en-US" sz="2000" dirty="0"/>
          </a:p>
        </p:txBody>
      </p:sp>
      <p:sp>
        <p:nvSpPr>
          <p:cNvPr id="3" name="Slide Number Placeholder 2"/>
          <p:cNvSpPr>
            <a:spLocks noGrp="1"/>
          </p:cNvSpPr>
          <p:nvPr>
            <p:ph type="sldNum" sz="quarter" idx="12"/>
          </p:nvPr>
        </p:nvSpPr>
        <p:spPr/>
        <p:txBody>
          <a:bodyPr/>
          <a:lstStyle/>
          <a:p>
            <a:fld id="{1A7383EF-49D2-1B41-8C7D-9D347A7E21C1}" type="slidenum">
              <a:rPr lang="en-US" smtClean="0"/>
              <a:t>45</a:t>
            </a:fld>
            <a:endParaRPr lang="en-US"/>
          </a:p>
        </p:txBody>
      </p:sp>
      <p:sp>
        <p:nvSpPr>
          <p:cNvPr id="4" name="Title 3"/>
          <p:cNvSpPr>
            <a:spLocks noGrp="1"/>
          </p:cNvSpPr>
          <p:nvPr>
            <p:ph type="title"/>
          </p:nvPr>
        </p:nvSpPr>
        <p:spPr/>
        <p:txBody>
          <a:bodyPr/>
          <a:lstStyle/>
          <a:p>
            <a:r>
              <a:rPr lang="en-US" dirty="0" smtClean="0"/>
              <a:t>Experimental setup</a:t>
            </a:r>
            <a:endParaRPr lang="en-US" dirty="0"/>
          </a:p>
        </p:txBody>
      </p:sp>
      <p:pic>
        <p:nvPicPr>
          <p:cNvPr id="44" name="Picture 43"/>
          <p:cNvPicPr>
            <a:picLocks noChangeAspect="1"/>
          </p:cNvPicPr>
          <p:nvPr/>
        </p:nvPicPr>
        <p:blipFill>
          <a:blip r:embed="rId3"/>
          <a:stretch>
            <a:fillRect/>
          </a:stretch>
        </p:blipFill>
        <p:spPr>
          <a:xfrm>
            <a:off x="3130340" y="1451445"/>
            <a:ext cx="5935802" cy="3087060"/>
          </a:xfrm>
          <a:prstGeom prst="rect">
            <a:avLst/>
          </a:prstGeom>
        </p:spPr>
      </p:pic>
    </p:spTree>
    <p:extLst>
      <p:ext uri="{BB962C8B-B14F-4D97-AF65-F5344CB8AC3E}">
        <p14:creationId xmlns:p14="http://schemas.microsoft.com/office/powerpoint/2010/main" val="75620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46</a:t>
            </a:fld>
            <a:endParaRPr lang="en-US"/>
          </a:p>
        </p:txBody>
      </p:sp>
      <p:sp>
        <p:nvSpPr>
          <p:cNvPr id="4" name="Title 3"/>
          <p:cNvSpPr>
            <a:spLocks noGrp="1"/>
          </p:cNvSpPr>
          <p:nvPr>
            <p:ph type="title"/>
          </p:nvPr>
        </p:nvSpPr>
        <p:spPr/>
        <p:txBody>
          <a:bodyPr/>
          <a:lstStyle/>
          <a:p>
            <a:r>
              <a:rPr lang="en-US" dirty="0" smtClean="0"/>
              <a:t>Cathode in operation</a:t>
            </a:r>
            <a:endParaRPr lang="en-US"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189"/>
          <a:stretch/>
        </p:blipFill>
        <p:spPr>
          <a:xfrm>
            <a:off x="5126344" y="1180843"/>
            <a:ext cx="3022810" cy="3017105"/>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188"/>
          <a:stretch/>
        </p:blipFill>
        <p:spPr>
          <a:xfrm>
            <a:off x="1175924" y="1180846"/>
            <a:ext cx="3022810" cy="3017102"/>
          </a:xfrm>
          <a:prstGeom prst="rect">
            <a:avLst/>
          </a:prstGeom>
        </p:spPr>
      </p:pic>
      <p:sp>
        <p:nvSpPr>
          <p:cNvPr id="11" name="TextBox 10"/>
          <p:cNvSpPr txBox="1"/>
          <p:nvPr/>
        </p:nvSpPr>
        <p:spPr>
          <a:xfrm>
            <a:off x="2216687" y="4197948"/>
            <a:ext cx="941283" cy="923330"/>
          </a:xfrm>
          <a:prstGeom prst="rect">
            <a:avLst/>
          </a:prstGeom>
          <a:noFill/>
        </p:spPr>
        <p:txBody>
          <a:bodyPr wrap="none" rtlCol="0">
            <a:spAutoFit/>
          </a:bodyPr>
          <a:lstStyle/>
          <a:p>
            <a:pPr algn="ctr"/>
            <a:r>
              <a:rPr lang="en-US" dirty="0" smtClean="0"/>
              <a:t>Argon</a:t>
            </a:r>
          </a:p>
          <a:p>
            <a:pPr algn="ctr"/>
            <a:r>
              <a:rPr lang="en-US" dirty="0" smtClean="0"/>
              <a:t>23 </a:t>
            </a:r>
            <a:r>
              <a:rPr lang="en-US" dirty="0" err="1" smtClean="0"/>
              <a:t>sccm</a:t>
            </a:r>
            <a:endParaRPr lang="en-US" dirty="0" smtClean="0"/>
          </a:p>
          <a:p>
            <a:pPr algn="ctr"/>
            <a:r>
              <a:rPr lang="en-US" dirty="0" smtClean="0"/>
              <a:t>70 V</a:t>
            </a:r>
          </a:p>
        </p:txBody>
      </p:sp>
      <p:sp>
        <p:nvSpPr>
          <p:cNvPr id="12" name="TextBox 11"/>
          <p:cNvSpPr txBox="1"/>
          <p:nvPr/>
        </p:nvSpPr>
        <p:spPr>
          <a:xfrm>
            <a:off x="6167107" y="4197948"/>
            <a:ext cx="941283" cy="923330"/>
          </a:xfrm>
          <a:prstGeom prst="rect">
            <a:avLst/>
          </a:prstGeom>
          <a:noFill/>
        </p:spPr>
        <p:txBody>
          <a:bodyPr wrap="none" rtlCol="0">
            <a:spAutoFit/>
          </a:bodyPr>
          <a:lstStyle/>
          <a:p>
            <a:pPr algn="ctr"/>
            <a:r>
              <a:rPr lang="en-US" dirty="0" smtClean="0"/>
              <a:t>Krypton</a:t>
            </a:r>
          </a:p>
          <a:p>
            <a:pPr algn="ctr"/>
            <a:r>
              <a:rPr lang="en-US" dirty="0" smtClean="0"/>
              <a:t>15 </a:t>
            </a:r>
            <a:r>
              <a:rPr lang="en-US" dirty="0" err="1" smtClean="0"/>
              <a:t>sccm</a:t>
            </a:r>
            <a:endParaRPr lang="en-US" dirty="0" smtClean="0"/>
          </a:p>
          <a:p>
            <a:pPr algn="ctr"/>
            <a:r>
              <a:rPr lang="en-US" dirty="0" smtClean="0"/>
              <a:t>60 V</a:t>
            </a:r>
          </a:p>
        </p:txBody>
      </p:sp>
    </p:spTree>
    <p:extLst>
      <p:ext uri="{BB962C8B-B14F-4D97-AF65-F5344CB8AC3E}">
        <p14:creationId xmlns:p14="http://schemas.microsoft.com/office/powerpoint/2010/main" val="4590612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47</a:t>
            </a:fld>
            <a:endParaRPr lang="en-US"/>
          </a:p>
        </p:txBody>
      </p:sp>
      <p:sp>
        <p:nvSpPr>
          <p:cNvPr id="4" name="Title 3"/>
          <p:cNvSpPr>
            <a:spLocks noGrp="1"/>
          </p:cNvSpPr>
          <p:nvPr>
            <p:ph type="title"/>
          </p:nvPr>
        </p:nvSpPr>
        <p:spPr/>
        <p:txBody>
          <a:bodyPr/>
          <a:lstStyle/>
          <a:p>
            <a:r>
              <a:rPr lang="en-US" dirty="0" smtClean="0"/>
              <a:t>Model </a:t>
            </a:r>
            <a:r>
              <a:rPr lang="en-US" dirty="0" smtClean="0"/>
              <a:t>Inputs and Expectations</a:t>
            </a:r>
            <a:endParaRPr lang="en-US" dirty="0"/>
          </a:p>
        </p:txBody>
      </p:sp>
      <p:pic>
        <p:nvPicPr>
          <p:cNvPr id="17" name="Picture 16"/>
          <p:cNvPicPr>
            <a:picLocks noChangeAspect="1"/>
          </p:cNvPicPr>
          <p:nvPr/>
        </p:nvPicPr>
        <p:blipFill rotWithShape="1">
          <a:blip r:embed="rId2"/>
          <a:srcRect b="25297"/>
          <a:stretch/>
        </p:blipFill>
        <p:spPr>
          <a:xfrm>
            <a:off x="1264952" y="1455224"/>
            <a:ext cx="6614097" cy="1162562"/>
          </a:xfrm>
          <a:prstGeom prst="rect">
            <a:avLst/>
          </a:prstGeom>
        </p:spPr>
      </p:pic>
      <p:sp>
        <p:nvSpPr>
          <p:cNvPr id="2" name="TextBox 1"/>
          <p:cNvSpPr txBox="1"/>
          <p:nvPr/>
        </p:nvSpPr>
        <p:spPr>
          <a:xfrm>
            <a:off x="3153951" y="1085892"/>
            <a:ext cx="2836097" cy="461665"/>
          </a:xfrm>
          <a:prstGeom prst="rect">
            <a:avLst/>
          </a:prstGeom>
          <a:noFill/>
        </p:spPr>
        <p:txBody>
          <a:bodyPr wrap="none" rtlCol="0">
            <a:spAutoFit/>
          </a:bodyPr>
          <a:lstStyle/>
          <a:p>
            <a:r>
              <a:rPr lang="en-US" sz="2400" dirty="0" smtClean="0"/>
              <a:t>Propellant Properties</a:t>
            </a:r>
            <a:endParaRPr lang="en-US" sz="2400" dirty="0"/>
          </a:p>
        </p:txBody>
      </p:sp>
      <p:sp>
        <p:nvSpPr>
          <p:cNvPr id="6" name="Rectangle 5"/>
          <p:cNvSpPr/>
          <p:nvPr/>
        </p:nvSpPr>
        <p:spPr>
          <a:xfrm>
            <a:off x="4615542" y="1533043"/>
            <a:ext cx="1059543" cy="1070229"/>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endCxn id="15" idx="0"/>
          </p:cNvCxnSpPr>
          <p:nvPr/>
        </p:nvCxnSpPr>
        <p:spPr>
          <a:xfrm>
            <a:off x="5181600" y="2603272"/>
            <a:ext cx="0" cy="15862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5" name="TextBox 14"/>
              <p:cNvSpPr txBox="1"/>
              <p:nvPr/>
            </p:nvSpPr>
            <p:spPr>
              <a:xfrm>
                <a:off x="3944257" y="4189541"/>
                <a:ext cx="2474686" cy="369332"/>
              </a:xfrm>
              <a:prstGeom prst="rect">
                <a:avLst/>
              </a:prstGeom>
              <a:noFill/>
            </p:spPr>
            <p:txBody>
              <a:bodyPr wrap="square" rtlCol="0">
                <a:spAutoFit/>
              </a:bodyPr>
              <a:lstStyle/>
              <a:p>
                <a:pPr algn="ctr"/>
                <a:r>
                  <a:rPr lang="en-US" dirty="0" smtClean="0"/>
                  <a:t>Expect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𝑒</m:t>
                        </m:r>
                      </m:sub>
                    </m:sSub>
                  </m:oMath>
                </a14:m>
                <a:r>
                  <a:rPr lang="en-US" dirty="0" smtClean="0"/>
                  <a:t> to be similar</a:t>
                </a:r>
                <a:endParaRPr lang="en-US" dirty="0"/>
              </a:p>
            </p:txBody>
          </p:sp>
        </mc:Choice>
        <mc:Fallback>
          <p:sp>
            <p:nvSpPr>
              <p:cNvPr id="15" name="TextBox 14"/>
              <p:cNvSpPr txBox="1">
                <a:spLocks noRot="1" noChangeAspect="1" noMove="1" noResize="1" noEditPoints="1" noAdjustHandles="1" noChangeArrowheads="1" noChangeShapeType="1" noTextEdit="1"/>
              </p:cNvSpPr>
              <p:nvPr/>
            </p:nvSpPr>
            <p:spPr>
              <a:xfrm>
                <a:off x="3944257" y="4189541"/>
                <a:ext cx="2474686" cy="369332"/>
              </a:xfrm>
              <a:prstGeom prst="rect">
                <a:avLst/>
              </a:prstGeom>
              <a:blipFill>
                <a:blip r:embed="rId3"/>
                <a:stretch>
                  <a:fillRect t="-8197" b="-24590"/>
                </a:stretch>
              </a:blipFill>
            </p:spPr>
            <p:txBody>
              <a:bodyPr/>
              <a:lstStyle/>
              <a:p>
                <a:r>
                  <a:rPr lang="en-US">
                    <a:noFill/>
                  </a:rPr>
                  <a:t> </a:t>
                </a:r>
              </a:p>
            </p:txBody>
          </p:sp>
        </mc:Fallback>
      </mc:AlternateContent>
      <p:sp>
        <p:nvSpPr>
          <p:cNvPr id="20" name="Rectangle 19"/>
          <p:cNvSpPr/>
          <p:nvPr/>
        </p:nvSpPr>
        <p:spPr>
          <a:xfrm>
            <a:off x="2455158" y="1540300"/>
            <a:ext cx="1187962" cy="1070229"/>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a:off x="3049139" y="2617786"/>
            <a:ext cx="0" cy="8998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22" name="TextBox 21"/>
              <p:cNvSpPr txBox="1"/>
              <p:nvPr/>
            </p:nvSpPr>
            <p:spPr>
              <a:xfrm>
                <a:off x="1491342" y="3564039"/>
                <a:ext cx="3124200" cy="396327"/>
              </a:xfrm>
              <a:prstGeom prst="rect">
                <a:avLst/>
              </a:prstGeom>
              <a:noFill/>
            </p:spPr>
            <p:txBody>
              <a:bodyPr wrap="square" rtlCol="0">
                <a:spAutoFit/>
              </a:bodyPr>
              <a:lstStyle/>
              <a:p>
                <a:pPr algn="ctr"/>
                <a:r>
                  <a:rPr lang="en-US" dirty="0" smtClean="0"/>
                  <a:t>Expect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𝑛</m:t>
                        </m:r>
                      </m:e>
                      <m:sub>
                        <m:r>
                          <a:rPr lang="en-US" b="0" i="1" smtClean="0">
                            <a:latin typeface="Cambria Math" panose="02040503050406030204" pitchFamily="18" charset="0"/>
                          </a:rPr>
                          <m:t>𝑒</m:t>
                        </m:r>
                      </m:sub>
                      <m:sup>
                        <m:r>
                          <a:rPr lang="en-US" b="0" i="1" smtClean="0">
                            <a:latin typeface="Cambria Math" panose="02040503050406030204" pitchFamily="18" charset="0"/>
                          </a:rPr>
                          <m:t>𝑘𝑟</m:t>
                        </m:r>
                      </m:sup>
                    </m:sSubSup>
                  </m:oMath>
                </a14:m>
                <a:r>
                  <a:rPr lang="en-US" dirty="0" smtClean="0"/>
                  <a:t> to be </a:t>
                </a:r>
                <a14:m>
                  <m:oMath xmlns:m="http://schemas.openxmlformats.org/officeDocument/2006/math">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e>
                    </m:rad>
                  </m:oMath>
                </a14:m>
                <a:r>
                  <a:rPr lang="en-US" dirty="0" smtClean="0"/>
                  <a:t> greater </a:t>
                </a:r>
                <a:endParaRPr lang="en-US" dirty="0"/>
              </a:p>
            </p:txBody>
          </p:sp>
        </mc:Choice>
        <mc:Fallback>
          <p:sp>
            <p:nvSpPr>
              <p:cNvPr id="22" name="TextBox 21"/>
              <p:cNvSpPr txBox="1">
                <a:spLocks noRot="1" noChangeAspect="1" noMove="1" noResize="1" noEditPoints="1" noAdjustHandles="1" noChangeArrowheads="1" noChangeShapeType="1" noTextEdit="1"/>
              </p:cNvSpPr>
              <p:nvPr/>
            </p:nvSpPr>
            <p:spPr>
              <a:xfrm>
                <a:off x="1491342" y="3564039"/>
                <a:ext cx="3124200" cy="396327"/>
              </a:xfrm>
              <a:prstGeom prst="rect">
                <a:avLst/>
              </a:prstGeom>
              <a:blipFill>
                <a:blip r:embed="rId4"/>
                <a:stretch>
                  <a:fillRect l="-391" t="-1538" r="-1172" b="-24615"/>
                </a:stretch>
              </a:blipFill>
            </p:spPr>
            <p:txBody>
              <a:bodyPr/>
              <a:lstStyle/>
              <a:p>
                <a:r>
                  <a:rPr lang="en-US">
                    <a:noFill/>
                  </a:rPr>
                  <a:t> </a:t>
                </a:r>
              </a:p>
            </p:txBody>
          </p:sp>
        </mc:Fallback>
      </mc:AlternateContent>
    </p:spTree>
    <p:extLst>
      <p:ext uri="{BB962C8B-B14F-4D97-AF65-F5344CB8AC3E}">
        <p14:creationId xmlns:p14="http://schemas.microsoft.com/office/powerpoint/2010/main" val="12209403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48</a:t>
            </a:fld>
            <a:endParaRPr lang="en-US"/>
          </a:p>
        </p:txBody>
      </p:sp>
      <p:sp>
        <p:nvSpPr>
          <p:cNvPr id="4" name="Title 3"/>
          <p:cNvSpPr>
            <a:spLocks noGrp="1"/>
          </p:cNvSpPr>
          <p:nvPr>
            <p:ph type="title"/>
          </p:nvPr>
        </p:nvSpPr>
        <p:spPr/>
        <p:txBody>
          <a:bodyPr/>
          <a:lstStyle/>
          <a:p>
            <a:r>
              <a:rPr lang="en-US" dirty="0" smtClean="0"/>
              <a:t>Model </a:t>
            </a:r>
            <a:r>
              <a:rPr lang="en-US" dirty="0" smtClean="0"/>
              <a:t>Inputs and Expectations</a:t>
            </a:r>
            <a:endParaRPr lang="en-US" dirty="0"/>
          </a:p>
        </p:txBody>
      </p:sp>
      <p:pic>
        <p:nvPicPr>
          <p:cNvPr id="5" name="Picture 4"/>
          <p:cNvPicPr>
            <a:picLocks noChangeAspect="1"/>
          </p:cNvPicPr>
          <p:nvPr/>
        </p:nvPicPr>
        <p:blipFill rotWithShape="1">
          <a:blip r:embed="rId2"/>
          <a:srcRect b="25823"/>
          <a:stretch/>
        </p:blipFill>
        <p:spPr>
          <a:xfrm>
            <a:off x="1283382" y="3279703"/>
            <a:ext cx="6577237" cy="910604"/>
          </a:xfrm>
          <a:prstGeom prst="rect">
            <a:avLst/>
          </a:prstGeom>
        </p:spPr>
      </p:pic>
      <p:pic>
        <p:nvPicPr>
          <p:cNvPr id="17" name="Picture 16"/>
          <p:cNvPicPr>
            <a:picLocks noChangeAspect="1"/>
          </p:cNvPicPr>
          <p:nvPr/>
        </p:nvPicPr>
        <p:blipFill rotWithShape="1">
          <a:blip r:embed="rId3"/>
          <a:srcRect b="25297"/>
          <a:stretch/>
        </p:blipFill>
        <p:spPr>
          <a:xfrm>
            <a:off x="1264952" y="1455224"/>
            <a:ext cx="6614097" cy="1162562"/>
          </a:xfrm>
          <a:prstGeom prst="rect">
            <a:avLst/>
          </a:prstGeom>
        </p:spPr>
      </p:pic>
      <p:sp>
        <p:nvSpPr>
          <p:cNvPr id="2" name="TextBox 1"/>
          <p:cNvSpPr txBox="1"/>
          <p:nvPr/>
        </p:nvSpPr>
        <p:spPr>
          <a:xfrm>
            <a:off x="3153951" y="1085892"/>
            <a:ext cx="2836097" cy="461665"/>
          </a:xfrm>
          <a:prstGeom prst="rect">
            <a:avLst/>
          </a:prstGeom>
          <a:noFill/>
        </p:spPr>
        <p:txBody>
          <a:bodyPr wrap="none" rtlCol="0">
            <a:spAutoFit/>
          </a:bodyPr>
          <a:lstStyle/>
          <a:p>
            <a:r>
              <a:rPr lang="en-US" sz="2400" dirty="0" smtClean="0"/>
              <a:t>Propellant Properties</a:t>
            </a:r>
            <a:endParaRPr lang="en-US" sz="2400" dirty="0"/>
          </a:p>
        </p:txBody>
      </p:sp>
      <p:sp>
        <p:nvSpPr>
          <p:cNvPr id="13" name="TextBox 12"/>
          <p:cNvSpPr txBox="1"/>
          <p:nvPr/>
        </p:nvSpPr>
        <p:spPr>
          <a:xfrm>
            <a:off x="2271337" y="2926284"/>
            <a:ext cx="4601324" cy="461665"/>
          </a:xfrm>
          <a:prstGeom prst="rect">
            <a:avLst/>
          </a:prstGeom>
          <a:noFill/>
        </p:spPr>
        <p:txBody>
          <a:bodyPr wrap="none" rtlCol="0">
            <a:spAutoFit/>
          </a:bodyPr>
          <a:lstStyle/>
          <a:p>
            <a:r>
              <a:rPr lang="en-US" sz="2400" dirty="0" smtClean="0"/>
              <a:t>Test Properties / Model Parameters</a:t>
            </a:r>
            <a:endParaRPr lang="en-US" sz="2400" dirty="0"/>
          </a:p>
        </p:txBody>
      </p:sp>
    </p:spTree>
    <p:extLst>
      <p:ext uri="{BB962C8B-B14F-4D97-AF65-F5344CB8AC3E}">
        <p14:creationId xmlns:p14="http://schemas.microsoft.com/office/powerpoint/2010/main" val="4824059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49</a:t>
            </a:fld>
            <a:endParaRPr lang="en-US"/>
          </a:p>
        </p:txBody>
      </p:sp>
      <p:sp>
        <p:nvSpPr>
          <p:cNvPr id="4" name="Title 3"/>
          <p:cNvSpPr>
            <a:spLocks noGrp="1"/>
          </p:cNvSpPr>
          <p:nvPr>
            <p:ph type="title"/>
          </p:nvPr>
        </p:nvSpPr>
        <p:spPr/>
        <p:txBody>
          <a:bodyPr/>
          <a:lstStyle/>
          <a:p>
            <a:r>
              <a:rPr lang="en-US" dirty="0" smtClean="0"/>
              <a:t>Model </a:t>
            </a:r>
            <a:r>
              <a:rPr lang="en-US" dirty="0" smtClean="0"/>
              <a:t>Outputs</a:t>
            </a:r>
            <a:endParaRPr lang="en-US" dirty="0"/>
          </a:p>
        </p:txBody>
      </p:sp>
      <p:pic>
        <p:nvPicPr>
          <p:cNvPr id="17" name="Picture 16"/>
          <p:cNvPicPr>
            <a:picLocks noChangeAspect="1"/>
          </p:cNvPicPr>
          <p:nvPr/>
        </p:nvPicPr>
        <p:blipFill rotWithShape="1">
          <a:blip r:embed="rId2"/>
          <a:srcRect b="25297"/>
          <a:stretch/>
        </p:blipFill>
        <p:spPr>
          <a:xfrm>
            <a:off x="1264952" y="1455224"/>
            <a:ext cx="6614097" cy="1162562"/>
          </a:xfrm>
          <a:prstGeom prst="rect">
            <a:avLst/>
          </a:prstGeom>
        </p:spPr>
      </p:pic>
      <p:sp>
        <p:nvSpPr>
          <p:cNvPr id="2" name="TextBox 1"/>
          <p:cNvSpPr txBox="1"/>
          <p:nvPr/>
        </p:nvSpPr>
        <p:spPr>
          <a:xfrm>
            <a:off x="3153951" y="1085892"/>
            <a:ext cx="2836097" cy="461665"/>
          </a:xfrm>
          <a:prstGeom prst="rect">
            <a:avLst/>
          </a:prstGeom>
          <a:noFill/>
        </p:spPr>
        <p:txBody>
          <a:bodyPr wrap="none" rtlCol="0">
            <a:spAutoFit/>
          </a:bodyPr>
          <a:lstStyle/>
          <a:p>
            <a:r>
              <a:rPr lang="en-US" sz="2400" dirty="0" smtClean="0"/>
              <a:t>Propellant Properties</a:t>
            </a:r>
            <a:endParaRPr lang="en-US" sz="2400" dirty="0"/>
          </a:p>
        </p:txBody>
      </p:sp>
      <p:sp>
        <p:nvSpPr>
          <p:cNvPr id="13" name="TextBox 12"/>
          <p:cNvSpPr txBox="1"/>
          <p:nvPr/>
        </p:nvSpPr>
        <p:spPr>
          <a:xfrm>
            <a:off x="3153951" y="2652935"/>
            <a:ext cx="2830647" cy="461665"/>
          </a:xfrm>
          <a:prstGeom prst="rect">
            <a:avLst/>
          </a:prstGeom>
          <a:noFill/>
        </p:spPr>
        <p:txBody>
          <a:bodyPr wrap="none" rtlCol="0">
            <a:spAutoFit/>
          </a:bodyPr>
          <a:lstStyle/>
          <a:p>
            <a:r>
              <a:rPr lang="en-US" sz="2400" dirty="0" smtClean="0"/>
              <a:t>Global Model Results</a:t>
            </a:r>
            <a:endParaRPr lang="en-US" sz="2400" dirty="0"/>
          </a:p>
        </p:txBody>
      </p:sp>
      <p:pic>
        <p:nvPicPr>
          <p:cNvPr id="8" name="Picture 7"/>
          <p:cNvPicPr>
            <a:picLocks noChangeAspect="1"/>
          </p:cNvPicPr>
          <p:nvPr/>
        </p:nvPicPr>
        <p:blipFill rotWithShape="1">
          <a:blip r:embed="rId3"/>
          <a:srcRect l="-1" r="605" b="21657"/>
          <a:stretch/>
        </p:blipFill>
        <p:spPr>
          <a:xfrm>
            <a:off x="1059543" y="3015599"/>
            <a:ext cx="7020474" cy="1357619"/>
          </a:xfrm>
          <a:prstGeom prst="rect">
            <a:avLst/>
          </a:prstGeom>
        </p:spPr>
      </p:pic>
      <mc:AlternateContent xmlns:mc="http://schemas.openxmlformats.org/markup-compatibility/2006">
        <mc:Choice xmlns:a14="http://schemas.microsoft.com/office/drawing/2010/main" Requires="a14">
          <p:sp>
            <p:nvSpPr>
              <p:cNvPr id="6" name="TextBox 5"/>
              <p:cNvSpPr txBox="1"/>
              <p:nvPr/>
            </p:nvSpPr>
            <p:spPr>
              <a:xfrm>
                <a:off x="2488954" y="4497785"/>
                <a:ext cx="1103122" cy="369332"/>
              </a:xfrm>
              <a:prstGeom prst="rect">
                <a:avLst/>
              </a:prstGeom>
              <a:noFill/>
              <a:ln>
                <a:solidFill>
                  <a:srgbClr val="000000"/>
                </a:solidFill>
              </a:ln>
            </p:spPr>
            <p:txBody>
              <a:bodyPr wrap="none" rtlCol="0">
                <a:spAutoFit/>
              </a:bodyPr>
              <a:lstStyle/>
              <a:p>
                <a:r>
                  <a:rPr lang="en-US" b="1" dirty="0" smtClean="0">
                    <a:solidFill>
                      <a:srgbClr val="00B050"/>
                    </a:solidFill>
                    <a:sym typeface="Wingdings" panose="05000000000000000000" pitchFamily="2" charset="2"/>
                  </a:rPr>
                  <a:t> </a:t>
                </a:r>
                <a14:m>
                  <m:oMath xmlns:m="http://schemas.openxmlformats.org/officeDocument/2006/math">
                    <m:sSub>
                      <m:sSubPr>
                        <m:ctrlPr>
                          <a:rPr lang="en-US" b="1" i="1" smtClean="0">
                            <a:solidFill>
                              <a:srgbClr val="00B050"/>
                            </a:solidFill>
                            <a:latin typeface="Cambria Math" panose="02040503050406030204" pitchFamily="18" charset="0"/>
                          </a:rPr>
                        </m:ctrlPr>
                      </m:sSubPr>
                      <m:e>
                        <m:r>
                          <a:rPr lang="en-US" b="1" i="1" smtClean="0">
                            <a:solidFill>
                              <a:srgbClr val="00B050"/>
                            </a:solidFill>
                            <a:latin typeface="Cambria Math" panose="02040503050406030204" pitchFamily="18" charset="0"/>
                          </a:rPr>
                          <m:t>𝑻</m:t>
                        </m:r>
                      </m:e>
                      <m:sub>
                        <m:r>
                          <a:rPr lang="en-US" b="1" i="1" smtClean="0">
                            <a:solidFill>
                              <a:srgbClr val="00B050"/>
                            </a:solidFill>
                            <a:latin typeface="Cambria Math" panose="02040503050406030204" pitchFamily="18" charset="0"/>
                          </a:rPr>
                          <m:t>𝒆</m:t>
                        </m:r>
                      </m:sub>
                    </m:sSub>
                    <m:r>
                      <a:rPr lang="en-US" b="1" i="1" smtClean="0">
                        <a:solidFill>
                          <a:srgbClr val="00B050"/>
                        </a:solidFill>
                        <a:latin typeface="Cambria Math" panose="02040503050406030204" pitchFamily="18" charset="0"/>
                      </a:rPr>
                      <m:t>∼</m:t>
                    </m:r>
                    <m:r>
                      <a:rPr lang="en-US" b="1" i="1" smtClean="0">
                        <a:solidFill>
                          <a:srgbClr val="00B050"/>
                        </a:solidFill>
                        <a:latin typeface="Cambria Math" panose="02040503050406030204" pitchFamily="18" charset="0"/>
                      </a:rPr>
                      <m:t>𝑪</m:t>
                    </m:r>
                  </m:oMath>
                </a14:m>
                <a:endParaRPr lang="en-US" b="1" dirty="0">
                  <a:solidFill>
                    <a:srgbClr val="00B050"/>
                  </a:solidFill>
                </a:endParaRPr>
              </a:p>
            </p:txBody>
          </p:sp>
        </mc:Choice>
        <mc:Fallback>
          <p:sp>
            <p:nvSpPr>
              <p:cNvPr id="6" name="TextBox 5"/>
              <p:cNvSpPr txBox="1">
                <a:spLocks noRot="1" noChangeAspect="1" noMove="1" noResize="1" noEditPoints="1" noAdjustHandles="1" noChangeArrowheads="1" noChangeShapeType="1" noTextEdit="1"/>
              </p:cNvSpPr>
              <p:nvPr/>
            </p:nvSpPr>
            <p:spPr>
              <a:xfrm>
                <a:off x="2488954" y="4497785"/>
                <a:ext cx="1103122" cy="369332"/>
              </a:xfrm>
              <a:prstGeom prst="rect">
                <a:avLst/>
              </a:prstGeom>
              <a:blipFill>
                <a:blip r:embed="rId4"/>
                <a:stretch>
                  <a:fillRect l="-3825" t="-9677" b="-22581"/>
                </a:stretch>
              </a:blipFill>
              <a:ln>
                <a:solidFill>
                  <a:srgbClr val="0000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p:cNvSpPr txBox="1"/>
              <p:nvPr/>
            </p:nvSpPr>
            <p:spPr>
              <a:xfrm>
                <a:off x="4626013" y="4497785"/>
                <a:ext cx="1842940" cy="396327"/>
              </a:xfrm>
              <a:prstGeom prst="rect">
                <a:avLst/>
              </a:prstGeom>
              <a:noFill/>
              <a:ln>
                <a:solidFill>
                  <a:srgbClr val="000000"/>
                </a:solidFill>
              </a:ln>
            </p:spPr>
            <p:txBody>
              <a:bodyPr wrap="none" rtlCol="0">
                <a:spAutoFit/>
              </a:bodyPr>
              <a:lstStyle/>
              <a:p>
                <a:r>
                  <a:rPr lang="en-US" b="1" dirty="0" smtClean="0">
                    <a:solidFill>
                      <a:srgbClr val="00B050"/>
                    </a:solidFill>
                    <a:sym typeface="Wingdings" panose="05000000000000000000" pitchFamily="2" charset="2"/>
                  </a:rPr>
                  <a:t> </a:t>
                </a:r>
                <a14:m>
                  <m:oMath xmlns:m="http://schemas.openxmlformats.org/officeDocument/2006/math">
                    <m:sSubSup>
                      <m:sSubSupPr>
                        <m:ctrlPr>
                          <a:rPr lang="en-US" b="1" i="1" smtClean="0">
                            <a:solidFill>
                              <a:srgbClr val="00B050"/>
                            </a:solidFill>
                            <a:latin typeface="Cambria Math" panose="02040503050406030204" pitchFamily="18" charset="0"/>
                          </a:rPr>
                        </m:ctrlPr>
                      </m:sSubSupPr>
                      <m:e>
                        <m:r>
                          <a:rPr lang="en-US" b="1" i="1" smtClean="0">
                            <a:solidFill>
                              <a:srgbClr val="00B050"/>
                            </a:solidFill>
                            <a:latin typeface="Cambria Math" panose="02040503050406030204" pitchFamily="18" charset="0"/>
                          </a:rPr>
                          <m:t>𝒏</m:t>
                        </m:r>
                      </m:e>
                      <m:sub>
                        <m:r>
                          <a:rPr lang="en-US" b="1" i="1" smtClean="0">
                            <a:solidFill>
                              <a:srgbClr val="00B050"/>
                            </a:solidFill>
                            <a:latin typeface="Cambria Math" panose="02040503050406030204" pitchFamily="18" charset="0"/>
                          </a:rPr>
                          <m:t>𝒆</m:t>
                        </m:r>
                      </m:sub>
                      <m:sup>
                        <m:r>
                          <a:rPr lang="en-US" b="1" i="1" smtClean="0">
                            <a:solidFill>
                              <a:srgbClr val="00B050"/>
                            </a:solidFill>
                            <a:latin typeface="Cambria Math" panose="02040503050406030204" pitchFamily="18" charset="0"/>
                          </a:rPr>
                          <m:t>𝑲𝒓</m:t>
                        </m:r>
                      </m:sup>
                    </m:sSubSup>
                    <m:r>
                      <a:rPr lang="en-US" b="1" i="1" smtClean="0">
                        <a:solidFill>
                          <a:srgbClr val="00B050"/>
                        </a:solidFill>
                        <a:latin typeface="Cambria Math" panose="02040503050406030204" pitchFamily="18" charset="0"/>
                      </a:rPr>
                      <m:t>∼</m:t>
                    </m:r>
                    <m:rad>
                      <m:radPr>
                        <m:degHide m:val="on"/>
                        <m:ctrlPr>
                          <a:rPr lang="en-US" b="1" i="1" smtClean="0">
                            <a:solidFill>
                              <a:srgbClr val="00B050"/>
                            </a:solidFill>
                            <a:latin typeface="Cambria Math" panose="02040503050406030204" pitchFamily="18" charset="0"/>
                          </a:rPr>
                        </m:ctrlPr>
                      </m:radPr>
                      <m:deg/>
                      <m:e>
                        <m:r>
                          <a:rPr lang="en-US" b="1" i="1" smtClean="0">
                            <a:solidFill>
                              <a:srgbClr val="00B050"/>
                            </a:solidFill>
                            <a:latin typeface="Cambria Math" panose="02040503050406030204" pitchFamily="18" charset="0"/>
                          </a:rPr>
                          <m:t>𝟐</m:t>
                        </m:r>
                      </m:e>
                    </m:rad>
                    <m:r>
                      <a:rPr lang="en-US" b="1" i="1" smtClean="0">
                        <a:solidFill>
                          <a:srgbClr val="00B050"/>
                        </a:solidFill>
                        <a:latin typeface="Cambria Math" panose="02040503050406030204" pitchFamily="18" charset="0"/>
                      </a:rPr>
                      <m:t> </m:t>
                    </m:r>
                    <m:sSubSup>
                      <m:sSubSupPr>
                        <m:ctrlPr>
                          <a:rPr lang="en-US" b="1" i="1" smtClean="0">
                            <a:solidFill>
                              <a:srgbClr val="00B050"/>
                            </a:solidFill>
                            <a:latin typeface="Cambria Math" panose="02040503050406030204" pitchFamily="18" charset="0"/>
                          </a:rPr>
                        </m:ctrlPr>
                      </m:sSubSupPr>
                      <m:e>
                        <m:r>
                          <a:rPr lang="en-US" b="1" i="1" smtClean="0">
                            <a:solidFill>
                              <a:srgbClr val="00B050"/>
                            </a:solidFill>
                            <a:latin typeface="Cambria Math" panose="02040503050406030204" pitchFamily="18" charset="0"/>
                          </a:rPr>
                          <m:t>𝒏</m:t>
                        </m:r>
                      </m:e>
                      <m:sub>
                        <m:r>
                          <a:rPr lang="en-US" b="1" i="1" smtClean="0">
                            <a:solidFill>
                              <a:srgbClr val="00B050"/>
                            </a:solidFill>
                            <a:latin typeface="Cambria Math" panose="02040503050406030204" pitchFamily="18" charset="0"/>
                          </a:rPr>
                          <m:t>𝒆</m:t>
                        </m:r>
                      </m:sub>
                      <m:sup>
                        <m:r>
                          <a:rPr lang="en-US" b="1" i="1" smtClean="0">
                            <a:solidFill>
                              <a:srgbClr val="00B050"/>
                            </a:solidFill>
                            <a:latin typeface="Cambria Math" panose="02040503050406030204" pitchFamily="18" charset="0"/>
                          </a:rPr>
                          <m:t>𝑨𝒓</m:t>
                        </m:r>
                      </m:sup>
                    </m:sSubSup>
                  </m:oMath>
                </a14:m>
                <a:endParaRPr lang="en-US" b="1" dirty="0">
                  <a:solidFill>
                    <a:srgbClr val="00B050"/>
                  </a:solidFill>
                </a:endParaRPr>
              </a:p>
            </p:txBody>
          </p:sp>
        </mc:Choice>
        <mc:Fallback>
          <p:sp>
            <p:nvSpPr>
              <p:cNvPr id="10" name="TextBox 9"/>
              <p:cNvSpPr txBox="1">
                <a:spLocks noRot="1" noChangeAspect="1" noMove="1" noResize="1" noEditPoints="1" noAdjustHandles="1" noChangeArrowheads="1" noChangeShapeType="1" noTextEdit="1"/>
              </p:cNvSpPr>
              <p:nvPr/>
            </p:nvSpPr>
            <p:spPr>
              <a:xfrm>
                <a:off x="4626013" y="4497785"/>
                <a:ext cx="1842940" cy="396327"/>
              </a:xfrm>
              <a:prstGeom prst="rect">
                <a:avLst/>
              </a:prstGeom>
              <a:blipFill>
                <a:blip r:embed="rId5"/>
                <a:stretch>
                  <a:fillRect l="-2632" t="-1493" b="-20896"/>
                </a:stretch>
              </a:blipFill>
              <a:ln>
                <a:solidFill>
                  <a:srgbClr val="000000"/>
                </a:solidFill>
              </a:ln>
            </p:spPr>
            <p:txBody>
              <a:bodyPr/>
              <a:lstStyle/>
              <a:p>
                <a:r>
                  <a:rPr lang="en-US">
                    <a:noFill/>
                  </a:rPr>
                  <a:t> </a:t>
                </a:r>
              </a:p>
            </p:txBody>
          </p:sp>
        </mc:Fallback>
      </mc:AlternateContent>
      <p:grpSp>
        <p:nvGrpSpPr>
          <p:cNvPr id="11" name="Group 10"/>
          <p:cNvGrpSpPr/>
          <p:nvPr/>
        </p:nvGrpSpPr>
        <p:grpSpPr>
          <a:xfrm>
            <a:off x="0" y="1085892"/>
            <a:ext cx="9144000" cy="4057608"/>
            <a:chOff x="0" y="1085892"/>
            <a:chExt cx="9144000" cy="4057608"/>
          </a:xfrm>
        </p:grpSpPr>
        <p:sp>
          <p:nvSpPr>
            <p:cNvPr id="7" name="Rectangle 6"/>
            <p:cNvSpPr/>
            <p:nvPr/>
          </p:nvSpPr>
          <p:spPr>
            <a:xfrm>
              <a:off x="0" y="1085892"/>
              <a:ext cx="9144000" cy="4057608"/>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462110" y="2522434"/>
              <a:ext cx="6219780" cy="646331"/>
            </a:xfrm>
            <a:prstGeom prst="rect">
              <a:avLst/>
            </a:prstGeom>
            <a:solidFill>
              <a:schemeClr val="bg1"/>
            </a:solidFill>
            <a:ln>
              <a:solidFill>
                <a:srgbClr val="000000"/>
              </a:solidFill>
            </a:ln>
          </p:spPr>
          <p:txBody>
            <a:bodyPr wrap="none" rtlCol="0">
              <a:spAutoFit/>
            </a:bodyPr>
            <a:lstStyle/>
            <a:p>
              <a:r>
                <a:rPr lang="en-US" sz="3600" b="1" dirty="0" smtClean="0"/>
                <a:t>Now let’s compare to real data!</a:t>
              </a:r>
              <a:endParaRPr lang="en-US" sz="3600" b="1" dirty="0"/>
            </a:p>
          </p:txBody>
        </p:sp>
      </p:grpSp>
    </p:spTree>
    <p:extLst>
      <p:ext uri="{BB962C8B-B14F-4D97-AF65-F5344CB8AC3E}">
        <p14:creationId xmlns:p14="http://schemas.microsoft.com/office/powerpoint/2010/main" val="246003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00151"/>
            <a:ext cx="3996813" cy="3394472"/>
          </a:xfrm>
        </p:spPr>
        <p:txBody>
          <a:bodyPr>
            <a:normAutofit fontScale="70000" lnSpcReduction="20000"/>
          </a:bodyPr>
          <a:lstStyle/>
          <a:p>
            <a:r>
              <a:rPr lang="en-US" dirty="0" smtClean="0"/>
              <a:t>50’s: Project Vanguard put the first US satellite in orbit.</a:t>
            </a:r>
          </a:p>
          <a:p>
            <a:r>
              <a:rPr lang="en-US" dirty="0" smtClean="0"/>
              <a:t>60’s: GRAB1 first surveillance satellite</a:t>
            </a:r>
          </a:p>
          <a:p>
            <a:r>
              <a:rPr lang="en-US" dirty="0" smtClean="0"/>
              <a:t>70’s-80’s: Developed initial GPS</a:t>
            </a:r>
          </a:p>
          <a:p>
            <a:r>
              <a:rPr lang="en-US" dirty="0" smtClean="0"/>
              <a:t>2000’s: </a:t>
            </a:r>
            <a:r>
              <a:rPr lang="en-US" dirty="0" err="1" smtClean="0"/>
              <a:t>TacSat</a:t>
            </a:r>
            <a:r>
              <a:rPr lang="en-US" dirty="0" smtClean="0"/>
              <a:t> tactical communications</a:t>
            </a:r>
          </a:p>
          <a:p>
            <a:r>
              <a:rPr lang="en-US" dirty="0" smtClean="0"/>
              <a:t>2010’s: Robotic Servicing of Geostationary Satellites (RSGS)</a:t>
            </a:r>
          </a:p>
          <a:p>
            <a:endParaRPr lang="en-US" dirty="0" smtClean="0"/>
          </a:p>
          <a:p>
            <a:endParaRPr lang="en-US" dirty="0"/>
          </a:p>
        </p:txBody>
      </p:sp>
      <p:sp>
        <p:nvSpPr>
          <p:cNvPr id="3" name="Title 2"/>
          <p:cNvSpPr>
            <a:spLocks noGrp="1"/>
          </p:cNvSpPr>
          <p:nvPr>
            <p:ph type="title"/>
          </p:nvPr>
        </p:nvSpPr>
        <p:spPr/>
        <p:txBody>
          <a:bodyPr/>
          <a:lstStyle/>
          <a:p>
            <a:r>
              <a:rPr lang="en-US" dirty="0" smtClean="0"/>
              <a:t>Naval Center for Space Technology</a:t>
            </a:r>
            <a:endParaRPr lang="en-US" dirty="0"/>
          </a:p>
        </p:txBody>
      </p:sp>
      <p:pic>
        <p:nvPicPr>
          <p:cNvPr id="13" name="Picture 16" descr="Vanguard 1 - Wikipedi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92697" y="957822"/>
            <a:ext cx="1882588" cy="14119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Grab 1, 2 (Dyno) / Poppy 1, 2 / Solrad 1, 2, 3, 4A, 4B - Gunter&amp;#39;s Space P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117" y="1813155"/>
            <a:ext cx="1651347" cy="18694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New Air Force Satellites Launched To Improve GPS | TechCrunc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75285" y="977363"/>
            <a:ext cx="3123078" cy="25027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TacSat-4 - eoPortal Directory - Satellite Mission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392697" y="3125129"/>
            <a:ext cx="2658367" cy="19988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Robotic payload for RSGS mission moves to next phase of development"/>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65217" y="3456145"/>
            <a:ext cx="3312029" cy="169134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1A7383EF-49D2-1B41-8C7D-9D347A7E21C1}" type="slidenum">
              <a:rPr lang="en-US" smtClean="0"/>
              <a:t>5</a:t>
            </a:fld>
            <a:endParaRPr lang="en-US" dirty="0"/>
          </a:p>
        </p:txBody>
      </p:sp>
    </p:spTree>
    <p:extLst>
      <p:ext uri="{BB962C8B-B14F-4D97-AF65-F5344CB8AC3E}">
        <p14:creationId xmlns:p14="http://schemas.microsoft.com/office/powerpoint/2010/main" val="125532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65086" y="990240"/>
            <a:ext cx="5413829" cy="4126215"/>
          </a:xfrm>
        </p:spPr>
      </p:pic>
      <p:sp>
        <p:nvSpPr>
          <p:cNvPr id="3" name="Slide Number Placeholder 2"/>
          <p:cNvSpPr>
            <a:spLocks noGrp="1"/>
          </p:cNvSpPr>
          <p:nvPr>
            <p:ph type="sldNum" sz="quarter" idx="12"/>
          </p:nvPr>
        </p:nvSpPr>
        <p:spPr/>
        <p:txBody>
          <a:bodyPr/>
          <a:lstStyle/>
          <a:p>
            <a:fld id="{1A7383EF-49D2-1B41-8C7D-9D347A7E21C1}" type="slidenum">
              <a:rPr lang="en-US" smtClean="0"/>
              <a:t>50</a:t>
            </a:fld>
            <a:endParaRPr lang="en-US"/>
          </a:p>
        </p:txBody>
      </p:sp>
      <p:sp>
        <p:nvSpPr>
          <p:cNvPr id="4" name="Title 3"/>
          <p:cNvSpPr>
            <a:spLocks noGrp="1"/>
          </p:cNvSpPr>
          <p:nvPr>
            <p:ph type="title"/>
          </p:nvPr>
        </p:nvSpPr>
        <p:spPr/>
        <p:txBody>
          <a:bodyPr/>
          <a:lstStyle/>
          <a:p>
            <a:r>
              <a:rPr lang="en-US" dirty="0" smtClean="0"/>
              <a:t>Comparing </a:t>
            </a:r>
            <a:r>
              <a:rPr lang="en-US" dirty="0" smtClean="0"/>
              <a:t>Experiment </a:t>
            </a:r>
            <a:r>
              <a:rPr lang="en-US" dirty="0" smtClean="0"/>
              <a:t>to </a:t>
            </a:r>
            <a:r>
              <a:rPr lang="en-US" dirty="0" smtClean="0"/>
              <a:t>Theory</a:t>
            </a:r>
            <a:endParaRPr lang="en-US" dirty="0"/>
          </a:p>
        </p:txBody>
      </p:sp>
      <p:grpSp>
        <p:nvGrpSpPr>
          <p:cNvPr id="17" name="Group 16"/>
          <p:cNvGrpSpPr/>
          <p:nvPr/>
        </p:nvGrpSpPr>
        <p:grpSpPr>
          <a:xfrm>
            <a:off x="5615214" y="1199858"/>
            <a:ext cx="3412672" cy="2220118"/>
            <a:chOff x="5615214" y="1199858"/>
            <a:chExt cx="3412672" cy="2220118"/>
          </a:xfrm>
        </p:grpSpPr>
        <p:sp>
          <p:nvSpPr>
            <p:cNvPr id="10" name="TextBox 9"/>
            <p:cNvSpPr txBox="1"/>
            <p:nvPr/>
          </p:nvSpPr>
          <p:spPr>
            <a:xfrm>
              <a:off x="7278915" y="1199858"/>
              <a:ext cx="1748971" cy="1877437"/>
            </a:xfrm>
            <a:prstGeom prst="rect">
              <a:avLst/>
            </a:prstGeom>
            <a:noFill/>
          </p:spPr>
          <p:txBody>
            <a:bodyPr wrap="square" rtlCol="0">
              <a:spAutoFit/>
            </a:bodyPr>
            <a:lstStyle/>
            <a:p>
              <a:r>
                <a:rPr lang="en-US" sz="2000" dirty="0" smtClean="0">
                  <a:solidFill>
                    <a:srgbClr val="C00000"/>
                  </a:solidFill>
                </a:rPr>
                <a:t>High-current:</a:t>
              </a:r>
            </a:p>
            <a:p>
              <a:pPr marL="342900" indent="-342900">
                <a:buFont typeface="Arial" panose="020B0604020202020204" pitchFamily="34" charset="0"/>
                <a:buChar char="•"/>
              </a:pPr>
              <a:r>
                <a:rPr lang="en-US" sz="1600" dirty="0" smtClean="0">
                  <a:solidFill>
                    <a:srgbClr val="C00000"/>
                  </a:solidFill>
                </a:rPr>
                <a:t>Decent model agreement</a:t>
              </a:r>
            </a:p>
            <a:p>
              <a:pPr marL="342900" indent="-342900">
                <a:buFont typeface="Arial" panose="020B0604020202020204" pitchFamily="34" charset="0"/>
                <a:buChar char="•"/>
              </a:pPr>
              <a:r>
                <a:rPr lang="en-US" sz="1600" dirty="0" smtClean="0">
                  <a:solidFill>
                    <a:srgbClr val="C00000"/>
                  </a:solidFill>
                </a:rPr>
                <a:t>Improved performance meets expectations</a:t>
              </a:r>
              <a:endParaRPr lang="en-US" sz="1600" dirty="0">
                <a:solidFill>
                  <a:srgbClr val="C00000"/>
                </a:solidFill>
              </a:endParaRPr>
            </a:p>
          </p:txBody>
        </p:sp>
        <p:sp>
          <p:nvSpPr>
            <p:cNvPr id="11" name="Rectangle 10"/>
            <p:cNvSpPr/>
            <p:nvPr/>
          </p:nvSpPr>
          <p:spPr>
            <a:xfrm>
              <a:off x="5615214" y="1199858"/>
              <a:ext cx="1277356" cy="2220118"/>
            </a:xfrm>
            <a:prstGeom prst="rect">
              <a:avLst/>
            </a:prstGeom>
            <a:noFill/>
            <a:ln w="7620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5" name="Group 4"/>
          <p:cNvGrpSpPr/>
          <p:nvPr/>
        </p:nvGrpSpPr>
        <p:grpSpPr>
          <a:xfrm>
            <a:off x="101600" y="1199858"/>
            <a:ext cx="5370286" cy="3312270"/>
            <a:chOff x="101600" y="1199858"/>
            <a:chExt cx="5370286" cy="3312270"/>
          </a:xfrm>
        </p:grpSpPr>
        <p:sp>
          <p:nvSpPr>
            <p:cNvPr id="12" name="Rectangle 11"/>
            <p:cNvSpPr/>
            <p:nvPr/>
          </p:nvSpPr>
          <p:spPr>
            <a:xfrm>
              <a:off x="2485474" y="2887493"/>
              <a:ext cx="2986412" cy="1624635"/>
            </a:xfrm>
            <a:prstGeom prst="rect">
              <a:avLst/>
            </a:prstGeom>
            <a:noFill/>
            <a:ln w="76200">
              <a:solidFill>
                <a:srgbClr val="32C8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TextBox 15"/>
            <p:cNvSpPr txBox="1"/>
            <p:nvPr/>
          </p:nvSpPr>
          <p:spPr>
            <a:xfrm>
              <a:off x="101600" y="1199858"/>
              <a:ext cx="1763486" cy="1877437"/>
            </a:xfrm>
            <a:prstGeom prst="rect">
              <a:avLst/>
            </a:prstGeom>
            <a:noFill/>
          </p:spPr>
          <p:txBody>
            <a:bodyPr wrap="square" rtlCol="0">
              <a:spAutoFit/>
            </a:bodyPr>
            <a:lstStyle/>
            <a:p>
              <a:r>
                <a:rPr lang="en-US" sz="2000" dirty="0" smtClean="0">
                  <a:solidFill>
                    <a:srgbClr val="32C8FF"/>
                  </a:solidFill>
                </a:rPr>
                <a:t>Low-current:</a:t>
              </a:r>
            </a:p>
            <a:p>
              <a:pPr marL="342900" indent="-342900">
                <a:buFont typeface="Arial" panose="020B0604020202020204" pitchFamily="34" charset="0"/>
                <a:buChar char="•"/>
              </a:pPr>
              <a:r>
                <a:rPr lang="en-US" sz="1600" dirty="0" smtClean="0">
                  <a:solidFill>
                    <a:srgbClr val="32C8FF"/>
                  </a:solidFill>
                </a:rPr>
                <a:t>Why is I-V so different from before?</a:t>
              </a:r>
            </a:p>
            <a:p>
              <a:pPr marL="342900" indent="-342900">
                <a:buFont typeface="Arial" panose="020B0604020202020204" pitchFamily="34" charset="0"/>
                <a:buChar char="•"/>
              </a:pPr>
              <a:r>
                <a:rPr lang="en-US" sz="1600" dirty="0" smtClean="0">
                  <a:solidFill>
                    <a:srgbClr val="32C8FF"/>
                  </a:solidFill>
                </a:rPr>
                <a:t>Why does our model fail at low current?</a:t>
              </a:r>
              <a:endParaRPr lang="en-US" sz="2000" dirty="0">
                <a:solidFill>
                  <a:srgbClr val="32C8FF"/>
                </a:solidFill>
              </a:endParaRPr>
            </a:p>
          </p:txBody>
        </p:sp>
      </p:grpSp>
      <p:grpSp>
        <p:nvGrpSpPr>
          <p:cNvPr id="19" name="Group 18"/>
          <p:cNvGrpSpPr/>
          <p:nvPr/>
        </p:nvGrpSpPr>
        <p:grpSpPr>
          <a:xfrm>
            <a:off x="0" y="1056864"/>
            <a:ext cx="9144000" cy="4057608"/>
            <a:chOff x="0" y="1085892"/>
            <a:chExt cx="9144000" cy="4057608"/>
          </a:xfrm>
        </p:grpSpPr>
        <p:sp>
          <p:nvSpPr>
            <p:cNvPr id="20" name="Rectangle 19"/>
            <p:cNvSpPr/>
            <p:nvPr/>
          </p:nvSpPr>
          <p:spPr>
            <a:xfrm>
              <a:off x="0" y="1085892"/>
              <a:ext cx="9144000" cy="4057608"/>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983311" y="2522434"/>
              <a:ext cx="5291192" cy="646331"/>
            </a:xfrm>
            <a:prstGeom prst="rect">
              <a:avLst/>
            </a:prstGeom>
            <a:solidFill>
              <a:schemeClr val="bg1"/>
            </a:solidFill>
            <a:ln>
              <a:solidFill>
                <a:srgbClr val="000000"/>
              </a:solidFill>
            </a:ln>
          </p:spPr>
          <p:txBody>
            <a:bodyPr wrap="none" rtlCol="0">
              <a:spAutoFit/>
            </a:bodyPr>
            <a:lstStyle/>
            <a:p>
              <a:r>
                <a:rPr lang="en-US" sz="3600" b="1" dirty="0" smtClean="0"/>
                <a:t>What did our probes say??</a:t>
              </a:r>
              <a:endParaRPr lang="en-US" sz="3600" b="1" dirty="0"/>
            </a:p>
          </p:txBody>
        </p:sp>
      </p:grpSp>
    </p:spTree>
    <p:extLst>
      <p:ext uri="{BB962C8B-B14F-4D97-AF65-F5344CB8AC3E}">
        <p14:creationId xmlns:p14="http://schemas.microsoft.com/office/powerpoint/2010/main" val="56669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51</a:t>
            </a:fld>
            <a:endParaRPr lang="en-US"/>
          </a:p>
        </p:txBody>
      </p:sp>
      <p:sp>
        <p:nvSpPr>
          <p:cNvPr id="4" name="Title 3"/>
          <p:cNvSpPr>
            <a:spLocks noGrp="1"/>
          </p:cNvSpPr>
          <p:nvPr>
            <p:ph type="title"/>
          </p:nvPr>
        </p:nvSpPr>
        <p:spPr/>
        <p:txBody>
          <a:bodyPr>
            <a:normAutofit fontScale="90000"/>
          </a:bodyPr>
          <a:lstStyle/>
          <a:p>
            <a:r>
              <a:rPr lang="en-US" dirty="0" smtClean="0"/>
              <a:t>What do our Eyes... </a:t>
            </a:r>
            <a:r>
              <a:rPr lang="en-US" dirty="0" err="1" smtClean="0"/>
              <a:t>Errhm</a:t>
            </a:r>
            <a:r>
              <a:rPr lang="en-US" dirty="0" smtClean="0"/>
              <a:t>… Organic Optical Sensors Find?</a:t>
            </a:r>
            <a:endParaRPr lang="en-US" dirty="0"/>
          </a:p>
        </p:txBody>
      </p:sp>
      <p:pic>
        <p:nvPicPr>
          <p:cNvPr id="5"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5460" y="1090957"/>
            <a:ext cx="4898540" cy="373348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214" y="2744265"/>
            <a:ext cx="2185916" cy="2185916"/>
          </a:xfrm>
          <a:prstGeom prst="rect">
            <a:avLst/>
          </a:prstGeom>
        </p:spPr>
      </p:pic>
      <mc:AlternateContent xmlns:mc="http://schemas.openxmlformats.org/markup-compatibility/2006" xmlns:a14="http://schemas.microsoft.com/office/drawing/2010/main">
        <mc:Choice Requires="a14">
          <p:sp>
            <p:nvSpPr>
              <p:cNvPr id="2" name="TextBox 1"/>
              <p:cNvSpPr txBox="1"/>
              <p:nvPr/>
            </p:nvSpPr>
            <p:spPr>
              <a:xfrm>
                <a:off x="2461505" y="3769237"/>
                <a:ext cx="1912639" cy="1200329"/>
              </a:xfrm>
              <a:prstGeom prst="rect">
                <a:avLst/>
              </a:prstGeom>
              <a:noFill/>
            </p:spPr>
            <p:txBody>
              <a:bodyPr wrap="none" rtlCol="0">
                <a:spAutoFit/>
              </a:bodyPr>
              <a:lstStyle/>
              <a:p>
                <a:pPr algn="ctr"/>
                <a:r>
                  <a:rPr lang="en-US" b="1" dirty="0" smtClean="0"/>
                  <a:t>“Retracted” </a:t>
                </a:r>
                <a:r>
                  <a:rPr lang="en-US" b="1" dirty="0"/>
                  <a:t>mode</a:t>
                </a:r>
              </a:p>
              <a:p>
                <a:pPr algn="ctr"/>
                <a:r>
                  <a:rPr lang="en-US" dirty="0" smtClean="0"/>
                  <a:t>Below ~20 V </a:t>
                </a:r>
                <a:endParaRPr lang="en-US" dirty="0"/>
              </a:p>
              <a:p>
                <a:pPr algn="ctr"/>
                <a:r>
                  <a:rPr lang="en-US" dirty="0" smtClean="0"/>
                  <a:t>Poor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𝑑</m:t>
                        </m:r>
                      </m:sub>
                    </m:sSub>
                  </m:oMath>
                </a14:m>
                <a:r>
                  <a:rPr lang="en-US" dirty="0"/>
                  <a:t> extraction,</a:t>
                </a:r>
              </a:p>
              <a:p>
                <a:pPr algn="ctr"/>
                <a:r>
                  <a:rPr lang="en-US" dirty="0" smtClean="0"/>
                  <a:t>dim glow</a:t>
                </a:r>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2461505" y="3769237"/>
                <a:ext cx="1912639" cy="1200329"/>
              </a:xfrm>
              <a:prstGeom prst="rect">
                <a:avLst/>
              </a:prstGeom>
              <a:blipFill>
                <a:blip r:embed="rId4"/>
                <a:stretch>
                  <a:fillRect l="-2866" t="-2538" r="-2866" b="-7107"/>
                </a:stretch>
              </a:blipFill>
            </p:spPr>
            <p:txBody>
              <a:bodyPr/>
              <a:lstStyle/>
              <a:p>
                <a:r>
                  <a:rPr lang="en-US">
                    <a:noFill/>
                  </a:rPr>
                  <a:t> </a:t>
                </a:r>
              </a:p>
            </p:txBody>
          </p:sp>
        </mc:Fallback>
      </mc:AlternateContent>
      <p:sp>
        <p:nvSpPr>
          <p:cNvPr id="8" name="Rectangle 7"/>
          <p:cNvSpPr/>
          <p:nvPr/>
        </p:nvSpPr>
        <p:spPr>
          <a:xfrm>
            <a:off x="4831344" y="3156975"/>
            <a:ext cx="1721855" cy="1224525"/>
          </a:xfrm>
          <a:prstGeom prst="rect">
            <a:avLst/>
          </a:prstGeom>
          <a:noFill/>
          <a:ln w="76200">
            <a:solidFill>
              <a:srgbClr val="32C8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TextBox 8"/>
          <p:cNvSpPr txBox="1"/>
          <p:nvPr/>
        </p:nvSpPr>
        <p:spPr>
          <a:xfrm>
            <a:off x="4965341" y="2756865"/>
            <a:ext cx="1453860" cy="400110"/>
          </a:xfrm>
          <a:prstGeom prst="rect">
            <a:avLst/>
          </a:prstGeom>
          <a:noFill/>
        </p:spPr>
        <p:txBody>
          <a:bodyPr wrap="none" rtlCol="0">
            <a:spAutoFit/>
          </a:bodyPr>
          <a:lstStyle/>
          <a:p>
            <a:r>
              <a:rPr lang="en-US" sz="2000" dirty="0" smtClean="0">
                <a:solidFill>
                  <a:srgbClr val="32C8FF"/>
                </a:solidFill>
              </a:rPr>
              <a:t>Low-current</a:t>
            </a:r>
            <a:endParaRPr lang="en-US" sz="2000" dirty="0">
              <a:solidFill>
                <a:srgbClr val="32C8FF"/>
              </a:solidFill>
            </a:endParaRPr>
          </a:p>
        </p:txBody>
      </p:sp>
      <p:sp>
        <p:nvSpPr>
          <p:cNvPr id="10" name="TextBox 9"/>
          <p:cNvSpPr txBox="1"/>
          <p:nvPr/>
        </p:nvSpPr>
        <p:spPr>
          <a:xfrm>
            <a:off x="7417488" y="910372"/>
            <a:ext cx="1504579" cy="400110"/>
          </a:xfrm>
          <a:prstGeom prst="rect">
            <a:avLst/>
          </a:prstGeom>
          <a:noFill/>
        </p:spPr>
        <p:txBody>
          <a:bodyPr wrap="none" rtlCol="0">
            <a:spAutoFit/>
          </a:bodyPr>
          <a:lstStyle/>
          <a:p>
            <a:r>
              <a:rPr lang="en-US" sz="2000" dirty="0" smtClean="0">
                <a:solidFill>
                  <a:srgbClr val="C00000"/>
                </a:solidFill>
              </a:rPr>
              <a:t>High-current</a:t>
            </a:r>
            <a:endParaRPr lang="en-US" sz="2000" dirty="0">
              <a:solidFill>
                <a:srgbClr val="C00000"/>
              </a:solidFill>
            </a:endParaRPr>
          </a:p>
        </p:txBody>
      </p:sp>
      <p:sp>
        <p:nvSpPr>
          <p:cNvPr id="11" name="Rectangle 10"/>
          <p:cNvSpPr/>
          <p:nvPr/>
        </p:nvSpPr>
        <p:spPr>
          <a:xfrm>
            <a:off x="7531100" y="1310482"/>
            <a:ext cx="1277356" cy="2220118"/>
          </a:xfrm>
          <a:prstGeom prst="rect">
            <a:avLst/>
          </a:prstGeom>
          <a:noFill/>
          <a:ln w="7620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p:cNvSpPr txBox="1"/>
              <p:nvPr/>
            </p:nvSpPr>
            <p:spPr>
              <a:xfrm>
                <a:off x="0" y="1090101"/>
                <a:ext cx="2002728" cy="1200329"/>
              </a:xfrm>
              <a:prstGeom prst="rect">
                <a:avLst/>
              </a:prstGeom>
              <a:noFill/>
            </p:spPr>
            <p:txBody>
              <a:bodyPr wrap="none" rtlCol="0">
                <a:spAutoFit/>
              </a:bodyPr>
              <a:lstStyle/>
              <a:p>
                <a:pPr algn="ctr"/>
                <a:r>
                  <a:rPr lang="en-US" b="1" dirty="0" smtClean="0"/>
                  <a:t>“Extended” mode</a:t>
                </a:r>
              </a:p>
              <a:p>
                <a:pPr algn="ctr"/>
                <a:r>
                  <a:rPr lang="en-US" dirty="0"/>
                  <a:t>Above 30-40 V </a:t>
                </a:r>
                <a:endParaRPr lang="en-US" dirty="0" smtClean="0"/>
              </a:p>
              <a:p>
                <a:pPr algn="ctr"/>
                <a:r>
                  <a:rPr lang="en-US" dirty="0" smtClean="0"/>
                  <a:t>Good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𝑑</m:t>
                        </m:r>
                      </m:sub>
                    </m:sSub>
                  </m:oMath>
                </a14:m>
                <a:r>
                  <a:rPr lang="en-US" dirty="0" smtClean="0"/>
                  <a:t> extraction,</a:t>
                </a:r>
              </a:p>
              <a:p>
                <a:pPr algn="ctr"/>
                <a:r>
                  <a:rPr lang="en-US" dirty="0" smtClean="0"/>
                  <a:t>bright glow </a:t>
                </a:r>
              </a:p>
            </p:txBody>
          </p:sp>
        </mc:Choice>
        <mc:Fallback xmlns="">
          <p:sp>
            <p:nvSpPr>
              <p:cNvPr id="12" name="TextBox 11"/>
              <p:cNvSpPr txBox="1">
                <a:spLocks noRot="1" noChangeAspect="1" noMove="1" noResize="1" noEditPoints="1" noAdjustHandles="1" noChangeArrowheads="1" noChangeShapeType="1" noTextEdit="1"/>
              </p:cNvSpPr>
              <p:nvPr/>
            </p:nvSpPr>
            <p:spPr>
              <a:xfrm>
                <a:off x="0" y="1090101"/>
                <a:ext cx="2002728" cy="1200329"/>
              </a:xfrm>
              <a:prstGeom prst="rect">
                <a:avLst/>
              </a:prstGeom>
              <a:blipFill>
                <a:blip r:embed="rId5"/>
                <a:stretch>
                  <a:fillRect l="-2432" t="-3046" r="-2128" b="-7107"/>
                </a:stretch>
              </a:blipFill>
            </p:spPr>
            <p:txBody>
              <a:bodyPr/>
              <a:lstStyle/>
              <a:p>
                <a:r>
                  <a:rPr lang="en-US">
                    <a:noFill/>
                  </a:rPr>
                  <a:t> </a:t>
                </a:r>
              </a:p>
            </p:txBody>
          </p:sp>
        </mc:Fallback>
      </mc:AlternateContent>
      <p:cxnSp>
        <p:nvCxnSpPr>
          <p:cNvPr id="14" name="Straight Arrow Connector 13"/>
          <p:cNvCxnSpPr>
            <a:stCxn id="7" idx="3"/>
          </p:cNvCxnSpPr>
          <p:nvPr/>
        </p:nvCxnSpPr>
        <p:spPr>
          <a:xfrm>
            <a:off x="4181960" y="2118045"/>
            <a:ext cx="3285640" cy="18033"/>
          </a:xfrm>
          <a:prstGeom prst="straightConnector1">
            <a:avLst/>
          </a:prstGeom>
          <a:ln w="57150">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6044" y="1025087"/>
            <a:ext cx="2185916" cy="2185916"/>
          </a:xfrm>
          <a:prstGeom prst="rect">
            <a:avLst/>
          </a:prstGeom>
        </p:spPr>
      </p:pic>
      <p:cxnSp>
        <p:nvCxnSpPr>
          <p:cNvPr id="15" name="Straight Arrow Connector 14"/>
          <p:cNvCxnSpPr>
            <a:endCxn id="8" idx="1"/>
          </p:cNvCxnSpPr>
          <p:nvPr/>
        </p:nvCxnSpPr>
        <p:spPr>
          <a:xfrm>
            <a:off x="2402130" y="3769237"/>
            <a:ext cx="2429214" cy="1"/>
          </a:xfrm>
          <a:prstGeom prst="straightConnector1">
            <a:avLst/>
          </a:prstGeom>
          <a:ln w="57150">
            <a:solidFill>
              <a:srgbClr val="32C8F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88906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52</a:t>
            </a:fld>
            <a:endParaRPr lang="en-US"/>
          </a:p>
        </p:txBody>
      </p:sp>
      <p:sp>
        <p:nvSpPr>
          <p:cNvPr id="4" name="Title 3"/>
          <p:cNvSpPr>
            <a:spLocks noGrp="1"/>
          </p:cNvSpPr>
          <p:nvPr>
            <p:ph type="title"/>
          </p:nvPr>
        </p:nvSpPr>
        <p:spPr/>
        <p:txBody>
          <a:bodyPr>
            <a:normAutofit/>
          </a:bodyPr>
          <a:lstStyle/>
          <a:p>
            <a:r>
              <a:rPr lang="en-US" dirty="0" smtClean="0"/>
              <a:t>Plume Measurements</a:t>
            </a:r>
            <a:endParaRPr lang="en-US" dirty="0"/>
          </a:p>
        </p:txBody>
      </p:sp>
      <p:pic>
        <p:nvPicPr>
          <p:cNvPr id="11" name="Picture 10"/>
          <p:cNvPicPr>
            <a:picLocks noChangeAspect="1"/>
          </p:cNvPicPr>
          <p:nvPr/>
        </p:nvPicPr>
        <p:blipFill rotWithShape="1">
          <a:blip r:embed="rId2"/>
          <a:srcRect l="50950"/>
          <a:stretch/>
        </p:blipFill>
        <p:spPr>
          <a:xfrm>
            <a:off x="266055" y="1549880"/>
            <a:ext cx="3605619" cy="3491227"/>
          </a:xfrm>
          <a:prstGeom prst="rect">
            <a:avLst/>
          </a:prstGeom>
        </p:spPr>
      </p:pic>
      <p:pic>
        <p:nvPicPr>
          <p:cNvPr id="7" name="Picture 6"/>
          <p:cNvPicPr>
            <a:picLocks noChangeAspect="1"/>
          </p:cNvPicPr>
          <p:nvPr/>
        </p:nvPicPr>
        <p:blipFill rotWithShape="1">
          <a:blip r:embed="rId2"/>
          <a:srcRect l="674" r="48524"/>
          <a:stretch/>
        </p:blipFill>
        <p:spPr>
          <a:xfrm>
            <a:off x="4685977" y="1549880"/>
            <a:ext cx="3734445" cy="3491227"/>
          </a:xfrm>
          <a:prstGeom prst="rect">
            <a:avLst/>
          </a:prstGeom>
        </p:spPr>
      </p:pic>
      <mc:AlternateContent xmlns:mc="http://schemas.openxmlformats.org/markup-compatibility/2006">
        <mc:Choice xmlns:a14="http://schemas.microsoft.com/office/drawing/2010/main" Requires="a14">
          <p:sp>
            <p:nvSpPr>
              <p:cNvPr id="8" name="TextBox 7"/>
              <p:cNvSpPr txBox="1"/>
              <p:nvPr/>
            </p:nvSpPr>
            <p:spPr>
              <a:xfrm>
                <a:off x="1523490" y="1026660"/>
                <a:ext cx="1614160" cy="523220"/>
              </a:xfrm>
              <a:prstGeom prst="rect">
                <a:avLst/>
              </a:prstGeom>
              <a:noFill/>
              <a:ln>
                <a:solidFill>
                  <a:srgbClr val="000000"/>
                </a:solidFill>
              </a:ln>
            </p:spPr>
            <p:txBody>
              <a:bodyPr wrap="none" rtlCol="0">
                <a:spAutoFit/>
              </a:bodyPr>
              <a:lstStyle/>
              <a:p>
                <a:r>
                  <a:rPr lang="en-US" sz="2800" b="1" dirty="0" smtClean="0">
                    <a:solidFill>
                      <a:srgbClr val="00B050"/>
                    </a:solidFill>
                    <a:sym typeface="Wingdings" panose="05000000000000000000" pitchFamily="2" charset="2"/>
                  </a:rPr>
                  <a:t> </a:t>
                </a:r>
                <a14:m>
                  <m:oMath xmlns:m="http://schemas.openxmlformats.org/officeDocument/2006/math">
                    <m:sSub>
                      <m:sSubPr>
                        <m:ctrlPr>
                          <a:rPr lang="en-US" sz="2800" b="1" i="1" smtClean="0">
                            <a:solidFill>
                              <a:srgbClr val="00B050"/>
                            </a:solidFill>
                            <a:latin typeface="Cambria Math" panose="02040503050406030204" pitchFamily="18" charset="0"/>
                          </a:rPr>
                        </m:ctrlPr>
                      </m:sSubPr>
                      <m:e>
                        <m:r>
                          <a:rPr lang="en-US" sz="2800" b="1" i="1" smtClean="0">
                            <a:solidFill>
                              <a:srgbClr val="00B050"/>
                            </a:solidFill>
                            <a:latin typeface="Cambria Math" panose="02040503050406030204" pitchFamily="18" charset="0"/>
                          </a:rPr>
                          <m:t>𝑻</m:t>
                        </m:r>
                      </m:e>
                      <m:sub>
                        <m:r>
                          <a:rPr lang="en-US" sz="2800" b="1" i="1" smtClean="0">
                            <a:solidFill>
                              <a:srgbClr val="00B050"/>
                            </a:solidFill>
                            <a:latin typeface="Cambria Math" panose="02040503050406030204" pitchFamily="18" charset="0"/>
                          </a:rPr>
                          <m:t>𝒆</m:t>
                        </m:r>
                      </m:sub>
                    </m:sSub>
                    <m:r>
                      <a:rPr lang="en-US" sz="2800" b="1" i="1" smtClean="0">
                        <a:solidFill>
                          <a:srgbClr val="00B050"/>
                        </a:solidFill>
                        <a:latin typeface="Cambria Math" panose="02040503050406030204" pitchFamily="18" charset="0"/>
                      </a:rPr>
                      <m:t>∼</m:t>
                    </m:r>
                    <m:r>
                      <a:rPr lang="en-US" sz="2800" b="1" i="1" smtClean="0">
                        <a:solidFill>
                          <a:srgbClr val="00B050"/>
                        </a:solidFill>
                        <a:latin typeface="Cambria Math" panose="02040503050406030204" pitchFamily="18" charset="0"/>
                      </a:rPr>
                      <m:t>𝑪</m:t>
                    </m:r>
                  </m:oMath>
                </a14:m>
                <a:endParaRPr lang="en-US" sz="2800" b="1" dirty="0">
                  <a:solidFill>
                    <a:srgbClr val="00B050"/>
                  </a:solidFill>
                </a:endParaRPr>
              </a:p>
            </p:txBody>
          </p:sp>
        </mc:Choice>
        <mc:Fallback>
          <p:sp>
            <p:nvSpPr>
              <p:cNvPr id="8" name="TextBox 7"/>
              <p:cNvSpPr txBox="1">
                <a:spLocks noRot="1" noChangeAspect="1" noMove="1" noResize="1" noEditPoints="1" noAdjustHandles="1" noChangeArrowheads="1" noChangeShapeType="1" noTextEdit="1"/>
              </p:cNvSpPr>
              <p:nvPr/>
            </p:nvSpPr>
            <p:spPr>
              <a:xfrm>
                <a:off x="1523490" y="1026660"/>
                <a:ext cx="1614160" cy="523220"/>
              </a:xfrm>
              <a:prstGeom prst="rect">
                <a:avLst/>
              </a:prstGeom>
              <a:blipFill>
                <a:blip r:embed="rId3"/>
                <a:stretch>
                  <a:fillRect l="-7491" t="-12500" b="-27273"/>
                </a:stretch>
              </a:blipFill>
              <a:ln>
                <a:solidFill>
                  <a:srgbClr val="0000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p:cNvSpPr txBox="1"/>
              <p:nvPr/>
            </p:nvSpPr>
            <p:spPr>
              <a:xfrm>
                <a:off x="5416454" y="979778"/>
                <a:ext cx="2684004" cy="565155"/>
              </a:xfrm>
              <a:prstGeom prst="rect">
                <a:avLst/>
              </a:prstGeom>
              <a:noFill/>
              <a:ln>
                <a:solidFill>
                  <a:srgbClr val="000000"/>
                </a:solidFill>
              </a:ln>
            </p:spPr>
            <p:txBody>
              <a:bodyPr wrap="none" rtlCol="0">
                <a:spAutoFit/>
              </a:bodyPr>
              <a:lstStyle/>
              <a:p>
                <a:r>
                  <a:rPr lang="en-US" sz="2800" b="1" dirty="0" smtClean="0">
                    <a:solidFill>
                      <a:srgbClr val="00B050"/>
                    </a:solidFill>
                    <a:sym typeface="Wingdings" panose="05000000000000000000" pitchFamily="2" charset="2"/>
                  </a:rPr>
                  <a:t> </a:t>
                </a:r>
                <a14:m>
                  <m:oMath xmlns:m="http://schemas.openxmlformats.org/officeDocument/2006/math">
                    <m:sSubSup>
                      <m:sSubSupPr>
                        <m:ctrlPr>
                          <a:rPr lang="en-US" sz="2800" b="1" i="1" smtClean="0">
                            <a:solidFill>
                              <a:srgbClr val="00B050"/>
                            </a:solidFill>
                            <a:latin typeface="Cambria Math" panose="02040503050406030204" pitchFamily="18" charset="0"/>
                          </a:rPr>
                        </m:ctrlPr>
                      </m:sSubSupPr>
                      <m:e>
                        <m:r>
                          <a:rPr lang="en-US" sz="2800" b="1" i="1" smtClean="0">
                            <a:solidFill>
                              <a:srgbClr val="00B050"/>
                            </a:solidFill>
                            <a:latin typeface="Cambria Math" panose="02040503050406030204" pitchFamily="18" charset="0"/>
                          </a:rPr>
                          <m:t>𝒏</m:t>
                        </m:r>
                      </m:e>
                      <m:sub>
                        <m:r>
                          <a:rPr lang="en-US" sz="2800" b="1" i="1" smtClean="0">
                            <a:solidFill>
                              <a:srgbClr val="00B050"/>
                            </a:solidFill>
                            <a:latin typeface="Cambria Math" panose="02040503050406030204" pitchFamily="18" charset="0"/>
                          </a:rPr>
                          <m:t>𝒆</m:t>
                        </m:r>
                      </m:sub>
                      <m:sup>
                        <m:r>
                          <a:rPr lang="en-US" sz="2800" b="1" i="1" smtClean="0">
                            <a:solidFill>
                              <a:srgbClr val="00B050"/>
                            </a:solidFill>
                            <a:latin typeface="Cambria Math" panose="02040503050406030204" pitchFamily="18" charset="0"/>
                          </a:rPr>
                          <m:t>𝑲𝒓</m:t>
                        </m:r>
                      </m:sup>
                    </m:sSubSup>
                    <m:r>
                      <a:rPr lang="en-US" sz="2800" b="1" i="1" smtClean="0">
                        <a:solidFill>
                          <a:srgbClr val="00B050"/>
                        </a:solidFill>
                        <a:latin typeface="Cambria Math" panose="02040503050406030204" pitchFamily="18" charset="0"/>
                      </a:rPr>
                      <m:t>∼</m:t>
                    </m:r>
                    <m:rad>
                      <m:radPr>
                        <m:degHide m:val="on"/>
                        <m:ctrlPr>
                          <a:rPr lang="en-US" sz="2800" b="1" i="1" smtClean="0">
                            <a:solidFill>
                              <a:srgbClr val="00B050"/>
                            </a:solidFill>
                            <a:latin typeface="Cambria Math" panose="02040503050406030204" pitchFamily="18" charset="0"/>
                          </a:rPr>
                        </m:ctrlPr>
                      </m:radPr>
                      <m:deg/>
                      <m:e>
                        <m:r>
                          <a:rPr lang="en-US" sz="2800" b="1" i="1" smtClean="0">
                            <a:solidFill>
                              <a:srgbClr val="00B050"/>
                            </a:solidFill>
                            <a:latin typeface="Cambria Math" panose="02040503050406030204" pitchFamily="18" charset="0"/>
                          </a:rPr>
                          <m:t>𝟐</m:t>
                        </m:r>
                      </m:e>
                    </m:rad>
                    <m:r>
                      <a:rPr lang="en-US" sz="2800" b="1" i="1" smtClean="0">
                        <a:solidFill>
                          <a:srgbClr val="00B050"/>
                        </a:solidFill>
                        <a:latin typeface="Cambria Math" panose="02040503050406030204" pitchFamily="18" charset="0"/>
                      </a:rPr>
                      <m:t> </m:t>
                    </m:r>
                    <m:sSubSup>
                      <m:sSubSupPr>
                        <m:ctrlPr>
                          <a:rPr lang="en-US" sz="2800" b="1" i="1" smtClean="0">
                            <a:solidFill>
                              <a:srgbClr val="00B050"/>
                            </a:solidFill>
                            <a:latin typeface="Cambria Math" panose="02040503050406030204" pitchFamily="18" charset="0"/>
                          </a:rPr>
                        </m:ctrlPr>
                      </m:sSubSupPr>
                      <m:e>
                        <m:r>
                          <a:rPr lang="en-US" sz="2800" b="1" i="1" smtClean="0">
                            <a:solidFill>
                              <a:srgbClr val="00B050"/>
                            </a:solidFill>
                            <a:latin typeface="Cambria Math" panose="02040503050406030204" pitchFamily="18" charset="0"/>
                          </a:rPr>
                          <m:t>𝒏</m:t>
                        </m:r>
                      </m:e>
                      <m:sub>
                        <m:r>
                          <a:rPr lang="en-US" sz="2800" b="1" i="1" smtClean="0">
                            <a:solidFill>
                              <a:srgbClr val="00B050"/>
                            </a:solidFill>
                            <a:latin typeface="Cambria Math" panose="02040503050406030204" pitchFamily="18" charset="0"/>
                          </a:rPr>
                          <m:t>𝒆</m:t>
                        </m:r>
                      </m:sub>
                      <m:sup>
                        <m:r>
                          <a:rPr lang="en-US" sz="2800" b="1" i="1" smtClean="0">
                            <a:solidFill>
                              <a:srgbClr val="00B050"/>
                            </a:solidFill>
                            <a:latin typeface="Cambria Math" panose="02040503050406030204" pitchFamily="18" charset="0"/>
                          </a:rPr>
                          <m:t>𝑨𝒓</m:t>
                        </m:r>
                      </m:sup>
                    </m:sSubSup>
                  </m:oMath>
                </a14:m>
                <a:endParaRPr lang="en-US" sz="2800" b="1" dirty="0">
                  <a:solidFill>
                    <a:srgbClr val="00B050"/>
                  </a:solidFill>
                </a:endParaRPr>
              </a:p>
            </p:txBody>
          </p:sp>
        </mc:Choice>
        <mc:Fallback>
          <p:sp>
            <p:nvSpPr>
              <p:cNvPr id="9" name="TextBox 8"/>
              <p:cNvSpPr txBox="1">
                <a:spLocks noRot="1" noChangeAspect="1" noMove="1" noResize="1" noEditPoints="1" noAdjustHandles="1" noChangeArrowheads="1" noChangeShapeType="1" noTextEdit="1"/>
              </p:cNvSpPr>
              <p:nvPr/>
            </p:nvSpPr>
            <p:spPr>
              <a:xfrm>
                <a:off x="5416454" y="979778"/>
                <a:ext cx="2684004" cy="565155"/>
              </a:xfrm>
              <a:prstGeom prst="rect">
                <a:avLst/>
              </a:prstGeom>
              <a:blipFill>
                <a:blip r:embed="rId4"/>
                <a:stretch>
                  <a:fillRect l="-4525" t="-5319" b="-26596"/>
                </a:stretch>
              </a:blipFill>
              <a:ln>
                <a:solidFill>
                  <a:srgbClr val="000000"/>
                </a:solidFill>
              </a:ln>
            </p:spPr>
            <p:txBody>
              <a:bodyPr/>
              <a:lstStyle/>
              <a:p>
                <a:r>
                  <a:rPr lang="en-US">
                    <a:noFill/>
                  </a:rPr>
                  <a:t> </a:t>
                </a:r>
              </a:p>
            </p:txBody>
          </p:sp>
        </mc:Fallback>
      </mc:AlternateContent>
      <p:sp>
        <p:nvSpPr>
          <p:cNvPr id="5" name="Right Arrow 4"/>
          <p:cNvSpPr/>
          <p:nvPr/>
        </p:nvSpPr>
        <p:spPr>
          <a:xfrm>
            <a:off x="1523490" y="2946400"/>
            <a:ext cx="1439479" cy="5950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Mode Hop</a:t>
            </a:r>
            <a:endParaRPr lang="en-US" dirty="0"/>
          </a:p>
        </p:txBody>
      </p:sp>
      <p:sp>
        <p:nvSpPr>
          <p:cNvPr id="12" name="Right Arrow 11"/>
          <p:cNvSpPr/>
          <p:nvPr/>
        </p:nvSpPr>
        <p:spPr>
          <a:xfrm>
            <a:off x="6038716" y="2997950"/>
            <a:ext cx="1439479" cy="5950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Mode Hop</a:t>
            </a:r>
            <a:endParaRPr lang="en-US" dirty="0"/>
          </a:p>
        </p:txBody>
      </p:sp>
    </p:spTree>
    <p:extLst>
      <p:ext uri="{BB962C8B-B14F-4D97-AF65-F5344CB8AC3E}">
        <p14:creationId xmlns:p14="http://schemas.microsoft.com/office/powerpoint/2010/main" val="218165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53</a:t>
            </a:fld>
            <a:endParaRPr lang="en-US"/>
          </a:p>
        </p:txBody>
      </p:sp>
      <p:sp>
        <p:nvSpPr>
          <p:cNvPr id="4" name="Title 3"/>
          <p:cNvSpPr>
            <a:spLocks noGrp="1"/>
          </p:cNvSpPr>
          <p:nvPr>
            <p:ph type="title"/>
          </p:nvPr>
        </p:nvSpPr>
        <p:spPr/>
        <p:txBody>
          <a:bodyPr/>
          <a:lstStyle/>
          <a:p>
            <a:r>
              <a:rPr lang="en-US" dirty="0" smtClean="0"/>
              <a:t>Plume Measurements</a:t>
            </a:r>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50549"/>
          <a:stretch/>
        </p:blipFill>
        <p:spPr>
          <a:xfrm>
            <a:off x="440285" y="1528720"/>
            <a:ext cx="3460802" cy="3375465"/>
          </a:xfrm>
          <a:prstGeom prst="rect">
            <a:avLst/>
          </a:prstGeom>
        </p:spPr>
      </p:pic>
      <p:sp>
        <p:nvSpPr>
          <p:cNvPr id="9" name="Right Arrow 8"/>
          <p:cNvSpPr/>
          <p:nvPr/>
        </p:nvSpPr>
        <p:spPr>
          <a:xfrm>
            <a:off x="1661030" y="3216452"/>
            <a:ext cx="1439479" cy="5950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Mode Hop</a:t>
            </a:r>
            <a:endParaRPr lang="en-US" dirty="0"/>
          </a:p>
        </p:txBody>
      </p:sp>
      <p:sp>
        <p:nvSpPr>
          <p:cNvPr id="6" name="TextBox 5"/>
          <p:cNvSpPr txBox="1"/>
          <p:nvPr/>
        </p:nvSpPr>
        <p:spPr>
          <a:xfrm>
            <a:off x="666966" y="1020458"/>
            <a:ext cx="3427605" cy="523220"/>
          </a:xfrm>
          <a:prstGeom prst="rect">
            <a:avLst/>
          </a:prstGeom>
          <a:noFill/>
        </p:spPr>
        <p:txBody>
          <a:bodyPr wrap="none" rtlCol="0">
            <a:spAutoFit/>
          </a:bodyPr>
          <a:lstStyle/>
          <a:p>
            <a:r>
              <a:rPr lang="en-US" sz="2800" dirty="0" smtClean="0"/>
              <a:t>Plasma Potential Rises</a:t>
            </a:r>
            <a:endParaRPr lang="en-US" sz="2800" dirty="0"/>
          </a:p>
        </p:txBody>
      </p:sp>
      <p:sp>
        <p:nvSpPr>
          <p:cNvPr id="10" name="TextBox 9"/>
          <p:cNvSpPr txBox="1"/>
          <p:nvPr/>
        </p:nvSpPr>
        <p:spPr>
          <a:xfrm flipH="1">
            <a:off x="3995057" y="1995656"/>
            <a:ext cx="5116286"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The </a:t>
            </a:r>
            <a:r>
              <a:rPr lang="en-US" sz="2800" u="sng" dirty="0" smtClean="0"/>
              <a:t>Sheath + Global Model </a:t>
            </a:r>
            <a:r>
              <a:rPr lang="en-US" sz="2800" dirty="0" smtClean="0"/>
              <a:t>approach isn’t sufficient to predict this behavior…</a:t>
            </a:r>
          </a:p>
          <a:p>
            <a:pPr marL="285750" indent="-285750">
              <a:buFont typeface="Arial" panose="020B0604020202020204" pitchFamily="34" charset="0"/>
              <a:buChar char="•"/>
            </a:pPr>
            <a:r>
              <a:rPr lang="en-US" sz="2800" dirty="0" smtClean="0"/>
              <a:t>We need to extend our description!</a:t>
            </a:r>
            <a:endParaRPr lang="en-US" sz="2800" dirty="0"/>
          </a:p>
        </p:txBody>
      </p:sp>
    </p:spTree>
    <p:extLst>
      <p:ext uri="{BB962C8B-B14F-4D97-AF65-F5344CB8AC3E}">
        <p14:creationId xmlns:p14="http://schemas.microsoft.com/office/powerpoint/2010/main" val="835068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457200" y="1200151"/>
                <a:ext cx="8229600" cy="3840956"/>
              </a:xfrm>
            </p:spPr>
            <p:txBody>
              <a:bodyPr>
                <a:normAutofit/>
              </a:bodyPr>
              <a:lstStyle/>
              <a:p>
                <a:r>
                  <a:rPr lang="en-US" sz="2400" dirty="0" smtClean="0"/>
                  <a:t>Improper current extraction at low voltages</a:t>
                </a:r>
              </a:p>
              <a:p>
                <a:pPr lvl="1"/>
                <a:r>
                  <a:rPr lang="en-US" sz="2400" dirty="0" smtClean="0"/>
                  <a:t>Bright plasma downstream only at higher voltages</a:t>
                </a:r>
              </a:p>
              <a:p>
                <a:pPr lvl="1"/>
                <a:r>
                  <a:rPr lang="en-US" sz="2400" dirty="0" smtClean="0"/>
                  <a:t>Would be associated with higher electron temperatures (excitation energy range)</a:t>
                </a:r>
              </a:p>
              <a:p>
                <a:r>
                  <a:rPr lang="en-US" sz="2400" dirty="0" smtClean="0"/>
                  <a:t>Double layer sheath formation [3]</a:t>
                </a:r>
              </a:p>
              <a:p>
                <a:pPr lvl="1"/>
                <a:r>
                  <a:rPr lang="en-US" sz="2000" dirty="0" smtClean="0"/>
                  <a:t>If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𝜆</m:t>
                        </m:r>
                      </m:e>
                      <m:sub>
                        <m:r>
                          <a:rPr lang="en-US" sz="2000" b="0" i="1" smtClean="0">
                            <a:latin typeface="Cambria Math" panose="02040503050406030204" pitchFamily="18" charset="0"/>
                          </a:rPr>
                          <m:t>𝑑</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𝑑</m:t>
                        </m:r>
                      </m:e>
                      <m:sub>
                        <m:r>
                          <a:rPr lang="en-US" sz="2000" b="0" i="1" smtClean="0">
                            <a:latin typeface="Cambria Math" panose="02040503050406030204" pitchFamily="18" charset="0"/>
                          </a:rPr>
                          <m:t>𝑜</m:t>
                        </m:r>
                      </m:sub>
                    </m:sSub>
                  </m:oMath>
                </a14:m>
                <a:r>
                  <a:rPr lang="en-US" sz="2000" dirty="0" smtClean="0"/>
                  <a:t>, electron emission </a:t>
                </a:r>
                <a:br>
                  <a:rPr lang="en-US" sz="2000" dirty="0" smtClean="0"/>
                </a:br>
                <a:r>
                  <a:rPr lang="en-US" sz="2000" dirty="0" smtClean="0"/>
                  <a:t>only occurs through potential</a:t>
                </a:r>
                <a:br>
                  <a:rPr lang="en-US" sz="2000" dirty="0" smtClean="0"/>
                </a:br>
                <a:r>
                  <a:rPr lang="en-US" sz="2000" dirty="0" smtClean="0"/>
                  <a:t>barrier in front of orifice</a:t>
                </a:r>
              </a:p>
              <a:p>
                <a:pPr lvl="1"/>
                <a:r>
                  <a:rPr lang="en-US" sz="2000" dirty="0" smtClean="0"/>
                  <a:t>When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𝜆</m:t>
                        </m:r>
                      </m:e>
                      <m:sub>
                        <m:r>
                          <a:rPr lang="en-US" sz="2000" i="1">
                            <a:latin typeface="Cambria Math" panose="02040503050406030204" pitchFamily="18" charset="0"/>
                          </a:rPr>
                          <m:t>𝑑</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𝑑</m:t>
                        </m:r>
                      </m:e>
                      <m:sub>
                        <m:r>
                          <a:rPr lang="en-US" sz="2000" i="1">
                            <a:latin typeface="Cambria Math" panose="02040503050406030204" pitchFamily="18" charset="0"/>
                          </a:rPr>
                          <m:t>𝑜</m:t>
                        </m:r>
                      </m:sub>
                    </m:sSub>
                  </m:oMath>
                </a14:m>
                <a:r>
                  <a:rPr lang="en-US" sz="2000" dirty="0" smtClean="0"/>
                  <a:t>, emission is through</a:t>
                </a:r>
                <a:br>
                  <a:rPr lang="en-US" sz="2000" dirty="0" smtClean="0"/>
                </a:br>
                <a:r>
                  <a:rPr lang="en-US" sz="2000" dirty="0" smtClean="0"/>
                  <a:t>both potential barrier and open surface</a:t>
                </a: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457200" y="1200151"/>
                <a:ext cx="8229600" cy="3840956"/>
              </a:xfrm>
              <a:blipFill>
                <a:blip r:embed="rId3"/>
                <a:stretch>
                  <a:fillRect l="-963" t="-1270" b="-1429"/>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1A7383EF-49D2-1B41-8C7D-9D347A7E21C1}" type="slidenum">
              <a:rPr lang="en-US" smtClean="0"/>
              <a:t>54</a:t>
            </a:fld>
            <a:endParaRPr lang="en-US"/>
          </a:p>
        </p:txBody>
      </p:sp>
      <p:sp>
        <p:nvSpPr>
          <p:cNvPr id="4" name="Title 3"/>
          <p:cNvSpPr>
            <a:spLocks noGrp="1"/>
          </p:cNvSpPr>
          <p:nvPr>
            <p:ph type="title"/>
          </p:nvPr>
        </p:nvSpPr>
        <p:spPr/>
        <p:txBody>
          <a:bodyPr/>
          <a:lstStyle/>
          <a:p>
            <a:r>
              <a:rPr lang="en-US" dirty="0" smtClean="0"/>
              <a:t>Physical explanations</a:t>
            </a:r>
            <a:endParaRPr lang="en-US" dirty="0"/>
          </a:p>
        </p:txBody>
      </p:sp>
      <p:pic>
        <p:nvPicPr>
          <p:cNvPr id="5" name="Picture 4"/>
          <p:cNvPicPr>
            <a:picLocks noChangeAspect="1"/>
          </p:cNvPicPr>
          <p:nvPr/>
        </p:nvPicPr>
        <p:blipFill rotWithShape="1">
          <a:blip r:embed="rId4"/>
          <a:srcRect t="16258" b="11295"/>
          <a:stretch/>
        </p:blipFill>
        <p:spPr>
          <a:xfrm>
            <a:off x="5216176" y="2672164"/>
            <a:ext cx="3784023" cy="1085273"/>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5457788" y="3797279"/>
                <a:ext cx="1059200"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𝑑</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𝑜</m:t>
                          </m:r>
                        </m:sub>
                      </m:sSub>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5457788" y="3797279"/>
                <a:ext cx="105920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718865" y="3792161"/>
                <a:ext cx="1023935"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𝑑</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𝑜</m:t>
                          </m:r>
                        </m:sub>
                      </m:sSub>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6718865" y="3792161"/>
                <a:ext cx="1023935"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7926798" y="3797279"/>
                <a:ext cx="1059200"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𝑑</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𝑜</m:t>
                          </m:r>
                        </m:sub>
                      </m:sSub>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7926798" y="3797279"/>
                <a:ext cx="1059200" cy="369332"/>
              </a:xfrm>
              <a:prstGeom prst="rect">
                <a:avLst/>
              </a:prstGeom>
              <a:blipFill>
                <a:blip r:embed="rId7"/>
                <a:stretch>
                  <a:fillRect/>
                </a:stretch>
              </a:blipFill>
            </p:spPr>
            <p:txBody>
              <a:bodyPr/>
              <a:lstStyle/>
              <a:p>
                <a:r>
                  <a:rPr lang="en-US">
                    <a:noFill/>
                  </a:rPr>
                  <a:t> </a:t>
                </a:r>
              </a:p>
            </p:txBody>
          </p:sp>
        </mc:Fallback>
      </mc:AlternateContent>
      <p:sp>
        <p:nvSpPr>
          <p:cNvPr id="9" name="Rectangle 8"/>
          <p:cNvSpPr/>
          <p:nvPr/>
        </p:nvSpPr>
        <p:spPr>
          <a:xfrm>
            <a:off x="5735000" y="3708400"/>
            <a:ext cx="3175000" cy="11430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5457788" y="4337167"/>
            <a:ext cx="3531412" cy="738664"/>
          </a:xfrm>
          <a:prstGeom prst="rect">
            <a:avLst/>
          </a:prstGeom>
          <a:noFill/>
        </p:spPr>
        <p:txBody>
          <a:bodyPr wrap="square">
            <a:spAutoFit/>
          </a:bodyPr>
          <a:lstStyle/>
          <a:p>
            <a:r>
              <a:rPr lang="en-US" sz="1400" dirty="0" smtClean="0">
                <a:solidFill>
                  <a:schemeClr val="bg1">
                    <a:lumMod val="75000"/>
                  </a:schemeClr>
                </a:solidFill>
              </a:rPr>
              <a:t>[3] </a:t>
            </a:r>
            <a:r>
              <a:rPr lang="en-US" sz="1400" dirty="0">
                <a:solidFill>
                  <a:schemeClr val="bg1">
                    <a:lumMod val="75000"/>
                  </a:schemeClr>
                </a:solidFill>
              </a:rPr>
              <a:t>Oks, E., “Physics and technique of plasma electron sources,” </a:t>
            </a:r>
            <a:r>
              <a:rPr lang="en-US" sz="1400" i="1" dirty="0">
                <a:solidFill>
                  <a:schemeClr val="bg1">
                    <a:lumMod val="75000"/>
                  </a:schemeClr>
                </a:solidFill>
              </a:rPr>
              <a:t>Plasma Sources Science and Technology, </a:t>
            </a:r>
            <a:r>
              <a:rPr lang="en-US" sz="1400" dirty="0">
                <a:solidFill>
                  <a:schemeClr val="bg1">
                    <a:lumMod val="75000"/>
                  </a:schemeClr>
                </a:solidFill>
              </a:rPr>
              <a:t>Vol. 1, No. 4, 1992, </a:t>
            </a:r>
            <a:r>
              <a:rPr lang="en-US" sz="1400" dirty="0" smtClean="0">
                <a:solidFill>
                  <a:schemeClr val="bg1">
                    <a:lumMod val="75000"/>
                  </a:schemeClr>
                </a:solidFill>
              </a:rPr>
              <a:t>p. 249</a:t>
            </a:r>
            <a:r>
              <a:rPr lang="en-US" sz="1400" dirty="0">
                <a:solidFill>
                  <a:schemeClr val="bg1">
                    <a:lumMod val="75000"/>
                  </a:schemeClr>
                </a:solidFill>
              </a:rPr>
              <a:t>.</a:t>
            </a:r>
          </a:p>
        </p:txBody>
      </p:sp>
    </p:spTree>
    <p:extLst>
      <p:ext uri="{BB962C8B-B14F-4D97-AF65-F5344CB8AC3E}">
        <p14:creationId xmlns:p14="http://schemas.microsoft.com/office/powerpoint/2010/main" val="71290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CF7014F-8E4E-4773-8381-A5134CC9BED8}" type="datetime1">
              <a:rPr lang="en-US" smtClean="0"/>
              <a:t>4/6/2025</a:t>
            </a:fld>
            <a:endParaRPr lang="en-US" dirty="0"/>
          </a:p>
        </p:txBody>
      </p:sp>
      <p:sp>
        <p:nvSpPr>
          <p:cNvPr id="4" name="Slide Number Placeholder 3"/>
          <p:cNvSpPr>
            <a:spLocks noGrp="1"/>
          </p:cNvSpPr>
          <p:nvPr>
            <p:ph type="sldNum" sz="quarter" idx="12"/>
          </p:nvPr>
        </p:nvSpPr>
        <p:spPr>
          <a:xfrm>
            <a:off x="6553200" y="4752976"/>
            <a:ext cx="2133600" cy="273844"/>
          </a:xfrm>
        </p:spPr>
        <p:txBody>
          <a:bodyPr/>
          <a:lstStyle/>
          <a:p>
            <a:fld id="{1A7383EF-49D2-1B41-8C7D-9D347A7E21C1}" type="slidenum">
              <a:rPr lang="en-US" smtClean="0"/>
              <a:t>55</a:t>
            </a:fld>
            <a:endParaRPr lang="en-US" dirty="0"/>
          </a:p>
        </p:txBody>
      </p:sp>
      <p:sp>
        <p:nvSpPr>
          <p:cNvPr id="5" name="Title 4"/>
          <p:cNvSpPr>
            <a:spLocks noGrp="1"/>
          </p:cNvSpPr>
          <p:nvPr>
            <p:ph type="title"/>
          </p:nvPr>
        </p:nvSpPr>
        <p:spPr/>
        <p:txBody>
          <a:bodyPr/>
          <a:lstStyle/>
          <a:p>
            <a:r>
              <a:rPr lang="en-US" dirty="0" smtClean="0"/>
              <a:t>Conclusion: </a:t>
            </a:r>
            <a:r>
              <a:rPr lang="en-US" i="1" dirty="0" smtClean="0"/>
              <a:t>In-situ </a:t>
            </a:r>
            <a:r>
              <a:rPr lang="en-US" dirty="0" smtClean="0"/>
              <a:t>Resource Utilization</a:t>
            </a:r>
            <a:endParaRPr lang="en-US" i="1" dirty="0"/>
          </a:p>
        </p:txBody>
      </p:sp>
      <p:sp>
        <p:nvSpPr>
          <p:cNvPr id="6" name="Footer Placeholder 5"/>
          <p:cNvSpPr>
            <a:spLocks noGrp="1"/>
          </p:cNvSpPr>
          <p:nvPr>
            <p:ph type="ftr" sz="quarter" idx="11"/>
          </p:nvPr>
        </p:nvSpPr>
        <p:spPr/>
        <p:txBody>
          <a:bodyPr/>
          <a:lstStyle/>
          <a:p>
            <a:r>
              <a:rPr lang="en-US" dirty="0" smtClean="0"/>
              <a:t>DISTRIBUTION STATEMENT A. Approved for public release: distribution unlimited.</a:t>
            </a:r>
            <a:endParaRPr lang="en-US" dirty="0"/>
          </a:p>
        </p:txBody>
      </p:sp>
      <p:pic>
        <p:nvPicPr>
          <p:cNvPr id="9" name="Picture 8"/>
          <p:cNvPicPr>
            <a:picLocks noChangeAspect="1"/>
          </p:cNvPicPr>
          <p:nvPr/>
        </p:nvPicPr>
        <p:blipFill>
          <a:blip r:embed="rId3"/>
          <a:stretch>
            <a:fillRect/>
          </a:stretch>
        </p:blipFill>
        <p:spPr>
          <a:xfrm>
            <a:off x="109346" y="982411"/>
            <a:ext cx="4200717" cy="1848315"/>
          </a:xfrm>
          <a:prstGeom prst="rect">
            <a:avLst/>
          </a:prstGeom>
        </p:spPr>
      </p:pic>
      <p:grpSp>
        <p:nvGrpSpPr>
          <p:cNvPr id="81" name="Group 80"/>
          <p:cNvGrpSpPr/>
          <p:nvPr/>
        </p:nvGrpSpPr>
        <p:grpSpPr>
          <a:xfrm>
            <a:off x="4471988" y="1110948"/>
            <a:ext cx="4462464" cy="1636480"/>
            <a:chOff x="4471988" y="1110948"/>
            <a:chExt cx="4462464" cy="1636480"/>
          </a:xfrm>
        </p:grpSpPr>
        <p:pic>
          <p:nvPicPr>
            <p:cNvPr id="11" name="Picture 10"/>
            <p:cNvPicPr>
              <a:picLocks noChangeAspect="1"/>
            </p:cNvPicPr>
            <p:nvPr/>
          </p:nvPicPr>
          <p:blipFill>
            <a:blip r:embed="rId4"/>
            <a:stretch>
              <a:fillRect/>
            </a:stretch>
          </p:blipFill>
          <p:spPr>
            <a:xfrm>
              <a:off x="5605464" y="1110948"/>
              <a:ext cx="3328988" cy="1636480"/>
            </a:xfrm>
            <a:prstGeom prst="rect">
              <a:avLst/>
            </a:prstGeom>
            <a:solidFill>
              <a:srgbClr val="000000"/>
            </a:solidFill>
          </p:spPr>
        </p:pic>
        <p:sp>
          <p:nvSpPr>
            <p:cNvPr id="15" name="Right Arrow 14"/>
            <p:cNvSpPr/>
            <p:nvPr/>
          </p:nvSpPr>
          <p:spPr>
            <a:xfrm>
              <a:off x="4471988" y="1624012"/>
              <a:ext cx="681037" cy="457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Down Arrow 15"/>
          <p:cNvSpPr/>
          <p:nvPr/>
        </p:nvSpPr>
        <p:spPr>
          <a:xfrm>
            <a:off x="7391474" y="2795684"/>
            <a:ext cx="319088" cy="52854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p:cNvGrpSpPr/>
          <p:nvPr/>
        </p:nvGrpSpPr>
        <p:grpSpPr>
          <a:xfrm>
            <a:off x="1474996" y="3079006"/>
            <a:ext cx="2732193" cy="1268423"/>
            <a:chOff x="1474996" y="3079006"/>
            <a:chExt cx="2732193" cy="1268423"/>
          </a:xfrm>
        </p:grpSpPr>
        <p:pic>
          <p:nvPicPr>
            <p:cNvPr id="76" name="Picture 75"/>
            <p:cNvPicPr>
              <a:picLocks noChangeAspect="1"/>
            </p:cNvPicPr>
            <p:nvPr/>
          </p:nvPicPr>
          <p:blipFill rotWithShape="1">
            <a:blip r:embed="rId5"/>
            <a:srcRect l="66460" b="64017"/>
            <a:stretch/>
          </p:blipFill>
          <p:spPr>
            <a:xfrm>
              <a:off x="1474996" y="3079006"/>
              <a:ext cx="1932146" cy="1165796"/>
            </a:xfrm>
            <a:prstGeom prst="roundRect">
              <a:avLst>
                <a:gd name="adj" fmla="val 25654"/>
              </a:avLst>
            </a:prstGeom>
            <a:ln w="25400">
              <a:solidFill>
                <a:schemeClr val="accent1">
                  <a:shade val="50000"/>
                </a:schemeClr>
              </a:solidFill>
            </a:ln>
          </p:spPr>
        </p:pic>
        <p:sp>
          <p:nvSpPr>
            <p:cNvPr id="78" name="Left Arrow 77"/>
            <p:cNvSpPr/>
            <p:nvPr/>
          </p:nvSpPr>
          <p:spPr>
            <a:xfrm rot="20532088">
              <a:off x="3505868" y="3094707"/>
              <a:ext cx="676275" cy="27935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Left Arrow 78"/>
            <p:cNvSpPr/>
            <p:nvPr/>
          </p:nvSpPr>
          <p:spPr>
            <a:xfrm rot="2029718">
              <a:off x="3530914" y="4068071"/>
              <a:ext cx="676275" cy="27935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a:blip r:embed="rId6"/>
          <a:stretch>
            <a:fillRect/>
          </a:stretch>
        </p:blipFill>
        <p:spPr>
          <a:xfrm>
            <a:off x="6185787" y="3327645"/>
            <a:ext cx="2384038" cy="1760209"/>
          </a:xfrm>
          <a:prstGeom prst="rect">
            <a:avLst/>
          </a:prstGeom>
        </p:spPr>
      </p:pic>
      <p:grpSp>
        <p:nvGrpSpPr>
          <p:cNvPr id="7" name="Group 6"/>
          <p:cNvGrpSpPr/>
          <p:nvPr/>
        </p:nvGrpSpPr>
        <p:grpSpPr>
          <a:xfrm>
            <a:off x="4300950" y="2789331"/>
            <a:ext cx="1849519" cy="2078525"/>
            <a:chOff x="4300950" y="2789331"/>
            <a:chExt cx="1849519" cy="2078525"/>
          </a:xfrm>
        </p:grpSpPr>
        <p:sp>
          <p:nvSpPr>
            <p:cNvPr id="21" name="Left Arrow 20"/>
            <p:cNvSpPr/>
            <p:nvPr/>
          </p:nvSpPr>
          <p:spPr>
            <a:xfrm rot="2029718">
              <a:off x="5468199" y="3170079"/>
              <a:ext cx="676275" cy="27935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Left Arrow 76"/>
            <p:cNvSpPr/>
            <p:nvPr/>
          </p:nvSpPr>
          <p:spPr>
            <a:xfrm rot="20532088">
              <a:off x="5474194" y="4129600"/>
              <a:ext cx="676275" cy="27935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00950" y="2789331"/>
              <a:ext cx="991028" cy="983921"/>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2403" y="3888132"/>
              <a:ext cx="990581" cy="979724"/>
            </a:xfrm>
            <a:prstGeom prst="rect">
              <a:avLst/>
            </a:prstGeom>
          </p:spPr>
        </p:pic>
      </p:grpSp>
    </p:spTree>
    <p:extLst>
      <p:ext uri="{BB962C8B-B14F-4D97-AF65-F5344CB8AC3E}">
        <p14:creationId xmlns:p14="http://schemas.microsoft.com/office/powerpoint/2010/main" val="428216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 Few Other Research Topics At NRL:</a:t>
            </a:r>
            <a:br>
              <a:rPr lang="en-US" dirty="0" smtClean="0"/>
            </a:br>
            <a:r>
              <a:rPr lang="en-US" dirty="0" smtClean="0"/>
              <a:t>High-speed Plasma Diagnostics</a:t>
            </a:r>
            <a:br>
              <a:rPr lang="en-US" dirty="0" smtClean="0"/>
            </a:br>
            <a:r>
              <a:rPr lang="en-US" dirty="0" smtClean="0"/>
              <a:t>Circuit Effects on Emissive Sheaths</a:t>
            </a:r>
            <a:br>
              <a:rPr lang="en-US" dirty="0" smtClean="0"/>
            </a:br>
            <a:endParaRPr lang="en-US" dirty="0"/>
          </a:p>
        </p:txBody>
      </p:sp>
      <p:sp>
        <p:nvSpPr>
          <p:cNvPr id="6" name="Content Placeholder 5"/>
          <p:cNvSpPr>
            <a:spLocks noGrp="1"/>
          </p:cNvSpPr>
          <p:nvPr>
            <p:ph idx="13"/>
          </p:nvPr>
        </p:nvSpPr>
        <p:spPr/>
        <p:txBody>
          <a:bodyPr/>
          <a:lstStyle/>
          <a:p>
            <a:endParaRPr lang="en-US"/>
          </a:p>
        </p:txBody>
      </p:sp>
      <p:sp>
        <p:nvSpPr>
          <p:cNvPr id="7" name="Content Placeholder 6"/>
          <p:cNvSpPr>
            <a:spLocks noGrp="1"/>
          </p:cNvSpPr>
          <p:nvPr>
            <p:ph idx="14"/>
          </p:nvPr>
        </p:nvSpPr>
        <p:spPr/>
        <p:txBody>
          <a:bodyPr/>
          <a:lstStyle/>
          <a:p>
            <a:endParaRPr lang="en-US"/>
          </a:p>
        </p:txBody>
      </p:sp>
      <p:sp>
        <p:nvSpPr>
          <p:cNvPr id="3" name="Slide Number Placeholder 2"/>
          <p:cNvSpPr>
            <a:spLocks noGrp="1"/>
          </p:cNvSpPr>
          <p:nvPr>
            <p:ph type="sldNum" sz="quarter" idx="4294967295"/>
          </p:nvPr>
        </p:nvSpPr>
        <p:spPr>
          <a:xfrm>
            <a:off x="7010400" y="4767263"/>
            <a:ext cx="2133600" cy="274637"/>
          </a:xfrm>
        </p:spPr>
        <p:txBody>
          <a:bodyPr/>
          <a:lstStyle/>
          <a:p>
            <a:fld id="{1A7383EF-49D2-1B41-8C7D-9D347A7E21C1}" type="slidenum">
              <a:rPr lang="en-US" smtClean="0"/>
              <a:t>56</a:t>
            </a:fld>
            <a:endParaRPr lang="en-US" dirty="0"/>
          </a:p>
        </p:txBody>
      </p:sp>
    </p:spTree>
    <p:extLst>
      <p:ext uri="{BB962C8B-B14F-4D97-AF65-F5344CB8AC3E}">
        <p14:creationId xmlns:p14="http://schemas.microsoft.com/office/powerpoint/2010/main" val="22569472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57</a:t>
            </a:fld>
            <a:endParaRPr lang="en-US"/>
          </a:p>
        </p:txBody>
      </p:sp>
      <p:sp>
        <p:nvSpPr>
          <p:cNvPr id="4" name="Title 3"/>
          <p:cNvSpPr>
            <a:spLocks noGrp="1"/>
          </p:cNvSpPr>
          <p:nvPr>
            <p:ph type="title"/>
          </p:nvPr>
        </p:nvSpPr>
        <p:spPr/>
        <p:txBody>
          <a:bodyPr/>
          <a:lstStyle/>
          <a:p>
            <a:r>
              <a:rPr lang="en-US" dirty="0" smtClean="0"/>
              <a:t>Langmuir Probe vs Plasma Impedance Probe</a:t>
            </a:r>
            <a:endParaRPr lang="en-US" dirty="0"/>
          </a:p>
        </p:txBody>
      </p:sp>
      <p:pic>
        <p:nvPicPr>
          <p:cNvPr id="58" name="Picture 57"/>
          <p:cNvPicPr>
            <a:picLocks noChangeAspect="1"/>
          </p:cNvPicPr>
          <p:nvPr/>
        </p:nvPicPr>
        <p:blipFill>
          <a:blip r:embed="rId3"/>
          <a:stretch>
            <a:fillRect/>
          </a:stretch>
        </p:blipFill>
        <p:spPr>
          <a:xfrm>
            <a:off x="115984" y="1731109"/>
            <a:ext cx="4544915" cy="1574834"/>
          </a:xfrm>
          <a:prstGeom prst="rect">
            <a:avLst/>
          </a:prstGeom>
        </p:spPr>
      </p:pic>
      <p:sp>
        <p:nvSpPr>
          <p:cNvPr id="59" name="TextBox 58"/>
          <p:cNvSpPr txBox="1"/>
          <p:nvPr/>
        </p:nvSpPr>
        <p:spPr>
          <a:xfrm>
            <a:off x="34225" y="3475054"/>
            <a:ext cx="4770952" cy="1200329"/>
          </a:xfrm>
          <a:prstGeom prst="rect">
            <a:avLst/>
          </a:prstGeom>
          <a:noFill/>
        </p:spPr>
        <p:txBody>
          <a:bodyPr wrap="square" rtlCol="0">
            <a:spAutoFit/>
          </a:bodyPr>
          <a:lstStyle/>
          <a:p>
            <a:pPr algn="ctr"/>
            <a:r>
              <a:rPr lang="en-US" sz="2400" dirty="0" smtClean="0"/>
              <a:t>Plasma density and temperature information is encoded into the plasma DC response.</a:t>
            </a:r>
            <a:endParaRPr lang="en-US" sz="2400" dirty="0"/>
          </a:p>
        </p:txBody>
      </p:sp>
      <p:sp>
        <p:nvSpPr>
          <p:cNvPr id="60" name="TextBox 59"/>
          <p:cNvSpPr txBox="1"/>
          <p:nvPr/>
        </p:nvSpPr>
        <p:spPr>
          <a:xfrm>
            <a:off x="1096204" y="1223504"/>
            <a:ext cx="2646993" cy="461665"/>
          </a:xfrm>
          <a:prstGeom prst="rect">
            <a:avLst/>
          </a:prstGeom>
          <a:noFill/>
        </p:spPr>
        <p:txBody>
          <a:bodyPr wrap="square" rtlCol="0">
            <a:spAutoFit/>
          </a:bodyPr>
          <a:lstStyle/>
          <a:p>
            <a:pPr algn="ctr"/>
            <a:r>
              <a:rPr lang="en-US" sz="2400" b="1" dirty="0" smtClean="0"/>
              <a:t>Langmuir Probe</a:t>
            </a:r>
            <a:endParaRPr lang="en-US" sz="2400" b="1" dirty="0"/>
          </a:p>
        </p:txBody>
      </p:sp>
      <p:grpSp>
        <p:nvGrpSpPr>
          <p:cNvPr id="62" name="Group 61"/>
          <p:cNvGrpSpPr/>
          <p:nvPr/>
        </p:nvGrpSpPr>
        <p:grpSpPr>
          <a:xfrm>
            <a:off x="4660899" y="1223504"/>
            <a:ext cx="4770952" cy="3497819"/>
            <a:chOff x="4660899" y="1223504"/>
            <a:chExt cx="4770952" cy="3497819"/>
          </a:xfrm>
        </p:grpSpPr>
        <p:sp>
          <p:nvSpPr>
            <p:cNvPr id="14" name="TextBox 13"/>
            <p:cNvSpPr txBox="1"/>
            <p:nvPr/>
          </p:nvSpPr>
          <p:spPr>
            <a:xfrm>
              <a:off x="4660899" y="3520994"/>
              <a:ext cx="4770952" cy="1200329"/>
            </a:xfrm>
            <a:prstGeom prst="rect">
              <a:avLst/>
            </a:prstGeom>
            <a:noFill/>
          </p:spPr>
          <p:txBody>
            <a:bodyPr wrap="square" rtlCol="0">
              <a:spAutoFit/>
            </a:bodyPr>
            <a:lstStyle/>
            <a:p>
              <a:pPr algn="ctr"/>
              <a:r>
                <a:rPr lang="en-US" sz="2400" dirty="0" smtClean="0"/>
                <a:t>Plasma density and temperature information is encoded into the plasma spectral response.</a:t>
              </a:r>
              <a:endParaRPr lang="en-US" sz="2400" dirty="0"/>
            </a:p>
          </p:txBody>
        </p:sp>
        <p:pic>
          <p:nvPicPr>
            <p:cNvPr id="24" name="Picture 23"/>
            <p:cNvPicPr>
              <a:picLocks noChangeAspect="1"/>
            </p:cNvPicPr>
            <p:nvPr/>
          </p:nvPicPr>
          <p:blipFill>
            <a:blip r:embed="rId4"/>
            <a:stretch>
              <a:fillRect/>
            </a:stretch>
          </p:blipFill>
          <p:spPr>
            <a:xfrm>
              <a:off x="4805177" y="1688890"/>
              <a:ext cx="4199123" cy="1659272"/>
            </a:xfrm>
            <a:prstGeom prst="rect">
              <a:avLst/>
            </a:prstGeom>
          </p:spPr>
        </p:pic>
        <p:sp>
          <p:nvSpPr>
            <p:cNvPr id="61" name="TextBox 60"/>
            <p:cNvSpPr txBox="1"/>
            <p:nvPr/>
          </p:nvSpPr>
          <p:spPr>
            <a:xfrm>
              <a:off x="5122106" y="1223504"/>
              <a:ext cx="3564694" cy="461665"/>
            </a:xfrm>
            <a:prstGeom prst="rect">
              <a:avLst/>
            </a:prstGeom>
            <a:noFill/>
          </p:spPr>
          <p:txBody>
            <a:bodyPr wrap="square" rtlCol="0">
              <a:spAutoFit/>
            </a:bodyPr>
            <a:lstStyle/>
            <a:p>
              <a:pPr algn="ctr"/>
              <a:r>
                <a:rPr lang="en-US" sz="2400" b="1" dirty="0" smtClean="0"/>
                <a:t>Plasma Impedance Probe</a:t>
              </a:r>
              <a:endParaRPr lang="en-US" sz="2400" b="1" dirty="0"/>
            </a:p>
          </p:txBody>
        </p:sp>
      </p:grpSp>
    </p:spTree>
    <p:extLst>
      <p:ext uri="{BB962C8B-B14F-4D97-AF65-F5344CB8AC3E}">
        <p14:creationId xmlns:p14="http://schemas.microsoft.com/office/powerpoint/2010/main" val="337619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58</a:t>
            </a:fld>
            <a:endParaRPr lang="en-US"/>
          </a:p>
        </p:txBody>
      </p:sp>
      <p:sp>
        <p:nvSpPr>
          <p:cNvPr id="4" name="Title 3"/>
          <p:cNvSpPr>
            <a:spLocks noGrp="1"/>
          </p:cNvSpPr>
          <p:nvPr>
            <p:ph type="title"/>
          </p:nvPr>
        </p:nvSpPr>
        <p:spPr/>
        <p:txBody>
          <a:bodyPr>
            <a:normAutofit fontScale="90000"/>
          </a:bodyPr>
          <a:lstStyle/>
          <a:p>
            <a:r>
              <a:rPr lang="en-US" dirty="0" smtClean="0"/>
              <a:t>How do the PIP Density Results Compare to </a:t>
            </a:r>
            <a:r>
              <a:rPr lang="en-US" dirty="0" err="1" smtClean="0"/>
              <a:t>Isat</a:t>
            </a:r>
            <a:r>
              <a:rPr lang="en-US" dirty="0" smtClean="0"/>
              <a:t>?</a:t>
            </a:r>
            <a:endParaRPr lang="en-US" dirty="0"/>
          </a:p>
        </p:txBody>
      </p:sp>
      <p:pic>
        <p:nvPicPr>
          <p:cNvPr id="5" name="Picture 4"/>
          <p:cNvPicPr/>
          <p:nvPr/>
        </p:nvPicPr>
        <p:blipFill rotWithShape="1">
          <a:blip r:embed="rId2">
            <a:extLst>
              <a:ext uri="{28A0092B-C50C-407E-A947-70E740481C1C}">
                <a14:useLocalDpi xmlns:a14="http://schemas.microsoft.com/office/drawing/2010/main" val="0"/>
              </a:ext>
            </a:extLst>
          </a:blip>
          <a:srcRect b="54395"/>
          <a:stretch/>
        </p:blipFill>
        <p:spPr bwMode="auto">
          <a:xfrm>
            <a:off x="310466" y="1113473"/>
            <a:ext cx="4132580" cy="1666303"/>
          </a:xfrm>
          <a:prstGeom prst="rect">
            <a:avLst/>
          </a:prstGeom>
          <a:noFill/>
          <a:ln>
            <a:noFill/>
          </a:ln>
        </p:spPr>
      </p:pic>
      <p:grpSp>
        <p:nvGrpSpPr>
          <p:cNvPr id="22" name="Group 21"/>
          <p:cNvGrpSpPr/>
          <p:nvPr/>
        </p:nvGrpSpPr>
        <p:grpSpPr>
          <a:xfrm>
            <a:off x="329008" y="2755702"/>
            <a:ext cx="8528530" cy="2011560"/>
            <a:chOff x="329008" y="2755702"/>
            <a:chExt cx="8528530" cy="2011560"/>
          </a:xfrm>
        </p:grpSpPr>
        <p:pic>
          <p:nvPicPr>
            <p:cNvPr id="21" name="Picture 20"/>
            <p:cNvPicPr/>
            <p:nvPr/>
          </p:nvPicPr>
          <p:blipFill rotWithShape="1">
            <a:blip r:embed="rId2">
              <a:extLst>
                <a:ext uri="{28A0092B-C50C-407E-A947-70E740481C1C}">
                  <a14:useLocalDpi xmlns:a14="http://schemas.microsoft.com/office/drawing/2010/main" val="0"/>
                </a:ext>
              </a:extLst>
            </a:blip>
            <a:srcRect t="52612"/>
            <a:stretch/>
          </p:blipFill>
          <p:spPr bwMode="auto">
            <a:xfrm>
              <a:off x="329008" y="3035807"/>
              <a:ext cx="4132580" cy="1731455"/>
            </a:xfrm>
            <a:prstGeom prst="rect">
              <a:avLst/>
            </a:prstGeom>
            <a:noFill/>
            <a:ln>
              <a:noFill/>
            </a:ln>
          </p:spPr>
        </p:pic>
        <p:sp>
          <p:nvSpPr>
            <p:cNvPr id="6" name="TextBox 5"/>
            <p:cNvSpPr txBox="1"/>
            <p:nvPr/>
          </p:nvSpPr>
          <p:spPr>
            <a:xfrm>
              <a:off x="4717366" y="2755702"/>
              <a:ext cx="4140172" cy="369332"/>
            </a:xfrm>
            <a:prstGeom prst="rect">
              <a:avLst/>
            </a:prstGeom>
            <a:noFill/>
          </p:spPr>
          <p:txBody>
            <a:bodyPr wrap="none" rtlCol="0">
              <a:spAutoFit/>
            </a:bodyPr>
            <a:lstStyle/>
            <a:p>
              <a:r>
                <a:rPr lang="en-US" b="1" dirty="0" smtClean="0"/>
                <a:t>Notable differences in spectral properties</a:t>
              </a:r>
              <a:endParaRPr lang="en-US" b="1" dirty="0"/>
            </a:p>
          </p:txBody>
        </p:sp>
        <p:cxnSp>
          <p:nvCxnSpPr>
            <p:cNvPr id="8" name="Straight Arrow Connector 7"/>
            <p:cNvCxnSpPr>
              <a:stCxn id="6" idx="1"/>
            </p:cNvCxnSpPr>
            <p:nvPr/>
          </p:nvCxnSpPr>
          <p:spPr>
            <a:xfrm flipH="1">
              <a:off x="2255520" y="2940368"/>
              <a:ext cx="2461846" cy="7538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6" idx="1"/>
            </p:cNvCxnSpPr>
            <p:nvPr/>
          </p:nvCxnSpPr>
          <p:spPr>
            <a:xfrm flipH="1">
              <a:off x="1914144" y="2940368"/>
              <a:ext cx="2803222" cy="7538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6" idx="1"/>
            </p:cNvCxnSpPr>
            <p:nvPr/>
          </p:nvCxnSpPr>
          <p:spPr>
            <a:xfrm flipH="1">
              <a:off x="1302708" y="2940368"/>
              <a:ext cx="3414658" cy="5526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6" name="TextBox 15"/>
          <p:cNvSpPr txBox="1"/>
          <p:nvPr/>
        </p:nvSpPr>
        <p:spPr>
          <a:xfrm>
            <a:off x="5059679" y="1380590"/>
            <a:ext cx="3371139" cy="646331"/>
          </a:xfrm>
          <a:prstGeom prst="rect">
            <a:avLst/>
          </a:prstGeom>
          <a:noFill/>
        </p:spPr>
        <p:txBody>
          <a:bodyPr wrap="square" rtlCol="0">
            <a:spAutoFit/>
          </a:bodyPr>
          <a:lstStyle/>
          <a:p>
            <a:pPr algn="ctr"/>
            <a:r>
              <a:rPr lang="en-US" b="1" dirty="0" smtClean="0"/>
              <a:t>PIP density measurements look qualitatively different from </a:t>
            </a:r>
            <a:r>
              <a:rPr lang="en-US" b="1" dirty="0" err="1" smtClean="0"/>
              <a:t>Isat</a:t>
            </a:r>
            <a:endParaRPr lang="en-US" b="1" dirty="0"/>
          </a:p>
        </p:txBody>
      </p:sp>
      <p:cxnSp>
        <p:nvCxnSpPr>
          <p:cNvPr id="18" name="Straight Arrow Connector 17"/>
          <p:cNvCxnSpPr>
            <a:stCxn id="16" idx="1"/>
          </p:cNvCxnSpPr>
          <p:nvPr/>
        </p:nvCxnSpPr>
        <p:spPr>
          <a:xfrm flipH="1">
            <a:off x="3852673" y="1703756"/>
            <a:ext cx="1207006" cy="31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179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59</a:t>
            </a:fld>
            <a:endParaRPr lang="en-US"/>
          </a:p>
        </p:txBody>
      </p:sp>
      <p:sp>
        <p:nvSpPr>
          <p:cNvPr id="4" name="Title 3"/>
          <p:cNvSpPr>
            <a:spLocks noGrp="1"/>
          </p:cNvSpPr>
          <p:nvPr>
            <p:ph type="title"/>
          </p:nvPr>
        </p:nvSpPr>
        <p:spPr/>
        <p:txBody>
          <a:bodyPr/>
          <a:lstStyle/>
          <a:p>
            <a:r>
              <a:rPr lang="en-US" dirty="0" smtClean="0"/>
              <a:t>Comparing </a:t>
            </a:r>
            <a:r>
              <a:rPr lang="en-US" dirty="0" err="1" smtClean="0"/>
              <a:t>Isat</a:t>
            </a:r>
            <a:r>
              <a:rPr lang="en-US" dirty="0" smtClean="0"/>
              <a:t> measured to </a:t>
            </a:r>
            <a:r>
              <a:rPr lang="en-US" dirty="0" err="1" smtClean="0"/>
              <a:t>Isat</a:t>
            </a:r>
            <a:r>
              <a:rPr lang="en-US" dirty="0" smtClean="0"/>
              <a:t> from PIP</a:t>
            </a:r>
            <a:endParaRPr lang="en-US" dirty="0"/>
          </a:p>
        </p:txBody>
      </p:sp>
      <p:pic>
        <p:nvPicPr>
          <p:cNvPr id="5" name="Picture 4"/>
          <p:cNvPicPr/>
          <p:nvPr/>
        </p:nvPicPr>
        <p:blipFill rotWithShape="1">
          <a:blip r:embed="rId2">
            <a:extLst>
              <a:ext uri="{28A0092B-C50C-407E-A947-70E740481C1C}">
                <a14:useLocalDpi xmlns:a14="http://schemas.microsoft.com/office/drawing/2010/main" val="0"/>
              </a:ext>
            </a:extLst>
          </a:blip>
          <a:srcRect b="52085"/>
          <a:stretch/>
        </p:blipFill>
        <p:spPr bwMode="auto">
          <a:xfrm>
            <a:off x="353597" y="1250395"/>
            <a:ext cx="4112895" cy="1750713"/>
          </a:xfrm>
          <a:prstGeom prst="rect">
            <a:avLst/>
          </a:prstGeom>
          <a:noFill/>
          <a:ln>
            <a:noFill/>
          </a:ln>
        </p:spPr>
      </p:pic>
      <mc:AlternateContent xmlns:mc="http://schemas.openxmlformats.org/markup-compatibility/2006" xmlns:a14="http://schemas.microsoft.com/office/drawing/2010/main">
        <mc:Choice Requires="a14">
          <p:sp>
            <p:nvSpPr>
              <p:cNvPr id="7" name="TextBox 6"/>
              <p:cNvSpPr txBox="1"/>
              <p:nvPr/>
            </p:nvSpPr>
            <p:spPr>
              <a:xfrm>
                <a:off x="1502771" y="2160241"/>
                <a:ext cx="3410605" cy="32387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1400" b="0" i="1" smtClean="0">
                              <a:latin typeface="Cambria Math" panose="02040503050406030204" pitchFamily="18" charset="0"/>
                            </a:rPr>
                          </m:ctrlPr>
                        </m:sSubSupPr>
                        <m:e>
                          <m:r>
                            <a:rPr lang="en-US" sz="1400" i="1">
                              <a:latin typeface="Cambria Math" panose="02040503050406030204" pitchFamily="18" charset="0"/>
                            </a:rPr>
                            <m:t>𝐼</m:t>
                          </m:r>
                        </m:e>
                        <m:sub>
                          <m:r>
                            <a:rPr lang="en-US" sz="1400" i="1">
                              <a:latin typeface="Cambria Math" panose="02040503050406030204" pitchFamily="18" charset="0"/>
                            </a:rPr>
                            <m:t>𝑠𝑎𝑡</m:t>
                          </m:r>
                        </m:sub>
                        <m:sup>
                          <m:r>
                            <a:rPr lang="en-US" sz="1400" b="0" i="1" smtClean="0">
                              <a:latin typeface="Cambria Math" panose="02040503050406030204" pitchFamily="18" charset="0"/>
                            </a:rPr>
                            <m:t>𝑃𝐼𝑃</m:t>
                          </m:r>
                        </m:sup>
                      </m:sSubSup>
                      <m:r>
                        <a:rPr lang="en-US" sz="1400" b="0" i="1" smtClean="0">
                          <a:latin typeface="Cambria Math" panose="02040503050406030204" pitchFamily="18" charset="0"/>
                        </a:rPr>
                        <m:t>=0.61</m:t>
                      </m:r>
                      <m:r>
                        <a:rPr lang="en-US" sz="1400" b="0" i="1" smtClean="0">
                          <a:latin typeface="Cambria Math" panose="02040503050406030204" pitchFamily="18" charset="0"/>
                        </a:rPr>
                        <m:t>𝑞𝐴𝑛</m:t>
                      </m:r>
                      <m:r>
                        <a:rPr lang="en-US" sz="1400" b="0" i="1" smtClean="0">
                          <a:latin typeface="Cambria Math" panose="02040503050406030204" pitchFamily="18" charset="0"/>
                        </a:rPr>
                        <m:t>√((</m:t>
                      </m:r>
                      <m:r>
                        <a:rPr lang="en-US" sz="1400" b="0" i="1" smtClean="0">
                          <a:latin typeface="Cambria Math" panose="02040503050406030204" pitchFamily="18" charset="0"/>
                        </a:rPr>
                        <m:t>𝑞</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𝑇</m:t>
                          </m:r>
                        </m:e>
                        <m:sub>
                          <m:r>
                            <a:rPr lang="en-US" sz="1400" b="0" i="1" smtClean="0">
                              <a:latin typeface="Cambria Math" panose="02040503050406030204" pitchFamily="18" charset="0"/>
                            </a:rPr>
                            <m:t>𝑒</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𝑚</m:t>
                          </m:r>
                        </m:e>
                        <m:sub>
                          <m:r>
                            <a:rPr lang="en-US" sz="1400" b="0" i="1" smtClean="0">
                              <a:latin typeface="Cambria Math" panose="02040503050406030204" pitchFamily="18" charset="0"/>
                            </a:rPr>
                            <m:t>𝑖</m:t>
                          </m:r>
                        </m:sub>
                      </m:sSub>
                      <m:r>
                        <a:rPr lang="en-US" sz="1400" b="0" i="1" smtClean="0">
                          <a:latin typeface="Cambria Math" panose="02040503050406030204" pitchFamily="18" charset="0"/>
                        </a:rPr>
                        <m:t> )</m:t>
                      </m:r>
                    </m:oMath>
                  </m:oMathPara>
                </a14:m>
                <a:endParaRPr lang="en-US" sz="1400" dirty="0"/>
              </a:p>
            </p:txBody>
          </p:sp>
        </mc:Choice>
        <mc:Fallback xmlns="">
          <p:sp>
            <p:nvSpPr>
              <p:cNvPr id="7" name="TextBox 6"/>
              <p:cNvSpPr txBox="1">
                <a:spLocks noRot="1" noChangeAspect="1" noMove="1" noResize="1" noEditPoints="1" noAdjustHandles="1" noChangeArrowheads="1" noChangeShapeType="1" noTextEdit="1"/>
              </p:cNvSpPr>
              <p:nvPr/>
            </p:nvSpPr>
            <p:spPr>
              <a:xfrm>
                <a:off x="1502771" y="2160241"/>
                <a:ext cx="3410605" cy="323871"/>
              </a:xfrm>
              <a:prstGeom prst="rect">
                <a:avLst/>
              </a:prstGeom>
              <a:blipFill>
                <a:blip r:embed="rId3"/>
                <a:stretch>
                  <a:fillRect b="-7547"/>
                </a:stretch>
              </a:blipFill>
            </p:spPr>
            <p:txBody>
              <a:bodyPr/>
              <a:lstStyle/>
              <a:p>
                <a:r>
                  <a:rPr lang="en-US">
                    <a:noFill/>
                  </a:rPr>
                  <a:t> </a:t>
                </a:r>
              </a:p>
            </p:txBody>
          </p:sp>
        </mc:Fallback>
      </mc:AlternateContent>
      <p:grpSp>
        <p:nvGrpSpPr>
          <p:cNvPr id="17" name="Group 16"/>
          <p:cNvGrpSpPr/>
          <p:nvPr/>
        </p:nvGrpSpPr>
        <p:grpSpPr>
          <a:xfrm>
            <a:off x="353597" y="2755702"/>
            <a:ext cx="8475344" cy="2148483"/>
            <a:chOff x="353597" y="2755702"/>
            <a:chExt cx="8475344" cy="2148483"/>
          </a:xfrm>
        </p:grpSpPr>
        <p:pic>
          <p:nvPicPr>
            <p:cNvPr id="6" name="Picture 5"/>
            <p:cNvPicPr/>
            <p:nvPr/>
          </p:nvPicPr>
          <p:blipFill rotWithShape="1">
            <a:blip r:embed="rId2">
              <a:extLst>
                <a:ext uri="{28A0092B-C50C-407E-A947-70E740481C1C}">
                  <a14:useLocalDpi xmlns:a14="http://schemas.microsoft.com/office/drawing/2010/main" val="0"/>
                </a:ext>
              </a:extLst>
            </a:blip>
            <a:srcRect t="52407"/>
            <a:stretch/>
          </p:blipFill>
          <p:spPr bwMode="auto">
            <a:xfrm>
              <a:off x="353597" y="3165231"/>
              <a:ext cx="4112895" cy="1738954"/>
            </a:xfrm>
            <a:prstGeom prst="rect">
              <a:avLst/>
            </a:prstGeom>
            <a:noFill/>
            <a:ln>
              <a:noFill/>
            </a:ln>
          </p:spPr>
        </p:pic>
        <p:grpSp>
          <p:nvGrpSpPr>
            <p:cNvPr id="8" name="Group 7"/>
            <p:cNvGrpSpPr/>
            <p:nvPr/>
          </p:nvGrpSpPr>
          <p:grpSpPr>
            <a:xfrm>
              <a:off x="1302708" y="2755702"/>
              <a:ext cx="7526233" cy="938474"/>
              <a:chOff x="1302708" y="2755702"/>
              <a:chExt cx="7526233" cy="938474"/>
            </a:xfrm>
          </p:grpSpPr>
          <p:sp>
            <p:nvSpPr>
              <p:cNvPr id="10" name="TextBox 9"/>
              <p:cNvSpPr txBox="1"/>
              <p:nvPr/>
            </p:nvSpPr>
            <p:spPr>
              <a:xfrm>
                <a:off x="4717366" y="2755702"/>
                <a:ext cx="4111575" cy="369332"/>
              </a:xfrm>
              <a:prstGeom prst="rect">
                <a:avLst/>
              </a:prstGeom>
              <a:noFill/>
            </p:spPr>
            <p:txBody>
              <a:bodyPr wrap="none" rtlCol="0">
                <a:spAutoFit/>
              </a:bodyPr>
              <a:lstStyle/>
              <a:p>
                <a:r>
                  <a:rPr lang="en-US" b="1" dirty="0" smtClean="0"/>
                  <a:t>Now captures harmonics in the spectrum</a:t>
                </a:r>
                <a:endParaRPr lang="en-US" b="1" dirty="0"/>
              </a:p>
            </p:txBody>
          </p:sp>
          <p:cxnSp>
            <p:nvCxnSpPr>
              <p:cNvPr id="11" name="Straight Arrow Connector 10"/>
              <p:cNvCxnSpPr>
                <a:stCxn id="10" idx="1"/>
              </p:cNvCxnSpPr>
              <p:nvPr/>
            </p:nvCxnSpPr>
            <p:spPr>
              <a:xfrm flipH="1">
                <a:off x="2255520" y="2940368"/>
                <a:ext cx="2461846" cy="7538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10" idx="1"/>
              </p:cNvCxnSpPr>
              <p:nvPr/>
            </p:nvCxnSpPr>
            <p:spPr>
              <a:xfrm flipH="1">
                <a:off x="1914144" y="2940368"/>
                <a:ext cx="2803222" cy="7538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0" idx="1"/>
              </p:cNvCxnSpPr>
              <p:nvPr/>
            </p:nvCxnSpPr>
            <p:spPr>
              <a:xfrm flipH="1">
                <a:off x="1302708" y="2940368"/>
                <a:ext cx="3414658" cy="5526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sp>
        <p:nvSpPr>
          <p:cNvPr id="14" name="TextBox 13"/>
          <p:cNvSpPr txBox="1"/>
          <p:nvPr/>
        </p:nvSpPr>
        <p:spPr>
          <a:xfrm>
            <a:off x="5059679" y="1380590"/>
            <a:ext cx="3371139" cy="646331"/>
          </a:xfrm>
          <a:prstGeom prst="rect">
            <a:avLst/>
          </a:prstGeom>
          <a:noFill/>
        </p:spPr>
        <p:txBody>
          <a:bodyPr wrap="square" rtlCol="0">
            <a:spAutoFit/>
          </a:bodyPr>
          <a:lstStyle/>
          <a:p>
            <a:pPr algn="ctr"/>
            <a:r>
              <a:rPr lang="en-US" b="1" dirty="0" smtClean="0"/>
              <a:t>PIP </a:t>
            </a:r>
            <a:r>
              <a:rPr lang="en-US" b="1" dirty="0" err="1" smtClean="0"/>
              <a:t>Isat</a:t>
            </a:r>
            <a:r>
              <a:rPr lang="en-US" b="1" dirty="0" smtClean="0"/>
              <a:t> look qualitatively similar to measured </a:t>
            </a:r>
            <a:r>
              <a:rPr lang="en-US" b="1" dirty="0" err="1" smtClean="0"/>
              <a:t>Isat</a:t>
            </a:r>
            <a:endParaRPr lang="en-US" b="1" dirty="0"/>
          </a:p>
        </p:txBody>
      </p:sp>
      <p:cxnSp>
        <p:nvCxnSpPr>
          <p:cNvPr id="15" name="Straight Arrow Connector 14"/>
          <p:cNvCxnSpPr>
            <a:stCxn id="14" idx="1"/>
          </p:cNvCxnSpPr>
          <p:nvPr/>
        </p:nvCxnSpPr>
        <p:spPr>
          <a:xfrm flipH="1">
            <a:off x="3852673" y="1703756"/>
            <a:ext cx="1207006" cy="31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406494" y="3164470"/>
            <a:ext cx="4677508" cy="1323439"/>
          </a:xfrm>
          <a:prstGeom prst="rect">
            <a:avLst/>
          </a:prstGeom>
          <a:noFill/>
        </p:spPr>
        <p:txBody>
          <a:bodyPr wrap="square" rtlCol="0">
            <a:spAutoFit/>
          </a:bodyPr>
          <a:lstStyle/>
          <a:p>
            <a:pPr algn="ctr"/>
            <a:r>
              <a:rPr lang="en-US" sz="2000" b="1" u="sng" dirty="0" smtClean="0"/>
              <a:t>Takeaways</a:t>
            </a:r>
          </a:p>
          <a:p>
            <a:pPr marL="285750" indent="-285750">
              <a:buFont typeface="Arial" panose="020B0604020202020204" pitchFamily="34" charset="0"/>
              <a:buChar char="•"/>
            </a:pPr>
            <a:r>
              <a:rPr lang="en-US" sz="2000" dirty="0" smtClean="0"/>
              <a:t>PIP and </a:t>
            </a:r>
            <a:r>
              <a:rPr lang="en-US" sz="2000" dirty="0" err="1" smtClean="0"/>
              <a:t>Isat</a:t>
            </a:r>
            <a:r>
              <a:rPr lang="en-US" sz="2000" dirty="0" smtClean="0"/>
              <a:t> agree out to 600 kHz</a:t>
            </a:r>
          </a:p>
          <a:p>
            <a:pPr marL="285750" indent="-285750">
              <a:buFont typeface="Arial" panose="020B0604020202020204" pitchFamily="34" charset="0"/>
              <a:buChar char="•"/>
            </a:pPr>
            <a:r>
              <a:rPr lang="en-US" sz="2000" dirty="0" smtClean="0"/>
              <a:t>Electron temperature variations are critical to account for </a:t>
            </a:r>
            <a:r>
              <a:rPr lang="en-US" sz="2000" dirty="0" err="1" smtClean="0"/>
              <a:t>Isat</a:t>
            </a:r>
            <a:r>
              <a:rPr lang="en-US" sz="2000" dirty="0" smtClean="0"/>
              <a:t> below 600 kHz</a:t>
            </a:r>
            <a:endParaRPr lang="en-US" sz="2000" dirty="0"/>
          </a:p>
        </p:txBody>
      </p:sp>
      <p:grpSp>
        <p:nvGrpSpPr>
          <p:cNvPr id="22" name="Group 21"/>
          <p:cNvGrpSpPr/>
          <p:nvPr/>
        </p:nvGrpSpPr>
        <p:grpSpPr>
          <a:xfrm>
            <a:off x="3486443" y="4275498"/>
            <a:ext cx="5442123" cy="858742"/>
            <a:chOff x="3486443" y="4275498"/>
            <a:chExt cx="5442123" cy="858742"/>
          </a:xfrm>
        </p:grpSpPr>
        <p:sp>
          <p:nvSpPr>
            <p:cNvPr id="19" name="TextBox 18"/>
            <p:cNvSpPr txBox="1"/>
            <p:nvPr/>
          </p:nvSpPr>
          <p:spPr>
            <a:xfrm>
              <a:off x="4561930" y="4487909"/>
              <a:ext cx="4366636" cy="646331"/>
            </a:xfrm>
            <a:prstGeom prst="rect">
              <a:avLst/>
            </a:prstGeom>
            <a:noFill/>
          </p:spPr>
          <p:txBody>
            <a:bodyPr wrap="square" rtlCol="0">
              <a:spAutoFit/>
            </a:bodyPr>
            <a:lstStyle/>
            <a:p>
              <a:r>
                <a:rPr lang="en-US" b="1" dirty="0" smtClean="0"/>
                <a:t>Unclear if high frequency content differences are due to errors in PIP or </a:t>
              </a:r>
              <a:r>
                <a:rPr lang="en-US" b="1" dirty="0" err="1" smtClean="0"/>
                <a:t>Isat</a:t>
              </a:r>
              <a:endParaRPr lang="en-US" b="1" dirty="0"/>
            </a:p>
          </p:txBody>
        </p:sp>
        <p:cxnSp>
          <p:nvCxnSpPr>
            <p:cNvPr id="21" name="Straight Arrow Connector 20"/>
            <p:cNvCxnSpPr>
              <a:stCxn id="19" idx="1"/>
            </p:cNvCxnSpPr>
            <p:nvPr/>
          </p:nvCxnSpPr>
          <p:spPr>
            <a:xfrm flipH="1" flipV="1">
              <a:off x="3486443" y="4275498"/>
              <a:ext cx="1075487" cy="5355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3750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7470" y="2435351"/>
            <a:ext cx="6413018" cy="2739211"/>
          </a:xfrm>
          <a:prstGeom prst="rect">
            <a:avLst/>
          </a:prstGeom>
        </p:spPr>
        <p:txBody>
          <a:bodyPr wrap="square">
            <a:spAutoFit/>
          </a:bodyPr>
          <a:lstStyle/>
          <a:p>
            <a:pPr lvl="1">
              <a:lnSpc>
                <a:spcPct val="100000"/>
              </a:lnSpc>
            </a:pPr>
            <a:r>
              <a:rPr lang="en-US" sz="1400" b="1" dirty="0" smtClean="0"/>
              <a:t>The Propulsion Section (Code 8232) focuses on satellite component technology development, including…</a:t>
            </a:r>
            <a:endParaRPr lang="en-US" sz="1400" dirty="0" smtClean="0"/>
          </a:p>
          <a:p>
            <a:pPr marL="742950" lvl="1" indent="-285750">
              <a:buFont typeface="Arial" panose="020B0604020202020204" pitchFamily="34" charset="0"/>
              <a:buChar char="•"/>
            </a:pPr>
            <a:r>
              <a:rPr lang="en-US" sz="1200" dirty="0" smtClean="0"/>
              <a:t>Cathodes electron sources for Hall and </a:t>
            </a:r>
            <a:r>
              <a:rPr lang="en-US" sz="1200" dirty="0"/>
              <a:t>ion </a:t>
            </a:r>
            <a:r>
              <a:rPr lang="en-US" sz="1200" dirty="0" smtClean="0"/>
              <a:t>thrusters</a:t>
            </a:r>
          </a:p>
          <a:p>
            <a:pPr marL="1200150" lvl="2" indent="-285750">
              <a:buFont typeface="Arial" panose="020B0604020202020204" pitchFamily="34" charset="0"/>
              <a:buChar char="•"/>
            </a:pPr>
            <a:r>
              <a:rPr lang="en-US" sz="1200" dirty="0" smtClean="0"/>
              <a:t>New thermionic emitter materials</a:t>
            </a:r>
          </a:p>
          <a:p>
            <a:pPr marL="1200150" lvl="2" indent="-285750">
              <a:buFont typeface="Arial" panose="020B0604020202020204" pitchFamily="34" charset="0"/>
              <a:buChar char="•"/>
            </a:pPr>
            <a:r>
              <a:rPr lang="en-US" sz="1200" dirty="0" smtClean="0"/>
              <a:t>Instability reduction and lifetime improvement</a:t>
            </a:r>
          </a:p>
          <a:p>
            <a:pPr marL="742950" lvl="1" indent="-285750">
              <a:buFont typeface="Arial" panose="020B0604020202020204" pitchFamily="34" charset="0"/>
              <a:buChar char="•"/>
            </a:pPr>
            <a:r>
              <a:rPr lang="en-US" sz="1200" dirty="0" smtClean="0"/>
              <a:t>Thruster Testing</a:t>
            </a:r>
          </a:p>
          <a:p>
            <a:pPr marL="1200150" lvl="2" indent="-285750">
              <a:buFont typeface="Arial" panose="020B0604020202020204" pitchFamily="34" charset="0"/>
              <a:buChar char="•"/>
            </a:pPr>
            <a:r>
              <a:rPr lang="en-US" sz="1200" dirty="0" smtClean="0"/>
              <a:t>Hall thrusters</a:t>
            </a:r>
          </a:p>
          <a:p>
            <a:pPr marL="1200150" lvl="2" indent="-285750">
              <a:buFont typeface="Arial" panose="020B0604020202020204" pitchFamily="34" charset="0"/>
              <a:buChar char="•"/>
            </a:pPr>
            <a:r>
              <a:rPr lang="en-US" sz="1200" dirty="0" smtClean="0"/>
              <a:t>Advanced concepts</a:t>
            </a:r>
          </a:p>
          <a:p>
            <a:pPr marL="742950" lvl="1" indent="-285750">
              <a:buFont typeface="Arial" panose="020B0604020202020204" pitchFamily="34" charset="0"/>
              <a:buChar char="•"/>
            </a:pPr>
            <a:r>
              <a:rPr lang="en-US" sz="1200" dirty="0" smtClean="0"/>
              <a:t>Plasma diagnostic development</a:t>
            </a:r>
          </a:p>
          <a:p>
            <a:pPr marL="1200150" lvl="2" indent="-285750">
              <a:buFont typeface="Arial" panose="020B0604020202020204" pitchFamily="34" charset="0"/>
              <a:buChar char="•"/>
            </a:pPr>
            <a:r>
              <a:rPr lang="en-US" sz="1200" dirty="0" smtClean="0"/>
              <a:t>Exquisite, high-accuracy probes</a:t>
            </a:r>
            <a:endParaRPr lang="en-US" sz="1200" dirty="0"/>
          </a:p>
          <a:p>
            <a:pPr marL="1200150" lvl="2" indent="-285750">
              <a:buFont typeface="Arial" panose="020B0604020202020204" pitchFamily="34" charset="0"/>
              <a:buChar char="•"/>
            </a:pPr>
            <a:r>
              <a:rPr lang="en-US" sz="1200" dirty="0" smtClean="0"/>
              <a:t>Flight diagnostics</a:t>
            </a:r>
          </a:p>
          <a:p>
            <a:pPr marL="742950" lvl="1" indent="-285750">
              <a:buFont typeface="Arial" panose="020B0604020202020204" pitchFamily="34" charset="0"/>
              <a:buChar char="•"/>
            </a:pPr>
            <a:r>
              <a:rPr lang="en-US" sz="1200" dirty="0" smtClean="0"/>
              <a:t>Environmental simulation and materials testing</a:t>
            </a:r>
          </a:p>
          <a:p>
            <a:pPr marL="1200150" lvl="2" indent="-285750">
              <a:buFont typeface="Arial" panose="020B0604020202020204" pitchFamily="34" charset="0"/>
              <a:buChar char="•"/>
            </a:pPr>
            <a:r>
              <a:rPr lang="en-US" sz="1200" dirty="0" smtClean="0"/>
              <a:t>Space</a:t>
            </a:r>
          </a:p>
          <a:p>
            <a:pPr marL="1200150" lvl="2" indent="-285750">
              <a:buFont typeface="Arial" panose="020B0604020202020204" pitchFamily="34" charset="0"/>
              <a:buChar char="•"/>
            </a:pPr>
            <a:r>
              <a:rPr lang="en-US" sz="1200" dirty="0" err="1" smtClean="0"/>
              <a:t>Hypersonics</a:t>
            </a:r>
            <a:endParaRPr lang="en-US" sz="1200" dirty="0" smtClean="0"/>
          </a:p>
        </p:txBody>
      </p:sp>
      <p:sp>
        <p:nvSpPr>
          <p:cNvPr id="2" name="Content Placeholder 1"/>
          <p:cNvSpPr>
            <a:spLocks noGrp="1"/>
          </p:cNvSpPr>
          <p:nvPr>
            <p:ph idx="1"/>
          </p:nvPr>
        </p:nvSpPr>
        <p:spPr>
          <a:xfrm>
            <a:off x="2094807" y="1108880"/>
            <a:ext cx="5062451" cy="1127244"/>
          </a:xfr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marL="0" indent="0" algn="ctr">
              <a:buNone/>
            </a:pPr>
            <a:r>
              <a:rPr lang="en-US" sz="1600" b="1" dirty="0" smtClean="0"/>
              <a:t>The Naval Center for Space Technology at NRL is a spacecraft subsystem specialist with over 300 federal employees, a dedicated ground station, and a history of over 100 launches in the last 50 years</a:t>
            </a:r>
          </a:p>
          <a:p>
            <a:pPr marL="457200" lvl="1" indent="0" algn="ctr">
              <a:buNone/>
            </a:pPr>
            <a:endParaRPr lang="en-US" sz="1600" b="1" dirty="0"/>
          </a:p>
        </p:txBody>
      </p:sp>
      <p:sp>
        <p:nvSpPr>
          <p:cNvPr id="3" name="Title 2"/>
          <p:cNvSpPr>
            <a:spLocks noGrp="1"/>
          </p:cNvSpPr>
          <p:nvPr>
            <p:ph type="title"/>
          </p:nvPr>
        </p:nvSpPr>
        <p:spPr/>
        <p:txBody>
          <a:bodyPr>
            <a:normAutofit/>
          </a:bodyPr>
          <a:lstStyle/>
          <a:p>
            <a:r>
              <a:rPr lang="en-US" dirty="0" smtClean="0"/>
              <a:t>NRL Space Propulsion Overview</a:t>
            </a:r>
            <a:endParaRPr lang="en-US" dirty="0"/>
          </a:p>
        </p:txBody>
      </p:sp>
      <p:pic>
        <p:nvPicPr>
          <p:cNvPr id="30"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6106" y="2324060"/>
            <a:ext cx="1339408" cy="25735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13" descr="I&amp;T"/>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06106" y="1009124"/>
            <a:ext cx="1339408" cy="11604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5" descr="30 sec Hot Fire ATP Picture"/>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714124" y="1009124"/>
            <a:ext cx="1344168" cy="25966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7677039" y="3779759"/>
            <a:ext cx="1381253" cy="11178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1A7383EF-49D2-1B41-8C7D-9D347A7E21C1}" type="slidenum">
              <a:rPr lang="en-US" smtClean="0"/>
              <a:t>6</a:t>
            </a:fld>
            <a:endParaRPr lang="en-US" dirty="0"/>
          </a:p>
        </p:txBody>
      </p:sp>
    </p:spTree>
    <p:extLst>
      <p:ext uri="{BB962C8B-B14F-4D97-AF65-F5344CB8AC3E}">
        <p14:creationId xmlns:p14="http://schemas.microsoft.com/office/powerpoint/2010/main" val="21924593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60</a:t>
            </a:fld>
            <a:endParaRPr lang="en-US"/>
          </a:p>
        </p:txBody>
      </p:sp>
      <p:sp>
        <p:nvSpPr>
          <p:cNvPr id="4" name="Title 3"/>
          <p:cNvSpPr>
            <a:spLocks noGrp="1"/>
          </p:cNvSpPr>
          <p:nvPr>
            <p:ph type="title"/>
          </p:nvPr>
        </p:nvSpPr>
        <p:spPr/>
        <p:txBody>
          <a:bodyPr/>
          <a:lstStyle/>
          <a:p>
            <a:r>
              <a:rPr lang="en-US" dirty="0" smtClean="0"/>
              <a:t>Sheath Model – Conceptual Picture</a:t>
            </a:r>
            <a:endParaRPr lang="en-US" dirty="0"/>
          </a:p>
        </p:txBody>
      </p:sp>
      <p:grpSp>
        <p:nvGrpSpPr>
          <p:cNvPr id="38" name="Group 37"/>
          <p:cNvGrpSpPr/>
          <p:nvPr/>
        </p:nvGrpSpPr>
        <p:grpSpPr>
          <a:xfrm>
            <a:off x="2805094" y="1148021"/>
            <a:ext cx="3748106" cy="3387113"/>
            <a:chOff x="3161184" y="1148021"/>
            <a:chExt cx="3748106" cy="3387113"/>
          </a:xfrm>
        </p:grpSpPr>
        <p:sp>
          <p:nvSpPr>
            <p:cNvPr id="5" name="Rounded Rectangle 4"/>
            <p:cNvSpPr/>
            <p:nvPr/>
          </p:nvSpPr>
          <p:spPr>
            <a:xfrm>
              <a:off x="3215639" y="1522026"/>
              <a:ext cx="3337561" cy="3013108"/>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nvGrpSpPr>
            <p:cNvPr id="6" name="Group 5"/>
            <p:cNvGrpSpPr/>
            <p:nvPr/>
          </p:nvGrpSpPr>
          <p:grpSpPr>
            <a:xfrm>
              <a:off x="4091940" y="1862720"/>
              <a:ext cx="2145030" cy="2331720"/>
              <a:chOff x="3086100" y="1889760"/>
              <a:chExt cx="2145030" cy="2331720"/>
            </a:xfrm>
          </p:grpSpPr>
          <p:sp>
            <p:nvSpPr>
              <p:cNvPr id="7" name="Freeform 6"/>
              <p:cNvSpPr/>
              <p:nvPr/>
            </p:nvSpPr>
            <p:spPr>
              <a:xfrm>
                <a:off x="3086100" y="2616200"/>
                <a:ext cx="482600" cy="850900"/>
              </a:xfrm>
              <a:custGeom>
                <a:avLst/>
                <a:gdLst>
                  <a:gd name="connsiteX0" fmla="*/ 0 w 482600"/>
                  <a:gd name="connsiteY0" fmla="*/ 0 h 850900"/>
                  <a:gd name="connsiteX1" fmla="*/ 241300 w 482600"/>
                  <a:gd name="connsiteY1" fmla="*/ 0 h 850900"/>
                  <a:gd name="connsiteX2" fmla="*/ 482600 w 482600"/>
                  <a:gd name="connsiteY2" fmla="*/ 0 h 850900"/>
                  <a:gd name="connsiteX3" fmla="*/ 482600 w 482600"/>
                  <a:gd name="connsiteY3" fmla="*/ 142240 h 850900"/>
                  <a:gd name="connsiteX4" fmla="*/ 241300 w 482600"/>
                  <a:gd name="connsiteY4" fmla="*/ 142240 h 850900"/>
                  <a:gd name="connsiteX5" fmla="*/ 241300 w 482600"/>
                  <a:gd name="connsiteY5" fmla="*/ 354330 h 850900"/>
                  <a:gd name="connsiteX6" fmla="*/ 482600 w 482600"/>
                  <a:gd name="connsiteY6" fmla="*/ 354330 h 850900"/>
                  <a:gd name="connsiteX7" fmla="*/ 482600 w 482600"/>
                  <a:gd name="connsiteY7" fmla="*/ 496570 h 850900"/>
                  <a:gd name="connsiteX8" fmla="*/ 241300 w 482600"/>
                  <a:gd name="connsiteY8" fmla="*/ 496570 h 850900"/>
                  <a:gd name="connsiteX9" fmla="*/ 241300 w 482600"/>
                  <a:gd name="connsiteY9" fmla="*/ 708660 h 850900"/>
                  <a:gd name="connsiteX10" fmla="*/ 482600 w 482600"/>
                  <a:gd name="connsiteY10" fmla="*/ 708660 h 850900"/>
                  <a:gd name="connsiteX11" fmla="*/ 482600 w 482600"/>
                  <a:gd name="connsiteY11" fmla="*/ 850900 h 850900"/>
                  <a:gd name="connsiteX12" fmla="*/ 241300 w 482600"/>
                  <a:gd name="connsiteY12" fmla="*/ 850900 h 850900"/>
                  <a:gd name="connsiteX13" fmla="*/ 0 w 482600"/>
                  <a:gd name="connsiteY13" fmla="*/ 850900 h 8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600" h="850900">
                    <a:moveTo>
                      <a:pt x="0" y="0"/>
                    </a:moveTo>
                    <a:lnTo>
                      <a:pt x="241300" y="0"/>
                    </a:lnTo>
                    <a:lnTo>
                      <a:pt x="482600" y="0"/>
                    </a:lnTo>
                    <a:lnTo>
                      <a:pt x="482600" y="142240"/>
                    </a:lnTo>
                    <a:lnTo>
                      <a:pt x="241300" y="142240"/>
                    </a:lnTo>
                    <a:lnTo>
                      <a:pt x="241300" y="354330"/>
                    </a:lnTo>
                    <a:lnTo>
                      <a:pt x="482600" y="354330"/>
                    </a:lnTo>
                    <a:lnTo>
                      <a:pt x="482600" y="496570"/>
                    </a:lnTo>
                    <a:lnTo>
                      <a:pt x="241300" y="496570"/>
                    </a:lnTo>
                    <a:lnTo>
                      <a:pt x="241300" y="708660"/>
                    </a:lnTo>
                    <a:lnTo>
                      <a:pt x="482600" y="708660"/>
                    </a:lnTo>
                    <a:lnTo>
                      <a:pt x="482600" y="850900"/>
                    </a:lnTo>
                    <a:lnTo>
                      <a:pt x="241300" y="850900"/>
                    </a:lnTo>
                    <a:lnTo>
                      <a:pt x="0" y="85090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Trapezoid 7"/>
              <p:cNvSpPr/>
              <p:nvPr/>
            </p:nvSpPr>
            <p:spPr>
              <a:xfrm rot="16200000">
                <a:off x="3536950" y="2250356"/>
                <a:ext cx="1630680" cy="1567180"/>
              </a:xfrm>
              <a:prstGeom prst="trapezoid">
                <a:avLst>
                  <a:gd name="adj" fmla="val 33879"/>
                </a:avLst>
              </a:prstGeom>
              <a:gradFill flip="none" rotWithShape="1">
                <a:gsLst>
                  <a:gs pos="0">
                    <a:srgbClr val="0070C0"/>
                  </a:gs>
                  <a:gs pos="100000">
                    <a:srgbClr val="00B0F0"/>
                  </a:gs>
                </a:gsLst>
                <a:lin ang="5400000" scaled="1"/>
                <a:tileRect/>
              </a:gra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Rectangle 8"/>
              <p:cNvSpPr/>
              <p:nvPr/>
            </p:nvSpPr>
            <p:spPr>
              <a:xfrm>
                <a:off x="5116830" y="1889760"/>
                <a:ext cx="114300" cy="23317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10" name="Group 9"/>
            <p:cNvGrpSpPr/>
            <p:nvPr/>
          </p:nvGrpSpPr>
          <p:grpSpPr>
            <a:xfrm>
              <a:off x="6597294" y="3256645"/>
              <a:ext cx="311996" cy="191035"/>
              <a:chOff x="3086100" y="3909409"/>
              <a:chExt cx="498099" cy="304986"/>
            </a:xfrm>
          </p:grpSpPr>
          <p:cxnSp>
            <p:nvCxnSpPr>
              <p:cNvPr id="11" name="Straight Connector 10"/>
              <p:cNvCxnSpPr/>
              <p:nvPr/>
            </p:nvCxnSpPr>
            <p:spPr>
              <a:xfrm flipV="1">
                <a:off x="3086100" y="3909409"/>
                <a:ext cx="498099" cy="185"/>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V="1">
                <a:off x="3170049" y="4061993"/>
                <a:ext cx="330200" cy="1"/>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V="1">
                <a:off x="3277999" y="4214394"/>
                <a:ext cx="114300" cy="1"/>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grpSp>
        <p:cxnSp>
          <p:nvCxnSpPr>
            <p:cNvPr id="14" name="Straight Connector 13"/>
            <p:cNvCxnSpPr/>
            <p:nvPr/>
          </p:nvCxnSpPr>
          <p:spPr>
            <a:xfrm flipV="1">
              <a:off x="6513344" y="3035818"/>
              <a:ext cx="239947" cy="1"/>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rot="16200000" flipV="1">
              <a:off x="6633317" y="3142659"/>
              <a:ext cx="239947" cy="1"/>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sp>
          <p:nvSpPr>
            <p:cNvPr id="16" name="Rectangle 15"/>
            <p:cNvSpPr/>
            <p:nvPr/>
          </p:nvSpPr>
          <p:spPr>
            <a:xfrm>
              <a:off x="4368325" y="3116658"/>
              <a:ext cx="76721" cy="1422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17" name="Straight Connector 16"/>
            <p:cNvCxnSpPr>
              <a:stCxn id="9" idx="3"/>
              <a:endCxn id="5" idx="3"/>
            </p:cNvCxnSpPr>
            <p:nvPr/>
          </p:nvCxnSpPr>
          <p:spPr>
            <a:xfrm>
              <a:off x="6236970" y="3028580"/>
              <a:ext cx="316230" cy="0"/>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grpSp>
          <p:nvGrpSpPr>
            <p:cNvPr id="18" name="Group 17"/>
            <p:cNvGrpSpPr/>
            <p:nvPr/>
          </p:nvGrpSpPr>
          <p:grpSpPr>
            <a:xfrm rot="5400000">
              <a:off x="3476109" y="2783439"/>
              <a:ext cx="311996" cy="95575"/>
              <a:chOff x="3086100" y="3909409"/>
              <a:chExt cx="498099" cy="152585"/>
            </a:xfrm>
          </p:grpSpPr>
          <p:cxnSp>
            <p:nvCxnSpPr>
              <p:cNvPr id="19" name="Straight Connector 18"/>
              <p:cNvCxnSpPr/>
              <p:nvPr/>
            </p:nvCxnSpPr>
            <p:spPr>
              <a:xfrm flipV="1">
                <a:off x="3086100" y="3909409"/>
                <a:ext cx="498099" cy="185"/>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V="1">
                <a:off x="3170049" y="4061993"/>
                <a:ext cx="330200" cy="1"/>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grpSp>
        <p:cxnSp>
          <p:nvCxnSpPr>
            <p:cNvPr id="22" name="Straight Connector 21"/>
            <p:cNvCxnSpPr/>
            <p:nvPr/>
          </p:nvCxnSpPr>
          <p:spPr>
            <a:xfrm>
              <a:off x="3413093" y="2831226"/>
              <a:ext cx="152386" cy="0"/>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3700715" y="2829758"/>
              <a:ext cx="391225" cy="0"/>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4091940" y="2829758"/>
              <a:ext cx="353817" cy="1468"/>
            </a:xfrm>
            <a:prstGeom prst="line">
              <a:avLst/>
            </a:prstGeom>
            <a:ln w="38100">
              <a:solidFill>
                <a:srgbClr val="000000"/>
              </a:solidFill>
              <a:prstDash val="sysDot"/>
            </a:ln>
          </p:spPr>
          <p:style>
            <a:lnRef idx="1">
              <a:schemeClr val="dk1"/>
            </a:lnRef>
            <a:fillRef idx="0">
              <a:schemeClr val="dk1"/>
            </a:fillRef>
            <a:effectRef idx="0">
              <a:schemeClr val="dk1"/>
            </a:effectRef>
            <a:fontRef idx="minor">
              <a:schemeClr val="tx1"/>
            </a:fontRef>
          </p:style>
        </p:cxnSp>
        <p:sp>
          <p:nvSpPr>
            <p:cNvPr id="25" name="Rectangle 24"/>
            <p:cNvSpPr/>
            <p:nvPr/>
          </p:nvSpPr>
          <p:spPr>
            <a:xfrm>
              <a:off x="4369036" y="2760106"/>
              <a:ext cx="76721" cy="1422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26" name="Straight Connector 25"/>
            <p:cNvCxnSpPr/>
            <p:nvPr/>
          </p:nvCxnSpPr>
          <p:spPr>
            <a:xfrm>
              <a:off x="3413093" y="2165902"/>
              <a:ext cx="1161447" cy="0"/>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sp>
          <p:nvSpPr>
            <p:cNvPr id="27" name="Rectangle 26"/>
            <p:cNvSpPr/>
            <p:nvPr/>
          </p:nvSpPr>
          <p:spPr>
            <a:xfrm rot="1885195">
              <a:off x="4428164" y="2201128"/>
              <a:ext cx="463354" cy="142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7200000">
              <a:off x="4225486" y="2107732"/>
              <a:ext cx="453212" cy="6826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TextBox 28"/>
                <p:cNvSpPr txBox="1"/>
                <p:nvPr/>
              </p:nvSpPr>
              <p:spPr>
                <a:xfrm>
                  <a:off x="5192684" y="2829758"/>
                  <a:ext cx="10379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𝑏𝑒𝑎𝑚</m:t>
                            </m:r>
                          </m:sub>
                        </m:sSub>
                        <m:r>
                          <a:rPr lang="en-US" b="0" i="1" smtClean="0">
                            <a:latin typeface="Cambria Math" panose="02040503050406030204" pitchFamily="18" charset="0"/>
                          </a:rPr>
                          <m:t>→</m:t>
                        </m:r>
                      </m:oMath>
                    </m:oMathPara>
                  </a14:m>
                  <a:endParaRPr lang="en-US" dirty="0"/>
                </a:p>
              </p:txBody>
            </p:sp>
          </mc:Choice>
          <mc:Fallback xmlns="">
            <p:sp>
              <p:nvSpPr>
                <p:cNvPr id="29" name="TextBox 28"/>
                <p:cNvSpPr txBox="1">
                  <a:spLocks noRot="1" noChangeAspect="1" noMove="1" noResize="1" noEditPoints="1" noAdjustHandles="1" noChangeArrowheads="1" noChangeShapeType="1" noTextEdit="1"/>
                </p:cNvSpPr>
                <p:nvPr/>
              </p:nvSpPr>
              <p:spPr>
                <a:xfrm>
                  <a:off x="5192684" y="2829758"/>
                  <a:ext cx="1037976"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5174783" y="1148021"/>
                  <a:ext cx="94788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𝑤𝑎𝑙𝑙</m:t>
                            </m:r>
                          </m:sub>
                        </m:sSub>
                      </m:oMath>
                    </m:oMathPara>
                  </a14:m>
                  <a:endParaRPr lang="en-US" dirty="0"/>
                </a:p>
              </p:txBody>
            </p:sp>
          </mc:Choice>
          <mc:Fallback xmlns="">
            <p:sp>
              <p:nvSpPr>
                <p:cNvPr id="30" name="TextBox 29"/>
                <p:cNvSpPr txBox="1">
                  <a:spLocks noRot="1" noChangeAspect="1" noMove="1" noResize="1" noEditPoints="1" noAdjustHandles="1" noChangeArrowheads="1" noChangeShapeType="1" noTextEdit="1"/>
                </p:cNvSpPr>
                <p:nvPr/>
              </p:nvSpPr>
              <p:spPr>
                <a:xfrm>
                  <a:off x="5174783" y="1148021"/>
                  <a:ext cx="947887"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3534751" y="1809462"/>
                  <a:ext cx="77752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𝑑𝑐</m:t>
                            </m:r>
                          </m:sub>
                        </m:sSub>
                      </m:oMath>
                    </m:oMathPara>
                  </a14:m>
                  <a:endParaRPr lang="en-US" dirty="0"/>
                </a:p>
              </p:txBody>
            </p:sp>
          </mc:Choice>
          <mc:Fallback xmlns="">
            <p:sp>
              <p:nvSpPr>
                <p:cNvPr id="31" name="TextBox 30"/>
                <p:cNvSpPr txBox="1">
                  <a:spLocks noRot="1" noChangeAspect="1" noMove="1" noResize="1" noEditPoints="1" noAdjustHandles="1" noChangeArrowheads="1" noChangeShapeType="1" noTextEdit="1"/>
                </p:cNvSpPr>
                <p:nvPr/>
              </p:nvSpPr>
              <p:spPr>
                <a:xfrm>
                  <a:off x="3534751" y="1809462"/>
                  <a:ext cx="777521" cy="369332"/>
                </a:xfrm>
                <a:prstGeom prst="rect">
                  <a:avLst/>
                </a:prstGeom>
                <a:blipFill>
                  <a:blip r:embed="rId5"/>
                  <a:stretch>
                    <a:fillRect/>
                  </a:stretch>
                </a:blipFill>
              </p:spPr>
              <p:txBody>
                <a:bodyPr/>
                <a:lstStyle/>
                <a:p>
                  <a:r>
                    <a:rPr lang="en-US">
                      <a:noFill/>
                    </a:rPr>
                    <a:t> </a:t>
                  </a:r>
                </a:p>
              </p:txBody>
            </p:sp>
          </mc:Fallback>
        </mc:AlternateContent>
        <p:cxnSp>
          <p:nvCxnSpPr>
            <p:cNvPr id="32" name="Straight Connector 31"/>
            <p:cNvCxnSpPr/>
            <p:nvPr/>
          </p:nvCxnSpPr>
          <p:spPr>
            <a:xfrm>
              <a:off x="3421963" y="3256645"/>
              <a:ext cx="682585" cy="0"/>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flipH="1" flipV="1">
              <a:off x="3421963" y="2179579"/>
              <a:ext cx="1" cy="668207"/>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flipV="1">
              <a:off x="3423618" y="2829759"/>
              <a:ext cx="1" cy="426886"/>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7" name="TextBox 36"/>
                <p:cNvSpPr txBox="1"/>
                <p:nvPr/>
              </p:nvSpPr>
              <p:spPr>
                <a:xfrm>
                  <a:off x="3161184" y="3264499"/>
                  <a:ext cx="999120" cy="3912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𝑏𝑜𝑑𝑦</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3161184" y="3264499"/>
                  <a:ext cx="999120" cy="391261"/>
                </a:xfrm>
                <a:prstGeom prst="rect">
                  <a:avLst/>
                </a:prstGeom>
                <a:blipFill>
                  <a:blip r:embed="rId6"/>
                  <a:stretch>
                    <a:fillRect b="-7813"/>
                  </a:stretch>
                </a:blipFill>
              </p:spPr>
              <p:txBody>
                <a:bodyPr/>
                <a:lstStyle/>
                <a:p>
                  <a:r>
                    <a:rPr lang="en-US">
                      <a:noFill/>
                    </a:rPr>
                    <a:t> </a:t>
                  </a:r>
                </a:p>
              </p:txBody>
            </p:sp>
          </mc:Fallback>
        </mc:AlternateContent>
      </p:grpSp>
      <p:sp>
        <p:nvSpPr>
          <p:cNvPr id="39" name="TextBox 38"/>
          <p:cNvSpPr txBox="1"/>
          <p:nvPr/>
        </p:nvSpPr>
        <p:spPr>
          <a:xfrm>
            <a:off x="2772743" y="4663065"/>
            <a:ext cx="3624457" cy="369332"/>
          </a:xfrm>
          <a:prstGeom prst="rect">
            <a:avLst/>
          </a:prstGeom>
          <a:noFill/>
        </p:spPr>
        <p:txBody>
          <a:bodyPr wrap="square" rtlCol="0">
            <a:spAutoFit/>
          </a:bodyPr>
          <a:lstStyle/>
          <a:p>
            <a:pPr algn="ctr"/>
            <a:r>
              <a:rPr lang="en-US" dirty="0" smtClean="0"/>
              <a:t>Cathode-Tied</a:t>
            </a:r>
            <a:endParaRPr lang="en-US" dirty="0"/>
          </a:p>
        </p:txBody>
      </p:sp>
      <p:sp>
        <p:nvSpPr>
          <p:cNvPr id="2" name="Arc 1"/>
          <p:cNvSpPr/>
          <p:nvPr/>
        </p:nvSpPr>
        <p:spPr>
          <a:xfrm>
            <a:off x="3131156" y="2166656"/>
            <a:ext cx="1799296" cy="500579"/>
          </a:xfrm>
          <a:prstGeom prst="arc">
            <a:avLst>
              <a:gd name="adj1" fmla="val 16200000"/>
              <a:gd name="adj2" fmla="val 14898333"/>
            </a:avLst>
          </a:prstGeom>
          <a:ln>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3095451" y="1523928"/>
            <a:ext cx="1870705" cy="369332"/>
          </a:xfrm>
          <a:prstGeom prst="rect">
            <a:avLst/>
          </a:prstGeom>
          <a:noFill/>
        </p:spPr>
        <p:txBody>
          <a:bodyPr wrap="none" rtlCol="0">
            <a:spAutoFit/>
          </a:bodyPr>
          <a:lstStyle/>
          <a:p>
            <a:r>
              <a:rPr lang="en-US" dirty="0" smtClean="0">
                <a:solidFill>
                  <a:schemeClr val="accent1"/>
                </a:solidFill>
              </a:rPr>
              <a:t>Body current loop</a:t>
            </a:r>
            <a:endParaRPr lang="en-US" dirty="0">
              <a:solidFill>
                <a:schemeClr val="accent1"/>
              </a:solidFill>
            </a:endParaRPr>
          </a:p>
        </p:txBody>
      </p:sp>
    </p:spTree>
    <p:extLst>
      <p:ext uri="{BB962C8B-B14F-4D97-AF65-F5344CB8AC3E}">
        <p14:creationId xmlns:p14="http://schemas.microsoft.com/office/powerpoint/2010/main" val="1678917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61</a:t>
            </a:fld>
            <a:endParaRPr lang="en-US"/>
          </a:p>
        </p:txBody>
      </p:sp>
      <p:sp>
        <p:nvSpPr>
          <p:cNvPr id="4" name="Title 3"/>
          <p:cNvSpPr>
            <a:spLocks noGrp="1"/>
          </p:cNvSpPr>
          <p:nvPr>
            <p:ph type="title"/>
          </p:nvPr>
        </p:nvSpPr>
        <p:spPr/>
        <p:txBody>
          <a:bodyPr/>
          <a:lstStyle/>
          <a:p>
            <a:r>
              <a:rPr lang="en-US" dirty="0" smtClean="0"/>
              <a:t>Sheath Model – Conceptual Picture</a:t>
            </a:r>
            <a:endParaRPr lang="en-US" dirty="0"/>
          </a:p>
        </p:txBody>
      </p:sp>
      <p:grpSp>
        <p:nvGrpSpPr>
          <p:cNvPr id="38" name="Group 37"/>
          <p:cNvGrpSpPr/>
          <p:nvPr/>
        </p:nvGrpSpPr>
        <p:grpSpPr>
          <a:xfrm>
            <a:off x="2805094" y="1148021"/>
            <a:ext cx="3748106" cy="3387113"/>
            <a:chOff x="3161184" y="1148021"/>
            <a:chExt cx="3748106" cy="3387113"/>
          </a:xfrm>
        </p:grpSpPr>
        <p:sp>
          <p:nvSpPr>
            <p:cNvPr id="5" name="Rounded Rectangle 4"/>
            <p:cNvSpPr/>
            <p:nvPr/>
          </p:nvSpPr>
          <p:spPr>
            <a:xfrm>
              <a:off x="3215639" y="1522026"/>
              <a:ext cx="3337561" cy="3013108"/>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nvGrpSpPr>
            <p:cNvPr id="6" name="Group 5"/>
            <p:cNvGrpSpPr/>
            <p:nvPr/>
          </p:nvGrpSpPr>
          <p:grpSpPr>
            <a:xfrm>
              <a:off x="4091940" y="1862720"/>
              <a:ext cx="2145030" cy="2331720"/>
              <a:chOff x="3086100" y="1889760"/>
              <a:chExt cx="2145030" cy="2331720"/>
            </a:xfrm>
          </p:grpSpPr>
          <p:sp>
            <p:nvSpPr>
              <p:cNvPr id="7" name="Freeform 6"/>
              <p:cNvSpPr/>
              <p:nvPr/>
            </p:nvSpPr>
            <p:spPr>
              <a:xfrm>
                <a:off x="3086100" y="2616200"/>
                <a:ext cx="482600" cy="850900"/>
              </a:xfrm>
              <a:custGeom>
                <a:avLst/>
                <a:gdLst>
                  <a:gd name="connsiteX0" fmla="*/ 0 w 482600"/>
                  <a:gd name="connsiteY0" fmla="*/ 0 h 850900"/>
                  <a:gd name="connsiteX1" fmla="*/ 241300 w 482600"/>
                  <a:gd name="connsiteY1" fmla="*/ 0 h 850900"/>
                  <a:gd name="connsiteX2" fmla="*/ 482600 w 482600"/>
                  <a:gd name="connsiteY2" fmla="*/ 0 h 850900"/>
                  <a:gd name="connsiteX3" fmla="*/ 482600 w 482600"/>
                  <a:gd name="connsiteY3" fmla="*/ 142240 h 850900"/>
                  <a:gd name="connsiteX4" fmla="*/ 241300 w 482600"/>
                  <a:gd name="connsiteY4" fmla="*/ 142240 h 850900"/>
                  <a:gd name="connsiteX5" fmla="*/ 241300 w 482600"/>
                  <a:gd name="connsiteY5" fmla="*/ 354330 h 850900"/>
                  <a:gd name="connsiteX6" fmla="*/ 482600 w 482600"/>
                  <a:gd name="connsiteY6" fmla="*/ 354330 h 850900"/>
                  <a:gd name="connsiteX7" fmla="*/ 482600 w 482600"/>
                  <a:gd name="connsiteY7" fmla="*/ 496570 h 850900"/>
                  <a:gd name="connsiteX8" fmla="*/ 241300 w 482600"/>
                  <a:gd name="connsiteY8" fmla="*/ 496570 h 850900"/>
                  <a:gd name="connsiteX9" fmla="*/ 241300 w 482600"/>
                  <a:gd name="connsiteY9" fmla="*/ 708660 h 850900"/>
                  <a:gd name="connsiteX10" fmla="*/ 482600 w 482600"/>
                  <a:gd name="connsiteY10" fmla="*/ 708660 h 850900"/>
                  <a:gd name="connsiteX11" fmla="*/ 482600 w 482600"/>
                  <a:gd name="connsiteY11" fmla="*/ 850900 h 850900"/>
                  <a:gd name="connsiteX12" fmla="*/ 241300 w 482600"/>
                  <a:gd name="connsiteY12" fmla="*/ 850900 h 850900"/>
                  <a:gd name="connsiteX13" fmla="*/ 0 w 482600"/>
                  <a:gd name="connsiteY13" fmla="*/ 850900 h 8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600" h="850900">
                    <a:moveTo>
                      <a:pt x="0" y="0"/>
                    </a:moveTo>
                    <a:lnTo>
                      <a:pt x="241300" y="0"/>
                    </a:lnTo>
                    <a:lnTo>
                      <a:pt x="482600" y="0"/>
                    </a:lnTo>
                    <a:lnTo>
                      <a:pt x="482600" y="142240"/>
                    </a:lnTo>
                    <a:lnTo>
                      <a:pt x="241300" y="142240"/>
                    </a:lnTo>
                    <a:lnTo>
                      <a:pt x="241300" y="354330"/>
                    </a:lnTo>
                    <a:lnTo>
                      <a:pt x="482600" y="354330"/>
                    </a:lnTo>
                    <a:lnTo>
                      <a:pt x="482600" y="496570"/>
                    </a:lnTo>
                    <a:lnTo>
                      <a:pt x="241300" y="496570"/>
                    </a:lnTo>
                    <a:lnTo>
                      <a:pt x="241300" y="708660"/>
                    </a:lnTo>
                    <a:lnTo>
                      <a:pt x="482600" y="708660"/>
                    </a:lnTo>
                    <a:lnTo>
                      <a:pt x="482600" y="850900"/>
                    </a:lnTo>
                    <a:lnTo>
                      <a:pt x="241300" y="850900"/>
                    </a:lnTo>
                    <a:lnTo>
                      <a:pt x="0" y="85090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Trapezoid 7"/>
              <p:cNvSpPr/>
              <p:nvPr/>
            </p:nvSpPr>
            <p:spPr>
              <a:xfrm rot="16200000">
                <a:off x="3536950" y="2250356"/>
                <a:ext cx="1630680" cy="1567180"/>
              </a:xfrm>
              <a:prstGeom prst="trapezoid">
                <a:avLst>
                  <a:gd name="adj" fmla="val 33879"/>
                </a:avLst>
              </a:prstGeom>
              <a:gradFill flip="none" rotWithShape="1">
                <a:gsLst>
                  <a:gs pos="0">
                    <a:srgbClr val="0070C0"/>
                  </a:gs>
                  <a:gs pos="100000">
                    <a:srgbClr val="00B0F0"/>
                  </a:gs>
                </a:gsLst>
                <a:lin ang="5400000" scaled="1"/>
                <a:tileRect/>
              </a:gra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Rectangle 8"/>
              <p:cNvSpPr/>
              <p:nvPr/>
            </p:nvSpPr>
            <p:spPr>
              <a:xfrm>
                <a:off x="5116830" y="1889760"/>
                <a:ext cx="114300" cy="23317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10" name="Group 9"/>
            <p:cNvGrpSpPr/>
            <p:nvPr/>
          </p:nvGrpSpPr>
          <p:grpSpPr>
            <a:xfrm>
              <a:off x="6597294" y="3256645"/>
              <a:ext cx="311996" cy="191035"/>
              <a:chOff x="3086100" y="3909409"/>
              <a:chExt cx="498099" cy="304986"/>
            </a:xfrm>
          </p:grpSpPr>
          <p:cxnSp>
            <p:nvCxnSpPr>
              <p:cNvPr id="11" name="Straight Connector 10"/>
              <p:cNvCxnSpPr/>
              <p:nvPr/>
            </p:nvCxnSpPr>
            <p:spPr>
              <a:xfrm flipV="1">
                <a:off x="3086100" y="3909409"/>
                <a:ext cx="498099" cy="185"/>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V="1">
                <a:off x="3170049" y="4061993"/>
                <a:ext cx="330200" cy="1"/>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V="1">
                <a:off x="3277999" y="4214394"/>
                <a:ext cx="114300" cy="1"/>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grpSp>
        <p:cxnSp>
          <p:nvCxnSpPr>
            <p:cNvPr id="14" name="Straight Connector 13"/>
            <p:cNvCxnSpPr/>
            <p:nvPr/>
          </p:nvCxnSpPr>
          <p:spPr>
            <a:xfrm flipV="1">
              <a:off x="6513344" y="3035818"/>
              <a:ext cx="239947" cy="1"/>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rot="16200000" flipV="1">
              <a:off x="6633317" y="3142659"/>
              <a:ext cx="239947" cy="1"/>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sp>
          <p:nvSpPr>
            <p:cNvPr id="16" name="Rectangle 15"/>
            <p:cNvSpPr/>
            <p:nvPr/>
          </p:nvSpPr>
          <p:spPr>
            <a:xfrm>
              <a:off x="4368325" y="3116658"/>
              <a:ext cx="76721" cy="1422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17" name="Straight Connector 16"/>
            <p:cNvCxnSpPr>
              <a:stCxn id="9" idx="3"/>
              <a:endCxn id="5" idx="3"/>
            </p:cNvCxnSpPr>
            <p:nvPr/>
          </p:nvCxnSpPr>
          <p:spPr>
            <a:xfrm>
              <a:off x="6236970" y="3028580"/>
              <a:ext cx="316230" cy="0"/>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grpSp>
          <p:nvGrpSpPr>
            <p:cNvPr id="18" name="Group 17"/>
            <p:cNvGrpSpPr/>
            <p:nvPr/>
          </p:nvGrpSpPr>
          <p:grpSpPr>
            <a:xfrm rot="5400000">
              <a:off x="3476109" y="2783439"/>
              <a:ext cx="311996" cy="95575"/>
              <a:chOff x="3086100" y="3909409"/>
              <a:chExt cx="498099" cy="152585"/>
            </a:xfrm>
          </p:grpSpPr>
          <p:cxnSp>
            <p:nvCxnSpPr>
              <p:cNvPr id="19" name="Straight Connector 18"/>
              <p:cNvCxnSpPr/>
              <p:nvPr/>
            </p:nvCxnSpPr>
            <p:spPr>
              <a:xfrm flipV="1">
                <a:off x="3086100" y="3909409"/>
                <a:ext cx="498099" cy="185"/>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V="1">
                <a:off x="3170049" y="4061993"/>
                <a:ext cx="330200" cy="1"/>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grpSp>
        <p:cxnSp>
          <p:nvCxnSpPr>
            <p:cNvPr id="22" name="Straight Connector 21"/>
            <p:cNvCxnSpPr/>
            <p:nvPr/>
          </p:nvCxnSpPr>
          <p:spPr>
            <a:xfrm>
              <a:off x="3413093" y="2831226"/>
              <a:ext cx="152386" cy="0"/>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3700715" y="2829758"/>
              <a:ext cx="391225" cy="0"/>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4091940" y="2829758"/>
              <a:ext cx="353817" cy="1468"/>
            </a:xfrm>
            <a:prstGeom prst="line">
              <a:avLst/>
            </a:prstGeom>
            <a:ln w="38100">
              <a:solidFill>
                <a:srgbClr val="000000"/>
              </a:solidFill>
              <a:prstDash val="sysDot"/>
            </a:ln>
          </p:spPr>
          <p:style>
            <a:lnRef idx="1">
              <a:schemeClr val="dk1"/>
            </a:lnRef>
            <a:fillRef idx="0">
              <a:schemeClr val="dk1"/>
            </a:fillRef>
            <a:effectRef idx="0">
              <a:schemeClr val="dk1"/>
            </a:effectRef>
            <a:fontRef idx="minor">
              <a:schemeClr val="tx1"/>
            </a:fontRef>
          </p:style>
        </p:cxnSp>
        <p:sp>
          <p:nvSpPr>
            <p:cNvPr id="25" name="Rectangle 24"/>
            <p:cNvSpPr/>
            <p:nvPr/>
          </p:nvSpPr>
          <p:spPr>
            <a:xfrm>
              <a:off x="4369036" y="2760106"/>
              <a:ext cx="76721" cy="1422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26" name="Straight Connector 25"/>
            <p:cNvCxnSpPr/>
            <p:nvPr/>
          </p:nvCxnSpPr>
          <p:spPr>
            <a:xfrm>
              <a:off x="3413093" y="2165902"/>
              <a:ext cx="1161447" cy="0"/>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sp>
          <p:nvSpPr>
            <p:cNvPr id="27" name="Rectangle 26"/>
            <p:cNvSpPr/>
            <p:nvPr/>
          </p:nvSpPr>
          <p:spPr>
            <a:xfrm rot="1885195">
              <a:off x="4428164" y="2201128"/>
              <a:ext cx="463354" cy="142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7200000">
              <a:off x="4225486" y="2107732"/>
              <a:ext cx="453212" cy="6826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TextBox 28"/>
                <p:cNvSpPr txBox="1"/>
                <p:nvPr/>
              </p:nvSpPr>
              <p:spPr>
                <a:xfrm>
                  <a:off x="5192684" y="2829758"/>
                  <a:ext cx="10379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𝑏𝑒𝑎𝑚</m:t>
                            </m:r>
                          </m:sub>
                        </m:sSub>
                        <m:r>
                          <a:rPr lang="en-US" b="0" i="1" smtClean="0">
                            <a:latin typeface="Cambria Math" panose="02040503050406030204" pitchFamily="18" charset="0"/>
                          </a:rPr>
                          <m:t>→</m:t>
                        </m:r>
                      </m:oMath>
                    </m:oMathPara>
                  </a14:m>
                  <a:endParaRPr lang="en-US" dirty="0"/>
                </a:p>
              </p:txBody>
            </p:sp>
          </mc:Choice>
          <mc:Fallback xmlns="">
            <p:sp>
              <p:nvSpPr>
                <p:cNvPr id="29" name="TextBox 28"/>
                <p:cNvSpPr txBox="1">
                  <a:spLocks noRot="1" noChangeAspect="1" noMove="1" noResize="1" noEditPoints="1" noAdjustHandles="1" noChangeArrowheads="1" noChangeShapeType="1" noTextEdit="1"/>
                </p:cNvSpPr>
                <p:nvPr/>
              </p:nvSpPr>
              <p:spPr>
                <a:xfrm>
                  <a:off x="5192684" y="2829758"/>
                  <a:ext cx="1037976"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5174783" y="1148021"/>
                  <a:ext cx="94788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𝑤𝑎𝑙𝑙</m:t>
                            </m:r>
                          </m:sub>
                        </m:sSub>
                      </m:oMath>
                    </m:oMathPara>
                  </a14:m>
                  <a:endParaRPr lang="en-US" dirty="0"/>
                </a:p>
              </p:txBody>
            </p:sp>
          </mc:Choice>
          <mc:Fallback xmlns="">
            <p:sp>
              <p:nvSpPr>
                <p:cNvPr id="30" name="TextBox 29"/>
                <p:cNvSpPr txBox="1">
                  <a:spLocks noRot="1" noChangeAspect="1" noMove="1" noResize="1" noEditPoints="1" noAdjustHandles="1" noChangeArrowheads="1" noChangeShapeType="1" noTextEdit="1"/>
                </p:cNvSpPr>
                <p:nvPr/>
              </p:nvSpPr>
              <p:spPr>
                <a:xfrm>
                  <a:off x="5174783" y="1148021"/>
                  <a:ext cx="947887"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3534751" y="1809462"/>
                  <a:ext cx="77752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𝑑𝑐</m:t>
                            </m:r>
                          </m:sub>
                        </m:sSub>
                      </m:oMath>
                    </m:oMathPara>
                  </a14:m>
                  <a:endParaRPr lang="en-US" dirty="0"/>
                </a:p>
              </p:txBody>
            </p:sp>
          </mc:Choice>
          <mc:Fallback xmlns="">
            <p:sp>
              <p:nvSpPr>
                <p:cNvPr id="31" name="TextBox 30"/>
                <p:cNvSpPr txBox="1">
                  <a:spLocks noRot="1" noChangeAspect="1" noMove="1" noResize="1" noEditPoints="1" noAdjustHandles="1" noChangeArrowheads="1" noChangeShapeType="1" noTextEdit="1"/>
                </p:cNvSpPr>
                <p:nvPr/>
              </p:nvSpPr>
              <p:spPr>
                <a:xfrm>
                  <a:off x="3534751" y="1809462"/>
                  <a:ext cx="777521" cy="369332"/>
                </a:xfrm>
                <a:prstGeom prst="rect">
                  <a:avLst/>
                </a:prstGeom>
                <a:blipFill>
                  <a:blip r:embed="rId5"/>
                  <a:stretch>
                    <a:fillRect/>
                  </a:stretch>
                </a:blipFill>
              </p:spPr>
              <p:txBody>
                <a:bodyPr/>
                <a:lstStyle/>
                <a:p>
                  <a:r>
                    <a:rPr lang="en-US">
                      <a:noFill/>
                    </a:rPr>
                    <a:t> </a:t>
                  </a:r>
                </a:p>
              </p:txBody>
            </p:sp>
          </mc:Fallback>
        </mc:AlternateContent>
        <p:cxnSp>
          <p:nvCxnSpPr>
            <p:cNvPr id="32" name="Straight Connector 31"/>
            <p:cNvCxnSpPr/>
            <p:nvPr/>
          </p:nvCxnSpPr>
          <p:spPr>
            <a:xfrm>
              <a:off x="3421963" y="3256645"/>
              <a:ext cx="682585" cy="0"/>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flipH="1" flipV="1">
              <a:off x="3421963" y="2179579"/>
              <a:ext cx="1" cy="668207"/>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flipV="1">
              <a:off x="3423618" y="2829759"/>
              <a:ext cx="1" cy="426886"/>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7" name="TextBox 36"/>
                <p:cNvSpPr txBox="1"/>
                <p:nvPr/>
              </p:nvSpPr>
              <p:spPr>
                <a:xfrm>
                  <a:off x="3161184" y="3264499"/>
                  <a:ext cx="999120" cy="3912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𝑏𝑜𝑑𝑦</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3161184" y="3264499"/>
                  <a:ext cx="999120" cy="391261"/>
                </a:xfrm>
                <a:prstGeom prst="rect">
                  <a:avLst/>
                </a:prstGeom>
                <a:blipFill>
                  <a:blip r:embed="rId6"/>
                  <a:stretch>
                    <a:fillRect b="-7813"/>
                  </a:stretch>
                </a:blipFill>
              </p:spPr>
              <p:txBody>
                <a:bodyPr/>
                <a:lstStyle/>
                <a:p>
                  <a:r>
                    <a:rPr lang="en-US">
                      <a:noFill/>
                    </a:rPr>
                    <a:t> </a:t>
                  </a:r>
                </a:p>
              </p:txBody>
            </p:sp>
          </mc:Fallback>
        </mc:AlternateContent>
      </p:grpSp>
      <p:sp>
        <p:nvSpPr>
          <p:cNvPr id="39" name="TextBox 38"/>
          <p:cNvSpPr txBox="1"/>
          <p:nvPr/>
        </p:nvSpPr>
        <p:spPr>
          <a:xfrm>
            <a:off x="2772743" y="4663065"/>
            <a:ext cx="3624457" cy="369332"/>
          </a:xfrm>
          <a:prstGeom prst="rect">
            <a:avLst/>
          </a:prstGeom>
          <a:noFill/>
        </p:spPr>
        <p:txBody>
          <a:bodyPr wrap="square" rtlCol="0">
            <a:spAutoFit/>
          </a:bodyPr>
          <a:lstStyle/>
          <a:p>
            <a:pPr algn="ctr"/>
            <a:r>
              <a:rPr lang="en-US" dirty="0" smtClean="0"/>
              <a:t>Cathode-Tied</a:t>
            </a:r>
            <a:endParaRPr lang="en-US" dirty="0"/>
          </a:p>
        </p:txBody>
      </p:sp>
      <p:sp>
        <p:nvSpPr>
          <p:cNvPr id="2" name="Arc 1"/>
          <p:cNvSpPr/>
          <p:nvPr/>
        </p:nvSpPr>
        <p:spPr>
          <a:xfrm>
            <a:off x="3131156" y="2166656"/>
            <a:ext cx="1799296" cy="500579"/>
          </a:xfrm>
          <a:prstGeom prst="arc">
            <a:avLst>
              <a:gd name="adj1" fmla="val 16200000"/>
              <a:gd name="adj2" fmla="val 14898333"/>
            </a:avLst>
          </a:prstGeom>
          <a:ln>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3095451" y="1523928"/>
            <a:ext cx="1870705" cy="369332"/>
          </a:xfrm>
          <a:prstGeom prst="rect">
            <a:avLst/>
          </a:prstGeom>
          <a:noFill/>
        </p:spPr>
        <p:txBody>
          <a:bodyPr wrap="none" rtlCol="0">
            <a:spAutoFit/>
          </a:bodyPr>
          <a:lstStyle/>
          <a:p>
            <a:r>
              <a:rPr lang="en-US" dirty="0" smtClean="0">
                <a:solidFill>
                  <a:schemeClr val="accent1"/>
                </a:solidFill>
              </a:rPr>
              <a:t>Body current loop</a:t>
            </a:r>
            <a:endParaRPr lang="en-US" dirty="0">
              <a:solidFill>
                <a:schemeClr val="accent1"/>
              </a:solidFill>
            </a:endParaRPr>
          </a:p>
        </p:txBody>
      </p:sp>
      <p:cxnSp>
        <p:nvCxnSpPr>
          <p:cNvPr id="36" name="Straight Arrow Connector 35"/>
          <p:cNvCxnSpPr>
            <a:stCxn id="7" idx="2"/>
          </p:cNvCxnSpPr>
          <p:nvPr/>
        </p:nvCxnSpPr>
        <p:spPr>
          <a:xfrm flipV="1">
            <a:off x="4218450" y="1197684"/>
            <a:ext cx="2785600" cy="1391476"/>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pic>
        <p:nvPicPr>
          <p:cNvPr id="42" name="Picture 41"/>
          <p:cNvPicPr>
            <a:picLocks noChangeAspect="1"/>
          </p:cNvPicPr>
          <p:nvPr/>
        </p:nvPicPr>
        <p:blipFill>
          <a:blip r:embed="rId7"/>
          <a:stretch>
            <a:fillRect/>
          </a:stretch>
        </p:blipFill>
        <p:spPr>
          <a:xfrm>
            <a:off x="1898649" y="1197684"/>
            <a:ext cx="5184822" cy="3533065"/>
          </a:xfrm>
          <a:prstGeom prst="rect">
            <a:avLst/>
          </a:prstGeom>
        </p:spPr>
      </p:pic>
      <p:cxnSp>
        <p:nvCxnSpPr>
          <p:cNvPr id="47" name="Straight Arrow Connector 46"/>
          <p:cNvCxnSpPr/>
          <p:nvPr/>
        </p:nvCxnSpPr>
        <p:spPr>
          <a:xfrm flipH="1" flipV="1">
            <a:off x="1950614" y="1346676"/>
            <a:ext cx="2171159" cy="637966"/>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rot="16200000">
            <a:off x="-171709" y="2850094"/>
            <a:ext cx="1971565" cy="369332"/>
          </a:xfrm>
          <a:prstGeom prst="rect">
            <a:avLst/>
          </a:prstGeom>
          <a:noFill/>
        </p:spPr>
        <p:txBody>
          <a:bodyPr wrap="none" rtlCol="0">
            <a:spAutoFit/>
          </a:bodyPr>
          <a:lstStyle/>
          <a:p>
            <a:r>
              <a:rPr lang="en-US" dirty="0" smtClean="0"/>
              <a:t>CATHODE EMITTER</a:t>
            </a:r>
            <a:endParaRPr lang="en-US" dirty="0"/>
          </a:p>
        </p:txBody>
      </p:sp>
      <p:sp>
        <p:nvSpPr>
          <p:cNvPr id="55" name="TextBox 54"/>
          <p:cNvSpPr txBox="1"/>
          <p:nvPr/>
        </p:nvSpPr>
        <p:spPr>
          <a:xfrm rot="16200000">
            <a:off x="6561345" y="2173336"/>
            <a:ext cx="1747979" cy="369332"/>
          </a:xfrm>
          <a:prstGeom prst="rect">
            <a:avLst/>
          </a:prstGeom>
          <a:noFill/>
        </p:spPr>
        <p:txBody>
          <a:bodyPr wrap="none" rtlCol="0">
            <a:spAutoFit/>
          </a:bodyPr>
          <a:lstStyle/>
          <a:p>
            <a:r>
              <a:rPr lang="en-US" dirty="0" smtClean="0"/>
              <a:t>THRUSTER BODY</a:t>
            </a:r>
            <a:endParaRPr lang="en-US" dirty="0"/>
          </a:p>
        </p:txBody>
      </p:sp>
    </p:spTree>
    <p:extLst>
      <p:ext uri="{BB962C8B-B14F-4D97-AF65-F5344CB8AC3E}">
        <p14:creationId xmlns:p14="http://schemas.microsoft.com/office/powerpoint/2010/main" val="22693314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005840" y="914400"/>
            <a:ext cx="8138621" cy="4234283"/>
          </a:xfrm>
          <a:prstGeom prst="rect">
            <a:avLst/>
          </a:prstGeom>
        </p:spPr>
      </p:pic>
      <p:sp>
        <p:nvSpPr>
          <p:cNvPr id="5" name="Title 4"/>
          <p:cNvSpPr>
            <a:spLocks noGrp="1"/>
          </p:cNvSpPr>
          <p:nvPr>
            <p:ph type="title"/>
          </p:nvPr>
        </p:nvSpPr>
        <p:spPr/>
        <p:txBody>
          <a:bodyPr>
            <a:normAutofit/>
          </a:bodyPr>
          <a:lstStyle/>
          <a:p>
            <a:r>
              <a:rPr lang="en-US" dirty="0"/>
              <a:t>Sheath Model – Sheath Physics</a:t>
            </a:r>
          </a:p>
        </p:txBody>
      </p:sp>
      <p:sp>
        <p:nvSpPr>
          <p:cNvPr id="10" name="Slide Number Placeholder 2"/>
          <p:cNvSpPr>
            <a:spLocks noGrp="1"/>
          </p:cNvSpPr>
          <p:nvPr>
            <p:ph type="sldNum" sz="quarter" idx="12"/>
          </p:nvPr>
        </p:nvSpPr>
        <p:spPr>
          <a:xfrm>
            <a:off x="6553200" y="4767263"/>
            <a:ext cx="2133600" cy="273844"/>
          </a:xfrm>
        </p:spPr>
        <p:txBody>
          <a:bodyPr/>
          <a:lstStyle/>
          <a:p>
            <a:fld id="{1A7383EF-49D2-1B41-8C7D-9D347A7E21C1}" type="slidenum">
              <a:rPr lang="en-US" smtClean="0"/>
              <a:t>62</a:t>
            </a:fld>
            <a:endParaRPr lang="en-US"/>
          </a:p>
        </p:txBody>
      </p:sp>
      <p:sp>
        <p:nvSpPr>
          <p:cNvPr id="4" name="TextBox 3"/>
          <p:cNvSpPr txBox="1"/>
          <p:nvPr/>
        </p:nvSpPr>
        <p:spPr>
          <a:xfrm rot="16200000">
            <a:off x="6561345" y="2173336"/>
            <a:ext cx="1747979" cy="369332"/>
          </a:xfrm>
          <a:prstGeom prst="rect">
            <a:avLst/>
          </a:prstGeom>
          <a:noFill/>
        </p:spPr>
        <p:txBody>
          <a:bodyPr wrap="none" rtlCol="0">
            <a:spAutoFit/>
          </a:bodyPr>
          <a:lstStyle/>
          <a:p>
            <a:r>
              <a:rPr lang="en-US" dirty="0" smtClean="0"/>
              <a:t>THRUSTER BODY</a:t>
            </a:r>
            <a:endParaRPr lang="en-US" dirty="0"/>
          </a:p>
        </p:txBody>
      </p:sp>
      <p:sp>
        <p:nvSpPr>
          <p:cNvPr id="99" name="TextBox 98"/>
          <p:cNvSpPr txBox="1"/>
          <p:nvPr/>
        </p:nvSpPr>
        <p:spPr>
          <a:xfrm rot="16200000">
            <a:off x="-171709" y="2850094"/>
            <a:ext cx="1971565" cy="369332"/>
          </a:xfrm>
          <a:prstGeom prst="rect">
            <a:avLst/>
          </a:prstGeom>
          <a:noFill/>
        </p:spPr>
        <p:txBody>
          <a:bodyPr wrap="none" rtlCol="0">
            <a:spAutoFit/>
          </a:bodyPr>
          <a:lstStyle/>
          <a:p>
            <a:r>
              <a:rPr lang="en-US" dirty="0" smtClean="0"/>
              <a:t>CATHODE EMITTER</a:t>
            </a:r>
            <a:endParaRPr lang="en-US" dirty="0"/>
          </a:p>
        </p:txBody>
      </p:sp>
      <mc:AlternateContent xmlns:mc="http://schemas.openxmlformats.org/markup-compatibility/2006" xmlns:a14="http://schemas.microsoft.com/office/drawing/2010/main">
        <mc:Choice Requires="a14">
          <p:sp>
            <p:nvSpPr>
              <p:cNvPr id="11" name="TextBox 10"/>
              <p:cNvSpPr txBox="1"/>
              <p:nvPr/>
            </p:nvSpPr>
            <p:spPr>
              <a:xfrm>
                <a:off x="3084163" y="1402506"/>
                <a:ext cx="2143985" cy="665760"/>
              </a:xfrm>
              <a:prstGeom prst="rect">
                <a:avLst/>
              </a:prstGeom>
              <a:noFill/>
            </p:spPr>
            <p:txBody>
              <a:bodyPr wrap="none" rtlCol="0">
                <a:spAutoFit/>
              </a:bodyPr>
              <a:lstStyle/>
              <a:p>
                <a:r>
                  <a:rPr lang="en-US" dirty="0" smtClean="0">
                    <a:solidFill>
                      <a:schemeClr val="bg1"/>
                    </a:solidFill>
                  </a:rPr>
                  <a:t>Space-charge limited</a:t>
                </a:r>
              </a:p>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𝐽</m:t>
                          </m:r>
                        </m:e>
                        <m:sub>
                          <m:r>
                            <a:rPr lang="en-US" b="0" i="1" smtClean="0">
                              <a:solidFill>
                                <a:schemeClr val="bg1"/>
                              </a:solidFill>
                              <a:latin typeface="Cambria Math" panose="02040503050406030204" pitchFamily="18" charset="0"/>
                            </a:rPr>
                            <m:t>𝑡h</m:t>
                          </m:r>
                        </m:sub>
                      </m:sSub>
                      <m:r>
                        <a:rPr lang="en-US" b="0" i="1" smtClean="0">
                          <a:solidFill>
                            <a:schemeClr val="bg1"/>
                          </a:solidFill>
                          <a:latin typeface="Cambria Math" panose="02040503050406030204" pitchFamily="18" charset="0"/>
                        </a:rPr>
                        <m:t>≃</m:t>
                      </m:r>
                      <m:sSubSup>
                        <m:sSubSupPr>
                          <m:ctrlPr>
                            <a:rPr lang="en-US" b="0" i="1" smtClean="0">
                              <a:solidFill>
                                <a:schemeClr val="bg1"/>
                              </a:solidFill>
                              <a:latin typeface="Cambria Math" panose="02040503050406030204" pitchFamily="18" charset="0"/>
                            </a:rPr>
                          </m:ctrlPr>
                        </m:sSubSupPr>
                        <m:e>
                          <m:r>
                            <a:rPr lang="en-US" b="0" i="1" smtClean="0">
                              <a:solidFill>
                                <a:schemeClr val="bg1"/>
                              </a:solidFill>
                              <a:latin typeface="Cambria Math" panose="02040503050406030204" pitchFamily="18" charset="0"/>
                            </a:rPr>
                            <m:t>𝐽</m:t>
                          </m:r>
                        </m:e>
                        <m:sub>
                          <m:r>
                            <a:rPr lang="en-US" b="0" i="1" smtClean="0">
                              <a:solidFill>
                                <a:schemeClr val="bg1"/>
                              </a:solidFill>
                              <a:latin typeface="Cambria Math" panose="02040503050406030204" pitchFamily="18" charset="0"/>
                            </a:rPr>
                            <m:t>𝑒</m:t>
                          </m:r>
                        </m:sub>
                        <m:sup>
                          <m:r>
                            <a:rPr lang="en-US" b="0" i="1" smtClean="0">
                              <a:solidFill>
                                <a:schemeClr val="bg1"/>
                              </a:solidFill>
                              <a:latin typeface="Cambria Math" panose="02040503050406030204" pitchFamily="18" charset="0"/>
                            </a:rPr>
                            <m:t>𝑒𝑚</m:t>
                          </m:r>
                        </m:sup>
                      </m:sSubSup>
                    </m:oMath>
                  </m:oMathPara>
                </a14:m>
                <a:endParaRPr lang="en-US" dirty="0">
                  <a:solidFill>
                    <a:schemeClr val="bg1"/>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084163" y="1402506"/>
                <a:ext cx="2143985" cy="665760"/>
              </a:xfrm>
              <a:prstGeom prst="rect">
                <a:avLst/>
              </a:prstGeom>
              <a:blipFill>
                <a:blip r:embed="rId4"/>
                <a:stretch>
                  <a:fillRect l="-2557" t="-4587" r="-1989" b="-2752"/>
                </a:stretch>
              </a:blipFill>
            </p:spPr>
            <p:txBody>
              <a:bodyPr/>
              <a:lstStyle/>
              <a:p>
                <a:r>
                  <a:rPr lang="en-US">
                    <a:noFill/>
                  </a:rPr>
                  <a:t> </a:t>
                </a:r>
              </a:p>
            </p:txBody>
          </p:sp>
        </mc:Fallback>
      </mc:AlternateContent>
      <p:cxnSp>
        <p:nvCxnSpPr>
          <p:cNvPr id="12" name="Straight Arrow Connector 11"/>
          <p:cNvCxnSpPr/>
          <p:nvPr/>
        </p:nvCxnSpPr>
        <p:spPr>
          <a:xfrm flipH="1" flipV="1">
            <a:off x="3084163" y="1771837"/>
            <a:ext cx="557939" cy="98291"/>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p:cNvSpPr txBox="1"/>
              <p:nvPr/>
            </p:nvSpPr>
            <p:spPr>
              <a:xfrm>
                <a:off x="1976033" y="2970509"/>
                <a:ext cx="4197459" cy="369332"/>
              </a:xfrm>
              <a:prstGeom prst="rect">
                <a:avLst/>
              </a:prstGeom>
              <a:noFill/>
            </p:spPr>
            <p:txBody>
              <a:bodyPr wrap="square" rtlCol="0">
                <a:spAutoFit/>
              </a:bodyPr>
              <a:lstStyle/>
              <a:p>
                <a14:m>
                  <m:oMath xmlns:m="http://schemas.openxmlformats.org/officeDocument/2006/math">
                    <m:r>
                      <a:rPr lang="en-US" b="0" i="1" smtClean="0">
                        <a:solidFill>
                          <a:schemeClr val="bg1"/>
                        </a:solidFill>
                        <a:latin typeface="Cambria Math" panose="02040503050406030204" pitchFamily="18" charset="0"/>
                      </a:rPr>
                      <m:t>←</m:t>
                    </m:r>
                  </m:oMath>
                </a14:m>
                <a:r>
                  <a:rPr lang="en-US" dirty="0" smtClean="0">
                    <a:solidFill>
                      <a:schemeClr val="bg1"/>
                    </a:solidFill>
                  </a:rPr>
                  <a:t>Sheath is suppressed to balance currents</a:t>
                </a:r>
                <a:endParaRPr lang="en-US" dirty="0">
                  <a:solidFill>
                    <a:schemeClr val="bg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976033" y="2970509"/>
                <a:ext cx="4197459" cy="369332"/>
              </a:xfrm>
              <a:prstGeom prst="rect">
                <a:avLst/>
              </a:prstGeom>
              <a:blipFill>
                <a:blip r:embed="rId5"/>
                <a:stretch>
                  <a:fillRect t="-8197" r="-871"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3363132" y="3339841"/>
                <a:ext cx="3812583" cy="369332"/>
              </a:xfrm>
              <a:prstGeom prst="rect">
                <a:avLst/>
              </a:prstGeom>
              <a:noFill/>
            </p:spPr>
            <p:txBody>
              <a:bodyPr wrap="square" rtlCol="0">
                <a:spAutoFit/>
              </a:bodyPr>
              <a:lstStyle/>
              <a:p>
                <a:r>
                  <a:rPr lang="en-US" dirty="0" smtClean="0">
                    <a:solidFill>
                      <a:schemeClr val="bg1"/>
                    </a:solidFill>
                  </a:rPr>
                  <a:t>But this effects the balance currents </a:t>
                </a:r>
                <a14:m>
                  <m:oMath xmlns:m="http://schemas.openxmlformats.org/officeDocument/2006/math">
                    <m:r>
                      <a:rPr lang="en-US" b="0" i="1" smtClean="0">
                        <a:solidFill>
                          <a:schemeClr val="bg1"/>
                        </a:solidFill>
                        <a:latin typeface="Cambria Math" panose="02040503050406030204" pitchFamily="18" charset="0"/>
                      </a:rPr>
                      <m:t>→</m:t>
                    </m:r>
                  </m:oMath>
                </a14:m>
                <a:endParaRPr lang="en-US" dirty="0">
                  <a:solidFill>
                    <a:schemeClr val="bg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363132" y="3339841"/>
                <a:ext cx="3812583" cy="369332"/>
              </a:xfrm>
              <a:prstGeom prst="rect">
                <a:avLst/>
              </a:prstGeom>
              <a:blipFill>
                <a:blip r:embed="rId6"/>
                <a:stretch>
                  <a:fillRect l="-1440" t="-10000" b="-26667"/>
                </a:stretch>
              </a:blipFill>
            </p:spPr>
            <p:txBody>
              <a:bodyPr/>
              <a:lstStyle/>
              <a:p>
                <a:r>
                  <a:rPr lang="en-US">
                    <a:noFill/>
                  </a:rPr>
                  <a:t> </a:t>
                </a:r>
              </a:p>
            </p:txBody>
          </p:sp>
        </mc:Fallback>
      </mc:AlternateContent>
      <p:sp>
        <p:nvSpPr>
          <p:cNvPr id="16" name="TextBox 15"/>
          <p:cNvSpPr txBox="1"/>
          <p:nvPr/>
        </p:nvSpPr>
        <p:spPr>
          <a:xfrm>
            <a:off x="1906292" y="4074765"/>
            <a:ext cx="5181599" cy="646331"/>
          </a:xfrm>
          <a:prstGeom prst="rect">
            <a:avLst/>
          </a:prstGeom>
          <a:solidFill>
            <a:schemeClr val="bg1"/>
          </a:solidFill>
          <a:ln>
            <a:solidFill>
              <a:srgbClr val="000000"/>
            </a:solidFill>
          </a:ln>
        </p:spPr>
        <p:txBody>
          <a:bodyPr wrap="square" rtlCol="0">
            <a:spAutoFit/>
          </a:bodyPr>
          <a:lstStyle/>
          <a:p>
            <a:pPr algn="ctr"/>
            <a:r>
              <a:rPr lang="en-US" dirty="0" smtClean="0">
                <a:solidFill>
                  <a:srgbClr val="000000"/>
                </a:solidFill>
              </a:rPr>
              <a:t>The emitter clearly effects the collector sheath.</a:t>
            </a:r>
          </a:p>
          <a:p>
            <a:pPr algn="ctr"/>
            <a:r>
              <a:rPr lang="en-US" dirty="0" smtClean="0">
                <a:solidFill>
                  <a:srgbClr val="000000"/>
                </a:solidFill>
              </a:rPr>
              <a:t>But can the collector sheath effect the emitter?</a:t>
            </a:r>
            <a:endParaRPr lang="en-US" dirty="0">
              <a:solidFill>
                <a:srgbClr val="000000"/>
              </a:solidFill>
            </a:endParaRPr>
          </a:p>
        </p:txBody>
      </p:sp>
      <p:sp>
        <p:nvSpPr>
          <p:cNvPr id="14" name="Left-Right Arrow 13"/>
          <p:cNvSpPr/>
          <p:nvPr/>
        </p:nvSpPr>
        <p:spPr>
          <a:xfrm>
            <a:off x="1976034" y="3640845"/>
            <a:ext cx="5049864" cy="397790"/>
          </a:xfrm>
          <a:prstGeom prst="lef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01044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All Done with Science</a:t>
            </a:r>
            <a:endParaRPr lang="en-US" dirty="0"/>
          </a:p>
        </p:txBody>
      </p:sp>
      <p:sp>
        <p:nvSpPr>
          <p:cNvPr id="6" name="Content Placeholder 5"/>
          <p:cNvSpPr>
            <a:spLocks noGrp="1"/>
          </p:cNvSpPr>
          <p:nvPr>
            <p:ph idx="13"/>
          </p:nvPr>
        </p:nvSpPr>
        <p:spPr/>
        <p:txBody>
          <a:bodyPr/>
          <a:lstStyle/>
          <a:p>
            <a:endParaRPr lang="en-US"/>
          </a:p>
        </p:txBody>
      </p:sp>
      <p:sp>
        <p:nvSpPr>
          <p:cNvPr id="7" name="Content Placeholder 6"/>
          <p:cNvSpPr>
            <a:spLocks noGrp="1"/>
          </p:cNvSpPr>
          <p:nvPr>
            <p:ph idx="14"/>
          </p:nvPr>
        </p:nvSpPr>
        <p:spPr/>
        <p:txBody>
          <a:bodyPr/>
          <a:lstStyle/>
          <a:p>
            <a:endParaRPr lang="en-US"/>
          </a:p>
        </p:txBody>
      </p:sp>
      <p:sp>
        <p:nvSpPr>
          <p:cNvPr id="3" name="Slide Number Placeholder 2"/>
          <p:cNvSpPr>
            <a:spLocks noGrp="1"/>
          </p:cNvSpPr>
          <p:nvPr>
            <p:ph type="sldNum" sz="quarter" idx="4294967295"/>
          </p:nvPr>
        </p:nvSpPr>
        <p:spPr>
          <a:xfrm>
            <a:off x="7010400" y="4767263"/>
            <a:ext cx="2133600" cy="274637"/>
          </a:xfrm>
        </p:spPr>
        <p:txBody>
          <a:bodyPr/>
          <a:lstStyle/>
          <a:p>
            <a:fld id="{1A7383EF-49D2-1B41-8C7D-9D347A7E21C1}" type="slidenum">
              <a:rPr lang="en-US" smtClean="0"/>
              <a:t>63</a:t>
            </a:fld>
            <a:endParaRPr lang="en-US" dirty="0"/>
          </a:p>
        </p:txBody>
      </p:sp>
    </p:spTree>
    <p:extLst>
      <p:ext uri="{BB962C8B-B14F-4D97-AF65-F5344CB8AC3E}">
        <p14:creationId xmlns:p14="http://schemas.microsoft.com/office/powerpoint/2010/main" val="30860560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Undergraduate and Graduate Opportunities</a:t>
            </a:r>
            <a:endParaRPr lang="en-US" dirty="0"/>
          </a:p>
        </p:txBody>
      </p:sp>
      <p:sp>
        <p:nvSpPr>
          <p:cNvPr id="4" name="Rectangle 3"/>
          <p:cNvSpPr/>
          <p:nvPr/>
        </p:nvSpPr>
        <p:spPr>
          <a:xfrm>
            <a:off x="1930400" y="3057687"/>
            <a:ext cx="5943600" cy="1200329"/>
          </a:xfrm>
          <a:prstGeom prst="rect">
            <a:avLst/>
          </a:prstGeom>
        </p:spPr>
        <p:txBody>
          <a:bodyPr wrap="square">
            <a:spAutoFit/>
          </a:bodyPr>
          <a:lstStyle/>
          <a:p>
            <a:r>
              <a:rPr lang="en-US" b="1" u="sng" dirty="0" smtClean="0"/>
              <a:t>NREIP opportunities for undergrads and grads:</a:t>
            </a:r>
          </a:p>
          <a:p>
            <a:r>
              <a:rPr lang="en-US" dirty="0" smtClean="0">
                <a:hlinkClick r:id="rId2"/>
              </a:rPr>
              <a:t>https</a:t>
            </a:r>
            <a:r>
              <a:rPr lang="en-US" dirty="0">
                <a:hlinkClick r:id="rId2"/>
              </a:rPr>
              <a:t>://</a:t>
            </a:r>
            <a:r>
              <a:rPr lang="en-US" dirty="0" smtClean="0">
                <a:hlinkClick r:id="rId2"/>
              </a:rPr>
              <a:t>www.onr.navy.mil/en/Education-Outreach/undergraduate-graduate/NREIP-naval-internship</a:t>
            </a:r>
            <a:endParaRPr lang="en-US" dirty="0" smtClean="0"/>
          </a:p>
          <a:p>
            <a:endParaRPr lang="en-US" dirty="0"/>
          </a:p>
        </p:txBody>
      </p:sp>
      <p:sp>
        <p:nvSpPr>
          <p:cNvPr id="5" name="Rectangle 4"/>
          <p:cNvSpPr/>
          <p:nvPr/>
        </p:nvSpPr>
        <p:spPr>
          <a:xfrm>
            <a:off x="1930400" y="4066430"/>
            <a:ext cx="6244978" cy="923330"/>
          </a:xfrm>
          <a:prstGeom prst="rect">
            <a:avLst/>
          </a:prstGeom>
        </p:spPr>
        <p:txBody>
          <a:bodyPr wrap="square">
            <a:spAutoFit/>
          </a:bodyPr>
          <a:lstStyle/>
          <a:p>
            <a:r>
              <a:rPr lang="en-US" b="1" u="sng" dirty="0" smtClean="0"/>
              <a:t>STEM Student Employment Program:</a:t>
            </a:r>
          </a:p>
          <a:p>
            <a:r>
              <a:rPr lang="en-US" dirty="0" smtClean="0"/>
              <a:t>Summer/Part time/Full employment for undergrads and grads </a:t>
            </a:r>
          </a:p>
          <a:p>
            <a:r>
              <a:rPr lang="en-US" dirty="0">
                <a:hlinkClick r:id="rId3"/>
              </a:rPr>
              <a:t>https://www.nrl.navy.mil/Careers/Students/SSEP</a:t>
            </a:r>
            <a:r>
              <a:rPr lang="en-US" dirty="0" smtClean="0">
                <a:hlinkClick r:id="rId3"/>
              </a:rPr>
              <a:t>/</a:t>
            </a:r>
            <a:r>
              <a:rPr lang="en-US" dirty="0" smtClean="0"/>
              <a:t> </a:t>
            </a:r>
            <a:endParaRPr lang="en-US" dirty="0"/>
          </a:p>
        </p:txBody>
      </p:sp>
      <p:sp>
        <p:nvSpPr>
          <p:cNvPr id="6" name="TextBox 5"/>
          <p:cNvSpPr txBox="1"/>
          <p:nvPr/>
        </p:nvSpPr>
        <p:spPr>
          <a:xfrm>
            <a:off x="0" y="1001630"/>
            <a:ext cx="9144000" cy="1754326"/>
          </a:xfrm>
          <a:prstGeom prst="rect">
            <a:avLst/>
          </a:prstGeom>
          <a:noFill/>
        </p:spPr>
        <p:txBody>
          <a:bodyPr wrap="square" rtlCol="0">
            <a:spAutoFit/>
          </a:bodyPr>
          <a:lstStyle/>
          <a:p>
            <a:r>
              <a:rPr lang="en-US" dirty="0" smtClean="0"/>
              <a:t>We are always looking for talented undergraduate and graduate students with interests in:</a:t>
            </a:r>
          </a:p>
          <a:p>
            <a:pPr marL="342900" indent="-342900">
              <a:buFont typeface="Arial" panose="020B0604020202020204" pitchFamily="34" charset="0"/>
              <a:buChar char="•"/>
            </a:pPr>
            <a:r>
              <a:rPr lang="en-US" dirty="0" smtClean="0"/>
              <a:t>Plasmas</a:t>
            </a:r>
          </a:p>
          <a:p>
            <a:pPr marL="342900" indent="-342900">
              <a:buFont typeface="Arial" panose="020B0604020202020204" pitchFamily="34" charset="0"/>
              <a:buChar char="•"/>
            </a:pPr>
            <a:r>
              <a:rPr lang="en-US" dirty="0" smtClean="0"/>
              <a:t>Propulsion</a:t>
            </a:r>
          </a:p>
          <a:p>
            <a:pPr marL="342900" indent="-342900">
              <a:buFont typeface="Arial" panose="020B0604020202020204" pitchFamily="34" charset="0"/>
              <a:buChar char="•"/>
            </a:pPr>
            <a:r>
              <a:rPr lang="en-US" dirty="0" smtClean="0"/>
              <a:t>Space Technology</a:t>
            </a:r>
          </a:p>
          <a:p>
            <a:pPr marL="342900" indent="-342900">
              <a:buFont typeface="Arial" panose="020B0604020202020204" pitchFamily="34" charset="0"/>
              <a:buChar char="•"/>
            </a:pPr>
            <a:r>
              <a:rPr lang="en-US" dirty="0" smtClean="0"/>
              <a:t>Data Fusion</a:t>
            </a:r>
          </a:p>
          <a:p>
            <a:pPr marL="342900" indent="-342900">
              <a:buFont typeface="Arial" panose="020B0604020202020204" pitchFamily="34" charset="0"/>
              <a:buChar char="•"/>
            </a:pPr>
            <a:r>
              <a:rPr lang="en-US" dirty="0" smtClean="0"/>
              <a:t>Diagnostics</a:t>
            </a:r>
            <a:endParaRPr lang="en-US" dirty="0"/>
          </a:p>
        </p:txBody>
      </p:sp>
      <p:sp>
        <p:nvSpPr>
          <p:cNvPr id="7" name="AutoShape 4" descr="Naval Research Enterprise Internship Program (NREIP) - Department of the  Navy - Graduate Summer Research Internship | PhD Graduate Education at  Northeastern Universit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8" name="Picture 8" descr="Paid opportunity with the Naval Research Enterprise Internship Progra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9175" y="1707254"/>
            <a:ext cx="3448050" cy="10382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1A7383EF-49D2-1B41-8C7D-9D347A7E21C1}" type="slidenum">
              <a:rPr lang="en-US" smtClean="0"/>
              <a:t>64</a:t>
            </a:fld>
            <a:endParaRPr lang="en-US" dirty="0"/>
          </a:p>
        </p:txBody>
      </p:sp>
    </p:spTree>
    <p:extLst>
      <p:ext uri="{BB962C8B-B14F-4D97-AF65-F5344CB8AC3E}">
        <p14:creationId xmlns:p14="http://schemas.microsoft.com/office/powerpoint/2010/main" val="27813517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Postdoctoral Opportunities</a:t>
            </a:r>
            <a:endParaRPr lang="en-US" dirty="0"/>
          </a:p>
        </p:txBody>
      </p:sp>
      <p:sp>
        <p:nvSpPr>
          <p:cNvPr id="6" name="TextBox 5"/>
          <p:cNvSpPr txBox="1"/>
          <p:nvPr/>
        </p:nvSpPr>
        <p:spPr>
          <a:xfrm>
            <a:off x="0" y="1001630"/>
            <a:ext cx="9144000" cy="2308324"/>
          </a:xfrm>
          <a:prstGeom prst="rect">
            <a:avLst/>
          </a:prstGeom>
          <a:noFill/>
        </p:spPr>
        <p:txBody>
          <a:bodyPr wrap="square" rtlCol="0">
            <a:spAutoFit/>
          </a:bodyPr>
          <a:lstStyle/>
          <a:p>
            <a:r>
              <a:rPr lang="en-US" dirty="0" smtClean="0"/>
              <a:t>We are always looking for talented people with interests in:</a:t>
            </a:r>
          </a:p>
          <a:p>
            <a:pPr marL="342900" indent="-342900">
              <a:buFont typeface="Arial" panose="020B0604020202020204" pitchFamily="34" charset="0"/>
              <a:buChar char="•"/>
            </a:pPr>
            <a:r>
              <a:rPr lang="en-US" dirty="0" smtClean="0"/>
              <a:t>Plasmas</a:t>
            </a:r>
          </a:p>
          <a:p>
            <a:pPr marL="342900" indent="-342900">
              <a:buFont typeface="Arial" panose="020B0604020202020204" pitchFamily="34" charset="0"/>
              <a:buChar char="•"/>
            </a:pPr>
            <a:r>
              <a:rPr lang="en-US" dirty="0" smtClean="0"/>
              <a:t>Propulsion</a:t>
            </a:r>
          </a:p>
          <a:p>
            <a:pPr marL="342900" indent="-342900">
              <a:buFont typeface="Arial" panose="020B0604020202020204" pitchFamily="34" charset="0"/>
              <a:buChar char="•"/>
            </a:pPr>
            <a:r>
              <a:rPr lang="en-US" dirty="0" smtClean="0"/>
              <a:t>Space Technology</a:t>
            </a:r>
          </a:p>
          <a:p>
            <a:pPr marL="342900" indent="-342900">
              <a:buFont typeface="Arial" panose="020B0604020202020204" pitchFamily="34" charset="0"/>
              <a:buChar char="•"/>
            </a:pPr>
            <a:r>
              <a:rPr lang="en-US" dirty="0" smtClean="0"/>
              <a:t>Data </a:t>
            </a:r>
            <a:r>
              <a:rPr lang="en-US" dirty="0" smtClean="0"/>
              <a:t>Fusion</a:t>
            </a:r>
          </a:p>
          <a:p>
            <a:pPr marL="342900" indent="-342900">
              <a:buFont typeface="Arial" panose="020B0604020202020204" pitchFamily="34" charset="0"/>
              <a:buChar char="•"/>
            </a:pPr>
            <a:r>
              <a:rPr lang="en-US" dirty="0" smtClean="0"/>
              <a:t>Diagnostics</a:t>
            </a:r>
            <a:endParaRPr lang="en-US" dirty="0" smtClean="0"/>
          </a:p>
          <a:p>
            <a:endParaRPr lang="en-US" b="1" dirty="0" smtClean="0"/>
          </a:p>
          <a:p>
            <a:r>
              <a:rPr lang="en-US" dirty="0" smtClean="0"/>
              <a:t>Currently we’re actively looking for Postdocs for a variety of plasma-related topics!</a:t>
            </a:r>
            <a:endParaRPr lang="en-US" b="1" dirty="0"/>
          </a:p>
        </p:txBody>
      </p:sp>
      <p:sp>
        <p:nvSpPr>
          <p:cNvPr id="7" name="Rectangle 6"/>
          <p:cNvSpPr/>
          <p:nvPr/>
        </p:nvSpPr>
        <p:spPr>
          <a:xfrm>
            <a:off x="1905000" y="3277600"/>
            <a:ext cx="5943600" cy="923330"/>
          </a:xfrm>
          <a:prstGeom prst="rect">
            <a:avLst/>
          </a:prstGeom>
        </p:spPr>
        <p:txBody>
          <a:bodyPr wrap="square">
            <a:spAutoFit/>
          </a:bodyPr>
          <a:lstStyle/>
          <a:p>
            <a:r>
              <a:rPr lang="en-US" b="1" u="sng" dirty="0" smtClean="0"/>
              <a:t>Postdoctoral Fellowships:</a:t>
            </a:r>
          </a:p>
          <a:p>
            <a:r>
              <a:rPr lang="en-US" dirty="0" smtClean="0">
                <a:hlinkClick r:id="rId2"/>
              </a:rPr>
              <a:t>https</a:t>
            </a:r>
            <a:r>
              <a:rPr lang="en-US" dirty="0">
                <a:hlinkClick r:id="rId2"/>
              </a:rPr>
              <a:t>://</a:t>
            </a:r>
            <a:r>
              <a:rPr lang="en-US" dirty="0" smtClean="0">
                <a:hlinkClick r:id="rId2"/>
              </a:rPr>
              <a:t>sites.nationalacademies.org/PGA/RAP/index.htm</a:t>
            </a:r>
            <a:endParaRPr lang="en-US" dirty="0" smtClean="0"/>
          </a:p>
          <a:p>
            <a:r>
              <a:rPr lang="en-US" dirty="0">
                <a:hlinkClick r:id="rId3"/>
              </a:rPr>
              <a:t>https://nrl.asee.org</a:t>
            </a:r>
            <a:r>
              <a:rPr lang="en-US" dirty="0" smtClean="0">
                <a:hlinkClick r:id="rId3"/>
              </a:rPr>
              <a:t>/</a:t>
            </a:r>
            <a:r>
              <a:rPr lang="en-US" dirty="0" smtClean="0"/>
              <a:t> </a:t>
            </a:r>
            <a:endParaRPr lang="en-US" dirty="0"/>
          </a:p>
        </p:txBody>
      </p:sp>
      <p:sp>
        <p:nvSpPr>
          <p:cNvPr id="8" name="AutoShape 2" descr="NRC Research Associateship Programs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4" name="Picture 6" descr="May be an image of text that says 'NASEM NRC RAP'"/>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73257" y="1009196"/>
            <a:ext cx="1625722" cy="162572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1A7383EF-49D2-1B41-8C7D-9D347A7E21C1}" type="slidenum">
              <a:rPr lang="en-US" smtClean="0"/>
              <a:t>65</a:t>
            </a:fld>
            <a:endParaRPr lang="en-US" dirty="0"/>
          </a:p>
        </p:txBody>
      </p:sp>
    </p:spTree>
    <p:extLst>
      <p:ext uri="{BB962C8B-B14F-4D97-AF65-F5344CB8AC3E}">
        <p14:creationId xmlns:p14="http://schemas.microsoft.com/office/powerpoint/2010/main" val="20877150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Faculty Opportunities</a:t>
            </a:r>
            <a:endParaRPr lang="en-US" dirty="0"/>
          </a:p>
        </p:txBody>
      </p:sp>
      <p:sp>
        <p:nvSpPr>
          <p:cNvPr id="4" name="Rectangle 3"/>
          <p:cNvSpPr/>
          <p:nvPr/>
        </p:nvSpPr>
        <p:spPr>
          <a:xfrm>
            <a:off x="2452913" y="3374514"/>
            <a:ext cx="4159857" cy="646331"/>
          </a:xfrm>
          <a:prstGeom prst="rect">
            <a:avLst/>
          </a:prstGeom>
        </p:spPr>
        <p:txBody>
          <a:bodyPr wrap="none">
            <a:spAutoFit/>
          </a:bodyPr>
          <a:lstStyle/>
          <a:p>
            <a:r>
              <a:rPr lang="en-US" b="1" u="sng" dirty="0" smtClean="0"/>
              <a:t>Summer faculty through ONR:</a:t>
            </a:r>
          </a:p>
          <a:p>
            <a:r>
              <a:rPr lang="en-US" dirty="0" smtClean="0">
                <a:hlinkClick r:id="rId2"/>
              </a:rPr>
              <a:t>https</a:t>
            </a:r>
            <a:r>
              <a:rPr lang="en-US" dirty="0">
                <a:hlinkClick r:id="rId2"/>
              </a:rPr>
              <a:t>://www.nrl.navy.mil/careers/faculty</a:t>
            </a:r>
            <a:r>
              <a:rPr lang="en-US" dirty="0" smtClean="0">
                <a:hlinkClick r:id="rId2"/>
              </a:rPr>
              <a:t>/</a:t>
            </a:r>
            <a:r>
              <a:rPr lang="en-US" dirty="0" smtClean="0"/>
              <a:t> </a:t>
            </a:r>
            <a:endParaRPr lang="en-US" dirty="0"/>
          </a:p>
        </p:txBody>
      </p:sp>
      <p:sp>
        <p:nvSpPr>
          <p:cNvPr id="5" name="TextBox 4"/>
          <p:cNvSpPr txBox="1"/>
          <p:nvPr/>
        </p:nvSpPr>
        <p:spPr>
          <a:xfrm>
            <a:off x="454327" y="1225022"/>
            <a:ext cx="7605485" cy="1938992"/>
          </a:xfrm>
          <a:prstGeom prst="rect">
            <a:avLst/>
          </a:prstGeom>
          <a:noFill/>
        </p:spPr>
        <p:txBody>
          <a:bodyPr wrap="square" rtlCol="0">
            <a:spAutoFit/>
          </a:bodyPr>
          <a:lstStyle/>
          <a:p>
            <a:r>
              <a:rPr lang="en-US" sz="2400" dirty="0" smtClean="0"/>
              <a:t>Summer faculty programs can be a great way to:</a:t>
            </a:r>
          </a:p>
          <a:p>
            <a:pPr marL="342900" indent="-342900">
              <a:buFont typeface="Arial" panose="020B0604020202020204" pitchFamily="34" charset="0"/>
              <a:buChar char="•"/>
            </a:pPr>
            <a:r>
              <a:rPr lang="en-US" sz="2400" dirty="0" smtClean="0"/>
              <a:t>Get funded</a:t>
            </a:r>
          </a:p>
          <a:p>
            <a:pPr marL="342900" indent="-342900">
              <a:buFont typeface="Arial" panose="020B0604020202020204" pitchFamily="34" charset="0"/>
              <a:buChar char="•"/>
            </a:pPr>
            <a:r>
              <a:rPr lang="en-US" sz="2400" dirty="0" smtClean="0"/>
              <a:t>Share expertise</a:t>
            </a:r>
          </a:p>
          <a:p>
            <a:pPr marL="342900" indent="-342900">
              <a:buFont typeface="Arial" panose="020B0604020202020204" pitchFamily="34" charset="0"/>
              <a:buChar char="•"/>
            </a:pPr>
            <a:r>
              <a:rPr lang="en-US" sz="2400" dirty="0" smtClean="0"/>
              <a:t>Gain access to facilities</a:t>
            </a:r>
          </a:p>
          <a:p>
            <a:pPr marL="342900" indent="-342900">
              <a:buFont typeface="Arial" panose="020B0604020202020204" pitchFamily="34" charset="0"/>
              <a:buChar char="•"/>
            </a:pPr>
            <a:r>
              <a:rPr lang="en-US" sz="2400" dirty="0" smtClean="0"/>
              <a:t>Numerical modeling</a:t>
            </a:r>
          </a:p>
        </p:txBody>
      </p:sp>
      <p:pic>
        <p:nvPicPr>
          <p:cNvPr id="16386" name="Picture 2" descr="Office of Naval Research - Wikipedi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89073" y="1772724"/>
            <a:ext cx="3208186" cy="146286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1A7383EF-49D2-1B41-8C7D-9D347A7E21C1}" type="slidenum">
              <a:rPr lang="en-US" smtClean="0"/>
              <a:t>66</a:t>
            </a:fld>
            <a:endParaRPr lang="en-US" dirty="0"/>
          </a:p>
        </p:txBody>
      </p:sp>
    </p:spTree>
    <p:extLst>
      <p:ext uri="{BB962C8B-B14F-4D97-AF65-F5344CB8AC3E}">
        <p14:creationId xmlns:p14="http://schemas.microsoft.com/office/powerpoint/2010/main" val="429248396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Questions?</a:t>
            </a:r>
            <a:endParaRPr lang="en-US" dirty="0"/>
          </a:p>
        </p:txBody>
      </p:sp>
      <p:sp>
        <p:nvSpPr>
          <p:cNvPr id="5" name="Text Placeholder 4"/>
          <p:cNvSpPr>
            <a:spLocks noGrp="1"/>
          </p:cNvSpPr>
          <p:nvPr>
            <p:ph type="body" idx="1"/>
          </p:nvPr>
        </p:nvSpPr>
        <p:spPr/>
        <p:txBody>
          <a:bodyPr>
            <a:normAutofit fontScale="70000" lnSpcReduction="20000"/>
          </a:bodyPr>
          <a:lstStyle/>
          <a:p>
            <a:r>
              <a:rPr lang="en-US" dirty="0" smtClean="0"/>
              <a:t>Contact info:</a:t>
            </a:r>
          </a:p>
          <a:p>
            <a:r>
              <a:rPr lang="en-US" dirty="0"/>
              <a:t>Marcel Georgin: </a:t>
            </a:r>
            <a:r>
              <a:rPr lang="en-US" dirty="0" smtClean="0"/>
              <a:t>marcel.p.georgin.civ@us.navy.mil</a:t>
            </a:r>
          </a:p>
          <a:p>
            <a:r>
              <a:rPr lang="en-US" dirty="0" smtClean="0"/>
              <a:t>Michael McDonald</a:t>
            </a:r>
            <a:r>
              <a:rPr lang="en-US" dirty="0"/>
              <a:t>: michael.s.mcdonald80.civ@us.navy.mil</a:t>
            </a:r>
            <a:endParaRPr lang="en-US" dirty="0" smtClean="0"/>
          </a:p>
          <a:p>
            <a:r>
              <a:rPr lang="en-US" dirty="0" smtClean="0"/>
              <a:t>Jack Brooks</a:t>
            </a:r>
            <a:r>
              <a:rPr lang="en-US" dirty="0"/>
              <a:t>: john.w.brooks197.civ@us.navy.mil</a:t>
            </a:r>
            <a:endParaRPr lang="en-US" dirty="0" smtClean="0"/>
          </a:p>
          <a:p>
            <a:r>
              <a:rPr lang="en-US" dirty="0" smtClean="0"/>
              <a:t>Nolan Uchizono:</a:t>
            </a:r>
            <a:r>
              <a:rPr lang="en-US" dirty="0"/>
              <a:t> </a:t>
            </a:r>
            <a:r>
              <a:rPr lang="en-US" dirty="0" smtClean="0"/>
              <a:t>nolan.m.uchizono.civ@us.navy.mil</a:t>
            </a:r>
            <a:endParaRPr lang="en-US" dirty="0"/>
          </a:p>
        </p:txBody>
      </p:sp>
      <p:pic>
        <p:nvPicPr>
          <p:cNvPr id="6" name="Content Placeholder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95566" y="1487120"/>
            <a:ext cx="2199147" cy="2510970"/>
          </a:xfrm>
          <a:prstGeom prst="rect">
            <a:avLst/>
          </a:prstGeom>
        </p:spPr>
      </p:pic>
      <p:sp>
        <p:nvSpPr>
          <p:cNvPr id="2" name="Slide Number Placeholder 1"/>
          <p:cNvSpPr>
            <a:spLocks noGrp="1"/>
          </p:cNvSpPr>
          <p:nvPr>
            <p:ph type="sldNum" sz="quarter" idx="12"/>
          </p:nvPr>
        </p:nvSpPr>
        <p:spPr/>
        <p:txBody>
          <a:bodyPr/>
          <a:lstStyle/>
          <a:p>
            <a:fld id="{1A7383EF-49D2-1B41-8C7D-9D347A7E21C1}" type="slidenum">
              <a:rPr lang="en-US" smtClean="0"/>
              <a:t>67</a:t>
            </a:fld>
            <a:endParaRPr lang="en-US"/>
          </a:p>
        </p:txBody>
      </p:sp>
    </p:spTree>
    <p:extLst>
      <p:ext uri="{BB962C8B-B14F-4D97-AF65-F5344CB8AC3E}">
        <p14:creationId xmlns:p14="http://schemas.microsoft.com/office/powerpoint/2010/main" val="8594587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A7383EF-49D2-1B41-8C7D-9D347A7E21C1}" type="slidenum">
              <a:rPr lang="en-US" smtClean="0"/>
              <a:pPr/>
              <a:t>7</a:t>
            </a:fld>
            <a:endParaRPr lang="en-US" dirty="0"/>
          </a:p>
        </p:txBody>
      </p:sp>
      <p:sp>
        <p:nvSpPr>
          <p:cNvPr id="3" name="Title 2"/>
          <p:cNvSpPr>
            <a:spLocks noGrp="1"/>
          </p:cNvSpPr>
          <p:nvPr>
            <p:ph type="title"/>
          </p:nvPr>
        </p:nvSpPr>
        <p:spPr/>
        <p:txBody>
          <a:bodyPr/>
          <a:lstStyle/>
          <a:p>
            <a:r>
              <a:rPr lang="en-US" smtClean="0"/>
              <a:t>Plasma Propulsion Personnel</a:t>
            </a:r>
            <a:endParaRPr lang="en-US" dirty="0"/>
          </a:p>
        </p:txBody>
      </p:sp>
      <p:grpSp>
        <p:nvGrpSpPr>
          <p:cNvPr id="21" name="Group 20"/>
          <p:cNvGrpSpPr/>
          <p:nvPr/>
        </p:nvGrpSpPr>
        <p:grpSpPr>
          <a:xfrm>
            <a:off x="36501" y="1566399"/>
            <a:ext cx="6245740" cy="1341071"/>
            <a:chOff x="36501" y="1566399"/>
            <a:chExt cx="6245740" cy="1341071"/>
          </a:xfrm>
        </p:grpSpPr>
        <p:grpSp>
          <p:nvGrpSpPr>
            <p:cNvPr id="16" name="Group 15"/>
            <p:cNvGrpSpPr/>
            <p:nvPr/>
          </p:nvGrpSpPr>
          <p:grpSpPr>
            <a:xfrm>
              <a:off x="36501" y="1566399"/>
              <a:ext cx="1371600" cy="1340086"/>
              <a:chOff x="36501" y="1566399"/>
              <a:chExt cx="1371600" cy="1340086"/>
            </a:xfrm>
          </p:grpSpPr>
          <p:pic>
            <p:nvPicPr>
              <p:cNvPr id="13318" name="Picture 6" descr="Mike McDonal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3661" y="1566399"/>
                <a:ext cx="1097280" cy="1097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501" y="2629486"/>
                <a:ext cx="1371600" cy="276999"/>
              </a:xfrm>
              <a:prstGeom prst="rect">
                <a:avLst/>
              </a:prstGeom>
              <a:noFill/>
            </p:spPr>
            <p:txBody>
              <a:bodyPr wrap="square" rtlCol="0">
                <a:spAutoFit/>
              </a:bodyPr>
              <a:lstStyle/>
              <a:p>
                <a:pPr algn="ctr"/>
                <a:r>
                  <a:rPr lang="en-US" sz="1200" dirty="0" smtClean="0"/>
                  <a:t>Mike McDonald</a:t>
                </a:r>
              </a:p>
            </p:txBody>
          </p:sp>
        </p:grpSp>
        <p:grpSp>
          <p:nvGrpSpPr>
            <p:cNvPr id="18" name="Group 17"/>
            <p:cNvGrpSpPr/>
            <p:nvPr/>
          </p:nvGrpSpPr>
          <p:grpSpPr>
            <a:xfrm>
              <a:off x="2473571" y="1566399"/>
              <a:ext cx="1371600" cy="1340086"/>
              <a:chOff x="2484414" y="1566399"/>
              <a:chExt cx="1371600" cy="1340086"/>
            </a:xfrm>
          </p:grpSpPr>
          <p:pic>
            <p:nvPicPr>
              <p:cNvPr id="13316" name="Picture 4" descr="Marcel Georgin"/>
              <p:cNvPicPr>
                <a:picLocks noChangeAspect="1" noChangeArrowheads="1"/>
              </p:cNvPicPr>
              <p:nvPr/>
            </p:nvPicPr>
            <p:blipFill rotWithShape="1">
              <a:blip r:embed="rId4">
                <a:extLst>
                  <a:ext uri="{28A0092B-C50C-407E-A947-70E740481C1C}">
                    <a14:useLocalDpi xmlns:a14="http://schemas.microsoft.com/office/drawing/2010/main"/>
                  </a:ext>
                </a:extLst>
              </a:blip>
              <a:srcRect l="2" t="7537" r="13343" b="4470"/>
              <a:stretch/>
            </p:blipFill>
            <p:spPr bwMode="auto">
              <a:xfrm>
                <a:off x="2629905" y="1566399"/>
                <a:ext cx="1080618" cy="10972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484414" y="2629486"/>
                <a:ext cx="1371600" cy="276999"/>
              </a:xfrm>
              <a:prstGeom prst="rect">
                <a:avLst/>
              </a:prstGeom>
              <a:noFill/>
            </p:spPr>
            <p:txBody>
              <a:bodyPr wrap="square" rtlCol="0">
                <a:spAutoFit/>
              </a:bodyPr>
              <a:lstStyle/>
              <a:p>
                <a:pPr algn="ctr"/>
                <a:r>
                  <a:rPr lang="en-US" sz="1200" dirty="0" smtClean="0"/>
                  <a:t>Marcel Georgin</a:t>
                </a:r>
              </a:p>
            </p:txBody>
          </p:sp>
        </p:grpSp>
        <p:grpSp>
          <p:nvGrpSpPr>
            <p:cNvPr id="19" name="Group 18"/>
            <p:cNvGrpSpPr/>
            <p:nvPr/>
          </p:nvGrpSpPr>
          <p:grpSpPr>
            <a:xfrm>
              <a:off x="3692106" y="1566399"/>
              <a:ext cx="1371600" cy="1341071"/>
              <a:chOff x="3699904" y="1566399"/>
              <a:chExt cx="1371600" cy="1341071"/>
            </a:xfrm>
          </p:grpSpPr>
          <p:pic>
            <p:nvPicPr>
              <p:cNvPr id="13314" name="Picture 2" descr="John Brook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37064" y="1566399"/>
                <a:ext cx="1097280" cy="10972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699904" y="2630471"/>
                <a:ext cx="1371600" cy="276999"/>
              </a:xfrm>
              <a:prstGeom prst="rect">
                <a:avLst/>
              </a:prstGeom>
              <a:noFill/>
            </p:spPr>
            <p:txBody>
              <a:bodyPr wrap="square" rtlCol="0">
                <a:spAutoFit/>
              </a:bodyPr>
              <a:lstStyle/>
              <a:p>
                <a:pPr algn="ctr"/>
                <a:r>
                  <a:rPr lang="en-US" sz="1200" dirty="0" smtClean="0"/>
                  <a:t>Jack Brooks</a:t>
                </a:r>
              </a:p>
            </p:txBody>
          </p:sp>
        </p:grpSp>
        <p:grpSp>
          <p:nvGrpSpPr>
            <p:cNvPr id="17" name="Group 16"/>
            <p:cNvGrpSpPr/>
            <p:nvPr/>
          </p:nvGrpSpPr>
          <p:grpSpPr>
            <a:xfrm>
              <a:off x="1255036" y="1566399"/>
              <a:ext cx="1371600" cy="1340086"/>
              <a:chOff x="1165831" y="1566399"/>
              <a:chExt cx="1371600" cy="1340086"/>
            </a:xfrm>
          </p:grpSpPr>
          <p:pic>
            <p:nvPicPr>
              <p:cNvPr id="1026" name="Picture 2" descr="Logan Todd William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2991" y="1566399"/>
                <a:ext cx="1097280" cy="10972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165831" y="2629486"/>
                <a:ext cx="1371600" cy="276999"/>
              </a:xfrm>
              <a:prstGeom prst="rect">
                <a:avLst/>
              </a:prstGeom>
              <a:noFill/>
            </p:spPr>
            <p:txBody>
              <a:bodyPr wrap="square" rtlCol="0">
                <a:spAutoFit/>
              </a:bodyPr>
              <a:lstStyle/>
              <a:p>
                <a:pPr algn="ctr"/>
                <a:r>
                  <a:rPr lang="en-US" sz="1200" dirty="0" smtClean="0"/>
                  <a:t>Logan Williams</a:t>
                </a:r>
              </a:p>
            </p:txBody>
          </p:sp>
        </p:grpSp>
        <p:grpSp>
          <p:nvGrpSpPr>
            <p:cNvPr id="20" name="Group 19"/>
            <p:cNvGrpSpPr/>
            <p:nvPr/>
          </p:nvGrpSpPr>
          <p:grpSpPr>
            <a:xfrm>
              <a:off x="4910641" y="1566399"/>
              <a:ext cx="1371600" cy="1340086"/>
              <a:chOff x="4910641" y="1566399"/>
              <a:chExt cx="1371600" cy="1340086"/>
            </a:xfrm>
          </p:grpSpPr>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37333" t="11016" r="7989" b="50335"/>
              <a:stretch/>
            </p:blipFill>
            <p:spPr>
              <a:xfrm>
                <a:off x="5077947" y="1566399"/>
                <a:ext cx="1036988" cy="1097280"/>
              </a:xfrm>
              <a:prstGeom prst="rect">
                <a:avLst/>
              </a:prstGeom>
            </p:spPr>
          </p:pic>
          <p:sp>
            <p:nvSpPr>
              <p:cNvPr id="14" name="TextBox 13"/>
              <p:cNvSpPr txBox="1"/>
              <p:nvPr/>
            </p:nvSpPr>
            <p:spPr>
              <a:xfrm>
                <a:off x="4910641" y="2629486"/>
                <a:ext cx="1371600" cy="276999"/>
              </a:xfrm>
              <a:prstGeom prst="rect">
                <a:avLst/>
              </a:prstGeom>
              <a:noFill/>
            </p:spPr>
            <p:txBody>
              <a:bodyPr wrap="square" rtlCol="0">
                <a:spAutoFit/>
              </a:bodyPr>
              <a:lstStyle/>
              <a:p>
                <a:pPr algn="ctr"/>
                <a:r>
                  <a:rPr lang="en-US" sz="1200" dirty="0" smtClean="0"/>
                  <a:t>Nolan Uchizono</a:t>
                </a:r>
                <a:endParaRPr lang="en-US" sz="1200" dirty="0"/>
              </a:p>
            </p:txBody>
          </p:sp>
        </p:grpSp>
      </p:grpSp>
      <p:sp>
        <p:nvSpPr>
          <p:cNvPr id="46" name="Rectangle 45"/>
          <p:cNvSpPr/>
          <p:nvPr/>
        </p:nvSpPr>
        <p:spPr bwMode="auto">
          <a:xfrm>
            <a:off x="10702498" y="5807725"/>
            <a:ext cx="175045" cy="202627"/>
          </a:xfrm>
          <a:prstGeom prst="rect">
            <a:avLst/>
          </a:prstGeom>
          <a:no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charset="0"/>
            </a:endParaRPr>
          </a:p>
        </p:txBody>
      </p:sp>
      <p:pic>
        <p:nvPicPr>
          <p:cNvPr id="1038" name="Picture 14" descr="University of California, Davis - Wikipedi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89929" y="7207203"/>
            <a:ext cx="45719" cy="45719"/>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5920914" y="1027484"/>
            <a:ext cx="3575659" cy="3965075"/>
            <a:chOff x="5920914" y="1027484"/>
            <a:chExt cx="3575659" cy="3965075"/>
          </a:xfrm>
        </p:grpSpPr>
        <p:sp>
          <p:nvSpPr>
            <p:cNvPr id="47" name="Rectangle 46"/>
            <p:cNvSpPr/>
            <p:nvPr/>
          </p:nvSpPr>
          <p:spPr>
            <a:xfrm>
              <a:off x="5920914" y="1027484"/>
              <a:ext cx="3575659" cy="460191"/>
            </a:xfrm>
            <a:prstGeom prst="rect">
              <a:avLst/>
            </a:prstGeom>
          </p:spPr>
          <p:txBody>
            <a:bodyPr wrap="square">
              <a:spAutoFit/>
            </a:bodyPr>
            <a:lstStyle/>
            <a:p>
              <a:pPr algn="ctr" defTabSz="914400" eaLnBrk="0" fontAlgn="base" hangingPunct="0">
                <a:lnSpc>
                  <a:spcPct val="85000"/>
                </a:lnSpc>
                <a:spcBef>
                  <a:spcPct val="30000"/>
                </a:spcBef>
                <a:spcAft>
                  <a:spcPct val="0"/>
                </a:spcAft>
              </a:pPr>
              <a:r>
                <a:rPr lang="en-US" sz="1400" b="1" dirty="0" smtClean="0">
                  <a:solidFill>
                    <a:prstClr val="black"/>
                  </a:solidFill>
                  <a:cs typeface="Calibri" panose="020F0502020204030204" pitchFamily="34" charset="0"/>
                </a:rPr>
                <a:t>NRL </a:t>
              </a:r>
              <a:r>
                <a:rPr lang="en-US" sz="1400" b="1" dirty="0">
                  <a:solidFill>
                    <a:prstClr val="black"/>
                  </a:solidFill>
                  <a:cs typeface="Calibri" panose="020F0502020204030204" pitchFamily="34" charset="0"/>
                </a:rPr>
                <a:t>Spacecraft </a:t>
              </a:r>
              <a:r>
                <a:rPr lang="en-US" sz="1400" b="1" dirty="0" smtClean="0">
                  <a:solidFill>
                    <a:prstClr val="black"/>
                  </a:solidFill>
                  <a:cs typeface="Calibri" panose="020F0502020204030204" pitchFamily="34" charset="0"/>
                </a:rPr>
                <a:t>Propulsion</a:t>
              </a:r>
              <a:br>
                <a:rPr lang="en-US" sz="1400" b="1" dirty="0" smtClean="0">
                  <a:solidFill>
                    <a:prstClr val="black"/>
                  </a:solidFill>
                  <a:cs typeface="Calibri" panose="020F0502020204030204" pitchFamily="34" charset="0"/>
                </a:rPr>
              </a:br>
              <a:r>
                <a:rPr lang="en-US" sz="1400" b="1" dirty="0" smtClean="0">
                  <a:solidFill>
                    <a:prstClr val="black"/>
                  </a:solidFill>
                  <a:cs typeface="Calibri" panose="020F0502020204030204" pitchFamily="34" charset="0"/>
                </a:rPr>
                <a:t>Intern Alumni:</a:t>
              </a:r>
              <a:endParaRPr lang="en-US" sz="1400" b="1" dirty="0">
                <a:solidFill>
                  <a:prstClr val="black"/>
                </a:solidFill>
                <a:cs typeface="Calibri" panose="020F0502020204030204" pitchFamily="34" charset="0"/>
              </a:endParaRPr>
            </a:p>
          </p:txBody>
        </p:sp>
        <p:grpSp>
          <p:nvGrpSpPr>
            <p:cNvPr id="24" name="Group 23"/>
            <p:cNvGrpSpPr/>
            <p:nvPr/>
          </p:nvGrpSpPr>
          <p:grpSpPr>
            <a:xfrm>
              <a:off x="6390079" y="1312426"/>
              <a:ext cx="2718418" cy="3680133"/>
              <a:chOff x="6390079" y="1312426"/>
              <a:chExt cx="2718418" cy="3680133"/>
            </a:xfrm>
          </p:grpSpPr>
          <p:sp>
            <p:nvSpPr>
              <p:cNvPr id="35" name="Content Placeholder 7"/>
              <p:cNvSpPr txBox="1">
                <a:spLocks/>
              </p:cNvSpPr>
              <p:nvPr/>
            </p:nvSpPr>
            <p:spPr>
              <a:xfrm>
                <a:off x="6660075" y="1368490"/>
                <a:ext cx="2166446" cy="3624069"/>
              </a:xfrm>
              <a:prstGeom prst="rect">
                <a:avLst/>
              </a:prstGeom>
              <a:ln>
                <a:noFill/>
              </a:ln>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ctr" defTabSz="457200" rtl="0" eaLnBrk="1" fontAlgn="base" latinLnBrk="0" hangingPunct="1">
                  <a:spcBef>
                    <a:spcPts val="0"/>
                  </a:spcBef>
                  <a:spcAft>
                    <a:spcPct val="0"/>
                  </a:spcAft>
                  <a:buClrTx/>
                  <a:buSzTx/>
                  <a:buFont typeface="Arial"/>
                  <a:buNone/>
                  <a:tabLst/>
                  <a:defRPr/>
                </a:pPr>
                <a:r>
                  <a:rPr kumimoji="0" lang="en-US" sz="850" b="0" i="0" u="none" strike="noStrike" kern="1200" cap="none" spc="0" normalizeH="0" baseline="0" noProof="0" dirty="0" smtClean="0">
                    <a:ln>
                      <a:noFill/>
                    </a:ln>
                    <a:solidFill>
                      <a:prstClr val="black"/>
                    </a:solidFill>
                    <a:effectLst/>
                    <a:uLnTx/>
                    <a:uFillTx/>
                    <a:latin typeface="Arial Narrow"/>
                    <a:cs typeface="Calibri" panose="020F0502020204030204" pitchFamily="34" charset="0"/>
                  </a:rPr>
                  <a:t>Ally Leeming (UIUC)</a:t>
                </a:r>
              </a:p>
              <a:p>
                <a:pPr marL="0" marR="0" lvl="1" indent="0" algn="ctr" defTabSz="457200" rtl="0" eaLnBrk="1" fontAlgn="base" latinLnBrk="0" hangingPunct="1">
                  <a:spcBef>
                    <a:spcPts val="0"/>
                  </a:spcBef>
                  <a:spcAft>
                    <a:spcPct val="0"/>
                  </a:spcAft>
                  <a:buClrTx/>
                  <a:buSzTx/>
                  <a:buFont typeface="Arial"/>
                  <a:buNone/>
                  <a:tabLst/>
                  <a:defRPr/>
                </a:pPr>
                <a:r>
                  <a:rPr kumimoji="0" lang="en-US" sz="850" b="0" i="0" u="none" strike="noStrike" kern="1200" cap="none" spc="0" normalizeH="0" baseline="0" noProof="0" dirty="0" err="1">
                    <a:ln>
                      <a:noFill/>
                    </a:ln>
                    <a:solidFill>
                      <a:prstClr val="black"/>
                    </a:solidFill>
                    <a:effectLst/>
                    <a:uLnTx/>
                    <a:uFillTx/>
                    <a:latin typeface="Arial Narrow"/>
                    <a:cs typeface="Calibri" panose="020F0502020204030204" pitchFamily="34" charset="0"/>
                  </a:rPr>
                  <a:t>Kal</a:t>
                </a:r>
                <a:r>
                  <a:rPr kumimoji="0" lang="en-US" sz="850" b="0" i="0" u="none" strike="noStrike" kern="1200" cap="none" spc="0" normalizeH="0" baseline="0" noProof="0" dirty="0">
                    <a:ln>
                      <a:noFill/>
                    </a:ln>
                    <a:solidFill>
                      <a:prstClr val="black"/>
                    </a:solidFill>
                    <a:effectLst/>
                    <a:uLnTx/>
                    <a:uFillTx/>
                    <a:latin typeface="Arial Narrow"/>
                    <a:cs typeface="Calibri" panose="020F0502020204030204" pitchFamily="34" charset="0"/>
                  </a:rPr>
                  <a:t> Monroe (UC Boulder)</a:t>
                </a:r>
              </a:p>
              <a:p>
                <a:pPr marL="0" marR="0" lvl="1" indent="0" algn="ctr" defTabSz="457200" rtl="0" eaLnBrk="1" fontAlgn="base" latinLnBrk="0" hangingPunct="1">
                  <a:spcBef>
                    <a:spcPts val="0"/>
                  </a:spcBef>
                  <a:spcAft>
                    <a:spcPct val="0"/>
                  </a:spcAft>
                  <a:buClrTx/>
                  <a:buSzTx/>
                  <a:buFont typeface="Arial"/>
                  <a:buNone/>
                  <a:tabLst/>
                  <a:defRPr/>
                </a:pPr>
                <a:r>
                  <a:rPr kumimoji="0" lang="en-US" sz="850" b="0" i="0" u="none" strike="noStrike" kern="1200" cap="none" spc="0" normalizeH="0" baseline="0" noProof="0" dirty="0">
                    <a:ln>
                      <a:noFill/>
                    </a:ln>
                    <a:solidFill>
                      <a:prstClr val="black"/>
                    </a:solidFill>
                    <a:effectLst/>
                    <a:uLnTx/>
                    <a:uFillTx/>
                    <a:latin typeface="Arial Narrow"/>
                    <a:cs typeface="Calibri" panose="020F0502020204030204" pitchFamily="34" charset="0"/>
                  </a:rPr>
                  <a:t>Jacob Freeze (WVU)</a:t>
                </a:r>
              </a:p>
              <a:p>
                <a:pPr marL="0" marR="0" lvl="1" indent="0" algn="ctr" defTabSz="457200" rtl="0" eaLnBrk="1" fontAlgn="base" latinLnBrk="0" hangingPunct="1">
                  <a:spcBef>
                    <a:spcPts val="0"/>
                  </a:spcBef>
                  <a:spcAft>
                    <a:spcPct val="0"/>
                  </a:spcAft>
                  <a:buClrTx/>
                  <a:buSzTx/>
                  <a:buFont typeface="Arial"/>
                  <a:buNone/>
                  <a:tabLst/>
                  <a:defRPr/>
                </a:pPr>
                <a:r>
                  <a:rPr kumimoji="0" lang="en-US" sz="850" b="0" i="0" u="none" strike="noStrike" kern="1200" cap="none" spc="0" normalizeH="0" baseline="0" noProof="0" dirty="0">
                    <a:ln>
                      <a:noFill/>
                    </a:ln>
                    <a:solidFill>
                      <a:prstClr val="black"/>
                    </a:solidFill>
                    <a:effectLst/>
                    <a:uLnTx/>
                    <a:uFillTx/>
                    <a:latin typeface="Arial Narrow"/>
                    <a:cs typeface="Calibri" panose="020F0502020204030204" pitchFamily="34" charset="0"/>
                  </a:rPr>
                  <a:t>Hannah Hutton (Smith)</a:t>
                </a:r>
              </a:p>
              <a:p>
                <a:pPr marL="0" marR="0" lvl="1" indent="0" algn="ctr" defTabSz="457200" rtl="0" eaLnBrk="1" fontAlgn="base" latinLnBrk="0" hangingPunct="1">
                  <a:spcBef>
                    <a:spcPts val="0"/>
                  </a:spcBef>
                  <a:spcAft>
                    <a:spcPct val="0"/>
                  </a:spcAft>
                  <a:buClrTx/>
                  <a:buSzTx/>
                  <a:buFont typeface="Arial"/>
                  <a:buNone/>
                  <a:tabLst/>
                  <a:defRPr/>
                </a:pPr>
                <a:r>
                  <a:rPr kumimoji="0" lang="en-US" sz="850" b="0" i="0" u="none" strike="noStrike" kern="1200" cap="none" spc="0" normalizeH="0" baseline="0" noProof="0" dirty="0">
                    <a:ln>
                      <a:noFill/>
                    </a:ln>
                    <a:solidFill>
                      <a:prstClr val="black"/>
                    </a:solidFill>
                    <a:effectLst/>
                    <a:uLnTx/>
                    <a:uFillTx/>
                    <a:latin typeface="Arial Narrow"/>
                    <a:cs typeface="Calibri" panose="020F0502020204030204" pitchFamily="34" charset="0"/>
                  </a:rPr>
                  <a:t>Douglas Adams (WMU)</a:t>
                </a:r>
              </a:p>
              <a:p>
                <a:pPr marL="0" marR="0" lvl="1" indent="0" algn="ctr" defTabSz="457200" rtl="0" eaLnBrk="1" fontAlgn="base" latinLnBrk="0" hangingPunct="1">
                  <a:spcBef>
                    <a:spcPts val="0"/>
                  </a:spcBef>
                  <a:spcAft>
                    <a:spcPct val="0"/>
                  </a:spcAft>
                  <a:buClrTx/>
                  <a:buSzTx/>
                  <a:buFont typeface="Arial"/>
                  <a:buNone/>
                  <a:tabLst/>
                  <a:defRPr/>
                </a:pPr>
                <a:r>
                  <a:rPr kumimoji="0" lang="en-US" sz="850" b="0" i="0" u="none" strike="noStrike" kern="1200" cap="none" spc="0" normalizeH="0" baseline="0" noProof="0" dirty="0">
                    <a:ln>
                      <a:noFill/>
                    </a:ln>
                    <a:solidFill>
                      <a:prstClr val="black"/>
                    </a:solidFill>
                    <a:effectLst/>
                    <a:uLnTx/>
                    <a:uFillTx/>
                    <a:latin typeface="Arial Narrow"/>
                    <a:cs typeface="Calibri" panose="020F0502020204030204" pitchFamily="34" charset="0"/>
                  </a:rPr>
                  <a:t>Matt Paliwoda (UIUC</a:t>
                </a:r>
                <a:r>
                  <a:rPr kumimoji="0" lang="en-US" sz="850" b="0" i="0" u="none" strike="noStrike" kern="1200" cap="none" spc="0" normalizeH="0" baseline="0" noProof="0" dirty="0">
                    <a:ln>
                      <a:noFill/>
                    </a:ln>
                    <a:solidFill>
                      <a:prstClr val="black"/>
                    </a:solidFill>
                    <a:effectLst/>
                    <a:uLnTx/>
                    <a:uFillTx/>
                    <a:latin typeface="Arial Narrow"/>
                    <a:cs typeface="Calibri" panose="020F0502020204030204" pitchFamily="34" charset="0"/>
                    <a:sym typeface="Wingdings" panose="05000000000000000000" pitchFamily="2" charset="2"/>
                  </a:rPr>
                  <a:t>NRL)</a:t>
                </a:r>
                <a:endParaRPr kumimoji="0" lang="en-US" sz="850" b="0" i="0" u="none" strike="noStrike" kern="1200" cap="none" spc="0" normalizeH="0" baseline="0" noProof="0" dirty="0">
                  <a:ln>
                    <a:noFill/>
                  </a:ln>
                  <a:solidFill>
                    <a:prstClr val="black"/>
                  </a:solidFill>
                  <a:effectLst/>
                  <a:uLnTx/>
                  <a:uFillTx/>
                  <a:latin typeface="Arial Narrow"/>
                  <a:cs typeface="Calibri" panose="020F0502020204030204" pitchFamily="34" charset="0"/>
                </a:endParaRPr>
              </a:p>
              <a:p>
                <a:pPr marL="0" marR="0" lvl="1" indent="0" algn="ctr" defTabSz="457200" rtl="0" eaLnBrk="1" fontAlgn="base" latinLnBrk="0" hangingPunct="1">
                  <a:spcBef>
                    <a:spcPts val="0"/>
                  </a:spcBef>
                  <a:spcAft>
                    <a:spcPct val="0"/>
                  </a:spcAft>
                  <a:buClrTx/>
                  <a:buSzTx/>
                  <a:buFont typeface="Arial"/>
                  <a:buNone/>
                  <a:tabLst/>
                  <a:defRPr/>
                </a:pPr>
                <a:r>
                  <a:rPr kumimoji="0" lang="en-US" sz="850" b="0" i="0" u="none" strike="noStrike" kern="1200" cap="none" spc="0" normalizeH="0" baseline="0" noProof="0" dirty="0">
                    <a:ln>
                      <a:noFill/>
                    </a:ln>
                    <a:solidFill>
                      <a:prstClr val="black"/>
                    </a:solidFill>
                    <a:effectLst/>
                    <a:uLnTx/>
                    <a:uFillTx/>
                    <a:latin typeface="Arial Narrow"/>
                    <a:cs typeface="Calibri" panose="020F0502020204030204" pitchFamily="34" charset="0"/>
                  </a:rPr>
                  <a:t>Margaret Mooney (WMU)</a:t>
                </a:r>
              </a:p>
              <a:p>
                <a:pPr marL="0" marR="0" lvl="1" indent="0" algn="ctr" defTabSz="457200" rtl="0" eaLnBrk="1" fontAlgn="base" latinLnBrk="0" hangingPunct="1">
                  <a:spcBef>
                    <a:spcPts val="0"/>
                  </a:spcBef>
                  <a:spcAft>
                    <a:spcPct val="0"/>
                  </a:spcAft>
                  <a:buClrTx/>
                  <a:buSzTx/>
                  <a:buFont typeface="Arial"/>
                  <a:buNone/>
                  <a:tabLst/>
                  <a:defRPr/>
                </a:pPr>
                <a:r>
                  <a:rPr kumimoji="0" lang="en-US" sz="850" b="0" i="0" u="none" strike="noStrike" kern="1200" cap="none" spc="0" normalizeH="0" baseline="0" noProof="0" dirty="0">
                    <a:ln>
                      <a:noFill/>
                    </a:ln>
                    <a:solidFill>
                      <a:prstClr val="black"/>
                    </a:solidFill>
                    <a:effectLst/>
                    <a:uLnTx/>
                    <a:uFillTx/>
                    <a:latin typeface="Arial Narrow"/>
                    <a:cs typeface="Calibri" panose="020F0502020204030204" pitchFamily="34" charset="0"/>
                  </a:rPr>
                  <a:t>Hannah Watts (</a:t>
                </a:r>
                <a:r>
                  <a:rPr kumimoji="0" lang="en-US" sz="850" b="0" i="0" u="none" strike="noStrike" kern="1200" cap="none" spc="0" normalizeH="0" baseline="0" noProof="0" dirty="0" err="1">
                    <a:ln>
                      <a:noFill/>
                    </a:ln>
                    <a:solidFill>
                      <a:prstClr val="black"/>
                    </a:solidFill>
                    <a:effectLst/>
                    <a:uLnTx/>
                    <a:uFillTx/>
                    <a:latin typeface="Arial Narrow"/>
                    <a:cs typeface="Calibri" panose="020F0502020204030204" pitchFamily="34" charset="0"/>
                  </a:rPr>
                  <a:t>WMU</a:t>
                </a:r>
                <a:r>
                  <a:rPr kumimoji="0" lang="en-US" sz="850" b="0" i="0" u="none" strike="noStrike" kern="1200" cap="none" spc="0" normalizeH="0" baseline="0" noProof="0" dirty="0" err="1">
                    <a:ln>
                      <a:noFill/>
                    </a:ln>
                    <a:solidFill>
                      <a:prstClr val="black"/>
                    </a:solidFill>
                    <a:effectLst/>
                    <a:uLnTx/>
                    <a:uFillTx/>
                    <a:latin typeface="Arial Narrow"/>
                    <a:cs typeface="Calibri" panose="020F0502020204030204" pitchFamily="34" charset="0"/>
                    <a:sym typeface="Wingdings" panose="05000000000000000000" pitchFamily="2" charset="2"/>
                  </a:rPr>
                  <a:t></a:t>
                </a:r>
                <a:r>
                  <a:rPr kumimoji="0" lang="en-US" sz="850" b="0" i="0" u="none" strike="noStrike" kern="1200" cap="none" spc="0" normalizeH="0" baseline="0" noProof="0" dirty="0" err="1">
                    <a:ln>
                      <a:noFill/>
                    </a:ln>
                    <a:solidFill>
                      <a:prstClr val="black"/>
                    </a:solidFill>
                    <a:effectLst/>
                    <a:uLnTx/>
                    <a:uFillTx/>
                    <a:latin typeface="Arial Narrow"/>
                    <a:cs typeface="Calibri" panose="020F0502020204030204" pitchFamily="34" charset="0"/>
                  </a:rPr>
                  <a:t>Aerojet</a:t>
                </a:r>
                <a:r>
                  <a:rPr kumimoji="0" lang="en-US" sz="850" b="0" i="0" u="none" strike="noStrike" kern="1200" cap="none" spc="0" normalizeH="0" baseline="0" noProof="0" dirty="0">
                    <a:ln>
                      <a:noFill/>
                    </a:ln>
                    <a:solidFill>
                      <a:prstClr val="black"/>
                    </a:solidFill>
                    <a:effectLst/>
                    <a:uLnTx/>
                    <a:uFillTx/>
                    <a:latin typeface="Arial Narrow"/>
                    <a:cs typeface="Calibri" panose="020F0502020204030204" pitchFamily="34" charset="0"/>
                  </a:rPr>
                  <a:t>)</a:t>
                </a:r>
              </a:p>
              <a:p>
                <a:pPr marL="0" marR="0" lvl="1" indent="0" algn="ctr" defTabSz="457200" rtl="0" eaLnBrk="1" fontAlgn="base" latinLnBrk="0" hangingPunct="1">
                  <a:spcBef>
                    <a:spcPts val="0"/>
                  </a:spcBef>
                  <a:spcAft>
                    <a:spcPct val="0"/>
                  </a:spcAft>
                  <a:buClrTx/>
                  <a:buSzTx/>
                  <a:buFont typeface="Arial"/>
                  <a:buNone/>
                  <a:tabLst/>
                  <a:defRPr/>
                </a:pPr>
                <a:r>
                  <a:rPr kumimoji="0" lang="en-US" sz="850" b="0" i="0" u="none" strike="noStrike" kern="1200" cap="none" spc="0" normalizeH="0" baseline="0" noProof="0" dirty="0">
                    <a:ln>
                      <a:noFill/>
                    </a:ln>
                    <a:solidFill>
                      <a:prstClr val="black"/>
                    </a:solidFill>
                    <a:effectLst/>
                    <a:uLnTx/>
                    <a:uFillTx/>
                    <a:latin typeface="Arial Narrow"/>
                    <a:cs typeface="Calibri" panose="020F0502020204030204" pitchFamily="34" charset="0"/>
                  </a:rPr>
                  <a:t>Hannah Sargent (WMU)</a:t>
                </a:r>
              </a:p>
              <a:p>
                <a:pPr marL="0" marR="0" lvl="1" indent="0" algn="ctr" defTabSz="457200" rtl="0" eaLnBrk="1" fontAlgn="base" latinLnBrk="0" hangingPunct="1">
                  <a:spcBef>
                    <a:spcPts val="0"/>
                  </a:spcBef>
                  <a:spcAft>
                    <a:spcPct val="0"/>
                  </a:spcAft>
                  <a:buClrTx/>
                  <a:buSzTx/>
                  <a:buFont typeface="Arial"/>
                  <a:buNone/>
                  <a:tabLst/>
                  <a:defRPr/>
                </a:pPr>
                <a:r>
                  <a:rPr kumimoji="0" lang="en-US" sz="850" b="0" i="0" u="none" strike="noStrike" kern="1200" cap="none" spc="0" normalizeH="0" baseline="0" noProof="0" dirty="0">
                    <a:ln>
                      <a:noFill/>
                    </a:ln>
                    <a:solidFill>
                      <a:prstClr val="black"/>
                    </a:solidFill>
                    <a:effectLst/>
                    <a:uLnTx/>
                    <a:uFillTx/>
                    <a:latin typeface="Arial Narrow"/>
                    <a:cs typeface="Calibri" panose="020F0502020204030204" pitchFamily="34" charset="0"/>
                  </a:rPr>
                  <a:t>Anil Bansal (UM)</a:t>
                </a:r>
              </a:p>
              <a:p>
                <a:pPr marL="0" lvl="1" indent="0" algn="ctr" fontAlgn="base">
                  <a:spcBef>
                    <a:spcPts val="0"/>
                  </a:spcBef>
                  <a:spcAft>
                    <a:spcPct val="0"/>
                  </a:spcAft>
                  <a:buNone/>
                  <a:defRPr/>
                </a:pPr>
                <a:r>
                  <a:rPr kumimoji="0" lang="en-US" sz="850" b="0" i="0" u="none" strike="noStrike" kern="1200" cap="none" spc="0" normalizeH="0" baseline="0" noProof="0" dirty="0">
                    <a:ln>
                      <a:noFill/>
                    </a:ln>
                    <a:solidFill>
                      <a:prstClr val="black"/>
                    </a:solidFill>
                    <a:effectLst/>
                    <a:uLnTx/>
                    <a:uFillTx/>
                    <a:latin typeface="Arial Narrow"/>
                    <a:cs typeface="Calibri" panose="020F0502020204030204" pitchFamily="34" charset="0"/>
                  </a:rPr>
                  <a:t>Anna Sheppard (UW</a:t>
                </a:r>
                <a:r>
                  <a:rPr kumimoji="0" lang="en-US" sz="850" b="0" i="0" u="none" strike="noStrike" kern="1200" cap="none" spc="0" normalizeH="0" baseline="0" noProof="0" dirty="0">
                    <a:ln>
                      <a:noFill/>
                    </a:ln>
                    <a:solidFill>
                      <a:prstClr val="black"/>
                    </a:solidFill>
                    <a:effectLst/>
                    <a:uLnTx/>
                    <a:uFillTx/>
                    <a:latin typeface="Arial Narrow"/>
                    <a:cs typeface="Calibri" panose="020F0502020204030204" pitchFamily="34" charset="0"/>
                    <a:sym typeface="Wingdings" panose="05000000000000000000" pitchFamily="2" charset="2"/>
                  </a:rPr>
                  <a:t></a:t>
                </a:r>
                <a:r>
                  <a:rPr lang="en-US" sz="850" dirty="0">
                    <a:solidFill>
                      <a:prstClr val="black"/>
                    </a:solidFill>
                    <a:latin typeface="Arial Narrow"/>
                    <a:cs typeface="Calibri" panose="020F0502020204030204" pitchFamily="34" charset="0"/>
                    <a:sym typeface="Wingdings" panose="05000000000000000000" pitchFamily="2" charset="2"/>
                  </a:rPr>
                  <a:t>JPL </a:t>
                </a:r>
                <a:r>
                  <a:rPr lang="en-US" sz="850" dirty="0" smtClean="0">
                    <a:solidFill>
                      <a:prstClr val="black"/>
                    </a:solidFill>
                    <a:latin typeface="Arial Narrow"/>
                    <a:cs typeface="Calibri" panose="020F0502020204030204" pitchFamily="34" charset="0"/>
                    <a:sym typeface="Wingdings" panose="05000000000000000000" pitchFamily="2" charset="2"/>
                  </a:rPr>
                  <a:t>NRL)</a:t>
                </a:r>
                <a:endParaRPr kumimoji="0" lang="en-US" sz="850" b="0" i="0" u="none" strike="noStrike" kern="1200" cap="none" spc="0" normalizeH="0" baseline="0" noProof="0" dirty="0">
                  <a:ln>
                    <a:noFill/>
                  </a:ln>
                  <a:solidFill>
                    <a:prstClr val="black"/>
                  </a:solidFill>
                  <a:effectLst/>
                  <a:uLnTx/>
                  <a:uFillTx/>
                  <a:latin typeface="Arial Narrow"/>
                  <a:cs typeface="Calibri" panose="020F0502020204030204" pitchFamily="34" charset="0"/>
                </a:endParaRPr>
              </a:p>
              <a:p>
                <a:pPr marL="0" marR="0" lvl="1" indent="0" algn="ctr" defTabSz="457200" rtl="0" eaLnBrk="1" fontAlgn="base" latinLnBrk="0" hangingPunct="1">
                  <a:spcBef>
                    <a:spcPts val="0"/>
                  </a:spcBef>
                  <a:spcAft>
                    <a:spcPct val="0"/>
                  </a:spcAft>
                  <a:buClrTx/>
                  <a:buSzTx/>
                  <a:buFont typeface="Arial"/>
                  <a:buNone/>
                  <a:tabLst/>
                  <a:defRPr/>
                </a:pPr>
                <a:r>
                  <a:rPr kumimoji="0" lang="en-US" sz="850" b="0" i="0" u="none" strike="noStrike" kern="1200" cap="none" spc="0" normalizeH="0" baseline="0" noProof="0" dirty="0">
                    <a:ln>
                      <a:noFill/>
                    </a:ln>
                    <a:solidFill>
                      <a:prstClr val="black"/>
                    </a:solidFill>
                    <a:effectLst/>
                    <a:uLnTx/>
                    <a:uFillTx/>
                    <a:latin typeface="Arial Narrow"/>
                    <a:cs typeface="Calibri" panose="020F0502020204030204" pitchFamily="34" charset="0"/>
                  </a:rPr>
                  <a:t>Jacob Halpern (</a:t>
                </a:r>
                <a:r>
                  <a:rPr kumimoji="0" lang="en-US" sz="850" b="0" i="0" u="none" strike="noStrike" kern="1200" cap="none" spc="0" normalizeH="0" baseline="0" noProof="0" dirty="0" err="1">
                    <a:ln>
                      <a:noFill/>
                    </a:ln>
                    <a:solidFill>
                      <a:prstClr val="black"/>
                    </a:solidFill>
                    <a:effectLst/>
                    <a:uLnTx/>
                    <a:uFillTx/>
                    <a:latin typeface="Arial Narrow"/>
                    <a:cs typeface="Calibri" panose="020F0502020204030204" pitchFamily="34" charset="0"/>
                  </a:rPr>
                  <a:t>Purdue</a:t>
                </a:r>
                <a:r>
                  <a:rPr kumimoji="0" lang="en-US" sz="850" b="0" i="0" u="none" strike="noStrike" kern="1200" cap="none" spc="0" normalizeH="0" baseline="0" noProof="0" dirty="0" err="1">
                    <a:ln>
                      <a:noFill/>
                    </a:ln>
                    <a:solidFill>
                      <a:prstClr val="black"/>
                    </a:solidFill>
                    <a:effectLst/>
                    <a:uLnTx/>
                    <a:uFillTx/>
                    <a:latin typeface="Arial Narrow"/>
                    <a:cs typeface="Calibri" panose="020F0502020204030204" pitchFamily="34" charset="0"/>
                    <a:sym typeface="Wingdings" panose="05000000000000000000" pitchFamily="2" charset="2"/>
                  </a:rPr>
                  <a:t></a:t>
                </a:r>
                <a:r>
                  <a:rPr kumimoji="0" lang="en-US" sz="850" b="0" i="0" u="none" strike="noStrike" kern="1200" cap="none" spc="0" normalizeH="0" baseline="0" noProof="0" dirty="0" err="1">
                    <a:ln>
                      <a:noFill/>
                    </a:ln>
                    <a:solidFill>
                      <a:prstClr val="black"/>
                    </a:solidFill>
                    <a:effectLst/>
                    <a:uLnTx/>
                    <a:uFillTx/>
                    <a:latin typeface="Arial Narrow"/>
                    <a:cs typeface="Calibri" panose="020F0502020204030204" pitchFamily="34" charset="0"/>
                  </a:rPr>
                  <a:t>Columbia</a:t>
                </a:r>
                <a:r>
                  <a:rPr kumimoji="0" lang="en-US" sz="850" b="0" i="0" u="none" strike="noStrike" kern="1200" cap="none" spc="0" normalizeH="0" baseline="0" noProof="0" dirty="0">
                    <a:ln>
                      <a:noFill/>
                    </a:ln>
                    <a:solidFill>
                      <a:prstClr val="black"/>
                    </a:solidFill>
                    <a:effectLst/>
                    <a:uLnTx/>
                    <a:uFillTx/>
                    <a:latin typeface="Arial Narrow"/>
                    <a:cs typeface="Calibri" panose="020F0502020204030204" pitchFamily="34" charset="0"/>
                  </a:rPr>
                  <a:t>)</a:t>
                </a:r>
              </a:p>
              <a:p>
                <a:pPr marL="0" marR="0" lvl="1" indent="0" algn="ctr" defTabSz="457200" rtl="0" eaLnBrk="1" fontAlgn="base" latinLnBrk="0" hangingPunct="1">
                  <a:spcBef>
                    <a:spcPts val="0"/>
                  </a:spcBef>
                  <a:spcAft>
                    <a:spcPct val="0"/>
                  </a:spcAft>
                  <a:buClrTx/>
                  <a:buSzTx/>
                  <a:buFont typeface="Arial"/>
                  <a:buNone/>
                  <a:tabLst/>
                  <a:defRPr/>
                </a:pPr>
                <a:r>
                  <a:rPr kumimoji="0" lang="en-US" sz="850" b="0" i="0" u="none" strike="noStrike" kern="1200" cap="none" spc="0" normalizeH="0" baseline="0" noProof="0" dirty="0">
                    <a:ln>
                      <a:noFill/>
                    </a:ln>
                    <a:solidFill>
                      <a:prstClr val="black"/>
                    </a:solidFill>
                    <a:effectLst/>
                    <a:uLnTx/>
                    <a:uFillTx/>
                    <a:latin typeface="Arial Narrow"/>
                    <a:cs typeface="Calibri" panose="020F0502020204030204" pitchFamily="34" charset="0"/>
                  </a:rPr>
                  <a:t>Emil Broemmelsiek (UIUC)</a:t>
                </a:r>
              </a:p>
              <a:p>
                <a:pPr marL="0" marR="0" lvl="1" indent="0" algn="ctr" defTabSz="457200" rtl="0" eaLnBrk="1" fontAlgn="base" latinLnBrk="0" hangingPunct="1">
                  <a:spcBef>
                    <a:spcPts val="0"/>
                  </a:spcBef>
                  <a:spcAft>
                    <a:spcPct val="0"/>
                  </a:spcAft>
                  <a:buClrTx/>
                  <a:buSzTx/>
                  <a:buFont typeface="Arial"/>
                  <a:buNone/>
                  <a:tabLst/>
                  <a:defRPr/>
                </a:pPr>
                <a:r>
                  <a:rPr kumimoji="0" lang="en-US" sz="850" b="0" i="0" u="none" strike="noStrike" kern="1200" cap="none" spc="0" normalizeH="0" baseline="0" noProof="0" dirty="0">
                    <a:ln>
                      <a:noFill/>
                    </a:ln>
                    <a:solidFill>
                      <a:prstClr val="black"/>
                    </a:solidFill>
                    <a:effectLst/>
                    <a:uLnTx/>
                    <a:uFillTx/>
                    <a:latin typeface="Arial Narrow"/>
                    <a:cs typeface="Calibri" panose="020F0502020204030204" pitchFamily="34" charset="0"/>
                  </a:rPr>
                  <a:t>Austen Thomas (WMU)</a:t>
                </a:r>
              </a:p>
              <a:p>
                <a:pPr marL="0" marR="0" lvl="1" indent="0" algn="ctr" defTabSz="457200" rtl="0" eaLnBrk="1" fontAlgn="base" latinLnBrk="0" hangingPunct="1">
                  <a:spcBef>
                    <a:spcPts val="0"/>
                  </a:spcBef>
                  <a:spcAft>
                    <a:spcPct val="0"/>
                  </a:spcAft>
                  <a:buClrTx/>
                  <a:buSzTx/>
                  <a:buFont typeface="Arial"/>
                  <a:buNone/>
                  <a:tabLst/>
                  <a:defRPr/>
                </a:pPr>
                <a:r>
                  <a:rPr kumimoji="0" lang="en-US" sz="850" b="0" i="0" u="none" strike="noStrike" kern="1200" cap="none" spc="0" normalizeH="0" baseline="0" noProof="0" dirty="0">
                    <a:ln>
                      <a:noFill/>
                    </a:ln>
                    <a:solidFill>
                      <a:prstClr val="black"/>
                    </a:solidFill>
                    <a:effectLst/>
                    <a:uLnTx/>
                    <a:uFillTx/>
                    <a:latin typeface="Arial Narrow"/>
                    <a:cs typeface="Calibri" panose="020F0502020204030204" pitchFamily="34" charset="0"/>
                  </a:rPr>
                  <a:t>Adrian Vicente La Lande (GT)</a:t>
                </a:r>
              </a:p>
              <a:p>
                <a:pPr marL="0" marR="0" lvl="1" indent="0" algn="ctr" defTabSz="457200" rtl="0" eaLnBrk="1" fontAlgn="base" latinLnBrk="0" hangingPunct="1">
                  <a:spcBef>
                    <a:spcPts val="0"/>
                  </a:spcBef>
                  <a:spcAft>
                    <a:spcPct val="0"/>
                  </a:spcAft>
                  <a:buClrTx/>
                  <a:buSzTx/>
                  <a:buFont typeface="Arial"/>
                  <a:buNone/>
                  <a:tabLst/>
                  <a:defRPr/>
                </a:pPr>
                <a:r>
                  <a:rPr kumimoji="0" lang="en-US" sz="850" b="0" i="0" u="none" strike="noStrike" kern="1200" cap="none" spc="0" normalizeH="0" baseline="0" noProof="0" dirty="0">
                    <a:ln>
                      <a:noFill/>
                    </a:ln>
                    <a:solidFill>
                      <a:prstClr val="black"/>
                    </a:solidFill>
                    <a:effectLst/>
                    <a:uLnTx/>
                    <a:uFillTx/>
                    <a:latin typeface="Arial Narrow"/>
                    <a:cs typeface="Calibri" panose="020F0502020204030204" pitchFamily="34" charset="0"/>
                  </a:rPr>
                  <a:t>Henry Shi (SUNY)</a:t>
                </a:r>
              </a:p>
              <a:p>
                <a:pPr marL="0" marR="0" lvl="1" indent="0" algn="ctr" defTabSz="457200" rtl="0" eaLnBrk="1" fontAlgn="base" latinLnBrk="0" hangingPunct="1">
                  <a:spcBef>
                    <a:spcPts val="0"/>
                  </a:spcBef>
                  <a:spcAft>
                    <a:spcPct val="0"/>
                  </a:spcAft>
                  <a:buClrTx/>
                  <a:buSzTx/>
                  <a:buFont typeface="Arial"/>
                  <a:buNone/>
                  <a:tabLst/>
                  <a:defRPr/>
                </a:pPr>
                <a:r>
                  <a:rPr kumimoji="0" lang="en-US" sz="850" b="0" i="0" u="none" strike="noStrike" kern="1200" cap="none" spc="0" normalizeH="0" baseline="0" noProof="0" dirty="0">
                    <a:ln>
                      <a:noFill/>
                    </a:ln>
                    <a:solidFill>
                      <a:prstClr val="black"/>
                    </a:solidFill>
                    <a:effectLst/>
                    <a:uLnTx/>
                    <a:uFillTx/>
                    <a:latin typeface="Arial Narrow"/>
                    <a:cs typeface="Calibri" panose="020F0502020204030204" pitchFamily="34" charset="0"/>
                  </a:rPr>
                  <a:t>Jose Orozco (UC </a:t>
                </a:r>
                <a:r>
                  <a:rPr kumimoji="0" lang="en-US" sz="850" b="0" i="0" u="none" strike="noStrike" kern="1200" cap="none" spc="0" normalizeH="0" baseline="0" noProof="0" dirty="0" err="1">
                    <a:ln>
                      <a:noFill/>
                    </a:ln>
                    <a:solidFill>
                      <a:prstClr val="black"/>
                    </a:solidFill>
                    <a:effectLst/>
                    <a:uLnTx/>
                    <a:uFillTx/>
                    <a:latin typeface="Arial Narrow"/>
                    <a:cs typeface="Calibri" panose="020F0502020204030204" pitchFamily="34" charset="0"/>
                  </a:rPr>
                  <a:t>Davis</a:t>
                </a:r>
                <a:r>
                  <a:rPr kumimoji="0" lang="en-US" sz="850" b="0" i="0" u="none" strike="noStrike" kern="1200" cap="none" spc="0" normalizeH="0" baseline="0" noProof="0" dirty="0" err="1">
                    <a:ln>
                      <a:noFill/>
                    </a:ln>
                    <a:solidFill>
                      <a:prstClr val="black"/>
                    </a:solidFill>
                    <a:effectLst/>
                    <a:uLnTx/>
                    <a:uFillTx/>
                    <a:latin typeface="Arial Narrow"/>
                    <a:cs typeface="Calibri" panose="020F0502020204030204" pitchFamily="34" charset="0"/>
                    <a:sym typeface="Wingdings" panose="05000000000000000000" pitchFamily="2" charset="2"/>
                  </a:rPr>
                  <a:t>Intel</a:t>
                </a:r>
                <a:r>
                  <a:rPr kumimoji="0" lang="en-US" sz="850" b="0" i="0" u="none" strike="noStrike" kern="1200" cap="none" spc="0" normalizeH="0" baseline="0" noProof="0" dirty="0">
                    <a:ln>
                      <a:noFill/>
                    </a:ln>
                    <a:solidFill>
                      <a:prstClr val="black"/>
                    </a:solidFill>
                    <a:effectLst/>
                    <a:uLnTx/>
                    <a:uFillTx/>
                    <a:latin typeface="Arial Narrow"/>
                    <a:cs typeface="Calibri" panose="020F0502020204030204" pitchFamily="34" charset="0"/>
                  </a:rPr>
                  <a:t>)</a:t>
                </a:r>
              </a:p>
              <a:p>
                <a:pPr marL="0" marR="0" lvl="1" indent="0" algn="ctr" defTabSz="457200" rtl="0" eaLnBrk="1" fontAlgn="base" latinLnBrk="0" hangingPunct="1">
                  <a:spcBef>
                    <a:spcPts val="0"/>
                  </a:spcBef>
                  <a:spcAft>
                    <a:spcPct val="0"/>
                  </a:spcAft>
                  <a:buClrTx/>
                  <a:buSzTx/>
                  <a:buFont typeface="Arial"/>
                  <a:buNone/>
                  <a:tabLst/>
                  <a:defRPr/>
                </a:pPr>
                <a:r>
                  <a:rPr kumimoji="0" lang="en-US" sz="850" b="0" i="0" u="none" strike="noStrike" kern="1200" cap="none" spc="0" normalizeH="0" baseline="0" noProof="0" dirty="0">
                    <a:ln>
                      <a:noFill/>
                    </a:ln>
                    <a:solidFill>
                      <a:prstClr val="black"/>
                    </a:solidFill>
                    <a:effectLst/>
                    <a:uLnTx/>
                    <a:uFillTx/>
                    <a:latin typeface="Arial Narrow"/>
                    <a:cs typeface="Calibri" panose="020F0502020204030204" pitchFamily="34" charset="0"/>
                  </a:rPr>
                  <a:t>Moises </a:t>
                </a:r>
                <a:r>
                  <a:rPr kumimoji="0" lang="en-US" sz="850" b="0" i="0" u="none" strike="noStrike" kern="1200" cap="none" spc="0" normalizeH="0" baseline="0" noProof="0" dirty="0" smtClean="0">
                    <a:ln>
                      <a:noFill/>
                    </a:ln>
                    <a:solidFill>
                      <a:prstClr val="black"/>
                    </a:solidFill>
                    <a:effectLst/>
                    <a:uLnTx/>
                    <a:uFillTx/>
                    <a:latin typeface="Arial Narrow"/>
                    <a:cs typeface="Calibri" panose="020F0502020204030204" pitchFamily="34" charset="0"/>
                  </a:rPr>
                  <a:t>Angulo-Enriquez (</a:t>
                </a:r>
                <a:r>
                  <a:rPr kumimoji="0" lang="en-US" sz="850" b="0" i="0" u="none" strike="noStrike" kern="1200" cap="none" spc="0" normalizeH="0" baseline="0" noProof="0" dirty="0">
                    <a:ln>
                      <a:noFill/>
                    </a:ln>
                    <a:solidFill>
                      <a:prstClr val="black"/>
                    </a:solidFill>
                    <a:effectLst/>
                    <a:uLnTx/>
                    <a:uFillTx/>
                    <a:latin typeface="Arial Narrow"/>
                    <a:cs typeface="Calibri" panose="020F0502020204030204" pitchFamily="34" charset="0"/>
                  </a:rPr>
                  <a:t>UIUC</a:t>
                </a:r>
                <a:r>
                  <a:rPr kumimoji="0" lang="en-US" sz="850" b="0" i="0" u="none" strike="noStrike" kern="1200" cap="none" spc="0" normalizeH="0" baseline="0" noProof="0" dirty="0">
                    <a:ln>
                      <a:noFill/>
                    </a:ln>
                    <a:solidFill>
                      <a:prstClr val="black"/>
                    </a:solidFill>
                    <a:effectLst/>
                    <a:uLnTx/>
                    <a:uFillTx/>
                    <a:latin typeface="Arial Narrow"/>
                    <a:cs typeface="Calibri" panose="020F0502020204030204" pitchFamily="34" charset="0"/>
                    <a:sym typeface="Wingdings" panose="05000000000000000000" pitchFamily="2" charset="2"/>
                  </a:rPr>
                  <a:t></a:t>
                </a:r>
                <a:r>
                  <a:rPr kumimoji="0" lang="en-US" sz="850" b="0" i="0" u="none" strike="noStrike" kern="1200" cap="none" spc="0" normalizeH="0" baseline="0" noProof="0" dirty="0">
                    <a:ln>
                      <a:noFill/>
                    </a:ln>
                    <a:solidFill>
                      <a:prstClr val="black"/>
                    </a:solidFill>
                    <a:effectLst/>
                    <a:uLnTx/>
                    <a:uFillTx/>
                    <a:latin typeface="Arial Narrow"/>
                    <a:cs typeface="Calibri" panose="020F0502020204030204" pitchFamily="34" charset="0"/>
                  </a:rPr>
                  <a:t>UM)</a:t>
                </a:r>
              </a:p>
              <a:p>
                <a:pPr marL="0" marR="0" lvl="1" indent="0" algn="ctr" defTabSz="457200" rtl="0" eaLnBrk="1" fontAlgn="base" latinLnBrk="0" hangingPunct="1">
                  <a:spcBef>
                    <a:spcPts val="0"/>
                  </a:spcBef>
                  <a:spcAft>
                    <a:spcPct val="0"/>
                  </a:spcAft>
                  <a:buClrTx/>
                  <a:buSzTx/>
                  <a:buFont typeface="Arial"/>
                  <a:buNone/>
                  <a:tabLst/>
                  <a:defRPr/>
                </a:pPr>
                <a:r>
                  <a:rPr kumimoji="0" lang="en-US" sz="850" b="0" i="0" u="none" strike="noStrike" kern="1200" cap="none" spc="0" normalizeH="0" baseline="0" noProof="0" dirty="0">
                    <a:ln>
                      <a:noFill/>
                    </a:ln>
                    <a:solidFill>
                      <a:prstClr val="black"/>
                    </a:solidFill>
                    <a:effectLst/>
                    <a:uLnTx/>
                    <a:uFillTx/>
                    <a:latin typeface="Arial Narrow"/>
                    <a:cs typeface="Calibri" panose="020F0502020204030204" pitchFamily="34" charset="0"/>
                  </a:rPr>
                  <a:t>Roxanne Pinsky (UM)</a:t>
                </a:r>
              </a:p>
              <a:p>
                <a:pPr marL="0" marR="0" lvl="1" indent="0" algn="ctr" defTabSz="457200" rtl="0" eaLnBrk="1" fontAlgn="base" latinLnBrk="0" hangingPunct="1">
                  <a:spcBef>
                    <a:spcPts val="0"/>
                  </a:spcBef>
                  <a:spcAft>
                    <a:spcPct val="0"/>
                  </a:spcAft>
                  <a:buClrTx/>
                  <a:buSzTx/>
                  <a:buFont typeface="Arial"/>
                  <a:buNone/>
                  <a:tabLst/>
                  <a:defRPr/>
                </a:pPr>
                <a:r>
                  <a:rPr kumimoji="0" lang="en-US" sz="850" b="0" i="0" u="none" strike="noStrike" kern="1200" cap="none" spc="0" normalizeH="0" baseline="0" noProof="0" dirty="0" err="1">
                    <a:ln>
                      <a:noFill/>
                    </a:ln>
                    <a:solidFill>
                      <a:prstClr val="black"/>
                    </a:solidFill>
                    <a:effectLst/>
                    <a:uLnTx/>
                    <a:uFillTx/>
                    <a:latin typeface="Arial Narrow"/>
                    <a:cs typeface="Calibri" panose="020F0502020204030204" pitchFamily="34" charset="0"/>
                  </a:rPr>
                  <a:t>Arega</a:t>
                </a:r>
                <a:r>
                  <a:rPr kumimoji="0" lang="en-US" sz="850" b="0" i="0" u="none" strike="noStrike" kern="1200" cap="none" spc="0" normalizeH="0" baseline="0" noProof="0" dirty="0">
                    <a:ln>
                      <a:noFill/>
                    </a:ln>
                    <a:solidFill>
                      <a:prstClr val="black"/>
                    </a:solidFill>
                    <a:effectLst/>
                    <a:uLnTx/>
                    <a:uFillTx/>
                    <a:latin typeface="Arial Narrow"/>
                    <a:cs typeface="Calibri" panose="020F0502020204030204" pitchFamily="34" charset="0"/>
                  </a:rPr>
                  <a:t> </a:t>
                </a:r>
                <a:r>
                  <a:rPr kumimoji="0" lang="en-US" sz="850" b="0" i="0" u="none" strike="noStrike" kern="1200" cap="none" spc="0" normalizeH="0" baseline="0" noProof="0" dirty="0" err="1">
                    <a:ln>
                      <a:noFill/>
                    </a:ln>
                    <a:solidFill>
                      <a:prstClr val="black"/>
                    </a:solidFill>
                    <a:effectLst/>
                    <a:uLnTx/>
                    <a:uFillTx/>
                    <a:latin typeface="Arial Narrow"/>
                    <a:cs typeface="Calibri" panose="020F0502020204030204" pitchFamily="34" charset="0"/>
                  </a:rPr>
                  <a:t>Margousian</a:t>
                </a:r>
                <a:r>
                  <a:rPr kumimoji="0" lang="en-US" sz="850" b="0" i="0" u="none" strike="noStrike" kern="1200" cap="none" spc="0" normalizeH="0" baseline="0" noProof="0" dirty="0">
                    <a:ln>
                      <a:noFill/>
                    </a:ln>
                    <a:solidFill>
                      <a:prstClr val="black"/>
                    </a:solidFill>
                    <a:effectLst/>
                    <a:uLnTx/>
                    <a:uFillTx/>
                    <a:latin typeface="Arial Narrow"/>
                    <a:cs typeface="Calibri" panose="020F0502020204030204" pitchFamily="34" charset="0"/>
                  </a:rPr>
                  <a:t> (GT</a:t>
                </a:r>
                <a:r>
                  <a:rPr kumimoji="0" lang="en-US" sz="850" b="0" i="0" u="none" strike="noStrike" kern="1200" cap="none" spc="0" normalizeH="0" baseline="0" noProof="0" dirty="0" smtClean="0">
                    <a:ln>
                      <a:noFill/>
                    </a:ln>
                    <a:solidFill>
                      <a:prstClr val="black"/>
                    </a:solidFill>
                    <a:effectLst/>
                    <a:uLnTx/>
                    <a:uFillTx/>
                    <a:latin typeface="Arial Narrow"/>
                    <a:cs typeface="Calibri" panose="020F0502020204030204" pitchFamily="34" charset="0"/>
                  </a:rPr>
                  <a:t>)</a:t>
                </a:r>
              </a:p>
              <a:p>
                <a:pPr marL="0" marR="0" lvl="1" indent="0" algn="ctr" defTabSz="457200" rtl="0" eaLnBrk="1" fontAlgn="base" latinLnBrk="0" hangingPunct="1">
                  <a:spcBef>
                    <a:spcPts val="0"/>
                  </a:spcBef>
                  <a:spcAft>
                    <a:spcPct val="0"/>
                  </a:spcAft>
                  <a:buClrTx/>
                  <a:buSzTx/>
                  <a:buFont typeface="Arial"/>
                  <a:buNone/>
                  <a:tabLst/>
                  <a:defRPr/>
                </a:pPr>
                <a:r>
                  <a:rPr lang="en-US" sz="850" noProof="0" dirty="0" smtClean="0">
                    <a:solidFill>
                      <a:prstClr val="black"/>
                    </a:solidFill>
                    <a:latin typeface="Arial Narrow"/>
                    <a:cs typeface="Calibri" panose="020F0502020204030204" pitchFamily="34" charset="0"/>
                  </a:rPr>
                  <a:t>Toyofumi Yamauchi (UIUC)</a:t>
                </a:r>
              </a:p>
              <a:p>
                <a:pPr marL="0" marR="0" lvl="1" indent="0" algn="ctr" defTabSz="457200" rtl="0" eaLnBrk="1" fontAlgn="base" latinLnBrk="0" hangingPunct="1">
                  <a:spcBef>
                    <a:spcPts val="0"/>
                  </a:spcBef>
                  <a:spcAft>
                    <a:spcPct val="0"/>
                  </a:spcAft>
                  <a:buClrTx/>
                  <a:buSzTx/>
                  <a:buFont typeface="Arial"/>
                  <a:buNone/>
                  <a:tabLst/>
                  <a:defRPr/>
                </a:pPr>
                <a:r>
                  <a:rPr lang="en-US" sz="850" dirty="0" smtClean="0">
                    <a:solidFill>
                      <a:prstClr val="black"/>
                    </a:solidFill>
                    <a:latin typeface="Arial Narrow"/>
                    <a:cs typeface="Calibri" panose="020F0502020204030204" pitchFamily="34" charset="0"/>
                  </a:rPr>
                  <a:t>Nate Allwine (WMU)</a:t>
                </a:r>
                <a:endParaRPr kumimoji="0" lang="en-US" sz="850" b="0" i="0" u="none" strike="noStrike" kern="1200" cap="none" spc="0" normalizeH="0" dirty="0" smtClean="0">
                  <a:ln>
                    <a:noFill/>
                  </a:ln>
                  <a:solidFill>
                    <a:prstClr val="black"/>
                  </a:solidFill>
                  <a:effectLst/>
                  <a:uLnTx/>
                  <a:uFillTx/>
                  <a:latin typeface="Arial Narrow"/>
                  <a:cs typeface="Calibri" panose="020F0502020204030204" pitchFamily="34" charset="0"/>
                </a:endParaRPr>
              </a:p>
              <a:p>
                <a:pPr marL="0" marR="0" lvl="1" indent="0" algn="ctr" defTabSz="457200" rtl="0" eaLnBrk="1" fontAlgn="base" latinLnBrk="0" hangingPunct="1">
                  <a:spcBef>
                    <a:spcPts val="0"/>
                  </a:spcBef>
                  <a:spcAft>
                    <a:spcPct val="0"/>
                  </a:spcAft>
                  <a:buClrTx/>
                  <a:buSzTx/>
                  <a:buFont typeface="Arial"/>
                  <a:buNone/>
                  <a:tabLst/>
                  <a:defRPr/>
                </a:pPr>
                <a:r>
                  <a:rPr lang="en-US" sz="850" dirty="0" smtClean="0">
                    <a:solidFill>
                      <a:prstClr val="black"/>
                    </a:solidFill>
                    <a:latin typeface="Arial Narrow"/>
                    <a:cs typeface="Calibri" panose="020F0502020204030204" pitchFamily="34" charset="0"/>
                  </a:rPr>
                  <a:t>Grace </a:t>
                </a:r>
                <a:r>
                  <a:rPr lang="en-US" sz="850" dirty="0" err="1" smtClean="0">
                    <a:solidFill>
                      <a:prstClr val="black"/>
                    </a:solidFill>
                    <a:latin typeface="Arial Narrow"/>
                    <a:cs typeface="Calibri" panose="020F0502020204030204" pitchFamily="34" charset="0"/>
                  </a:rPr>
                  <a:t>Klang</a:t>
                </a:r>
                <a:r>
                  <a:rPr lang="en-US" sz="850" dirty="0" smtClean="0">
                    <a:solidFill>
                      <a:prstClr val="black"/>
                    </a:solidFill>
                    <a:latin typeface="Arial Narrow"/>
                    <a:cs typeface="Calibri" panose="020F0502020204030204" pitchFamily="34" charset="0"/>
                  </a:rPr>
                  <a:t> (WMU)</a:t>
                </a:r>
              </a:p>
              <a:p>
                <a:pPr marL="0" marR="0" lvl="1" indent="0" algn="ctr" defTabSz="457200" rtl="0" eaLnBrk="1" fontAlgn="base" latinLnBrk="0" hangingPunct="1">
                  <a:spcBef>
                    <a:spcPts val="0"/>
                  </a:spcBef>
                  <a:spcAft>
                    <a:spcPct val="0"/>
                  </a:spcAft>
                  <a:buClrTx/>
                  <a:buSzTx/>
                  <a:buFont typeface="Arial"/>
                  <a:buNone/>
                  <a:tabLst/>
                  <a:defRPr/>
                </a:pPr>
                <a:r>
                  <a:rPr kumimoji="0" lang="en-US" sz="850" b="0" i="0" u="none" strike="noStrike" kern="1200" cap="none" spc="0" normalizeH="0" dirty="0" smtClean="0">
                    <a:ln>
                      <a:noFill/>
                    </a:ln>
                    <a:solidFill>
                      <a:prstClr val="black"/>
                    </a:solidFill>
                    <a:effectLst/>
                    <a:uLnTx/>
                    <a:uFillTx/>
                    <a:latin typeface="Arial Narrow"/>
                    <a:cs typeface="Calibri" panose="020F0502020204030204" pitchFamily="34" charset="0"/>
                  </a:rPr>
                  <a:t>Emily Ku (</a:t>
                </a:r>
                <a:r>
                  <a:rPr kumimoji="0" lang="en-US" sz="850" b="0" i="0" u="none" strike="noStrike" kern="1200" cap="none" spc="0" normalizeH="0" dirty="0" err="1" smtClean="0">
                    <a:ln>
                      <a:noFill/>
                    </a:ln>
                    <a:solidFill>
                      <a:prstClr val="black"/>
                    </a:solidFill>
                    <a:effectLst/>
                    <a:uLnTx/>
                    <a:uFillTx/>
                    <a:latin typeface="Arial Narrow"/>
                    <a:cs typeface="Calibri" panose="020F0502020204030204" pitchFamily="34" charset="0"/>
                  </a:rPr>
                  <a:t>Colo</a:t>
                </a:r>
                <a:r>
                  <a:rPr kumimoji="0" lang="en-US" sz="850" b="0" i="0" u="none" strike="noStrike" kern="1200" cap="none" spc="0" normalizeH="0" dirty="0" smtClean="0">
                    <a:ln>
                      <a:noFill/>
                    </a:ln>
                    <a:solidFill>
                      <a:prstClr val="black"/>
                    </a:solidFill>
                    <a:effectLst/>
                    <a:uLnTx/>
                    <a:uFillTx/>
                    <a:latin typeface="Arial Narrow"/>
                    <a:cs typeface="Calibri" panose="020F0502020204030204" pitchFamily="34" charset="0"/>
                  </a:rPr>
                  <a:t> State)</a:t>
                </a:r>
              </a:p>
              <a:p>
                <a:pPr marL="0" marR="0" lvl="1" indent="0" algn="ctr" defTabSz="457200" rtl="0" eaLnBrk="1" fontAlgn="base" latinLnBrk="0" hangingPunct="1">
                  <a:spcBef>
                    <a:spcPts val="0"/>
                  </a:spcBef>
                  <a:spcAft>
                    <a:spcPct val="0"/>
                  </a:spcAft>
                  <a:buClrTx/>
                  <a:buSzTx/>
                  <a:buFont typeface="Arial"/>
                  <a:buNone/>
                  <a:tabLst/>
                  <a:defRPr/>
                </a:pPr>
                <a:r>
                  <a:rPr lang="en-US" sz="850" dirty="0" smtClean="0">
                    <a:solidFill>
                      <a:prstClr val="black"/>
                    </a:solidFill>
                    <a:latin typeface="Arial Narrow"/>
                    <a:cs typeface="Calibri" panose="020F0502020204030204" pitchFamily="34" charset="0"/>
                  </a:rPr>
                  <a:t>Reed Thompson (UIUC)</a:t>
                </a:r>
              </a:p>
              <a:p>
                <a:pPr marL="0" marR="0" lvl="1" indent="0" algn="ctr" defTabSz="457200" rtl="0" eaLnBrk="1" fontAlgn="base" latinLnBrk="0" hangingPunct="1">
                  <a:spcBef>
                    <a:spcPts val="0"/>
                  </a:spcBef>
                  <a:spcAft>
                    <a:spcPct val="0"/>
                  </a:spcAft>
                  <a:buClrTx/>
                  <a:buSzTx/>
                  <a:buFont typeface="Arial"/>
                  <a:buNone/>
                  <a:tabLst/>
                  <a:defRPr/>
                </a:pPr>
                <a:r>
                  <a:rPr kumimoji="0" lang="en-US" sz="850" b="0" i="0" u="none" strike="noStrike" kern="1200" cap="none" spc="0" normalizeH="0" dirty="0" smtClean="0">
                    <a:ln>
                      <a:noFill/>
                    </a:ln>
                    <a:solidFill>
                      <a:prstClr val="black"/>
                    </a:solidFill>
                    <a:effectLst/>
                    <a:uLnTx/>
                    <a:uFillTx/>
                    <a:latin typeface="Arial Narrow"/>
                    <a:cs typeface="Calibri" panose="020F0502020204030204" pitchFamily="34" charset="0"/>
                  </a:rPr>
                  <a:t>Enrique Medici (UFL)</a:t>
                </a:r>
              </a:p>
              <a:p>
                <a:pPr marL="0" marR="0" lvl="1" indent="0" algn="ctr" defTabSz="457200" rtl="0" eaLnBrk="1" fontAlgn="base" latinLnBrk="0" hangingPunct="1">
                  <a:spcBef>
                    <a:spcPts val="0"/>
                  </a:spcBef>
                  <a:spcAft>
                    <a:spcPct val="0"/>
                  </a:spcAft>
                  <a:buClrTx/>
                  <a:buSzTx/>
                  <a:buFont typeface="Arial"/>
                  <a:buNone/>
                  <a:tabLst/>
                  <a:defRPr/>
                </a:pPr>
                <a:r>
                  <a:rPr lang="en-US" sz="850" dirty="0" smtClean="0">
                    <a:solidFill>
                      <a:prstClr val="black"/>
                    </a:solidFill>
                    <a:latin typeface="Arial Narrow"/>
                    <a:cs typeface="Calibri" panose="020F0502020204030204" pitchFamily="34" charset="0"/>
                  </a:rPr>
                  <a:t>Vik </a:t>
                </a:r>
                <a:r>
                  <a:rPr lang="en-US" sz="850" dirty="0" err="1" smtClean="0">
                    <a:solidFill>
                      <a:prstClr val="black"/>
                    </a:solidFill>
                    <a:latin typeface="Arial Narrow"/>
                    <a:cs typeface="Calibri" panose="020F0502020204030204" pitchFamily="34" charset="0"/>
                  </a:rPr>
                  <a:t>Ailiani</a:t>
                </a:r>
                <a:r>
                  <a:rPr lang="en-US" sz="850" dirty="0" smtClean="0">
                    <a:solidFill>
                      <a:prstClr val="black"/>
                    </a:solidFill>
                    <a:latin typeface="Arial Narrow"/>
                    <a:cs typeface="Calibri" panose="020F0502020204030204" pitchFamily="34" charset="0"/>
                  </a:rPr>
                  <a:t> (Columbia)</a:t>
                </a:r>
                <a:endParaRPr kumimoji="0" lang="en-US" sz="850" b="0" i="0" u="none" strike="noStrike" kern="1200" cap="none" spc="0" normalizeH="0" dirty="0" smtClean="0">
                  <a:ln>
                    <a:noFill/>
                  </a:ln>
                  <a:solidFill>
                    <a:prstClr val="black"/>
                  </a:solidFill>
                  <a:effectLst/>
                  <a:uLnTx/>
                  <a:uFillTx/>
                  <a:latin typeface="Arial Narrow"/>
                  <a:cs typeface="Calibri" panose="020F0502020204030204" pitchFamily="34" charset="0"/>
                </a:endParaRPr>
              </a:p>
            </p:txBody>
          </p:sp>
          <p:pic>
            <p:nvPicPr>
              <p:cNvPr id="37" name="Picture 4" descr="File:Michigan Wolverines Block M.png - Wikimedia Commo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66373" y="4517505"/>
                <a:ext cx="508598" cy="365760"/>
              </a:xfrm>
              <a:prstGeom prst="rect">
                <a:avLst/>
              </a:prstGeom>
              <a:noFill/>
              <a:ln>
                <a:solidFill>
                  <a:sysClr val="window" lastClr="FFFFFF"/>
                </a:solidFill>
              </a:ln>
              <a:extLst>
                <a:ext uri="{909E8E84-426E-40DD-AFC4-6F175D3DCCD1}">
                  <a14:hiddenFill xmlns:a14="http://schemas.microsoft.com/office/drawing/2010/main">
                    <a:solidFill>
                      <a:srgbClr val="FFFFFF"/>
                    </a:solidFill>
                  </a14:hiddenFill>
                </a:ext>
              </a:extLst>
            </p:spPr>
          </p:pic>
          <p:pic>
            <p:nvPicPr>
              <p:cNvPr id="38" name="Picture 12" descr="File:Illinois Block I.png - Wikimedia Common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64481" y="2335411"/>
                <a:ext cx="253066" cy="365760"/>
              </a:xfrm>
              <a:prstGeom prst="rect">
                <a:avLst/>
              </a:prstGeom>
              <a:noFill/>
              <a:ln>
                <a:solidFill>
                  <a:sysClr val="window" lastClr="FFFFFF"/>
                </a:solidFill>
              </a:ln>
              <a:extLst>
                <a:ext uri="{909E8E84-426E-40DD-AFC4-6F175D3DCCD1}">
                  <a14:hiddenFill xmlns:a14="http://schemas.microsoft.com/office/drawing/2010/main">
                    <a:solidFill>
                      <a:srgbClr val="FFFFFF"/>
                    </a:solidFill>
                  </a14:hiddenFill>
                </a:ext>
              </a:extLst>
            </p:spPr>
          </p:pic>
          <p:pic>
            <p:nvPicPr>
              <p:cNvPr id="39" name="Picture 38" descr="University of Colorado Denver | CU Denve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31477" y="3549185"/>
                <a:ext cx="381406" cy="365760"/>
              </a:xfrm>
              <a:prstGeom prst="rect">
                <a:avLst/>
              </a:prstGeom>
              <a:noFill/>
              <a:ln>
                <a:solidFill>
                  <a:sysClr val="window" lastClr="FFFFFF"/>
                </a:solidFill>
              </a:ln>
              <a:extLst>
                <a:ext uri="{909E8E84-426E-40DD-AFC4-6F175D3DCCD1}">
                  <a14:hiddenFill xmlns:a14="http://schemas.microsoft.com/office/drawing/2010/main">
                    <a:solidFill>
                      <a:srgbClr val="FFFFFF"/>
                    </a:solidFill>
                  </a14:hiddenFill>
                </a:ext>
              </a:extLst>
            </p:spPr>
          </p:pic>
          <p:pic>
            <p:nvPicPr>
              <p:cNvPr id="40" name="Picture 18" descr="Washington Huskies NCAA Logo Sticke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055" t="16571" r="2072" b="17146"/>
              <a:stretch/>
            </p:blipFill>
            <p:spPr bwMode="auto">
              <a:xfrm>
                <a:off x="8536403" y="4470440"/>
                <a:ext cx="529046" cy="365760"/>
              </a:xfrm>
              <a:prstGeom prst="rect">
                <a:avLst/>
              </a:prstGeom>
              <a:noFill/>
              <a:ln>
                <a:solidFill>
                  <a:sysClr val="window" lastClr="FFFFFF"/>
                </a:solidFill>
              </a:ln>
              <a:extLst>
                <a:ext uri="{909E8E84-426E-40DD-AFC4-6F175D3DCCD1}">
                  <a14:hiddenFill xmlns:a14="http://schemas.microsoft.com/office/drawing/2010/main">
                    <a:solidFill>
                      <a:srgbClr val="FFFFFF"/>
                    </a:solidFill>
                  </a14:hiddenFill>
                </a:ext>
              </a:extLst>
            </p:spPr>
          </p:pic>
          <p:pic>
            <p:nvPicPr>
              <p:cNvPr id="41" name="Picture 22" descr="Western Michigan Broncos - Wikipedi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88336" y="1312426"/>
                <a:ext cx="365760" cy="365760"/>
              </a:xfrm>
              <a:prstGeom prst="rect">
                <a:avLst/>
              </a:prstGeom>
              <a:noFill/>
              <a:ln>
                <a:solidFill>
                  <a:sysClr val="window" lastClr="FFFFFF"/>
                </a:solidFill>
              </a:ln>
              <a:extLst>
                <a:ext uri="{909E8E84-426E-40DD-AFC4-6F175D3DCCD1}">
                  <a14:hiddenFill xmlns:a14="http://schemas.microsoft.com/office/drawing/2010/main">
                    <a:solidFill>
                      <a:srgbClr val="FFFFFF"/>
                    </a:solidFill>
                  </a14:hiddenFill>
                </a:ext>
              </a:extLst>
            </p:spPr>
          </p:pic>
          <p:pic>
            <p:nvPicPr>
              <p:cNvPr id="42" name="Picture 24" descr="Georgia Tech Yellow Jackets - Wikipedi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408727" y="1839759"/>
                <a:ext cx="582110" cy="365760"/>
              </a:xfrm>
              <a:prstGeom prst="rect">
                <a:avLst/>
              </a:prstGeom>
              <a:noFill/>
              <a:ln>
                <a:solidFill>
                  <a:sysClr val="window" lastClr="FFFFFF"/>
                </a:solidFill>
              </a:ln>
              <a:extLst>
                <a:ext uri="{909E8E84-426E-40DD-AFC4-6F175D3DCCD1}">
                  <a14:hiddenFill xmlns:a14="http://schemas.microsoft.com/office/drawing/2010/main">
                    <a:solidFill>
                      <a:srgbClr val="FFFFFF"/>
                    </a:solidFill>
                  </a14:hiddenFill>
                </a:ext>
              </a:extLst>
            </p:spPr>
          </p:pic>
          <p:pic>
            <p:nvPicPr>
              <p:cNvPr id="43" name="Picture 26" descr="suny_new_logo_287_blue.png | CT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16902" y="3141937"/>
                <a:ext cx="365760" cy="365760"/>
              </a:xfrm>
              <a:prstGeom prst="rect">
                <a:avLst/>
              </a:prstGeom>
              <a:noFill/>
              <a:ln>
                <a:solidFill>
                  <a:sysClr val="window" lastClr="FFFFFF"/>
                </a:solidFill>
              </a:ln>
              <a:extLst>
                <a:ext uri="{909E8E84-426E-40DD-AFC4-6F175D3DCCD1}">
                  <a14:hiddenFill xmlns:a14="http://schemas.microsoft.com/office/drawing/2010/main">
                    <a:solidFill>
                      <a:srgbClr val="FFFFFF"/>
                    </a:solidFill>
                  </a14:hiddenFill>
                </a:ext>
              </a:extLst>
            </p:spPr>
          </p:pic>
          <p:pic>
            <p:nvPicPr>
              <p:cNvPr id="44" name="Picture 32" descr="File:West Virginia Mountaineers logo.svg - Wikipedia"/>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524014" y="2760181"/>
                <a:ext cx="389334" cy="365760"/>
              </a:xfrm>
              <a:prstGeom prst="rect">
                <a:avLst/>
              </a:prstGeom>
              <a:noFill/>
              <a:ln>
                <a:solidFill>
                  <a:sysClr val="window" lastClr="FFFFFF"/>
                </a:solidFill>
              </a:ln>
              <a:extLst>
                <a:ext uri="{909E8E84-426E-40DD-AFC4-6F175D3DCCD1}">
                  <a14:hiddenFill xmlns:a14="http://schemas.microsoft.com/office/drawing/2010/main">
                    <a:solidFill>
                      <a:srgbClr val="FFFFFF"/>
                    </a:solidFill>
                  </a14:hiddenFill>
                </a:ext>
              </a:extLst>
            </p:spPr>
          </p:pic>
          <p:pic>
            <p:nvPicPr>
              <p:cNvPr id="45" name="Picture 34" descr="logo_smithcollegebadgeonly_cmyk"/>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632500" y="3329751"/>
                <a:ext cx="365760" cy="365760"/>
              </a:xfrm>
              <a:prstGeom prst="rect">
                <a:avLst/>
              </a:prstGeom>
              <a:noFill/>
              <a:ln>
                <a:solidFill>
                  <a:sysClr val="window" lastClr="FFFFFF"/>
                </a:solidFill>
              </a:ln>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8"/>
              <a:stretch>
                <a:fillRect/>
              </a:stretch>
            </p:blipFill>
            <p:spPr>
              <a:xfrm>
                <a:off x="8694669" y="2321853"/>
                <a:ext cx="413828" cy="384003"/>
              </a:xfrm>
              <a:prstGeom prst="rect">
                <a:avLst/>
              </a:prstGeom>
            </p:spPr>
          </p:pic>
          <p:pic>
            <p:nvPicPr>
              <p:cNvPr id="1032" name="Picture 8" descr="Colorado State University - Wikipedia"/>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568057" y="1317860"/>
                <a:ext cx="529556" cy="5260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urdue Boilermakers football - Wikipedia"/>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390079" y="2793534"/>
                <a:ext cx="557321" cy="29886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UCLA Extension - Wikipedia"/>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317525" y="1785351"/>
                <a:ext cx="538738" cy="53941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tate University of New York - Wikipedia"/>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654633" y="3966380"/>
                <a:ext cx="542886" cy="54288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The 7 Most Interesting Facts About The University Of Florida - unischolars  blo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329502" y="3746141"/>
                <a:ext cx="711550" cy="70717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5" name="Group 14"/>
          <p:cNvGrpSpPr/>
          <p:nvPr/>
        </p:nvGrpSpPr>
        <p:grpSpPr>
          <a:xfrm>
            <a:off x="320599" y="3092397"/>
            <a:ext cx="5677544" cy="1691092"/>
            <a:chOff x="229129" y="3092397"/>
            <a:chExt cx="5677544" cy="1691092"/>
          </a:xfrm>
        </p:grpSpPr>
        <p:grpSp>
          <p:nvGrpSpPr>
            <p:cNvPr id="23" name="Group 22"/>
            <p:cNvGrpSpPr/>
            <p:nvPr/>
          </p:nvGrpSpPr>
          <p:grpSpPr>
            <a:xfrm>
              <a:off x="229129" y="3092397"/>
              <a:ext cx="1371600" cy="1513990"/>
              <a:chOff x="-91740" y="3092397"/>
              <a:chExt cx="1371600" cy="1513990"/>
            </a:xfrm>
          </p:grpSpPr>
          <p:sp>
            <p:nvSpPr>
              <p:cNvPr id="31" name="Rectangle 30"/>
              <p:cNvSpPr/>
              <p:nvPr/>
            </p:nvSpPr>
            <p:spPr>
              <a:xfrm>
                <a:off x="-28987" y="3092397"/>
                <a:ext cx="1246094" cy="12111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48" name="TextBox 47"/>
              <p:cNvSpPr txBox="1"/>
              <p:nvPr/>
            </p:nvSpPr>
            <p:spPr>
              <a:xfrm>
                <a:off x="-91740" y="4329388"/>
                <a:ext cx="1371600" cy="276999"/>
              </a:xfrm>
              <a:prstGeom prst="rect">
                <a:avLst/>
              </a:prstGeom>
              <a:noFill/>
            </p:spPr>
            <p:txBody>
              <a:bodyPr wrap="square" rtlCol="0">
                <a:spAutoFit/>
              </a:bodyPr>
              <a:lstStyle/>
              <a:p>
                <a:pPr algn="ctr"/>
                <a:r>
                  <a:rPr lang="en-US" sz="1200" dirty="0" smtClean="0"/>
                  <a:t>Jeff Bynum</a:t>
                </a:r>
              </a:p>
            </p:txBody>
          </p:sp>
        </p:grpSp>
        <p:grpSp>
          <p:nvGrpSpPr>
            <p:cNvPr id="9" name="Group 8"/>
            <p:cNvGrpSpPr/>
            <p:nvPr/>
          </p:nvGrpSpPr>
          <p:grpSpPr>
            <a:xfrm>
              <a:off x="3099759" y="3092397"/>
              <a:ext cx="1371600" cy="1691092"/>
              <a:chOff x="3099759" y="3099071"/>
              <a:chExt cx="1371600" cy="1691092"/>
            </a:xfrm>
          </p:grpSpPr>
          <p:sp>
            <p:nvSpPr>
              <p:cNvPr id="34" name="TextBox 33"/>
              <p:cNvSpPr txBox="1"/>
              <p:nvPr/>
            </p:nvSpPr>
            <p:spPr>
              <a:xfrm>
                <a:off x="3099759" y="4328498"/>
                <a:ext cx="1371600" cy="461665"/>
              </a:xfrm>
              <a:prstGeom prst="rect">
                <a:avLst/>
              </a:prstGeom>
              <a:noFill/>
            </p:spPr>
            <p:txBody>
              <a:bodyPr wrap="square" rtlCol="0">
                <a:spAutoFit/>
              </a:bodyPr>
              <a:lstStyle/>
              <a:p>
                <a:pPr algn="ctr"/>
                <a:r>
                  <a:rPr lang="en-US" sz="1200" dirty="0" smtClean="0"/>
                  <a:t>Leanne Su </a:t>
                </a:r>
              </a:p>
              <a:p>
                <a:pPr algn="ctr"/>
                <a:r>
                  <a:rPr lang="en-US" sz="1200" dirty="0" smtClean="0"/>
                  <a:t>(NRC Postdoc)</a:t>
                </a:r>
              </a:p>
            </p:txBody>
          </p:sp>
          <p:pic>
            <p:nvPicPr>
              <p:cNvPr id="29" name="Picture 28"/>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161479" y="3099071"/>
                <a:ext cx="1233544" cy="1233544"/>
              </a:xfrm>
              <a:prstGeom prst="rect">
                <a:avLst/>
              </a:prstGeom>
            </p:spPr>
          </p:pic>
        </p:grpSp>
        <p:grpSp>
          <p:nvGrpSpPr>
            <p:cNvPr id="12" name="Group 11"/>
            <p:cNvGrpSpPr/>
            <p:nvPr/>
          </p:nvGrpSpPr>
          <p:grpSpPr>
            <a:xfrm>
              <a:off x="1664444" y="3092397"/>
              <a:ext cx="1371600" cy="1514476"/>
              <a:chOff x="1664444" y="3112521"/>
              <a:chExt cx="1371600" cy="1514476"/>
            </a:xfrm>
          </p:grpSpPr>
          <p:sp>
            <p:nvSpPr>
              <p:cNvPr id="49" name="TextBox 48"/>
              <p:cNvSpPr txBox="1"/>
              <p:nvPr/>
            </p:nvSpPr>
            <p:spPr>
              <a:xfrm>
                <a:off x="1664444" y="4349998"/>
                <a:ext cx="1371600" cy="276999"/>
              </a:xfrm>
              <a:prstGeom prst="rect">
                <a:avLst/>
              </a:prstGeom>
              <a:noFill/>
            </p:spPr>
            <p:txBody>
              <a:bodyPr wrap="square" rtlCol="0">
                <a:spAutoFit/>
              </a:bodyPr>
              <a:lstStyle/>
              <a:p>
                <a:pPr algn="ctr"/>
                <a:r>
                  <a:rPr lang="en-US" sz="1200" dirty="0" smtClean="0"/>
                  <a:t>Logan Fernandez</a:t>
                </a:r>
              </a:p>
            </p:txBody>
          </p:sp>
          <p:pic>
            <p:nvPicPr>
              <p:cNvPr id="5" name="Picture 4"/>
              <p:cNvPicPr>
                <a:picLocks noChangeAspect="1"/>
              </p:cNvPicPr>
              <p:nvPr/>
            </p:nvPicPr>
            <p:blipFill rotWithShape="1">
              <a:blip r:embed="rId25">
                <a:extLst>
                  <a:ext uri="{28A0092B-C50C-407E-A947-70E740481C1C}">
                    <a14:useLocalDpi xmlns:a14="http://schemas.microsoft.com/office/drawing/2010/main" val="0"/>
                  </a:ext>
                </a:extLst>
              </a:blip>
              <a:srcRect l="909" t="13246" r="10718" b="31678"/>
              <a:stretch/>
            </p:blipFill>
            <p:spPr>
              <a:xfrm>
                <a:off x="1738452" y="3112521"/>
                <a:ext cx="1223585" cy="1206644"/>
              </a:xfrm>
              <a:prstGeom prst="rect">
                <a:avLst/>
              </a:prstGeom>
            </p:spPr>
          </p:pic>
        </p:grpSp>
        <p:grpSp>
          <p:nvGrpSpPr>
            <p:cNvPr id="8" name="Group 7"/>
            <p:cNvGrpSpPr/>
            <p:nvPr/>
          </p:nvGrpSpPr>
          <p:grpSpPr>
            <a:xfrm>
              <a:off x="4535073" y="3092397"/>
              <a:ext cx="1371600" cy="1481846"/>
              <a:chOff x="4535073" y="3123651"/>
              <a:chExt cx="1371600" cy="1481846"/>
            </a:xfrm>
          </p:grpSpPr>
          <p:sp>
            <p:nvSpPr>
              <p:cNvPr id="52" name="TextBox 51"/>
              <p:cNvSpPr txBox="1"/>
              <p:nvPr/>
            </p:nvSpPr>
            <p:spPr>
              <a:xfrm>
                <a:off x="4535073" y="4328498"/>
                <a:ext cx="1371600" cy="276999"/>
              </a:xfrm>
              <a:prstGeom prst="rect">
                <a:avLst/>
              </a:prstGeom>
              <a:noFill/>
            </p:spPr>
            <p:txBody>
              <a:bodyPr wrap="square" rtlCol="0">
                <a:spAutoFit/>
              </a:bodyPr>
              <a:lstStyle/>
              <a:p>
                <a:pPr algn="ctr"/>
                <a:r>
                  <a:rPr lang="en-US" sz="1200" dirty="0" smtClean="0"/>
                  <a:t>Anna Sheppard</a:t>
                </a:r>
              </a:p>
            </p:txBody>
          </p:sp>
          <p:pic>
            <p:nvPicPr>
              <p:cNvPr id="7" name="Picture 6"/>
              <p:cNvPicPr>
                <a:picLocks noChangeAspect="1"/>
              </p:cNvPicPr>
              <p:nvPr/>
            </p:nvPicPr>
            <p:blipFill rotWithShape="1">
              <a:blip r:embed="rId26">
                <a:extLst>
                  <a:ext uri="{28A0092B-C50C-407E-A947-70E740481C1C}">
                    <a14:useLocalDpi xmlns:a14="http://schemas.microsoft.com/office/drawing/2010/main" val="0"/>
                  </a:ext>
                </a:extLst>
              </a:blip>
              <a:srcRect l="22788" r="7847" b="4960"/>
              <a:stretch/>
            </p:blipFill>
            <p:spPr>
              <a:xfrm>
                <a:off x="4604617" y="3123651"/>
                <a:ext cx="1232512" cy="1206229"/>
              </a:xfrm>
              <a:prstGeom prst="rect">
                <a:avLst/>
              </a:prstGeom>
            </p:spPr>
          </p:pic>
        </p:grpSp>
      </p:grpSp>
    </p:spTree>
    <p:extLst>
      <p:ext uri="{BB962C8B-B14F-4D97-AF65-F5344CB8AC3E}">
        <p14:creationId xmlns:p14="http://schemas.microsoft.com/office/powerpoint/2010/main" val="15849163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83EF-49D2-1B41-8C7D-9D347A7E21C1}" type="slidenum">
              <a:rPr lang="en-US" smtClean="0"/>
              <a:t>8</a:t>
            </a:fld>
            <a:endParaRPr lang="en-US"/>
          </a:p>
        </p:txBody>
      </p:sp>
      <p:sp>
        <p:nvSpPr>
          <p:cNvPr id="4" name="Title 3"/>
          <p:cNvSpPr>
            <a:spLocks noGrp="1"/>
          </p:cNvSpPr>
          <p:nvPr>
            <p:ph type="title"/>
          </p:nvPr>
        </p:nvSpPr>
        <p:spPr/>
        <p:txBody>
          <a:bodyPr/>
          <a:lstStyle/>
          <a:p>
            <a:r>
              <a:rPr lang="en-US" dirty="0" smtClean="0"/>
              <a:t>Large Plasma Test Facility</a:t>
            </a:r>
            <a:endParaRPr lang="en-US" dirty="0"/>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t="18199"/>
          <a:stretch/>
        </p:blipFill>
        <p:spPr>
          <a:xfrm>
            <a:off x="1302707" y="1137947"/>
            <a:ext cx="3005918" cy="2057400"/>
          </a:xfrm>
          <a:prstGeom prst="rect">
            <a:avLst/>
          </a:prstGeom>
        </p:spPr>
      </p:pic>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554697" y="1137947"/>
            <a:ext cx="2922104" cy="3849422"/>
          </a:xfrm>
          <a:prstGeom prst="rect">
            <a:avLst/>
          </a:prstGeom>
        </p:spPr>
      </p:pic>
      <p:pic>
        <p:nvPicPr>
          <p:cNvPr id="9" name="Picture 8"/>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302707" y="3237556"/>
            <a:ext cx="3005918" cy="1803551"/>
          </a:xfrm>
          <a:prstGeom prst="rect">
            <a:avLst/>
          </a:prstGeom>
        </p:spPr>
      </p:pic>
    </p:spTree>
    <p:extLst>
      <p:ext uri="{BB962C8B-B14F-4D97-AF65-F5344CB8AC3E}">
        <p14:creationId xmlns:p14="http://schemas.microsoft.com/office/powerpoint/2010/main" val="17451941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a:t>
            </a:r>
            <a:endParaRPr lang="en-US" dirty="0"/>
          </a:p>
        </p:txBody>
      </p:sp>
      <p:sp>
        <p:nvSpPr>
          <p:cNvPr id="3" name="Slide Number Placeholder 2"/>
          <p:cNvSpPr>
            <a:spLocks noGrp="1"/>
          </p:cNvSpPr>
          <p:nvPr>
            <p:ph type="sldNum" sz="quarter" idx="12"/>
          </p:nvPr>
        </p:nvSpPr>
        <p:spPr/>
        <p:txBody>
          <a:bodyPr/>
          <a:lstStyle/>
          <a:p>
            <a:fld id="{1A7383EF-49D2-1B41-8C7D-9D347A7E21C1}" type="slidenum">
              <a:rPr lang="en-US" smtClean="0"/>
              <a:t>9</a:t>
            </a:fld>
            <a:endParaRPr lang="en-US"/>
          </a:p>
        </p:txBody>
      </p:sp>
      <p:sp>
        <p:nvSpPr>
          <p:cNvPr id="4" name="Title 3"/>
          <p:cNvSpPr>
            <a:spLocks noGrp="1"/>
          </p:cNvSpPr>
          <p:nvPr>
            <p:ph type="title"/>
          </p:nvPr>
        </p:nvSpPr>
        <p:spPr/>
        <p:txBody>
          <a:bodyPr/>
          <a:lstStyle/>
          <a:p>
            <a:r>
              <a:rPr lang="en-US" dirty="0" smtClean="0"/>
              <a:t>Large Plasma Test Facility</a:t>
            </a:r>
            <a:endParaRPr lang="en-US" dirty="0"/>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t="6257" b="7296"/>
          <a:stretch/>
        </p:blipFill>
        <p:spPr>
          <a:xfrm>
            <a:off x="557681" y="1014534"/>
            <a:ext cx="8027237" cy="4026573"/>
          </a:xfrm>
          <a:prstGeom prst="rect">
            <a:avLst/>
          </a:prstGeom>
        </p:spPr>
      </p:pic>
    </p:spTree>
    <p:extLst>
      <p:ext uri="{BB962C8B-B14F-4D97-AF65-F5344CB8AC3E}">
        <p14:creationId xmlns:p14="http://schemas.microsoft.com/office/powerpoint/2010/main" val="30399372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NRL Brand">
      <a:dk1>
        <a:srgbClr val="172A56"/>
      </a:dk1>
      <a:lt1>
        <a:sysClr val="window" lastClr="FFFFFF"/>
      </a:lt1>
      <a:dk2>
        <a:srgbClr val="2F5690"/>
      </a:dk2>
      <a:lt2>
        <a:srgbClr val="EEECE1"/>
      </a:lt2>
      <a:accent1>
        <a:srgbClr val="FBBE08"/>
      </a:accent1>
      <a:accent2>
        <a:srgbClr val="6DAAD0"/>
      </a:accent2>
      <a:accent3>
        <a:srgbClr val="4D4F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46939</TotalTime>
  <Words>5153</Words>
  <Application>Microsoft Office PowerPoint</Application>
  <PresentationFormat>On-screen Show (16:9)</PresentationFormat>
  <Paragraphs>831</Paragraphs>
  <Slides>67</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67</vt:i4>
      </vt:variant>
    </vt:vector>
  </HeadingPairs>
  <TitlesOfParts>
    <vt:vector size="74" baseType="lpstr">
      <vt:lpstr>Arial</vt:lpstr>
      <vt:lpstr>Arial Narrow</vt:lpstr>
      <vt:lpstr>Calibri</vt:lpstr>
      <vt:lpstr>Cambria Math</vt:lpstr>
      <vt:lpstr>Times New Roman</vt:lpstr>
      <vt:lpstr>Wingdings</vt:lpstr>
      <vt:lpstr>Office Theme</vt:lpstr>
      <vt:lpstr>PowerPoint Presentation</vt:lpstr>
      <vt:lpstr>About Me:</vt:lpstr>
      <vt:lpstr>The United States Naval Research Laboratory</vt:lpstr>
      <vt:lpstr>NRL Mission:</vt:lpstr>
      <vt:lpstr>Naval Center for Space Technology</vt:lpstr>
      <vt:lpstr>NRL Space Propulsion Overview</vt:lpstr>
      <vt:lpstr>Plasma Propulsion Personnel</vt:lpstr>
      <vt:lpstr>Large Plasma Test Facility</vt:lpstr>
      <vt:lpstr>Large Plasma Test Facility</vt:lpstr>
      <vt:lpstr>RF Plasma Cathodes for In-Situ Resource Utilization</vt:lpstr>
      <vt:lpstr>Electron Sources for Electric Propulsion</vt:lpstr>
      <vt:lpstr>Electron Sources for Electric Propulsion</vt:lpstr>
      <vt:lpstr>Electron Sources for Electric Propulsion</vt:lpstr>
      <vt:lpstr>Electron Sources for Electric Propulsion</vt:lpstr>
      <vt:lpstr>Electron Sources for Electric Propulsion</vt:lpstr>
      <vt:lpstr>Electron Sources for Electric Propulsion</vt:lpstr>
      <vt:lpstr>In-situ Resource Utilization</vt:lpstr>
      <vt:lpstr>Electron Sources for Electric Propulsion</vt:lpstr>
      <vt:lpstr>Propellant Agnostic Electron Sources</vt:lpstr>
      <vt:lpstr>Propellant Agnostic Electron Sources</vt:lpstr>
      <vt:lpstr>Propellant Agnostic Electron Sources</vt:lpstr>
      <vt:lpstr>The ICP Cathode as Asymmetric Double Probe</vt:lpstr>
      <vt:lpstr>The ICP Cathode as Asymmetric Double Probe</vt:lpstr>
      <vt:lpstr>The ICP Cathode as Asymmetric Double Probe</vt:lpstr>
      <vt:lpstr>The ICP Cathode as Asymmetric Double Probe</vt:lpstr>
      <vt:lpstr>The ICP Cathode as Asymmetric Double Probe</vt:lpstr>
      <vt:lpstr>New Theory Work: Argon Global Model</vt:lpstr>
      <vt:lpstr>Simulations: RF Cathode Sheath Theory + Global Model (Ar)</vt:lpstr>
      <vt:lpstr>Simulations: RF Cathode Sheath Theory + Global Model (Ar)</vt:lpstr>
      <vt:lpstr>Simulations: RF Cathode Sheath Theory + Global Model (Ar)</vt:lpstr>
      <vt:lpstr>Simulations: RF Cathode Sheath Theory + Global Model (Ar)</vt:lpstr>
      <vt:lpstr>Experiments: Test Facility</vt:lpstr>
      <vt:lpstr>Experimental Results (Ar) for theory comparison</vt:lpstr>
      <vt:lpstr>Experimental Results (Ar) for theory comparison</vt:lpstr>
      <vt:lpstr>Experimental Results (Ar) for theory comparison </vt:lpstr>
      <vt:lpstr>Experimental Results (Ar) for theory comparison </vt:lpstr>
      <vt:lpstr>Takeaway</vt:lpstr>
      <vt:lpstr>Repeat experiment using water vapor</vt:lpstr>
      <vt:lpstr>Analysis: Extrapolation of Performance to Hall Thruster</vt:lpstr>
      <vt:lpstr>Analysis: Extrapolation of Performance to Hall Thruster</vt:lpstr>
      <vt:lpstr>Fast Forward a Few Years… (Abridged works for Drs. Nolan Uchizono and Leanne Su)</vt:lpstr>
      <vt:lpstr>Changes in Equipment</vt:lpstr>
      <vt:lpstr>Changes to the Model</vt:lpstr>
      <vt:lpstr>Nobel Gas Propellant Scaling Laws</vt:lpstr>
      <vt:lpstr>Experimental setup</vt:lpstr>
      <vt:lpstr>Cathode in operation</vt:lpstr>
      <vt:lpstr>Model Inputs and Expectations</vt:lpstr>
      <vt:lpstr>Model Inputs and Expectations</vt:lpstr>
      <vt:lpstr>Model Outputs</vt:lpstr>
      <vt:lpstr>Comparing Experiment to Theory</vt:lpstr>
      <vt:lpstr>What do our Eyes... Errhm… Organic Optical Sensors Find?</vt:lpstr>
      <vt:lpstr>Plume Measurements</vt:lpstr>
      <vt:lpstr>Plume Measurements</vt:lpstr>
      <vt:lpstr>Physical explanations</vt:lpstr>
      <vt:lpstr>Conclusion: In-situ Resource Utilization</vt:lpstr>
      <vt:lpstr>A Few Other Research Topics At NRL: High-speed Plasma Diagnostics Circuit Effects on Emissive Sheaths </vt:lpstr>
      <vt:lpstr>Langmuir Probe vs Plasma Impedance Probe</vt:lpstr>
      <vt:lpstr>How do the PIP Density Results Compare to Isat?</vt:lpstr>
      <vt:lpstr>Comparing Isat measured to Isat from PIP</vt:lpstr>
      <vt:lpstr>Sheath Model – Conceptual Picture</vt:lpstr>
      <vt:lpstr>Sheath Model – Conceptual Picture</vt:lpstr>
      <vt:lpstr>Sheath Model – Sheath Physics</vt:lpstr>
      <vt:lpstr>All Done with Science</vt:lpstr>
      <vt:lpstr>Undergraduate and Graduate Opportunities</vt:lpstr>
      <vt:lpstr>Postdoctoral Opportunities</vt:lpstr>
      <vt:lpstr>Faculty Opportunities</vt:lpstr>
      <vt:lpstr>Questions?</vt:lpstr>
    </vt:vector>
  </TitlesOfParts>
  <Company>US NRL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dc:title>
  <dc:creator>Jonna Atkinson</dc:creator>
  <cp:lastModifiedBy>Marcel Georgin</cp:lastModifiedBy>
  <cp:revision>473</cp:revision>
  <cp:lastPrinted>2019-12-02T21:31:15Z</cp:lastPrinted>
  <dcterms:created xsi:type="dcterms:W3CDTF">2016-11-18T18:54:46Z</dcterms:created>
  <dcterms:modified xsi:type="dcterms:W3CDTF">2025-04-09T13:00:08Z</dcterms:modified>
</cp:coreProperties>
</file>