
<file path=[Content_Types].xml><?xml version="1.0" encoding="utf-8"?>
<Types xmlns="http://schemas.openxmlformats.org/package/2006/content-types">
  <Default Extension="jpg" ContentType="image/jpeg"/>
  <Default Extension="emf" ContentType="image/x-emf"/>
  <Default Extension="doc" ContentType="application/msword"/>
  <Default Extension="xml" ContentType="application/xml"/>
  <Default Extension="jpeg" ContentType="image/jpeg"/>
  <Default Extension="vml" ContentType="application/vnd.openxmlformats-officedocument.vmlDrawing"/>
  <Default Extension="bin" ContentType="application/vnd.openxmlformats-officedocument.presentationml.printerSettings"/>
  <Default Extension="png" ContentType="image/png"/>
  <Default Extension="rels" ContentType="application/vnd.openxmlformats-package.relationships+xml"/>
  <Default Extension="gif" ContentType="image/gif"/>
  <Default Extension="mov" ContentType="video/unknown"/>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embeddings/oleObject4.bin" ContentType="application/vnd.openxmlformats-officedocument.oleObject"/>
  <Override PartName="/ppt/embeddings/oleObject5.bin" ContentType="application/vnd.openxmlformats-officedocument.oleObject"/>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4816" r:id="rId3"/>
    <p:sldMasterId id="2147484830" r:id="rId4"/>
    <p:sldMasterId id="2147486110" r:id="rId5"/>
  </p:sldMasterIdLst>
  <p:notesMasterIdLst>
    <p:notesMasterId r:id="rId49"/>
  </p:notesMasterIdLst>
  <p:handoutMasterIdLst>
    <p:handoutMasterId r:id="rId50"/>
  </p:handoutMasterIdLst>
  <p:sldIdLst>
    <p:sldId id="826" r:id="rId6"/>
    <p:sldId id="815" r:id="rId7"/>
    <p:sldId id="828" r:id="rId8"/>
    <p:sldId id="664" r:id="rId9"/>
    <p:sldId id="830" r:id="rId10"/>
    <p:sldId id="878" r:id="rId11"/>
    <p:sldId id="832" r:id="rId12"/>
    <p:sldId id="800" r:id="rId13"/>
    <p:sldId id="803" r:id="rId14"/>
    <p:sldId id="829" r:id="rId15"/>
    <p:sldId id="817" r:id="rId16"/>
    <p:sldId id="848" r:id="rId17"/>
    <p:sldId id="824" r:id="rId18"/>
    <p:sldId id="791" r:id="rId19"/>
    <p:sldId id="836" r:id="rId20"/>
    <p:sldId id="837" r:id="rId21"/>
    <p:sldId id="839" r:id="rId22"/>
    <p:sldId id="820" r:id="rId23"/>
    <p:sldId id="854" r:id="rId24"/>
    <p:sldId id="855" r:id="rId25"/>
    <p:sldId id="856" r:id="rId26"/>
    <p:sldId id="860" r:id="rId27"/>
    <p:sldId id="858" r:id="rId28"/>
    <p:sldId id="873" r:id="rId29"/>
    <p:sldId id="861" r:id="rId30"/>
    <p:sldId id="853" r:id="rId31"/>
    <p:sldId id="823" r:id="rId32"/>
    <p:sldId id="821" r:id="rId33"/>
    <p:sldId id="822" r:id="rId34"/>
    <p:sldId id="807" r:id="rId35"/>
    <p:sldId id="789" r:id="rId36"/>
    <p:sldId id="825" r:id="rId37"/>
    <p:sldId id="709" r:id="rId38"/>
    <p:sldId id="840" r:id="rId39"/>
    <p:sldId id="841" r:id="rId40"/>
    <p:sldId id="844" r:id="rId41"/>
    <p:sldId id="876" r:id="rId42"/>
    <p:sldId id="872" r:id="rId43"/>
    <p:sldId id="762" r:id="rId44"/>
    <p:sldId id="757" r:id="rId45"/>
    <p:sldId id="871" r:id="rId46"/>
    <p:sldId id="799" r:id="rId47"/>
    <p:sldId id="875"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648B3AC8-B824-4F7E-8E7F-BD58118E52B2}">
          <p14:sldIdLst>
            <p14:sldId id="826"/>
            <p14:sldId id="815"/>
            <p14:sldId id="828"/>
            <p14:sldId id="664"/>
            <p14:sldId id="830"/>
            <p14:sldId id="878"/>
            <p14:sldId id="832"/>
            <p14:sldId id="800"/>
            <p14:sldId id="803"/>
            <p14:sldId id="829"/>
            <p14:sldId id="817"/>
            <p14:sldId id="848"/>
            <p14:sldId id="824"/>
            <p14:sldId id="791"/>
            <p14:sldId id="836"/>
            <p14:sldId id="837"/>
            <p14:sldId id="839"/>
            <p14:sldId id="820"/>
            <p14:sldId id="854"/>
            <p14:sldId id="855"/>
            <p14:sldId id="856"/>
            <p14:sldId id="860"/>
            <p14:sldId id="858"/>
            <p14:sldId id="873"/>
            <p14:sldId id="861"/>
            <p14:sldId id="853"/>
            <p14:sldId id="823"/>
            <p14:sldId id="821"/>
            <p14:sldId id="822"/>
            <p14:sldId id="807"/>
            <p14:sldId id="789"/>
            <p14:sldId id="825"/>
            <p14:sldId id="709"/>
            <p14:sldId id="840"/>
            <p14:sldId id="841"/>
            <p14:sldId id="844"/>
            <p14:sldId id="876"/>
            <p14:sldId id="872"/>
            <p14:sldId id="762"/>
            <p14:sldId id="757"/>
            <p14:sldId id="871"/>
            <p14:sldId id="799"/>
            <p14:sldId id="87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ABE16"/>
    <a:srgbClr val="C2AB00"/>
    <a:srgbClr val="D60000"/>
    <a:srgbClr val="000000"/>
    <a:srgbClr val="D20000"/>
    <a:srgbClr val="F60000"/>
    <a:srgbClr val="FFFFFF"/>
    <a:srgbClr val="0C1EC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0481" autoAdjust="0"/>
  </p:normalViewPr>
  <p:slideViewPr>
    <p:cSldViewPr>
      <p:cViewPr varScale="1">
        <p:scale>
          <a:sx n="161" d="100"/>
          <a:sy n="161" d="100"/>
        </p:scale>
        <p:origin x="-584" y="-104"/>
      </p:cViewPr>
      <p:guideLst>
        <p:guide orient="horz" pos="2160"/>
        <p:guide pos="2880"/>
      </p:guideLst>
    </p:cSldViewPr>
  </p:slideViewPr>
  <p:outlineViewPr>
    <p:cViewPr>
      <p:scale>
        <a:sx n="33" d="100"/>
        <a:sy n="33" d="100"/>
      </p:scale>
      <p:origin x="0" y="7638"/>
    </p:cViewPr>
  </p:outlineViewPr>
  <p:notesTextViewPr>
    <p:cViewPr>
      <p:scale>
        <a:sx n="100" d="100"/>
        <a:sy n="100" d="100"/>
      </p:scale>
      <p:origin x="0" y="0"/>
    </p:cViewPr>
  </p:notesTextViewPr>
  <p:sorterViewPr>
    <p:cViewPr>
      <p:scale>
        <a:sx n="150" d="100"/>
        <a:sy n="150" d="100"/>
      </p:scale>
      <p:origin x="0" y="10784"/>
    </p:cViewPr>
  </p:sorterViewPr>
  <p:notesViewPr>
    <p:cSldViewPr>
      <p:cViewPr varScale="1">
        <p:scale>
          <a:sx n="110" d="100"/>
          <a:sy n="110" d="100"/>
        </p:scale>
        <p:origin x="-522"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Dan\Documents\USC\Pulsed%20Power%20Research\Wine%20Experiment\UC%20Davis%20Campaign\UC%20Davis%20Campaign%20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0" dirty="0"/>
              <a:t>PEF Treatment of Sauvignon Blanc Wine Grapes </a:t>
            </a:r>
            <a:r>
              <a:rPr lang="en-US" sz="1800" b="0" dirty="0" smtClean="0"/>
              <a:t>(UC Davis)</a:t>
            </a:r>
            <a:endParaRPr lang="en-US" sz="1800" b="0" dirty="0"/>
          </a:p>
        </c:rich>
      </c:tx>
      <c:layout/>
      <c:overlay val="0"/>
    </c:title>
    <c:autoTitleDeleted val="0"/>
    <c:plotArea>
      <c:layout/>
      <c:barChart>
        <c:barDir val="col"/>
        <c:grouping val="clustered"/>
        <c:varyColors val="0"/>
        <c:ser>
          <c:idx val="0"/>
          <c:order val="0"/>
          <c:tx>
            <c:v>2 us Pulser</c:v>
          </c:tx>
          <c:spPr>
            <a:solidFill>
              <a:prstClr val="white"/>
            </a:solidFill>
            <a:ln w="31750">
              <a:solidFill>
                <a:srgbClr val="C00000"/>
              </a:solidFill>
            </a:ln>
          </c:spPr>
          <c:invertIfNegative val="0"/>
          <c:dPt>
            <c:idx val="1"/>
            <c:invertIfNegative val="0"/>
            <c:bubble3D val="0"/>
            <c:spPr>
              <a:solidFill>
                <a:prstClr val="white"/>
              </a:solidFill>
              <a:ln w="31750">
                <a:solidFill>
                  <a:srgbClr val="C00000"/>
                </a:solidFill>
              </a:ln>
            </c:spPr>
          </c:dPt>
          <c:errBars>
            <c:errBarType val="both"/>
            <c:errValType val="cust"/>
            <c:noEndCap val="0"/>
            <c:plus>
              <c:numRef>
                <c:f>'Data for Charts'!$E$7:$E$10</c:f>
                <c:numCache>
                  <c:formatCode>General</c:formatCode>
                  <c:ptCount val="4"/>
                  <c:pt idx="0">
                    <c:v>0.0</c:v>
                  </c:pt>
                  <c:pt idx="1">
                    <c:v>2.516611478423523</c:v>
                  </c:pt>
                  <c:pt idx="2">
                    <c:v>3.5</c:v>
                  </c:pt>
                  <c:pt idx="3">
                    <c:v>2.474873734152917</c:v>
                  </c:pt>
                </c:numCache>
              </c:numRef>
            </c:plus>
            <c:minus>
              <c:numRef>
                <c:f>'Data for Charts'!$E$7:$E$10</c:f>
                <c:numCache>
                  <c:formatCode>General</c:formatCode>
                  <c:ptCount val="4"/>
                  <c:pt idx="0">
                    <c:v>0.0</c:v>
                  </c:pt>
                  <c:pt idx="1">
                    <c:v>2.516611478423523</c:v>
                  </c:pt>
                  <c:pt idx="2">
                    <c:v>3.5</c:v>
                  </c:pt>
                  <c:pt idx="3">
                    <c:v>2.474873734152917</c:v>
                  </c:pt>
                </c:numCache>
              </c:numRef>
            </c:minus>
          </c:errBars>
          <c:cat>
            <c:numRef>
              <c:f>'Data for Charts'!$B$7:$B$10</c:f>
              <c:numCache>
                <c:formatCode>General</c:formatCode>
                <c:ptCount val="4"/>
                <c:pt idx="0">
                  <c:v>0.0</c:v>
                </c:pt>
                <c:pt idx="1">
                  <c:v>100.0</c:v>
                </c:pt>
                <c:pt idx="2">
                  <c:v>200.0</c:v>
                </c:pt>
                <c:pt idx="3">
                  <c:v>800.0</c:v>
                </c:pt>
              </c:numCache>
            </c:numRef>
          </c:cat>
          <c:val>
            <c:numRef>
              <c:f>'Data for Charts'!$C$7:$C$8</c:f>
              <c:numCache>
                <c:formatCode>0</c:formatCode>
                <c:ptCount val="2"/>
                <c:pt idx="0">
                  <c:v>0.0</c:v>
                </c:pt>
                <c:pt idx="1">
                  <c:v>70.66666666666667</c:v>
                </c:pt>
              </c:numCache>
            </c:numRef>
          </c:val>
        </c:ser>
        <c:ser>
          <c:idx val="1"/>
          <c:order val="1"/>
          <c:tx>
            <c:v>200 ns Pulser</c:v>
          </c:tx>
          <c:spPr>
            <a:solidFill>
              <a:prstClr val="white"/>
            </a:solidFill>
            <a:ln w="31750">
              <a:solidFill>
                <a:schemeClr val="tx1"/>
              </a:solidFill>
            </a:ln>
          </c:spPr>
          <c:invertIfNegative val="0"/>
          <c:dPt>
            <c:idx val="0"/>
            <c:invertIfNegative val="0"/>
            <c:bubble3D val="0"/>
            <c:spPr>
              <a:solidFill>
                <a:prstClr val="white"/>
              </a:solidFill>
              <a:ln w="31750">
                <a:solidFill>
                  <a:schemeClr val="tx1"/>
                </a:solidFill>
                <a:prstDash val="dash"/>
              </a:ln>
            </c:spPr>
          </c:dPt>
          <c:errBars>
            <c:errBarType val="both"/>
            <c:errValType val="cust"/>
            <c:noEndCap val="0"/>
            <c:plus>
              <c:numRef>
                <c:f>'Data for Charts'!$E$15:$E$18</c:f>
                <c:numCache>
                  <c:formatCode>General</c:formatCode>
                  <c:ptCount val="4"/>
                  <c:pt idx="0">
                    <c:v>10.0</c:v>
                  </c:pt>
                  <c:pt idx="1">
                    <c:v>2.081665999466057</c:v>
                  </c:pt>
                  <c:pt idx="2">
                    <c:v>2.645751311064591</c:v>
                  </c:pt>
                  <c:pt idx="3">
                    <c:v>2.5</c:v>
                  </c:pt>
                </c:numCache>
              </c:numRef>
            </c:plus>
            <c:minus>
              <c:numRef>
                <c:f>'Data for Charts'!$E$15:$E$18</c:f>
                <c:numCache>
                  <c:formatCode>General</c:formatCode>
                  <c:ptCount val="4"/>
                  <c:pt idx="0">
                    <c:v>10.0</c:v>
                  </c:pt>
                  <c:pt idx="1">
                    <c:v>2.081665999466057</c:v>
                  </c:pt>
                  <c:pt idx="2">
                    <c:v>2.645751311064591</c:v>
                  </c:pt>
                  <c:pt idx="3">
                    <c:v>2.5</c:v>
                  </c:pt>
                </c:numCache>
              </c:numRef>
            </c:minus>
          </c:errBars>
          <c:val>
            <c:numRef>
              <c:f>'Data for Charts'!$C$15:$C$16</c:f>
              <c:numCache>
                <c:formatCode>0</c:formatCode>
                <c:ptCount val="2"/>
                <c:pt idx="0">
                  <c:v>54.0</c:v>
                </c:pt>
                <c:pt idx="1">
                  <c:v>70.66666666666667</c:v>
                </c:pt>
              </c:numCache>
            </c:numRef>
          </c:val>
        </c:ser>
        <c:ser>
          <c:idx val="2"/>
          <c:order val="2"/>
          <c:tx>
            <c:v>12 ns Pulser</c:v>
          </c:tx>
          <c:spPr>
            <a:solidFill>
              <a:prstClr val="white"/>
            </a:solidFill>
            <a:ln w="31750">
              <a:solidFill>
                <a:srgbClr val="0070C0"/>
              </a:solidFill>
            </a:ln>
          </c:spPr>
          <c:invertIfNegative val="0"/>
          <c:errBars>
            <c:errBarType val="both"/>
            <c:errValType val="cust"/>
            <c:noEndCap val="0"/>
            <c:plus>
              <c:numRef>
                <c:f>'Data for Charts'!$E$11:$E$14</c:f>
                <c:numCache>
                  <c:formatCode>General</c:formatCode>
                  <c:ptCount val="4"/>
                  <c:pt idx="0">
                    <c:v>0.0</c:v>
                  </c:pt>
                  <c:pt idx="1">
                    <c:v>5.686240703077313</c:v>
                  </c:pt>
                  <c:pt idx="2">
                    <c:v>0.707106781186548</c:v>
                  </c:pt>
                  <c:pt idx="3">
                    <c:v>1.15470053837912</c:v>
                  </c:pt>
                </c:numCache>
              </c:numRef>
            </c:plus>
            <c:minus>
              <c:numRef>
                <c:f>'Data for Charts'!$E$11:$E$14</c:f>
                <c:numCache>
                  <c:formatCode>General</c:formatCode>
                  <c:ptCount val="4"/>
                  <c:pt idx="0">
                    <c:v>0.0</c:v>
                  </c:pt>
                  <c:pt idx="1">
                    <c:v>5.686240703077313</c:v>
                  </c:pt>
                  <c:pt idx="2">
                    <c:v>0.707106781186548</c:v>
                  </c:pt>
                  <c:pt idx="3">
                    <c:v>1.15470053837912</c:v>
                  </c:pt>
                </c:numCache>
              </c:numRef>
            </c:minus>
          </c:errBars>
          <c:val>
            <c:numRef>
              <c:f>'Data for Charts'!$C$11:$C$12</c:f>
              <c:numCache>
                <c:formatCode>0</c:formatCode>
                <c:ptCount val="2"/>
                <c:pt idx="0">
                  <c:v>0.0</c:v>
                </c:pt>
                <c:pt idx="1">
                  <c:v>68.33333333333285</c:v>
                </c:pt>
              </c:numCache>
            </c:numRef>
          </c:val>
        </c:ser>
        <c:ser>
          <c:idx val="3"/>
          <c:order val="3"/>
          <c:tx>
            <c:v>Control</c:v>
          </c:tx>
          <c:spPr>
            <a:noFill/>
            <a:ln w="19050">
              <a:solidFill>
                <a:schemeClr val="tx1"/>
              </a:solidFill>
              <a:prstDash val="dash"/>
            </a:ln>
          </c:spPr>
          <c:invertIfNegative val="0"/>
          <c:val>
            <c:numRef>
              <c:f>'Data for Charts'!$C$3:$C$4</c:f>
              <c:numCache>
                <c:formatCode>0</c:formatCode>
                <c:ptCount val="2"/>
                <c:pt idx="0">
                  <c:v>0.0</c:v>
                </c:pt>
                <c:pt idx="1">
                  <c:v>0.0</c:v>
                </c:pt>
              </c:numCache>
            </c:numRef>
          </c:val>
        </c:ser>
        <c:dLbls>
          <c:showLegendKey val="0"/>
          <c:showVal val="0"/>
          <c:showCatName val="0"/>
          <c:showSerName val="0"/>
          <c:showPercent val="0"/>
          <c:showBubbleSize val="0"/>
        </c:dLbls>
        <c:gapWidth val="75"/>
        <c:overlap val="-25"/>
        <c:axId val="2122083064"/>
        <c:axId val="2122077624"/>
      </c:barChart>
      <c:catAx>
        <c:axId val="2122083064"/>
        <c:scaling>
          <c:orientation val="minMax"/>
        </c:scaling>
        <c:delete val="0"/>
        <c:axPos val="b"/>
        <c:title>
          <c:tx>
            <c:rich>
              <a:bodyPr/>
              <a:lstStyle/>
              <a:p>
                <a:pPr>
                  <a:defRPr b="0"/>
                </a:pPr>
                <a:r>
                  <a:rPr lang="en-US" b="0" dirty="0"/>
                  <a:t>Number of Pulses</a:t>
                </a:r>
              </a:p>
            </c:rich>
          </c:tx>
          <c:layout/>
          <c:overlay val="0"/>
        </c:title>
        <c:numFmt formatCode="General" sourceLinked="1"/>
        <c:majorTickMark val="none"/>
        <c:minorTickMark val="none"/>
        <c:tickLblPos val="nextTo"/>
        <c:spPr>
          <a:ln w="25400">
            <a:solidFill>
              <a:prstClr val="black"/>
            </a:solidFill>
          </a:ln>
        </c:spPr>
        <c:txPr>
          <a:bodyPr/>
          <a:lstStyle/>
          <a:p>
            <a:pPr>
              <a:defRPr sz="1200"/>
            </a:pPr>
            <a:endParaRPr lang="en-US"/>
          </a:p>
        </c:txPr>
        <c:crossAx val="2122077624"/>
        <c:crosses val="autoZero"/>
        <c:auto val="1"/>
        <c:lblAlgn val="ctr"/>
        <c:lblOffset val="100"/>
        <c:noMultiLvlLbl val="0"/>
      </c:catAx>
      <c:valAx>
        <c:axId val="2122077624"/>
        <c:scaling>
          <c:orientation val="minMax"/>
        </c:scaling>
        <c:delete val="0"/>
        <c:axPos val="l"/>
        <c:title>
          <c:tx>
            <c:rich>
              <a:bodyPr rot="-5400000" vert="horz"/>
              <a:lstStyle/>
              <a:p>
                <a:pPr>
                  <a:defRPr b="0"/>
                </a:pPr>
                <a:r>
                  <a:rPr lang="en-US" b="0"/>
                  <a:t>Juice Yield (mL)</a:t>
                </a:r>
              </a:p>
            </c:rich>
          </c:tx>
          <c:layout/>
          <c:overlay val="0"/>
        </c:title>
        <c:numFmt formatCode="0" sourceLinked="1"/>
        <c:majorTickMark val="none"/>
        <c:minorTickMark val="none"/>
        <c:tickLblPos val="nextTo"/>
        <c:spPr>
          <a:ln w="25400">
            <a:solidFill>
              <a:schemeClr val="tx1"/>
            </a:solidFill>
          </a:ln>
        </c:spPr>
        <c:txPr>
          <a:bodyPr/>
          <a:lstStyle/>
          <a:p>
            <a:pPr>
              <a:defRPr sz="1200"/>
            </a:pPr>
            <a:endParaRPr lang="en-US"/>
          </a:p>
        </c:txPr>
        <c:crossAx val="2122083064"/>
        <c:crosses val="autoZero"/>
        <c:crossBetween val="between"/>
      </c:valAx>
      <c:spPr>
        <a:noFill/>
      </c:spPr>
    </c:plotArea>
    <c:legend>
      <c:legendPos val="r"/>
      <c:layout/>
      <c:overlay val="0"/>
    </c:legend>
    <c:plotVisOnly val="1"/>
    <c:dispBlanksAs val="gap"/>
    <c:showDLblsOverMax val="0"/>
  </c:chart>
  <c:spPr>
    <a:noFill/>
    <a:ln>
      <a:noFill/>
    </a:ln>
  </c:spPr>
  <c:txPr>
    <a:bodyPr/>
    <a:lstStyle/>
    <a:p>
      <a:pPr>
        <a:defRPr sz="1800">
          <a:latin typeface="Arial" pitchFamily="34" charset="0"/>
          <a:cs typeface="Arial"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233" cy="465034"/>
          </a:xfrm>
          <a:prstGeom prst="rect">
            <a:avLst/>
          </a:prstGeom>
        </p:spPr>
        <p:txBody>
          <a:bodyPr vert="horz" lIns="92488" tIns="46244" rIns="92488" bIns="46244" rtlCol="0"/>
          <a:lstStyle>
            <a:lvl1pPr algn="l">
              <a:defRPr sz="1300"/>
            </a:lvl1pPr>
          </a:lstStyle>
          <a:p>
            <a:pPr>
              <a:defRPr/>
            </a:pPr>
            <a:r>
              <a:rPr lang="en-US" smtClean="0"/>
              <a:t>Gundersen Presentation</a:t>
            </a:r>
            <a:endParaRPr lang="en-US" dirty="0"/>
          </a:p>
        </p:txBody>
      </p:sp>
      <p:sp>
        <p:nvSpPr>
          <p:cNvPr id="3" name="Date Placeholder 2"/>
          <p:cNvSpPr>
            <a:spLocks noGrp="1"/>
          </p:cNvSpPr>
          <p:nvPr>
            <p:ph type="dt" sz="quarter" idx="1"/>
          </p:nvPr>
        </p:nvSpPr>
        <p:spPr>
          <a:xfrm>
            <a:off x="3971955" y="2"/>
            <a:ext cx="3037233" cy="465034"/>
          </a:xfrm>
          <a:prstGeom prst="rect">
            <a:avLst/>
          </a:prstGeom>
        </p:spPr>
        <p:txBody>
          <a:bodyPr vert="horz" lIns="92488" tIns="46244" rIns="92488" bIns="46244" rtlCol="0"/>
          <a:lstStyle>
            <a:lvl1pPr algn="r">
              <a:defRPr sz="1300"/>
            </a:lvl1pPr>
          </a:lstStyle>
          <a:p>
            <a:pPr>
              <a:defRPr/>
            </a:pPr>
            <a:fld id="{D425FACA-9193-0D41-B2EA-38A7AA28B458}" type="datetime1">
              <a:rPr lang="en-US" smtClean="0"/>
              <a:t>9/25/17</a:t>
            </a:fld>
            <a:endParaRPr lang="en-US" dirty="0"/>
          </a:p>
        </p:txBody>
      </p:sp>
      <p:sp>
        <p:nvSpPr>
          <p:cNvPr id="4" name="Footer Placeholder 3"/>
          <p:cNvSpPr>
            <a:spLocks noGrp="1"/>
          </p:cNvSpPr>
          <p:nvPr>
            <p:ph type="ftr" sz="quarter" idx="2"/>
          </p:nvPr>
        </p:nvSpPr>
        <p:spPr>
          <a:xfrm>
            <a:off x="2" y="8829247"/>
            <a:ext cx="3037233" cy="465034"/>
          </a:xfrm>
          <a:prstGeom prst="rect">
            <a:avLst/>
          </a:prstGeom>
        </p:spPr>
        <p:txBody>
          <a:bodyPr vert="horz" lIns="92488" tIns="46244" rIns="92488" bIns="46244" rtlCol="0" anchor="b"/>
          <a:lstStyle>
            <a:lvl1pPr algn="l">
              <a:defRPr sz="1300"/>
            </a:lvl1pPr>
          </a:lstStyle>
          <a:p>
            <a:pPr>
              <a:defRPr/>
            </a:pPr>
            <a:r>
              <a:rPr lang="en-US" smtClean="0"/>
              <a:t>mag@usc.edu</a:t>
            </a:r>
            <a:endParaRPr lang="en-US" dirty="0"/>
          </a:p>
        </p:txBody>
      </p:sp>
      <p:sp>
        <p:nvSpPr>
          <p:cNvPr id="5" name="Slide Number Placeholder 4"/>
          <p:cNvSpPr>
            <a:spLocks noGrp="1"/>
          </p:cNvSpPr>
          <p:nvPr>
            <p:ph type="sldNum" sz="quarter" idx="3"/>
          </p:nvPr>
        </p:nvSpPr>
        <p:spPr>
          <a:xfrm>
            <a:off x="3971955" y="8829247"/>
            <a:ext cx="3037233" cy="465034"/>
          </a:xfrm>
          <a:prstGeom prst="rect">
            <a:avLst/>
          </a:prstGeom>
        </p:spPr>
        <p:txBody>
          <a:bodyPr vert="horz" lIns="92488" tIns="46244" rIns="92488" bIns="46244" rtlCol="0" anchor="b"/>
          <a:lstStyle>
            <a:lvl1pPr algn="r">
              <a:defRPr sz="1300"/>
            </a:lvl1pPr>
          </a:lstStyle>
          <a:p>
            <a:pPr>
              <a:defRPr/>
            </a:pPr>
            <a:fld id="{2A32918F-FEAA-4771-8D92-F17F9A72ECB7}" type="slidenum">
              <a:rPr lang="en-US"/>
              <a:pPr>
                <a:defRPr/>
              </a:pPr>
              <a:t>‹#›</a:t>
            </a:fld>
            <a:endParaRPr lang="en-US" dirty="0"/>
          </a:p>
        </p:txBody>
      </p:sp>
    </p:spTree>
    <p:extLst>
      <p:ext uri="{BB962C8B-B14F-4D97-AF65-F5344CB8AC3E}">
        <p14:creationId xmlns:p14="http://schemas.microsoft.com/office/powerpoint/2010/main" val="371285732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233" cy="465034"/>
          </a:xfrm>
          <a:prstGeom prst="rect">
            <a:avLst/>
          </a:prstGeom>
        </p:spPr>
        <p:txBody>
          <a:bodyPr vert="horz" lIns="93154" tIns="46577" rIns="93154" bIns="46577" rtlCol="0"/>
          <a:lstStyle>
            <a:lvl1pPr algn="l" fontAlgn="auto">
              <a:spcBef>
                <a:spcPts val="0"/>
              </a:spcBef>
              <a:spcAft>
                <a:spcPts val="0"/>
              </a:spcAft>
              <a:defRPr sz="1300">
                <a:latin typeface="+mn-lt"/>
                <a:cs typeface="+mn-cs"/>
              </a:defRPr>
            </a:lvl1pPr>
          </a:lstStyle>
          <a:p>
            <a:pPr>
              <a:defRPr/>
            </a:pPr>
            <a:r>
              <a:rPr lang="en-US" smtClean="0"/>
              <a:t>Gundersen Presentation</a:t>
            </a:r>
            <a:endParaRPr lang="en-US" dirty="0"/>
          </a:p>
        </p:txBody>
      </p:sp>
      <p:sp>
        <p:nvSpPr>
          <p:cNvPr id="3" name="Date Placeholder 2"/>
          <p:cNvSpPr>
            <a:spLocks noGrp="1"/>
          </p:cNvSpPr>
          <p:nvPr>
            <p:ph type="dt" idx="1"/>
          </p:nvPr>
        </p:nvSpPr>
        <p:spPr>
          <a:xfrm>
            <a:off x="3971955" y="2"/>
            <a:ext cx="3037233" cy="465034"/>
          </a:xfrm>
          <a:prstGeom prst="rect">
            <a:avLst/>
          </a:prstGeom>
        </p:spPr>
        <p:txBody>
          <a:bodyPr vert="horz" lIns="93154" tIns="46577" rIns="93154" bIns="46577" rtlCol="0"/>
          <a:lstStyle>
            <a:lvl1pPr algn="r" fontAlgn="auto">
              <a:spcBef>
                <a:spcPts val="0"/>
              </a:spcBef>
              <a:spcAft>
                <a:spcPts val="0"/>
              </a:spcAft>
              <a:defRPr sz="1300">
                <a:latin typeface="+mn-lt"/>
                <a:cs typeface="+mn-cs"/>
              </a:defRPr>
            </a:lvl1pPr>
          </a:lstStyle>
          <a:p>
            <a:pPr>
              <a:defRPr/>
            </a:pPr>
            <a:fld id="{4C1E50A5-2DC6-5B4D-A21D-A2A5E8931CA0}" type="datetime1">
              <a:rPr lang="en-US" smtClean="0"/>
              <a:t>9/25/17</a:t>
            </a:fld>
            <a:endParaRPr lang="en-US" dirty="0"/>
          </a:p>
        </p:txBody>
      </p:sp>
      <p:sp>
        <p:nvSpPr>
          <p:cNvPr id="4" name="Slide Image Placeholder 3"/>
          <p:cNvSpPr>
            <a:spLocks noGrp="1" noRot="1" noChangeAspect="1"/>
          </p:cNvSpPr>
          <p:nvPr>
            <p:ph type="sldImg" idx="2"/>
          </p:nvPr>
        </p:nvSpPr>
        <p:spPr>
          <a:xfrm>
            <a:off x="2508250" y="696913"/>
            <a:ext cx="1935163" cy="1452562"/>
          </a:xfrm>
          <a:prstGeom prst="rect">
            <a:avLst/>
          </a:prstGeom>
          <a:noFill/>
          <a:ln w="12700">
            <a:solidFill>
              <a:prstClr val="black"/>
            </a:solidFill>
          </a:ln>
        </p:spPr>
        <p:txBody>
          <a:bodyPr vert="horz" lIns="93154" tIns="46577" rIns="93154" bIns="46577" rtlCol="0" anchor="ctr"/>
          <a:lstStyle/>
          <a:p>
            <a:pPr lvl="0"/>
            <a:endParaRPr lang="en-US" noProof="0" dirty="0"/>
          </a:p>
        </p:txBody>
      </p:sp>
      <p:sp>
        <p:nvSpPr>
          <p:cNvPr id="5" name="Notes Placeholder 4"/>
          <p:cNvSpPr>
            <a:spLocks noGrp="1"/>
          </p:cNvSpPr>
          <p:nvPr>
            <p:ph type="body" sz="quarter" idx="3"/>
          </p:nvPr>
        </p:nvSpPr>
        <p:spPr>
          <a:xfrm>
            <a:off x="701647" y="2303930"/>
            <a:ext cx="5607107" cy="6295986"/>
          </a:xfrm>
          <a:prstGeom prst="rect">
            <a:avLst/>
          </a:prstGeom>
        </p:spPr>
        <p:txBody>
          <a:bodyPr vert="horz" lIns="93154" tIns="46577" rIns="93154" bIns="465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247"/>
            <a:ext cx="3037233" cy="465034"/>
          </a:xfrm>
          <a:prstGeom prst="rect">
            <a:avLst/>
          </a:prstGeom>
        </p:spPr>
        <p:txBody>
          <a:bodyPr vert="horz" lIns="93154" tIns="46577" rIns="93154" bIns="46577" rtlCol="0" anchor="b"/>
          <a:lstStyle>
            <a:lvl1pPr algn="l" fontAlgn="auto">
              <a:spcBef>
                <a:spcPts val="0"/>
              </a:spcBef>
              <a:spcAft>
                <a:spcPts val="0"/>
              </a:spcAft>
              <a:defRPr sz="1300">
                <a:latin typeface="+mn-lt"/>
                <a:cs typeface="+mn-cs"/>
              </a:defRPr>
            </a:lvl1pPr>
          </a:lstStyle>
          <a:p>
            <a:pPr>
              <a:defRPr/>
            </a:pPr>
            <a:r>
              <a:rPr lang="en-US" smtClean="0"/>
              <a:t>mag@usc.edu</a:t>
            </a:r>
            <a:endParaRPr lang="en-US" dirty="0"/>
          </a:p>
        </p:txBody>
      </p:sp>
      <p:sp>
        <p:nvSpPr>
          <p:cNvPr id="7" name="Slide Number Placeholder 6"/>
          <p:cNvSpPr>
            <a:spLocks noGrp="1"/>
          </p:cNvSpPr>
          <p:nvPr>
            <p:ph type="sldNum" sz="quarter" idx="5"/>
          </p:nvPr>
        </p:nvSpPr>
        <p:spPr>
          <a:xfrm>
            <a:off x="3971955" y="8829247"/>
            <a:ext cx="3037233" cy="465034"/>
          </a:xfrm>
          <a:prstGeom prst="rect">
            <a:avLst/>
          </a:prstGeom>
        </p:spPr>
        <p:txBody>
          <a:bodyPr vert="horz" lIns="93154" tIns="46577" rIns="93154" bIns="46577" rtlCol="0" anchor="b"/>
          <a:lstStyle>
            <a:lvl1pPr algn="r" fontAlgn="auto">
              <a:spcBef>
                <a:spcPts val="0"/>
              </a:spcBef>
              <a:spcAft>
                <a:spcPts val="0"/>
              </a:spcAft>
              <a:defRPr sz="1300">
                <a:latin typeface="+mn-lt"/>
                <a:cs typeface="+mn-cs"/>
              </a:defRPr>
            </a:lvl1pPr>
          </a:lstStyle>
          <a:p>
            <a:pPr>
              <a:defRPr/>
            </a:pPr>
            <a:fld id="{B8EAB35C-655F-4C56-92EB-CDF8B3DD7236}" type="slidenum">
              <a:rPr lang="en-US"/>
              <a:pPr>
                <a:defRPr/>
              </a:pPr>
              <a:t>‹#›</a:t>
            </a:fld>
            <a:endParaRPr lang="en-US" dirty="0"/>
          </a:p>
        </p:txBody>
      </p:sp>
    </p:spTree>
    <p:extLst>
      <p:ext uri="{BB962C8B-B14F-4D97-AF65-F5344CB8AC3E}">
        <p14:creationId xmlns:p14="http://schemas.microsoft.com/office/powerpoint/2010/main" val="338302829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Gundersen Presentation</a:t>
            </a:r>
            <a:endParaRPr lang="en-US" dirty="0"/>
          </a:p>
        </p:txBody>
      </p:sp>
      <p:sp>
        <p:nvSpPr>
          <p:cNvPr id="5" name="Footer Placeholder 4"/>
          <p:cNvSpPr>
            <a:spLocks noGrp="1"/>
          </p:cNvSpPr>
          <p:nvPr>
            <p:ph type="ftr" sz="quarter" idx="11"/>
          </p:nvPr>
        </p:nvSpPr>
        <p:spPr/>
        <p:txBody>
          <a:bodyPr/>
          <a:lstStyle/>
          <a:p>
            <a:pPr>
              <a:defRPr/>
            </a:pPr>
            <a:r>
              <a:rPr lang="en-US"/>
              <a:t>mag@usc.edu</a:t>
            </a:r>
            <a:endParaRPr lang="en-US" dirty="0"/>
          </a:p>
        </p:txBody>
      </p:sp>
      <p:sp>
        <p:nvSpPr>
          <p:cNvPr id="6" name="Slide Number Placeholder 5"/>
          <p:cNvSpPr>
            <a:spLocks noGrp="1"/>
          </p:cNvSpPr>
          <p:nvPr>
            <p:ph type="sldNum" sz="quarter" idx="12"/>
          </p:nvPr>
        </p:nvSpPr>
        <p:spPr/>
        <p:txBody>
          <a:bodyPr/>
          <a:lstStyle/>
          <a:p>
            <a:pPr>
              <a:defRPr/>
            </a:pPr>
            <a:fld id="{B8EAB35C-655F-4C56-92EB-CDF8B3DD7236}" type="slidenum">
              <a:rPr lang="en-US" smtClean="0"/>
              <a:pPr>
                <a:defRPr/>
              </a:pPr>
              <a:t>1</a:t>
            </a:fld>
            <a:endParaRPr lang="en-US" dirty="0"/>
          </a:p>
        </p:txBody>
      </p:sp>
    </p:spTree>
    <p:extLst>
      <p:ext uri="{BB962C8B-B14F-4D97-AF65-F5344CB8AC3E}">
        <p14:creationId xmlns:p14="http://schemas.microsoft.com/office/powerpoint/2010/main" val="226258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en-US" altLang="en-US" dirty="0">
              <a:ea typeface="ＭＳ Ｐゴシック" pitchFamily="34" charset="-128"/>
            </a:endParaRPr>
          </a:p>
        </p:txBody>
      </p:sp>
      <p:sp>
        <p:nvSpPr>
          <p:cNvPr id="1741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18675353-C17B-4238-A457-244E030834A0}" type="slidenum">
              <a:rPr lang="en-US" altLang="en-US">
                <a:solidFill>
                  <a:srgbClr val="000000"/>
                </a:solidFill>
                <a:latin typeface="Times New Roman" pitchFamily="18" charset="0"/>
              </a:rPr>
              <a:pPr/>
              <a:t>12</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66086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First direct attempt on a real civilian application.</a:t>
            </a:r>
          </a:p>
          <a:p>
            <a:r>
              <a:rPr lang="en-US" dirty="0"/>
              <a:t>Key Takeaway: Started with car emissions, and continued since the 90s till today.</a:t>
            </a:r>
          </a:p>
          <a:p>
            <a:r>
              <a:rPr lang="en-US" dirty="0"/>
              <a:t>Outro:</a:t>
            </a:r>
          </a:p>
          <a:p>
            <a:endParaRPr lang="en-US" dirty="0"/>
          </a:p>
        </p:txBody>
      </p:sp>
      <p:sp>
        <p:nvSpPr>
          <p:cNvPr id="4" name="Header Placeholder 3"/>
          <p:cNvSpPr>
            <a:spLocks noGrp="1"/>
          </p:cNvSpPr>
          <p:nvPr>
            <p:ph type="hdr" sz="quarter" idx="10"/>
          </p:nvPr>
        </p:nvSpPr>
        <p:spPr/>
        <p:txBody>
          <a:bodyPr/>
          <a:lstStyle/>
          <a:p>
            <a:pPr>
              <a:defRPr/>
            </a:pPr>
            <a:r>
              <a:rPr lang="en-US"/>
              <a:t>Gundersen Presentation</a:t>
            </a:r>
            <a:endParaRPr lang="en-US" dirty="0"/>
          </a:p>
        </p:txBody>
      </p:sp>
      <p:sp>
        <p:nvSpPr>
          <p:cNvPr id="5" name="Footer Placeholder 4"/>
          <p:cNvSpPr>
            <a:spLocks noGrp="1"/>
          </p:cNvSpPr>
          <p:nvPr>
            <p:ph type="ftr" sz="quarter" idx="11"/>
          </p:nvPr>
        </p:nvSpPr>
        <p:spPr/>
        <p:txBody>
          <a:bodyPr/>
          <a:lstStyle/>
          <a:p>
            <a:pPr>
              <a:defRPr/>
            </a:pPr>
            <a:r>
              <a:rPr lang="en-US"/>
              <a:t>mag@usc.edu</a:t>
            </a:r>
            <a:endParaRPr lang="en-US" dirty="0"/>
          </a:p>
        </p:txBody>
      </p:sp>
      <p:sp>
        <p:nvSpPr>
          <p:cNvPr id="6" name="Slide Number Placeholder 5"/>
          <p:cNvSpPr>
            <a:spLocks noGrp="1"/>
          </p:cNvSpPr>
          <p:nvPr>
            <p:ph type="sldNum" sz="quarter" idx="12"/>
          </p:nvPr>
        </p:nvSpPr>
        <p:spPr/>
        <p:txBody>
          <a:bodyPr/>
          <a:lstStyle/>
          <a:p>
            <a:pPr>
              <a:defRPr/>
            </a:pPr>
            <a:fld id="{B8EAB35C-655F-4C56-92EB-CDF8B3DD7236}" type="slidenum">
              <a:rPr lang="en-US" smtClean="0"/>
              <a:pPr>
                <a:defRPr/>
              </a:pPr>
              <a:t>15</a:t>
            </a:fld>
            <a:endParaRPr lang="en-US" dirty="0"/>
          </a:p>
        </p:txBody>
      </p:sp>
    </p:spTree>
    <p:extLst>
      <p:ext uri="{BB962C8B-B14F-4D97-AF65-F5344CB8AC3E}">
        <p14:creationId xmlns:p14="http://schemas.microsoft.com/office/powerpoint/2010/main" val="375877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First direct attempt on a real civilian application.</a:t>
            </a:r>
          </a:p>
          <a:p>
            <a:r>
              <a:rPr lang="en-US" dirty="0"/>
              <a:t>Key Takeaway: Started with car emissions, and continued since the 90s till today.</a:t>
            </a:r>
          </a:p>
          <a:p>
            <a:r>
              <a:rPr lang="en-US" dirty="0"/>
              <a:t>Outro:</a:t>
            </a:r>
          </a:p>
        </p:txBody>
      </p:sp>
      <p:sp>
        <p:nvSpPr>
          <p:cNvPr id="4" name="Header Placeholder 3"/>
          <p:cNvSpPr>
            <a:spLocks noGrp="1"/>
          </p:cNvSpPr>
          <p:nvPr>
            <p:ph type="hdr" sz="quarter" idx="10"/>
          </p:nvPr>
        </p:nvSpPr>
        <p:spPr/>
        <p:txBody>
          <a:bodyPr/>
          <a:lstStyle/>
          <a:p>
            <a:pPr>
              <a:defRPr/>
            </a:pPr>
            <a:r>
              <a:rPr lang="en-US"/>
              <a:t>Gundersen Presentation</a:t>
            </a:r>
            <a:endParaRPr lang="en-US" dirty="0"/>
          </a:p>
        </p:txBody>
      </p:sp>
      <p:sp>
        <p:nvSpPr>
          <p:cNvPr id="5" name="Footer Placeholder 4"/>
          <p:cNvSpPr>
            <a:spLocks noGrp="1"/>
          </p:cNvSpPr>
          <p:nvPr>
            <p:ph type="ftr" sz="quarter" idx="11"/>
          </p:nvPr>
        </p:nvSpPr>
        <p:spPr/>
        <p:txBody>
          <a:bodyPr/>
          <a:lstStyle/>
          <a:p>
            <a:pPr>
              <a:defRPr/>
            </a:pPr>
            <a:r>
              <a:rPr lang="en-US"/>
              <a:t>mag@usc.edu</a:t>
            </a:r>
            <a:endParaRPr lang="en-US" dirty="0"/>
          </a:p>
        </p:txBody>
      </p:sp>
      <p:sp>
        <p:nvSpPr>
          <p:cNvPr id="6" name="Slide Number Placeholder 5"/>
          <p:cNvSpPr>
            <a:spLocks noGrp="1"/>
          </p:cNvSpPr>
          <p:nvPr>
            <p:ph type="sldNum" sz="quarter" idx="12"/>
          </p:nvPr>
        </p:nvSpPr>
        <p:spPr/>
        <p:txBody>
          <a:bodyPr/>
          <a:lstStyle/>
          <a:p>
            <a:pPr>
              <a:defRPr/>
            </a:pPr>
            <a:fld id="{B8EAB35C-655F-4C56-92EB-CDF8B3DD7236}" type="slidenum">
              <a:rPr lang="en-US" smtClean="0"/>
              <a:pPr>
                <a:defRPr/>
              </a:pPr>
              <a:t>16</a:t>
            </a:fld>
            <a:endParaRPr lang="en-US" dirty="0"/>
          </a:p>
        </p:txBody>
      </p:sp>
    </p:spTree>
    <p:extLst>
      <p:ext uri="{BB962C8B-B14F-4D97-AF65-F5344CB8AC3E}">
        <p14:creationId xmlns:p14="http://schemas.microsoft.com/office/powerpoint/2010/main" val="233282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Further data collection showed that emissions remediation for NOx is energetically favorable. </a:t>
            </a:r>
          </a:p>
          <a:p>
            <a:r>
              <a:rPr lang="en-US" dirty="0"/>
              <a:t>Key Takeaway: Further tests showed that energetic costs for remediation relative to engine power output can be obtained at 2% or less.</a:t>
            </a:r>
          </a:p>
          <a:p>
            <a:r>
              <a:rPr lang="en-US" dirty="0"/>
              <a:t>Outro: Technology just needed to advance further before application became reality.</a:t>
            </a:r>
          </a:p>
          <a:p>
            <a:endParaRPr lang="en-US" dirty="0"/>
          </a:p>
        </p:txBody>
      </p:sp>
      <p:sp>
        <p:nvSpPr>
          <p:cNvPr id="4" name="Header Placeholder 3"/>
          <p:cNvSpPr>
            <a:spLocks noGrp="1"/>
          </p:cNvSpPr>
          <p:nvPr>
            <p:ph type="hdr" sz="quarter" idx="10"/>
          </p:nvPr>
        </p:nvSpPr>
        <p:spPr/>
        <p:txBody>
          <a:bodyPr/>
          <a:lstStyle/>
          <a:p>
            <a:pPr>
              <a:defRPr/>
            </a:pPr>
            <a:r>
              <a:rPr lang="en-US"/>
              <a:t>Gundersen Presentation</a:t>
            </a:r>
            <a:endParaRPr lang="en-US" dirty="0"/>
          </a:p>
        </p:txBody>
      </p:sp>
      <p:sp>
        <p:nvSpPr>
          <p:cNvPr id="5" name="Footer Placeholder 4"/>
          <p:cNvSpPr>
            <a:spLocks noGrp="1"/>
          </p:cNvSpPr>
          <p:nvPr>
            <p:ph type="ftr" sz="quarter" idx="11"/>
          </p:nvPr>
        </p:nvSpPr>
        <p:spPr/>
        <p:txBody>
          <a:bodyPr/>
          <a:lstStyle/>
          <a:p>
            <a:pPr>
              <a:defRPr/>
            </a:pPr>
            <a:r>
              <a:rPr lang="en-US"/>
              <a:t>mag@usc.edu</a:t>
            </a:r>
            <a:endParaRPr lang="en-US" dirty="0"/>
          </a:p>
        </p:txBody>
      </p:sp>
      <p:sp>
        <p:nvSpPr>
          <p:cNvPr id="6" name="Slide Number Placeholder 5"/>
          <p:cNvSpPr>
            <a:spLocks noGrp="1"/>
          </p:cNvSpPr>
          <p:nvPr>
            <p:ph type="sldNum" sz="quarter" idx="12"/>
          </p:nvPr>
        </p:nvSpPr>
        <p:spPr/>
        <p:txBody>
          <a:bodyPr/>
          <a:lstStyle/>
          <a:p>
            <a:pPr>
              <a:defRPr/>
            </a:pPr>
            <a:fld id="{B8EAB35C-655F-4C56-92EB-CDF8B3DD7236}" type="slidenum">
              <a:rPr lang="en-US" smtClean="0"/>
              <a:pPr>
                <a:defRPr/>
              </a:pPr>
              <a:t>17</a:t>
            </a:fld>
            <a:endParaRPr lang="en-US" dirty="0"/>
          </a:p>
        </p:txBody>
      </p:sp>
    </p:spTree>
    <p:extLst>
      <p:ext uri="{BB962C8B-B14F-4D97-AF65-F5344CB8AC3E}">
        <p14:creationId xmlns:p14="http://schemas.microsoft.com/office/powerpoint/2010/main" val="253016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altLang="en-US" dirty="0">
                <a:ea typeface="ＭＳ Ｐゴシック" pitchFamily="34" charset="-128"/>
              </a:rPr>
              <a:t>Intro: </a:t>
            </a:r>
          </a:p>
          <a:p>
            <a:pPr marL="628650" lvl="1" indent="-171450">
              <a:buFont typeface="Arial" pitchFamily="34" charset="0"/>
              <a:buChar char="•"/>
            </a:pPr>
            <a:r>
              <a:rPr lang="en-US" altLang="en-US" dirty="0">
                <a:ea typeface="ＭＳ Ｐゴシック" pitchFamily="34" charset="-128"/>
              </a:rPr>
              <a:t>Now I’ll be explaining the beginning</a:t>
            </a:r>
            <a:r>
              <a:rPr lang="en-US" altLang="en-US" baseline="0" dirty="0">
                <a:ea typeface="ＭＳ Ｐゴシック" pitchFamily="34" charset="-128"/>
              </a:rPr>
              <a:t>s and results of all our NSPP studies. </a:t>
            </a:r>
            <a:endParaRPr lang="en-US" altLang="en-US" dirty="0">
              <a:ea typeface="ＭＳ Ｐゴシック" pitchFamily="34" charset="-128"/>
            </a:endParaRPr>
          </a:p>
          <a:p>
            <a:pPr marL="171450" indent="-171450">
              <a:buFont typeface="Arial" pitchFamily="34" charset="0"/>
              <a:buChar char="•"/>
            </a:pPr>
            <a:r>
              <a:rPr lang="en-US" altLang="en-US" dirty="0">
                <a:ea typeface="ＭＳ Ｐゴシック" pitchFamily="34" charset="-128"/>
              </a:rPr>
              <a:t>Main Points:</a:t>
            </a:r>
          </a:p>
          <a:p>
            <a:pPr marL="628650" lvl="1" indent="-171450">
              <a:buFont typeface="Arial" pitchFamily="34" charset="0"/>
              <a:buChar char="•"/>
            </a:pPr>
            <a:r>
              <a:rPr lang="en-US" altLang="en-US" baseline="0" dirty="0">
                <a:ea typeface="ＭＳ Ｐゴシック" pitchFamily="34" charset="-128"/>
              </a:rPr>
              <a:t>Experimental flow (how the experiment is done).</a:t>
            </a:r>
          </a:p>
          <a:p>
            <a:pPr marL="628650" lvl="1" indent="-171450">
              <a:buFont typeface="Arial" pitchFamily="34" charset="0"/>
              <a:buChar char="•"/>
            </a:pPr>
            <a:r>
              <a:rPr lang="en-US" altLang="en-US" baseline="0" dirty="0">
                <a:ea typeface="ＭＳ Ｐゴシック" pitchFamily="34" charset="-128"/>
              </a:rPr>
              <a:t>Equipment that we used.</a:t>
            </a:r>
          </a:p>
          <a:p>
            <a:pPr marL="628650" lvl="1" indent="-171450">
              <a:buFont typeface="Arial" pitchFamily="34" charset="0"/>
              <a:buChar char="•"/>
            </a:pPr>
            <a:r>
              <a:rPr lang="en-US" altLang="en-US" baseline="0" dirty="0">
                <a:ea typeface="ＭＳ Ｐゴシック" pitchFamily="34" charset="-128"/>
              </a:rPr>
              <a:t>Explain what slip stream is (and how it’s valid compared to full flow).</a:t>
            </a:r>
          </a:p>
          <a:p>
            <a:pPr marL="171450" indent="-171450">
              <a:buFont typeface="Arial" pitchFamily="34" charset="0"/>
              <a:buChar char="•"/>
            </a:pPr>
            <a:r>
              <a:rPr lang="en-US" altLang="en-US" dirty="0">
                <a:ea typeface="ＭＳ Ｐゴシック" pitchFamily="34" charset="-128"/>
              </a:rPr>
              <a:t>Outro: </a:t>
            </a:r>
          </a:p>
          <a:p>
            <a:pPr marL="628650" lvl="1" indent="-171450">
              <a:buFont typeface="Arial" pitchFamily="34" charset="0"/>
              <a:buChar char="•"/>
            </a:pPr>
            <a:r>
              <a:rPr lang="en-US" altLang="en-US" dirty="0">
                <a:ea typeface="ＭＳ Ｐゴシック" pitchFamily="34" charset="-128"/>
              </a:rPr>
              <a:t>This</a:t>
            </a:r>
            <a:r>
              <a:rPr lang="en-US" altLang="en-US" baseline="0" dirty="0">
                <a:ea typeface="ＭＳ Ｐゴシック" pitchFamily="34" charset="-128"/>
              </a:rPr>
              <a:t> is essentially the basis of all our experiments. </a:t>
            </a:r>
            <a:endParaRPr lang="en-US" altLang="en-US" dirty="0">
              <a:ea typeface="ＭＳ Ｐゴシック" pitchFamily="34" charset="-128"/>
            </a:endParaRPr>
          </a:p>
          <a:p>
            <a:endParaRPr lang="en-US" altLang="en-US" dirty="0">
              <a:ea typeface="ＭＳ Ｐゴシック" pitchFamily="34" charset="-128"/>
            </a:endParaRPr>
          </a:p>
        </p:txBody>
      </p:sp>
      <p:sp>
        <p:nvSpPr>
          <p:cNvPr id="2560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5B3449C1-A104-4F59-A030-39260FA0EC32}" type="slidenum">
              <a:rPr lang="en-US" altLang="en-US">
                <a:solidFill>
                  <a:srgbClr val="000000"/>
                </a:solidFill>
                <a:latin typeface="Times New Roman" pitchFamily="18" charset="0"/>
              </a:rPr>
              <a:pPr/>
              <a:t>19</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214271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CF618E61-E080-4902-B3F3-EA3D50DA398F}" type="slidenum">
              <a:rPr lang="en-US" altLang="en-US">
                <a:solidFill>
                  <a:srgbClr val="000000"/>
                </a:solidFill>
                <a:latin typeface="Times New Roman" pitchFamily="18" charset="0"/>
              </a:rPr>
              <a:pPr/>
              <a:t>20</a:t>
            </a:fld>
            <a:endParaRPr lang="en-US" altLang="en-US">
              <a:solidFill>
                <a:srgbClr val="000000"/>
              </a:solidFill>
              <a:latin typeface="Times New Roman" pitchFamily="18" charset="0"/>
            </a:endParaRPr>
          </a:p>
        </p:txBody>
      </p:sp>
      <p:sp>
        <p:nvSpPr>
          <p:cNvPr id="29699"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p:spPr>
      </p:sp>
      <p:sp>
        <p:nvSpPr>
          <p:cNvPr id="29700" name="Rectangle 2"/>
          <p:cNvSpPr>
            <a:spLocks noGrp="1" noChangeArrowheads="1"/>
          </p:cNvSpPr>
          <p:nvPr>
            <p:ph type="body" idx="1"/>
          </p:nvPr>
        </p:nvSpPr>
        <p:spPr>
          <a:xfrm>
            <a:off x="701613" y="4414911"/>
            <a:ext cx="5608607" cy="4183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1450" indent="-171450">
              <a:buFont typeface="Arial" pitchFamily="34" charset="0"/>
              <a:buChar char="•"/>
            </a:pPr>
            <a:r>
              <a:rPr lang="en-US" altLang="en-US" dirty="0">
                <a:ea typeface="ＭＳ Ｐゴシック" pitchFamily="34" charset="-128"/>
              </a:rPr>
              <a:t>Intro: </a:t>
            </a:r>
          </a:p>
          <a:p>
            <a:pPr marL="628650" lvl="1" indent="-171450">
              <a:buFont typeface="Arial" pitchFamily="34" charset="0"/>
              <a:buChar char="•"/>
            </a:pPr>
            <a:r>
              <a:rPr lang="en-US" altLang="en-US" dirty="0">
                <a:ea typeface="ＭＳ Ｐゴシック" pitchFamily="34" charset="-128"/>
              </a:rPr>
              <a:t>So this is what the physical setup</a:t>
            </a:r>
            <a:r>
              <a:rPr lang="en-US" altLang="en-US" baseline="0" dirty="0">
                <a:ea typeface="ＭＳ Ｐゴシック" pitchFamily="34" charset="-128"/>
              </a:rPr>
              <a:t> looks like in our lab.</a:t>
            </a:r>
            <a:endParaRPr lang="en-US" altLang="en-US" dirty="0">
              <a:ea typeface="ＭＳ Ｐゴシック" pitchFamily="34" charset="-128"/>
            </a:endParaRPr>
          </a:p>
          <a:p>
            <a:pPr marL="171450" indent="-171450">
              <a:buFont typeface="Arial" pitchFamily="34" charset="0"/>
              <a:buChar char="•"/>
            </a:pPr>
            <a:r>
              <a:rPr lang="en-US" altLang="en-US" dirty="0">
                <a:ea typeface="ＭＳ Ｐゴシック" pitchFamily="34" charset="-128"/>
              </a:rPr>
              <a:t>Main Points:</a:t>
            </a:r>
          </a:p>
          <a:p>
            <a:pPr marL="628650" lvl="1" indent="-171450">
              <a:buFont typeface="Arial" pitchFamily="34" charset="0"/>
              <a:buChar char="•"/>
            </a:pPr>
            <a:r>
              <a:rPr lang="en-US" altLang="en-US" baseline="0" dirty="0">
                <a:ea typeface="ＭＳ Ｐゴシック" pitchFamily="34" charset="-128"/>
              </a:rPr>
              <a:t>Going through the equipment and what the purpose of each equipment is for.</a:t>
            </a:r>
          </a:p>
          <a:p>
            <a:pPr marL="628650" lvl="1" indent="-171450">
              <a:buFont typeface="Arial" pitchFamily="34" charset="0"/>
              <a:buChar char="•"/>
            </a:pPr>
            <a:r>
              <a:rPr lang="en-US" altLang="en-US" baseline="0" dirty="0">
                <a:ea typeface="ＭＳ Ｐゴシック" pitchFamily="34" charset="-128"/>
              </a:rPr>
              <a:t>Gas sampling manifold and how we collect the data.</a:t>
            </a:r>
          </a:p>
          <a:p>
            <a:pPr marL="171450" lvl="0" indent="-171450">
              <a:buFont typeface="Arial" pitchFamily="34" charset="0"/>
              <a:buChar char="•"/>
            </a:pPr>
            <a:r>
              <a:rPr lang="en-US" altLang="en-US" dirty="0">
                <a:ea typeface="ＭＳ Ｐゴシック" pitchFamily="34" charset="-128"/>
              </a:rPr>
              <a:t>Outro: </a:t>
            </a:r>
          </a:p>
          <a:p>
            <a:pPr marL="628650" lvl="1" indent="-171450">
              <a:buFont typeface="Arial" pitchFamily="34" charset="0"/>
              <a:buChar char="•"/>
            </a:pPr>
            <a:r>
              <a:rPr lang="en-US" altLang="en-US" dirty="0">
                <a:ea typeface="ＭＳ Ｐゴシック" pitchFamily="34" charset="-128"/>
              </a:rPr>
              <a:t>All the equipment we use and methodology of data collection is compliant and approved by all the regulatory agencies</a:t>
            </a:r>
            <a:r>
              <a:rPr lang="en-US" altLang="en-US" baseline="0" dirty="0">
                <a:ea typeface="ＭＳ Ｐゴシック" pitchFamily="34" charset="-128"/>
              </a:rPr>
              <a:t> (EPA) in USA.</a:t>
            </a: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201365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3A940BBC-1950-49E1-BDB7-D4EA512C3530}" type="slidenum">
              <a:rPr lang="en-US" altLang="en-US">
                <a:solidFill>
                  <a:srgbClr val="000000"/>
                </a:solidFill>
                <a:latin typeface="Times New Roman" pitchFamily="18" charset="0"/>
              </a:rPr>
              <a:pPr/>
              <a:t>21</a:t>
            </a:fld>
            <a:endParaRPr lang="en-US" altLang="en-US">
              <a:solidFill>
                <a:srgbClr val="000000"/>
              </a:solidFill>
              <a:latin typeface="Times New Roman" pitchFamily="18" charset="0"/>
            </a:endParaRPr>
          </a:p>
        </p:txBody>
      </p:sp>
      <p:sp>
        <p:nvSpPr>
          <p:cNvPr id="27651"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p:spPr>
      </p:sp>
      <p:sp>
        <p:nvSpPr>
          <p:cNvPr id="27652" name="Rectangle 2"/>
          <p:cNvSpPr>
            <a:spLocks noGrp="1" noChangeArrowheads="1"/>
          </p:cNvSpPr>
          <p:nvPr>
            <p:ph type="body" idx="1"/>
          </p:nvPr>
        </p:nvSpPr>
        <p:spPr>
          <a:xfrm>
            <a:off x="701613" y="4414911"/>
            <a:ext cx="5608607" cy="4183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1450" indent="-171450">
              <a:buFont typeface="Arial" pitchFamily="34" charset="0"/>
              <a:buChar char="•"/>
            </a:pPr>
            <a:r>
              <a:rPr lang="en-US" altLang="en-US" dirty="0">
                <a:ea typeface="ＭＳ Ｐゴシック" pitchFamily="34" charset="-128"/>
              </a:rPr>
              <a:t>Intro: </a:t>
            </a:r>
          </a:p>
          <a:p>
            <a:pPr marL="628650" lvl="1" indent="-171450">
              <a:buFont typeface="Arial" pitchFamily="34" charset="0"/>
              <a:buChar char="•"/>
            </a:pPr>
            <a:r>
              <a:rPr lang="en-US" altLang="en-US" dirty="0">
                <a:ea typeface="ＭＳ Ｐゴシック" pitchFamily="34" charset="-128"/>
              </a:rPr>
              <a:t>So this is what the physical setup</a:t>
            </a:r>
            <a:r>
              <a:rPr lang="en-US" altLang="en-US" baseline="0" dirty="0">
                <a:ea typeface="ＭＳ Ｐゴシック" pitchFamily="34" charset="-128"/>
              </a:rPr>
              <a:t> looks like for field tests.</a:t>
            </a:r>
            <a:endParaRPr lang="en-US" altLang="en-US" dirty="0">
              <a:ea typeface="ＭＳ Ｐゴシック" pitchFamily="34" charset="-128"/>
            </a:endParaRPr>
          </a:p>
          <a:p>
            <a:pPr marL="171450" indent="-171450">
              <a:buFont typeface="Arial" pitchFamily="34" charset="0"/>
              <a:buChar char="•"/>
            </a:pPr>
            <a:r>
              <a:rPr lang="en-US" altLang="en-US" dirty="0">
                <a:ea typeface="ＭＳ Ｐゴシック" pitchFamily="34" charset="-128"/>
              </a:rPr>
              <a:t>Main Points:</a:t>
            </a:r>
          </a:p>
          <a:p>
            <a:pPr marL="628650" lvl="1" indent="-171450">
              <a:buFont typeface="Arial" pitchFamily="34" charset="0"/>
              <a:buChar char="•"/>
            </a:pPr>
            <a:r>
              <a:rPr lang="en-US" altLang="en-US" baseline="0" dirty="0">
                <a:ea typeface="ＭＳ Ｐゴシック" pitchFamily="34" charset="-128"/>
              </a:rPr>
              <a:t>Going through the equipment and what the purpose of each equipment is for.</a:t>
            </a:r>
          </a:p>
          <a:p>
            <a:pPr marL="628650" lvl="1" indent="-171450">
              <a:buFont typeface="Arial" pitchFamily="34" charset="0"/>
              <a:buChar char="•"/>
            </a:pPr>
            <a:r>
              <a:rPr lang="en-US" altLang="en-US" baseline="0" dirty="0">
                <a:ea typeface="ＭＳ Ｐゴシック" pitchFamily="34" charset="-128"/>
              </a:rPr>
              <a:t>Gas sampling manifold and how we collect the data.</a:t>
            </a:r>
          </a:p>
          <a:p>
            <a:pPr marL="171450" indent="-171450">
              <a:buFont typeface="Arial" pitchFamily="34" charset="0"/>
              <a:buChar char="•"/>
            </a:pPr>
            <a:r>
              <a:rPr lang="en-US" altLang="en-US" dirty="0">
                <a:ea typeface="ＭＳ Ｐゴシック" pitchFamily="34" charset="-128"/>
              </a:rPr>
              <a:t>Outro: </a:t>
            </a:r>
          </a:p>
          <a:p>
            <a:pPr marL="628650" lvl="1" indent="-171450">
              <a:buFont typeface="Arial" pitchFamily="34" charset="0"/>
              <a:buChar char="•"/>
            </a:pPr>
            <a:r>
              <a:rPr lang="en-US" altLang="en-US" dirty="0">
                <a:ea typeface="ＭＳ Ｐゴシック" pitchFamily="34" charset="-128"/>
              </a:rPr>
              <a:t>This is a well refined and</a:t>
            </a:r>
            <a:r>
              <a:rPr lang="en-US" altLang="en-US" baseline="0" dirty="0">
                <a:ea typeface="ＭＳ Ｐゴシック" pitchFamily="34" charset="-128"/>
              </a:rPr>
              <a:t> dependable data collection system (which is EPA approved) and tested on multiple platforms.</a:t>
            </a: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31219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CEECFF6D-10D8-4682-8847-887CEF0602A0}" type="slidenum">
              <a:rPr lang="en-US" altLang="en-US">
                <a:solidFill>
                  <a:srgbClr val="000000"/>
                </a:solidFill>
                <a:latin typeface="Times New Roman" pitchFamily="18" charset="0"/>
              </a:rPr>
              <a:pPr/>
              <a:t>22</a:t>
            </a:fld>
            <a:endParaRPr lang="en-US" altLang="en-US">
              <a:solidFill>
                <a:srgbClr val="000000"/>
              </a:solidFill>
              <a:latin typeface="Times New Roman" pitchFamily="18" charset="0"/>
            </a:endParaRPr>
          </a:p>
        </p:txBody>
      </p:sp>
      <p:sp>
        <p:nvSpPr>
          <p:cNvPr id="37891"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p:spPr>
      </p:sp>
      <p:sp>
        <p:nvSpPr>
          <p:cNvPr id="37892" name="Rectangle 2"/>
          <p:cNvSpPr>
            <a:spLocks noGrp="1" noChangeArrowheads="1"/>
          </p:cNvSpPr>
          <p:nvPr>
            <p:ph type="body" idx="1"/>
          </p:nvPr>
        </p:nvSpPr>
        <p:spPr>
          <a:xfrm>
            <a:off x="701613" y="4414911"/>
            <a:ext cx="5608607" cy="4183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1450" indent="-171450">
              <a:buFont typeface="Arial" pitchFamily="34" charset="0"/>
              <a:buChar char="•"/>
            </a:pPr>
            <a:r>
              <a:rPr lang="en-US" altLang="en-US" dirty="0">
                <a:ea typeface="ＭＳ Ｐゴシック" pitchFamily="34" charset="-128"/>
              </a:rPr>
              <a:t>Intro: </a:t>
            </a:r>
          </a:p>
          <a:p>
            <a:pPr marL="628650" lvl="1" indent="-171450">
              <a:buFont typeface="Arial" pitchFamily="34" charset="0"/>
              <a:buChar char="•"/>
            </a:pPr>
            <a:r>
              <a:rPr lang="en-US" altLang="en-US" dirty="0">
                <a:ea typeface="ＭＳ Ｐゴシック" pitchFamily="34" charset="-128"/>
              </a:rPr>
              <a:t>With</a:t>
            </a:r>
            <a:r>
              <a:rPr lang="en-US" altLang="en-US" baseline="0" dirty="0">
                <a:ea typeface="ＭＳ Ｐゴシック" pitchFamily="34" charset="-128"/>
              </a:rPr>
              <a:t> all the data and science pointing towards a successful </a:t>
            </a:r>
            <a:r>
              <a:rPr lang="en-US" altLang="en-US" baseline="0" dirty="0" err="1">
                <a:ea typeface="ＭＳ Ｐゴシック" pitchFamily="34" charset="-128"/>
              </a:rPr>
              <a:t>scaleup</a:t>
            </a:r>
            <a:r>
              <a:rPr lang="en-US" altLang="en-US" baseline="0" dirty="0">
                <a:ea typeface="ＭＳ Ｐゴシック" pitchFamily="34" charset="-128"/>
              </a:rPr>
              <a:t> (?) …</a:t>
            </a:r>
            <a:endParaRPr lang="en-US" altLang="en-US" dirty="0">
              <a:ea typeface="ＭＳ Ｐゴシック" pitchFamily="34" charset="-128"/>
            </a:endParaRPr>
          </a:p>
          <a:p>
            <a:pPr marL="171450" indent="-171450">
              <a:buFont typeface="Arial" pitchFamily="34" charset="0"/>
              <a:buChar char="•"/>
            </a:pPr>
            <a:r>
              <a:rPr lang="en-US" altLang="en-US" dirty="0">
                <a:ea typeface="ＭＳ Ｐゴシック" pitchFamily="34" charset="-128"/>
              </a:rPr>
              <a:t>Main Points:</a:t>
            </a:r>
          </a:p>
          <a:p>
            <a:pPr marL="628650" lvl="1" indent="-171450">
              <a:buFont typeface="Arial" pitchFamily="34" charset="0"/>
              <a:buChar char="•"/>
            </a:pPr>
            <a:r>
              <a:rPr lang="en-US" altLang="en-US" baseline="0" dirty="0">
                <a:ea typeface="ＭＳ Ｐゴシック" pitchFamily="34" charset="-128"/>
              </a:rPr>
              <a:t>Built this from scratch on campus.</a:t>
            </a:r>
          </a:p>
          <a:p>
            <a:pPr marL="628650" lvl="1" indent="-171450">
              <a:buFont typeface="Arial" pitchFamily="34" charset="0"/>
              <a:buChar char="•"/>
            </a:pPr>
            <a:r>
              <a:rPr lang="en-US" altLang="en-US" baseline="0" dirty="0">
                <a:ea typeface="ＭＳ Ｐゴシック" pitchFamily="34" charset="-128"/>
              </a:rPr>
              <a:t>This was a 5000x increase in scale-up (capable of handling 5000x more mass flowrate).</a:t>
            </a:r>
          </a:p>
          <a:p>
            <a:pPr marL="628650" lvl="1" indent="-171450">
              <a:buFont typeface="Arial" pitchFamily="34" charset="0"/>
              <a:buChar char="•"/>
            </a:pPr>
            <a:r>
              <a:rPr lang="en-US" altLang="en-US" baseline="0" dirty="0">
                <a:ea typeface="ＭＳ Ｐゴシック" pitchFamily="34" charset="-128"/>
              </a:rPr>
              <a:t>Customized reactor for testing multiple flow configurations (</a:t>
            </a:r>
            <a:r>
              <a:rPr lang="en-US" altLang="en-US" baseline="0" dirty="0" err="1">
                <a:ea typeface="ＭＳ Ｐゴシック" pitchFamily="34" charset="-128"/>
              </a:rPr>
              <a:t>ie</a:t>
            </a:r>
            <a:r>
              <a:rPr lang="en-US" altLang="en-US" baseline="0" dirty="0">
                <a:ea typeface="ＭＳ Ｐゴシック" pitchFamily="34" charset="-128"/>
              </a:rPr>
              <a:t>. series and parallel).</a:t>
            </a:r>
          </a:p>
          <a:p>
            <a:pPr marL="628650" lvl="1" indent="-171450">
              <a:buFont typeface="Arial" pitchFamily="34" charset="0"/>
              <a:buChar char="•"/>
            </a:pPr>
            <a:r>
              <a:rPr lang="en-US" altLang="en-US" baseline="0" dirty="0">
                <a:ea typeface="ＭＳ Ｐゴシック" pitchFamily="34" charset="-128"/>
              </a:rPr>
              <a:t>Increased sophistication of gas and particle analysis, and still EPA approved.</a:t>
            </a:r>
          </a:p>
          <a:p>
            <a:pPr marL="628650" lvl="1" indent="-171450">
              <a:buFont typeface="Arial" pitchFamily="34" charset="0"/>
              <a:buChar char="•"/>
            </a:pPr>
            <a:r>
              <a:rPr lang="en-US" altLang="en-US" baseline="0" dirty="0">
                <a:ea typeface="ＭＳ Ｐゴシック" pitchFamily="34" charset="-128"/>
              </a:rPr>
              <a:t>Now we can specifically study the efficiency accurately and precisely. </a:t>
            </a:r>
          </a:p>
          <a:p>
            <a:pPr marL="628650" lvl="1" indent="-171450">
              <a:buFont typeface="Arial" pitchFamily="34" charset="0"/>
              <a:buChar char="•"/>
            </a:pPr>
            <a:endParaRPr lang="en-US" altLang="en-US" baseline="0" dirty="0">
              <a:ea typeface="ＭＳ Ｐゴシック" pitchFamily="34" charset="-128"/>
            </a:endParaRPr>
          </a:p>
          <a:p>
            <a:pPr marL="171450" lvl="0" indent="-171450">
              <a:buFont typeface="Arial" pitchFamily="34" charset="0"/>
              <a:buChar char="•"/>
            </a:pPr>
            <a:r>
              <a:rPr lang="en-US" altLang="en-US" dirty="0">
                <a:ea typeface="ＭＳ Ｐゴシック" pitchFamily="34" charset="-128"/>
              </a:rPr>
              <a:t>Outro: </a:t>
            </a:r>
          </a:p>
          <a:p>
            <a:pPr marL="628650" lvl="1" indent="-171450">
              <a:buFont typeface="Arial" pitchFamily="34" charset="0"/>
              <a:buChar char="•"/>
            </a:pPr>
            <a:r>
              <a:rPr lang="en-US" altLang="en-US" baseline="0" dirty="0">
                <a:ea typeface="ＭＳ Ｐゴシック" pitchFamily="34" charset="-128"/>
              </a:rPr>
              <a:t>First step in scale-up is a success! (by 5000x).</a:t>
            </a:r>
          </a:p>
          <a:p>
            <a:pPr marL="171450" indent="-171450">
              <a:buFont typeface="Arial" pitchFamily="34" charset="0"/>
              <a:buChar char="•"/>
            </a:pPr>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29024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altLang="en-US" dirty="0">
                <a:ea typeface="ＭＳ Ｐゴシック" pitchFamily="34" charset="-128"/>
              </a:rPr>
              <a:t>Intro: </a:t>
            </a:r>
          </a:p>
          <a:p>
            <a:pPr marL="628650" lvl="1" indent="-171450">
              <a:buFont typeface="Arial" pitchFamily="34" charset="0"/>
              <a:buChar char="•"/>
            </a:pPr>
            <a:r>
              <a:rPr lang="en-US" altLang="en-US" dirty="0">
                <a:ea typeface="ＭＳ Ｐゴシック" pitchFamily="34" charset="-128"/>
              </a:rPr>
              <a:t>Basis</a:t>
            </a:r>
            <a:r>
              <a:rPr lang="en-US" altLang="en-US" baseline="0" dirty="0">
                <a:ea typeface="ＭＳ Ｐゴシック" pitchFamily="34" charset="-128"/>
              </a:rPr>
              <a:t> the outstanding results from the conceptual tests on the </a:t>
            </a:r>
            <a:r>
              <a:rPr lang="en-US" altLang="en-US" baseline="0" dirty="0" err="1">
                <a:ea typeface="ＭＳ Ｐゴシック" pitchFamily="34" charset="-128"/>
              </a:rPr>
              <a:t>seatrial</a:t>
            </a:r>
            <a:r>
              <a:rPr lang="en-US" altLang="en-US" baseline="0" dirty="0">
                <a:ea typeface="ＭＳ Ｐゴシック" pitchFamily="34" charset="-128"/>
              </a:rPr>
              <a:t> in October 2015, we realized that we needed to study this in greater detail.</a:t>
            </a:r>
            <a:endParaRPr lang="en-US" altLang="en-US" dirty="0">
              <a:ea typeface="ＭＳ Ｐゴシック" pitchFamily="34" charset="-128"/>
            </a:endParaRPr>
          </a:p>
          <a:p>
            <a:pPr marL="171450" indent="-171450">
              <a:buFont typeface="Arial" pitchFamily="34" charset="0"/>
              <a:buChar char="•"/>
            </a:pPr>
            <a:r>
              <a:rPr lang="en-US" altLang="en-US" dirty="0">
                <a:ea typeface="ＭＳ Ｐゴシック" pitchFamily="34" charset="-128"/>
              </a:rPr>
              <a:t>Main Points:</a:t>
            </a:r>
          </a:p>
          <a:p>
            <a:pPr marL="628650" lvl="1" indent="-171450">
              <a:buFont typeface="Arial" pitchFamily="34" charset="0"/>
              <a:buChar char="•"/>
            </a:pPr>
            <a:r>
              <a:rPr lang="en-US" altLang="en-US" baseline="0" dirty="0">
                <a:ea typeface="ＭＳ Ｐゴシック" pitchFamily="34" charset="-128"/>
              </a:rPr>
              <a:t>Wanting to see the effectiveness of NOx reduction at multiple engine loads.</a:t>
            </a:r>
          </a:p>
          <a:p>
            <a:pPr marL="628650" lvl="1" indent="-171450">
              <a:buFont typeface="Arial" pitchFamily="34" charset="0"/>
              <a:buChar char="•"/>
            </a:pPr>
            <a:r>
              <a:rPr lang="en-US" altLang="en-US" baseline="0" dirty="0">
                <a:ea typeface="ＭＳ Ｐゴシック" pitchFamily="34" charset="-128"/>
              </a:rPr>
              <a:t>Observed that effectiveness remains high at high loads.</a:t>
            </a:r>
          </a:p>
          <a:p>
            <a:pPr marL="628650" lvl="1" indent="-171450">
              <a:buFont typeface="Arial" pitchFamily="34" charset="0"/>
              <a:buChar char="•"/>
            </a:pPr>
            <a:r>
              <a:rPr lang="en-US" altLang="en-US" baseline="0" dirty="0">
                <a:ea typeface="ＭＳ Ｐゴシック" pitchFamily="34" charset="-128"/>
              </a:rPr>
              <a:t>This was part of us determining the effectiveness at different physical parameters.</a:t>
            </a:r>
          </a:p>
          <a:p>
            <a:pPr marL="171450" lvl="0" indent="-171450">
              <a:buFont typeface="Arial" pitchFamily="34" charset="0"/>
              <a:buChar char="•"/>
            </a:pPr>
            <a:r>
              <a:rPr lang="en-US" altLang="en-US" dirty="0">
                <a:ea typeface="ＭＳ Ｐゴシック" pitchFamily="34" charset="-128"/>
              </a:rPr>
              <a:t>Outro: </a:t>
            </a:r>
          </a:p>
          <a:p>
            <a:pPr marL="628650" lvl="1" indent="-171450">
              <a:buFont typeface="Arial" pitchFamily="34" charset="0"/>
              <a:buChar char="•"/>
            </a:pPr>
            <a:r>
              <a:rPr lang="en-US" altLang="en-US" dirty="0">
                <a:ea typeface="ＭＳ Ｐゴシック" pitchFamily="34" charset="-128"/>
              </a:rPr>
              <a:t>Basis these results</a:t>
            </a:r>
            <a:r>
              <a:rPr lang="en-US" altLang="en-US" baseline="0" dirty="0">
                <a:ea typeface="ＭＳ Ｐゴシック" pitchFamily="34" charset="-128"/>
              </a:rPr>
              <a:t> of NOx treatment under loaded conditions,</a:t>
            </a:r>
            <a:r>
              <a:rPr lang="en-US" altLang="en-US" dirty="0">
                <a:ea typeface="ＭＳ Ｐゴシック" pitchFamily="34" charset="-128"/>
              </a:rPr>
              <a:t> we wanted to see the </a:t>
            </a:r>
            <a:r>
              <a:rPr lang="en-US" altLang="en-US" baseline="0" dirty="0">
                <a:ea typeface="ＭＳ Ｐゴシック" pitchFamily="34" charset="-128"/>
              </a:rPr>
              <a:t>viability of scaling up.</a:t>
            </a:r>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
        <p:nvSpPr>
          <p:cNvPr id="3174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95988A4B-43C3-4F61-B88A-15661A703002}" type="slidenum">
              <a:rPr lang="en-US" altLang="en-US">
                <a:solidFill>
                  <a:srgbClr val="000000"/>
                </a:solidFill>
                <a:latin typeface="Times New Roman" pitchFamily="18" charset="0"/>
              </a:rPr>
              <a:pPr/>
              <a:t>23</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926946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D2DDE52A-9E9A-40D6-AD1B-D34141CB51CF}" type="slidenum">
              <a:rPr lang="en-US" altLang="en-US">
                <a:solidFill>
                  <a:srgbClr val="000000"/>
                </a:solidFill>
                <a:latin typeface="Times New Roman" pitchFamily="18" charset="0"/>
              </a:rPr>
              <a:pPr/>
              <a:t>24</a:t>
            </a:fld>
            <a:endParaRPr lang="en-US" altLang="en-US">
              <a:solidFill>
                <a:srgbClr val="000000"/>
              </a:solidFill>
              <a:latin typeface="Times New Roman" pitchFamily="18" charset="0"/>
            </a:endParaRPr>
          </a:p>
        </p:txBody>
      </p:sp>
      <p:sp>
        <p:nvSpPr>
          <p:cNvPr id="35843"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p:spPr>
      </p:sp>
      <p:sp>
        <p:nvSpPr>
          <p:cNvPr id="35844" name="Rectangle 2"/>
          <p:cNvSpPr>
            <a:spLocks noGrp="1" noChangeArrowheads="1"/>
          </p:cNvSpPr>
          <p:nvPr>
            <p:ph type="body" idx="1"/>
          </p:nvPr>
        </p:nvSpPr>
        <p:spPr>
          <a:xfrm>
            <a:off x="701613" y="4414911"/>
            <a:ext cx="5608607" cy="4183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1450" indent="-171450">
              <a:buFont typeface="Arial" pitchFamily="34" charset="0"/>
              <a:buChar char="•"/>
            </a:pPr>
            <a:r>
              <a:rPr lang="en-US" altLang="en-US" dirty="0" smtClean="0">
                <a:ea typeface="ＭＳ Ｐゴシック" pitchFamily="34" charset="-128"/>
              </a:rPr>
              <a:t>Intro: </a:t>
            </a:r>
          </a:p>
          <a:p>
            <a:pPr marL="628650" lvl="1" indent="-171450">
              <a:buFont typeface="Arial" pitchFamily="34" charset="0"/>
              <a:buChar char="•"/>
            </a:pPr>
            <a:r>
              <a:rPr lang="en-US" altLang="en-US" dirty="0" smtClean="0">
                <a:ea typeface="ＭＳ Ｐゴシック" pitchFamily="34" charset="-128"/>
              </a:rPr>
              <a:t>Even though NOx and </a:t>
            </a:r>
            <a:r>
              <a:rPr lang="en-US" altLang="en-US" dirty="0" err="1" smtClean="0">
                <a:ea typeface="ＭＳ Ｐゴシック" pitchFamily="34" charset="-128"/>
              </a:rPr>
              <a:t>SOx</a:t>
            </a:r>
            <a:r>
              <a:rPr lang="en-US" altLang="en-US" baseline="0" dirty="0" smtClean="0">
                <a:ea typeface="ＭＳ Ｐゴシック" pitchFamily="34" charset="-128"/>
              </a:rPr>
              <a:t> is currently the focus in all industries, the effectiveness of PM reduction is too significant to ignore. </a:t>
            </a:r>
            <a:endParaRPr lang="en-US" altLang="en-US" dirty="0" smtClean="0">
              <a:ea typeface="ＭＳ Ｐゴシック" pitchFamily="34" charset="-128"/>
            </a:endParaRPr>
          </a:p>
          <a:p>
            <a:pPr marL="628650" lvl="1" indent="-171450">
              <a:buFont typeface="Arial" pitchFamily="34" charset="0"/>
              <a:buChar char="•"/>
            </a:pPr>
            <a:r>
              <a:rPr lang="en-US" altLang="en-US" dirty="0" smtClean="0">
                <a:ea typeface="ＭＳ Ｐゴシック" pitchFamily="34" charset="-128"/>
              </a:rPr>
              <a:t>This table shows the initial study of transient plasma impact on full distribution of particles.</a:t>
            </a:r>
          </a:p>
          <a:p>
            <a:pPr marL="171450" indent="-171450">
              <a:buFont typeface="Arial" pitchFamily="34" charset="0"/>
              <a:buChar char="•"/>
            </a:pPr>
            <a:r>
              <a:rPr lang="en-US" altLang="en-US" dirty="0" smtClean="0">
                <a:ea typeface="ＭＳ Ｐゴシック" pitchFamily="34" charset="-128"/>
              </a:rPr>
              <a:t>Main Points:</a:t>
            </a:r>
          </a:p>
          <a:p>
            <a:pPr marL="628650" lvl="1" indent="-171450">
              <a:buFont typeface="Arial" pitchFamily="34" charset="0"/>
              <a:buChar char="•"/>
            </a:pPr>
            <a:r>
              <a:rPr lang="en-US" altLang="en-US" baseline="0" dirty="0" smtClean="0">
                <a:ea typeface="ＭＳ Ｐゴシック" pitchFamily="34" charset="-128"/>
              </a:rPr>
              <a:t>Effective remediation for small and larger particles.</a:t>
            </a:r>
          </a:p>
          <a:p>
            <a:pPr marL="628650" lvl="1" indent="-171450">
              <a:buFont typeface="Arial" pitchFamily="34" charset="0"/>
              <a:buChar char="•"/>
            </a:pPr>
            <a:r>
              <a:rPr lang="en-US" altLang="en-US" baseline="0" dirty="0" smtClean="0">
                <a:ea typeface="ＭＳ Ｐゴシック" pitchFamily="34" charset="-128"/>
              </a:rPr>
              <a:t>First time seeing effective remediation for submicron particulates.</a:t>
            </a:r>
          </a:p>
          <a:p>
            <a:pPr marL="171450" lvl="0" indent="-171450">
              <a:buFont typeface="Arial" pitchFamily="34" charset="0"/>
              <a:buChar char="•"/>
            </a:pPr>
            <a:r>
              <a:rPr lang="en-US" altLang="en-US" dirty="0" smtClean="0">
                <a:ea typeface="ＭＳ Ｐゴシック" pitchFamily="34" charset="-128"/>
              </a:rPr>
              <a:t>Outro: </a:t>
            </a:r>
          </a:p>
          <a:p>
            <a:pPr marL="628650" lvl="1" indent="-171450">
              <a:buFont typeface="Arial" pitchFamily="34" charset="0"/>
              <a:buChar char="•"/>
            </a:pPr>
            <a:r>
              <a:rPr lang="en-US" altLang="en-US" baseline="0" dirty="0" smtClean="0">
                <a:ea typeface="ＭＳ Ｐゴシック" pitchFamily="34" charset="-128"/>
              </a:rPr>
              <a:t>Truly is three birds with one stone.</a:t>
            </a:r>
          </a:p>
          <a:p>
            <a:pPr marL="628650" lvl="1" indent="-171450">
              <a:buFont typeface="Arial" pitchFamily="34" charset="0"/>
              <a:buChar char="•"/>
            </a:pPr>
            <a:r>
              <a:rPr lang="en-US" altLang="en-US" baseline="0" dirty="0" smtClean="0">
                <a:ea typeface="ＭＳ Ｐゴシック" pitchFamily="34" charset="-128"/>
              </a:rPr>
              <a:t>There is no other PM reduction technology that produces results anywhere near the results we’ve produced.</a:t>
            </a:r>
          </a:p>
        </p:txBody>
      </p:sp>
    </p:spTree>
    <p:extLst>
      <p:ext uri="{BB962C8B-B14F-4D97-AF65-F5344CB8AC3E}">
        <p14:creationId xmlns:p14="http://schemas.microsoft.com/office/powerpoint/2010/main" val="22591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D2DDE52A-9E9A-40D6-AD1B-D34141CB51CF}" type="slidenum">
              <a:rPr lang="en-US" altLang="en-US">
                <a:solidFill>
                  <a:srgbClr val="000000"/>
                </a:solidFill>
                <a:latin typeface="Times New Roman" pitchFamily="18" charset="0"/>
              </a:rPr>
              <a:pPr/>
              <a:t>25</a:t>
            </a:fld>
            <a:endParaRPr lang="en-US" altLang="en-US">
              <a:solidFill>
                <a:srgbClr val="000000"/>
              </a:solidFill>
              <a:latin typeface="Times New Roman" pitchFamily="18" charset="0"/>
            </a:endParaRPr>
          </a:p>
        </p:txBody>
      </p:sp>
      <p:sp>
        <p:nvSpPr>
          <p:cNvPr id="35843"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p:spPr>
      </p:sp>
      <p:sp>
        <p:nvSpPr>
          <p:cNvPr id="35844" name="Rectangle 2"/>
          <p:cNvSpPr>
            <a:spLocks noGrp="1" noChangeArrowheads="1"/>
          </p:cNvSpPr>
          <p:nvPr>
            <p:ph type="body" idx="1"/>
          </p:nvPr>
        </p:nvSpPr>
        <p:spPr>
          <a:xfrm>
            <a:off x="701613" y="4414911"/>
            <a:ext cx="5608607" cy="4183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1450" indent="-171450">
              <a:buFont typeface="Arial" pitchFamily="34" charset="0"/>
              <a:buChar char="•"/>
            </a:pPr>
            <a:r>
              <a:rPr lang="en-US" altLang="en-US" dirty="0">
                <a:ea typeface="ＭＳ Ｐゴシック" pitchFamily="34" charset="-128"/>
              </a:rPr>
              <a:t>Intro: </a:t>
            </a:r>
          </a:p>
          <a:p>
            <a:pPr marL="628650" lvl="1" indent="-171450">
              <a:buFont typeface="Arial" pitchFamily="34" charset="0"/>
              <a:buChar char="•"/>
            </a:pPr>
            <a:r>
              <a:rPr lang="en-US" altLang="en-US" dirty="0">
                <a:ea typeface="ＭＳ Ｐゴシック" pitchFamily="34" charset="-128"/>
              </a:rPr>
              <a:t>Even though NOx and </a:t>
            </a:r>
            <a:r>
              <a:rPr lang="en-US" altLang="en-US" dirty="0" err="1">
                <a:ea typeface="ＭＳ Ｐゴシック" pitchFamily="34" charset="-128"/>
              </a:rPr>
              <a:t>SOx</a:t>
            </a:r>
            <a:r>
              <a:rPr lang="en-US" altLang="en-US" baseline="0" dirty="0">
                <a:ea typeface="ＭＳ Ｐゴシック" pitchFamily="34" charset="-128"/>
              </a:rPr>
              <a:t> is currently the focus in all industries, the effectiveness of PM reduction is too significant to ignore. </a:t>
            </a:r>
            <a:endParaRPr lang="en-US" altLang="en-US" dirty="0">
              <a:ea typeface="ＭＳ Ｐゴシック" pitchFamily="34" charset="-128"/>
            </a:endParaRPr>
          </a:p>
          <a:p>
            <a:pPr marL="628650" lvl="1" indent="-171450">
              <a:buFont typeface="Arial" pitchFamily="34" charset="0"/>
              <a:buChar char="•"/>
            </a:pPr>
            <a:r>
              <a:rPr lang="en-US" altLang="en-US" dirty="0">
                <a:ea typeface="ＭＳ Ｐゴシック" pitchFamily="34" charset="-128"/>
              </a:rPr>
              <a:t>This table shows the initial study of transient plasma impact on full distribution of particles.</a:t>
            </a:r>
          </a:p>
          <a:p>
            <a:pPr marL="171450" indent="-171450">
              <a:buFont typeface="Arial" pitchFamily="34" charset="0"/>
              <a:buChar char="•"/>
            </a:pPr>
            <a:r>
              <a:rPr lang="en-US" altLang="en-US" dirty="0">
                <a:ea typeface="ＭＳ Ｐゴシック" pitchFamily="34" charset="-128"/>
              </a:rPr>
              <a:t>Main Points:</a:t>
            </a:r>
          </a:p>
          <a:p>
            <a:pPr marL="628650" lvl="1" indent="-171450">
              <a:buFont typeface="Arial" pitchFamily="34" charset="0"/>
              <a:buChar char="•"/>
            </a:pPr>
            <a:r>
              <a:rPr lang="en-US" altLang="en-US" baseline="0" dirty="0">
                <a:ea typeface="ＭＳ Ｐゴシック" pitchFamily="34" charset="-128"/>
              </a:rPr>
              <a:t>Effective remediation for small and larger particles.</a:t>
            </a:r>
          </a:p>
          <a:p>
            <a:pPr marL="628650" lvl="1" indent="-171450">
              <a:buFont typeface="Arial" pitchFamily="34" charset="0"/>
              <a:buChar char="•"/>
            </a:pPr>
            <a:r>
              <a:rPr lang="en-US" altLang="en-US" baseline="0" dirty="0">
                <a:ea typeface="ＭＳ Ｐゴシック" pitchFamily="34" charset="-128"/>
              </a:rPr>
              <a:t>First time seeing effective remediation for submicron particulates.</a:t>
            </a:r>
          </a:p>
          <a:p>
            <a:pPr marL="171450" lvl="0" indent="-171450">
              <a:buFont typeface="Arial" pitchFamily="34" charset="0"/>
              <a:buChar char="•"/>
            </a:pPr>
            <a:r>
              <a:rPr lang="en-US" altLang="en-US" dirty="0">
                <a:ea typeface="ＭＳ Ｐゴシック" pitchFamily="34" charset="-128"/>
              </a:rPr>
              <a:t>Outro: </a:t>
            </a:r>
          </a:p>
          <a:p>
            <a:pPr marL="628650" lvl="1" indent="-171450">
              <a:buFont typeface="Arial" pitchFamily="34" charset="0"/>
              <a:buChar char="•"/>
            </a:pPr>
            <a:r>
              <a:rPr lang="en-US" altLang="en-US" baseline="0" dirty="0">
                <a:ea typeface="ＭＳ Ｐゴシック" pitchFamily="34" charset="-128"/>
              </a:rPr>
              <a:t>Truly is three birds with one stone.</a:t>
            </a:r>
          </a:p>
          <a:p>
            <a:pPr marL="628650" lvl="1" indent="-171450">
              <a:buFont typeface="Arial" pitchFamily="34" charset="0"/>
              <a:buChar char="•"/>
            </a:pPr>
            <a:r>
              <a:rPr lang="en-US" altLang="en-US" baseline="0" dirty="0">
                <a:ea typeface="ＭＳ Ｐゴシック" pitchFamily="34" charset="-128"/>
              </a:rPr>
              <a:t>There is no other PM reduction technology that produces results anywhere near the results we’ve produced.</a:t>
            </a:r>
          </a:p>
        </p:txBody>
      </p:sp>
    </p:spTree>
    <p:extLst>
      <p:ext uri="{BB962C8B-B14F-4D97-AF65-F5344CB8AC3E}">
        <p14:creationId xmlns:p14="http://schemas.microsoft.com/office/powerpoint/2010/main" val="225918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altLang="en-US" dirty="0">
                <a:ea typeface="ＭＳ Ｐゴシック" pitchFamily="34" charset="-128"/>
              </a:rPr>
              <a:t>Intro: </a:t>
            </a:r>
          </a:p>
          <a:p>
            <a:pPr marL="171450" indent="-171450">
              <a:buFont typeface="Arial" pitchFamily="34" charset="0"/>
              <a:buChar char="•"/>
            </a:pPr>
            <a:r>
              <a:rPr lang="en-US" altLang="en-US" dirty="0">
                <a:ea typeface="ＭＳ Ｐゴシック" pitchFamily="34" charset="-128"/>
              </a:rPr>
              <a:t>Main Points:</a:t>
            </a:r>
          </a:p>
          <a:p>
            <a:pPr marL="171450" indent="-171450">
              <a:buFont typeface="Arial" pitchFamily="34" charset="0"/>
              <a:buChar char="•"/>
            </a:pPr>
            <a:r>
              <a:rPr lang="en-US" altLang="en-US" dirty="0">
                <a:ea typeface="ＭＳ Ｐゴシック" pitchFamily="34" charset="-128"/>
              </a:rPr>
              <a:t>Outro: </a:t>
            </a:r>
          </a:p>
        </p:txBody>
      </p:sp>
      <p:sp>
        <p:nvSpPr>
          <p:cNvPr id="23555"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1pPr>
            <a:lvl2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2pPr>
            <a:lvl3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3pPr>
            <a:lvl4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4pPr>
            <a:lvl5pPr>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5pPr>
            <a:lvl6pPr marL="2358443"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6pPr>
            <a:lvl7pPr marL="2787251"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7pPr>
            <a:lvl8pPr marL="3216059"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8pPr>
            <a:lvl9pPr marL="3644867" indent="-214404" defTabSz="428808" eaLnBrk="0" fontAlgn="base" hangingPunct="0">
              <a:spcBef>
                <a:spcPct val="0"/>
              </a:spcBef>
              <a:spcAft>
                <a:spcPct val="0"/>
              </a:spcAft>
              <a:tabLst>
                <a:tab pos="428808" algn="l"/>
                <a:tab pos="857616" algn="l"/>
                <a:tab pos="1286424" algn="l"/>
                <a:tab pos="1715232" algn="l"/>
                <a:tab pos="2144039" algn="l"/>
                <a:tab pos="2572847" algn="l"/>
                <a:tab pos="3001655" algn="l"/>
              </a:tabLst>
              <a:defRPr>
                <a:solidFill>
                  <a:schemeClr val="tx1"/>
                </a:solidFill>
                <a:latin typeface="Arial" pitchFamily="34" charset="0"/>
                <a:ea typeface="ＭＳ Ｐゴシック" pitchFamily="34" charset="-128"/>
              </a:defRPr>
            </a:lvl9pPr>
          </a:lstStyle>
          <a:p>
            <a:fld id="{CC8BBEF6-B60A-4E10-8314-4016C09AE835}" type="slidenum">
              <a:rPr lang="en-US" altLang="en-US">
                <a:solidFill>
                  <a:srgbClr val="000000"/>
                </a:solidFill>
                <a:latin typeface="Times New Roman" pitchFamily="18" charset="0"/>
              </a:rPr>
              <a:pPr/>
              <a:t>26</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88593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solidFill>
            <a:srgbClr val="FFFFFF"/>
          </a:solidFill>
          <a:ln/>
        </p:spPr>
      </p:sp>
      <p:sp>
        <p:nvSpPr>
          <p:cNvPr id="33795" name="Rectangle 3"/>
          <p:cNvSpPr>
            <a:spLocks noGrp="1" noChangeArrowheads="1"/>
          </p:cNvSpPr>
          <p:nvPr>
            <p:ph type="body" idx="1"/>
          </p:nvPr>
        </p:nvSpPr>
        <p:spPr>
          <a:xfrm>
            <a:off x="934720" y="4417404"/>
            <a:ext cx="5140960" cy="4181766"/>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600">
                <a:latin typeface="Arial" charset="0"/>
                <a:ea typeface="ＭＳ Ｐゴシック" charset="0"/>
                <a:cs typeface="Arial" charset="0"/>
              </a:rPr>
              <a:t>Transient plasma applications to internal combustion engines are at not as well developed as that of the PDE. </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The technological challenges are greater for an internal combustion engine, specifically insulation, electrode-engine interface, and pulse generator design.</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The challenge is that the transient plasma operates at 50-60 kV whereas in a spark ignition system the voltage is typically 25 kV - 40kV. This presents some material problems in selecting an insulator able to hold off the required voltage. The feed through for most car engines are 14mm in diameter, however, in modern cars space is a commodity and the sparkplug interface is shrinking, with some designs calling for a 10 mm feed through. </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The spark ignition system has been around for a century and is extremely well developed. In order for transient plasma ignition to catch on in the automotive industry size, efficiency, reliability, and interoperability must be optimized to create a viable automotive ignition system. </a:t>
            </a:r>
          </a:p>
          <a:p>
            <a:pPr>
              <a:lnSpc>
                <a:spcPct val="80000"/>
              </a:lnSpc>
            </a:pPr>
            <a:endParaRPr lang="en-US" sz="600">
              <a:latin typeface="Arial" charset="0"/>
              <a:ea typeface="ＭＳ Ｐゴシック" charset="0"/>
              <a:cs typeface="Arial" charset="0"/>
            </a:endParaRP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A collaborative effort between USC and Nissan research laboratories used both a long pulse ( 85 ns ) and a short pulse ( 20 ns ) in a single cylinder iso-octane engine. </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It is well understood in the combustion community that combusting under a lean condition will result in higher thermal efficiency and reduced NO</a:t>
            </a:r>
            <a:r>
              <a:rPr lang="en-US" sz="600" baseline="30000">
                <a:latin typeface="Arial" charset="0"/>
                <a:ea typeface="ＭＳ Ｐゴシック" charset="0"/>
                <a:cs typeface="Arial" charset="0"/>
              </a:rPr>
              <a:t>x </a:t>
            </a:r>
            <a:r>
              <a:rPr lang="en-US" sz="600">
                <a:latin typeface="Arial" charset="0"/>
                <a:ea typeface="ＭＳ Ｐゴシック" charset="0"/>
                <a:cs typeface="Arial" charset="0"/>
              </a:rPr>
              <a:t>production</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Both the lean burn capability and the volumetric effect of the transient plasma gives it an inherent advantage over spark ignition, in particular, the reduction of NO</a:t>
            </a:r>
            <a:r>
              <a:rPr lang="en-US" sz="600" baseline="30000">
                <a:latin typeface="Arial" charset="0"/>
                <a:ea typeface="ＭＳ Ｐゴシック" charset="0"/>
                <a:cs typeface="Arial" charset="0"/>
              </a:rPr>
              <a:t>x </a:t>
            </a:r>
            <a:r>
              <a:rPr lang="en-US" sz="600">
                <a:latin typeface="Arial" charset="0"/>
                <a:ea typeface="ＭＳ Ｐゴシック" charset="0"/>
                <a:cs typeface="Arial" charset="0"/>
              </a:rPr>
              <a:t>production. </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By combusting fuel in lean conditions NO</a:t>
            </a:r>
            <a:r>
              <a:rPr lang="en-US" sz="600" baseline="30000">
                <a:latin typeface="Arial" charset="0"/>
                <a:ea typeface="ＭＳ Ｐゴシック" charset="0"/>
                <a:cs typeface="Arial" charset="0"/>
              </a:rPr>
              <a:t>x </a:t>
            </a:r>
            <a:r>
              <a:rPr lang="en-US" sz="600">
                <a:latin typeface="Arial" charset="0"/>
                <a:ea typeface="ＭＳ Ｐゴシック" charset="0"/>
                <a:cs typeface="Arial" charset="0"/>
              </a:rPr>
              <a:t>production is reduced, which is important as NO</a:t>
            </a:r>
            <a:r>
              <a:rPr lang="en-US" sz="600" baseline="30000">
                <a:latin typeface="Arial" charset="0"/>
                <a:ea typeface="ＭＳ Ｐゴシック" charset="0"/>
                <a:cs typeface="Arial" charset="0"/>
              </a:rPr>
              <a:t>x </a:t>
            </a:r>
            <a:r>
              <a:rPr lang="en-US" sz="600">
                <a:latin typeface="Arial" charset="0"/>
                <a:ea typeface="ＭＳ Ｐゴシック" charset="0"/>
                <a:cs typeface="Arial" charset="0"/>
              </a:rPr>
              <a:t>is an important factor in the production of smog. </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It was found that by using transient plasma ignition that the ignition delay period, which is an index of performance in a conventional gasoline engine, can be improved relative to a spark plug. </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Additionally stable lean combustion was shown to occur at levels not realizable by spark ignition when a 20 ns pulse is used. </a:t>
            </a: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Additionally it is thought that the electron impact is the primary mechanism for molecular dissociation. The results indicate that transient plasma ignition is a viable ignition methodology with current engine design, and suggest that by going to a shorter pulse and overvolting the gap to a greater extent will further extend stable lean combustion while reducing the total amount of heat lost to the walls. </a:t>
            </a:r>
          </a:p>
          <a:p>
            <a:pPr>
              <a:lnSpc>
                <a:spcPct val="80000"/>
              </a:lnSpc>
            </a:pPr>
            <a:endParaRPr lang="en-US" sz="600">
              <a:latin typeface="Arial" charset="0"/>
              <a:ea typeface="ＭＳ Ｐゴシック" charset="0"/>
              <a:cs typeface="Arial" charset="0"/>
            </a:endParaRPr>
          </a:p>
          <a:p>
            <a:pPr>
              <a:lnSpc>
                <a:spcPct val="80000"/>
              </a:lnSpc>
            </a:pPr>
            <a:endParaRPr lang="en-US" sz="600">
              <a:latin typeface="Arial" charset="0"/>
              <a:ea typeface="ＭＳ Ｐゴシック" charset="0"/>
              <a:cs typeface="Arial" charset="0"/>
            </a:endParaRPr>
          </a:p>
          <a:p>
            <a:pPr>
              <a:lnSpc>
                <a:spcPct val="80000"/>
              </a:lnSpc>
            </a:pPr>
            <a:r>
              <a:rPr lang="en-US" sz="600">
                <a:latin typeface="Arial" charset="0"/>
                <a:ea typeface="ＭＳ Ｐゴシック" charset="0"/>
                <a:cs typeface="Arial" charset="0"/>
              </a:rPr>
              <a:t>BTDC Before Top Dead Center</a:t>
            </a:r>
          </a:p>
        </p:txBody>
      </p:sp>
      <p:sp>
        <p:nvSpPr>
          <p:cNvPr id="35844" name="Slide Number Placeholder 3"/>
          <p:cNvSpPr>
            <a:spLocks noGrp="1"/>
          </p:cNvSpPr>
          <p:nvPr>
            <p:ph type="sldNum" sz="quarter" idx="4294967295"/>
          </p:nvPr>
        </p:nvSpPr>
        <p:spPr bwMode="auto">
          <a:xfrm>
            <a:off x="3970938" y="8829966"/>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EB51964-4C15-D74C-A7E2-7AAE57991331}" type="slidenum">
              <a:rPr lang="en-US" sz="1800"/>
              <a:pPr/>
              <a:t>31</a:t>
            </a:fld>
            <a:endParaRPr lang="en-US" sz="1800"/>
          </a:p>
        </p:txBody>
      </p:sp>
      <p:sp>
        <p:nvSpPr>
          <p:cNvPr id="2" name="Header Placeholder 1"/>
          <p:cNvSpPr>
            <a:spLocks noGrp="1"/>
          </p:cNvSpPr>
          <p:nvPr>
            <p:ph type="hdr" sz="quarter" idx="10"/>
          </p:nvPr>
        </p:nvSpPr>
        <p:spPr/>
        <p:txBody>
          <a:bodyPr/>
          <a:lstStyle/>
          <a:p>
            <a:pPr>
              <a:defRPr/>
            </a:pPr>
            <a:r>
              <a:rPr lang="en-US" smtClean="0"/>
              <a:t>Gundersen Presentation</a:t>
            </a:r>
            <a:endParaRPr lang="en-US" dirty="0"/>
          </a:p>
        </p:txBody>
      </p:sp>
      <p:sp>
        <p:nvSpPr>
          <p:cNvPr id="3" name="Footer Placeholder 2"/>
          <p:cNvSpPr>
            <a:spLocks noGrp="1"/>
          </p:cNvSpPr>
          <p:nvPr>
            <p:ph type="ftr" sz="quarter" idx="11"/>
          </p:nvPr>
        </p:nvSpPr>
        <p:spPr/>
        <p:txBody>
          <a:bodyPr/>
          <a:lstStyle/>
          <a:p>
            <a:pPr>
              <a:defRPr/>
            </a:pPr>
            <a:r>
              <a:rPr lang="en-US" smtClean="0"/>
              <a:t>mag@usc.edu</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0C7FBE3-A2F8-45C5-9D9D-0706FFC653D7}" type="slidenum">
              <a:rPr lang="en-US" smtClean="0"/>
              <a:pPr/>
              <a:t>32</a:t>
            </a:fld>
            <a:endParaRPr lang="en-US" dirty="0"/>
          </a:p>
        </p:txBody>
      </p:sp>
    </p:spTree>
    <p:extLst>
      <p:ext uri="{BB962C8B-B14F-4D97-AF65-F5344CB8AC3E}">
        <p14:creationId xmlns:p14="http://schemas.microsoft.com/office/powerpoint/2010/main" val="3814767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E469F67-09B8-4F95-8485-AB8B69D7516A}" type="slidenum">
              <a:rPr lang="en-US" smtClean="0"/>
              <a:pPr>
                <a:defRPr/>
              </a:pPr>
              <a:t>33</a:t>
            </a:fld>
            <a:endParaRPr lang="en-US"/>
          </a:p>
        </p:txBody>
      </p:sp>
      <p:sp>
        <p:nvSpPr>
          <p:cNvPr id="5" name="Date Placeholder 4"/>
          <p:cNvSpPr>
            <a:spLocks noGrp="1"/>
          </p:cNvSpPr>
          <p:nvPr>
            <p:ph type="dt" idx="10"/>
          </p:nvPr>
        </p:nvSpPr>
        <p:spPr/>
        <p:txBody>
          <a:bodyPr/>
          <a:lstStyle/>
          <a:p>
            <a:fld id="{DEFC8CE9-5853-784D-980F-860AF06FE335}" type="datetime1">
              <a:rPr lang="en-US" smtClean="0"/>
              <a:t>9/25/17</a:t>
            </a:fld>
            <a:endParaRPr lang="en-US"/>
          </a:p>
        </p:txBody>
      </p:sp>
      <p:sp>
        <p:nvSpPr>
          <p:cNvPr id="6" name="Header Placeholder 5"/>
          <p:cNvSpPr>
            <a:spLocks noGrp="1"/>
          </p:cNvSpPr>
          <p:nvPr>
            <p:ph type="hdr" sz="quarter" idx="11"/>
          </p:nvPr>
        </p:nvSpPr>
        <p:spPr/>
        <p:txBody>
          <a:bodyPr/>
          <a:lstStyle/>
          <a:p>
            <a:r>
              <a:rPr lang="en-US" smtClean="0"/>
              <a:t>Gundersen Presentation</a:t>
            </a:r>
            <a:endParaRPr lang="en-US"/>
          </a:p>
        </p:txBody>
      </p:sp>
      <p:sp>
        <p:nvSpPr>
          <p:cNvPr id="2" name="Footer Placeholder 1"/>
          <p:cNvSpPr>
            <a:spLocks noGrp="1"/>
          </p:cNvSpPr>
          <p:nvPr>
            <p:ph type="ftr" sz="quarter" idx="12"/>
          </p:nvPr>
        </p:nvSpPr>
        <p:spPr/>
        <p:txBody>
          <a:bodyPr/>
          <a:lstStyle/>
          <a:p>
            <a:pPr>
              <a:defRPr/>
            </a:pPr>
            <a:r>
              <a:rPr lang="en-US" smtClean="0"/>
              <a:t>mag@usc.edu</a:t>
            </a:r>
            <a:endParaRPr lang="en-US" dirty="0"/>
          </a:p>
        </p:txBody>
      </p:sp>
    </p:spTree>
    <p:extLst>
      <p:ext uri="{BB962C8B-B14F-4D97-AF65-F5344CB8AC3E}">
        <p14:creationId xmlns:p14="http://schemas.microsoft.com/office/powerpoint/2010/main" val="3359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938" y="8829967"/>
            <a:ext cx="3037840" cy="464820"/>
          </a:xfrm>
          <a:prstGeom prst="rect">
            <a:avLst/>
          </a:prstGeom>
        </p:spPr>
        <p:txBody>
          <a:bodyPr/>
          <a:lstStyle/>
          <a:p>
            <a:pPr>
              <a:defRPr/>
            </a:pPr>
            <a:fld id="{555C1871-3D15-4032-93DB-29EC26729EDA}" type="slidenum">
              <a:rPr lang="en-US"/>
              <a:pPr>
                <a:defRPr/>
              </a:pPr>
              <a:t>34</a:t>
            </a:fld>
            <a:endParaRPr lang="en-US"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000" dirty="0" err="1"/>
              <a:t>Koox</a:t>
            </a:r>
            <a:r>
              <a:rPr lang="en-US" sz="1000" dirty="0"/>
              <a:t> 8/11 - </a:t>
            </a:r>
          </a:p>
          <a:p>
            <a:r>
              <a:rPr lang="en-US" sz="1000" dirty="0"/>
              <a:t>Intro:</a:t>
            </a:r>
          </a:p>
          <a:p>
            <a:r>
              <a:rPr lang="en-US" sz="1000" dirty="0"/>
              <a:t>Key Takeaway:</a:t>
            </a:r>
          </a:p>
          <a:p>
            <a:r>
              <a:rPr lang="en-US" sz="1000" dirty="0"/>
              <a:t>Outro:</a:t>
            </a:r>
          </a:p>
          <a:p>
            <a:endParaRPr 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txBox="1">
            <a:spLocks noGrp="1" noRot="1" noChangeAspect="1" noChangeArrowheads="1" noTextEdit="1"/>
          </p:cNvSpPr>
          <p:nvPr>
            <p:ph type="sldImg"/>
          </p:nvPr>
        </p:nvSpPr>
        <p:spPr>
          <a:xfrm>
            <a:off x="1181100" y="696913"/>
            <a:ext cx="4649788" cy="3486150"/>
          </a:xfrm>
          <a:ln/>
          <a:extLst>
            <a:ext uri="{91240B29-F687-4f45-9708-019B960494DF}">
              <a14:hiddenLine xmlns:a14="http://schemas.microsoft.com/office/drawing/2010/main" w="9525">
                <a:solidFill>
                  <a:srgbClr val="000000"/>
                </a:solidFill>
                <a:miter lim="800000"/>
                <a:headEnd/>
                <a:tailEnd/>
              </a14:hiddenLine>
            </a:ext>
          </a:extLst>
        </p:spPr>
      </p:sp>
      <p:sp>
        <p:nvSpPr>
          <p:cNvPr id="88067" name="Rectangle 3"/>
          <p:cNvSpPr txBox="1">
            <a:spLocks noGrp="1" noChangeArrowheads="1"/>
          </p:cNvSpPr>
          <p:nvPr>
            <p:ph type="body" idx="1"/>
          </p:nvPr>
        </p:nvSpPr>
        <p:spPr>
          <a:xfrm>
            <a:off x="701345" y="4416099"/>
            <a:ext cx="5607712" cy="4182457"/>
          </a:xfrm>
          <a:noFill/>
          <a:ln/>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r>
              <a:rPr lang="en-US" dirty="0" err="1"/>
              <a:t>Koox</a:t>
            </a:r>
            <a:r>
              <a:rPr lang="en-US" dirty="0"/>
              <a:t> 8/11 - </a:t>
            </a:r>
          </a:p>
          <a:p>
            <a:r>
              <a:rPr lang="en-US" dirty="0"/>
              <a:t>Intro:</a:t>
            </a:r>
          </a:p>
          <a:p>
            <a:r>
              <a:rPr lang="en-US" dirty="0"/>
              <a:t>Key Takeaway:</a:t>
            </a:r>
          </a:p>
          <a:p>
            <a:r>
              <a:rPr lang="en-US" dirty="0"/>
              <a:t>Outro:</a:t>
            </a:r>
          </a:p>
          <a:p>
            <a:pPr>
              <a:spcBef>
                <a:spcPts val="434"/>
              </a:spcBef>
            </a:pPr>
            <a:endParaRPr lang="en-US" dirty="0">
              <a:latin typeface="Calibri" pitchFamily="34" charset="0"/>
              <a:ea typeface="Microsoft YaHei" pitchFamily="34" charset="-122"/>
            </a:endParaRPr>
          </a:p>
        </p:txBody>
      </p:sp>
      <p:sp>
        <p:nvSpPr>
          <p:cNvPr id="88068" name="Text Box 4"/>
          <p:cNvSpPr txBox="1">
            <a:spLocks noChangeArrowheads="1"/>
          </p:cNvSpPr>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748" tIns="45109" rIns="86748" bIns="451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r">
              <a:buClrTx/>
              <a:buFontTx/>
              <a:buNone/>
            </a:pPr>
            <a:fld id="{DE8B12A6-4812-464D-9326-BEDCB38A2602}" type="slidenum">
              <a:rPr lang="en-US" sz="1100">
                <a:solidFill>
                  <a:srgbClr val="000000"/>
                </a:solidFill>
                <a:ea typeface="Microsoft YaHei" pitchFamily="34" charset="-122"/>
              </a:rPr>
              <a:pPr algn="r">
                <a:buClrTx/>
                <a:buFontTx/>
                <a:buNone/>
              </a:pPr>
              <a:t>35</a:t>
            </a:fld>
            <a:endParaRPr lang="en-US" sz="1100">
              <a:solidFill>
                <a:srgbClr val="000000"/>
              </a:solidFill>
              <a:ea typeface="Microsoft YaHei"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
          <p:cNvSpPr txBox="1">
            <a:spLocks noGrp="1" noRot="1" noChangeAspect="1" noChangeArrowheads="1" noTextEdit="1"/>
          </p:cNvSpPr>
          <p:nvPr>
            <p:ph type="sldImg"/>
          </p:nvPr>
        </p:nvSpPr>
        <p:spPr>
          <a:xfrm>
            <a:off x="1181100" y="696913"/>
            <a:ext cx="4649788" cy="3486150"/>
          </a:xfrm>
          <a:ln/>
          <a:extLst>
            <a:ext uri="{91240B29-F687-4f45-9708-019B960494DF}">
              <a14:hiddenLine xmlns:a14="http://schemas.microsoft.com/office/drawing/2010/main" w="9525">
                <a:solidFill>
                  <a:srgbClr val="000000"/>
                </a:solidFill>
                <a:miter lim="800000"/>
                <a:headEnd/>
                <a:tailEnd/>
              </a14:hiddenLine>
            </a:ext>
          </a:extLst>
        </p:spPr>
      </p:sp>
      <p:sp>
        <p:nvSpPr>
          <p:cNvPr id="77827" name="Rectangle 3"/>
          <p:cNvSpPr txBox="1">
            <a:spLocks noGrp="1" noChangeArrowheads="1"/>
          </p:cNvSpPr>
          <p:nvPr>
            <p:ph type="body" idx="1"/>
          </p:nvPr>
        </p:nvSpPr>
        <p:spPr>
          <a:xfrm>
            <a:off x="701345" y="4416099"/>
            <a:ext cx="5607712" cy="4182457"/>
          </a:xfrm>
          <a:noFill/>
          <a:ln/>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r>
              <a:rPr lang="en-US" dirty="0" err="1"/>
              <a:t>Koox</a:t>
            </a:r>
            <a:r>
              <a:rPr lang="en-US" dirty="0"/>
              <a:t> 8/11 - </a:t>
            </a:r>
          </a:p>
          <a:p>
            <a:r>
              <a:rPr lang="en-US" dirty="0"/>
              <a:t>Intro:</a:t>
            </a:r>
          </a:p>
          <a:p>
            <a:r>
              <a:rPr lang="en-US" dirty="0"/>
              <a:t>Key Takeaway:</a:t>
            </a:r>
          </a:p>
          <a:p>
            <a:r>
              <a:rPr lang="en-US" dirty="0"/>
              <a:t>Outro:</a:t>
            </a:r>
          </a:p>
          <a:p>
            <a:pPr>
              <a:spcBef>
                <a:spcPts val="434"/>
              </a:spcBef>
            </a:pPr>
            <a:endParaRPr lang="en-US" dirty="0">
              <a:latin typeface="Calibri" pitchFamily="34" charset="0"/>
              <a:ea typeface="Microsoft YaHei" pitchFamily="34" charset="-122"/>
            </a:endParaRPr>
          </a:p>
        </p:txBody>
      </p:sp>
      <p:sp>
        <p:nvSpPr>
          <p:cNvPr id="77828" name="Text Box 4"/>
          <p:cNvSpPr txBox="1">
            <a:spLocks noChangeArrowheads="1"/>
          </p:cNvSpPr>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748" tIns="45109" rIns="86748" bIns="451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9pPr>
          </a:lstStyle>
          <a:p>
            <a:pPr algn="r">
              <a:buClrTx/>
              <a:buFontTx/>
              <a:buNone/>
            </a:pPr>
            <a:fld id="{130A488C-C288-40FA-9CE6-F569E50C23F4}" type="slidenum">
              <a:rPr lang="en-US" sz="1100">
                <a:solidFill>
                  <a:srgbClr val="000000"/>
                </a:solidFill>
              </a:rPr>
              <a:pPr algn="r">
                <a:buClrTx/>
                <a:buFontTx/>
                <a:buNone/>
              </a:pPr>
              <a:t>36</a:t>
            </a:fld>
            <a:endParaRPr lang="en-US" sz="11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Gundersen Presentation</a:t>
            </a:r>
            <a:endParaRPr lang="en-US" dirty="0"/>
          </a:p>
        </p:txBody>
      </p:sp>
      <p:sp>
        <p:nvSpPr>
          <p:cNvPr id="3" name="Footer Placeholder 2"/>
          <p:cNvSpPr>
            <a:spLocks noGrp="1"/>
          </p:cNvSpPr>
          <p:nvPr>
            <p:ph type="ftr" sz="quarter" idx="11"/>
          </p:nvPr>
        </p:nvSpPr>
        <p:spPr/>
        <p:txBody>
          <a:bodyPr/>
          <a:lstStyle/>
          <a:p>
            <a:pPr>
              <a:defRPr/>
            </a:pPr>
            <a:r>
              <a:rPr lang="en-US" smtClean="0"/>
              <a:t>mag@usc.edu</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Gundersen Presentation</a:t>
            </a:r>
            <a:endParaRPr lang="en-US" dirty="0"/>
          </a:p>
        </p:txBody>
      </p:sp>
      <p:sp>
        <p:nvSpPr>
          <p:cNvPr id="3" name="Footer Placeholder 2"/>
          <p:cNvSpPr>
            <a:spLocks noGrp="1"/>
          </p:cNvSpPr>
          <p:nvPr>
            <p:ph type="ftr" sz="quarter" idx="11"/>
          </p:nvPr>
        </p:nvSpPr>
        <p:spPr/>
        <p:txBody>
          <a:bodyPr/>
          <a:lstStyle/>
          <a:p>
            <a:pPr>
              <a:defRPr/>
            </a:pPr>
            <a:r>
              <a:rPr lang="en-US" smtClean="0"/>
              <a:t>mag@usc.edu</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136" eaLnBrk="1" fontAlgn="auto" hangingPunct="1">
              <a:spcBef>
                <a:spcPts val="0"/>
              </a:spcBef>
              <a:spcAft>
                <a:spcPts val="0"/>
              </a:spcAft>
              <a:defRPr/>
            </a:pPr>
            <a:r>
              <a:rPr lang="en-US" i="1" dirty="0" smtClean="0">
                <a:solidFill>
                  <a:schemeClr val="tx1">
                    <a:lumMod val="65000"/>
                    <a:lumOff val="35000"/>
                  </a:schemeClr>
                </a:solidFill>
              </a:rPr>
              <a:t>*</a:t>
            </a:r>
            <a:r>
              <a:rPr lang="en-US" i="1" dirty="0" err="1" smtClean="0">
                <a:solidFill>
                  <a:schemeClr val="tx1">
                    <a:lumMod val="65000"/>
                    <a:lumOff val="35000"/>
                  </a:schemeClr>
                </a:solidFill>
              </a:rPr>
              <a:t>Phenolics</a:t>
            </a:r>
            <a:r>
              <a:rPr lang="en-US" i="1" dirty="0" smtClean="0">
                <a:solidFill>
                  <a:schemeClr val="tx1">
                    <a:lumMod val="65000"/>
                    <a:lumOff val="35000"/>
                  </a:schemeClr>
                </a:solidFill>
              </a:rPr>
              <a:t> are the single most important quality parameter contributing to final wine flavor, </a:t>
            </a:r>
            <a:r>
              <a:rPr lang="en-US" i="1" dirty="0" err="1" smtClean="0">
                <a:solidFill>
                  <a:schemeClr val="tx1">
                    <a:lumMod val="65000"/>
                    <a:lumOff val="35000"/>
                  </a:schemeClr>
                </a:solidFill>
              </a:rPr>
              <a:t>mouthfeel</a:t>
            </a:r>
            <a:r>
              <a:rPr lang="en-US" i="1" dirty="0" smtClean="0">
                <a:solidFill>
                  <a:schemeClr val="tx1">
                    <a:lumMod val="65000"/>
                    <a:lumOff val="35000"/>
                  </a:schemeClr>
                </a:solidFill>
              </a:rPr>
              <a:t>, color, and aroma.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9BDFC145-51E3-4F2C-855E-C052AC665582}"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
        <p:nvSpPr>
          <p:cNvPr id="63492" name="Slide Number Placeholder 3"/>
          <p:cNvSpPr>
            <a:spLocks noGrp="1"/>
          </p:cNvSpPr>
          <p:nvPr>
            <p:ph type="sldNum" sz="quarter" idx="4294967295"/>
          </p:nvPr>
        </p:nvSpPr>
        <p:spPr bwMode="auto">
          <a:xfrm>
            <a:off x="3970938" y="8829966"/>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AEB0C9D-246D-CE4C-BDF1-3125A4863866}" type="slidenum">
              <a:rPr lang="en-US" sz="1800"/>
              <a:pPr/>
              <a:t>42</a:t>
            </a:fld>
            <a:endParaRPr lang="en-US" sz="1800"/>
          </a:p>
        </p:txBody>
      </p:sp>
      <p:sp>
        <p:nvSpPr>
          <p:cNvPr id="2" name="Header Placeholder 1"/>
          <p:cNvSpPr>
            <a:spLocks noGrp="1"/>
          </p:cNvSpPr>
          <p:nvPr>
            <p:ph type="hdr" sz="quarter" idx="10"/>
          </p:nvPr>
        </p:nvSpPr>
        <p:spPr/>
        <p:txBody>
          <a:bodyPr/>
          <a:lstStyle/>
          <a:p>
            <a:pPr>
              <a:defRPr/>
            </a:pPr>
            <a:r>
              <a:rPr lang="en-US" smtClean="0"/>
              <a:t>Gundersen Presentation</a:t>
            </a:r>
            <a:endParaRPr lang="en-US" dirty="0"/>
          </a:p>
        </p:txBody>
      </p:sp>
      <p:sp>
        <p:nvSpPr>
          <p:cNvPr id="3" name="Footer Placeholder 2"/>
          <p:cNvSpPr>
            <a:spLocks noGrp="1"/>
          </p:cNvSpPr>
          <p:nvPr>
            <p:ph type="ftr" sz="quarter" idx="11"/>
          </p:nvPr>
        </p:nvSpPr>
        <p:spPr/>
        <p:txBody>
          <a:bodyPr/>
          <a:lstStyle/>
          <a:p>
            <a:pPr>
              <a:defRPr/>
            </a:pPr>
            <a:r>
              <a:rPr lang="en-US" smtClean="0"/>
              <a:t>mag@usc.edu</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dirty="0">
              <a:latin typeface="Times New Roman" charset="0"/>
              <a:ea typeface="ＭＳ Ｐゴシック" charset="-128"/>
            </a:endParaRPr>
          </a:p>
        </p:txBody>
      </p:sp>
      <p:sp>
        <p:nvSpPr>
          <p:cNvPr id="1536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1pPr>
            <a:lvl2pPr>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2pPr>
            <a:lvl3pPr>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3pPr>
            <a:lvl4pPr>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4pPr>
            <a:lvl5pPr>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charset="0"/>
                <a:ea typeface="ＭＳ Ｐゴシック" charset="-128"/>
              </a:defRPr>
            </a:lvl9pPr>
          </a:lstStyle>
          <a:p>
            <a:fld id="{59EDEB81-0613-2C4F-85FC-04C6F98CA2BD}" type="slidenum">
              <a:rPr lang="en-US" altLang="en-US">
                <a:solidFill>
                  <a:srgbClr val="000000"/>
                </a:solidFill>
                <a:latin typeface="Times New Roman" charset="0"/>
              </a:rPr>
              <a:pPr/>
              <a:t>43</a:t>
            </a:fld>
            <a:endParaRPr lang="en-US" altLang="en-US">
              <a:solidFill>
                <a:srgbClr val="000000"/>
              </a:solidFill>
              <a:latin typeface="Times New Roman" charset="0"/>
            </a:endParaRPr>
          </a:p>
        </p:txBody>
      </p:sp>
    </p:spTree>
    <p:extLst>
      <p:ext uri="{BB962C8B-B14F-4D97-AF65-F5344CB8AC3E}">
        <p14:creationId xmlns:p14="http://schemas.microsoft.com/office/powerpoint/2010/main" val="149005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p:spPr>
        <p:txBody>
          <a:bodyPr/>
          <a:lstStyle/>
          <a:p>
            <a:pPr eaLnBrk="1" hangingPunct="1"/>
            <a:endParaRPr lang="en-US" dirty="0" smtClean="0">
              <a:latin typeface="Arial" charset="0"/>
            </a:endParaRPr>
          </a:p>
        </p:txBody>
      </p:sp>
      <p:sp>
        <p:nvSpPr>
          <p:cNvPr id="55300" name="Slide Number Placeholder 3"/>
          <p:cNvSpPr>
            <a:spLocks noGrp="1"/>
          </p:cNvSpPr>
          <p:nvPr>
            <p:ph type="sldNum" sz="quarter" idx="4294967295"/>
          </p:nvPr>
        </p:nvSpPr>
        <p:spPr bwMode="auto">
          <a:xfrm>
            <a:off x="3970436" y="8829040"/>
            <a:ext cx="3038372" cy="465775"/>
          </a:xfrm>
          <a:prstGeom prst="rect">
            <a:avLst/>
          </a:prstGeom>
          <a:noFill/>
          <a:ln>
            <a:miter lim="800000"/>
            <a:headEnd/>
            <a:tailEnd/>
          </a:ln>
        </p:spPr>
        <p:txBody>
          <a:bodyPr/>
          <a:lstStyle/>
          <a:p>
            <a:fld id="{C63A7DCE-19D2-49BA-A75C-CA21936F9DA0}" type="slidenum">
              <a:rPr lang="en-US"/>
              <a:pPr/>
              <a:t>4</a:t>
            </a:fld>
            <a:endParaRPr lang="en-US"/>
          </a:p>
        </p:txBody>
      </p:sp>
      <p:sp>
        <p:nvSpPr>
          <p:cNvPr id="2" name="Header Placeholder 1"/>
          <p:cNvSpPr>
            <a:spLocks noGrp="1"/>
          </p:cNvSpPr>
          <p:nvPr>
            <p:ph type="hdr" sz="quarter" idx="10"/>
          </p:nvPr>
        </p:nvSpPr>
        <p:spPr/>
        <p:txBody>
          <a:bodyPr/>
          <a:lstStyle/>
          <a:p>
            <a:pPr>
              <a:defRPr/>
            </a:pPr>
            <a:r>
              <a:rPr lang="en-US" smtClean="0"/>
              <a:t>Gundersen Presentation</a:t>
            </a:r>
            <a:endParaRPr lang="en-US" dirty="0"/>
          </a:p>
        </p:txBody>
      </p:sp>
      <p:sp>
        <p:nvSpPr>
          <p:cNvPr id="3" name="Footer Placeholder 2"/>
          <p:cNvSpPr>
            <a:spLocks noGrp="1"/>
          </p:cNvSpPr>
          <p:nvPr>
            <p:ph type="ftr" sz="quarter" idx="11"/>
          </p:nvPr>
        </p:nvSpPr>
        <p:spPr/>
        <p:txBody>
          <a:bodyPr/>
          <a:lstStyle/>
          <a:p>
            <a:pPr>
              <a:defRPr/>
            </a:pPr>
            <a:r>
              <a:rPr lang="en-US" smtClean="0"/>
              <a:t>mag@usc.edu</a:t>
            </a:r>
            <a:endParaRPr lang="en-US" dirty="0"/>
          </a:p>
        </p:txBody>
      </p:sp>
    </p:spTree>
    <p:extLst>
      <p:ext uri="{BB962C8B-B14F-4D97-AF65-F5344CB8AC3E}">
        <p14:creationId xmlns:p14="http://schemas.microsoft.com/office/powerpoint/2010/main" val="79477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886185" y="0"/>
            <a:ext cx="3737256"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3555" name="Rectangle 3"/>
          <p:cNvSpPr>
            <a:spLocks noChangeArrowheads="1"/>
          </p:cNvSpPr>
          <p:nvPr/>
        </p:nvSpPr>
        <p:spPr bwMode="auto">
          <a:xfrm>
            <a:off x="4886185" y="8831580"/>
            <a:ext cx="3737256"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t>1</a:t>
            </a:r>
          </a:p>
        </p:txBody>
      </p:sp>
      <p:sp>
        <p:nvSpPr>
          <p:cNvPr id="23556" name="Rectangle 4"/>
          <p:cNvSpPr>
            <a:spLocks noChangeArrowheads="1"/>
          </p:cNvSpPr>
          <p:nvPr/>
        </p:nvSpPr>
        <p:spPr bwMode="auto">
          <a:xfrm>
            <a:off x="1" y="8831580"/>
            <a:ext cx="373725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3557" name="Rectangle 5"/>
          <p:cNvSpPr>
            <a:spLocks noChangeArrowheads="1"/>
          </p:cNvSpPr>
          <p:nvPr/>
        </p:nvSpPr>
        <p:spPr bwMode="auto">
          <a:xfrm>
            <a:off x="1" y="0"/>
            <a:ext cx="373725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3558" name="Rectangle 6"/>
          <p:cNvSpPr>
            <a:spLocks noGrp="1" noRot="1" noChangeAspect="1" noChangeArrowheads="1"/>
          </p:cNvSpPr>
          <p:nvPr>
            <p:ph type="sldImg"/>
          </p:nvPr>
        </p:nvSpPr>
        <p:spPr>
          <a:solidFill>
            <a:srgbClr val="FFFFFF"/>
          </a:solidFill>
          <a:ln cap="flat"/>
        </p:spPr>
      </p:sp>
      <p:sp>
        <p:nvSpPr>
          <p:cNvPr id="2355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pPr>
              <a:defRPr/>
            </a:pPr>
            <a:r>
              <a:rPr lang="en-US"/>
              <a:t>Gundersen Presentation</a:t>
            </a:r>
            <a:endParaRPr lang="en-US" dirty="0"/>
          </a:p>
        </p:txBody>
      </p:sp>
      <p:sp>
        <p:nvSpPr>
          <p:cNvPr id="3" name="Footer Placeholder 2"/>
          <p:cNvSpPr>
            <a:spLocks noGrp="1"/>
          </p:cNvSpPr>
          <p:nvPr>
            <p:ph type="ftr" sz="quarter" idx="11"/>
          </p:nvPr>
        </p:nvSpPr>
        <p:spPr/>
        <p:txBody>
          <a:bodyPr/>
          <a:lstStyle/>
          <a:p>
            <a:pPr>
              <a:defRPr/>
            </a:pPr>
            <a:r>
              <a:rPr lang="en-US"/>
              <a:t>mag@usc.edu</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xfrm>
            <a:off x="701040" y="4415790"/>
            <a:ext cx="5608320" cy="4183380"/>
          </a:xfrm>
          <a:solidFill>
            <a:srgbClr val="FFFFFF"/>
          </a:solidFill>
          <a:ln>
            <a:solidFill>
              <a:srgbClr val="000000"/>
            </a:solidFill>
          </a:ln>
        </p:spPr>
        <p:txBody>
          <a:bodyPr/>
          <a:lstStyle/>
          <a:p>
            <a:endParaRPr lang="en-US" sz="10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2" name="Slide Number Placeholder 3"/>
          <p:cNvSpPr>
            <a:spLocks noGrp="1"/>
          </p:cNvSpPr>
          <p:nvPr>
            <p:ph type="sldNum" sz="quarter" idx="5"/>
          </p:nvPr>
        </p:nvSpPr>
        <p:spPr bwMode="auto">
          <a:xfrm>
            <a:off x="3970938" y="8829967"/>
            <a:ext cx="3037840" cy="46482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D4AF3A9A-E197-4A7F-ADA3-7DF490B24291}" type="slidenum">
              <a:rPr lang="en-US" smtClean="0"/>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ea typeface="ＭＳ Ｐゴシック" pitchFamily="34" charset="-128"/>
              </a:rPr>
              <a:t>You</a:t>
            </a:r>
            <a:r>
              <a:rPr lang="en-US" baseline="0" dirty="0" smtClean="0">
                <a:latin typeface="Times New Roman" pitchFamily="18" charset="0"/>
                <a:ea typeface="ＭＳ Ｐゴシック" pitchFamily="34" charset="-128"/>
              </a:rPr>
              <a:t> can isolate and observe the </a:t>
            </a:r>
            <a:r>
              <a:rPr lang="en-US" baseline="0" dirty="0" err="1" smtClean="0">
                <a:latin typeface="Times New Roman" pitchFamily="18" charset="0"/>
                <a:ea typeface="ＭＳ Ｐゴシック" pitchFamily="34" charset="-128"/>
              </a:rPr>
              <a:t>nonequilibrium</a:t>
            </a:r>
            <a:r>
              <a:rPr lang="en-US" baseline="0" dirty="0" smtClean="0">
                <a:latin typeface="Times New Roman" pitchFamily="18" charset="0"/>
                <a:ea typeface="ＭＳ Ｐゴシック" pitchFamily="34" charset="-128"/>
              </a:rPr>
              <a:t> events if you can cut off power to the discharge before things equilibrate.  </a:t>
            </a:r>
            <a:endParaRPr lang="en-US" dirty="0" smtClean="0">
              <a:latin typeface="Times New Roman" pitchFamily="18" charset="0"/>
              <a:ea typeface="ＭＳ Ｐゴシック" pitchFamily="34" charset="-128"/>
            </a:endParaRPr>
          </a:p>
        </p:txBody>
      </p:sp>
      <p:sp>
        <p:nvSpPr>
          <p:cNvPr id="68611"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2" name="Header Placeholder 1"/>
          <p:cNvSpPr>
            <a:spLocks noGrp="1"/>
          </p:cNvSpPr>
          <p:nvPr>
            <p:ph type="hdr" sz="quarter" idx="10"/>
          </p:nvPr>
        </p:nvSpPr>
        <p:spPr/>
        <p:txBody>
          <a:bodyPr/>
          <a:lstStyle/>
          <a:p>
            <a:pPr>
              <a:defRPr/>
            </a:pPr>
            <a:r>
              <a:rPr lang="en-US" smtClean="0"/>
              <a:t>Gundersen Presentation</a:t>
            </a:r>
            <a:endParaRPr lang="en-US" dirty="0"/>
          </a:p>
        </p:txBody>
      </p:sp>
      <p:sp>
        <p:nvSpPr>
          <p:cNvPr id="3" name="Footer Placeholder 2"/>
          <p:cNvSpPr>
            <a:spLocks noGrp="1"/>
          </p:cNvSpPr>
          <p:nvPr>
            <p:ph type="ftr" sz="quarter" idx="11"/>
          </p:nvPr>
        </p:nvSpPr>
        <p:spPr/>
        <p:txBody>
          <a:bodyPr/>
          <a:lstStyle/>
          <a:p>
            <a:pPr>
              <a:defRPr/>
            </a:pPr>
            <a:r>
              <a:rPr lang="en-US" smtClean="0"/>
              <a:t>mag@usc.edu</a:t>
            </a:r>
            <a:endParaRPr lang="en-US" dirty="0"/>
          </a:p>
        </p:txBody>
      </p:sp>
    </p:spTree>
    <p:extLst>
      <p:ext uri="{BB962C8B-B14F-4D97-AF65-F5344CB8AC3E}">
        <p14:creationId xmlns:p14="http://schemas.microsoft.com/office/powerpoint/2010/main" val="393032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p:txBody>
          <a:bodyPr wrap="square" numCol="1" anchor="t" anchorCtr="0" compatLnSpc="1">
            <a:prstTxWarp prst="textNoShape">
              <a:avLst/>
            </a:prstTxWarp>
            <a:noAutofit/>
          </a:bodyPr>
          <a:lstStyle/>
          <a:p>
            <a:pPr>
              <a:defRPr/>
            </a:pPr>
            <a:r>
              <a:rPr lang="en-US" sz="1100" dirty="0">
                <a:latin typeface="+mj-lt"/>
              </a:rPr>
              <a:t>Intro: Transient Plasma generates electrons of excited states that begin a cascade of ionization reactions…</a:t>
            </a:r>
          </a:p>
          <a:p>
            <a:pPr>
              <a:defRPr/>
            </a:pPr>
            <a:r>
              <a:rPr lang="en-US" sz="1100" dirty="0">
                <a:latin typeface="+mj-lt"/>
              </a:rPr>
              <a:t>Key Objective: The magnitude of combustion efficiency is much greater with transient plasma vs. conventional spark discharge combustion.</a:t>
            </a:r>
          </a:p>
          <a:p>
            <a:pPr>
              <a:defRPr/>
            </a:pPr>
            <a:r>
              <a:rPr lang="en-US" sz="1100" dirty="0">
                <a:latin typeface="+mj-lt"/>
              </a:rPr>
              <a:t>Outro: This ‘cascade of chemical reactions’ is applicable for emissions remediation as well; instead of a combustion reaction, we have an oxidation reaction of NOx and </a:t>
            </a:r>
            <a:r>
              <a:rPr lang="en-US" sz="1100" dirty="0" err="1">
                <a:latin typeface="+mj-lt"/>
              </a:rPr>
              <a:t>SOx</a:t>
            </a:r>
            <a:r>
              <a:rPr lang="en-US" sz="1100" dirty="0">
                <a:latin typeface="+mj-lt"/>
              </a:rPr>
              <a:t>.</a:t>
            </a:r>
          </a:p>
        </p:txBody>
      </p:sp>
    </p:spTree>
    <p:extLst>
      <p:ext uri="{BB962C8B-B14F-4D97-AF65-F5344CB8AC3E}">
        <p14:creationId xmlns:p14="http://schemas.microsoft.com/office/powerpoint/2010/main" val="351843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5.bin"/><Relationship Id="rId5"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5867400" y="2667000"/>
            <a:ext cx="2743200" cy="1393825"/>
          </a:xfrm>
        </p:spPr>
        <p:txBody>
          <a:bodyPr/>
          <a:lstStyle>
            <a:lvl1pPr>
              <a:defRPr sz="2800"/>
            </a:lvl1pPr>
          </a:lstStyle>
          <a:p>
            <a:r>
              <a:rPr lang="en-US" smtClean="0"/>
              <a:t>Click to edit Master title style</a:t>
            </a:r>
            <a:endParaRPr lang="en-US"/>
          </a:p>
        </p:txBody>
      </p:sp>
      <p:sp>
        <p:nvSpPr>
          <p:cNvPr id="157699" name="Rectangle 3"/>
          <p:cNvSpPr>
            <a:spLocks noGrp="1" noChangeArrowheads="1"/>
          </p:cNvSpPr>
          <p:nvPr>
            <p:ph type="subTitle" idx="1"/>
          </p:nvPr>
        </p:nvSpPr>
        <p:spPr>
          <a:xfrm>
            <a:off x="228600" y="5410200"/>
            <a:ext cx="6400800" cy="1219200"/>
          </a:xfrm>
        </p:spPr>
        <p:txBody>
          <a:bodyPr/>
          <a:lstStyle>
            <a:lvl1pPr marL="0" indent="0" algn="ctr">
              <a:buFontTx/>
              <a:buNone/>
              <a:defRPr sz="2600">
                <a:solidFill>
                  <a:srgbClr val="990000"/>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
            <a:ext cx="219075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1985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768350"/>
          </a:xfrm>
          <a:prstGeom prst="rect">
            <a:avLst/>
          </a:prstGeom>
          <a:solidFill>
            <a:srgbClr val="990000"/>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pic>
        <p:nvPicPr>
          <p:cNvPr id="6" name="Picture 6"/>
          <p:cNvPicPr>
            <a:picLocks noChangeAspect="1" noChangeArrowheads="1"/>
          </p:cNvPicPr>
          <p:nvPr/>
        </p:nvPicPr>
        <p:blipFill>
          <a:blip r:embed="rId3" cstate="print"/>
          <a:srcRect/>
          <a:stretch>
            <a:fillRect/>
          </a:stretch>
        </p:blipFill>
        <p:spPr bwMode="auto">
          <a:xfrm>
            <a:off x="7143750" y="9525"/>
            <a:ext cx="2000250" cy="762000"/>
          </a:xfrm>
          <a:prstGeom prst="rect">
            <a:avLst/>
          </a:prstGeom>
          <a:noFill/>
          <a:ln w="9525">
            <a:noFill/>
            <a:miter lim="800000"/>
            <a:headEnd/>
            <a:tailEnd/>
          </a:ln>
        </p:spPr>
      </p:pic>
      <p:pic>
        <p:nvPicPr>
          <p:cNvPr id="7" name="Picture 9"/>
          <p:cNvPicPr>
            <a:picLocks noChangeAspect="1" noChangeArrowheads="1"/>
          </p:cNvPicPr>
          <p:nvPr/>
        </p:nvPicPr>
        <p:blipFill>
          <a:blip r:embed="rId3" cstate="print"/>
          <a:srcRect/>
          <a:stretch>
            <a:fillRect/>
          </a:stretch>
        </p:blipFill>
        <p:spPr bwMode="auto">
          <a:xfrm>
            <a:off x="7143750" y="9525"/>
            <a:ext cx="2000250" cy="762000"/>
          </a:xfrm>
          <a:prstGeom prst="rect">
            <a:avLst/>
          </a:prstGeom>
          <a:noFill/>
          <a:ln w="9525">
            <a:noFill/>
            <a:miter lim="800000"/>
            <a:headEnd/>
            <a:tailEnd/>
          </a:ln>
        </p:spPr>
      </p:pic>
      <p:graphicFrame>
        <p:nvGraphicFramePr>
          <p:cNvPr id="8" name="Object 13"/>
          <p:cNvGraphicFramePr>
            <a:graphicFrameLocks noChangeAspect="1"/>
          </p:cNvGraphicFramePr>
          <p:nvPr/>
        </p:nvGraphicFramePr>
        <p:xfrm>
          <a:off x="0" y="6286500"/>
          <a:ext cx="762000" cy="571500"/>
        </p:xfrm>
        <a:graphic>
          <a:graphicData uri="http://schemas.openxmlformats.org/presentationml/2006/ole">
            <mc:AlternateContent xmlns:mc="http://schemas.openxmlformats.org/markup-compatibility/2006">
              <mc:Choice xmlns:v="urn:schemas-microsoft-com:vml" Requires="v">
                <p:oleObj spid="_x0000_s198312" name="Image" r:id="rId4" imgW="1269841" imgH="952045" progId="">
                  <p:embed/>
                </p:oleObj>
              </mc:Choice>
              <mc:Fallback>
                <p:oleObj name="Image" r:id="rId4" imgW="1269841" imgH="952045" progId="">
                  <p:embed/>
                  <p:pic>
                    <p:nvPicPr>
                      <p:cNvPr id="0" name="Picture 1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86500"/>
                        <a:ext cx="762000" cy="571500"/>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9" name="Rectangle 2"/>
          <p:cNvSpPr>
            <a:spLocks noChangeArrowheads="1"/>
          </p:cNvSpPr>
          <p:nvPr/>
        </p:nvSpPr>
        <p:spPr bwMode="auto">
          <a:xfrm>
            <a:off x="0" y="0"/>
            <a:ext cx="9144000" cy="768350"/>
          </a:xfrm>
          <a:prstGeom prst="rect">
            <a:avLst/>
          </a:prstGeom>
          <a:solidFill>
            <a:srgbClr val="990000"/>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pic>
        <p:nvPicPr>
          <p:cNvPr id="10" name="Picture 6"/>
          <p:cNvPicPr>
            <a:picLocks noChangeAspect="1" noChangeArrowheads="1"/>
          </p:cNvPicPr>
          <p:nvPr/>
        </p:nvPicPr>
        <p:blipFill>
          <a:blip r:embed="rId3" cstate="print"/>
          <a:srcRect/>
          <a:stretch>
            <a:fillRect/>
          </a:stretch>
        </p:blipFill>
        <p:spPr bwMode="auto">
          <a:xfrm>
            <a:off x="7143750" y="9525"/>
            <a:ext cx="2000250" cy="762000"/>
          </a:xfrm>
          <a:prstGeom prst="rect">
            <a:avLst/>
          </a:prstGeom>
          <a:noFill/>
          <a:ln w="9525">
            <a:noFill/>
            <a:miter lim="800000"/>
            <a:headEnd/>
            <a:tailEnd/>
          </a:ln>
        </p:spPr>
      </p:pic>
      <p:pic>
        <p:nvPicPr>
          <p:cNvPr id="11" name="Picture 9"/>
          <p:cNvPicPr>
            <a:picLocks noChangeAspect="1" noChangeArrowheads="1"/>
          </p:cNvPicPr>
          <p:nvPr/>
        </p:nvPicPr>
        <p:blipFill>
          <a:blip r:embed="rId3" cstate="print"/>
          <a:srcRect/>
          <a:stretch>
            <a:fillRect/>
          </a:stretch>
        </p:blipFill>
        <p:spPr bwMode="auto">
          <a:xfrm>
            <a:off x="7143750" y="9525"/>
            <a:ext cx="2000250" cy="762000"/>
          </a:xfrm>
          <a:prstGeom prst="rect">
            <a:avLst/>
          </a:prstGeom>
          <a:noFill/>
          <a:ln w="9525">
            <a:noFill/>
            <a:miter lim="800000"/>
            <a:headEnd/>
            <a:tailEnd/>
          </a:ln>
        </p:spPr>
      </p:pic>
      <p:graphicFrame>
        <p:nvGraphicFramePr>
          <p:cNvPr id="12" name="Object 3"/>
          <p:cNvGraphicFramePr>
            <a:graphicFrameLocks noChangeAspect="1"/>
          </p:cNvGraphicFramePr>
          <p:nvPr/>
        </p:nvGraphicFramePr>
        <p:xfrm>
          <a:off x="0" y="6286500"/>
          <a:ext cx="762000" cy="571500"/>
        </p:xfrm>
        <a:graphic>
          <a:graphicData uri="http://schemas.openxmlformats.org/presentationml/2006/ole">
            <mc:AlternateContent xmlns:mc="http://schemas.openxmlformats.org/markup-compatibility/2006">
              <mc:Choice xmlns:v="urn:schemas-microsoft-com:vml" Requires="v">
                <p:oleObj spid="_x0000_s198313" name="Image" r:id="rId6" imgW="1269841" imgH="952045" progId="">
                  <p:embed/>
                </p:oleObj>
              </mc:Choice>
              <mc:Fallback>
                <p:oleObj name="Image" r:id="rId6" imgW="1269841" imgH="952045" progId="">
                  <p:embed/>
                  <p:pic>
                    <p:nvPicPr>
                      <p:cNvPr id="0" name="Picture 1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86500"/>
                        <a:ext cx="762000" cy="571500"/>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dirty="0"/>
          </a:p>
        </p:txBody>
      </p:sp>
      <p:sp>
        <p:nvSpPr>
          <p:cNvPr id="14" name="Slide Number Placeholder 5"/>
          <p:cNvSpPr>
            <a:spLocks noGrp="1"/>
          </p:cNvSpPr>
          <p:nvPr>
            <p:ph type="sldNum" sz="quarter" idx="11"/>
          </p:nvPr>
        </p:nvSpPr>
        <p:spPr>
          <a:xfrm>
            <a:off x="6553200" y="6245225"/>
            <a:ext cx="2133600" cy="476250"/>
          </a:xfrm>
          <a:prstGeom prst="rect">
            <a:avLst/>
          </a:prstGeom>
        </p:spPr>
        <p:txBody>
          <a:bodyPr/>
          <a:lstStyle>
            <a:lvl1pPr>
              <a:defRPr/>
            </a:lvl1pPr>
          </a:lstStyle>
          <a:p>
            <a:pPr>
              <a:defRPr/>
            </a:pPr>
            <a:fld id="{CF1F1159-CAFE-4824-BEA0-B6D7C483E04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930650" y="0"/>
            <a:ext cx="5213350" cy="6858000"/>
          </a:xfrm>
          <a:prstGeom prst="rect">
            <a:avLst/>
          </a:prstGeom>
          <a:solidFill>
            <a:srgbClr val="FFCC00"/>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4125913" y="2108200"/>
            <a:ext cx="5018087" cy="4749800"/>
          </a:xfrm>
          <a:prstGeom prst="rect">
            <a:avLst/>
          </a:prstGeom>
          <a:noFill/>
          <a:ln w="9525">
            <a:noFill/>
            <a:miter lim="800000"/>
            <a:headEnd/>
            <a:tailEnd/>
          </a:ln>
        </p:spPr>
      </p:pic>
      <p:sp>
        <p:nvSpPr>
          <p:cNvPr id="6" name="Rectangle 4"/>
          <p:cNvSpPr>
            <a:spLocks noChangeArrowheads="1"/>
          </p:cNvSpPr>
          <p:nvPr/>
        </p:nvSpPr>
        <p:spPr bwMode="auto">
          <a:xfrm>
            <a:off x="0" y="0"/>
            <a:ext cx="4022725" cy="6858000"/>
          </a:xfrm>
          <a:prstGeom prst="rect">
            <a:avLst/>
          </a:prstGeom>
          <a:solidFill>
            <a:srgbClr val="990000"/>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7" name="Text Box 5"/>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dirty="0">
              <a:latin typeface="Times" pitchFamily="1" charset="0"/>
              <a:cs typeface="+mn-cs"/>
            </a:endParaRPr>
          </a:p>
        </p:txBody>
      </p:sp>
      <p:sp>
        <p:nvSpPr>
          <p:cNvPr id="8" name="Text Box 6"/>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dirty="0">
              <a:latin typeface="Times" pitchFamily="1" charset="0"/>
              <a:cs typeface="+mn-cs"/>
            </a:endParaRPr>
          </a:p>
        </p:txBody>
      </p:sp>
      <p:pic>
        <p:nvPicPr>
          <p:cNvPr id="9" name="Picture 9"/>
          <p:cNvPicPr>
            <a:picLocks noChangeAspect="1" noChangeArrowheads="1"/>
          </p:cNvPicPr>
          <p:nvPr/>
        </p:nvPicPr>
        <p:blipFill>
          <a:blip r:embed="rId3" cstate="print"/>
          <a:srcRect/>
          <a:stretch>
            <a:fillRect/>
          </a:stretch>
        </p:blipFill>
        <p:spPr bwMode="auto">
          <a:xfrm>
            <a:off x="4114800" y="228600"/>
            <a:ext cx="1298575" cy="838200"/>
          </a:xfrm>
          <a:prstGeom prst="rect">
            <a:avLst/>
          </a:prstGeom>
          <a:noFill/>
          <a:ln w="9525">
            <a:noFill/>
            <a:miter lim="800000"/>
            <a:headEnd/>
            <a:tailEnd/>
          </a:ln>
        </p:spPr>
      </p:pic>
      <p:pic>
        <p:nvPicPr>
          <p:cNvPr id="10" name="Picture 10"/>
          <p:cNvPicPr>
            <a:picLocks noChangeAspect="1" noChangeArrowheads="1"/>
          </p:cNvPicPr>
          <p:nvPr/>
        </p:nvPicPr>
        <p:blipFill>
          <a:blip r:embed="rId4" cstate="print"/>
          <a:srcRect/>
          <a:stretch>
            <a:fillRect/>
          </a:stretch>
        </p:blipFill>
        <p:spPr bwMode="auto">
          <a:xfrm>
            <a:off x="1450975" y="228600"/>
            <a:ext cx="2359025" cy="835025"/>
          </a:xfrm>
          <a:prstGeom prst="rect">
            <a:avLst/>
          </a:prstGeom>
          <a:noFill/>
          <a:ln w="9525">
            <a:noFill/>
            <a:miter lim="800000"/>
            <a:headEnd/>
            <a:tailEnd/>
          </a:ln>
        </p:spPr>
      </p:pic>
      <p:sp>
        <p:nvSpPr>
          <p:cNvPr id="76807" name="Rectangle 7"/>
          <p:cNvSpPr>
            <a:spLocks noGrp="1" noChangeArrowheads="1"/>
          </p:cNvSpPr>
          <p:nvPr>
            <p:ph type="ctrTitle"/>
          </p:nvPr>
        </p:nvSpPr>
        <p:spPr>
          <a:xfrm>
            <a:off x="109538" y="2576513"/>
            <a:ext cx="3929062" cy="1143000"/>
          </a:xfrm>
        </p:spPr>
        <p:txBody>
          <a:bodyPr/>
          <a:lstStyle>
            <a:lvl1pPr>
              <a:defRPr sz="3000"/>
            </a:lvl1pPr>
          </a:lstStyle>
          <a:p>
            <a:r>
              <a:rPr lang="en-US" smtClean="0"/>
              <a:t>Click to edit Master title style</a:t>
            </a:r>
            <a:endParaRPr lang="en-US"/>
          </a:p>
        </p:txBody>
      </p:sp>
      <p:sp>
        <p:nvSpPr>
          <p:cNvPr id="76808" name="Rectangle 8"/>
          <p:cNvSpPr>
            <a:spLocks noGrp="1" noChangeArrowheads="1"/>
          </p:cNvSpPr>
          <p:nvPr>
            <p:ph type="subTitle" idx="1"/>
          </p:nvPr>
        </p:nvSpPr>
        <p:spPr>
          <a:xfrm>
            <a:off x="109538" y="4113213"/>
            <a:ext cx="2819400" cy="2438400"/>
          </a:xfrm>
        </p:spPr>
        <p:txBody>
          <a:bodyPr/>
          <a:lstStyle>
            <a:lvl1pPr marL="0" indent="0">
              <a:defRPr>
                <a:solidFill>
                  <a:schemeClr val="accent2"/>
                </a:solidFill>
                <a:latin typeface="R Frutiger Roman" charset="0"/>
              </a:defRPr>
            </a:lvl1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8613" y="1827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1013" y="1827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3613" y="455613"/>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1413" y="455613"/>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4556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98613" y="1827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1013" y="1827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4556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98613" y="1827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61013" y="18272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61013" y="39608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5867400" y="2667000"/>
            <a:ext cx="2743200" cy="1393825"/>
          </a:xfrm>
        </p:spPr>
        <p:txBody>
          <a:bodyPr/>
          <a:lstStyle>
            <a:lvl1pPr>
              <a:defRPr sz="2800"/>
            </a:lvl1pPr>
          </a:lstStyle>
          <a:p>
            <a:r>
              <a:rPr lang="en-US" smtClean="0"/>
              <a:t>Click to edit Master title style</a:t>
            </a:r>
            <a:endParaRPr lang="en-US"/>
          </a:p>
        </p:txBody>
      </p:sp>
      <p:sp>
        <p:nvSpPr>
          <p:cNvPr id="157699" name="Rectangle 3"/>
          <p:cNvSpPr>
            <a:spLocks noGrp="1" noChangeArrowheads="1"/>
          </p:cNvSpPr>
          <p:nvPr>
            <p:ph type="subTitle" idx="1"/>
          </p:nvPr>
        </p:nvSpPr>
        <p:spPr>
          <a:xfrm>
            <a:off x="228600" y="5410200"/>
            <a:ext cx="6400800" cy="1219200"/>
          </a:xfrm>
        </p:spPr>
        <p:txBody>
          <a:bodyPr/>
          <a:lstStyle>
            <a:lvl1pPr marL="0" indent="0" algn="ctr">
              <a:buFontTx/>
              <a:buNone/>
              <a:defRPr sz="2600">
                <a:solidFill>
                  <a:srgbClr val="990000"/>
                </a:solidFill>
              </a:defRPr>
            </a:lvl1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
            <a:ext cx="219075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1985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768350"/>
          </a:xfrm>
          <a:prstGeom prst="rect">
            <a:avLst/>
          </a:prstGeom>
          <a:solidFill>
            <a:srgbClr val="990000"/>
          </a:solidFill>
          <a:ln w="9525">
            <a:solidFill>
              <a:schemeClr val="tx1"/>
            </a:solidFill>
            <a:miter lim="800000"/>
            <a:headEnd/>
            <a:tailEnd/>
          </a:ln>
          <a:effectLst/>
        </p:spPr>
        <p:txBody>
          <a:bodyPr wrap="none" anchor="ctr"/>
          <a:lstStyle/>
          <a:p>
            <a:pPr>
              <a:defRPr/>
            </a:pPr>
            <a:endParaRPr lang="en-US" dirty="0">
              <a:cs typeface="+mn-cs"/>
            </a:endParaRPr>
          </a:p>
        </p:txBody>
      </p:sp>
      <p:pic>
        <p:nvPicPr>
          <p:cNvPr id="6" name="Picture 6"/>
          <p:cNvPicPr>
            <a:picLocks noChangeAspect="1" noChangeArrowheads="1"/>
          </p:cNvPicPr>
          <p:nvPr/>
        </p:nvPicPr>
        <p:blipFill>
          <a:blip r:embed="rId3" cstate="print"/>
          <a:srcRect/>
          <a:stretch>
            <a:fillRect/>
          </a:stretch>
        </p:blipFill>
        <p:spPr bwMode="auto">
          <a:xfrm>
            <a:off x="7143750" y="9525"/>
            <a:ext cx="2000250" cy="762000"/>
          </a:xfrm>
          <a:prstGeom prst="rect">
            <a:avLst/>
          </a:prstGeom>
          <a:noFill/>
          <a:ln w="9525">
            <a:noFill/>
            <a:miter lim="800000"/>
            <a:headEnd/>
            <a:tailEnd/>
          </a:ln>
        </p:spPr>
      </p:pic>
      <p:pic>
        <p:nvPicPr>
          <p:cNvPr id="7" name="Picture 9"/>
          <p:cNvPicPr>
            <a:picLocks noChangeAspect="1" noChangeArrowheads="1"/>
          </p:cNvPicPr>
          <p:nvPr/>
        </p:nvPicPr>
        <p:blipFill>
          <a:blip r:embed="rId3" cstate="print"/>
          <a:srcRect/>
          <a:stretch>
            <a:fillRect/>
          </a:stretch>
        </p:blipFill>
        <p:spPr bwMode="auto">
          <a:xfrm>
            <a:off x="7143750" y="9525"/>
            <a:ext cx="2000250" cy="762000"/>
          </a:xfrm>
          <a:prstGeom prst="rect">
            <a:avLst/>
          </a:prstGeom>
          <a:noFill/>
          <a:ln w="9525">
            <a:noFill/>
            <a:miter lim="800000"/>
            <a:headEnd/>
            <a:tailEnd/>
          </a:ln>
        </p:spPr>
      </p:pic>
      <p:graphicFrame>
        <p:nvGraphicFramePr>
          <p:cNvPr id="8" name="Object 13"/>
          <p:cNvGraphicFramePr>
            <a:graphicFrameLocks noChangeAspect="1"/>
          </p:cNvGraphicFramePr>
          <p:nvPr/>
        </p:nvGraphicFramePr>
        <p:xfrm>
          <a:off x="0" y="6286500"/>
          <a:ext cx="762000" cy="571500"/>
        </p:xfrm>
        <a:graphic>
          <a:graphicData uri="http://schemas.openxmlformats.org/presentationml/2006/ole">
            <mc:AlternateContent xmlns:mc="http://schemas.openxmlformats.org/markup-compatibility/2006">
              <mc:Choice xmlns:v="urn:schemas-microsoft-com:vml" Requires="v">
                <p:oleObj spid="_x0000_s196976" name="Image" r:id="rId4" imgW="1269841" imgH="952045" progId="">
                  <p:embed/>
                </p:oleObj>
              </mc:Choice>
              <mc:Fallback>
                <p:oleObj name="Image" r:id="rId4" imgW="1269841" imgH="952045" progId="">
                  <p:embed/>
                  <p:pic>
                    <p:nvPicPr>
                      <p:cNvPr id="0"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86500"/>
                        <a:ext cx="762000" cy="571500"/>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dirty="0"/>
          </a:p>
        </p:txBody>
      </p:sp>
      <p:sp>
        <p:nvSpPr>
          <p:cNvPr id="10" name="Slide Number Placeholder 5"/>
          <p:cNvSpPr>
            <a:spLocks noGrp="1"/>
          </p:cNvSpPr>
          <p:nvPr>
            <p:ph type="sldNum" sz="quarter" idx="11"/>
          </p:nvPr>
        </p:nvSpPr>
        <p:spPr>
          <a:xfrm>
            <a:off x="6553200" y="6245225"/>
            <a:ext cx="2133600" cy="476250"/>
          </a:xfrm>
          <a:prstGeom prst="rect">
            <a:avLst/>
          </a:prstGeom>
        </p:spPr>
        <p:txBody>
          <a:bodyPr/>
          <a:lstStyle>
            <a:lvl1pPr>
              <a:defRPr/>
            </a:lvl1pPr>
          </a:lstStyle>
          <a:p>
            <a:pPr>
              <a:defRPr/>
            </a:pPr>
            <a:fld id="{532335BF-B09D-4092-B085-6BB386DF279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40767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191000"/>
            <a:ext cx="40767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930650" y="0"/>
            <a:ext cx="5213350" cy="6858000"/>
          </a:xfrm>
          <a:prstGeom prst="rect">
            <a:avLst/>
          </a:prstGeom>
          <a:solidFill>
            <a:srgbClr val="FFCC00"/>
          </a:solidFill>
          <a:ln w="9525">
            <a:noFill/>
            <a:miter lim="800000"/>
            <a:headEnd/>
            <a:tailEnd/>
          </a:ln>
          <a:effectLst/>
        </p:spPr>
        <p:txBody>
          <a:bodyPr wrap="none" anchor="ctr"/>
          <a:lstStyle/>
          <a:p>
            <a:pPr>
              <a:defRPr/>
            </a:pPr>
            <a:endParaRPr lang="en-US" dirty="0">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4125913" y="2108200"/>
            <a:ext cx="5018087" cy="4749800"/>
          </a:xfrm>
          <a:prstGeom prst="rect">
            <a:avLst/>
          </a:prstGeom>
          <a:noFill/>
          <a:ln w="9525">
            <a:noFill/>
            <a:miter lim="800000"/>
            <a:headEnd/>
            <a:tailEnd/>
          </a:ln>
        </p:spPr>
      </p:pic>
      <p:sp>
        <p:nvSpPr>
          <p:cNvPr id="6" name="Rectangle 4"/>
          <p:cNvSpPr>
            <a:spLocks noChangeArrowheads="1"/>
          </p:cNvSpPr>
          <p:nvPr/>
        </p:nvSpPr>
        <p:spPr bwMode="auto">
          <a:xfrm>
            <a:off x="0" y="0"/>
            <a:ext cx="4022725" cy="6858000"/>
          </a:xfrm>
          <a:prstGeom prst="rect">
            <a:avLst/>
          </a:prstGeom>
          <a:solidFill>
            <a:srgbClr val="990000"/>
          </a:solidFill>
          <a:ln w="9525">
            <a:noFill/>
            <a:miter lim="800000"/>
            <a:headEnd/>
            <a:tailEnd/>
          </a:ln>
          <a:effectLst/>
        </p:spPr>
        <p:txBody>
          <a:bodyPr wrap="none" anchor="ctr"/>
          <a:lstStyle/>
          <a:p>
            <a:pPr>
              <a:defRPr/>
            </a:pPr>
            <a:endParaRPr lang="en-US" dirty="0">
              <a:cs typeface="+mn-cs"/>
            </a:endParaRPr>
          </a:p>
        </p:txBody>
      </p:sp>
      <p:sp>
        <p:nvSpPr>
          <p:cNvPr id="7" name="Text Box 5"/>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a:spcBef>
                <a:spcPct val="50000"/>
              </a:spcBef>
              <a:defRPr/>
            </a:pPr>
            <a:endParaRPr lang="en-US" dirty="0">
              <a:latin typeface="Times" pitchFamily="1" charset="0"/>
              <a:cs typeface="+mn-cs"/>
            </a:endParaRPr>
          </a:p>
        </p:txBody>
      </p:sp>
      <p:sp>
        <p:nvSpPr>
          <p:cNvPr id="8" name="Text Box 6"/>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a:spcBef>
                <a:spcPct val="50000"/>
              </a:spcBef>
              <a:defRPr/>
            </a:pPr>
            <a:endParaRPr lang="en-US" dirty="0">
              <a:latin typeface="Times" pitchFamily="1" charset="0"/>
              <a:cs typeface="+mn-cs"/>
            </a:endParaRPr>
          </a:p>
        </p:txBody>
      </p:sp>
      <p:pic>
        <p:nvPicPr>
          <p:cNvPr id="9" name="Picture 9"/>
          <p:cNvPicPr>
            <a:picLocks noChangeAspect="1" noChangeArrowheads="1"/>
          </p:cNvPicPr>
          <p:nvPr/>
        </p:nvPicPr>
        <p:blipFill>
          <a:blip r:embed="rId3" cstate="print"/>
          <a:srcRect/>
          <a:stretch>
            <a:fillRect/>
          </a:stretch>
        </p:blipFill>
        <p:spPr bwMode="auto">
          <a:xfrm>
            <a:off x="4114800" y="228600"/>
            <a:ext cx="1298575" cy="838200"/>
          </a:xfrm>
          <a:prstGeom prst="rect">
            <a:avLst/>
          </a:prstGeom>
          <a:noFill/>
          <a:ln w="9525">
            <a:noFill/>
            <a:miter lim="800000"/>
            <a:headEnd/>
            <a:tailEnd/>
          </a:ln>
        </p:spPr>
      </p:pic>
      <p:pic>
        <p:nvPicPr>
          <p:cNvPr id="10" name="Picture 10"/>
          <p:cNvPicPr>
            <a:picLocks noChangeAspect="1" noChangeArrowheads="1"/>
          </p:cNvPicPr>
          <p:nvPr/>
        </p:nvPicPr>
        <p:blipFill>
          <a:blip r:embed="rId4" cstate="print"/>
          <a:srcRect/>
          <a:stretch>
            <a:fillRect/>
          </a:stretch>
        </p:blipFill>
        <p:spPr bwMode="auto">
          <a:xfrm>
            <a:off x="1450975" y="228600"/>
            <a:ext cx="2359025" cy="835025"/>
          </a:xfrm>
          <a:prstGeom prst="rect">
            <a:avLst/>
          </a:prstGeom>
          <a:noFill/>
          <a:ln w="9525">
            <a:noFill/>
            <a:miter lim="800000"/>
            <a:headEnd/>
            <a:tailEnd/>
          </a:ln>
        </p:spPr>
      </p:pic>
      <p:sp>
        <p:nvSpPr>
          <p:cNvPr id="76807" name="Rectangle 7"/>
          <p:cNvSpPr>
            <a:spLocks noGrp="1" noChangeArrowheads="1"/>
          </p:cNvSpPr>
          <p:nvPr>
            <p:ph type="ctrTitle"/>
          </p:nvPr>
        </p:nvSpPr>
        <p:spPr>
          <a:xfrm>
            <a:off x="109538" y="2576513"/>
            <a:ext cx="3929062" cy="1143000"/>
          </a:xfrm>
        </p:spPr>
        <p:txBody>
          <a:bodyPr/>
          <a:lstStyle>
            <a:lvl1pPr>
              <a:defRPr sz="3000"/>
            </a:lvl1pPr>
          </a:lstStyle>
          <a:p>
            <a:r>
              <a:rPr lang="en-US" smtClean="0"/>
              <a:t>Click to edit Master title style</a:t>
            </a:r>
            <a:endParaRPr lang="en-US"/>
          </a:p>
        </p:txBody>
      </p:sp>
      <p:sp>
        <p:nvSpPr>
          <p:cNvPr id="76808" name="Rectangle 8"/>
          <p:cNvSpPr>
            <a:spLocks noGrp="1" noChangeArrowheads="1"/>
          </p:cNvSpPr>
          <p:nvPr>
            <p:ph type="subTitle" idx="1"/>
          </p:nvPr>
        </p:nvSpPr>
        <p:spPr>
          <a:xfrm>
            <a:off x="109538" y="4113213"/>
            <a:ext cx="2819400" cy="2438400"/>
          </a:xfrm>
        </p:spPr>
        <p:txBody>
          <a:bodyPr/>
          <a:lstStyle>
            <a:lvl1pPr marL="0" indent="0">
              <a:defRPr>
                <a:solidFill>
                  <a:schemeClr val="accent2"/>
                </a:solidFill>
                <a:latin typeface="R Frutiger Roman" charset="0"/>
              </a:defRPr>
            </a:lvl1pPr>
          </a:lstStyle>
          <a:p>
            <a:r>
              <a:rPr lang="en-US" smtClean="0"/>
              <a:t>Click to edit Master subtitle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8613" y="1827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1013" y="1827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3613" y="455613"/>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1413" y="455613"/>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4556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98613" y="1827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1013" y="1827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4556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98613" y="1827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61013" y="18272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61013" y="39608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B1D3B8-4F18-3E48-89B9-B6739849328F}" type="datetime1">
              <a:rPr lang="en-US" smtClean="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C1965-820B-8548-8E79-92E3559C5CE9}" type="datetime1">
              <a:rPr lang="en-US" smtClean="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5CDE2-994E-9140-A622-AC448F7F7ABD}" type="datetime1">
              <a:rPr lang="en-US" smtClean="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234C7-E0B1-F345-81E7-B6D757ED6CC6}" type="datetime1">
              <a:rPr lang="en-US" smtClean="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FB40B-33EC-A44D-864A-7B58B44E2977}" type="datetime1">
              <a:rPr lang="en-US" smtClean="0"/>
              <a:t>9/25/17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3E55D9-6E07-9845-B242-AD46569BBEED}" type="datetime1">
              <a:rPr lang="en-US" smtClean="0"/>
              <a:t>9/25/17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15B51-F84F-5F4F-AF3F-60FCCC884BA0}" type="datetime1">
              <a:rPr lang="en-US" smtClean="0"/>
              <a:t>9/25/17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5AD59-3BE9-A949-B199-5DD807FFE8C6}" type="datetime1">
              <a:rPr lang="en-US" smtClean="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07C18-6A7A-0D4E-BA45-1213BC136B5C}" type="datetime1">
              <a:rPr lang="en-US" smtClean="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53707-FDDB-BB41-A28A-34212B644078}" type="datetime1">
              <a:rPr lang="en-US" smtClean="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6D971-5E78-1D4C-872A-649704ACF2DB}" type="datetime1">
              <a:rPr lang="en-US" smtClean="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C406-8F52-4DEC-A35A-CC9457EEC52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vmlDrawing" Target="../drawings/vmlDrawing1.vml"/><Relationship Id="rId16" Type="http://schemas.openxmlformats.org/officeDocument/2006/relationships/image" Target="../media/image2.png"/><Relationship Id="rId17" Type="http://schemas.openxmlformats.org/officeDocument/2006/relationships/oleObject" Target="../embeddings/oleObject1.bin"/><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6" Type="http://schemas.openxmlformats.org/officeDocument/2006/relationships/vmlDrawing" Target="../drawings/vmlDrawing3.vml"/><Relationship Id="rId17" Type="http://schemas.openxmlformats.org/officeDocument/2006/relationships/image" Target="../media/image2.png"/><Relationship Id="rId18" Type="http://schemas.openxmlformats.org/officeDocument/2006/relationships/oleObject" Target="../embeddings/oleObject4.bin"/><Relationship Id="rId19" Type="http://schemas.openxmlformats.org/officeDocument/2006/relationships/image" Target="../media/image1.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theme" Target="../theme/theme4.xml"/><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5.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C8A8"/>
        </a:solidFill>
        <a:effectLst/>
      </p:bgPr>
    </p:bg>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0"/>
            <a:ext cx="9144000" cy="768350"/>
          </a:xfrm>
          <a:prstGeom prst="rect">
            <a:avLst/>
          </a:prstGeom>
          <a:solidFill>
            <a:srgbClr val="990000"/>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1029" name="Rectangle 3"/>
          <p:cNvSpPr>
            <a:spLocks noGrp="1" noChangeArrowheads="1"/>
          </p:cNvSpPr>
          <p:nvPr>
            <p:ph type="title"/>
          </p:nvPr>
        </p:nvSpPr>
        <p:spPr bwMode="auto">
          <a:xfrm>
            <a:off x="152400" y="-381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28600" y="914400"/>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6"/>
          <p:cNvPicPr>
            <a:picLocks noChangeAspect="1" noChangeArrowheads="1"/>
          </p:cNvPicPr>
          <p:nvPr/>
        </p:nvPicPr>
        <p:blipFill>
          <a:blip r:embed="rId16" cstate="print"/>
          <a:srcRect/>
          <a:stretch>
            <a:fillRect/>
          </a:stretch>
        </p:blipFill>
        <p:spPr bwMode="auto">
          <a:xfrm>
            <a:off x="7143750" y="9525"/>
            <a:ext cx="2000250" cy="762000"/>
          </a:xfrm>
          <a:prstGeom prst="rect">
            <a:avLst/>
          </a:prstGeom>
          <a:noFill/>
          <a:ln w="9525">
            <a:noFill/>
            <a:miter lim="800000"/>
            <a:headEnd/>
            <a:tailEnd/>
          </a:ln>
        </p:spPr>
      </p:pic>
      <p:pic>
        <p:nvPicPr>
          <p:cNvPr id="1032" name="Picture 9"/>
          <p:cNvPicPr>
            <a:picLocks noChangeAspect="1" noChangeArrowheads="1"/>
          </p:cNvPicPr>
          <p:nvPr/>
        </p:nvPicPr>
        <p:blipFill>
          <a:blip r:embed="rId16" cstate="print"/>
          <a:srcRect/>
          <a:stretch>
            <a:fillRect/>
          </a:stretch>
        </p:blipFill>
        <p:spPr bwMode="auto">
          <a:xfrm>
            <a:off x="7143750" y="9525"/>
            <a:ext cx="2000250" cy="762000"/>
          </a:xfrm>
          <a:prstGeom prst="rect">
            <a:avLst/>
          </a:prstGeom>
          <a:noFill/>
          <a:ln w="9525">
            <a:noFill/>
            <a:miter lim="800000"/>
            <a:headEnd/>
            <a:tailEnd/>
          </a:ln>
        </p:spPr>
      </p:pic>
      <p:graphicFrame>
        <p:nvGraphicFramePr>
          <p:cNvPr id="1026" name="Object 13"/>
          <p:cNvGraphicFramePr>
            <a:graphicFrameLocks noChangeAspect="1"/>
          </p:cNvGraphicFramePr>
          <p:nvPr/>
        </p:nvGraphicFramePr>
        <p:xfrm>
          <a:off x="0" y="6286500"/>
          <a:ext cx="762000" cy="571500"/>
        </p:xfrm>
        <a:graphic>
          <a:graphicData uri="http://schemas.openxmlformats.org/presentationml/2006/ole">
            <mc:AlternateContent xmlns:mc="http://schemas.openxmlformats.org/markup-compatibility/2006">
              <mc:Choice xmlns:v="urn:schemas-microsoft-com:vml" Requires="v">
                <p:oleObj spid="_x0000_s194928" name="Image" r:id="rId17" imgW="1269841" imgH="952045" progId="">
                  <p:embed/>
                </p:oleObj>
              </mc:Choice>
              <mc:Fallback>
                <p:oleObj name="Image" r:id="rId17" imgW="1269841" imgH="952045" progId="">
                  <p:embed/>
                  <p:pic>
                    <p:nvPicPr>
                      <p:cNvPr id="0" name="Picture 9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6286500"/>
                        <a:ext cx="762000" cy="571500"/>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 id="2147486105" r:id="rId12"/>
    <p:sldLayoutId id="2147486068" r:id="rId13"/>
  </p:sldLayoutIdLst>
  <p:hf sldNum="0" hdr="0" ftr="0" dt="0"/>
  <p:txStyles>
    <p:titleStyle>
      <a:lvl1pPr algn="ctr" rtl="0" eaLnBrk="0" fontAlgn="base" hangingPunct="0">
        <a:spcBef>
          <a:spcPct val="0"/>
        </a:spcBef>
        <a:spcAft>
          <a:spcPct val="0"/>
        </a:spcAft>
        <a:defRPr sz="2000" b="1">
          <a:solidFill>
            <a:schemeClr val="accent1"/>
          </a:solidFill>
          <a:latin typeface="+mj-lt"/>
          <a:ea typeface="+mj-ea"/>
          <a:cs typeface="+mj-cs"/>
        </a:defRPr>
      </a:lvl1pPr>
      <a:lvl2pPr algn="ctr" rtl="0" eaLnBrk="0" fontAlgn="base" hangingPunct="0">
        <a:spcBef>
          <a:spcPct val="0"/>
        </a:spcBef>
        <a:spcAft>
          <a:spcPct val="0"/>
        </a:spcAft>
        <a:defRPr sz="2000" b="1">
          <a:solidFill>
            <a:schemeClr val="accent1"/>
          </a:solidFill>
          <a:latin typeface="Tahoma" charset="0"/>
        </a:defRPr>
      </a:lvl2pPr>
      <a:lvl3pPr algn="ctr" rtl="0" eaLnBrk="0" fontAlgn="base" hangingPunct="0">
        <a:spcBef>
          <a:spcPct val="0"/>
        </a:spcBef>
        <a:spcAft>
          <a:spcPct val="0"/>
        </a:spcAft>
        <a:defRPr sz="2000" b="1">
          <a:solidFill>
            <a:schemeClr val="accent1"/>
          </a:solidFill>
          <a:latin typeface="Tahoma" charset="0"/>
        </a:defRPr>
      </a:lvl3pPr>
      <a:lvl4pPr algn="ctr" rtl="0" eaLnBrk="0" fontAlgn="base" hangingPunct="0">
        <a:spcBef>
          <a:spcPct val="0"/>
        </a:spcBef>
        <a:spcAft>
          <a:spcPct val="0"/>
        </a:spcAft>
        <a:defRPr sz="2000" b="1">
          <a:solidFill>
            <a:schemeClr val="accent1"/>
          </a:solidFill>
          <a:latin typeface="Tahoma" charset="0"/>
        </a:defRPr>
      </a:lvl4pPr>
      <a:lvl5pPr algn="ctr" rtl="0" eaLnBrk="0" fontAlgn="base" hangingPunct="0">
        <a:spcBef>
          <a:spcPct val="0"/>
        </a:spcBef>
        <a:spcAft>
          <a:spcPct val="0"/>
        </a:spcAft>
        <a:defRPr sz="2000" b="1">
          <a:solidFill>
            <a:schemeClr val="accent1"/>
          </a:solidFill>
          <a:latin typeface="Tahoma" charset="0"/>
        </a:defRPr>
      </a:lvl5pPr>
      <a:lvl6pPr marL="457200" algn="ctr" rtl="0" eaLnBrk="1" fontAlgn="base" hangingPunct="1">
        <a:spcBef>
          <a:spcPct val="0"/>
        </a:spcBef>
        <a:spcAft>
          <a:spcPct val="0"/>
        </a:spcAft>
        <a:defRPr sz="2000" b="1">
          <a:solidFill>
            <a:schemeClr val="accent1"/>
          </a:solidFill>
          <a:latin typeface="Tahoma" charset="0"/>
        </a:defRPr>
      </a:lvl6pPr>
      <a:lvl7pPr marL="914400" algn="ctr" rtl="0" eaLnBrk="1" fontAlgn="base" hangingPunct="1">
        <a:spcBef>
          <a:spcPct val="0"/>
        </a:spcBef>
        <a:spcAft>
          <a:spcPct val="0"/>
        </a:spcAft>
        <a:defRPr sz="2000" b="1">
          <a:solidFill>
            <a:schemeClr val="accent1"/>
          </a:solidFill>
          <a:latin typeface="Tahoma" charset="0"/>
        </a:defRPr>
      </a:lvl7pPr>
      <a:lvl8pPr marL="1371600" algn="ctr" rtl="0" eaLnBrk="1" fontAlgn="base" hangingPunct="1">
        <a:spcBef>
          <a:spcPct val="0"/>
        </a:spcBef>
        <a:spcAft>
          <a:spcPct val="0"/>
        </a:spcAft>
        <a:defRPr sz="2000" b="1">
          <a:solidFill>
            <a:schemeClr val="accent1"/>
          </a:solidFill>
          <a:latin typeface="Tahoma" charset="0"/>
        </a:defRPr>
      </a:lvl8pPr>
      <a:lvl9pPr marL="1828800" algn="ctr" rtl="0" eaLnBrk="1" fontAlgn="base" hangingPunct="1">
        <a:spcBef>
          <a:spcPct val="0"/>
        </a:spcBef>
        <a:spcAft>
          <a:spcPct val="0"/>
        </a:spcAft>
        <a:defRPr sz="2000" b="1">
          <a:solidFill>
            <a:schemeClr val="accent1"/>
          </a:solidFill>
          <a:latin typeface="Tahoma" charset="0"/>
        </a:defRPr>
      </a:lvl9pPr>
    </p:titleStyle>
    <p:bodyStyle>
      <a:lvl1pPr marL="342900" indent="-342900" algn="l" rtl="0" eaLnBrk="0" fontAlgn="base" hangingPunct="0">
        <a:spcBef>
          <a:spcPct val="20000"/>
        </a:spcBef>
        <a:spcAft>
          <a:spcPct val="0"/>
        </a:spcAft>
        <a:buClr>
          <a:srgbClr val="990000"/>
        </a:buClr>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b="1" i="1">
          <a:solidFill>
            <a:schemeClr val="tx1"/>
          </a:solidFill>
          <a:latin typeface="+mn-lt"/>
        </a:defRPr>
      </a:lvl2pPr>
      <a:lvl3pPr marL="1143000" indent="-228600" algn="l" rtl="0" eaLnBrk="0" fontAlgn="base" hangingPunct="0">
        <a:spcBef>
          <a:spcPct val="20000"/>
        </a:spcBef>
        <a:spcAft>
          <a:spcPct val="0"/>
        </a:spcAft>
        <a:buChar char="•"/>
        <a:defRPr sz="1400" b="1" i="1">
          <a:solidFill>
            <a:schemeClr val="tx1"/>
          </a:solidFill>
          <a:latin typeface="+mn-lt"/>
        </a:defRPr>
      </a:lvl3pPr>
      <a:lvl4pPr marL="1600200" indent="-228600" algn="l" rtl="0" eaLnBrk="0" fontAlgn="base" hangingPunct="0">
        <a:spcBef>
          <a:spcPct val="20000"/>
        </a:spcBef>
        <a:spcAft>
          <a:spcPct val="0"/>
        </a:spcAft>
        <a:buChar char="–"/>
        <a:defRPr sz="1200" b="1" i="1">
          <a:solidFill>
            <a:schemeClr val="tx1"/>
          </a:solidFill>
          <a:latin typeface="+mn-lt"/>
        </a:defRPr>
      </a:lvl4pPr>
      <a:lvl5pPr marL="2057400" indent="-228600" algn="l" rtl="0" eaLnBrk="0" fontAlgn="base" hangingPunct="0">
        <a:spcBef>
          <a:spcPct val="20000"/>
        </a:spcBef>
        <a:spcAft>
          <a:spcPct val="0"/>
        </a:spcAft>
        <a:buChar char="»"/>
        <a:defRPr sz="1000" b="1" i="1">
          <a:solidFill>
            <a:schemeClr val="tx1"/>
          </a:solidFill>
          <a:latin typeface="+mn-lt"/>
        </a:defRPr>
      </a:lvl5pPr>
      <a:lvl6pPr marL="2514600" indent="-228600" algn="l" rtl="0" eaLnBrk="1" fontAlgn="base" hangingPunct="1">
        <a:spcBef>
          <a:spcPct val="20000"/>
        </a:spcBef>
        <a:spcAft>
          <a:spcPct val="0"/>
        </a:spcAft>
        <a:buChar char="»"/>
        <a:defRPr sz="1000" b="1" i="1">
          <a:solidFill>
            <a:schemeClr val="tx1"/>
          </a:solidFill>
          <a:latin typeface="+mn-lt"/>
        </a:defRPr>
      </a:lvl6pPr>
      <a:lvl7pPr marL="2971800" indent="-228600" algn="l" rtl="0" eaLnBrk="1" fontAlgn="base" hangingPunct="1">
        <a:spcBef>
          <a:spcPct val="20000"/>
        </a:spcBef>
        <a:spcAft>
          <a:spcPct val="0"/>
        </a:spcAft>
        <a:buChar char="»"/>
        <a:defRPr sz="1000" b="1" i="1">
          <a:solidFill>
            <a:schemeClr val="tx1"/>
          </a:solidFill>
          <a:latin typeface="+mn-lt"/>
        </a:defRPr>
      </a:lvl7pPr>
      <a:lvl8pPr marL="3429000" indent="-228600" algn="l" rtl="0" eaLnBrk="1" fontAlgn="base" hangingPunct="1">
        <a:spcBef>
          <a:spcPct val="20000"/>
        </a:spcBef>
        <a:spcAft>
          <a:spcPct val="0"/>
        </a:spcAft>
        <a:buChar char="»"/>
        <a:defRPr sz="1000" b="1" i="1">
          <a:solidFill>
            <a:schemeClr val="tx1"/>
          </a:solidFill>
          <a:latin typeface="+mn-lt"/>
        </a:defRPr>
      </a:lvl8pPr>
      <a:lvl9pPr marL="3886200" indent="-228600" algn="l" rtl="0" eaLnBrk="1" fontAlgn="base" hangingPunct="1">
        <a:spcBef>
          <a:spcPct val="20000"/>
        </a:spcBef>
        <a:spcAft>
          <a:spcPct val="0"/>
        </a:spcAft>
        <a:buChar char="»"/>
        <a:defRPr sz="1000"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1270000"/>
          </a:xfrm>
          <a:prstGeom prst="rect">
            <a:avLst/>
          </a:prstGeom>
          <a:solidFill>
            <a:srgbClr val="990000"/>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75779" name="Text Box 3"/>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dirty="0">
              <a:latin typeface="Times" pitchFamily="1" charset="0"/>
              <a:cs typeface="+mn-cs"/>
            </a:endParaRPr>
          </a:p>
        </p:txBody>
      </p:sp>
      <p:sp>
        <p:nvSpPr>
          <p:cNvPr id="75780" name="Text Box 4"/>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dirty="0">
              <a:latin typeface="Times" pitchFamily="1" charset="0"/>
              <a:cs typeface="+mn-cs"/>
            </a:endParaRPr>
          </a:p>
        </p:txBody>
      </p:sp>
      <p:pic>
        <p:nvPicPr>
          <p:cNvPr id="15365" name="Picture 5"/>
          <p:cNvPicPr>
            <a:picLocks noChangeAspect="1" noChangeArrowheads="1"/>
          </p:cNvPicPr>
          <p:nvPr/>
        </p:nvPicPr>
        <p:blipFill>
          <a:blip r:embed="rId15" cstate="print"/>
          <a:srcRect/>
          <a:stretch>
            <a:fillRect/>
          </a:stretch>
        </p:blipFill>
        <p:spPr bwMode="auto">
          <a:xfrm>
            <a:off x="225425" y="5943600"/>
            <a:ext cx="1069975" cy="779463"/>
          </a:xfrm>
          <a:prstGeom prst="rect">
            <a:avLst/>
          </a:prstGeom>
          <a:noFill/>
          <a:ln w="9525">
            <a:noFill/>
            <a:miter lim="800000"/>
            <a:headEnd/>
            <a:tailEnd/>
          </a:ln>
        </p:spPr>
      </p:pic>
      <p:pic>
        <p:nvPicPr>
          <p:cNvPr id="15366" name="Picture 6"/>
          <p:cNvPicPr>
            <a:picLocks noChangeAspect="1" noChangeArrowheads="1"/>
          </p:cNvPicPr>
          <p:nvPr/>
        </p:nvPicPr>
        <p:blipFill>
          <a:blip r:embed="rId16" cstate="print"/>
          <a:srcRect/>
          <a:stretch>
            <a:fillRect/>
          </a:stretch>
        </p:blipFill>
        <p:spPr bwMode="auto">
          <a:xfrm>
            <a:off x="7443788" y="0"/>
            <a:ext cx="1700212" cy="1268413"/>
          </a:xfrm>
          <a:prstGeom prst="rect">
            <a:avLst/>
          </a:prstGeom>
          <a:noFill/>
          <a:ln w="9525">
            <a:noFill/>
            <a:miter lim="800000"/>
            <a:headEnd/>
            <a:tailEnd/>
          </a:ln>
        </p:spPr>
      </p:pic>
      <p:sp>
        <p:nvSpPr>
          <p:cNvPr id="15367" name="Rectangle 7"/>
          <p:cNvSpPr>
            <a:spLocks noGrp="1" noChangeArrowheads="1"/>
          </p:cNvSpPr>
          <p:nvPr>
            <p:ph type="title"/>
          </p:nvPr>
        </p:nvSpPr>
        <p:spPr bwMode="auto">
          <a:xfrm>
            <a:off x="1141413" y="455613"/>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368" name="Rectangle 8"/>
          <p:cNvSpPr>
            <a:spLocks noGrp="1" noChangeArrowheads="1"/>
          </p:cNvSpPr>
          <p:nvPr>
            <p:ph type="body" idx="1"/>
          </p:nvPr>
        </p:nvSpPr>
        <p:spPr bwMode="auto">
          <a:xfrm>
            <a:off x="1598613" y="18272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106" r:id="rId1"/>
    <p:sldLayoutId id="2147486069" r:id="rId2"/>
    <p:sldLayoutId id="2147486070" r:id="rId3"/>
    <p:sldLayoutId id="2147486071" r:id="rId4"/>
    <p:sldLayoutId id="2147486072" r:id="rId5"/>
    <p:sldLayoutId id="2147486073" r:id="rId6"/>
    <p:sldLayoutId id="2147486074" r:id="rId7"/>
    <p:sldLayoutId id="2147486075" r:id="rId8"/>
    <p:sldLayoutId id="2147486076" r:id="rId9"/>
    <p:sldLayoutId id="2147486077" r:id="rId10"/>
    <p:sldLayoutId id="2147486078" r:id="rId11"/>
    <p:sldLayoutId id="2147486079" r:id="rId12"/>
    <p:sldLayoutId id="2147486080" r:id="rId13"/>
  </p:sldLayoutIdLst>
  <p:hf sldNum="0" hdr="0" ftr="0" dt="0"/>
  <p:txStyles>
    <p:titleStyle>
      <a:lvl1pPr algn="l" rtl="0" eaLnBrk="0" fontAlgn="base" hangingPunct="0">
        <a:lnSpc>
          <a:spcPct val="110000"/>
        </a:lnSpc>
        <a:spcBef>
          <a:spcPct val="0"/>
        </a:spcBef>
        <a:spcAft>
          <a:spcPct val="0"/>
        </a:spcAft>
        <a:defRPr sz="2400">
          <a:solidFill>
            <a:schemeClr val="bg1"/>
          </a:solidFill>
          <a:latin typeface="+mj-lt"/>
          <a:ea typeface="+mj-ea"/>
          <a:cs typeface="+mj-cs"/>
        </a:defRPr>
      </a:lvl1pPr>
      <a:lvl2pPr algn="l" rtl="0" eaLnBrk="0" fontAlgn="base" hangingPunct="0">
        <a:lnSpc>
          <a:spcPct val="110000"/>
        </a:lnSpc>
        <a:spcBef>
          <a:spcPct val="0"/>
        </a:spcBef>
        <a:spcAft>
          <a:spcPct val="0"/>
        </a:spcAft>
        <a:defRPr sz="2400">
          <a:solidFill>
            <a:schemeClr val="bg1"/>
          </a:solidFill>
          <a:latin typeface="B Frutiger Bold" charset="0"/>
        </a:defRPr>
      </a:lvl2pPr>
      <a:lvl3pPr algn="l" rtl="0" eaLnBrk="0" fontAlgn="base" hangingPunct="0">
        <a:lnSpc>
          <a:spcPct val="110000"/>
        </a:lnSpc>
        <a:spcBef>
          <a:spcPct val="0"/>
        </a:spcBef>
        <a:spcAft>
          <a:spcPct val="0"/>
        </a:spcAft>
        <a:defRPr sz="2400">
          <a:solidFill>
            <a:schemeClr val="bg1"/>
          </a:solidFill>
          <a:latin typeface="B Frutiger Bold" charset="0"/>
        </a:defRPr>
      </a:lvl3pPr>
      <a:lvl4pPr algn="l" rtl="0" eaLnBrk="0" fontAlgn="base" hangingPunct="0">
        <a:lnSpc>
          <a:spcPct val="110000"/>
        </a:lnSpc>
        <a:spcBef>
          <a:spcPct val="0"/>
        </a:spcBef>
        <a:spcAft>
          <a:spcPct val="0"/>
        </a:spcAft>
        <a:defRPr sz="2400">
          <a:solidFill>
            <a:schemeClr val="bg1"/>
          </a:solidFill>
          <a:latin typeface="B Frutiger Bold" charset="0"/>
        </a:defRPr>
      </a:lvl4pPr>
      <a:lvl5pPr algn="l" rtl="0" eaLnBrk="0" fontAlgn="base" hangingPunct="0">
        <a:lnSpc>
          <a:spcPct val="110000"/>
        </a:lnSpc>
        <a:spcBef>
          <a:spcPct val="0"/>
        </a:spcBef>
        <a:spcAft>
          <a:spcPct val="0"/>
        </a:spcAft>
        <a:defRPr sz="2400">
          <a:solidFill>
            <a:schemeClr val="bg1"/>
          </a:solidFill>
          <a:latin typeface="B Frutiger Bold" charset="0"/>
        </a:defRPr>
      </a:lvl5pPr>
      <a:lvl6pPr marL="457200" algn="l" rtl="0" eaLnBrk="1" fontAlgn="base" hangingPunct="1">
        <a:lnSpc>
          <a:spcPct val="110000"/>
        </a:lnSpc>
        <a:spcBef>
          <a:spcPct val="0"/>
        </a:spcBef>
        <a:spcAft>
          <a:spcPct val="0"/>
        </a:spcAft>
        <a:defRPr sz="2400">
          <a:solidFill>
            <a:schemeClr val="bg1"/>
          </a:solidFill>
          <a:latin typeface="B Frutiger Bold" charset="0"/>
        </a:defRPr>
      </a:lvl6pPr>
      <a:lvl7pPr marL="914400" algn="l" rtl="0" eaLnBrk="1" fontAlgn="base" hangingPunct="1">
        <a:lnSpc>
          <a:spcPct val="110000"/>
        </a:lnSpc>
        <a:spcBef>
          <a:spcPct val="0"/>
        </a:spcBef>
        <a:spcAft>
          <a:spcPct val="0"/>
        </a:spcAft>
        <a:defRPr sz="2400">
          <a:solidFill>
            <a:schemeClr val="bg1"/>
          </a:solidFill>
          <a:latin typeface="B Frutiger Bold" charset="0"/>
        </a:defRPr>
      </a:lvl7pPr>
      <a:lvl8pPr marL="1371600" algn="l" rtl="0" eaLnBrk="1" fontAlgn="base" hangingPunct="1">
        <a:lnSpc>
          <a:spcPct val="110000"/>
        </a:lnSpc>
        <a:spcBef>
          <a:spcPct val="0"/>
        </a:spcBef>
        <a:spcAft>
          <a:spcPct val="0"/>
        </a:spcAft>
        <a:defRPr sz="2400">
          <a:solidFill>
            <a:schemeClr val="bg1"/>
          </a:solidFill>
          <a:latin typeface="B Frutiger Bold" charset="0"/>
        </a:defRPr>
      </a:lvl8pPr>
      <a:lvl9pPr marL="1828800" algn="l" rtl="0" eaLnBrk="1" fontAlgn="base" hangingPunct="1">
        <a:lnSpc>
          <a:spcPct val="110000"/>
        </a:lnSpc>
        <a:spcBef>
          <a:spcPct val="0"/>
        </a:spcBef>
        <a:spcAft>
          <a:spcPct val="0"/>
        </a:spcAft>
        <a:defRPr sz="2400">
          <a:solidFill>
            <a:schemeClr val="bg1"/>
          </a:solidFill>
          <a:latin typeface="B Frutiger Bold" charset="0"/>
        </a:defRPr>
      </a:lvl9pPr>
    </p:titleStyle>
    <p:bodyStyle>
      <a:lvl1pPr marL="342900" indent="-342900" algn="l" rtl="0" eaLnBrk="0" fontAlgn="base" hangingPunct="0">
        <a:lnSpc>
          <a:spcPct val="140000"/>
        </a:lnSpc>
        <a:spcBef>
          <a:spcPct val="20000"/>
        </a:spcBef>
        <a:spcAft>
          <a:spcPct val="0"/>
        </a:spcAft>
        <a:defRPr>
          <a:solidFill>
            <a:srgbClr val="990100"/>
          </a:solidFill>
          <a:latin typeface="+mn-lt"/>
          <a:ea typeface="+mn-ea"/>
          <a:cs typeface="+mn-cs"/>
        </a:defRPr>
      </a:lvl1pPr>
      <a:lvl2pPr marL="742950" indent="-285750" algn="l" rtl="0" eaLnBrk="0" fontAlgn="base" hangingPunct="0">
        <a:lnSpc>
          <a:spcPct val="140000"/>
        </a:lnSpc>
        <a:spcBef>
          <a:spcPct val="20000"/>
        </a:spcBef>
        <a:spcAft>
          <a:spcPct val="0"/>
        </a:spcAft>
        <a:buClr>
          <a:schemeClr val="hlink"/>
        </a:buClr>
        <a:buSzPct val="130000"/>
        <a:buFont typeface="Times" pitchFamily="18" charset="0"/>
        <a:buChar char="•"/>
        <a:defRPr sz="1600">
          <a:solidFill>
            <a:schemeClr val="tx1"/>
          </a:solidFill>
          <a:latin typeface="R Frutiger Roman" charset="0"/>
        </a:defRPr>
      </a:lvl2pPr>
      <a:lvl3pPr marL="1143000" indent="-228600" algn="l" rtl="0" eaLnBrk="0" fontAlgn="base" hangingPunct="0">
        <a:lnSpc>
          <a:spcPct val="140000"/>
        </a:lnSpc>
        <a:spcBef>
          <a:spcPct val="20000"/>
        </a:spcBef>
        <a:spcAft>
          <a:spcPct val="0"/>
        </a:spcAft>
        <a:buSzPct val="130000"/>
        <a:buFont typeface="Times" pitchFamily="18" charset="0"/>
        <a:buChar char="•"/>
        <a:defRPr sz="1600">
          <a:solidFill>
            <a:schemeClr val="tx1"/>
          </a:solidFill>
          <a:latin typeface="Caslon 540 Roman" charset="0"/>
        </a:defRPr>
      </a:lvl3pPr>
      <a:lvl4pPr marL="1600200" indent="-228600" algn="l" rtl="0" eaLnBrk="0" fontAlgn="base" hangingPunct="0">
        <a:lnSpc>
          <a:spcPct val="140000"/>
        </a:lnSpc>
        <a:spcBef>
          <a:spcPct val="20000"/>
        </a:spcBef>
        <a:spcAft>
          <a:spcPct val="0"/>
        </a:spcAft>
        <a:buFont typeface="Times" pitchFamily="18" charset="0"/>
        <a:buChar char="•"/>
        <a:defRPr sz="1400">
          <a:solidFill>
            <a:schemeClr val="tx1"/>
          </a:solidFill>
          <a:latin typeface="L Frutiger Light" charset="0"/>
        </a:defRPr>
      </a:lvl4pPr>
      <a:lvl5pPr marL="2057400" indent="-228600" algn="l" rtl="0" eaLnBrk="0" fontAlgn="base" hangingPunct="0">
        <a:lnSpc>
          <a:spcPct val="140000"/>
        </a:lnSpc>
        <a:spcBef>
          <a:spcPct val="20000"/>
        </a:spcBef>
        <a:spcAft>
          <a:spcPct val="0"/>
        </a:spcAft>
        <a:buFont typeface="Times" pitchFamily="18" charset="0"/>
        <a:buChar char="•"/>
        <a:defRPr sz="1400">
          <a:solidFill>
            <a:schemeClr val="tx1"/>
          </a:solidFill>
          <a:latin typeface="L Frutiger Light" charset="0"/>
        </a:defRPr>
      </a:lvl5pPr>
      <a:lvl6pPr marL="25146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6pPr>
      <a:lvl7pPr marL="29718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7pPr>
      <a:lvl8pPr marL="34290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8pPr>
      <a:lvl9pPr marL="38862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C8A8"/>
        </a:solidFill>
        <a:effectLst/>
      </p:bgPr>
    </p:bg>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0"/>
            <a:ext cx="9144000" cy="768350"/>
          </a:xfrm>
          <a:prstGeom prst="rect">
            <a:avLst/>
          </a:prstGeom>
          <a:solidFill>
            <a:srgbClr val="990000"/>
          </a:solidFill>
          <a:ln w="9525">
            <a:solidFill>
              <a:schemeClr val="tx1"/>
            </a:solidFill>
            <a:miter lim="800000"/>
            <a:headEnd/>
            <a:tailEnd/>
          </a:ln>
          <a:effectLst/>
        </p:spPr>
        <p:txBody>
          <a:bodyPr wrap="none" anchor="ctr"/>
          <a:lstStyle/>
          <a:p>
            <a:pPr>
              <a:defRPr/>
            </a:pPr>
            <a:endParaRPr lang="en-US" dirty="0">
              <a:cs typeface="+mn-cs"/>
            </a:endParaRPr>
          </a:p>
        </p:txBody>
      </p:sp>
      <p:sp>
        <p:nvSpPr>
          <p:cNvPr id="3077" name="Rectangle 3"/>
          <p:cNvSpPr>
            <a:spLocks noGrp="1" noChangeArrowheads="1"/>
          </p:cNvSpPr>
          <p:nvPr>
            <p:ph type="title"/>
          </p:nvPr>
        </p:nvSpPr>
        <p:spPr bwMode="auto">
          <a:xfrm>
            <a:off x="152400" y="-381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4"/>
          <p:cNvSpPr>
            <a:spLocks noGrp="1" noChangeArrowheads="1"/>
          </p:cNvSpPr>
          <p:nvPr>
            <p:ph type="body" idx="1"/>
          </p:nvPr>
        </p:nvSpPr>
        <p:spPr bwMode="auto">
          <a:xfrm>
            <a:off x="228600" y="914400"/>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9" name="Picture 6"/>
          <p:cNvPicPr>
            <a:picLocks noChangeAspect="1" noChangeArrowheads="1"/>
          </p:cNvPicPr>
          <p:nvPr/>
        </p:nvPicPr>
        <p:blipFill>
          <a:blip r:embed="rId17" cstate="print"/>
          <a:srcRect/>
          <a:stretch>
            <a:fillRect/>
          </a:stretch>
        </p:blipFill>
        <p:spPr bwMode="auto">
          <a:xfrm>
            <a:off x="7143750" y="9525"/>
            <a:ext cx="2000250" cy="762000"/>
          </a:xfrm>
          <a:prstGeom prst="rect">
            <a:avLst/>
          </a:prstGeom>
          <a:noFill/>
          <a:ln w="9525">
            <a:noFill/>
            <a:miter lim="800000"/>
            <a:headEnd/>
            <a:tailEnd/>
          </a:ln>
        </p:spPr>
      </p:pic>
      <p:pic>
        <p:nvPicPr>
          <p:cNvPr id="3080" name="Picture 9"/>
          <p:cNvPicPr>
            <a:picLocks noChangeAspect="1" noChangeArrowheads="1"/>
          </p:cNvPicPr>
          <p:nvPr/>
        </p:nvPicPr>
        <p:blipFill>
          <a:blip r:embed="rId17" cstate="print"/>
          <a:srcRect/>
          <a:stretch>
            <a:fillRect/>
          </a:stretch>
        </p:blipFill>
        <p:spPr bwMode="auto">
          <a:xfrm>
            <a:off x="7143750" y="9525"/>
            <a:ext cx="2000250" cy="762000"/>
          </a:xfrm>
          <a:prstGeom prst="rect">
            <a:avLst/>
          </a:prstGeom>
          <a:noFill/>
          <a:ln w="9525">
            <a:noFill/>
            <a:miter lim="800000"/>
            <a:headEnd/>
            <a:tailEnd/>
          </a:ln>
        </p:spPr>
      </p:pic>
      <p:graphicFrame>
        <p:nvGraphicFramePr>
          <p:cNvPr id="3074" name="Object 13"/>
          <p:cNvGraphicFramePr>
            <a:graphicFrameLocks noChangeAspect="1"/>
          </p:cNvGraphicFramePr>
          <p:nvPr/>
        </p:nvGraphicFramePr>
        <p:xfrm>
          <a:off x="0" y="6286500"/>
          <a:ext cx="762000" cy="571500"/>
        </p:xfrm>
        <a:graphic>
          <a:graphicData uri="http://schemas.openxmlformats.org/presentationml/2006/ole">
            <mc:AlternateContent xmlns:mc="http://schemas.openxmlformats.org/markup-compatibility/2006">
              <mc:Choice xmlns:v="urn:schemas-microsoft-com:vml" Requires="v">
                <p:oleObj spid="_x0000_s195952" name="Image" r:id="rId18" imgW="1269841" imgH="952045" progId="">
                  <p:embed/>
                </p:oleObj>
              </mc:Choice>
              <mc:Fallback>
                <p:oleObj name="Image" r:id="rId18" imgW="1269841" imgH="952045" progId="">
                  <p:embed/>
                  <p:pic>
                    <p:nvPicPr>
                      <p:cNvPr id="0" name="Picture 9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286500"/>
                        <a:ext cx="762000" cy="571500"/>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107"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 id="2147486090" r:id="rId11"/>
    <p:sldLayoutId id="2147486091" r:id="rId12"/>
    <p:sldLayoutId id="2147486108" r:id="rId13"/>
    <p:sldLayoutId id="2147486092" r:id="rId14"/>
  </p:sldLayoutIdLst>
  <p:hf sldNum="0" hdr="0" ftr="0" dt="0"/>
  <p:txStyles>
    <p:titleStyle>
      <a:lvl1pPr algn="ctr" rtl="0" eaLnBrk="0" fontAlgn="base" hangingPunct="0">
        <a:spcBef>
          <a:spcPct val="0"/>
        </a:spcBef>
        <a:spcAft>
          <a:spcPct val="0"/>
        </a:spcAft>
        <a:defRPr sz="2000" b="1">
          <a:solidFill>
            <a:schemeClr val="accent1"/>
          </a:solidFill>
          <a:latin typeface="+mj-lt"/>
          <a:ea typeface="+mj-ea"/>
          <a:cs typeface="+mj-cs"/>
        </a:defRPr>
      </a:lvl1pPr>
      <a:lvl2pPr algn="ctr" rtl="0" eaLnBrk="0" fontAlgn="base" hangingPunct="0">
        <a:spcBef>
          <a:spcPct val="0"/>
        </a:spcBef>
        <a:spcAft>
          <a:spcPct val="0"/>
        </a:spcAft>
        <a:defRPr sz="2000" b="1">
          <a:solidFill>
            <a:schemeClr val="accent1"/>
          </a:solidFill>
          <a:latin typeface="Tahoma" charset="0"/>
        </a:defRPr>
      </a:lvl2pPr>
      <a:lvl3pPr algn="ctr" rtl="0" eaLnBrk="0" fontAlgn="base" hangingPunct="0">
        <a:spcBef>
          <a:spcPct val="0"/>
        </a:spcBef>
        <a:spcAft>
          <a:spcPct val="0"/>
        </a:spcAft>
        <a:defRPr sz="2000" b="1">
          <a:solidFill>
            <a:schemeClr val="accent1"/>
          </a:solidFill>
          <a:latin typeface="Tahoma" charset="0"/>
        </a:defRPr>
      </a:lvl3pPr>
      <a:lvl4pPr algn="ctr" rtl="0" eaLnBrk="0" fontAlgn="base" hangingPunct="0">
        <a:spcBef>
          <a:spcPct val="0"/>
        </a:spcBef>
        <a:spcAft>
          <a:spcPct val="0"/>
        </a:spcAft>
        <a:defRPr sz="2000" b="1">
          <a:solidFill>
            <a:schemeClr val="accent1"/>
          </a:solidFill>
          <a:latin typeface="Tahoma" charset="0"/>
        </a:defRPr>
      </a:lvl4pPr>
      <a:lvl5pPr algn="ctr" rtl="0" eaLnBrk="0" fontAlgn="base" hangingPunct="0">
        <a:spcBef>
          <a:spcPct val="0"/>
        </a:spcBef>
        <a:spcAft>
          <a:spcPct val="0"/>
        </a:spcAft>
        <a:defRPr sz="2000" b="1">
          <a:solidFill>
            <a:schemeClr val="accent1"/>
          </a:solidFill>
          <a:latin typeface="Tahoma" charset="0"/>
        </a:defRPr>
      </a:lvl5pPr>
      <a:lvl6pPr marL="457200" algn="ctr" rtl="0" eaLnBrk="1" fontAlgn="base" hangingPunct="1">
        <a:spcBef>
          <a:spcPct val="0"/>
        </a:spcBef>
        <a:spcAft>
          <a:spcPct val="0"/>
        </a:spcAft>
        <a:defRPr sz="2000" b="1">
          <a:solidFill>
            <a:schemeClr val="accent1"/>
          </a:solidFill>
          <a:latin typeface="Tahoma" charset="0"/>
        </a:defRPr>
      </a:lvl6pPr>
      <a:lvl7pPr marL="914400" algn="ctr" rtl="0" eaLnBrk="1" fontAlgn="base" hangingPunct="1">
        <a:spcBef>
          <a:spcPct val="0"/>
        </a:spcBef>
        <a:spcAft>
          <a:spcPct val="0"/>
        </a:spcAft>
        <a:defRPr sz="2000" b="1">
          <a:solidFill>
            <a:schemeClr val="accent1"/>
          </a:solidFill>
          <a:latin typeface="Tahoma" charset="0"/>
        </a:defRPr>
      </a:lvl7pPr>
      <a:lvl8pPr marL="1371600" algn="ctr" rtl="0" eaLnBrk="1" fontAlgn="base" hangingPunct="1">
        <a:spcBef>
          <a:spcPct val="0"/>
        </a:spcBef>
        <a:spcAft>
          <a:spcPct val="0"/>
        </a:spcAft>
        <a:defRPr sz="2000" b="1">
          <a:solidFill>
            <a:schemeClr val="accent1"/>
          </a:solidFill>
          <a:latin typeface="Tahoma" charset="0"/>
        </a:defRPr>
      </a:lvl8pPr>
      <a:lvl9pPr marL="1828800" algn="ctr" rtl="0" eaLnBrk="1" fontAlgn="base" hangingPunct="1">
        <a:spcBef>
          <a:spcPct val="0"/>
        </a:spcBef>
        <a:spcAft>
          <a:spcPct val="0"/>
        </a:spcAft>
        <a:defRPr sz="2000" b="1">
          <a:solidFill>
            <a:schemeClr val="accent1"/>
          </a:solidFill>
          <a:latin typeface="Tahoma" charset="0"/>
        </a:defRPr>
      </a:lvl9pPr>
    </p:titleStyle>
    <p:bodyStyle>
      <a:lvl1pPr marL="342900" indent="-342900" algn="l" rtl="0" eaLnBrk="0" fontAlgn="base" hangingPunct="0">
        <a:spcBef>
          <a:spcPct val="20000"/>
        </a:spcBef>
        <a:spcAft>
          <a:spcPct val="0"/>
        </a:spcAft>
        <a:buClr>
          <a:srgbClr val="990000"/>
        </a:buClr>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b="1" i="1">
          <a:solidFill>
            <a:schemeClr val="tx1"/>
          </a:solidFill>
          <a:latin typeface="+mn-lt"/>
        </a:defRPr>
      </a:lvl2pPr>
      <a:lvl3pPr marL="1143000" indent="-228600" algn="l" rtl="0" eaLnBrk="0" fontAlgn="base" hangingPunct="0">
        <a:spcBef>
          <a:spcPct val="20000"/>
        </a:spcBef>
        <a:spcAft>
          <a:spcPct val="0"/>
        </a:spcAft>
        <a:buChar char="•"/>
        <a:defRPr sz="1400" b="1" i="1">
          <a:solidFill>
            <a:schemeClr val="tx1"/>
          </a:solidFill>
          <a:latin typeface="+mn-lt"/>
        </a:defRPr>
      </a:lvl3pPr>
      <a:lvl4pPr marL="1600200" indent="-228600" algn="l" rtl="0" eaLnBrk="0" fontAlgn="base" hangingPunct="0">
        <a:spcBef>
          <a:spcPct val="20000"/>
        </a:spcBef>
        <a:spcAft>
          <a:spcPct val="0"/>
        </a:spcAft>
        <a:buChar char="–"/>
        <a:defRPr sz="1200" b="1" i="1">
          <a:solidFill>
            <a:schemeClr val="tx1"/>
          </a:solidFill>
          <a:latin typeface="+mn-lt"/>
        </a:defRPr>
      </a:lvl4pPr>
      <a:lvl5pPr marL="2057400" indent="-228600" algn="l" rtl="0" eaLnBrk="0" fontAlgn="base" hangingPunct="0">
        <a:spcBef>
          <a:spcPct val="20000"/>
        </a:spcBef>
        <a:spcAft>
          <a:spcPct val="0"/>
        </a:spcAft>
        <a:buChar char="»"/>
        <a:defRPr sz="1000" b="1" i="1">
          <a:solidFill>
            <a:schemeClr val="tx1"/>
          </a:solidFill>
          <a:latin typeface="+mn-lt"/>
        </a:defRPr>
      </a:lvl5pPr>
      <a:lvl6pPr marL="2514600" indent="-228600" algn="l" rtl="0" eaLnBrk="1" fontAlgn="base" hangingPunct="1">
        <a:spcBef>
          <a:spcPct val="20000"/>
        </a:spcBef>
        <a:spcAft>
          <a:spcPct val="0"/>
        </a:spcAft>
        <a:buChar char="»"/>
        <a:defRPr sz="1000" b="1" i="1">
          <a:solidFill>
            <a:schemeClr val="tx1"/>
          </a:solidFill>
          <a:latin typeface="+mn-lt"/>
        </a:defRPr>
      </a:lvl6pPr>
      <a:lvl7pPr marL="2971800" indent="-228600" algn="l" rtl="0" eaLnBrk="1" fontAlgn="base" hangingPunct="1">
        <a:spcBef>
          <a:spcPct val="20000"/>
        </a:spcBef>
        <a:spcAft>
          <a:spcPct val="0"/>
        </a:spcAft>
        <a:buChar char="»"/>
        <a:defRPr sz="1000" b="1" i="1">
          <a:solidFill>
            <a:schemeClr val="tx1"/>
          </a:solidFill>
          <a:latin typeface="+mn-lt"/>
        </a:defRPr>
      </a:lvl7pPr>
      <a:lvl8pPr marL="3429000" indent="-228600" algn="l" rtl="0" eaLnBrk="1" fontAlgn="base" hangingPunct="1">
        <a:spcBef>
          <a:spcPct val="20000"/>
        </a:spcBef>
        <a:spcAft>
          <a:spcPct val="0"/>
        </a:spcAft>
        <a:buChar char="»"/>
        <a:defRPr sz="1000" b="1" i="1">
          <a:solidFill>
            <a:schemeClr val="tx1"/>
          </a:solidFill>
          <a:latin typeface="+mn-lt"/>
        </a:defRPr>
      </a:lvl8pPr>
      <a:lvl9pPr marL="3886200" indent="-228600" algn="l" rtl="0" eaLnBrk="1" fontAlgn="base" hangingPunct="1">
        <a:spcBef>
          <a:spcPct val="20000"/>
        </a:spcBef>
        <a:spcAft>
          <a:spcPct val="0"/>
        </a:spcAft>
        <a:buChar char="»"/>
        <a:defRPr sz="1000"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1270000"/>
          </a:xfrm>
          <a:prstGeom prst="rect">
            <a:avLst/>
          </a:prstGeom>
          <a:solidFill>
            <a:srgbClr val="990000"/>
          </a:solidFill>
          <a:ln w="9525">
            <a:noFill/>
            <a:miter lim="800000"/>
            <a:headEnd/>
            <a:tailEnd/>
          </a:ln>
          <a:effectLst/>
        </p:spPr>
        <p:txBody>
          <a:bodyPr wrap="none" anchor="ctr"/>
          <a:lstStyle/>
          <a:p>
            <a:pPr>
              <a:defRPr/>
            </a:pPr>
            <a:endParaRPr lang="en-US" dirty="0">
              <a:cs typeface="+mn-cs"/>
            </a:endParaRPr>
          </a:p>
        </p:txBody>
      </p:sp>
      <p:sp>
        <p:nvSpPr>
          <p:cNvPr id="75779" name="Text Box 3"/>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a:spcBef>
                <a:spcPct val="50000"/>
              </a:spcBef>
              <a:defRPr/>
            </a:pPr>
            <a:endParaRPr lang="en-US" dirty="0">
              <a:latin typeface="Times" pitchFamily="1" charset="0"/>
              <a:cs typeface="+mn-cs"/>
            </a:endParaRPr>
          </a:p>
        </p:txBody>
      </p:sp>
      <p:sp>
        <p:nvSpPr>
          <p:cNvPr id="75780" name="Text Box 4"/>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spAutoFit/>
          </a:bodyPr>
          <a:lstStyle/>
          <a:p>
            <a:pPr>
              <a:spcBef>
                <a:spcPct val="50000"/>
              </a:spcBef>
              <a:defRPr/>
            </a:pPr>
            <a:endParaRPr lang="en-US" dirty="0">
              <a:latin typeface="Times" pitchFamily="1" charset="0"/>
              <a:cs typeface="+mn-cs"/>
            </a:endParaRPr>
          </a:p>
        </p:txBody>
      </p:sp>
      <p:pic>
        <p:nvPicPr>
          <p:cNvPr id="16389" name="Picture 5"/>
          <p:cNvPicPr>
            <a:picLocks noChangeAspect="1" noChangeArrowheads="1"/>
          </p:cNvPicPr>
          <p:nvPr/>
        </p:nvPicPr>
        <p:blipFill>
          <a:blip r:embed="rId15" cstate="print"/>
          <a:srcRect/>
          <a:stretch>
            <a:fillRect/>
          </a:stretch>
        </p:blipFill>
        <p:spPr bwMode="auto">
          <a:xfrm>
            <a:off x="225425" y="5943600"/>
            <a:ext cx="1069975" cy="779463"/>
          </a:xfrm>
          <a:prstGeom prst="rect">
            <a:avLst/>
          </a:prstGeom>
          <a:noFill/>
          <a:ln w="9525">
            <a:noFill/>
            <a:miter lim="800000"/>
            <a:headEnd/>
            <a:tailEnd/>
          </a:ln>
        </p:spPr>
      </p:pic>
      <p:pic>
        <p:nvPicPr>
          <p:cNvPr id="16390" name="Picture 6"/>
          <p:cNvPicPr>
            <a:picLocks noChangeAspect="1" noChangeArrowheads="1"/>
          </p:cNvPicPr>
          <p:nvPr/>
        </p:nvPicPr>
        <p:blipFill>
          <a:blip r:embed="rId16" cstate="print"/>
          <a:srcRect/>
          <a:stretch>
            <a:fillRect/>
          </a:stretch>
        </p:blipFill>
        <p:spPr bwMode="auto">
          <a:xfrm>
            <a:off x="7443788" y="0"/>
            <a:ext cx="1700212" cy="1268413"/>
          </a:xfrm>
          <a:prstGeom prst="rect">
            <a:avLst/>
          </a:prstGeom>
          <a:noFill/>
          <a:ln w="9525">
            <a:noFill/>
            <a:miter lim="800000"/>
            <a:headEnd/>
            <a:tailEnd/>
          </a:ln>
        </p:spPr>
      </p:pic>
      <p:sp>
        <p:nvSpPr>
          <p:cNvPr id="16391" name="Rectangle 7"/>
          <p:cNvSpPr>
            <a:spLocks noGrp="1" noChangeArrowheads="1"/>
          </p:cNvSpPr>
          <p:nvPr>
            <p:ph type="title"/>
          </p:nvPr>
        </p:nvSpPr>
        <p:spPr bwMode="auto">
          <a:xfrm>
            <a:off x="1141413" y="455613"/>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6392" name="Rectangle 8"/>
          <p:cNvSpPr>
            <a:spLocks noGrp="1" noChangeArrowheads="1"/>
          </p:cNvSpPr>
          <p:nvPr>
            <p:ph type="body" idx="1"/>
          </p:nvPr>
        </p:nvSpPr>
        <p:spPr bwMode="auto">
          <a:xfrm>
            <a:off x="1598613" y="18272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109" r:id="rId1"/>
    <p:sldLayoutId id="2147486093" r:id="rId2"/>
    <p:sldLayoutId id="2147486094" r:id="rId3"/>
    <p:sldLayoutId id="2147486095" r:id="rId4"/>
    <p:sldLayoutId id="2147486096" r:id="rId5"/>
    <p:sldLayoutId id="2147486097" r:id="rId6"/>
    <p:sldLayoutId id="2147486098" r:id="rId7"/>
    <p:sldLayoutId id="2147486099" r:id="rId8"/>
    <p:sldLayoutId id="2147486100" r:id="rId9"/>
    <p:sldLayoutId id="2147486101" r:id="rId10"/>
    <p:sldLayoutId id="2147486102" r:id="rId11"/>
    <p:sldLayoutId id="2147486103" r:id="rId12"/>
    <p:sldLayoutId id="2147486104" r:id="rId13"/>
  </p:sldLayoutIdLst>
  <p:hf sldNum="0" hdr="0" ftr="0" dt="0"/>
  <p:txStyles>
    <p:titleStyle>
      <a:lvl1pPr algn="l" rtl="0" eaLnBrk="0" fontAlgn="base" hangingPunct="0">
        <a:lnSpc>
          <a:spcPct val="110000"/>
        </a:lnSpc>
        <a:spcBef>
          <a:spcPct val="0"/>
        </a:spcBef>
        <a:spcAft>
          <a:spcPct val="0"/>
        </a:spcAft>
        <a:defRPr sz="2400">
          <a:solidFill>
            <a:schemeClr val="bg1"/>
          </a:solidFill>
          <a:latin typeface="+mj-lt"/>
          <a:ea typeface="+mj-ea"/>
          <a:cs typeface="+mj-cs"/>
        </a:defRPr>
      </a:lvl1pPr>
      <a:lvl2pPr algn="l" rtl="0" eaLnBrk="0" fontAlgn="base" hangingPunct="0">
        <a:lnSpc>
          <a:spcPct val="110000"/>
        </a:lnSpc>
        <a:spcBef>
          <a:spcPct val="0"/>
        </a:spcBef>
        <a:spcAft>
          <a:spcPct val="0"/>
        </a:spcAft>
        <a:defRPr sz="2400">
          <a:solidFill>
            <a:schemeClr val="bg1"/>
          </a:solidFill>
          <a:latin typeface="B Frutiger Bold" charset="0"/>
        </a:defRPr>
      </a:lvl2pPr>
      <a:lvl3pPr algn="l" rtl="0" eaLnBrk="0" fontAlgn="base" hangingPunct="0">
        <a:lnSpc>
          <a:spcPct val="110000"/>
        </a:lnSpc>
        <a:spcBef>
          <a:spcPct val="0"/>
        </a:spcBef>
        <a:spcAft>
          <a:spcPct val="0"/>
        </a:spcAft>
        <a:defRPr sz="2400">
          <a:solidFill>
            <a:schemeClr val="bg1"/>
          </a:solidFill>
          <a:latin typeface="B Frutiger Bold" charset="0"/>
        </a:defRPr>
      </a:lvl3pPr>
      <a:lvl4pPr algn="l" rtl="0" eaLnBrk="0" fontAlgn="base" hangingPunct="0">
        <a:lnSpc>
          <a:spcPct val="110000"/>
        </a:lnSpc>
        <a:spcBef>
          <a:spcPct val="0"/>
        </a:spcBef>
        <a:spcAft>
          <a:spcPct val="0"/>
        </a:spcAft>
        <a:defRPr sz="2400">
          <a:solidFill>
            <a:schemeClr val="bg1"/>
          </a:solidFill>
          <a:latin typeface="B Frutiger Bold" charset="0"/>
        </a:defRPr>
      </a:lvl4pPr>
      <a:lvl5pPr algn="l" rtl="0" eaLnBrk="0" fontAlgn="base" hangingPunct="0">
        <a:lnSpc>
          <a:spcPct val="110000"/>
        </a:lnSpc>
        <a:spcBef>
          <a:spcPct val="0"/>
        </a:spcBef>
        <a:spcAft>
          <a:spcPct val="0"/>
        </a:spcAft>
        <a:defRPr sz="2400">
          <a:solidFill>
            <a:schemeClr val="bg1"/>
          </a:solidFill>
          <a:latin typeface="B Frutiger Bold" charset="0"/>
        </a:defRPr>
      </a:lvl5pPr>
      <a:lvl6pPr marL="457200" algn="l" rtl="0" eaLnBrk="1" fontAlgn="base" hangingPunct="1">
        <a:lnSpc>
          <a:spcPct val="110000"/>
        </a:lnSpc>
        <a:spcBef>
          <a:spcPct val="0"/>
        </a:spcBef>
        <a:spcAft>
          <a:spcPct val="0"/>
        </a:spcAft>
        <a:defRPr sz="2400">
          <a:solidFill>
            <a:schemeClr val="bg1"/>
          </a:solidFill>
          <a:latin typeface="B Frutiger Bold" charset="0"/>
        </a:defRPr>
      </a:lvl6pPr>
      <a:lvl7pPr marL="914400" algn="l" rtl="0" eaLnBrk="1" fontAlgn="base" hangingPunct="1">
        <a:lnSpc>
          <a:spcPct val="110000"/>
        </a:lnSpc>
        <a:spcBef>
          <a:spcPct val="0"/>
        </a:spcBef>
        <a:spcAft>
          <a:spcPct val="0"/>
        </a:spcAft>
        <a:defRPr sz="2400">
          <a:solidFill>
            <a:schemeClr val="bg1"/>
          </a:solidFill>
          <a:latin typeface="B Frutiger Bold" charset="0"/>
        </a:defRPr>
      </a:lvl7pPr>
      <a:lvl8pPr marL="1371600" algn="l" rtl="0" eaLnBrk="1" fontAlgn="base" hangingPunct="1">
        <a:lnSpc>
          <a:spcPct val="110000"/>
        </a:lnSpc>
        <a:spcBef>
          <a:spcPct val="0"/>
        </a:spcBef>
        <a:spcAft>
          <a:spcPct val="0"/>
        </a:spcAft>
        <a:defRPr sz="2400">
          <a:solidFill>
            <a:schemeClr val="bg1"/>
          </a:solidFill>
          <a:latin typeface="B Frutiger Bold" charset="0"/>
        </a:defRPr>
      </a:lvl8pPr>
      <a:lvl9pPr marL="1828800" algn="l" rtl="0" eaLnBrk="1" fontAlgn="base" hangingPunct="1">
        <a:lnSpc>
          <a:spcPct val="110000"/>
        </a:lnSpc>
        <a:spcBef>
          <a:spcPct val="0"/>
        </a:spcBef>
        <a:spcAft>
          <a:spcPct val="0"/>
        </a:spcAft>
        <a:defRPr sz="2400">
          <a:solidFill>
            <a:schemeClr val="bg1"/>
          </a:solidFill>
          <a:latin typeface="B Frutiger Bold" charset="0"/>
        </a:defRPr>
      </a:lvl9pPr>
    </p:titleStyle>
    <p:bodyStyle>
      <a:lvl1pPr marL="342900" indent="-342900" algn="l" rtl="0" eaLnBrk="0" fontAlgn="base" hangingPunct="0">
        <a:lnSpc>
          <a:spcPct val="140000"/>
        </a:lnSpc>
        <a:spcBef>
          <a:spcPct val="20000"/>
        </a:spcBef>
        <a:spcAft>
          <a:spcPct val="0"/>
        </a:spcAft>
        <a:defRPr>
          <a:solidFill>
            <a:srgbClr val="990100"/>
          </a:solidFill>
          <a:latin typeface="+mn-lt"/>
          <a:ea typeface="+mn-ea"/>
          <a:cs typeface="+mn-cs"/>
        </a:defRPr>
      </a:lvl1pPr>
      <a:lvl2pPr marL="742950" indent="-285750" algn="l" rtl="0" eaLnBrk="0" fontAlgn="base" hangingPunct="0">
        <a:lnSpc>
          <a:spcPct val="140000"/>
        </a:lnSpc>
        <a:spcBef>
          <a:spcPct val="20000"/>
        </a:spcBef>
        <a:spcAft>
          <a:spcPct val="0"/>
        </a:spcAft>
        <a:buClr>
          <a:schemeClr val="hlink"/>
        </a:buClr>
        <a:buSzPct val="130000"/>
        <a:buFont typeface="Times" pitchFamily="18" charset="0"/>
        <a:buChar char="•"/>
        <a:defRPr sz="1600">
          <a:solidFill>
            <a:schemeClr val="tx1"/>
          </a:solidFill>
          <a:latin typeface="R Frutiger Roman" charset="0"/>
        </a:defRPr>
      </a:lvl2pPr>
      <a:lvl3pPr marL="1143000" indent="-228600" algn="l" rtl="0" eaLnBrk="0" fontAlgn="base" hangingPunct="0">
        <a:lnSpc>
          <a:spcPct val="140000"/>
        </a:lnSpc>
        <a:spcBef>
          <a:spcPct val="20000"/>
        </a:spcBef>
        <a:spcAft>
          <a:spcPct val="0"/>
        </a:spcAft>
        <a:buSzPct val="130000"/>
        <a:buFont typeface="Times" pitchFamily="18" charset="0"/>
        <a:buChar char="•"/>
        <a:defRPr sz="1600">
          <a:solidFill>
            <a:schemeClr val="tx1"/>
          </a:solidFill>
          <a:latin typeface="Caslon 540 Roman" charset="0"/>
        </a:defRPr>
      </a:lvl3pPr>
      <a:lvl4pPr marL="1600200" indent="-228600" algn="l" rtl="0" eaLnBrk="0" fontAlgn="base" hangingPunct="0">
        <a:lnSpc>
          <a:spcPct val="140000"/>
        </a:lnSpc>
        <a:spcBef>
          <a:spcPct val="20000"/>
        </a:spcBef>
        <a:spcAft>
          <a:spcPct val="0"/>
        </a:spcAft>
        <a:buFont typeface="Times" pitchFamily="18" charset="0"/>
        <a:buChar char="•"/>
        <a:defRPr sz="1400">
          <a:solidFill>
            <a:schemeClr val="tx1"/>
          </a:solidFill>
          <a:latin typeface="L Frutiger Light" charset="0"/>
        </a:defRPr>
      </a:lvl4pPr>
      <a:lvl5pPr marL="2057400" indent="-228600" algn="l" rtl="0" eaLnBrk="0" fontAlgn="base" hangingPunct="0">
        <a:lnSpc>
          <a:spcPct val="140000"/>
        </a:lnSpc>
        <a:spcBef>
          <a:spcPct val="20000"/>
        </a:spcBef>
        <a:spcAft>
          <a:spcPct val="0"/>
        </a:spcAft>
        <a:buFont typeface="Times" pitchFamily="18" charset="0"/>
        <a:buChar char="•"/>
        <a:defRPr sz="1400">
          <a:solidFill>
            <a:schemeClr val="tx1"/>
          </a:solidFill>
          <a:latin typeface="L Frutiger Light" charset="0"/>
        </a:defRPr>
      </a:lvl5pPr>
      <a:lvl6pPr marL="25146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6pPr>
      <a:lvl7pPr marL="29718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7pPr>
      <a:lvl8pPr marL="34290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8pPr>
      <a:lvl9pPr marL="3886200" indent="-228600" algn="l" rtl="0" eaLnBrk="1" fontAlgn="base" hangingPunct="1">
        <a:lnSpc>
          <a:spcPct val="140000"/>
        </a:lnSpc>
        <a:spcBef>
          <a:spcPct val="20000"/>
        </a:spcBef>
        <a:spcAft>
          <a:spcPct val="0"/>
        </a:spcAft>
        <a:buFont typeface="Times" pitchFamily="1" charset="0"/>
        <a:buChar char="•"/>
        <a:defRPr sz="1400">
          <a:solidFill>
            <a:schemeClr val="tx1"/>
          </a:solidFill>
          <a:latin typeface="L Frutiger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1B577-7BA9-B242-9120-DE6DC7266CEC}" type="datetime1">
              <a:rPr lang="en-US" smtClean="0"/>
              <a:t>9/25/17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EC406-8F52-4DEC-A35A-CC9457EEC5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11" r:id="rId1"/>
    <p:sldLayoutId id="2147486112" r:id="rId2"/>
    <p:sldLayoutId id="2147486113" r:id="rId3"/>
    <p:sldLayoutId id="2147486114" r:id="rId4"/>
    <p:sldLayoutId id="2147486115" r:id="rId5"/>
    <p:sldLayoutId id="2147486116" r:id="rId6"/>
    <p:sldLayoutId id="2147486117" r:id="rId7"/>
    <p:sldLayoutId id="2147486118" r:id="rId8"/>
    <p:sldLayoutId id="2147486119" r:id="rId9"/>
    <p:sldLayoutId id="2147486120" r:id="rId10"/>
    <p:sldLayoutId id="214748612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5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emf"/><Relationship Id="rId1" Type="http://schemas.openxmlformats.org/officeDocument/2006/relationships/slideLayout" Target="../slideLayouts/slideLayout59.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30.png"/><Relationship Id="rId3" Type="http://schemas.openxmlformats.org/officeDocument/2006/relationships/image" Target="../media/image3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5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png"/><Relationship Id="rId1" Type="http://schemas.openxmlformats.org/officeDocument/2006/relationships/slideLayout" Target="../slideLayouts/slideLayout5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5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5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5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tiff"/><Relationship Id="rId1" Type="http://schemas.openxmlformats.org/officeDocument/2006/relationships/slideLayout" Target="../slideLayouts/slideLayout5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5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tiff"/><Relationship Id="rId1" Type="http://schemas.openxmlformats.org/officeDocument/2006/relationships/slideLayout" Target="../slideLayouts/slideLayout5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59.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6.bin"/><Relationship Id="rId5" Type="http://schemas.openxmlformats.org/officeDocument/2006/relationships/oleObject" Target="../embeddings/Microsoft_Word_97_-_2004_Document1.doc"/><Relationship Id="rId6" Type="http://schemas.openxmlformats.org/officeDocument/2006/relationships/image" Target="../media/image65.emf"/><Relationship Id="rId1" Type="http://schemas.openxmlformats.org/officeDocument/2006/relationships/vmlDrawing" Target="../drawings/vmlDrawing5.vml"/><Relationship Id="rId2"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2.xml"/><Relationship Id="rId3" Type="http://schemas.openxmlformats.org/officeDocument/2006/relationships/image" Target="../media/image6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png"/><Relationship Id="rId5" Type="http://schemas.openxmlformats.org/officeDocument/2006/relationships/image" Target="../media/image71.png"/><Relationship Id="rId1" Type="http://schemas.openxmlformats.org/officeDocument/2006/relationships/slideLayout" Target="../slideLayouts/slideLayout55.xml"/><Relationship Id="rId2" Type="http://schemas.openxmlformats.org/officeDocument/2006/relationships/image" Target="../media/image68.jpe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jpeg"/><Relationship Id="rId1" Type="http://schemas.openxmlformats.org/officeDocument/2006/relationships/slideLayout" Target="../slideLayouts/slideLayout55.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png"/><Relationship Id="rId5" Type="http://schemas.openxmlformats.org/officeDocument/2006/relationships/image" Target="../media/image78.tiff"/><Relationship Id="rId1" Type="http://schemas.openxmlformats.org/officeDocument/2006/relationships/slideLayout" Target="../slideLayouts/slideLayout55.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jpeg"/><Relationship Id="rId1" Type="http://schemas.openxmlformats.org/officeDocument/2006/relationships/slideLayout" Target="../slideLayouts/slideLayout55.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6" Type="http://schemas.openxmlformats.org/officeDocument/2006/relationships/image" Target="../media/image85.jpeg"/><Relationship Id="rId1" Type="http://schemas.openxmlformats.org/officeDocument/2006/relationships/slideLayout" Target="../slideLayouts/slideLayout55.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jpeg"/><Relationship Id="rId1" Type="http://schemas.openxmlformats.org/officeDocument/2006/relationships/slideLayout" Target="../slideLayouts/slideLayout60.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emf"/><Relationship Id="rId5" Type="http://schemas.openxmlformats.org/officeDocument/2006/relationships/image" Target="../media/image92.png"/><Relationship Id="rId6" Type="http://schemas.openxmlformats.org/officeDocument/2006/relationships/image" Target="../media/image87.png"/><Relationship Id="rId7" Type="http://schemas.openxmlformats.org/officeDocument/2006/relationships/image" Target="../media/image88.png"/><Relationship Id="rId1" Type="http://schemas.openxmlformats.org/officeDocument/2006/relationships/slideLayout" Target="../slideLayouts/slideLayout60.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5.xml"/><Relationship Id="rId4" Type="http://schemas.openxmlformats.org/officeDocument/2006/relationships/notesSlide" Target="../notesSlides/notesSlide29.xml"/><Relationship Id="rId5" Type="http://schemas.openxmlformats.org/officeDocument/2006/relationships/image" Target="../media/image93.jpeg"/><Relationship Id="rId6" Type="http://schemas.openxmlformats.org/officeDocument/2006/relationships/image" Target="../media/image94.png"/><Relationship Id="rId1" Type="http://schemas.microsoft.com/office/2007/relationships/media" Target="../media/media1.mov"/><Relationship Id="rId2" Type="http://schemas.openxmlformats.org/officeDocument/2006/relationships/video" Target="../media/media1.mov"/></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4" Type="http://schemas.openxmlformats.org/officeDocument/2006/relationships/image" Target="../media/image96.jpeg"/><Relationship Id="rId5" Type="http://schemas.openxmlformats.org/officeDocument/2006/relationships/image" Target="../media/image97.jpeg"/><Relationship Id="rId6" Type="http://schemas.openxmlformats.org/officeDocument/2006/relationships/image" Target="../media/image98.jpeg"/><Relationship Id="rId7" Type="http://schemas.openxmlformats.org/officeDocument/2006/relationships/image" Target="../media/image99.jpeg"/><Relationship Id="rId8" Type="http://schemas.openxmlformats.org/officeDocument/2006/relationships/image" Target="../media/image100.jpeg"/><Relationship Id="rId1" Type="http://schemas.openxmlformats.org/officeDocument/2006/relationships/slideLayout" Target="../slideLayouts/slideLayout60.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5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1.xml"/><Relationship Id="rId3" Type="http://schemas.openxmlformats.org/officeDocument/2006/relationships/image" Target="../media/image101.pn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02.jpeg"/><Relationship Id="rId5" Type="http://schemas.openxmlformats.org/officeDocument/2006/relationships/image" Target="../media/image103.jpeg"/><Relationship Id="rId6" Type="http://schemas.openxmlformats.org/officeDocument/2006/relationships/image" Target="../media/image104.png"/><Relationship Id="rId1" Type="http://schemas.openxmlformats.org/officeDocument/2006/relationships/slideLayout" Target="../slideLayouts/slideLayout55.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1" Type="http://schemas.openxmlformats.org/officeDocument/2006/relationships/image" Target="../media/image112.jpeg"/><Relationship Id="rId12" Type="http://schemas.openxmlformats.org/officeDocument/2006/relationships/image" Target="../media/image113.jpeg"/><Relationship Id="rId13" Type="http://schemas.openxmlformats.org/officeDocument/2006/relationships/image" Target="../media/image114.jpeg"/><Relationship Id="rId1" Type="http://schemas.openxmlformats.org/officeDocument/2006/relationships/slideLayout" Target="../slideLayouts/slideLayout59.xml"/><Relationship Id="rId2" Type="http://schemas.openxmlformats.org/officeDocument/2006/relationships/notesSlide" Target="../notesSlides/notesSlide33.xml"/><Relationship Id="rId3" Type="http://schemas.openxmlformats.org/officeDocument/2006/relationships/image" Target="../media/image105.jpeg"/><Relationship Id="rId4" Type="http://schemas.openxmlformats.org/officeDocument/2006/relationships/image" Target="../media/image28.emf"/><Relationship Id="rId5" Type="http://schemas.openxmlformats.org/officeDocument/2006/relationships/image" Target="../media/image106.jpeg"/><Relationship Id="rId6" Type="http://schemas.openxmlformats.org/officeDocument/2006/relationships/image" Target="../media/image107.jpeg"/><Relationship Id="rId7" Type="http://schemas.openxmlformats.org/officeDocument/2006/relationships/image" Target="../media/image108.jpeg"/><Relationship Id="rId8" Type="http://schemas.openxmlformats.org/officeDocument/2006/relationships/image" Target="../media/image109.jpeg"/><Relationship Id="rId9" Type="http://schemas.openxmlformats.org/officeDocument/2006/relationships/image" Target="../media/image110.jpeg"/><Relationship Id="rId10" Type="http://schemas.openxmlformats.org/officeDocument/2006/relationships/image" Target="../media/image11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xml"/><Relationship Id="rId3"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54.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36.png"/><Relationship Id="rId1" Type="http://schemas.openxmlformats.org/officeDocument/2006/relationships/slideLayout" Target="../slideLayouts/slideLayout5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107580"/>
            <a:ext cx="7772400" cy="685800"/>
          </a:xfrm>
        </p:spPr>
        <p:txBody>
          <a:bodyPr>
            <a:noAutofit/>
          </a:bodyPr>
          <a:lstStyle/>
          <a:p>
            <a:r>
              <a:rPr lang="en-US" sz="2800" b="1" dirty="0"/>
              <a:t>Nanosecond Pulsed Power-Generated Transient Plasma for Energy and Environmental Applications </a:t>
            </a:r>
            <a:endParaRPr lang="en-US" sz="2800" dirty="0"/>
          </a:p>
        </p:txBody>
      </p:sp>
      <p:sp>
        <p:nvSpPr>
          <p:cNvPr id="17412" name="Rectangle 5"/>
          <p:cNvSpPr txBox="1">
            <a:spLocks noChangeArrowheads="1"/>
          </p:cNvSpPr>
          <p:nvPr/>
        </p:nvSpPr>
        <p:spPr bwMode="auto">
          <a:xfrm>
            <a:off x="609600" y="1104900"/>
            <a:ext cx="79248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20000"/>
              </a:spcBef>
              <a:buClr>
                <a:schemeClr val="tx1"/>
              </a:buClr>
              <a:buSzPct val="100000"/>
            </a:pPr>
            <a:r>
              <a:rPr lang="en-US" sz="2000" dirty="0" smtClean="0"/>
              <a:t>Research includes:</a:t>
            </a:r>
            <a:endParaRPr lang="en-US" sz="2000" dirty="0"/>
          </a:p>
          <a:p>
            <a:pPr lvl="2">
              <a:spcBef>
                <a:spcPct val="20000"/>
              </a:spcBef>
              <a:buClr>
                <a:schemeClr val="tx1"/>
              </a:buClr>
              <a:buSzPct val="100000"/>
            </a:pPr>
            <a:r>
              <a:rPr lang="en-US" sz="1800" dirty="0"/>
              <a:t>Transient Plasma Ignition and Combustion.</a:t>
            </a:r>
          </a:p>
          <a:p>
            <a:pPr lvl="2">
              <a:spcBef>
                <a:spcPct val="20000"/>
              </a:spcBef>
              <a:buClr>
                <a:schemeClr val="tx1"/>
              </a:buClr>
              <a:buSzPct val="100000"/>
            </a:pPr>
            <a:r>
              <a:rPr lang="en-US" sz="1800" dirty="0"/>
              <a:t>Plasma Remediation of </a:t>
            </a:r>
            <a:r>
              <a:rPr lang="en-US" sz="1800" dirty="0" smtClean="0"/>
              <a:t>Emissions </a:t>
            </a:r>
          </a:p>
          <a:p>
            <a:pPr lvl="2">
              <a:spcBef>
                <a:spcPct val="20000"/>
              </a:spcBef>
              <a:buClr>
                <a:schemeClr val="tx1"/>
              </a:buClr>
              <a:buSzPct val="100000"/>
            </a:pPr>
            <a:r>
              <a:rPr lang="en-US" sz="1800" dirty="0" smtClean="0"/>
              <a:t>Why </a:t>
            </a:r>
            <a:r>
              <a:rPr lang="en-US" sz="1800" dirty="0"/>
              <a:t>transient plasma (corona, streamers</a:t>
            </a:r>
            <a:r>
              <a:rPr lang="en-US" sz="1800" dirty="0" smtClean="0"/>
              <a:t>) </a:t>
            </a:r>
            <a:r>
              <a:rPr lang="en-US" sz="1800" dirty="0" err="1" smtClean="0"/>
              <a:t>vs</a:t>
            </a:r>
            <a:r>
              <a:rPr lang="en-US" sz="1800" dirty="0" smtClean="0"/>
              <a:t> DBD, other</a:t>
            </a:r>
          </a:p>
          <a:p>
            <a:pPr lvl="3">
              <a:spcBef>
                <a:spcPct val="20000"/>
              </a:spcBef>
              <a:buClr>
                <a:schemeClr val="tx1"/>
              </a:buClr>
              <a:buSzPct val="100000"/>
            </a:pPr>
            <a:r>
              <a:rPr lang="en-US" sz="1800" dirty="0" smtClean="0"/>
              <a:t>Works </a:t>
            </a:r>
            <a:r>
              <a:rPr lang="en-US" sz="1800" dirty="0"/>
              <a:t>–– and is efficient.  But the physics is hard.  And requires short (</a:t>
            </a:r>
            <a:r>
              <a:rPr lang="en-US" sz="1800" dirty="0" err="1"/>
              <a:t>nsec</a:t>
            </a:r>
            <a:r>
              <a:rPr lang="en-US" sz="1800" dirty="0"/>
              <a:t>) pulses</a:t>
            </a:r>
          </a:p>
          <a:p>
            <a:r>
              <a:rPr lang="en-US" sz="1800" dirty="0" smtClean="0"/>
              <a:t>	Pulsed </a:t>
            </a:r>
            <a:r>
              <a:rPr lang="en-US" sz="1800" dirty="0"/>
              <a:t>Power </a:t>
            </a:r>
            <a:r>
              <a:rPr lang="en-US" sz="1800" dirty="0" smtClean="0"/>
              <a:t>Research Role</a:t>
            </a:r>
            <a:r>
              <a:rPr lang="en-US" sz="1800" dirty="0"/>
              <a:t>?</a:t>
            </a:r>
          </a:p>
          <a:p>
            <a:pPr marL="457200" lvl="1" indent="0">
              <a:buNone/>
            </a:pPr>
            <a:r>
              <a:rPr lang="en-US" sz="1800" dirty="0" smtClean="0"/>
              <a:t>	       Required </a:t>
            </a:r>
            <a:r>
              <a:rPr lang="en-US" sz="1800" dirty="0"/>
              <a:t>to enable short </a:t>
            </a:r>
            <a:r>
              <a:rPr lang="en-US" sz="1800" dirty="0" smtClean="0"/>
              <a:t>pulses</a:t>
            </a:r>
            <a:endParaRPr lang="en-US" sz="1800" dirty="0"/>
          </a:p>
          <a:p>
            <a:pPr lvl="2">
              <a:spcBef>
                <a:spcPct val="20000"/>
              </a:spcBef>
              <a:buClr>
                <a:schemeClr val="tx1"/>
              </a:buClr>
              <a:buSzPct val="100000"/>
            </a:pPr>
            <a:r>
              <a:rPr lang="en-US" sz="1800" dirty="0" err="1" smtClean="0"/>
              <a:t>Bioelectrics</a:t>
            </a:r>
            <a:r>
              <a:rPr lang="en-US" sz="1800" dirty="0" smtClean="0"/>
              <a:t>, apoptosis, therapeutic applications</a:t>
            </a:r>
            <a:endParaRPr lang="en-US" sz="1800" dirty="0"/>
          </a:p>
          <a:p>
            <a:pPr lvl="2">
              <a:spcBef>
                <a:spcPct val="20000"/>
              </a:spcBef>
              <a:buClr>
                <a:schemeClr val="tx1"/>
              </a:buClr>
              <a:buSzPct val="100000"/>
            </a:pPr>
            <a:r>
              <a:rPr lang="en-US" sz="1800" dirty="0"/>
              <a:t>Wine </a:t>
            </a:r>
            <a:r>
              <a:rPr lang="en-US" sz="1800" dirty="0" smtClean="0"/>
              <a:t>Production, Educational Outreach</a:t>
            </a:r>
          </a:p>
          <a:p>
            <a:pPr lvl="2">
              <a:spcBef>
                <a:spcPct val="20000"/>
              </a:spcBef>
              <a:buClr>
                <a:schemeClr val="tx1"/>
              </a:buClr>
              <a:buSzPct val="100000"/>
            </a:pPr>
            <a:endParaRPr lang="en-US" sz="1800" dirty="0"/>
          </a:p>
          <a:p>
            <a:pPr algn="ctr">
              <a:spcBef>
                <a:spcPct val="20000"/>
              </a:spcBef>
              <a:buClr>
                <a:schemeClr val="tx1"/>
              </a:buClr>
              <a:buSzPct val="100000"/>
            </a:pPr>
            <a:r>
              <a:rPr lang="en-US" sz="2000" dirty="0" smtClean="0"/>
              <a:t>USC Pulsed Power Group including Martin Gundersen</a:t>
            </a:r>
          </a:p>
          <a:p>
            <a:pPr>
              <a:spcBef>
                <a:spcPct val="20000"/>
              </a:spcBef>
              <a:buClr>
                <a:schemeClr val="tx1"/>
              </a:buClr>
              <a:buSzPct val="100000"/>
            </a:pPr>
            <a:r>
              <a:rPr lang="en-US" sz="2000" dirty="0" smtClean="0"/>
              <a:t> </a:t>
            </a:r>
            <a:endParaRPr lang="en-US" sz="2000" dirty="0"/>
          </a:p>
          <a:p>
            <a:pPr>
              <a:spcBef>
                <a:spcPct val="20000"/>
              </a:spcBef>
              <a:buClr>
                <a:schemeClr val="tx1"/>
              </a:buClr>
              <a:buSzPct val="100000"/>
            </a:pPr>
            <a:r>
              <a:rPr lang="en-US" sz="1800" dirty="0" smtClean="0"/>
              <a:t>Research </a:t>
            </a:r>
            <a:r>
              <a:rPr lang="en-US" sz="1800" dirty="0"/>
              <a:t>has been </a:t>
            </a:r>
            <a:r>
              <a:rPr lang="en-US" sz="1800" dirty="0" smtClean="0"/>
              <a:t>supported the </a:t>
            </a:r>
            <a:r>
              <a:rPr lang="en-US" sz="1800" dirty="0"/>
              <a:t>AFOSR, DOE, ONR, NIH, Nissan Corp., the Alfred Mann Institute, TCC Group, </a:t>
            </a:r>
            <a:r>
              <a:rPr lang="en-US" sz="1800" dirty="0" err="1"/>
              <a:t>NumerEx</a:t>
            </a:r>
            <a:r>
              <a:rPr lang="en-US" sz="1800" dirty="0"/>
              <a:t>, ISSI, LLNL, LANL, and others.</a:t>
            </a:r>
          </a:p>
          <a:p>
            <a:pPr algn="ctr">
              <a:spcBef>
                <a:spcPct val="20000"/>
              </a:spcBef>
              <a:buClr>
                <a:schemeClr val="tx1"/>
              </a:buClr>
              <a:buSzPct val="100000"/>
            </a:pPr>
            <a:r>
              <a:rPr lang="en-US" sz="1600" dirty="0" smtClean="0"/>
              <a:t>Presentation for U. Michigan MIPSE, Sept 20, 2017	Martin Gundersen</a:t>
            </a:r>
            <a:endParaRPr lang="en-US" sz="1600" dirty="0"/>
          </a:p>
        </p:txBody>
      </p:sp>
      <p:sp>
        <p:nvSpPr>
          <p:cNvPr id="2" name="Slide Number Placeholder 1">
            <a:extLst>
              <a:ext uri="{FF2B5EF4-FFF2-40B4-BE49-F238E27FC236}">
                <a16:creationId xmlns:a16="http://schemas.microsoft.com/office/drawing/2014/main" xmlns="" id="{1C064F0B-679D-41E1-BEEC-D6B2DF351161}"/>
              </a:ext>
            </a:extLst>
          </p:cNvPr>
          <p:cNvSpPr>
            <a:spLocks noGrp="1"/>
          </p:cNvSpPr>
          <p:nvPr>
            <p:ph type="sldNum" sz="quarter" idx="12"/>
          </p:nvPr>
        </p:nvSpPr>
        <p:spPr/>
        <p:txBody>
          <a:bodyPr/>
          <a:lstStyle/>
          <a:p>
            <a:fld id="{6F3EC406-8F52-4DEC-A35A-CC9457EEC525}" type="slidenum">
              <a:rPr lang="en-US" smtClean="0"/>
              <a:pPr/>
              <a:t>1</a:t>
            </a:fld>
            <a:endParaRPr lang="en-US" dirty="0"/>
          </a:p>
        </p:txBody>
      </p:sp>
    </p:spTree>
    <p:extLst>
      <p:ext uri="{BB962C8B-B14F-4D97-AF65-F5344CB8AC3E}">
        <p14:creationId xmlns:p14="http://schemas.microsoft.com/office/powerpoint/2010/main" val="390138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905000"/>
            <a:ext cx="3200400" cy="4249738"/>
            <a:chOff x="0" y="1752600"/>
            <a:chExt cx="3200400" cy="4249738"/>
          </a:xfrm>
        </p:grpSpPr>
        <p:sp>
          <p:nvSpPr>
            <p:cNvPr id="10" name="Rectangle 18"/>
            <p:cNvSpPr>
              <a:spLocks noChangeArrowheads="1"/>
            </p:cNvSpPr>
            <p:nvPr/>
          </p:nvSpPr>
          <p:spPr bwMode="auto">
            <a:xfrm>
              <a:off x="0" y="3106401"/>
              <a:ext cx="3048000" cy="1569660"/>
            </a:xfrm>
            <a:prstGeom prst="rect">
              <a:avLst/>
            </a:prstGeom>
            <a:noFill/>
            <a:ln w="9525">
              <a:noFill/>
              <a:miter lim="800000"/>
              <a:headEnd/>
              <a:tailEnd/>
            </a:ln>
          </p:spPr>
          <p:txBody>
            <a:bodyPr anchor="ctr">
              <a:spAutoFit/>
            </a:bodyPr>
            <a:lstStyle/>
            <a:p>
              <a:pPr marL="342900" indent="-342900">
                <a:buFontTx/>
                <a:buChar char="•"/>
                <a:defRPr/>
              </a:pPr>
              <a:r>
                <a:rPr lang="en-US" altLang="zh-CN" sz="1600" dirty="0">
                  <a:solidFill>
                    <a:schemeClr val="tx1">
                      <a:lumMod val="50000"/>
                      <a:lumOff val="50000"/>
                    </a:schemeClr>
                  </a:solidFill>
                  <a:latin typeface="+mj-lt"/>
                </a:rPr>
                <a:t>Transient plasma dissociates molecules via electron impact</a:t>
              </a:r>
            </a:p>
            <a:p>
              <a:pPr marL="342900" indent="-342900">
                <a:buFontTx/>
                <a:buChar char="•"/>
                <a:defRPr/>
              </a:pPr>
              <a:r>
                <a:rPr lang="en-US" altLang="zh-CN" sz="1600" dirty="0">
                  <a:solidFill>
                    <a:schemeClr val="tx1">
                      <a:lumMod val="50000"/>
                      <a:lumOff val="50000"/>
                    </a:schemeClr>
                  </a:solidFill>
                  <a:latin typeface="+mj-lt"/>
                  <a:cs typeface="Arial" charset="0"/>
                </a:rPr>
                <a:t>Produces very reactive excited species, Increases chain branching and propagation reactions</a:t>
              </a:r>
            </a:p>
          </p:txBody>
        </p:sp>
        <p:sp>
          <p:nvSpPr>
            <p:cNvPr id="60" name="Oval 3"/>
            <p:cNvSpPr>
              <a:spLocks noChangeArrowheads="1"/>
            </p:cNvSpPr>
            <p:nvPr/>
          </p:nvSpPr>
          <p:spPr bwMode="auto">
            <a:xfrm>
              <a:off x="1714500" y="1838325"/>
              <a:ext cx="620713" cy="620713"/>
            </a:xfrm>
            <a:prstGeom prst="ellipse">
              <a:avLst/>
            </a:prstGeom>
            <a:solidFill>
              <a:srgbClr val="D60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1200" dirty="0">
                  <a:latin typeface="+mj-lt"/>
                </a:rPr>
                <a:t>H</a:t>
              </a:r>
              <a:r>
                <a:rPr lang="en-US" sz="1200" dirty="0">
                  <a:latin typeface="+mj-lt"/>
                  <a:cs typeface="Times New Roman"/>
                </a:rPr>
                <a:t>•</a:t>
              </a:r>
              <a:endParaRPr lang="en-US" sz="1200" dirty="0">
                <a:latin typeface="+mj-lt"/>
              </a:endParaRPr>
            </a:p>
          </p:txBody>
        </p:sp>
        <p:cxnSp>
          <p:nvCxnSpPr>
            <p:cNvPr id="17434" name="Straight Arrow Connector 7"/>
            <p:cNvCxnSpPr>
              <a:cxnSpLocks noChangeShapeType="1"/>
            </p:cNvCxnSpPr>
            <p:nvPr/>
          </p:nvCxnSpPr>
          <p:spPr bwMode="auto">
            <a:xfrm>
              <a:off x="1020763" y="2447925"/>
              <a:ext cx="584200" cy="1588"/>
            </a:xfrm>
            <a:prstGeom prst="straightConnector1">
              <a:avLst/>
            </a:prstGeom>
            <a:noFill/>
            <a:ln w="9525" algn="ctr">
              <a:solidFill>
                <a:srgbClr val="0070C0"/>
              </a:solidFill>
              <a:round/>
              <a:headEnd/>
              <a:tailEnd type="arrow" w="med" len="med"/>
            </a:ln>
          </p:spPr>
        </p:cxnSp>
        <p:sp>
          <p:nvSpPr>
            <p:cNvPr id="62" name="Oval 3"/>
            <p:cNvSpPr>
              <a:spLocks noChangeArrowheads="1"/>
            </p:cNvSpPr>
            <p:nvPr/>
          </p:nvSpPr>
          <p:spPr bwMode="auto">
            <a:xfrm>
              <a:off x="230188" y="2117725"/>
              <a:ext cx="620712" cy="620713"/>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en-US" sz="1200" dirty="0">
                  <a:solidFill>
                    <a:schemeClr val="tx1"/>
                  </a:solidFill>
                  <a:latin typeface="+mj-lt"/>
                </a:rPr>
                <a:t>H</a:t>
              </a:r>
              <a:r>
                <a:rPr lang="en-US" sz="1200" baseline="-25000" dirty="0">
                  <a:solidFill>
                    <a:schemeClr val="tx1"/>
                  </a:solidFill>
                  <a:latin typeface="+mj-lt"/>
                </a:rPr>
                <a:t>2</a:t>
              </a:r>
            </a:p>
          </p:txBody>
        </p:sp>
        <p:sp>
          <p:nvSpPr>
            <p:cNvPr id="64" name="TextBox 13"/>
            <p:cNvSpPr txBox="1">
              <a:spLocks noChangeArrowheads="1"/>
            </p:cNvSpPr>
            <p:nvPr/>
          </p:nvSpPr>
          <p:spPr bwMode="auto">
            <a:xfrm>
              <a:off x="1155701" y="2041525"/>
              <a:ext cx="314325" cy="400050"/>
            </a:xfrm>
            <a:prstGeom prst="rect">
              <a:avLst/>
            </a:prstGeom>
            <a:noFill/>
            <a:ln w="9525">
              <a:noFill/>
              <a:miter lim="800000"/>
              <a:headEnd/>
              <a:tailEnd/>
            </a:ln>
          </p:spPr>
          <p:txBody>
            <a:bodyPr wrap="none">
              <a:spAutoFit/>
            </a:bodyPr>
            <a:lstStyle/>
            <a:p>
              <a:pPr algn="ctr">
                <a:defRPr/>
              </a:pPr>
              <a:r>
                <a:rPr lang="en-US" sz="2000" b="1" dirty="0">
                  <a:solidFill>
                    <a:srgbClr val="0070C0"/>
                  </a:solidFill>
                  <a:latin typeface="+mj-lt"/>
                </a:rPr>
                <a:t>e</a:t>
              </a:r>
              <a:endParaRPr lang="en-US" sz="2000" b="1" baseline="-25000" dirty="0">
                <a:solidFill>
                  <a:srgbClr val="0070C0"/>
                </a:solidFill>
                <a:latin typeface="+mj-lt"/>
              </a:endParaRPr>
            </a:p>
          </p:txBody>
        </p:sp>
        <p:sp>
          <p:nvSpPr>
            <p:cNvPr id="65" name="Oval 3"/>
            <p:cNvSpPr>
              <a:spLocks noChangeArrowheads="1"/>
            </p:cNvSpPr>
            <p:nvPr/>
          </p:nvSpPr>
          <p:spPr bwMode="auto">
            <a:xfrm>
              <a:off x="1714500" y="2524125"/>
              <a:ext cx="620713" cy="620713"/>
            </a:xfrm>
            <a:prstGeom prst="ellipse">
              <a:avLst/>
            </a:prstGeom>
            <a:solidFill>
              <a:srgbClr val="D60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1200" dirty="0">
                  <a:latin typeface="+mj-lt"/>
                </a:rPr>
                <a:t>H</a:t>
              </a:r>
              <a:r>
                <a:rPr lang="en-US" sz="1200" dirty="0">
                  <a:latin typeface="+mj-lt"/>
                  <a:cs typeface="Times New Roman"/>
                </a:rPr>
                <a:t>•</a:t>
              </a:r>
              <a:endParaRPr lang="en-US" sz="1200" dirty="0">
                <a:latin typeface="+mj-lt"/>
              </a:endParaRPr>
            </a:p>
          </p:txBody>
        </p:sp>
        <p:cxnSp>
          <p:nvCxnSpPr>
            <p:cNvPr id="17440" name="Straight Arrow Connector 25"/>
            <p:cNvCxnSpPr>
              <a:cxnSpLocks noChangeShapeType="1"/>
            </p:cNvCxnSpPr>
            <p:nvPr/>
          </p:nvCxnSpPr>
          <p:spPr bwMode="auto">
            <a:xfrm flipV="1">
              <a:off x="2501900" y="1965325"/>
              <a:ext cx="698500" cy="147638"/>
            </a:xfrm>
            <a:prstGeom prst="straightConnector1">
              <a:avLst/>
            </a:prstGeom>
            <a:noFill/>
            <a:ln w="9525" algn="ctr">
              <a:solidFill>
                <a:schemeClr val="tx1"/>
              </a:solidFill>
              <a:round/>
              <a:headEnd/>
              <a:tailEnd type="arrow" w="med" len="med"/>
            </a:ln>
          </p:spPr>
        </p:cxnSp>
        <p:sp>
          <p:nvSpPr>
            <p:cNvPr id="70" name="TextBox 34"/>
            <p:cNvSpPr txBox="1">
              <a:spLocks noChangeArrowheads="1"/>
            </p:cNvSpPr>
            <p:nvPr/>
          </p:nvSpPr>
          <p:spPr bwMode="auto">
            <a:xfrm>
              <a:off x="2676525" y="1752600"/>
              <a:ext cx="349250" cy="276225"/>
            </a:xfrm>
            <a:prstGeom prst="rect">
              <a:avLst/>
            </a:prstGeom>
            <a:noFill/>
            <a:ln w="9525">
              <a:noFill/>
              <a:miter lim="800000"/>
              <a:headEnd/>
              <a:tailEnd/>
            </a:ln>
          </p:spPr>
          <p:txBody>
            <a:bodyPr wrap="none">
              <a:spAutoFit/>
            </a:bodyPr>
            <a:lstStyle/>
            <a:p>
              <a:pPr algn="ctr">
                <a:defRPr/>
              </a:pPr>
              <a:r>
                <a:rPr lang="en-US" sz="1200" dirty="0">
                  <a:latin typeface="+mj-lt"/>
                </a:rPr>
                <a:t>O</a:t>
              </a:r>
              <a:r>
                <a:rPr lang="en-US" sz="1200" baseline="-25000" dirty="0">
                  <a:latin typeface="+mj-lt"/>
                </a:rPr>
                <a:t>2</a:t>
              </a:r>
            </a:p>
          </p:txBody>
        </p:sp>
        <p:sp>
          <p:nvSpPr>
            <p:cNvPr id="75" name="TextBox 34"/>
            <p:cNvSpPr txBox="1">
              <a:spLocks noChangeArrowheads="1"/>
            </p:cNvSpPr>
            <p:nvPr/>
          </p:nvSpPr>
          <p:spPr bwMode="auto">
            <a:xfrm>
              <a:off x="2676525" y="2638425"/>
              <a:ext cx="349250" cy="276225"/>
            </a:xfrm>
            <a:prstGeom prst="rect">
              <a:avLst/>
            </a:prstGeom>
            <a:noFill/>
            <a:ln w="9525">
              <a:noFill/>
              <a:miter lim="800000"/>
              <a:headEnd/>
              <a:tailEnd/>
            </a:ln>
          </p:spPr>
          <p:txBody>
            <a:bodyPr wrap="none">
              <a:spAutoFit/>
            </a:bodyPr>
            <a:lstStyle/>
            <a:p>
              <a:pPr algn="ctr">
                <a:defRPr/>
              </a:pPr>
              <a:r>
                <a:rPr lang="en-US" sz="1200" dirty="0">
                  <a:latin typeface="+mj-lt"/>
                </a:rPr>
                <a:t>O</a:t>
              </a:r>
              <a:r>
                <a:rPr lang="en-US" sz="1200" baseline="-25000" dirty="0">
                  <a:latin typeface="+mj-lt"/>
                </a:rPr>
                <a:t>2</a:t>
              </a:r>
            </a:p>
          </p:txBody>
        </p:sp>
        <p:sp>
          <p:nvSpPr>
            <p:cNvPr id="108" name="Oval 3"/>
            <p:cNvSpPr>
              <a:spLocks noChangeArrowheads="1"/>
            </p:cNvSpPr>
            <p:nvPr/>
          </p:nvSpPr>
          <p:spPr bwMode="auto">
            <a:xfrm>
              <a:off x="203200" y="5013325"/>
              <a:ext cx="620713" cy="620713"/>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en-US" sz="1200" dirty="0">
                  <a:solidFill>
                    <a:schemeClr val="tx1"/>
                  </a:solidFill>
                  <a:latin typeface="+mj-lt"/>
                </a:rPr>
                <a:t>O</a:t>
              </a:r>
              <a:r>
                <a:rPr lang="en-US" sz="1200" baseline="-25000" dirty="0">
                  <a:solidFill>
                    <a:schemeClr val="tx1"/>
                  </a:solidFill>
                  <a:latin typeface="+mj-lt"/>
                </a:rPr>
                <a:t>2</a:t>
              </a:r>
            </a:p>
          </p:txBody>
        </p:sp>
        <p:cxnSp>
          <p:nvCxnSpPr>
            <p:cNvPr id="17454" name="Straight Arrow Connector 7"/>
            <p:cNvCxnSpPr>
              <a:cxnSpLocks noChangeShapeType="1"/>
            </p:cNvCxnSpPr>
            <p:nvPr/>
          </p:nvCxnSpPr>
          <p:spPr bwMode="auto">
            <a:xfrm>
              <a:off x="1020763" y="5343525"/>
              <a:ext cx="584200" cy="1588"/>
            </a:xfrm>
            <a:prstGeom prst="straightConnector1">
              <a:avLst/>
            </a:prstGeom>
            <a:noFill/>
            <a:ln w="9525" algn="ctr">
              <a:solidFill>
                <a:srgbClr val="0070C0"/>
              </a:solidFill>
              <a:round/>
              <a:headEnd/>
              <a:tailEnd type="arrow" w="med" len="med"/>
            </a:ln>
          </p:spPr>
        </p:cxnSp>
        <p:sp>
          <p:nvSpPr>
            <p:cNvPr id="111" name="TextBox 13"/>
            <p:cNvSpPr txBox="1">
              <a:spLocks noChangeArrowheads="1"/>
            </p:cNvSpPr>
            <p:nvPr/>
          </p:nvSpPr>
          <p:spPr bwMode="auto">
            <a:xfrm>
              <a:off x="1155701" y="4924425"/>
              <a:ext cx="314325" cy="400050"/>
            </a:xfrm>
            <a:prstGeom prst="rect">
              <a:avLst/>
            </a:prstGeom>
            <a:noFill/>
            <a:ln w="9525">
              <a:noFill/>
              <a:miter lim="800000"/>
              <a:headEnd/>
              <a:tailEnd/>
            </a:ln>
          </p:spPr>
          <p:txBody>
            <a:bodyPr wrap="none">
              <a:spAutoFit/>
            </a:bodyPr>
            <a:lstStyle/>
            <a:p>
              <a:pPr algn="ctr">
                <a:defRPr/>
              </a:pPr>
              <a:r>
                <a:rPr lang="en-US" sz="2000" b="1" dirty="0">
                  <a:solidFill>
                    <a:srgbClr val="0070C0"/>
                  </a:solidFill>
                  <a:latin typeface="+mj-lt"/>
                </a:rPr>
                <a:t>e</a:t>
              </a:r>
              <a:endParaRPr lang="en-US" sz="2000" b="1" baseline="-25000" dirty="0">
                <a:solidFill>
                  <a:srgbClr val="0070C0"/>
                </a:solidFill>
                <a:latin typeface="+mj-lt"/>
              </a:endParaRPr>
            </a:p>
          </p:txBody>
        </p:sp>
        <p:sp>
          <p:nvSpPr>
            <p:cNvPr id="116" name="TextBox 16"/>
            <p:cNvSpPr txBox="1">
              <a:spLocks noChangeArrowheads="1"/>
            </p:cNvSpPr>
            <p:nvPr/>
          </p:nvSpPr>
          <p:spPr bwMode="auto">
            <a:xfrm>
              <a:off x="2685079" y="4572000"/>
              <a:ext cx="332142" cy="276999"/>
            </a:xfrm>
            <a:prstGeom prst="rect">
              <a:avLst/>
            </a:prstGeom>
            <a:noFill/>
            <a:ln w="9525">
              <a:noFill/>
              <a:miter lim="800000"/>
              <a:headEnd/>
              <a:tailEnd/>
            </a:ln>
          </p:spPr>
          <p:txBody>
            <a:bodyPr wrap="none">
              <a:spAutoFit/>
            </a:bodyPr>
            <a:lstStyle/>
            <a:p>
              <a:pPr algn="ctr">
                <a:defRPr/>
              </a:pPr>
              <a:r>
                <a:rPr lang="en-US" sz="1200" dirty="0">
                  <a:latin typeface="+mj-lt"/>
                </a:rPr>
                <a:t>H</a:t>
              </a:r>
              <a:r>
                <a:rPr lang="en-US" sz="1200" baseline="-25000" dirty="0">
                  <a:latin typeface="+mj-lt"/>
                </a:rPr>
                <a:t>2</a:t>
              </a:r>
            </a:p>
          </p:txBody>
        </p:sp>
        <p:sp>
          <p:nvSpPr>
            <p:cNvPr id="128" name="TextBox 16"/>
            <p:cNvSpPr txBox="1">
              <a:spLocks noChangeArrowheads="1"/>
            </p:cNvSpPr>
            <p:nvPr/>
          </p:nvSpPr>
          <p:spPr bwMode="auto">
            <a:xfrm>
              <a:off x="2678113" y="5486400"/>
              <a:ext cx="346075" cy="276225"/>
            </a:xfrm>
            <a:prstGeom prst="rect">
              <a:avLst/>
            </a:prstGeom>
            <a:noFill/>
            <a:ln w="9525">
              <a:noFill/>
              <a:miter lim="800000"/>
              <a:headEnd/>
              <a:tailEnd/>
            </a:ln>
          </p:spPr>
          <p:txBody>
            <a:bodyPr>
              <a:spAutoFit/>
            </a:bodyPr>
            <a:lstStyle/>
            <a:p>
              <a:pPr algn="ctr">
                <a:defRPr/>
              </a:pPr>
              <a:r>
                <a:rPr lang="en-US" sz="1200" dirty="0">
                  <a:latin typeface="+mj-lt"/>
                </a:rPr>
                <a:t>H</a:t>
              </a:r>
              <a:r>
                <a:rPr lang="en-US" sz="1200" baseline="-25000" dirty="0">
                  <a:latin typeface="+mj-lt"/>
                </a:rPr>
                <a:t>2</a:t>
              </a:r>
            </a:p>
          </p:txBody>
        </p:sp>
        <p:sp>
          <p:nvSpPr>
            <p:cNvPr id="100" name="Oval 99"/>
            <p:cNvSpPr/>
            <p:nvPr/>
          </p:nvSpPr>
          <p:spPr bwMode="auto">
            <a:xfrm>
              <a:off x="1676400" y="4695825"/>
              <a:ext cx="620713" cy="6207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en-US" sz="1200" dirty="0">
                  <a:latin typeface="+mj-lt"/>
                  <a:ea typeface="ＭＳ Ｐゴシック" pitchFamily="-108" charset="-128"/>
                </a:rPr>
                <a:t>O</a:t>
              </a:r>
              <a:r>
                <a:rPr lang="en-US" sz="1200" dirty="0">
                  <a:latin typeface="+mj-lt"/>
                  <a:ea typeface="ＭＳ Ｐゴシック" pitchFamily="-108" charset="-128"/>
                  <a:cs typeface="Times New Roman"/>
                </a:rPr>
                <a:t>•</a:t>
              </a:r>
              <a:endParaRPr lang="en-US" sz="1200" dirty="0">
                <a:latin typeface="+mj-lt"/>
                <a:ea typeface="ＭＳ Ｐゴシック" pitchFamily="-108" charset="-128"/>
              </a:endParaRPr>
            </a:p>
          </p:txBody>
        </p:sp>
        <p:sp>
          <p:nvSpPr>
            <p:cNvPr id="102" name="Oval 101"/>
            <p:cNvSpPr/>
            <p:nvPr/>
          </p:nvSpPr>
          <p:spPr bwMode="auto">
            <a:xfrm>
              <a:off x="1676400" y="5381625"/>
              <a:ext cx="620713" cy="6207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en-US" sz="1200" dirty="0">
                  <a:latin typeface="+mj-lt"/>
                  <a:ea typeface="ＭＳ Ｐゴシック" pitchFamily="-108" charset="-128"/>
                </a:rPr>
                <a:t>O</a:t>
              </a:r>
              <a:r>
                <a:rPr lang="en-US" sz="1200" dirty="0">
                  <a:latin typeface="+mj-lt"/>
                  <a:ea typeface="ＭＳ Ｐゴシック" pitchFamily="-108" charset="-128"/>
                  <a:cs typeface="Times New Roman"/>
                </a:rPr>
                <a:t>•</a:t>
              </a:r>
              <a:endParaRPr lang="en-US" sz="1200" dirty="0">
                <a:latin typeface="+mj-lt"/>
                <a:ea typeface="ＭＳ Ｐゴシック" pitchFamily="-108" charset="-128"/>
              </a:endParaRPr>
            </a:p>
          </p:txBody>
        </p:sp>
        <p:cxnSp>
          <p:nvCxnSpPr>
            <p:cNvPr id="17504" name="Straight Arrow Connector 25"/>
            <p:cNvCxnSpPr>
              <a:cxnSpLocks noChangeShapeType="1"/>
            </p:cNvCxnSpPr>
            <p:nvPr/>
          </p:nvCxnSpPr>
          <p:spPr bwMode="auto">
            <a:xfrm>
              <a:off x="2508250" y="2895600"/>
              <a:ext cx="685800" cy="125413"/>
            </a:xfrm>
            <a:prstGeom prst="straightConnector1">
              <a:avLst/>
            </a:prstGeom>
            <a:noFill/>
            <a:ln w="9525" algn="ctr">
              <a:solidFill>
                <a:schemeClr val="tx1"/>
              </a:solidFill>
              <a:round/>
              <a:headEnd/>
              <a:tailEnd type="arrow" w="med" len="med"/>
            </a:ln>
          </p:spPr>
        </p:cxnSp>
      </p:grpSp>
      <p:grpSp>
        <p:nvGrpSpPr>
          <p:cNvPr id="4" name="Group 3"/>
          <p:cNvGrpSpPr/>
          <p:nvPr/>
        </p:nvGrpSpPr>
        <p:grpSpPr>
          <a:xfrm>
            <a:off x="6399578" y="939801"/>
            <a:ext cx="2593243" cy="5865756"/>
            <a:chOff x="6399578" y="939801"/>
            <a:chExt cx="2593243" cy="5865756"/>
          </a:xfrm>
        </p:grpSpPr>
        <p:pic>
          <p:nvPicPr>
            <p:cNvPr id="3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399578" y="1042176"/>
              <a:ext cx="2593243" cy="5700000"/>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12"/>
            <p:cNvSpPr/>
            <p:nvPr/>
          </p:nvSpPr>
          <p:spPr>
            <a:xfrm>
              <a:off x="6400800" y="948268"/>
              <a:ext cx="2590800" cy="5857289"/>
            </a:xfrm>
            <a:prstGeom prst="rect">
              <a:avLst/>
            </a:prstGeom>
            <a:noFill/>
            <a:ln w="285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3" name="TextBox 2"/>
            <p:cNvSpPr txBox="1"/>
            <p:nvPr/>
          </p:nvSpPr>
          <p:spPr>
            <a:xfrm>
              <a:off x="6400800" y="939801"/>
              <a:ext cx="2151475" cy="369332"/>
            </a:xfrm>
            <a:prstGeom prst="rect">
              <a:avLst/>
            </a:prstGeom>
            <a:noFill/>
          </p:spPr>
          <p:txBody>
            <a:bodyPr wrap="none" rtlCol="0">
              <a:spAutoFit/>
            </a:bodyPr>
            <a:lstStyle/>
            <a:p>
              <a:r>
                <a:rPr lang="en-US" dirty="0">
                  <a:solidFill>
                    <a:schemeClr val="tx1">
                      <a:lumMod val="50000"/>
                      <a:lumOff val="50000"/>
                    </a:schemeClr>
                  </a:solidFill>
                  <a:latin typeface="+mj-lt"/>
                </a:rPr>
                <a:t>With spark discharge</a:t>
              </a:r>
            </a:p>
          </p:txBody>
        </p:sp>
      </p:grpSp>
      <p:grpSp>
        <p:nvGrpSpPr>
          <p:cNvPr id="5" name="Group 4"/>
          <p:cNvGrpSpPr/>
          <p:nvPr/>
        </p:nvGrpSpPr>
        <p:grpSpPr>
          <a:xfrm>
            <a:off x="3458310" y="939801"/>
            <a:ext cx="2790090" cy="5865756"/>
            <a:chOff x="3458310" y="939801"/>
            <a:chExt cx="2790090" cy="5865756"/>
          </a:xfrm>
        </p:grpSpPr>
        <p:pic>
          <p:nvPicPr>
            <p:cNvPr id="10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458310" y="1042176"/>
              <a:ext cx="2790090" cy="5700000"/>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p:cNvSpPr/>
            <p:nvPr/>
          </p:nvSpPr>
          <p:spPr>
            <a:xfrm>
              <a:off x="3497406" y="948268"/>
              <a:ext cx="2750994" cy="5857289"/>
            </a:xfrm>
            <a:prstGeom prst="rect">
              <a:avLst/>
            </a:prstGeom>
            <a:noFill/>
            <a:ln w="28575">
              <a:solidFill>
                <a:srgbClr val="A4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7" name="TextBox 116"/>
            <p:cNvSpPr txBox="1"/>
            <p:nvPr/>
          </p:nvSpPr>
          <p:spPr>
            <a:xfrm>
              <a:off x="3505200" y="939801"/>
              <a:ext cx="1905000" cy="923330"/>
            </a:xfrm>
            <a:prstGeom prst="rect">
              <a:avLst/>
            </a:prstGeom>
            <a:noFill/>
          </p:spPr>
          <p:txBody>
            <a:bodyPr wrap="square" rtlCol="0">
              <a:spAutoFit/>
            </a:bodyPr>
            <a:lstStyle/>
            <a:p>
              <a:r>
                <a:rPr lang="en-US" dirty="0">
                  <a:solidFill>
                    <a:srgbClr val="A40000"/>
                  </a:solidFill>
                  <a:latin typeface="+mj-lt"/>
                </a:rPr>
                <a:t>Excited species production with</a:t>
              </a:r>
            </a:p>
            <a:p>
              <a:r>
                <a:rPr lang="en-US" dirty="0">
                  <a:solidFill>
                    <a:srgbClr val="A40000"/>
                  </a:solidFill>
                  <a:latin typeface="+mj-lt"/>
                </a:rPr>
                <a:t>transient plasma</a:t>
              </a:r>
            </a:p>
          </p:txBody>
        </p:sp>
      </p:grpSp>
      <p:cxnSp>
        <p:nvCxnSpPr>
          <p:cNvPr id="38" name="Straight Arrow Connector 25"/>
          <p:cNvCxnSpPr>
            <a:cxnSpLocks noChangeShapeType="1"/>
          </p:cNvCxnSpPr>
          <p:nvPr/>
        </p:nvCxnSpPr>
        <p:spPr bwMode="auto">
          <a:xfrm flipV="1">
            <a:off x="2514600" y="4970462"/>
            <a:ext cx="698500" cy="147638"/>
          </a:xfrm>
          <a:prstGeom prst="straightConnector1">
            <a:avLst/>
          </a:prstGeom>
          <a:noFill/>
          <a:ln w="9525" algn="ctr">
            <a:solidFill>
              <a:schemeClr val="tx1"/>
            </a:solidFill>
            <a:round/>
            <a:headEnd/>
            <a:tailEnd type="arrow" w="med" len="med"/>
          </a:ln>
        </p:spPr>
      </p:cxnSp>
      <p:cxnSp>
        <p:nvCxnSpPr>
          <p:cNvPr id="39" name="Straight Arrow Connector 25"/>
          <p:cNvCxnSpPr>
            <a:cxnSpLocks noChangeShapeType="1"/>
          </p:cNvCxnSpPr>
          <p:nvPr/>
        </p:nvCxnSpPr>
        <p:spPr bwMode="auto">
          <a:xfrm>
            <a:off x="2520950" y="5900737"/>
            <a:ext cx="685800" cy="125413"/>
          </a:xfrm>
          <a:prstGeom prst="straightConnector1">
            <a:avLst/>
          </a:prstGeom>
          <a:noFill/>
          <a:ln w="9525" algn="ctr">
            <a:solidFill>
              <a:schemeClr val="tx1"/>
            </a:solidFill>
            <a:round/>
            <a:headEnd/>
            <a:tailEnd type="arrow" w="med" len="med"/>
          </a:ln>
        </p:spPr>
      </p:cxnSp>
      <p:sp>
        <p:nvSpPr>
          <p:cNvPr id="41" name="Rectangle 15"/>
          <p:cNvSpPr>
            <a:spLocks noChangeArrowheads="1"/>
          </p:cNvSpPr>
          <p:nvPr/>
        </p:nvSpPr>
        <p:spPr bwMode="auto">
          <a:xfrm>
            <a:off x="153011" y="899240"/>
            <a:ext cx="3505200" cy="1015663"/>
          </a:xfrm>
          <a:prstGeom prst="rect">
            <a:avLst/>
          </a:prstGeom>
          <a:noFill/>
          <a:ln w="9525">
            <a:noFill/>
            <a:miter lim="800000"/>
            <a:headEnd/>
            <a:tailEnd/>
          </a:ln>
        </p:spPr>
        <p:txBody>
          <a:bodyPr anchor="ctr">
            <a:spAutoFit/>
          </a:bodyPr>
          <a:lstStyle/>
          <a:p>
            <a:pPr>
              <a:defRPr/>
            </a:pPr>
            <a:r>
              <a:rPr lang="en-US" altLang="zh-CN" sz="2000" dirty="0">
                <a:solidFill>
                  <a:srgbClr val="0070C0"/>
                </a:solidFill>
                <a:latin typeface="+mj-lt"/>
              </a:rPr>
              <a:t>Example: H</a:t>
            </a:r>
            <a:r>
              <a:rPr lang="en-US" altLang="zh-CN" sz="2000" baseline="-25000" dirty="0">
                <a:solidFill>
                  <a:srgbClr val="0070C0"/>
                </a:solidFill>
                <a:latin typeface="+mj-lt"/>
              </a:rPr>
              <a:t>2</a:t>
            </a:r>
            <a:r>
              <a:rPr lang="en-US" altLang="zh-CN" sz="2000" dirty="0">
                <a:solidFill>
                  <a:srgbClr val="0070C0"/>
                </a:solidFill>
                <a:latin typeface="+mj-lt"/>
              </a:rPr>
              <a:t>-O</a:t>
            </a:r>
            <a:r>
              <a:rPr lang="en-US" altLang="zh-CN" sz="2000" baseline="-25000" dirty="0">
                <a:solidFill>
                  <a:srgbClr val="0070C0"/>
                </a:solidFill>
                <a:latin typeface="+mj-lt"/>
              </a:rPr>
              <a:t>2</a:t>
            </a:r>
            <a:r>
              <a:rPr lang="en-US" altLang="zh-CN" sz="2000" dirty="0">
                <a:solidFill>
                  <a:srgbClr val="0070C0"/>
                </a:solidFill>
                <a:latin typeface="+mj-lt"/>
              </a:rPr>
              <a:t> combustion started with non-thermal (transient plasma)</a:t>
            </a:r>
          </a:p>
        </p:txBody>
      </p:sp>
      <p:sp>
        <p:nvSpPr>
          <p:cNvPr id="2" name="TextBox 1"/>
          <p:cNvSpPr txBox="1"/>
          <p:nvPr/>
        </p:nvSpPr>
        <p:spPr>
          <a:xfrm>
            <a:off x="76200" y="6019800"/>
            <a:ext cx="3064522" cy="738664"/>
          </a:xfrm>
          <a:prstGeom prst="rect">
            <a:avLst/>
          </a:prstGeom>
          <a:noFill/>
        </p:spPr>
        <p:txBody>
          <a:bodyPr wrap="square" rtlCol="0">
            <a:spAutoFit/>
          </a:bodyPr>
          <a:lstStyle/>
          <a:p>
            <a:r>
              <a:rPr lang="en-US" sz="1400" b="1" dirty="0">
                <a:solidFill>
                  <a:srgbClr val="C00000"/>
                </a:solidFill>
              </a:rPr>
              <a:t>Atomic oxygen </a:t>
            </a:r>
          </a:p>
          <a:p>
            <a:r>
              <a:rPr lang="en-US" sz="1400" dirty="0">
                <a:solidFill>
                  <a:srgbClr val="C00000"/>
                </a:solidFill>
              </a:rPr>
              <a:t>is highly reactive and accelerates combustion and improves stability</a:t>
            </a:r>
          </a:p>
        </p:txBody>
      </p:sp>
      <p:cxnSp>
        <p:nvCxnSpPr>
          <p:cNvPr id="8" name="Curved Connector 7"/>
          <p:cNvCxnSpPr>
            <a:stCxn id="2" idx="3"/>
          </p:cNvCxnSpPr>
          <p:nvPr/>
        </p:nvCxnSpPr>
        <p:spPr>
          <a:xfrm flipH="1" flipV="1">
            <a:off x="2313636" y="5863908"/>
            <a:ext cx="827086" cy="525224"/>
          </a:xfrm>
          <a:prstGeom prst="curvedConnector3">
            <a:avLst>
              <a:gd name="adj1" fmla="val -27639"/>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500" name="Text Box 4"/>
          <p:cNvSpPr txBox="1">
            <a:spLocks noChangeArrowheads="1"/>
          </p:cNvSpPr>
          <p:nvPr/>
        </p:nvSpPr>
        <p:spPr bwMode="auto">
          <a:xfrm>
            <a:off x="6445795" y="5915025"/>
            <a:ext cx="2483219" cy="507831"/>
          </a:xfrm>
          <a:prstGeom prst="rect">
            <a:avLst/>
          </a:prstGeom>
          <a:noFill/>
          <a:ln w="9525">
            <a:noFill/>
            <a:miter lim="800000"/>
            <a:headEnd/>
            <a:tailEnd/>
          </a:ln>
        </p:spPr>
        <p:txBody>
          <a:bodyPr wrap="square">
            <a:spAutoFit/>
          </a:bodyPr>
          <a:lstStyle/>
          <a:p>
            <a:pPr algn="r"/>
            <a:r>
              <a:rPr lang="en-US" sz="900" i="1" dirty="0">
                <a:solidFill>
                  <a:schemeClr val="tx1">
                    <a:lumMod val="50000"/>
                    <a:lumOff val="50000"/>
                  </a:schemeClr>
                </a:solidFill>
              </a:rPr>
              <a:t>S. M. </a:t>
            </a:r>
            <a:r>
              <a:rPr lang="en-US" sz="900" i="1" dirty="0" err="1">
                <a:solidFill>
                  <a:schemeClr val="tx1">
                    <a:lumMod val="50000"/>
                    <a:lumOff val="50000"/>
                  </a:schemeClr>
                </a:solidFill>
              </a:rPr>
              <a:t>Starikovskaia</a:t>
            </a:r>
            <a:r>
              <a:rPr lang="en-US" sz="900" i="1" dirty="0">
                <a:solidFill>
                  <a:schemeClr val="tx1">
                    <a:lumMod val="50000"/>
                    <a:lumOff val="50000"/>
                  </a:schemeClr>
                </a:solidFill>
              </a:rPr>
              <a:t>, “Plasma Assisted Ignition and Combustion,” J. Phys. D: Appl. Phys. 39 (2006) R265–R299. </a:t>
            </a:r>
          </a:p>
        </p:txBody>
      </p:sp>
      <p:sp>
        <p:nvSpPr>
          <p:cNvPr id="7" name="Slide Number Placeholder 6"/>
          <p:cNvSpPr>
            <a:spLocks noGrp="1"/>
          </p:cNvSpPr>
          <p:nvPr>
            <p:ph type="sldNum" sz="quarter" idx="12"/>
          </p:nvPr>
        </p:nvSpPr>
        <p:spPr/>
        <p:txBody>
          <a:bodyPr/>
          <a:lstStyle/>
          <a:p>
            <a:fld id="{AB726ED1-6F05-4A2A-974C-3BD726FC98EB}" type="slidenum">
              <a:rPr lang="en-US" smtClean="0"/>
              <a:t>10</a:t>
            </a:fld>
            <a:endParaRPr lang="en-US"/>
          </a:p>
        </p:txBody>
      </p:sp>
      <p:sp>
        <p:nvSpPr>
          <p:cNvPr id="36" name="Rectangle 2">
            <a:extLst>
              <a:ext uri="{FF2B5EF4-FFF2-40B4-BE49-F238E27FC236}">
                <a16:creationId xmlns:a16="http://schemas.microsoft.com/office/drawing/2014/main" xmlns="" id="{2EF17345-653A-4B18-AEA5-EF201FE4CAD8}"/>
              </a:ext>
            </a:extLst>
          </p:cNvPr>
          <p:cNvSpPr txBox="1">
            <a:spLocks noChangeArrowheads="1"/>
          </p:cNvSpPr>
          <p:nvPr/>
        </p:nvSpPr>
        <p:spPr>
          <a:xfrm>
            <a:off x="914400" y="119532"/>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smtClean="0">
                <a:solidFill>
                  <a:srgbClr val="3366FF"/>
                </a:solidFill>
                <a:ea typeface="ＭＳ Ｐゴシック" charset="0"/>
                <a:cs typeface="ＭＳ Ｐゴシック" charset="0"/>
              </a:rPr>
              <a:t>The </a:t>
            </a:r>
            <a:r>
              <a:rPr lang="en-US" sz="2400" b="1" dirty="0">
                <a:solidFill>
                  <a:srgbClr val="3366FF"/>
                </a:solidFill>
                <a:ea typeface="ＭＳ Ｐゴシック" charset="0"/>
                <a:cs typeface="ＭＳ Ｐゴシック" charset="0"/>
              </a:rPr>
              <a:t>Associated Reactive Chemistry</a:t>
            </a:r>
          </a:p>
        </p:txBody>
      </p:sp>
    </p:spTree>
    <p:extLst>
      <p:ext uri="{BB962C8B-B14F-4D97-AF65-F5344CB8AC3E}">
        <p14:creationId xmlns:p14="http://schemas.microsoft.com/office/powerpoint/2010/main" val="3214898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25"/>
                                      </p:to>
                                    </p:set>
                                    <p:animEffect filter="image" prLst="opacity: 0.2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39"/>
                                        </p:tgtEl>
                                        <p:attrNameLst>
                                          <p:attrName>style.opacity</p:attrName>
                                        </p:attrNameLst>
                                      </p:cBhvr>
                                      <p:to>
                                        <p:strVal val="0.25"/>
                                      </p:to>
                                    </p:set>
                                    <p:animEffect filter="image" prLst="opacity: 0.25">
                                      <p:cBhvr rctx="IE">
                                        <p:cTn id="13" dur="indefinite"/>
                                        <p:tgtEl>
                                          <p:spTgt spid="39"/>
                                        </p:tgtEl>
                                      </p:cBhvr>
                                    </p:animEffect>
                                  </p:childTnLst>
                                </p:cTn>
                              </p:par>
                              <p:par>
                                <p:cTn id="14" presetID="9" presetClass="emph" presetSubtype="0" nodeType="withEffect">
                                  <p:stCondLst>
                                    <p:cond delay="0"/>
                                  </p:stCondLst>
                                  <p:childTnLst>
                                    <p:set>
                                      <p:cBhvr rctx="PPT">
                                        <p:cTn id="15" dur="indefinite"/>
                                        <p:tgtEl>
                                          <p:spTgt spid="38"/>
                                        </p:tgtEl>
                                        <p:attrNameLst>
                                          <p:attrName>style.opacity</p:attrName>
                                        </p:attrNameLst>
                                      </p:cBhvr>
                                      <p:to>
                                        <p:strVal val="0.25"/>
                                      </p:to>
                                    </p:set>
                                    <p:animEffect filter="image" prLst="opacity: 0.25">
                                      <p:cBhvr rctx="IE">
                                        <p:cTn id="16" dur="indefinite"/>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Dan\Documents\USC\Pulsed Power Research\Combustion Chamber\Waveforms\Electrode Optimization Experiment\2009 12 07 TPI Photos\Plasma 028 - Color Correct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0"/>
            <a:ext cx="10285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2895600" y="152400"/>
            <a:ext cx="6248400" cy="1905000"/>
          </a:xfrm>
          <a:prstGeom prst="rect">
            <a:avLst/>
          </a:prstGeom>
          <a:noFill/>
          <a:ln w="9525">
            <a:noFill/>
            <a:miter lim="800000"/>
            <a:headEnd/>
            <a:tailEnd/>
          </a:ln>
        </p:spPr>
        <p:txBody>
          <a:bodyPr anchor="ctr"/>
          <a:lstStyle/>
          <a:p>
            <a:pPr algn="r">
              <a:defRPr/>
            </a:pPr>
            <a:r>
              <a:rPr lang="en-US" sz="1400" dirty="0">
                <a:solidFill>
                  <a:schemeClr val="bg1"/>
                </a:solidFill>
                <a:latin typeface="+mn-lt"/>
                <a:ea typeface="+mj-ea"/>
                <a:cs typeface="+mj-cs"/>
              </a:rPr>
              <a:t>Streamer Image (Canon EOS 10D, 80 mm Lens, 15 sec exposure)</a:t>
            </a:r>
          </a:p>
          <a:p>
            <a:pPr algn="r">
              <a:defRPr/>
            </a:pPr>
            <a:r>
              <a:rPr lang="en-US" sz="1400" dirty="0">
                <a:solidFill>
                  <a:schemeClr val="bg1"/>
                </a:solidFill>
                <a:latin typeface="+mn-lt"/>
                <a:ea typeface="+mj-ea"/>
                <a:cs typeface="+mj-cs"/>
              </a:rPr>
              <a:t>Single Pulse</a:t>
            </a:r>
          </a:p>
          <a:p>
            <a:pPr algn="r">
              <a:defRPr/>
            </a:pPr>
            <a:r>
              <a:rPr lang="en-US" sz="1400" dirty="0">
                <a:solidFill>
                  <a:schemeClr val="bg1"/>
                </a:solidFill>
                <a:latin typeface="+mn-lt"/>
                <a:ea typeface="+mn-ea"/>
                <a:cs typeface="+mn-cs"/>
              </a:rPr>
              <a:t>Pseudospark Pulse Generator</a:t>
            </a:r>
            <a:r>
              <a:rPr lang="en-US" sz="1400" dirty="0">
                <a:solidFill>
                  <a:schemeClr val="bg1"/>
                </a:solidFill>
                <a:latin typeface="+mn-lt"/>
                <a:ea typeface="+mj-ea"/>
                <a:cs typeface="+mj-cs"/>
              </a:rPr>
              <a:t/>
            </a:r>
            <a:br>
              <a:rPr lang="en-US" sz="1400" dirty="0">
                <a:solidFill>
                  <a:schemeClr val="bg1"/>
                </a:solidFill>
                <a:latin typeface="+mn-lt"/>
                <a:ea typeface="+mj-ea"/>
                <a:cs typeface="+mj-cs"/>
              </a:rPr>
            </a:br>
            <a:r>
              <a:rPr lang="en-US" sz="1400" dirty="0">
                <a:solidFill>
                  <a:schemeClr val="bg1"/>
                </a:solidFill>
                <a:latin typeface="+mn-lt"/>
                <a:ea typeface="+mj-ea"/>
                <a:cs typeface="+mj-cs"/>
              </a:rPr>
              <a:t>61 kV, 54 ns Pulse (1000 </a:t>
            </a:r>
            <a:r>
              <a:rPr lang="en-US" sz="1400" dirty="0" err="1">
                <a:solidFill>
                  <a:schemeClr val="bg1"/>
                </a:solidFill>
                <a:latin typeface="+mn-lt"/>
                <a:ea typeface="+mj-ea"/>
                <a:cs typeface="+mj-cs"/>
              </a:rPr>
              <a:t>mJ</a:t>
            </a:r>
            <a:r>
              <a:rPr lang="en-US" sz="1400" dirty="0">
                <a:solidFill>
                  <a:schemeClr val="bg1"/>
                </a:solidFill>
                <a:latin typeface="+mn-lt"/>
                <a:ea typeface="+mj-ea"/>
                <a:cs typeface="+mj-cs"/>
              </a:rPr>
              <a:t>)</a:t>
            </a:r>
            <a:br>
              <a:rPr lang="en-US" sz="1400" dirty="0">
                <a:solidFill>
                  <a:schemeClr val="bg1"/>
                </a:solidFill>
                <a:latin typeface="+mn-lt"/>
                <a:ea typeface="+mj-ea"/>
                <a:cs typeface="+mj-cs"/>
              </a:rPr>
            </a:br>
            <a:r>
              <a:rPr lang="en-US" sz="1400" dirty="0">
                <a:solidFill>
                  <a:schemeClr val="bg1"/>
                </a:solidFill>
                <a:latin typeface="+mn-lt"/>
                <a:ea typeface="+mj-ea"/>
                <a:cs typeface="+mj-cs"/>
              </a:rPr>
              <a:t>15 mm Gap</a:t>
            </a:r>
            <a:br>
              <a:rPr lang="en-US" sz="1400" dirty="0">
                <a:solidFill>
                  <a:schemeClr val="bg1"/>
                </a:solidFill>
                <a:latin typeface="+mn-lt"/>
                <a:ea typeface="+mj-ea"/>
                <a:cs typeface="+mj-cs"/>
              </a:rPr>
            </a:br>
            <a:r>
              <a:rPr lang="en-US" sz="1400" dirty="0">
                <a:solidFill>
                  <a:schemeClr val="bg1"/>
                </a:solidFill>
                <a:latin typeface="+mn-lt"/>
                <a:ea typeface="+mj-ea"/>
                <a:cs typeface="+mj-cs"/>
              </a:rPr>
              <a:t>110 kV/cm (440 Td)</a:t>
            </a:r>
            <a:br>
              <a:rPr lang="en-US" sz="1400" dirty="0">
                <a:solidFill>
                  <a:schemeClr val="bg1"/>
                </a:solidFill>
                <a:latin typeface="+mn-lt"/>
                <a:ea typeface="+mj-ea"/>
                <a:cs typeface="+mj-cs"/>
              </a:rPr>
            </a:br>
            <a:r>
              <a:rPr lang="en-US" sz="1400" dirty="0">
                <a:solidFill>
                  <a:schemeClr val="bg1"/>
                </a:solidFill>
                <a:latin typeface="+mn-lt"/>
                <a:ea typeface="+mj-ea"/>
                <a:cs typeface="+mj-cs"/>
              </a:rPr>
              <a:t>Stainless Steel Porous Cathode</a:t>
            </a:r>
            <a:br>
              <a:rPr lang="en-US" sz="1400" dirty="0">
                <a:solidFill>
                  <a:schemeClr val="bg1"/>
                </a:solidFill>
                <a:latin typeface="+mn-lt"/>
                <a:ea typeface="+mj-ea"/>
                <a:cs typeface="+mj-cs"/>
              </a:rPr>
            </a:br>
            <a:r>
              <a:rPr lang="en-US" sz="1400" dirty="0">
                <a:solidFill>
                  <a:schemeClr val="bg1"/>
                </a:solidFill>
                <a:latin typeface="+mn-lt"/>
                <a:ea typeface="+mj-ea"/>
                <a:cs typeface="+mj-cs"/>
              </a:rPr>
              <a:t>Stainless Steel Threaded Anode (8-32)</a:t>
            </a:r>
          </a:p>
        </p:txBody>
      </p:sp>
    </p:spTree>
    <p:extLst>
      <p:ext uri="{BB962C8B-B14F-4D97-AF65-F5344CB8AC3E}">
        <p14:creationId xmlns:p14="http://schemas.microsoft.com/office/powerpoint/2010/main" val="31187383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
          <p:cNvGrpSpPr>
            <a:grpSpLocks/>
          </p:cNvGrpSpPr>
          <p:nvPr/>
        </p:nvGrpSpPr>
        <p:grpSpPr bwMode="auto">
          <a:xfrm>
            <a:off x="990601" y="9525"/>
            <a:ext cx="7238999" cy="914401"/>
            <a:chOff x="0" y="0"/>
            <a:chExt cx="5759" cy="576"/>
          </a:xfrm>
        </p:grpSpPr>
        <p:sp>
          <p:nvSpPr>
            <p:cNvPr id="16"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17"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386" name="Title 8"/>
          <p:cNvSpPr txBox="1">
            <a:spLocks/>
          </p:cNvSpPr>
          <p:nvPr/>
        </p:nvSpPr>
        <p:spPr bwMode="auto">
          <a:xfrm>
            <a:off x="3810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3200">
                <a:solidFill>
                  <a:srgbClr val="FABE16"/>
                </a:solidFill>
              </a:rPr>
              <a:t>Transient Plasma Introduction</a:t>
            </a:r>
            <a:endParaRPr lang="en-US" altLang="en-US" sz="1600" i="1">
              <a:solidFill>
                <a:schemeClr val="tx2"/>
              </a:solidFill>
            </a:endParaRP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3" name="Rectangle 5"/>
          <p:cNvSpPr>
            <a:spLocks noChangeArrowheads="1"/>
          </p:cNvSpPr>
          <p:nvPr/>
        </p:nvSpPr>
        <p:spPr bwMode="auto">
          <a:xfrm>
            <a:off x="239269" y="4138072"/>
            <a:ext cx="3797243"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GB" altLang="en-US" sz="1600" dirty="0">
                <a:latin typeface="Arial" charset="0"/>
                <a:ea typeface="ＭＳ Ｐゴシック" charset="-128"/>
              </a:rPr>
              <a:t>Streamers formed over ½ m distance, 5 cm width tube, </a:t>
            </a:r>
            <a:r>
              <a:rPr lang="en-GB" altLang="en-US" sz="1600" dirty="0" err="1">
                <a:latin typeface="Arial" charset="0"/>
                <a:ea typeface="ＭＳ Ｐゴシック" charset="-128"/>
              </a:rPr>
              <a:t>center</a:t>
            </a:r>
            <a:r>
              <a:rPr lang="en-GB" altLang="en-US" sz="1600" dirty="0">
                <a:latin typeface="Arial" charset="0"/>
                <a:ea typeface="ＭＳ Ｐゴシック" charset="-128"/>
              </a:rPr>
              <a:t> electrode, using pulse ≈ 50 ns at ≈ 40 kV.  </a:t>
            </a:r>
          </a:p>
        </p:txBody>
      </p:sp>
      <p:sp>
        <p:nvSpPr>
          <p:cNvPr id="14" name="Rectangle 5"/>
          <p:cNvSpPr>
            <a:spLocks noChangeArrowheads="1"/>
          </p:cNvSpPr>
          <p:nvPr/>
        </p:nvSpPr>
        <p:spPr bwMode="auto">
          <a:xfrm>
            <a:off x="4718991" y="4142533"/>
            <a:ext cx="3962400"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GB" altLang="en-US" sz="1600" dirty="0">
                <a:latin typeface="Arial" charset="0"/>
                <a:ea typeface="ＭＳ Ｐゴシック" charset="-128"/>
              </a:rPr>
              <a:t>Same setup, but with &gt;100 </a:t>
            </a:r>
            <a:r>
              <a:rPr lang="en-GB" altLang="en-US" sz="1600" dirty="0" err="1">
                <a:latin typeface="Arial" charset="0"/>
                <a:ea typeface="ＭＳ Ｐゴシック" charset="-128"/>
              </a:rPr>
              <a:t>ms</a:t>
            </a:r>
            <a:r>
              <a:rPr lang="en-GB" altLang="en-US" sz="1600" dirty="0">
                <a:latin typeface="Arial" charset="0"/>
                <a:ea typeface="ＭＳ Ｐゴシック" charset="-128"/>
              </a:rPr>
              <a:t> pulse.  </a:t>
            </a:r>
          </a:p>
        </p:txBody>
      </p:sp>
      <p:sp>
        <p:nvSpPr>
          <p:cNvPr id="16391" name="Rectangle 3"/>
          <p:cNvSpPr>
            <a:spLocks noChangeArrowheads="1"/>
          </p:cNvSpPr>
          <p:nvPr/>
        </p:nvSpPr>
        <p:spPr bwMode="auto">
          <a:xfrm>
            <a:off x="239269" y="5102868"/>
            <a:ext cx="66949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000" dirty="0"/>
              <a:t>The streamers, which have higher energy electrons, and which fill the volume tube (left image), have degenerated into a single constricted arc, with low electron energy (right image).  </a:t>
            </a:r>
          </a:p>
        </p:txBody>
      </p:sp>
      <p:grpSp>
        <p:nvGrpSpPr>
          <p:cNvPr id="6" name="Group 5"/>
          <p:cNvGrpSpPr/>
          <p:nvPr/>
        </p:nvGrpSpPr>
        <p:grpSpPr>
          <a:xfrm>
            <a:off x="457200" y="1055977"/>
            <a:ext cx="8153400" cy="3074408"/>
            <a:chOff x="457200" y="1381704"/>
            <a:chExt cx="8153400" cy="3074408"/>
          </a:xfrm>
        </p:grpSpPr>
        <p:grpSp>
          <p:nvGrpSpPr>
            <p:cNvPr id="16388" name="Group 8"/>
            <p:cNvGrpSpPr>
              <a:grpSpLocks/>
            </p:cNvGrpSpPr>
            <p:nvPr/>
          </p:nvGrpSpPr>
          <p:grpSpPr bwMode="auto">
            <a:xfrm>
              <a:off x="457200" y="1752600"/>
              <a:ext cx="8153400" cy="2703512"/>
              <a:chOff x="0" y="0"/>
              <a:chExt cx="6732587" cy="1486977"/>
            </a:xfrm>
          </p:grpSpPr>
          <p:pic>
            <p:nvPicPr>
              <p:cNvPr id="16392" name="Picture 9" descr="Plasma Discharg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859087" cy="148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7586" y="0"/>
                <a:ext cx="3155001" cy="14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6032500" y="1381704"/>
              <a:ext cx="1524000" cy="369332"/>
            </a:xfrm>
            <a:prstGeom prst="rect">
              <a:avLst/>
            </a:prstGeom>
            <a:noFill/>
          </p:spPr>
          <p:txBody>
            <a:bodyPr wrap="square" rtlCol="0">
              <a:spAutoFit/>
            </a:bodyPr>
            <a:lstStyle/>
            <a:p>
              <a:r>
                <a:rPr lang="en-US" b="1" dirty="0"/>
                <a:t>Arc Discharge </a:t>
              </a:r>
            </a:p>
          </p:txBody>
        </p:sp>
        <p:sp>
          <p:nvSpPr>
            <p:cNvPr id="19" name="TextBox 18"/>
            <p:cNvSpPr txBox="1"/>
            <p:nvPr/>
          </p:nvSpPr>
          <p:spPr>
            <a:xfrm>
              <a:off x="1015690" y="1381704"/>
              <a:ext cx="2345473" cy="369332"/>
            </a:xfrm>
            <a:prstGeom prst="rect">
              <a:avLst/>
            </a:prstGeom>
            <a:noFill/>
          </p:spPr>
          <p:txBody>
            <a:bodyPr wrap="square" rtlCol="0">
              <a:spAutoFit/>
            </a:bodyPr>
            <a:lstStyle/>
            <a:p>
              <a:r>
                <a:rPr lang="en-US" b="1" dirty="0"/>
                <a:t>TP Corona Discharge</a:t>
              </a:r>
            </a:p>
          </p:txBody>
        </p:sp>
      </p:grpSp>
      <p:sp>
        <p:nvSpPr>
          <p:cNvPr id="4" name="Slide Number Placeholder 3"/>
          <p:cNvSpPr>
            <a:spLocks noGrp="1"/>
          </p:cNvSpPr>
          <p:nvPr>
            <p:ph type="sldNum" sz="quarter" idx="12"/>
          </p:nvPr>
        </p:nvSpPr>
        <p:spPr/>
        <p:txBody>
          <a:bodyPr/>
          <a:lstStyle/>
          <a:p>
            <a:fld id="{B5FA86B3-84C9-4822-A6F3-0477DF11D5E4}" type="slidenum">
              <a:rPr lang="en-US" smtClean="0"/>
              <a:t>12</a:t>
            </a:fld>
            <a:endParaRPr lang="en-US"/>
          </a:p>
        </p:txBody>
      </p:sp>
      <p:sp>
        <p:nvSpPr>
          <p:cNvPr id="21" name="Rectangle 3"/>
          <p:cNvSpPr>
            <a:spLocks noChangeArrowheads="1"/>
          </p:cNvSpPr>
          <p:nvPr/>
        </p:nvSpPr>
        <p:spPr bwMode="auto">
          <a:xfrm>
            <a:off x="239269" y="6326533"/>
            <a:ext cx="6878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200" dirty="0"/>
              <a:t>Streamer and arc images taken at </a:t>
            </a:r>
            <a:r>
              <a:rPr lang="en-GB" altLang="en-US" sz="1200" dirty="0" err="1"/>
              <a:t>Seaver</a:t>
            </a:r>
            <a:r>
              <a:rPr lang="en-GB" altLang="en-US" sz="1200" dirty="0"/>
              <a:t> Science </a:t>
            </a:r>
            <a:r>
              <a:rPr lang="en-GB" altLang="en-US" sz="1200" dirty="0" err="1"/>
              <a:t>Center</a:t>
            </a:r>
            <a:r>
              <a:rPr lang="en-GB" altLang="en-US" sz="1200" dirty="0"/>
              <a:t>, Los Angeles, CA</a:t>
            </a:r>
          </a:p>
          <a:p>
            <a:r>
              <a:rPr lang="en-GB" altLang="en-US" sz="1200" dirty="0"/>
              <a:t>Support provided by US Air Force Office of Scientific Research (US-AFOSR) </a:t>
            </a:r>
          </a:p>
        </p:txBody>
      </p:sp>
      <p:grpSp>
        <p:nvGrpSpPr>
          <p:cNvPr id="9" name="Group 8"/>
          <p:cNvGrpSpPr>
            <a:grpSpLocks noChangeAspect="1"/>
          </p:cNvGrpSpPr>
          <p:nvPr/>
        </p:nvGrpSpPr>
        <p:grpSpPr>
          <a:xfrm>
            <a:off x="7053185" y="5102868"/>
            <a:ext cx="1573126" cy="1564305"/>
            <a:chOff x="7040880" y="5166360"/>
            <a:chExt cx="1535658" cy="1527048"/>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4631" y="5171922"/>
              <a:ext cx="1531907" cy="1521486"/>
            </a:xfrm>
            <a:prstGeom prst="rect">
              <a:avLst/>
            </a:prstGeom>
          </p:spPr>
        </p:pic>
        <p:sp>
          <p:nvSpPr>
            <p:cNvPr id="8" name="Oval 7"/>
            <p:cNvSpPr>
              <a:spLocks noChangeAspect="1"/>
            </p:cNvSpPr>
            <p:nvPr/>
          </p:nvSpPr>
          <p:spPr>
            <a:xfrm>
              <a:off x="7040880" y="5166360"/>
              <a:ext cx="1527048" cy="1527048"/>
            </a:xfrm>
            <a:prstGeom prst="ellipse">
              <a:avLst/>
            </a:prstGeom>
            <a:noFill/>
            <a:ln>
              <a:solidFill>
                <a:srgbClr val="FEE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5803606"/>
      </p:ext>
    </p:extLst>
  </p:cSld>
  <p:clrMapOvr>
    <a:masterClrMapping/>
  </p:clrMapOvr>
  <p:transition xmlns:p14="http://schemas.microsoft.com/office/powerpoint/2010/mai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82341"/>
            <a:ext cx="7543800" cy="3354765"/>
          </a:xfrm>
          <a:prstGeom prst="rect">
            <a:avLst/>
          </a:prstGeom>
        </p:spPr>
        <p:txBody>
          <a:bodyPr wrap="square">
            <a:spAutoFit/>
          </a:bodyPr>
          <a:lstStyle/>
          <a:p>
            <a:pPr algn="ctr"/>
            <a:endParaRPr lang="en-US" dirty="0"/>
          </a:p>
          <a:p>
            <a:pPr algn="ctr"/>
            <a:r>
              <a:rPr lang="en-US" sz="2800" dirty="0">
                <a:solidFill>
                  <a:srgbClr val="800000"/>
                </a:solidFill>
              </a:rPr>
              <a:t>Two </a:t>
            </a:r>
            <a:r>
              <a:rPr lang="en-US" sz="2800" dirty="0" smtClean="0">
                <a:solidFill>
                  <a:srgbClr val="800000"/>
                </a:solidFill>
              </a:rPr>
              <a:t>Important Areas for Use of </a:t>
            </a:r>
          </a:p>
          <a:p>
            <a:pPr algn="ctr"/>
            <a:r>
              <a:rPr lang="en-US" sz="2800" dirty="0" smtClean="0">
                <a:solidFill>
                  <a:srgbClr val="800000"/>
                </a:solidFill>
              </a:rPr>
              <a:t>Transient </a:t>
            </a:r>
            <a:r>
              <a:rPr lang="en-US" sz="2800" dirty="0">
                <a:solidFill>
                  <a:srgbClr val="800000"/>
                </a:solidFill>
              </a:rPr>
              <a:t>Plasma</a:t>
            </a:r>
          </a:p>
          <a:p>
            <a:pPr algn="ctr"/>
            <a:r>
              <a:rPr lang="en-US" sz="2400" dirty="0" smtClean="0">
                <a:solidFill>
                  <a:srgbClr val="800000"/>
                </a:solidFill>
              </a:rPr>
              <a:t> </a:t>
            </a:r>
          </a:p>
          <a:p>
            <a:pPr algn="ctr"/>
            <a:endParaRPr lang="en-US" sz="2400" dirty="0">
              <a:solidFill>
                <a:srgbClr val="800000"/>
              </a:solidFill>
            </a:endParaRPr>
          </a:p>
          <a:p>
            <a:pPr algn="ctr"/>
            <a:r>
              <a:rPr lang="en-US" sz="2400" dirty="0">
                <a:solidFill>
                  <a:srgbClr val="800000"/>
                </a:solidFill>
              </a:rPr>
              <a:t>Exhaust </a:t>
            </a:r>
            <a:r>
              <a:rPr lang="en-US" sz="2400" dirty="0" smtClean="0">
                <a:solidFill>
                  <a:srgbClr val="800000"/>
                </a:solidFill>
              </a:rPr>
              <a:t>remediation</a:t>
            </a:r>
          </a:p>
          <a:p>
            <a:pPr algn="ctr"/>
            <a:endParaRPr lang="en-US" sz="2400" dirty="0">
              <a:solidFill>
                <a:srgbClr val="800000"/>
              </a:solidFill>
            </a:endParaRPr>
          </a:p>
          <a:p>
            <a:pPr algn="ctr"/>
            <a:r>
              <a:rPr lang="en-US" sz="2400" dirty="0">
                <a:solidFill>
                  <a:srgbClr val="800000"/>
                </a:solidFill>
              </a:rPr>
              <a:t>Ignition and </a:t>
            </a:r>
            <a:r>
              <a:rPr lang="en-US" sz="2400" dirty="0" smtClean="0">
                <a:solidFill>
                  <a:srgbClr val="800000"/>
                </a:solidFill>
              </a:rPr>
              <a:t>combustion enhancement</a:t>
            </a:r>
            <a:endParaRPr lang="en-US" sz="2400" dirty="0">
              <a:solidFill>
                <a:srgbClr val="800000"/>
              </a:solidFill>
            </a:endParaRPr>
          </a:p>
          <a:p>
            <a:pPr algn="ctr"/>
            <a:r>
              <a:rPr lang="en-US" dirty="0" smtClean="0"/>
              <a:t> </a:t>
            </a:r>
            <a:endParaRPr lang="en-US" dirty="0"/>
          </a:p>
        </p:txBody>
      </p:sp>
      <p:pic>
        <p:nvPicPr>
          <p:cNvPr id="3"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248400" y="304800"/>
            <a:ext cx="2776483" cy="97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1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2400" y="3200400"/>
            <a:ext cx="4849431" cy="2667000"/>
          </a:xfrm>
          <a:prstGeom prst="rect">
            <a:avLst/>
          </a:prstGeom>
          <a:effectLst>
            <a:outerShdw blurRad="50800" dist="38100" dir="2700000" algn="tl" rotWithShape="0">
              <a:prstClr val="black">
                <a:alpha val="40000"/>
              </a:prstClr>
            </a:outerShdw>
          </a:effectLst>
        </p:spPr>
      </p:pic>
      <p:sp>
        <p:nvSpPr>
          <p:cNvPr id="24578" name="Rectangle 2"/>
          <p:cNvSpPr>
            <a:spLocks noGrp="1" noChangeArrowheads="1"/>
          </p:cNvSpPr>
          <p:nvPr>
            <p:ph type="title"/>
          </p:nvPr>
        </p:nvSpPr>
        <p:spPr>
          <a:xfrm>
            <a:off x="457200" y="76200"/>
            <a:ext cx="7962900" cy="990600"/>
          </a:xfrm>
          <a:noFill/>
        </p:spPr>
        <p:txBody>
          <a:bodyPr>
            <a:normAutofit fontScale="90000"/>
          </a:bodyPr>
          <a:lstStyle/>
          <a:p>
            <a:r>
              <a:rPr lang="en-US" dirty="0" smtClean="0">
                <a:solidFill>
                  <a:srgbClr val="800000"/>
                </a:solidFill>
                <a:ea typeface="ＭＳ Ｐゴシック" charset="0"/>
                <a:cs typeface="ＭＳ Ｐゴシック" charset="0"/>
              </a:rPr>
              <a:t>Remediation with Transient Plasma:  </a:t>
            </a:r>
            <a:r>
              <a:rPr lang="en-US" dirty="0" err="1" smtClean="0">
                <a:solidFill>
                  <a:srgbClr val="800000"/>
                </a:solidFill>
                <a:ea typeface="ＭＳ Ｐゴシック" charset="0"/>
                <a:cs typeface="ＭＳ Ｐゴシック" charset="0"/>
              </a:rPr>
              <a:t>NOx</a:t>
            </a:r>
            <a:r>
              <a:rPr lang="en-US" dirty="0" smtClean="0">
                <a:solidFill>
                  <a:srgbClr val="800000"/>
                </a:solidFill>
                <a:ea typeface="ＭＳ Ｐゴシック" charset="0"/>
                <a:cs typeface="ＭＳ Ｐゴシック" charset="0"/>
              </a:rPr>
              <a:t>, </a:t>
            </a:r>
            <a:r>
              <a:rPr lang="en-US" dirty="0" err="1" smtClean="0">
                <a:solidFill>
                  <a:srgbClr val="800000"/>
                </a:solidFill>
                <a:ea typeface="ＭＳ Ｐゴシック" charset="0"/>
                <a:cs typeface="ＭＳ Ｐゴシック" charset="0"/>
              </a:rPr>
              <a:t>SOx</a:t>
            </a:r>
            <a:r>
              <a:rPr lang="en-US" dirty="0" smtClean="0">
                <a:solidFill>
                  <a:srgbClr val="800000"/>
                </a:solidFill>
                <a:ea typeface="ＭＳ Ｐゴシック" charset="0"/>
                <a:cs typeface="ＭＳ Ｐゴシック" charset="0"/>
              </a:rPr>
              <a:t>, Soot</a:t>
            </a:r>
            <a:endParaRPr lang="en-US" dirty="0">
              <a:solidFill>
                <a:srgbClr val="800000"/>
              </a:solidFill>
              <a:ea typeface="ＭＳ Ｐゴシック" charset="0"/>
              <a:cs typeface="ＭＳ Ｐゴシック" charset="0"/>
            </a:endParaRPr>
          </a:p>
        </p:txBody>
      </p:sp>
      <p:sp>
        <p:nvSpPr>
          <p:cNvPr id="24579" name="Rectangle 3"/>
          <p:cNvSpPr>
            <a:spLocks noGrp="1" noChangeArrowheads="1"/>
          </p:cNvSpPr>
          <p:nvPr>
            <p:ph type="body" idx="1"/>
          </p:nvPr>
        </p:nvSpPr>
        <p:spPr>
          <a:xfrm>
            <a:off x="5257800" y="4724400"/>
            <a:ext cx="3733800" cy="1295400"/>
          </a:xfrm>
          <a:noFill/>
        </p:spPr>
        <p:txBody>
          <a:bodyPr>
            <a:normAutofit/>
          </a:bodyPr>
          <a:lstStyle/>
          <a:p>
            <a:pPr marL="0" indent="0">
              <a:buFont typeface="Monotype Sorts" charset="0"/>
              <a:buNone/>
            </a:pPr>
            <a:r>
              <a:rPr lang="en-US" sz="2000" dirty="0">
                <a:solidFill>
                  <a:srgbClr val="FF0000"/>
                </a:solidFill>
                <a:latin typeface="Times New Roman" charset="0"/>
                <a:ea typeface="ＭＳ Ｐゴシック" charset="0"/>
                <a:cs typeface="ＭＳ Ｐゴシック" charset="0"/>
              </a:rPr>
              <a:t>Energy </a:t>
            </a:r>
            <a:r>
              <a:rPr lang="en-US" sz="2000" dirty="0" smtClean="0">
                <a:solidFill>
                  <a:srgbClr val="FF0000"/>
                </a:solidFill>
                <a:latin typeface="Times New Roman" charset="0"/>
                <a:ea typeface="ＭＳ Ｐゴシック" charset="0"/>
                <a:cs typeface="ＭＳ Ｐゴシック" charset="0"/>
              </a:rPr>
              <a:t>cost</a:t>
            </a:r>
            <a:endParaRPr lang="en-US" sz="2000" dirty="0">
              <a:solidFill>
                <a:srgbClr val="FF0000"/>
              </a:solidFill>
              <a:latin typeface="Times New Roman" charset="0"/>
              <a:ea typeface="ＭＳ Ｐゴシック" charset="0"/>
              <a:cs typeface="ＭＳ Ｐゴシック" charset="0"/>
            </a:endParaRPr>
          </a:p>
          <a:p>
            <a:pPr marL="0" indent="0">
              <a:buFont typeface="Monotype Sorts" charset="0"/>
              <a:buNone/>
            </a:pPr>
            <a:r>
              <a:rPr lang="en-US" sz="2000" dirty="0">
                <a:latin typeface="Times New Roman" charset="0"/>
                <a:ea typeface="ＭＳ Ｐゴシック" charset="0"/>
                <a:cs typeface="ＭＳ Ｐゴシック" charset="0"/>
              </a:rPr>
              <a:t>Achieved </a:t>
            </a:r>
            <a:r>
              <a:rPr lang="en-US" sz="2000" dirty="0">
                <a:solidFill>
                  <a:srgbClr val="FF0000"/>
                </a:solidFill>
                <a:latin typeface="Times New Roman" charset="0"/>
                <a:ea typeface="ＭＳ Ｐゴシック" charset="0"/>
                <a:cs typeface="ＭＳ Ｐゴシック" charset="0"/>
              </a:rPr>
              <a:t>&lt;10ev/</a:t>
            </a:r>
            <a:r>
              <a:rPr lang="en-US" sz="2000" dirty="0" smtClean="0">
                <a:solidFill>
                  <a:srgbClr val="FF0000"/>
                </a:solidFill>
                <a:latin typeface="Times New Roman" charset="0"/>
                <a:ea typeface="ＭＳ Ｐゴシック" charset="0"/>
                <a:cs typeface="ＭＳ Ｐゴシック" charset="0"/>
              </a:rPr>
              <a:t>molecule</a:t>
            </a:r>
            <a:r>
              <a:rPr lang="en-US" sz="2000" dirty="0" smtClean="0">
                <a:latin typeface="Times New Roman" charset="0"/>
                <a:ea typeface="ＭＳ Ｐゴシック" charset="0"/>
                <a:cs typeface="ＭＳ Ｐゴシック" charset="0"/>
              </a:rPr>
              <a:t>! </a:t>
            </a:r>
          </a:p>
          <a:p>
            <a:pPr marL="0" indent="0">
              <a:buFont typeface="Monotype Sorts" charset="0"/>
              <a:buNone/>
            </a:pPr>
            <a:r>
              <a:rPr lang="en-US" sz="2000" dirty="0" smtClean="0">
                <a:latin typeface="Times New Roman" charset="0"/>
                <a:ea typeface="ＭＳ Ｐゴシック" charset="0"/>
                <a:cs typeface="ＭＳ Ｐゴシック" charset="0"/>
              </a:rPr>
              <a:t>&lt;</a:t>
            </a:r>
            <a:r>
              <a:rPr lang="en-US" sz="2000" dirty="0">
                <a:latin typeface="Times New Roman" charset="0"/>
                <a:ea typeface="ＭＳ Ｐゴシック" charset="0"/>
                <a:cs typeface="ＭＳ Ｐゴシック" charset="0"/>
              </a:rPr>
              <a:t>5% engine energy requirement.</a:t>
            </a:r>
          </a:p>
        </p:txBody>
      </p:sp>
      <p:sp>
        <p:nvSpPr>
          <p:cNvPr id="24581" name="Oval 6" descr="Narrow vertical"/>
          <p:cNvSpPr>
            <a:spLocks noChangeArrowheads="1"/>
          </p:cNvSpPr>
          <p:nvPr/>
        </p:nvSpPr>
        <p:spPr bwMode="auto">
          <a:xfrm>
            <a:off x="5454650" y="2787650"/>
            <a:ext cx="266700" cy="444500"/>
          </a:xfrm>
          <a:prstGeom prst="ellipse">
            <a:avLst/>
          </a:prstGeom>
          <a:pattFill prst="narVert">
            <a:fgClr>
              <a:srgbClr val="790015"/>
            </a:fgClr>
            <a:bgClr>
              <a:schemeClr val="bg1"/>
            </a:bgClr>
          </a:pattFill>
          <a:ln w="12700">
            <a:solidFill>
              <a:schemeClr val="tx1"/>
            </a:solidFill>
            <a:round/>
            <a:headEnd/>
            <a:tailEnd/>
          </a:ln>
        </p:spPr>
        <p:txBody>
          <a:bodyPr wrap="none" anchor="ctr"/>
          <a:lstStyle/>
          <a:p>
            <a:endParaRPr lang="en-US"/>
          </a:p>
        </p:txBody>
      </p:sp>
      <p:sp>
        <p:nvSpPr>
          <p:cNvPr id="24582" name="Line 7"/>
          <p:cNvSpPr>
            <a:spLocks noChangeShapeType="1"/>
          </p:cNvSpPr>
          <p:nvPr/>
        </p:nvSpPr>
        <p:spPr bwMode="auto">
          <a:xfrm>
            <a:off x="5588000" y="2362200"/>
            <a:ext cx="0" cy="11430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3" name="Line 8"/>
          <p:cNvSpPr>
            <a:spLocks noChangeShapeType="1"/>
          </p:cNvSpPr>
          <p:nvPr/>
        </p:nvSpPr>
        <p:spPr bwMode="auto">
          <a:xfrm>
            <a:off x="5372100" y="3022600"/>
            <a:ext cx="5461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Rectangle 9"/>
          <p:cNvSpPr>
            <a:spLocks noChangeArrowheads="1"/>
          </p:cNvSpPr>
          <p:nvPr/>
        </p:nvSpPr>
        <p:spPr bwMode="auto">
          <a:xfrm>
            <a:off x="7239000" y="1066800"/>
            <a:ext cx="15589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0" u="sng" dirty="0">
                <a:solidFill>
                  <a:schemeClr val="hlink"/>
                </a:solidFill>
                <a:latin typeface="Times New Roman" charset="0"/>
              </a:rPr>
              <a:t>97-98 Program</a:t>
            </a:r>
          </a:p>
        </p:txBody>
      </p:sp>
      <p:sp>
        <p:nvSpPr>
          <p:cNvPr id="24585" name="Line 10"/>
          <p:cNvSpPr>
            <a:spLocks noChangeShapeType="1"/>
          </p:cNvSpPr>
          <p:nvPr/>
        </p:nvSpPr>
        <p:spPr bwMode="auto">
          <a:xfrm>
            <a:off x="5029200" y="2311400"/>
            <a:ext cx="469900" cy="58420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TextBox 13"/>
          <p:cNvSpPr txBox="1"/>
          <p:nvPr/>
        </p:nvSpPr>
        <p:spPr>
          <a:xfrm>
            <a:off x="381000" y="6172200"/>
            <a:ext cx="8305800" cy="461665"/>
          </a:xfrm>
          <a:prstGeom prst="rect">
            <a:avLst/>
          </a:prstGeom>
          <a:noFill/>
        </p:spPr>
        <p:txBody>
          <a:bodyPr wrap="square" rtlCol="0">
            <a:spAutoFit/>
          </a:bodyPr>
          <a:lstStyle/>
          <a:p>
            <a:r>
              <a:rPr lang="en-US" sz="1200" dirty="0"/>
              <a:t>V. </a:t>
            </a:r>
            <a:r>
              <a:rPr lang="en-US" sz="1200" dirty="0" err="1"/>
              <a:t>Puchkarev</a:t>
            </a:r>
            <a:r>
              <a:rPr lang="en-US" sz="1200" dirty="0"/>
              <a:t> and M. Gundersen, "Energy efficient plasma processing of gaseous emission using short pulses," Appl. Phys. </a:t>
            </a:r>
            <a:r>
              <a:rPr lang="en-US" sz="1200" dirty="0" err="1"/>
              <a:t>Lett</a:t>
            </a:r>
            <a:r>
              <a:rPr lang="en-US" sz="1200" dirty="0"/>
              <a:t>. </a:t>
            </a:r>
            <a:r>
              <a:rPr lang="en-US" sz="1200" b="1" dirty="0"/>
              <a:t>71 </a:t>
            </a:r>
            <a:r>
              <a:rPr lang="en-US" sz="1200" dirty="0"/>
              <a:t>(23), 3364 (1997) </a:t>
            </a:r>
            <a:r>
              <a:rPr lang="en-US" sz="1200" dirty="0" smtClean="0"/>
              <a:t>+ patent 1997</a:t>
            </a:r>
            <a:endParaRPr lang="en-US" sz="1200" dirty="0"/>
          </a:p>
        </p:txBody>
      </p:sp>
      <p:sp>
        <p:nvSpPr>
          <p:cNvPr id="16" name="TextBox 15"/>
          <p:cNvSpPr txBox="1"/>
          <p:nvPr/>
        </p:nvSpPr>
        <p:spPr>
          <a:xfrm>
            <a:off x="381000" y="1143000"/>
            <a:ext cx="3657600" cy="1815882"/>
          </a:xfrm>
          <a:prstGeom prst="rect">
            <a:avLst/>
          </a:prstGeom>
          <a:noFill/>
        </p:spPr>
        <p:txBody>
          <a:bodyPr wrap="square" rtlCol="0">
            <a:spAutoFit/>
          </a:bodyPr>
          <a:lstStyle/>
          <a:p>
            <a:r>
              <a:rPr lang="en-US" sz="2000" b="1" dirty="0" smtClean="0">
                <a:solidFill>
                  <a:srgbClr val="FF0000"/>
                </a:solidFill>
              </a:rPr>
              <a:t>Mid 90s</a:t>
            </a:r>
            <a:r>
              <a:rPr lang="en-US" sz="2000" dirty="0" smtClean="0"/>
              <a:t> (ONR, DOE, ARO)</a:t>
            </a:r>
          </a:p>
          <a:p>
            <a:r>
              <a:rPr lang="en-US" sz="2000" dirty="0" smtClean="0"/>
              <a:t>Diesel</a:t>
            </a:r>
            <a:r>
              <a:rPr lang="en-US" dirty="0" smtClean="0"/>
              <a:t>, reactor, </a:t>
            </a:r>
            <a:r>
              <a:rPr lang="en-US" dirty="0" err="1" smtClean="0"/>
              <a:t>nsec</a:t>
            </a:r>
            <a:r>
              <a:rPr lang="en-US" dirty="0" smtClean="0"/>
              <a:t> pulses</a:t>
            </a:r>
          </a:p>
          <a:p>
            <a:endParaRPr lang="en-US" dirty="0" smtClean="0">
              <a:solidFill>
                <a:srgbClr val="800000"/>
              </a:solidFill>
            </a:endParaRPr>
          </a:p>
          <a:p>
            <a:r>
              <a:rPr lang="en-US" b="1" dirty="0" smtClean="0">
                <a:solidFill>
                  <a:srgbClr val="800000"/>
                </a:solidFill>
              </a:rPr>
              <a:t>Key result</a:t>
            </a:r>
            <a:r>
              <a:rPr lang="en-US" dirty="0" smtClean="0"/>
              <a:t>: Efficient remediation enabled by using </a:t>
            </a:r>
            <a:r>
              <a:rPr lang="en-US" b="1" dirty="0" smtClean="0">
                <a:solidFill>
                  <a:srgbClr val="800000"/>
                </a:solidFill>
              </a:rPr>
              <a:t>short pulses (&lt;50nsec)</a:t>
            </a:r>
            <a:endParaRPr lang="en-US" b="1" dirty="0">
              <a:solidFill>
                <a:srgbClr val="800000"/>
              </a:solidFill>
            </a:endParaRPr>
          </a:p>
        </p:txBody>
      </p:sp>
      <p:pic>
        <p:nvPicPr>
          <p:cNvPr id="24580"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1676400"/>
            <a:ext cx="4305300" cy="3136900"/>
          </a:xfrm>
          <a:prstGeom prst="rect">
            <a:avLst/>
          </a:prstGeom>
          <a:solidFill>
            <a:srgbClr val="FFFFFF"/>
          </a:solidFill>
          <a:ln>
            <a:noFill/>
          </a:ln>
          <a:extLst/>
        </p:spPr>
      </p:pic>
      <p:sp>
        <p:nvSpPr>
          <p:cNvPr id="24586" name="Line 11"/>
          <p:cNvSpPr>
            <a:spLocks noChangeShapeType="1"/>
          </p:cNvSpPr>
          <p:nvPr/>
        </p:nvSpPr>
        <p:spPr bwMode="auto">
          <a:xfrm flipV="1">
            <a:off x="6172200" y="1752600"/>
            <a:ext cx="0" cy="2717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7" name="Rectangle 12"/>
          <p:cNvSpPr>
            <a:spLocks noChangeArrowheads="1"/>
          </p:cNvSpPr>
          <p:nvPr/>
        </p:nvSpPr>
        <p:spPr bwMode="auto">
          <a:xfrm>
            <a:off x="4267200" y="1371600"/>
            <a:ext cx="2651125" cy="34607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p>
            <a:r>
              <a:rPr lang="en-US" sz="1600" b="1" dirty="0">
                <a:solidFill>
                  <a:srgbClr val="A40000"/>
                </a:solidFill>
                <a:latin typeface="Times New Roman" charset="0"/>
              </a:rPr>
              <a:t>USC engine: 10 </a:t>
            </a:r>
            <a:r>
              <a:rPr lang="en-US" sz="1600" b="1" dirty="0" err="1">
                <a:solidFill>
                  <a:srgbClr val="A40000"/>
                </a:solidFill>
                <a:latin typeface="Times New Roman" charset="0"/>
              </a:rPr>
              <a:t>eV</a:t>
            </a:r>
            <a:r>
              <a:rPr lang="en-US" sz="1600" b="1" dirty="0">
                <a:solidFill>
                  <a:srgbClr val="A40000"/>
                </a:solidFill>
                <a:latin typeface="Times New Roman" charset="0"/>
              </a:rPr>
              <a:t>/molecule</a:t>
            </a:r>
          </a:p>
        </p:txBody>
      </p:sp>
      <p:sp>
        <p:nvSpPr>
          <p:cNvPr id="24588" name="Line 13"/>
          <p:cNvSpPr>
            <a:spLocks noChangeShapeType="1"/>
          </p:cNvSpPr>
          <p:nvPr/>
        </p:nvSpPr>
        <p:spPr bwMode="auto">
          <a:xfrm>
            <a:off x="5486400" y="1676400"/>
            <a:ext cx="522287" cy="5207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b="1">
              <a:solidFill>
                <a:srgbClr val="A40000"/>
              </a:solidFill>
            </a:endParaRPr>
          </a:p>
        </p:txBody>
      </p:sp>
    </p:spTree>
    <p:extLst>
      <p:ext uri="{BB962C8B-B14F-4D97-AF65-F5344CB8AC3E}">
        <p14:creationId xmlns:p14="http://schemas.microsoft.com/office/powerpoint/2010/main" val="108809875"/>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5" y="1477963"/>
            <a:ext cx="5475288" cy="3560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7" name="Rectangle 5"/>
          <p:cNvSpPr>
            <a:spLocks noChangeArrowheads="1"/>
          </p:cNvSpPr>
          <p:nvPr/>
        </p:nvSpPr>
        <p:spPr bwMode="auto">
          <a:xfrm>
            <a:off x="6073775" y="2012950"/>
            <a:ext cx="2738438" cy="119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n-US" sz="2400" dirty="0">
                <a:solidFill>
                  <a:srgbClr val="790015"/>
                </a:solidFill>
                <a:cs typeface="+mn-cs"/>
              </a:rPr>
              <a:t>Co-Axial Diesel Rabbit Set-up at USC</a:t>
            </a:r>
          </a:p>
        </p:txBody>
      </p:sp>
      <p:sp>
        <p:nvSpPr>
          <p:cNvPr id="28678" name="Rectangle 6"/>
          <p:cNvSpPr>
            <a:spLocks noGrp="1" noChangeArrowheads="1"/>
          </p:cNvSpPr>
          <p:nvPr>
            <p:ph type="body" idx="1"/>
          </p:nvPr>
        </p:nvSpPr>
        <p:spPr>
          <a:xfrm>
            <a:off x="354013" y="5224463"/>
            <a:ext cx="8391525" cy="939800"/>
          </a:xfrm>
          <a:solidFill>
            <a:schemeClr val="bg1"/>
          </a:solidFill>
        </p:spPr>
        <p:txBody>
          <a:bodyPr>
            <a:noAutofit/>
          </a:bodyPr>
          <a:lstStyle/>
          <a:p>
            <a:pPr>
              <a:buFontTx/>
              <a:buNone/>
              <a:defRPr/>
            </a:pPr>
            <a:r>
              <a:rPr lang="en-US" sz="1800" dirty="0">
                <a:cs typeface="+mn-cs"/>
              </a:rPr>
              <a:t>Simple early test set-up</a:t>
            </a:r>
          </a:p>
          <a:p>
            <a:pPr>
              <a:buFontTx/>
              <a:buNone/>
              <a:defRPr/>
            </a:pPr>
            <a:r>
              <a:rPr lang="en-US" sz="1800" dirty="0">
                <a:cs typeface="+mn-cs"/>
              </a:rPr>
              <a:t>Explored surface, corona, and silent barrier discharge cells</a:t>
            </a:r>
          </a:p>
          <a:p>
            <a:pPr>
              <a:buFontTx/>
              <a:buNone/>
              <a:defRPr/>
            </a:pPr>
            <a:r>
              <a:rPr lang="en-US" sz="1800" dirty="0">
                <a:cs typeface="+mn-cs"/>
              </a:rPr>
              <a:t>Allowed modification of pulsed power</a:t>
            </a:r>
          </a:p>
          <a:p>
            <a:pPr>
              <a:buFontTx/>
              <a:buNone/>
              <a:defRPr/>
            </a:pPr>
            <a:r>
              <a:rPr lang="en-US" sz="1800" dirty="0">
                <a:cs typeface="+mn-cs"/>
              </a:rPr>
              <a:t>Promise with corona, short pulse seen</a:t>
            </a:r>
          </a:p>
          <a:p>
            <a:pPr>
              <a:defRPr/>
            </a:pPr>
            <a:endParaRPr lang="en-US" sz="1800" dirty="0">
              <a:cs typeface="+mn-cs"/>
            </a:endParaRPr>
          </a:p>
        </p:txBody>
      </p:sp>
      <p:sp>
        <p:nvSpPr>
          <p:cNvPr id="7" name="TextBox 6"/>
          <p:cNvSpPr txBox="1"/>
          <p:nvPr/>
        </p:nvSpPr>
        <p:spPr>
          <a:xfrm>
            <a:off x="6248400" y="3581400"/>
            <a:ext cx="2209800" cy="1477328"/>
          </a:xfrm>
          <a:prstGeom prst="rect">
            <a:avLst/>
          </a:prstGeom>
          <a:noFill/>
        </p:spPr>
        <p:txBody>
          <a:bodyPr wrap="square" rtlCol="0">
            <a:spAutoFit/>
          </a:bodyPr>
          <a:lstStyle/>
          <a:p>
            <a:r>
              <a:rPr lang="en-US" kern="1200" dirty="0"/>
              <a:t>Reported CNN Future Watch</a:t>
            </a:r>
          </a:p>
          <a:p>
            <a:endParaRPr lang="en-US" dirty="0"/>
          </a:p>
          <a:p>
            <a:r>
              <a:rPr lang="en-US" dirty="0"/>
              <a:t>Ticketed by Campus police</a:t>
            </a:r>
          </a:p>
        </p:txBody>
      </p:sp>
      <p:sp>
        <p:nvSpPr>
          <p:cNvPr id="2" name="Slide Number Placeholder 1">
            <a:extLst>
              <a:ext uri="{FF2B5EF4-FFF2-40B4-BE49-F238E27FC236}">
                <a16:creationId xmlns:a16="http://schemas.microsoft.com/office/drawing/2014/main" xmlns="" id="{2B5B554C-6F1C-40A5-B8B9-D62E3C144103}"/>
              </a:ext>
            </a:extLst>
          </p:cNvPr>
          <p:cNvSpPr>
            <a:spLocks noGrp="1"/>
          </p:cNvSpPr>
          <p:nvPr>
            <p:ph type="sldNum" sz="quarter" idx="12"/>
          </p:nvPr>
        </p:nvSpPr>
        <p:spPr/>
        <p:txBody>
          <a:bodyPr/>
          <a:lstStyle/>
          <a:p>
            <a:fld id="{6F3EC406-8F52-4DEC-A35A-CC9457EEC525}" type="slidenum">
              <a:rPr lang="en-US" smtClean="0"/>
              <a:pPr/>
              <a:t>15</a:t>
            </a:fld>
            <a:endParaRPr lang="en-US" dirty="0"/>
          </a:p>
        </p:txBody>
      </p:sp>
      <p:sp>
        <p:nvSpPr>
          <p:cNvPr id="11" name="Rectangle 2">
            <a:extLst>
              <a:ext uri="{FF2B5EF4-FFF2-40B4-BE49-F238E27FC236}">
                <a16:creationId xmlns:a16="http://schemas.microsoft.com/office/drawing/2014/main" xmlns="" id="{E39CAA89-9952-4894-ABA5-E585790D61E5}"/>
              </a:ext>
            </a:extLst>
          </p:cNvPr>
          <p:cNvSpPr txBox="1">
            <a:spLocks noChangeArrowheads="1"/>
          </p:cNvSpPr>
          <p:nvPr/>
        </p:nvSpPr>
        <p:spPr>
          <a:xfrm>
            <a:off x="1097703" y="100104"/>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800000"/>
                </a:solidFill>
                <a:ea typeface="ＭＳ Ｐゴシック" charset="0"/>
                <a:cs typeface="ＭＳ Ｐゴシック" charset="0"/>
              </a:rPr>
              <a:t>Transient Plasma Remediation History of NOx (cont.)</a:t>
            </a:r>
            <a:endParaRPr lang="en-US" sz="2000" b="1" dirty="0">
              <a:solidFill>
                <a:srgbClr val="3366FF"/>
              </a:solidFill>
              <a:ea typeface="ＭＳ Ｐゴシック" charset="0"/>
              <a:cs typeface="ＭＳ Ｐゴシック" charset="0"/>
            </a:endParaRPr>
          </a:p>
          <a:p>
            <a:pPr algn="l" fontAlgn="auto">
              <a:spcAft>
                <a:spcPts val="0"/>
              </a:spcAft>
            </a:pPr>
            <a:r>
              <a:rPr lang="en-US" sz="2200" b="1" dirty="0">
                <a:solidFill>
                  <a:srgbClr val="3366FF"/>
                </a:solidFill>
                <a:ea typeface="ＭＳ Ｐゴシック" charset="0"/>
                <a:cs typeface="ＭＳ Ｐゴシック" charset="0"/>
              </a:rPr>
              <a:t>Volkswagen Rabbit Experiment</a:t>
            </a:r>
          </a:p>
        </p:txBody>
      </p:sp>
    </p:spTree>
    <p:extLst>
      <p:ext uri="{BB962C8B-B14F-4D97-AF65-F5344CB8AC3E}">
        <p14:creationId xmlns:p14="http://schemas.microsoft.com/office/powerpoint/2010/main" val="949999098"/>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34950" y="1682750"/>
            <a:ext cx="4025900" cy="2730500"/>
            <a:chOff x="148" y="1060"/>
            <a:chExt cx="2536" cy="1720"/>
          </a:xfrm>
        </p:grpSpPr>
        <p:sp>
          <p:nvSpPr>
            <p:cNvPr id="6147" name="Rectangle 3"/>
            <p:cNvSpPr>
              <a:spLocks noChangeArrowheads="1"/>
            </p:cNvSpPr>
            <p:nvPr/>
          </p:nvSpPr>
          <p:spPr bwMode="auto">
            <a:xfrm>
              <a:off x="148" y="1060"/>
              <a:ext cx="2536" cy="172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6153" name="Group 9"/>
            <p:cNvGrpSpPr>
              <a:grpSpLocks/>
            </p:cNvGrpSpPr>
            <p:nvPr/>
          </p:nvGrpSpPr>
          <p:grpSpPr bwMode="auto">
            <a:xfrm>
              <a:off x="194" y="1091"/>
              <a:ext cx="2405" cy="1653"/>
              <a:chOff x="194" y="1091"/>
              <a:chExt cx="2405" cy="1653"/>
            </a:xfrm>
          </p:grpSpPr>
          <p:sp>
            <p:nvSpPr>
              <p:cNvPr id="6148" name="Rectangle 4"/>
              <p:cNvSpPr>
                <a:spLocks noChangeArrowheads="1"/>
              </p:cNvSpPr>
              <p:nvPr/>
            </p:nvSpPr>
            <p:spPr bwMode="auto">
              <a:xfrm>
                <a:off x="194" y="1415"/>
                <a:ext cx="696" cy="1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6037" tIns="23812" rIns="46037" bIns="23812"/>
              <a:lstStyle/>
              <a:p>
                <a:pPr defTabSz="228600">
                  <a:lnSpc>
                    <a:spcPct val="90000"/>
                  </a:lnSpc>
                  <a:spcBef>
                    <a:spcPct val="30000"/>
                  </a:spcBef>
                  <a:defRPr/>
                </a:pPr>
                <a:r>
                  <a:rPr lang="en-US" sz="1200" u="none">
                    <a:cs typeface="+mn-cs"/>
                  </a:rPr>
                  <a:t>Corona</a:t>
                </a:r>
              </a:p>
              <a:p>
                <a:pPr defTabSz="228600">
                  <a:lnSpc>
                    <a:spcPct val="90000"/>
                  </a:lnSpc>
                  <a:spcBef>
                    <a:spcPct val="30000"/>
                  </a:spcBef>
                  <a:defRPr/>
                </a:pPr>
                <a:endParaRPr lang="en-US" sz="1200" u="none">
                  <a:cs typeface="+mn-cs"/>
                </a:endParaRPr>
              </a:p>
              <a:p>
                <a:pPr defTabSz="228600">
                  <a:lnSpc>
                    <a:spcPct val="90000"/>
                  </a:lnSpc>
                  <a:spcBef>
                    <a:spcPct val="30000"/>
                  </a:spcBef>
                  <a:defRPr/>
                </a:pPr>
                <a:endParaRPr lang="en-US" sz="1200" u="none">
                  <a:cs typeface="+mn-cs"/>
                </a:endParaRPr>
              </a:p>
              <a:p>
                <a:pPr defTabSz="228600">
                  <a:lnSpc>
                    <a:spcPct val="90000"/>
                  </a:lnSpc>
                  <a:spcBef>
                    <a:spcPct val="30000"/>
                  </a:spcBef>
                  <a:defRPr/>
                </a:pPr>
                <a:r>
                  <a:rPr lang="en-US" sz="1200" u="none">
                    <a:cs typeface="+mn-cs"/>
                  </a:rPr>
                  <a:t>Silent Discharge</a:t>
                </a:r>
              </a:p>
              <a:p>
                <a:pPr defTabSz="228600">
                  <a:lnSpc>
                    <a:spcPct val="90000"/>
                  </a:lnSpc>
                  <a:spcBef>
                    <a:spcPct val="30000"/>
                  </a:spcBef>
                  <a:defRPr/>
                </a:pPr>
                <a:endParaRPr lang="en-US" sz="1200" u="none">
                  <a:cs typeface="+mn-cs"/>
                </a:endParaRPr>
              </a:p>
              <a:p>
                <a:pPr defTabSz="228600">
                  <a:lnSpc>
                    <a:spcPct val="90000"/>
                  </a:lnSpc>
                  <a:spcBef>
                    <a:spcPct val="30000"/>
                  </a:spcBef>
                  <a:defRPr/>
                </a:pPr>
                <a:endParaRPr lang="en-US" sz="1200" u="none">
                  <a:cs typeface="+mn-cs"/>
                </a:endParaRPr>
              </a:p>
              <a:p>
                <a:pPr defTabSz="228600">
                  <a:lnSpc>
                    <a:spcPct val="90000"/>
                  </a:lnSpc>
                  <a:spcBef>
                    <a:spcPct val="30000"/>
                  </a:spcBef>
                  <a:defRPr/>
                </a:pPr>
                <a:r>
                  <a:rPr lang="en-US" sz="1200" u="none">
                    <a:cs typeface="+mn-cs"/>
                  </a:rPr>
                  <a:t>Surface Discharge</a:t>
                </a:r>
              </a:p>
            </p:txBody>
          </p:sp>
          <p:grpSp>
            <p:nvGrpSpPr>
              <p:cNvPr id="3" name="Group 8"/>
              <p:cNvGrpSpPr>
                <a:grpSpLocks/>
              </p:cNvGrpSpPr>
              <p:nvPr/>
            </p:nvGrpSpPr>
            <p:grpSpPr bwMode="auto">
              <a:xfrm>
                <a:off x="897" y="1091"/>
                <a:ext cx="1702" cy="1653"/>
                <a:chOff x="897" y="1091"/>
                <a:chExt cx="1702" cy="1653"/>
              </a:xfrm>
            </p:grpSpPr>
            <p:pic>
              <p:nvPicPr>
                <p:cNvPr id="6149" name="Picture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 y="1091"/>
                  <a:ext cx="1702" cy="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0" name="Picture 6"/>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 y="2281"/>
                  <a:ext cx="1236" cy="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1" name="Picture 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9" y="1816"/>
                  <a:ext cx="1438" cy="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grpSp>
      <p:sp>
        <p:nvSpPr>
          <p:cNvPr id="6155" name="Rectangle 11"/>
          <p:cNvSpPr>
            <a:spLocks noChangeArrowheads="1"/>
          </p:cNvSpPr>
          <p:nvPr/>
        </p:nvSpPr>
        <p:spPr bwMode="auto">
          <a:xfrm>
            <a:off x="131763" y="1724025"/>
            <a:ext cx="1336675" cy="3762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sz="1800" u="none">
                <a:latin typeface="Helvetica" charset="0"/>
                <a:cs typeface="+mn-cs"/>
              </a:rPr>
              <a:t>Cell Types</a:t>
            </a:r>
          </a:p>
        </p:txBody>
      </p:sp>
      <p:sp>
        <p:nvSpPr>
          <p:cNvPr id="6156" name="Rectangle 12"/>
          <p:cNvSpPr>
            <a:spLocks noChangeArrowheads="1"/>
          </p:cNvSpPr>
          <p:nvPr/>
        </p:nvSpPr>
        <p:spPr bwMode="auto">
          <a:xfrm>
            <a:off x="509588" y="4524934"/>
            <a:ext cx="3835400" cy="23057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n-US" sz="1800" u="none" dirty="0">
                <a:latin typeface="Helvetica" charset="0"/>
                <a:cs typeface="+mn-cs"/>
              </a:rPr>
              <a:t>Plasma mufflers:  </a:t>
            </a:r>
          </a:p>
          <a:p>
            <a:pPr>
              <a:defRPr/>
            </a:pPr>
            <a:r>
              <a:rPr lang="en-US" i="1" dirty="0">
                <a:latin typeface="Helvetica" charset="0"/>
                <a:cs typeface="+mn-cs"/>
              </a:rPr>
              <a:t>Above</a:t>
            </a:r>
            <a:r>
              <a:rPr lang="en-US" dirty="0">
                <a:latin typeface="Helvetica" charset="0"/>
                <a:cs typeface="+mn-cs"/>
              </a:rPr>
              <a:t>: </a:t>
            </a:r>
            <a:r>
              <a:rPr lang="en-US" dirty="0">
                <a:solidFill>
                  <a:srgbClr val="FF0000"/>
                </a:solidFill>
                <a:latin typeface="Helvetica" charset="0"/>
                <a:cs typeface="+mn-cs"/>
              </a:rPr>
              <a:t>Various cell types </a:t>
            </a:r>
            <a:r>
              <a:rPr lang="en-US" dirty="0">
                <a:latin typeface="Helvetica" charset="0"/>
                <a:cs typeface="+mn-cs"/>
              </a:rPr>
              <a:t>investigated.</a:t>
            </a:r>
          </a:p>
          <a:p>
            <a:pPr>
              <a:defRPr/>
            </a:pPr>
            <a:r>
              <a:rPr lang="en-US" dirty="0">
                <a:latin typeface="Helvetica" charset="0"/>
                <a:cs typeface="+mn-cs"/>
              </a:rPr>
              <a:t>Best results were achieved with corona (transient plasma)</a:t>
            </a:r>
          </a:p>
          <a:p>
            <a:pPr>
              <a:defRPr/>
            </a:pPr>
            <a:r>
              <a:rPr lang="en-US" sz="1800" i="1" u="none" dirty="0">
                <a:latin typeface="Helvetica" charset="0"/>
                <a:cs typeface="+mn-cs"/>
              </a:rPr>
              <a:t>Right:</a:t>
            </a:r>
            <a:r>
              <a:rPr lang="en-US" sz="1800" u="none" dirty="0">
                <a:latin typeface="Helvetica" charset="0"/>
                <a:cs typeface="+mn-cs"/>
              </a:rPr>
              <a:t> </a:t>
            </a:r>
            <a:r>
              <a:rPr lang="en-US" sz="1800" u="none" dirty="0">
                <a:solidFill>
                  <a:srgbClr val="FF0000"/>
                </a:solidFill>
                <a:latin typeface="Helvetica" charset="0"/>
                <a:cs typeface="+mn-cs"/>
              </a:rPr>
              <a:t>Surface discharge plasma cell</a:t>
            </a:r>
            <a:r>
              <a:rPr lang="en-US" sz="1800" u="none" dirty="0">
                <a:latin typeface="Helvetica" charset="0"/>
                <a:cs typeface="+mn-cs"/>
              </a:rPr>
              <a:t> attached to diesel Volkswagen Rabbit.  </a:t>
            </a:r>
          </a:p>
        </p:txBody>
      </p:sp>
      <p:sp>
        <p:nvSpPr>
          <p:cNvPr id="6157" name="Rectangle 13"/>
          <p:cNvSpPr>
            <a:spLocks noChangeArrowheads="1"/>
          </p:cNvSpPr>
          <p:nvPr/>
        </p:nvSpPr>
        <p:spPr bwMode="auto">
          <a:xfrm>
            <a:off x="4578350" y="1758950"/>
            <a:ext cx="4102100" cy="4559300"/>
          </a:xfrm>
          <a:prstGeom prst="rect">
            <a:avLst/>
          </a:prstGeom>
          <a:solidFill>
            <a:srgbClr val="790015"/>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6158" name="Picture 14"/>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5075" y="3916363"/>
            <a:ext cx="3032125" cy="1963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9" name="Picture 15"/>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81600" y="2125663"/>
            <a:ext cx="2759075" cy="167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 name="Rectangle 2">
            <a:extLst>
              <a:ext uri="{FF2B5EF4-FFF2-40B4-BE49-F238E27FC236}">
                <a16:creationId xmlns:a16="http://schemas.microsoft.com/office/drawing/2014/main" xmlns="" id="{DABC3CB3-6B0A-46D3-9DA6-E96F621C79AE}"/>
              </a:ext>
            </a:extLst>
          </p:cNvPr>
          <p:cNvSpPr txBox="1">
            <a:spLocks noChangeArrowheads="1"/>
          </p:cNvSpPr>
          <p:nvPr/>
        </p:nvSpPr>
        <p:spPr>
          <a:xfrm>
            <a:off x="1097703" y="100104"/>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800000"/>
                </a:solidFill>
                <a:ea typeface="ＭＳ Ｐゴシック" charset="0"/>
                <a:cs typeface="ＭＳ Ｐゴシック" charset="0"/>
              </a:rPr>
              <a:t>Transient Plasma Remediation History of NOx (cont.)</a:t>
            </a:r>
            <a:endParaRPr lang="en-US" sz="2000" b="1" dirty="0">
              <a:solidFill>
                <a:srgbClr val="3366FF"/>
              </a:solidFill>
              <a:ea typeface="ＭＳ Ｐゴシック" charset="0"/>
              <a:cs typeface="ＭＳ Ｐゴシック" charset="0"/>
            </a:endParaRPr>
          </a:p>
          <a:p>
            <a:pPr algn="l" fontAlgn="auto">
              <a:spcAft>
                <a:spcPts val="0"/>
              </a:spcAft>
            </a:pPr>
            <a:r>
              <a:rPr lang="en-US" sz="2200" b="1" dirty="0">
                <a:solidFill>
                  <a:srgbClr val="3366FF"/>
                </a:solidFill>
                <a:ea typeface="ＭＳ Ｐゴシック" charset="0"/>
                <a:cs typeface="ＭＳ Ｐゴシック" charset="0"/>
              </a:rPr>
              <a:t>Volkswagen Rabbit Experiment (cont.)</a:t>
            </a:r>
          </a:p>
        </p:txBody>
      </p:sp>
    </p:spTree>
    <p:extLst>
      <p:ext uri="{BB962C8B-B14F-4D97-AF65-F5344CB8AC3E}">
        <p14:creationId xmlns:p14="http://schemas.microsoft.com/office/powerpoint/2010/main" val="2301734453"/>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85800" y="4876800"/>
            <a:ext cx="7772400" cy="1371600"/>
          </a:xfrm>
        </p:spPr>
        <p:txBody>
          <a:bodyPr>
            <a:normAutofit lnSpcReduction="10000"/>
          </a:bodyPr>
          <a:lstStyle/>
          <a:p>
            <a:pPr marL="287338" indent="-287338">
              <a:defRPr/>
            </a:pPr>
            <a:r>
              <a:rPr lang="en-US" sz="1600" dirty="0">
                <a:cs typeface="+mn-cs"/>
              </a:rPr>
              <a:t>Data (approximate) showing energy/molecule under various conditions, differing cell configurations. Data are for 100 ppm initial conditions </a:t>
            </a:r>
            <a:r>
              <a:rPr lang="en-US" sz="1600" dirty="0" err="1">
                <a:cs typeface="+mn-cs"/>
              </a:rPr>
              <a:t>NO</a:t>
            </a:r>
            <a:r>
              <a:rPr lang="en-US" sz="1600" baseline="-25000" dirty="0" err="1">
                <a:cs typeface="+mn-cs"/>
              </a:rPr>
              <a:t>x</a:t>
            </a:r>
            <a:r>
              <a:rPr lang="en-US" sz="1600" dirty="0">
                <a:cs typeface="+mn-cs"/>
              </a:rPr>
              <a:t>.  </a:t>
            </a:r>
          </a:p>
          <a:p>
            <a:pPr marL="287338" indent="-287338">
              <a:defRPr/>
            </a:pPr>
            <a:r>
              <a:rPr lang="en-US" sz="1600" dirty="0">
                <a:solidFill>
                  <a:schemeClr val="hlink"/>
                </a:solidFill>
                <a:cs typeface="+mn-cs"/>
              </a:rPr>
              <a:t>Efficiency for data within ellipse corresponds to requirement of approximately 2% engine power.</a:t>
            </a:r>
          </a:p>
          <a:p>
            <a:pPr marL="287338" indent="-287338">
              <a:defRPr/>
            </a:pPr>
            <a:r>
              <a:rPr lang="en-US" sz="1600" dirty="0">
                <a:solidFill>
                  <a:schemeClr val="hlink"/>
                </a:solidFill>
                <a:cs typeface="+mn-cs"/>
              </a:rPr>
              <a:t>Low current density, transient processes, lead to efficiency</a:t>
            </a:r>
          </a:p>
        </p:txBody>
      </p:sp>
      <p:grpSp>
        <p:nvGrpSpPr>
          <p:cNvPr id="2" name="Group 89"/>
          <p:cNvGrpSpPr>
            <a:grpSpLocks/>
          </p:cNvGrpSpPr>
          <p:nvPr/>
        </p:nvGrpSpPr>
        <p:grpSpPr bwMode="auto">
          <a:xfrm>
            <a:off x="1676400" y="1295400"/>
            <a:ext cx="5838825" cy="3394075"/>
            <a:chOff x="1041" y="851"/>
            <a:chExt cx="3678" cy="2138"/>
          </a:xfrm>
        </p:grpSpPr>
        <p:sp>
          <p:nvSpPr>
            <p:cNvPr id="32772" name="Rectangle 4"/>
            <p:cNvSpPr>
              <a:spLocks noChangeArrowheads="1"/>
            </p:cNvSpPr>
            <p:nvPr/>
          </p:nvSpPr>
          <p:spPr bwMode="auto">
            <a:xfrm>
              <a:off x="1041" y="851"/>
              <a:ext cx="3678" cy="2138"/>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2773" name="Group 88"/>
            <p:cNvGrpSpPr>
              <a:grpSpLocks/>
            </p:cNvGrpSpPr>
            <p:nvPr/>
          </p:nvGrpSpPr>
          <p:grpSpPr bwMode="auto">
            <a:xfrm>
              <a:off x="1137" y="902"/>
              <a:ext cx="3486" cy="2068"/>
              <a:chOff x="1137" y="902"/>
              <a:chExt cx="3486" cy="2068"/>
            </a:xfrm>
          </p:grpSpPr>
          <p:sp>
            <p:nvSpPr>
              <p:cNvPr id="3" name="Rectangle 5"/>
              <p:cNvSpPr>
                <a:spLocks noChangeArrowheads="1"/>
              </p:cNvSpPr>
              <p:nvPr/>
            </p:nvSpPr>
            <p:spPr bwMode="auto">
              <a:xfrm>
                <a:off x="1137" y="902"/>
                <a:ext cx="3486" cy="201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74" name="Oval 6"/>
              <p:cNvSpPr>
                <a:spLocks noChangeArrowheads="1"/>
              </p:cNvSpPr>
              <p:nvPr/>
            </p:nvSpPr>
            <p:spPr bwMode="auto">
              <a:xfrm>
                <a:off x="1549" y="1462"/>
                <a:ext cx="895" cy="1196"/>
              </a:xfrm>
              <a:prstGeom prst="ellipse">
                <a:avLst/>
              </a:prstGeom>
              <a:noFill/>
              <a:ln w="12700">
                <a:solidFill>
                  <a:srgbClr val="790015"/>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2776" name="Group 13"/>
              <p:cNvGrpSpPr>
                <a:grpSpLocks/>
              </p:cNvGrpSpPr>
              <p:nvPr/>
            </p:nvGrpSpPr>
            <p:grpSpPr bwMode="auto">
              <a:xfrm>
                <a:off x="2635" y="1646"/>
                <a:ext cx="376" cy="263"/>
                <a:chOff x="2635" y="1646"/>
                <a:chExt cx="376" cy="263"/>
              </a:xfrm>
            </p:grpSpPr>
            <p:sp>
              <p:nvSpPr>
                <p:cNvPr id="32775" name="Line 7"/>
                <p:cNvSpPr>
                  <a:spLocks noChangeShapeType="1"/>
                </p:cNvSpPr>
                <p:nvPr/>
              </p:nvSpPr>
              <p:spPr bwMode="auto">
                <a:xfrm>
                  <a:off x="2651" y="1798"/>
                  <a:ext cx="344"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 name="Line 8"/>
                <p:cNvSpPr>
                  <a:spLocks noChangeShapeType="1"/>
                </p:cNvSpPr>
                <p:nvPr/>
              </p:nvSpPr>
              <p:spPr bwMode="auto">
                <a:xfrm flipV="1">
                  <a:off x="2825" y="1646"/>
                  <a:ext cx="0" cy="263"/>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Line 9"/>
                <p:cNvSpPr>
                  <a:spLocks noChangeShapeType="1"/>
                </p:cNvSpPr>
                <p:nvPr/>
              </p:nvSpPr>
              <p:spPr bwMode="auto">
                <a:xfrm>
                  <a:off x="2635" y="1763"/>
                  <a:ext cx="0"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78" name="Line 10"/>
                <p:cNvSpPr>
                  <a:spLocks noChangeShapeType="1"/>
                </p:cNvSpPr>
                <p:nvPr/>
              </p:nvSpPr>
              <p:spPr bwMode="auto">
                <a:xfrm>
                  <a:off x="3011" y="1763"/>
                  <a:ext cx="0"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79" name="Line 11"/>
                <p:cNvSpPr>
                  <a:spLocks noChangeShapeType="1"/>
                </p:cNvSpPr>
                <p:nvPr/>
              </p:nvSpPr>
              <p:spPr bwMode="auto">
                <a:xfrm>
                  <a:off x="2753" y="1909"/>
                  <a:ext cx="1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80" name="Line 12"/>
                <p:cNvSpPr>
                  <a:spLocks noChangeShapeType="1"/>
                </p:cNvSpPr>
                <p:nvPr/>
              </p:nvSpPr>
              <p:spPr bwMode="auto">
                <a:xfrm>
                  <a:off x="2753" y="1646"/>
                  <a:ext cx="1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2777" name="Group 20"/>
              <p:cNvGrpSpPr>
                <a:grpSpLocks/>
              </p:cNvGrpSpPr>
              <p:nvPr/>
            </p:nvGrpSpPr>
            <p:grpSpPr bwMode="auto">
              <a:xfrm>
                <a:off x="3426" y="1722"/>
                <a:ext cx="376" cy="263"/>
                <a:chOff x="3426" y="1722"/>
                <a:chExt cx="376" cy="263"/>
              </a:xfrm>
            </p:grpSpPr>
            <p:sp>
              <p:nvSpPr>
                <p:cNvPr id="32782" name="Line 14"/>
                <p:cNvSpPr>
                  <a:spLocks noChangeShapeType="1"/>
                </p:cNvSpPr>
                <p:nvPr/>
              </p:nvSpPr>
              <p:spPr bwMode="auto">
                <a:xfrm>
                  <a:off x="3442" y="1872"/>
                  <a:ext cx="344"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83" name="Line 15"/>
                <p:cNvSpPr>
                  <a:spLocks noChangeShapeType="1"/>
                </p:cNvSpPr>
                <p:nvPr/>
              </p:nvSpPr>
              <p:spPr bwMode="auto">
                <a:xfrm flipV="1">
                  <a:off x="3614" y="1722"/>
                  <a:ext cx="0" cy="263"/>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84" name="Line 16"/>
                <p:cNvSpPr>
                  <a:spLocks noChangeShapeType="1"/>
                </p:cNvSpPr>
                <p:nvPr/>
              </p:nvSpPr>
              <p:spPr bwMode="auto">
                <a:xfrm>
                  <a:off x="3426" y="1838"/>
                  <a:ext cx="0"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85" name="Line 17"/>
                <p:cNvSpPr>
                  <a:spLocks noChangeShapeType="1"/>
                </p:cNvSpPr>
                <p:nvPr/>
              </p:nvSpPr>
              <p:spPr bwMode="auto">
                <a:xfrm>
                  <a:off x="3802" y="1838"/>
                  <a:ext cx="0"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86" name="Line 18"/>
                <p:cNvSpPr>
                  <a:spLocks noChangeShapeType="1"/>
                </p:cNvSpPr>
                <p:nvPr/>
              </p:nvSpPr>
              <p:spPr bwMode="auto">
                <a:xfrm>
                  <a:off x="3543" y="1985"/>
                  <a:ext cx="1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87" name="Line 19"/>
                <p:cNvSpPr>
                  <a:spLocks noChangeShapeType="1"/>
                </p:cNvSpPr>
                <p:nvPr/>
              </p:nvSpPr>
              <p:spPr bwMode="auto">
                <a:xfrm>
                  <a:off x="3543" y="1722"/>
                  <a:ext cx="1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32789" name="Line 21"/>
              <p:cNvSpPr>
                <a:spLocks noChangeShapeType="1"/>
              </p:cNvSpPr>
              <p:nvPr/>
            </p:nvSpPr>
            <p:spPr bwMode="auto">
              <a:xfrm flipV="1">
                <a:off x="1865"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0" name="Line 22"/>
              <p:cNvSpPr>
                <a:spLocks noChangeShapeType="1"/>
              </p:cNvSpPr>
              <p:nvPr/>
            </p:nvSpPr>
            <p:spPr bwMode="auto">
              <a:xfrm flipV="1">
                <a:off x="2186"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1" name="Line 23"/>
              <p:cNvSpPr>
                <a:spLocks noChangeShapeType="1"/>
              </p:cNvSpPr>
              <p:nvPr/>
            </p:nvSpPr>
            <p:spPr bwMode="auto">
              <a:xfrm flipV="1">
                <a:off x="2513"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2" name="Line 24"/>
              <p:cNvSpPr>
                <a:spLocks noChangeShapeType="1"/>
              </p:cNvSpPr>
              <p:nvPr/>
            </p:nvSpPr>
            <p:spPr bwMode="auto">
              <a:xfrm flipV="1">
                <a:off x="2840"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3" name="Line 25"/>
              <p:cNvSpPr>
                <a:spLocks noChangeShapeType="1"/>
              </p:cNvSpPr>
              <p:nvPr/>
            </p:nvSpPr>
            <p:spPr bwMode="auto">
              <a:xfrm flipV="1">
                <a:off x="3169"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4" name="Line 26"/>
              <p:cNvSpPr>
                <a:spLocks noChangeShapeType="1"/>
              </p:cNvSpPr>
              <p:nvPr/>
            </p:nvSpPr>
            <p:spPr bwMode="auto">
              <a:xfrm flipV="1">
                <a:off x="3823"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5" name="Line 27"/>
              <p:cNvSpPr>
                <a:spLocks noChangeShapeType="1"/>
              </p:cNvSpPr>
              <p:nvPr/>
            </p:nvSpPr>
            <p:spPr bwMode="auto">
              <a:xfrm>
                <a:off x="1538" y="2670"/>
                <a:ext cx="175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6" name="Line 28"/>
              <p:cNvSpPr>
                <a:spLocks noChangeShapeType="1"/>
              </p:cNvSpPr>
              <p:nvPr/>
            </p:nvSpPr>
            <p:spPr bwMode="auto">
              <a:xfrm>
                <a:off x="3368" y="2670"/>
                <a:ext cx="90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7" name="Line 29"/>
              <p:cNvSpPr>
                <a:spLocks noChangeShapeType="1"/>
              </p:cNvSpPr>
              <p:nvPr/>
            </p:nvSpPr>
            <p:spPr bwMode="auto">
              <a:xfrm flipV="1">
                <a:off x="4151"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8" name="Line 30"/>
              <p:cNvSpPr>
                <a:spLocks noChangeShapeType="1"/>
              </p:cNvSpPr>
              <p:nvPr/>
            </p:nvSpPr>
            <p:spPr bwMode="auto">
              <a:xfrm>
                <a:off x="1538" y="2529"/>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799" name="Line 31"/>
              <p:cNvSpPr>
                <a:spLocks noChangeShapeType="1"/>
              </p:cNvSpPr>
              <p:nvPr/>
            </p:nvSpPr>
            <p:spPr bwMode="auto">
              <a:xfrm>
                <a:off x="1538" y="2388"/>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0" name="Line 32"/>
              <p:cNvSpPr>
                <a:spLocks noChangeShapeType="1"/>
              </p:cNvSpPr>
              <p:nvPr/>
            </p:nvSpPr>
            <p:spPr bwMode="auto">
              <a:xfrm>
                <a:off x="1538" y="2254"/>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1" name="Line 33"/>
              <p:cNvSpPr>
                <a:spLocks noChangeShapeType="1"/>
              </p:cNvSpPr>
              <p:nvPr/>
            </p:nvSpPr>
            <p:spPr bwMode="auto">
              <a:xfrm>
                <a:off x="1538" y="2112"/>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2" name="Line 34"/>
              <p:cNvSpPr>
                <a:spLocks noChangeShapeType="1"/>
              </p:cNvSpPr>
              <p:nvPr/>
            </p:nvSpPr>
            <p:spPr bwMode="auto">
              <a:xfrm>
                <a:off x="1538" y="1970"/>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3" name="Line 35"/>
              <p:cNvSpPr>
                <a:spLocks noChangeShapeType="1"/>
              </p:cNvSpPr>
              <p:nvPr/>
            </p:nvSpPr>
            <p:spPr bwMode="auto">
              <a:xfrm>
                <a:off x="1538" y="1830"/>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4" name="Line 36"/>
              <p:cNvSpPr>
                <a:spLocks noChangeShapeType="1"/>
              </p:cNvSpPr>
              <p:nvPr/>
            </p:nvSpPr>
            <p:spPr bwMode="auto">
              <a:xfrm>
                <a:off x="1538" y="1693"/>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5" name="Line 37"/>
              <p:cNvSpPr>
                <a:spLocks noChangeShapeType="1"/>
              </p:cNvSpPr>
              <p:nvPr/>
            </p:nvSpPr>
            <p:spPr bwMode="auto">
              <a:xfrm>
                <a:off x="1538" y="1554"/>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6" name="Line 38"/>
              <p:cNvSpPr>
                <a:spLocks noChangeShapeType="1"/>
              </p:cNvSpPr>
              <p:nvPr/>
            </p:nvSpPr>
            <p:spPr bwMode="auto">
              <a:xfrm>
                <a:off x="1538" y="1412"/>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7" name="Line 39"/>
              <p:cNvSpPr>
                <a:spLocks noChangeShapeType="1"/>
              </p:cNvSpPr>
              <p:nvPr/>
            </p:nvSpPr>
            <p:spPr bwMode="auto">
              <a:xfrm>
                <a:off x="1538" y="1271"/>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8" name="Line 40"/>
              <p:cNvSpPr>
                <a:spLocks noChangeShapeType="1"/>
              </p:cNvSpPr>
              <p:nvPr/>
            </p:nvSpPr>
            <p:spPr bwMode="auto">
              <a:xfrm flipV="1">
                <a:off x="1537" y="1160"/>
                <a:ext cx="0" cy="150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09" name="Rectangle 41"/>
              <p:cNvSpPr>
                <a:spLocks noChangeArrowheads="1"/>
              </p:cNvSpPr>
              <p:nvPr/>
            </p:nvSpPr>
            <p:spPr bwMode="auto">
              <a:xfrm>
                <a:off x="1347" y="2320"/>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20</a:t>
                </a:r>
              </a:p>
            </p:txBody>
          </p:sp>
          <p:sp>
            <p:nvSpPr>
              <p:cNvPr id="32810" name="Rectangle 42"/>
              <p:cNvSpPr>
                <a:spLocks noChangeArrowheads="1"/>
              </p:cNvSpPr>
              <p:nvPr/>
            </p:nvSpPr>
            <p:spPr bwMode="auto">
              <a:xfrm>
                <a:off x="1347" y="2044"/>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40</a:t>
                </a:r>
              </a:p>
            </p:txBody>
          </p:sp>
          <p:sp>
            <p:nvSpPr>
              <p:cNvPr id="32811" name="Rectangle 43"/>
              <p:cNvSpPr>
                <a:spLocks noChangeArrowheads="1"/>
              </p:cNvSpPr>
              <p:nvPr/>
            </p:nvSpPr>
            <p:spPr bwMode="auto">
              <a:xfrm>
                <a:off x="1347" y="1761"/>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60</a:t>
                </a:r>
              </a:p>
            </p:txBody>
          </p:sp>
          <p:sp>
            <p:nvSpPr>
              <p:cNvPr id="32812" name="Rectangle 44"/>
              <p:cNvSpPr>
                <a:spLocks noChangeArrowheads="1"/>
              </p:cNvSpPr>
              <p:nvPr/>
            </p:nvSpPr>
            <p:spPr bwMode="auto">
              <a:xfrm>
                <a:off x="1349" y="1479"/>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80</a:t>
                </a:r>
              </a:p>
            </p:txBody>
          </p:sp>
          <p:sp>
            <p:nvSpPr>
              <p:cNvPr id="32813" name="Rectangle 45"/>
              <p:cNvSpPr>
                <a:spLocks noChangeArrowheads="1"/>
              </p:cNvSpPr>
              <p:nvPr/>
            </p:nvSpPr>
            <p:spPr bwMode="auto">
              <a:xfrm>
                <a:off x="1300" y="1209"/>
                <a:ext cx="298"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100</a:t>
                </a:r>
              </a:p>
            </p:txBody>
          </p:sp>
          <p:sp>
            <p:nvSpPr>
              <p:cNvPr id="32814" name="Rectangle 46"/>
              <p:cNvSpPr>
                <a:spLocks noChangeArrowheads="1"/>
              </p:cNvSpPr>
              <p:nvPr/>
            </p:nvSpPr>
            <p:spPr bwMode="auto">
              <a:xfrm>
                <a:off x="1786" y="2660"/>
                <a:ext cx="182"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2</a:t>
                </a:r>
              </a:p>
            </p:txBody>
          </p:sp>
          <p:sp>
            <p:nvSpPr>
              <p:cNvPr id="32815" name="Rectangle 47"/>
              <p:cNvSpPr>
                <a:spLocks noChangeArrowheads="1"/>
              </p:cNvSpPr>
              <p:nvPr/>
            </p:nvSpPr>
            <p:spPr bwMode="auto">
              <a:xfrm>
                <a:off x="2115" y="2654"/>
                <a:ext cx="182"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4</a:t>
                </a:r>
              </a:p>
            </p:txBody>
          </p:sp>
          <p:sp>
            <p:nvSpPr>
              <p:cNvPr id="32816" name="Rectangle 48"/>
              <p:cNvSpPr>
                <a:spLocks noChangeArrowheads="1"/>
              </p:cNvSpPr>
              <p:nvPr/>
            </p:nvSpPr>
            <p:spPr bwMode="auto">
              <a:xfrm>
                <a:off x="2428" y="2660"/>
                <a:ext cx="182"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6</a:t>
                </a:r>
              </a:p>
            </p:txBody>
          </p:sp>
          <p:sp>
            <p:nvSpPr>
              <p:cNvPr id="32817" name="Rectangle 49"/>
              <p:cNvSpPr>
                <a:spLocks noChangeArrowheads="1"/>
              </p:cNvSpPr>
              <p:nvPr/>
            </p:nvSpPr>
            <p:spPr bwMode="auto">
              <a:xfrm>
                <a:off x="2751" y="2660"/>
                <a:ext cx="182"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8</a:t>
                </a:r>
              </a:p>
            </p:txBody>
          </p:sp>
          <p:sp>
            <p:nvSpPr>
              <p:cNvPr id="32818" name="Rectangle 50"/>
              <p:cNvSpPr>
                <a:spLocks noChangeArrowheads="1"/>
              </p:cNvSpPr>
              <p:nvPr/>
            </p:nvSpPr>
            <p:spPr bwMode="auto">
              <a:xfrm>
                <a:off x="3063" y="2660"/>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10</a:t>
                </a:r>
              </a:p>
            </p:txBody>
          </p:sp>
          <p:sp>
            <p:nvSpPr>
              <p:cNvPr id="32819" name="Rectangle 51"/>
              <p:cNvSpPr>
                <a:spLocks noChangeArrowheads="1"/>
              </p:cNvSpPr>
              <p:nvPr/>
            </p:nvSpPr>
            <p:spPr bwMode="auto">
              <a:xfrm>
                <a:off x="3393" y="2654"/>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40</a:t>
                </a:r>
              </a:p>
            </p:txBody>
          </p:sp>
          <p:sp>
            <p:nvSpPr>
              <p:cNvPr id="32820" name="Rectangle 52"/>
              <p:cNvSpPr>
                <a:spLocks noChangeArrowheads="1"/>
              </p:cNvSpPr>
              <p:nvPr/>
            </p:nvSpPr>
            <p:spPr bwMode="auto">
              <a:xfrm>
                <a:off x="3738" y="2654"/>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80</a:t>
                </a:r>
              </a:p>
            </p:txBody>
          </p:sp>
          <p:sp>
            <p:nvSpPr>
              <p:cNvPr id="32821" name="Rectangle 53"/>
              <p:cNvSpPr>
                <a:spLocks noChangeArrowheads="1"/>
              </p:cNvSpPr>
              <p:nvPr/>
            </p:nvSpPr>
            <p:spPr bwMode="auto">
              <a:xfrm>
                <a:off x="4029" y="2670"/>
                <a:ext cx="298"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120</a:t>
                </a:r>
              </a:p>
            </p:txBody>
          </p:sp>
          <p:sp>
            <p:nvSpPr>
              <p:cNvPr id="32822" name="Line 54"/>
              <p:cNvSpPr>
                <a:spLocks noChangeShapeType="1"/>
              </p:cNvSpPr>
              <p:nvPr/>
            </p:nvSpPr>
            <p:spPr bwMode="auto">
              <a:xfrm flipV="1">
                <a:off x="3497" y="2650"/>
                <a:ext cx="0" cy="1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23" name="Oval 55"/>
              <p:cNvSpPr>
                <a:spLocks noChangeArrowheads="1"/>
              </p:cNvSpPr>
              <p:nvPr/>
            </p:nvSpPr>
            <p:spPr bwMode="auto">
              <a:xfrm>
                <a:off x="1585" y="2237"/>
                <a:ext cx="24" cy="2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24" name="Oval 56"/>
              <p:cNvSpPr>
                <a:spLocks noChangeArrowheads="1"/>
              </p:cNvSpPr>
              <p:nvPr/>
            </p:nvSpPr>
            <p:spPr bwMode="auto">
              <a:xfrm>
                <a:off x="1618" y="2361"/>
                <a:ext cx="25" cy="19"/>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25" name="Oval 57"/>
              <p:cNvSpPr>
                <a:spLocks noChangeArrowheads="1"/>
              </p:cNvSpPr>
              <p:nvPr/>
            </p:nvSpPr>
            <p:spPr bwMode="auto">
              <a:xfrm>
                <a:off x="1684" y="1960"/>
                <a:ext cx="27" cy="2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26" name="Oval 58"/>
              <p:cNvSpPr>
                <a:spLocks noChangeArrowheads="1"/>
              </p:cNvSpPr>
              <p:nvPr/>
            </p:nvSpPr>
            <p:spPr bwMode="auto">
              <a:xfrm>
                <a:off x="2012" y="2237"/>
                <a:ext cx="25" cy="2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27" name="Oval 59"/>
              <p:cNvSpPr>
                <a:spLocks noChangeArrowheads="1"/>
              </p:cNvSpPr>
              <p:nvPr/>
            </p:nvSpPr>
            <p:spPr bwMode="auto">
              <a:xfrm>
                <a:off x="2272" y="1695"/>
                <a:ext cx="26" cy="18"/>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28" name="Oval 60"/>
              <p:cNvSpPr>
                <a:spLocks noChangeArrowheads="1"/>
              </p:cNvSpPr>
              <p:nvPr/>
            </p:nvSpPr>
            <p:spPr bwMode="auto">
              <a:xfrm>
                <a:off x="2368" y="1385"/>
                <a:ext cx="24" cy="2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29" name="Oval 61"/>
              <p:cNvSpPr>
                <a:spLocks noChangeArrowheads="1"/>
              </p:cNvSpPr>
              <p:nvPr/>
            </p:nvSpPr>
            <p:spPr bwMode="auto">
              <a:xfrm>
                <a:off x="2615" y="1751"/>
                <a:ext cx="26" cy="2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30" name="Oval 62"/>
              <p:cNvSpPr>
                <a:spLocks noChangeArrowheads="1"/>
              </p:cNvSpPr>
              <p:nvPr/>
            </p:nvSpPr>
            <p:spPr bwMode="auto">
              <a:xfrm>
                <a:off x="3005" y="1724"/>
                <a:ext cx="27" cy="19"/>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31" name="Oval 63"/>
              <p:cNvSpPr>
                <a:spLocks noChangeArrowheads="1"/>
              </p:cNvSpPr>
              <p:nvPr/>
            </p:nvSpPr>
            <p:spPr bwMode="auto">
              <a:xfrm>
                <a:off x="3124" y="1622"/>
                <a:ext cx="26" cy="19"/>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32" name="Oval 64"/>
              <p:cNvSpPr>
                <a:spLocks noChangeArrowheads="1"/>
              </p:cNvSpPr>
              <p:nvPr/>
            </p:nvSpPr>
            <p:spPr bwMode="auto">
              <a:xfrm>
                <a:off x="3435" y="2237"/>
                <a:ext cx="25" cy="2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33" name="Oval 65"/>
              <p:cNvSpPr>
                <a:spLocks noChangeArrowheads="1"/>
              </p:cNvSpPr>
              <p:nvPr/>
            </p:nvSpPr>
            <p:spPr bwMode="auto">
              <a:xfrm>
                <a:off x="3858" y="1888"/>
                <a:ext cx="25" cy="18"/>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34" name="Oval 66"/>
              <p:cNvSpPr>
                <a:spLocks noChangeArrowheads="1"/>
              </p:cNvSpPr>
              <p:nvPr/>
            </p:nvSpPr>
            <p:spPr bwMode="auto">
              <a:xfrm>
                <a:off x="3348" y="1818"/>
                <a:ext cx="28" cy="21"/>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835" name="Rectangle 67"/>
              <p:cNvSpPr>
                <a:spLocks noChangeArrowheads="1"/>
              </p:cNvSpPr>
              <p:nvPr/>
            </p:nvSpPr>
            <p:spPr bwMode="auto">
              <a:xfrm>
                <a:off x="1609" y="2279"/>
                <a:ext cx="182"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6</a:t>
                </a:r>
              </a:p>
            </p:txBody>
          </p:sp>
          <p:sp>
            <p:nvSpPr>
              <p:cNvPr id="32836" name="Rectangle 68"/>
              <p:cNvSpPr>
                <a:spLocks noChangeArrowheads="1"/>
              </p:cNvSpPr>
              <p:nvPr/>
            </p:nvSpPr>
            <p:spPr bwMode="auto">
              <a:xfrm>
                <a:off x="1550" y="2133"/>
                <a:ext cx="182"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3</a:t>
                </a:r>
              </a:p>
            </p:txBody>
          </p:sp>
          <p:sp>
            <p:nvSpPr>
              <p:cNvPr id="32837" name="Rectangle 69"/>
              <p:cNvSpPr>
                <a:spLocks noChangeArrowheads="1"/>
              </p:cNvSpPr>
              <p:nvPr/>
            </p:nvSpPr>
            <p:spPr bwMode="auto">
              <a:xfrm>
                <a:off x="1676" y="1863"/>
                <a:ext cx="182"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4</a:t>
                </a:r>
              </a:p>
            </p:txBody>
          </p:sp>
          <p:sp>
            <p:nvSpPr>
              <p:cNvPr id="32838" name="Rectangle 70"/>
              <p:cNvSpPr>
                <a:spLocks noChangeArrowheads="1"/>
              </p:cNvSpPr>
              <p:nvPr/>
            </p:nvSpPr>
            <p:spPr bwMode="auto">
              <a:xfrm>
                <a:off x="1968" y="2128"/>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18</a:t>
                </a:r>
              </a:p>
            </p:txBody>
          </p:sp>
          <p:sp>
            <p:nvSpPr>
              <p:cNvPr id="32839" name="Rectangle 71"/>
              <p:cNvSpPr>
                <a:spLocks noChangeArrowheads="1"/>
              </p:cNvSpPr>
              <p:nvPr/>
            </p:nvSpPr>
            <p:spPr bwMode="auto">
              <a:xfrm>
                <a:off x="2230" y="1565"/>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12</a:t>
                </a:r>
              </a:p>
            </p:txBody>
          </p:sp>
          <p:sp>
            <p:nvSpPr>
              <p:cNvPr id="32840" name="Rectangle 72"/>
              <p:cNvSpPr>
                <a:spLocks noChangeArrowheads="1"/>
              </p:cNvSpPr>
              <p:nvPr/>
            </p:nvSpPr>
            <p:spPr bwMode="auto">
              <a:xfrm>
                <a:off x="2346" y="1276"/>
                <a:ext cx="593"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16 eV/mol</a:t>
                </a:r>
              </a:p>
            </p:txBody>
          </p:sp>
          <p:sp>
            <p:nvSpPr>
              <p:cNvPr id="32841" name="Rectangle 73"/>
              <p:cNvSpPr>
                <a:spLocks noChangeArrowheads="1"/>
              </p:cNvSpPr>
              <p:nvPr/>
            </p:nvSpPr>
            <p:spPr bwMode="auto">
              <a:xfrm>
                <a:off x="2576" y="1639"/>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30</a:t>
                </a:r>
              </a:p>
            </p:txBody>
          </p:sp>
          <p:sp>
            <p:nvSpPr>
              <p:cNvPr id="32842" name="Rectangle 74"/>
              <p:cNvSpPr>
                <a:spLocks noChangeArrowheads="1"/>
              </p:cNvSpPr>
              <p:nvPr/>
            </p:nvSpPr>
            <p:spPr bwMode="auto">
              <a:xfrm>
                <a:off x="2933" y="1610"/>
                <a:ext cx="24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50</a:t>
                </a:r>
              </a:p>
            </p:txBody>
          </p:sp>
          <p:sp>
            <p:nvSpPr>
              <p:cNvPr id="32843" name="Rectangle 75"/>
              <p:cNvSpPr>
                <a:spLocks noChangeArrowheads="1"/>
              </p:cNvSpPr>
              <p:nvPr/>
            </p:nvSpPr>
            <p:spPr bwMode="auto">
              <a:xfrm>
                <a:off x="3098" y="1514"/>
                <a:ext cx="298"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400</a:t>
                </a:r>
              </a:p>
            </p:txBody>
          </p:sp>
          <p:sp>
            <p:nvSpPr>
              <p:cNvPr id="32844" name="Rectangle 76"/>
              <p:cNvSpPr>
                <a:spLocks noChangeArrowheads="1"/>
              </p:cNvSpPr>
              <p:nvPr/>
            </p:nvSpPr>
            <p:spPr bwMode="auto">
              <a:xfrm>
                <a:off x="3292" y="1711"/>
                <a:ext cx="298"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240</a:t>
                </a:r>
              </a:p>
            </p:txBody>
          </p:sp>
          <p:sp>
            <p:nvSpPr>
              <p:cNvPr id="32845" name="Rectangle 77"/>
              <p:cNvSpPr>
                <a:spLocks noChangeArrowheads="1"/>
              </p:cNvSpPr>
              <p:nvPr/>
            </p:nvSpPr>
            <p:spPr bwMode="auto">
              <a:xfrm>
                <a:off x="3344" y="2128"/>
                <a:ext cx="298"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300</a:t>
                </a:r>
              </a:p>
            </p:txBody>
          </p:sp>
          <p:sp>
            <p:nvSpPr>
              <p:cNvPr id="32846" name="Rectangle 78"/>
              <p:cNvSpPr>
                <a:spLocks noChangeArrowheads="1"/>
              </p:cNvSpPr>
              <p:nvPr/>
            </p:nvSpPr>
            <p:spPr bwMode="auto">
              <a:xfrm>
                <a:off x="3771" y="1779"/>
                <a:ext cx="298"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500</a:t>
                </a:r>
              </a:p>
            </p:txBody>
          </p:sp>
          <p:sp>
            <p:nvSpPr>
              <p:cNvPr id="32847" name="Rectangle 79"/>
              <p:cNvSpPr>
                <a:spLocks noChangeArrowheads="1"/>
              </p:cNvSpPr>
              <p:nvPr/>
            </p:nvSpPr>
            <p:spPr bwMode="auto">
              <a:xfrm>
                <a:off x="1311" y="954"/>
                <a:ext cx="280"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NO</a:t>
                </a:r>
              </a:p>
            </p:txBody>
          </p:sp>
          <p:sp>
            <p:nvSpPr>
              <p:cNvPr id="32848" name="Rectangle 80"/>
              <p:cNvSpPr>
                <a:spLocks noChangeArrowheads="1"/>
              </p:cNvSpPr>
              <p:nvPr/>
            </p:nvSpPr>
            <p:spPr bwMode="auto">
              <a:xfrm>
                <a:off x="1430" y="988"/>
                <a:ext cx="168" cy="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100" b="0" u="none">
                    <a:solidFill>
                      <a:srgbClr val="000000"/>
                    </a:solidFill>
                    <a:latin typeface="Helvetica" charset="0"/>
                    <a:cs typeface="+mn-cs"/>
                  </a:rPr>
                  <a:t>x</a:t>
                </a:r>
              </a:p>
            </p:txBody>
          </p:sp>
          <p:sp>
            <p:nvSpPr>
              <p:cNvPr id="32849" name="Rectangle 81"/>
              <p:cNvSpPr>
                <a:spLocks noChangeArrowheads="1"/>
              </p:cNvSpPr>
              <p:nvPr/>
            </p:nvSpPr>
            <p:spPr bwMode="auto">
              <a:xfrm>
                <a:off x="1463" y="954"/>
                <a:ext cx="553" cy="3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  removal</a:t>
                </a:r>
              </a:p>
              <a:p>
                <a:pPr defTabSz="865188">
                  <a:defRPr/>
                </a:pPr>
                <a:endParaRPr lang="en-US" sz="1300" b="0" u="none">
                  <a:solidFill>
                    <a:srgbClr val="000000"/>
                  </a:solidFill>
                  <a:latin typeface="Helvetica" charset="0"/>
                  <a:cs typeface="+mn-cs"/>
                </a:endParaRPr>
              </a:p>
            </p:txBody>
          </p:sp>
          <p:sp>
            <p:nvSpPr>
              <p:cNvPr id="32850" name="Rectangle 82"/>
              <p:cNvSpPr>
                <a:spLocks noChangeArrowheads="1"/>
              </p:cNvSpPr>
              <p:nvPr/>
            </p:nvSpPr>
            <p:spPr bwMode="auto">
              <a:xfrm>
                <a:off x="1311" y="1061"/>
                <a:ext cx="484"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   (ppm)</a:t>
                </a:r>
              </a:p>
            </p:txBody>
          </p:sp>
          <p:sp>
            <p:nvSpPr>
              <p:cNvPr id="32851" name="Rectangle 83"/>
              <p:cNvSpPr>
                <a:spLocks noChangeArrowheads="1"/>
              </p:cNvSpPr>
              <p:nvPr/>
            </p:nvSpPr>
            <p:spPr bwMode="auto">
              <a:xfrm>
                <a:off x="2673" y="2793"/>
                <a:ext cx="529"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4450" rIns="92075" bIns="44450">
                <a:spAutoFit/>
              </a:bodyPr>
              <a:lstStyle/>
              <a:p>
                <a:pPr defTabSz="865188">
                  <a:lnSpc>
                    <a:spcPct val="90000"/>
                  </a:lnSpc>
                  <a:defRPr/>
                </a:pPr>
                <a:r>
                  <a:rPr lang="en-US" sz="1300" b="0" u="none">
                    <a:solidFill>
                      <a:srgbClr val="000000"/>
                    </a:solidFill>
                    <a:latin typeface="Helvetica" charset="0"/>
                    <a:cs typeface="+mn-cs"/>
                  </a:rPr>
                  <a:t>Joules/lit</a:t>
                </a:r>
              </a:p>
            </p:txBody>
          </p:sp>
          <p:sp>
            <p:nvSpPr>
              <p:cNvPr id="32852" name="Freeform 84"/>
              <p:cNvSpPr>
                <a:spLocks/>
              </p:cNvSpPr>
              <p:nvPr/>
            </p:nvSpPr>
            <p:spPr bwMode="auto">
              <a:xfrm>
                <a:off x="3301" y="2650"/>
                <a:ext cx="12" cy="58"/>
              </a:xfrm>
              <a:custGeom>
                <a:avLst/>
                <a:gdLst>
                  <a:gd name="T0" fmla="*/ 6 w 12"/>
                  <a:gd name="T1" fmla="*/ 0 h 58"/>
                  <a:gd name="T2" fmla="*/ 6 w 12"/>
                  <a:gd name="T3" fmla="*/ 0 h 58"/>
                  <a:gd name="T4" fmla="*/ 0 w 12"/>
                  <a:gd name="T5" fmla="*/ 0 h 58"/>
                  <a:gd name="T6" fmla="*/ 0 w 12"/>
                  <a:gd name="T7" fmla="*/ 6 h 58"/>
                  <a:gd name="T8" fmla="*/ 0 w 12"/>
                  <a:gd name="T9" fmla="*/ 11 h 58"/>
                  <a:gd name="T10" fmla="*/ 0 w 12"/>
                  <a:gd name="T11" fmla="*/ 17 h 58"/>
                  <a:gd name="T12" fmla="*/ 6 w 12"/>
                  <a:gd name="T13" fmla="*/ 17 h 58"/>
                  <a:gd name="T14" fmla="*/ 6 w 12"/>
                  <a:gd name="T15" fmla="*/ 22 h 58"/>
                  <a:gd name="T16" fmla="*/ 11 w 12"/>
                  <a:gd name="T17" fmla="*/ 22 h 58"/>
                  <a:gd name="T18" fmla="*/ 11 w 12"/>
                  <a:gd name="T19" fmla="*/ 29 h 58"/>
                  <a:gd name="T20" fmla="*/ 11 w 12"/>
                  <a:gd name="T21" fmla="*/ 34 h 58"/>
                  <a:gd name="T22" fmla="*/ 6 w 12"/>
                  <a:gd name="T23" fmla="*/ 34 h 58"/>
                  <a:gd name="T24" fmla="*/ 6 w 12"/>
                  <a:gd name="T25" fmla="*/ 40 h 58"/>
                  <a:gd name="T26" fmla="*/ 6 w 12"/>
                  <a:gd name="T27" fmla="*/ 45 h 58"/>
                  <a:gd name="T28" fmla="*/ 6 w 12"/>
                  <a:gd name="T29" fmla="*/ 51 h 58"/>
                  <a:gd name="T30" fmla="*/ 0 w 12"/>
                  <a:gd name="T31" fmla="*/ 57 h 58"/>
                  <a:gd name="T32" fmla="*/ 6 w 12"/>
                  <a:gd name="T33"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58">
                    <a:moveTo>
                      <a:pt x="6" y="0"/>
                    </a:moveTo>
                    <a:lnTo>
                      <a:pt x="6" y="0"/>
                    </a:lnTo>
                    <a:lnTo>
                      <a:pt x="0" y="0"/>
                    </a:lnTo>
                    <a:lnTo>
                      <a:pt x="0" y="6"/>
                    </a:lnTo>
                    <a:lnTo>
                      <a:pt x="0" y="11"/>
                    </a:lnTo>
                    <a:lnTo>
                      <a:pt x="0" y="17"/>
                    </a:lnTo>
                    <a:lnTo>
                      <a:pt x="6" y="17"/>
                    </a:lnTo>
                    <a:lnTo>
                      <a:pt x="6" y="22"/>
                    </a:lnTo>
                    <a:lnTo>
                      <a:pt x="11" y="22"/>
                    </a:lnTo>
                    <a:lnTo>
                      <a:pt x="11" y="29"/>
                    </a:lnTo>
                    <a:lnTo>
                      <a:pt x="11" y="34"/>
                    </a:lnTo>
                    <a:lnTo>
                      <a:pt x="6" y="34"/>
                    </a:lnTo>
                    <a:lnTo>
                      <a:pt x="6" y="40"/>
                    </a:lnTo>
                    <a:lnTo>
                      <a:pt x="6" y="45"/>
                    </a:lnTo>
                    <a:lnTo>
                      <a:pt x="6" y="51"/>
                    </a:lnTo>
                    <a:lnTo>
                      <a:pt x="0" y="57"/>
                    </a:lnTo>
                    <a:lnTo>
                      <a:pt x="6"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2853" name="Freeform 85"/>
              <p:cNvSpPr>
                <a:spLocks/>
              </p:cNvSpPr>
              <p:nvPr/>
            </p:nvSpPr>
            <p:spPr bwMode="auto">
              <a:xfrm>
                <a:off x="3301" y="2650"/>
                <a:ext cx="12" cy="58"/>
              </a:xfrm>
              <a:custGeom>
                <a:avLst/>
                <a:gdLst>
                  <a:gd name="T0" fmla="*/ 6 w 12"/>
                  <a:gd name="T1" fmla="*/ 0 h 58"/>
                  <a:gd name="T2" fmla="*/ 0 w 12"/>
                  <a:gd name="T3" fmla="*/ 0 h 58"/>
                  <a:gd name="T4" fmla="*/ 0 w 12"/>
                  <a:gd name="T5" fmla="*/ 6 h 58"/>
                  <a:gd name="T6" fmla="*/ 0 w 12"/>
                  <a:gd name="T7" fmla="*/ 11 h 58"/>
                  <a:gd name="T8" fmla="*/ 0 w 12"/>
                  <a:gd name="T9" fmla="*/ 17 h 58"/>
                  <a:gd name="T10" fmla="*/ 6 w 12"/>
                  <a:gd name="T11" fmla="*/ 17 h 58"/>
                  <a:gd name="T12" fmla="*/ 6 w 12"/>
                  <a:gd name="T13" fmla="*/ 22 h 58"/>
                  <a:gd name="T14" fmla="*/ 11 w 12"/>
                  <a:gd name="T15" fmla="*/ 22 h 58"/>
                  <a:gd name="T16" fmla="*/ 11 w 12"/>
                  <a:gd name="T17" fmla="*/ 29 h 58"/>
                  <a:gd name="T18" fmla="*/ 11 w 12"/>
                  <a:gd name="T19" fmla="*/ 34 h 58"/>
                  <a:gd name="T20" fmla="*/ 6 w 12"/>
                  <a:gd name="T21" fmla="*/ 34 h 58"/>
                  <a:gd name="T22" fmla="*/ 6 w 12"/>
                  <a:gd name="T23" fmla="*/ 40 h 58"/>
                  <a:gd name="T24" fmla="*/ 6 w 12"/>
                  <a:gd name="T25" fmla="*/ 45 h 58"/>
                  <a:gd name="T26" fmla="*/ 6 w 12"/>
                  <a:gd name="T27" fmla="*/ 51 h 58"/>
                  <a:gd name="T28" fmla="*/ 0 w 12"/>
                  <a:gd name="T29" fmla="*/ 57 h 58"/>
                  <a:gd name="T30" fmla="*/ 6 w 12"/>
                  <a:gd name="T31"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58">
                    <a:moveTo>
                      <a:pt x="6" y="0"/>
                    </a:moveTo>
                    <a:lnTo>
                      <a:pt x="0" y="0"/>
                    </a:lnTo>
                    <a:lnTo>
                      <a:pt x="0" y="6"/>
                    </a:lnTo>
                    <a:lnTo>
                      <a:pt x="0" y="11"/>
                    </a:lnTo>
                    <a:lnTo>
                      <a:pt x="0" y="17"/>
                    </a:lnTo>
                    <a:lnTo>
                      <a:pt x="6" y="17"/>
                    </a:lnTo>
                    <a:lnTo>
                      <a:pt x="6" y="22"/>
                    </a:lnTo>
                    <a:lnTo>
                      <a:pt x="11" y="22"/>
                    </a:lnTo>
                    <a:lnTo>
                      <a:pt x="11" y="29"/>
                    </a:lnTo>
                    <a:lnTo>
                      <a:pt x="11" y="34"/>
                    </a:lnTo>
                    <a:lnTo>
                      <a:pt x="6" y="34"/>
                    </a:lnTo>
                    <a:lnTo>
                      <a:pt x="6" y="40"/>
                    </a:lnTo>
                    <a:lnTo>
                      <a:pt x="6" y="45"/>
                    </a:lnTo>
                    <a:lnTo>
                      <a:pt x="6" y="51"/>
                    </a:lnTo>
                    <a:lnTo>
                      <a:pt x="0" y="57"/>
                    </a:lnTo>
                    <a:lnTo>
                      <a:pt x="6"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2854" name="Freeform 86"/>
              <p:cNvSpPr>
                <a:spLocks/>
              </p:cNvSpPr>
              <p:nvPr/>
            </p:nvSpPr>
            <p:spPr bwMode="auto">
              <a:xfrm>
                <a:off x="3364" y="2650"/>
                <a:ext cx="11" cy="58"/>
              </a:xfrm>
              <a:custGeom>
                <a:avLst/>
                <a:gdLst>
                  <a:gd name="T0" fmla="*/ 5 w 11"/>
                  <a:gd name="T1" fmla="*/ 0 h 58"/>
                  <a:gd name="T2" fmla="*/ 5 w 11"/>
                  <a:gd name="T3" fmla="*/ 0 h 58"/>
                  <a:gd name="T4" fmla="*/ 5 w 11"/>
                  <a:gd name="T5" fmla="*/ 6 h 58"/>
                  <a:gd name="T6" fmla="*/ 5 w 11"/>
                  <a:gd name="T7" fmla="*/ 11 h 58"/>
                  <a:gd name="T8" fmla="*/ 10 w 11"/>
                  <a:gd name="T9" fmla="*/ 11 h 58"/>
                  <a:gd name="T10" fmla="*/ 10 w 11"/>
                  <a:gd name="T11" fmla="*/ 17 h 58"/>
                  <a:gd name="T12" fmla="*/ 10 w 11"/>
                  <a:gd name="T13" fmla="*/ 22 h 58"/>
                  <a:gd name="T14" fmla="*/ 10 w 11"/>
                  <a:gd name="T15" fmla="*/ 29 h 58"/>
                  <a:gd name="T16" fmla="*/ 5 w 11"/>
                  <a:gd name="T17" fmla="*/ 29 h 58"/>
                  <a:gd name="T18" fmla="*/ 5 w 11"/>
                  <a:gd name="T19" fmla="*/ 34 h 58"/>
                  <a:gd name="T20" fmla="*/ 5 w 11"/>
                  <a:gd name="T21" fmla="*/ 40 h 58"/>
                  <a:gd name="T22" fmla="*/ 0 w 11"/>
                  <a:gd name="T23" fmla="*/ 40 h 58"/>
                  <a:gd name="T24" fmla="*/ 0 w 11"/>
                  <a:gd name="T25" fmla="*/ 45 h 58"/>
                  <a:gd name="T26" fmla="*/ 0 w 11"/>
                  <a:gd name="T27" fmla="*/ 51 h 58"/>
                  <a:gd name="T28" fmla="*/ 0 w 11"/>
                  <a:gd name="T29" fmla="*/ 57 h 58"/>
                  <a:gd name="T30" fmla="*/ 5 w 11"/>
                  <a:gd name="T31"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58">
                    <a:moveTo>
                      <a:pt x="5" y="0"/>
                    </a:moveTo>
                    <a:lnTo>
                      <a:pt x="5" y="0"/>
                    </a:lnTo>
                    <a:lnTo>
                      <a:pt x="5" y="6"/>
                    </a:lnTo>
                    <a:lnTo>
                      <a:pt x="5" y="11"/>
                    </a:lnTo>
                    <a:lnTo>
                      <a:pt x="10" y="11"/>
                    </a:lnTo>
                    <a:lnTo>
                      <a:pt x="10" y="17"/>
                    </a:lnTo>
                    <a:lnTo>
                      <a:pt x="10" y="22"/>
                    </a:lnTo>
                    <a:lnTo>
                      <a:pt x="10" y="29"/>
                    </a:lnTo>
                    <a:lnTo>
                      <a:pt x="5" y="29"/>
                    </a:lnTo>
                    <a:lnTo>
                      <a:pt x="5" y="34"/>
                    </a:lnTo>
                    <a:lnTo>
                      <a:pt x="5" y="40"/>
                    </a:lnTo>
                    <a:lnTo>
                      <a:pt x="0" y="40"/>
                    </a:lnTo>
                    <a:lnTo>
                      <a:pt x="0" y="45"/>
                    </a:lnTo>
                    <a:lnTo>
                      <a:pt x="0" y="51"/>
                    </a:lnTo>
                    <a:lnTo>
                      <a:pt x="0" y="57"/>
                    </a:lnTo>
                    <a:lnTo>
                      <a:pt x="5"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2855" name="Freeform 87"/>
              <p:cNvSpPr>
                <a:spLocks/>
              </p:cNvSpPr>
              <p:nvPr/>
            </p:nvSpPr>
            <p:spPr bwMode="auto">
              <a:xfrm>
                <a:off x="3364" y="2650"/>
                <a:ext cx="11" cy="58"/>
              </a:xfrm>
              <a:custGeom>
                <a:avLst/>
                <a:gdLst>
                  <a:gd name="T0" fmla="*/ 5 w 11"/>
                  <a:gd name="T1" fmla="*/ 0 h 58"/>
                  <a:gd name="T2" fmla="*/ 5 w 11"/>
                  <a:gd name="T3" fmla="*/ 6 h 58"/>
                  <a:gd name="T4" fmla="*/ 5 w 11"/>
                  <a:gd name="T5" fmla="*/ 11 h 58"/>
                  <a:gd name="T6" fmla="*/ 10 w 11"/>
                  <a:gd name="T7" fmla="*/ 11 h 58"/>
                  <a:gd name="T8" fmla="*/ 10 w 11"/>
                  <a:gd name="T9" fmla="*/ 17 h 58"/>
                  <a:gd name="T10" fmla="*/ 10 w 11"/>
                  <a:gd name="T11" fmla="*/ 22 h 58"/>
                  <a:gd name="T12" fmla="*/ 10 w 11"/>
                  <a:gd name="T13" fmla="*/ 29 h 58"/>
                  <a:gd name="T14" fmla="*/ 5 w 11"/>
                  <a:gd name="T15" fmla="*/ 29 h 58"/>
                  <a:gd name="T16" fmla="*/ 5 w 11"/>
                  <a:gd name="T17" fmla="*/ 34 h 58"/>
                  <a:gd name="T18" fmla="*/ 5 w 11"/>
                  <a:gd name="T19" fmla="*/ 40 h 58"/>
                  <a:gd name="T20" fmla="*/ 0 w 11"/>
                  <a:gd name="T21" fmla="*/ 40 h 58"/>
                  <a:gd name="T22" fmla="*/ 0 w 11"/>
                  <a:gd name="T23" fmla="*/ 45 h 58"/>
                  <a:gd name="T24" fmla="*/ 0 w 11"/>
                  <a:gd name="T25" fmla="*/ 51 h 58"/>
                  <a:gd name="T26" fmla="*/ 0 w 11"/>
                  <a:gd name="T27" fmla="*/ 57 h 58"/>
                  <a:gd name="T28" fmla="*/ 5 w 11"/>
                  <a:gd name="T2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58">
                    <a:moveTo>
                      <a:pt x="5" y="0"/>
                    </a:moveTo>
                    <a:lnTo>
                      <a:pt x="5" y="6"/>
                    </a:lnTo>
                    <a:lnTo>
                      <a:pt x="5" y="11"/>
                    </a:lnTo>
                    <a:lnTo>
                      <a:pt x="10" y="11"/>
                    </a:lnTo>
                    <a:lnTo>
                      <a:pt x="10" y="17"/>
                    </a:lnTo>
                    <a:lnTo>
                      <a:pt x="10" y="22"/>
                    </a:lnTo>
                    <a:lnTo>
                      <a:pt x="10" y="29"/>
                    </a:lnTo>
                    <a:lnTo>
                      <a:pt x="5" y="29"/>
                    </a:lnTo>
                    <a:lnTo>
                      <a:pt x="5" y="34"/>
                    </a:lnTo>
                    <a:lnTo>
                      <a:pt x="5" y="40"/>
                    </a:lnTo>
                    <a:lnTo>
                      <a:pt x="0" y="40"/>
                    </a:lnTo>
                    <a:lnTo>
                      <a:pt x="0" y="45"/>
                    </a:lnTo>
                    <a:lnTo>
                      <a:pt x="0" y="51"/>
                    </a:lnTo>
                    <a:lnTo>
                      <a:pt x="0" y="57"/>
                    </a:lnTo>
                    <a:lnTo>
                      <a:pt x="5"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90" name="TextBox 89"/>
          <p:cNvSpPr txBox="1"/>
          <p:nvPr/>
        </p:nvSpPr>
        <p:spPr>
          <a:xfrm>
            <a:off x="381000" y="6172200"/>
            <a:ext cx="8305800" cy="461665"/>
          </a:xfrm>
          <a:prstGeom prst="rect">
            <a:avLst/>
          </a:prstGeom>
          <a:noFill/>
        </p:spPr>
        <p:txBody>
          <a:bodyPr wrap="square" rtlCol="0">
            <a:spAutoFit/>
          </a:bodyPr>
          <a:lstStyle/>
          <a:p>
            <a:r>
              <a:rPr lang="en-US" sz="1200" dirty="0"/>
              <a:t>V. </a:t>
            </a:r>
            <a:r>
              <a:rPr lang="en-US" sz="1200" dirty="0" err="1"/>
              <a:t>Puchkarev</a:t>
            </a:r>
            <a:r>
              <a:rPr lang="en-US" sz="1200" dirty="0"/>
              <a:t> and M. Gundersen, "Energy efficient plasma processing of gaseous emission using short pulses," Appl. Phys. </a:t>
            </a:r>
            <a:r>
              <a:rPr lang="en-US" sz="1200" dirty="0" err="1"/>
              <a:t>Lett</a:t>
            </a:r>
            <a:r>
              <a:rPr lang="en-US" sz="1200" dirty="0"/>
              <a:t>. </a:t>
            </a:r>
            <a:r>
              <a:rPr lang="en-US" sz="1200" b="1" dirty="0"/>
              <a:t>71 </a:t>
            </a:r>
            <a:r>
              <a:rPr lang="en-US" sz="1200" dirty="0"/>
              <a:t>(23), 3364 (1997) + patent 1997</a:t>
            </a:r>
          </a:p>
        </p:txBody>
      </p:sp>
      <p:sp>
        <p:nvSpPr>
          <p:cNvPr id="6" name="Slide Number Placeholder 5">
            <a:extLst>
              <a:ext uri="{FF2B5EF4-FFF2-40B4-BE49-F238E27FC236}">
                <a16:creationId xmlns:a16="http://schemas.microsoft.com/office/drawing/2014/main" xmlns="" id="{D4530EDA-8C47-43CE-949C-31DD29DDAC2B}"/>
              </a:ext>
            </a:extLst>
          </p:cNvPr>
          <p:cNvSpPr>
            <a:spLocks noGrp="1"/>
          </p:cNvSpPr>
          <p:nvPr>
            <p:ph type="sldNum" sz="quarter" idx="12"/>
          </p:nvPr>
        </p:nvSpPr>
        <p:spPr/>
        <p:txBody>
          <a:bodyPr/>
          <a:lstStyle/>
          <a:p>
            <a:fld id="{6F3EC406-8F52-4DEC-A35A-CC9457EEC525}" type="slidenum">
              <a:rPr lang="en-US" smtClean="0"/>
              <a:pPr/>
              <a:t>17</a:t>
            </a:fld>
            <a:endParaRPr lang="en-US" dirty="0"/>
          </a:p>
        </p:txBody>
      </p:sp>
      <p:sp>
        <p:nvSpPr>
          <p:cNvPr id="92" name="Rectangle 2">
            <a:extLst>
              <a:ext uri="{FF2B5EF4-FFF2-40B4-BE49-F238E27FC236}">
                <a16:creationId xmlns:a16="http://schemas.microsoft.com/office/drawing/2014/main" xmlns="" id="{27A36447-5530-4E92-8CE3-752FE2BE3A8B}"/>
              </a:ext>
            </a:extLst>
          </p:cNvPr>
          <p:cNvSpPr txBox="1">
            <a:spLocks noChangeArrowheads="1"/>
          </p:cNvSpPr>
          <p:nvPr/>
        </p:nvSpPr>
        <p:spPr>
          <a:xfrm>
            <a:off x="1097703" y="100104"/>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800000"/>
                </a:solidFill>
                <a:ea typeface="ＭＳ Ｐゴシック" charset="0"/>
                <a:cs typeface="ＭＳ Ｐゴシック" charset="0"/>
              </a:rPr>
              <a:t>Transient Plasma Remediation History of NOx (cont.)</a:t>
            </a:r>
            <a:endParaRPr lang="en-US" sz="2000" b="1" dirty="0">
              <a:solidFill>
                <a:srgbClr val="3366FF"/>
              </a:solidFill>
              <a:ea typeface="ＭＳ Ｐゴシック" charset="0"/>
              <a:cs typeface="ＭＳ Ｐゴシック" charset="0"/>
            </a:endParaRPr>
          </a:p>
          <a:p>
            <a:pPr algn="l" fontAlgn="auto">
              <a:spcAft>
                <a:spcPts val="0"/>
              </a:spcAft>
            </a:pPr>
            <a:r>
              <a:rPr lang="en-US" sz="2200" b="1" dirty="0">
                <a:solidFill>
                  <a:srgbClr val="3366FF"/>
                </a:solidFill>
                <a:ea typeface="ＭＳ Ｐゴシック" charset="0"/>
                <a:cs typeface="ＭＳ Ｐゴシック" charset="0"/>
              </a:rPr>
              <a:t>Efficiency &amp; eV/Molecule of Various Cells </a:t>
            </a:r>
          </a:p>
        </p:txBody>
      </p:sp>
    </p:spTree>
    <p:extLst>
      <p:ext uri="{BB962C8B-B14F-4D97-AF65-F5344CB8AC3E}">
        <p14:creationId xmlns:p14="http://schemas.microsoft.com/office/powerpoint/2010/main" val="786486744"/>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USC 5 kW Engine Setup</a:t>
            </a:r>
            <a:endParaRPr lang="en-US" dirty="0"/>
          </a:p>
        </p:txBody>
      </p:sp>
      <p:grpSp>
        <p:nvGrpSpPr>
          <p:cNvPr id="3" name="Group 2"/>
          <p:cNvGrpSpPr/>
          <p:nvPr/>
        </p:nvGrpSpPr>
        <p:grpSpPr>
          <a:xfrm>
            <a:off x="381000" y="1447800"/>
            <a:ext cx="6636563" cy="5029199"/>
            <a:chOff x="-1159390" y="167014"/>
            <a:chExt cx="4207330" cy="3674301"/>
          </a:xfrm>
        </p:grpSpPr>
        <p:pic>
          <p:nvPicPr>
            <p:cNvPr id="4" name="image20.jpg" descr="IMG_20160426_21305069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79695" y="167014"/>
              <a:ext cx="2468245" cy="3291840"/>
            </a:xfrm>
            <a:prstGeom prst="rect">
              <a:avLst/>
            </a:prstGeom>
            <a:ln/>
          </p:spPr>
        </p:pic>
        <p:sp>
          <p:nvSpPr>
            <p:cNvPr id="5" name="Text Box 5"/>
            <p:cNvSpPr txBox="1"/>
            <p:nvPr/>
          </p:nvSpPr>
          <p:spPr>
            <a:xfrm>
              <a:off x="-1159390" y="1948492"/>
              <a:ext cx="1449238" cy="189282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600"/>
                </a:spcBef>
                <a:spcAft>
                  <a:spcPts val="0"/>
                </a:spcAft>
              </a:pPr>
              <a:r>
                <a:rPr lang="en-US" sz="2000" dirty="0" smtClean="0">
                  <a:effectLst/>
                  <a:ea typeface="Calibri"/>
                  <a:cs typeface="Times New Roman"/>
                </a:rPr>
                <a:t>Experimental </a:t>
              </a:r>
              <a:r>
                <a:rPr lang="en-US" sz="2000" dirty="0">
                  <a:effectLst/>
                  <a:ea typeface="Calibri"/>
                  <a:cs typeface="Times New Roman"/>
                </a:rPr>
                <a:t>setup showing Kubota diesel engine, </a:t>
              </a:r>
              <a:r>
                <a:rPr lang="en-US" sz="2000" dirty="0" err="1">
                  <a:effectLst/>
                  <a:ea typeface="Calibri"/>
                  <a:cs typeface="Times New Roman"/>
                </a:rPr>
                <a:t>thyratron</a:t>
              </a:r>
              <a:r>
                <a:rPr lang="en-US" sz="2000" dirty="0">
                  <a:effectLst/>
                  <a:ea typeface="Calibri"/>
                  <a:cs typeface="Times New Roman"/>
                </a:rPr>
                <a:t> </a:t>
              </a:r>
              <a:r>
                <a:rPr lang="en-US" sz="2000" dirty="0" err="1">
                  <a:effectLst/>
                  <a:ea typeface="Calibri"/>
                  <a:cs typeface="Times New Roman"/>
                </a:rPr>
                <a:t>pulser</a:t>
              </a:r>
              <a:r>
                <a:rPr lang="en-US" sz="2000" dirty="0">
                  <a:effectLst/>
                  <a:ea typeface="Calibri"/>
                  <a:cs typeface="Times New Roman"/>
                </a:rPr>
                <a:t> and plasma reactor.</a:t>
              </a:r>
            </a:p>
          </p:txBody>
        </p:sp>
      </p:grpSp>
    </p:spTree>
    <p:extLst>
      <p:ext uri="{BB962C8B-B14F-4D97-AF65-F5344CB8AC3E}">
        <p14:creationId xmlns:p14="http://schemas.microsoft.com/office/powerpoint/2010/main" val="311404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
          <p:cNvGrpSpPr>
            <a:grpSpLocks/>
          </p:cNvGrpSpPr>
          <p:nvPr/>
        </p:nvGrpSpPr>
        <p:grpSpPr bwMode="auto">
          <a:xfrm>
            <a:off x="990601" y="9525"/>
            <a:ext cx="7238999" cy="914401"/>
            <a:chOff x="0" y="0"/>
            <a:chExt cx="5759" cy="576"/>
          </a:xfrm>
        </p:grpSpPr>
        <p:sp>
          <p:nvSpPr>
            <p:cNvPr id="31"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32"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4577" name="Picture 2" descr="C:\Users\Dan\Documents\Transient Plasma Systems\Products\SSPG-101\SSPG-101 Photos\SSPG1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7038" y="5067300"/>
            <a:ext cx="18653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0"/>
          <p:cNvGrpSpPr>
            <a:grpSpLocks/>
          </p:cNvGrpSpPr>
          <p:nvPr/>
        </p:nvGrpSpPr>
        <p:grpSpPr bwMode="auto">
          <a:xfrm>
            <a:off x="550863" y="3251200"/>
            <a:ext cx="6778625" cy="3127375"/>
            <a:chOff x="910" y="1200"/>
            <a:chExt cx="4270" cy="1970"/>
          </a:xfrm>
        </p:grpSpPr>
        <p:sp>
          <p:nvSpPr>
            <p:cNvPr id="24589" name="Text Box 6"/>
            <p:cNvSpPr txBox="1">
              <a:spLocks noChangeArrowheads="1"/>
            </p:cNvSpPr>
            <p:nvPr/>
          </p:nvSpPr>
          <p:spPr bwMode="auto">
            <a:xfrm>
              <a:off x="910" y="1331"/>
              <a:ext cx="768" cy="23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r>
                <a:rPr lang="en-US" altLang="en-US" dirty="0"/>
                <a:t>Engine</a:t>
              </a:r>
            </a:p>
          </p:txBody>
        </p:sp>
        <p:sp>
          <p:nvSpPr>
            <p:cNvPr id="24590" name="Text Box 7"/>
            <p:cNvSpPr txBox="1">
              <a:spLocks noChangeArrowheads="1"/>
            </p:cNvSpPr>
            <p:nvPr/>
          </p:nvSpPr>
          <p:spPr bwMode="auto">
            <a:xfrm>
              <a:off x="2352" y="1336"/>
              <a:ext cx="768" cy="23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r>
                <a:rPr lang="en-US" altLang="en-US" dirty="0"/>
                <a:t>Reactor</a:t>
              </a:r>
            </a:p>
          </p:txBody>
        </p:sp>
        <p:sp>
          <p:nvSpPr>
            <p:cNvPr id="24591" name="Text Box 8"/>
            <p:cNvSpPr txBox="1">
              <a:spLocks noChangeArrowheads="1"/>
            </p:cNvSpPr>
            <p:nvPr/>
          </p:nvSpPr>
          <p:spPr bwMode="auto">
            <a:xfrm>
              <a:off x="3804" y="1249"/>
              <a:ext cx="1376" cy="40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r>
                <a:rPr lang="en-US" altLang="en-US" dirty="0"/>
                <a:t>Horiba</a:t>
              </a:r>
              <a:r>
                <a:rPr lang="en-US" altLang="en-US" baseline="30000" dirty="0"/>
                <a:t>®</a:t>
              </a:r>
              <a:r>
                <a:rPr lang="en-US" altLang="en-US" dirty="0"/>
                <a:t> PG350</a:t>
              </a:r>
              <a:r>
                <a:rPr lang="en-US" altLang="en-US" baseline="30000" dirty="0"/>
                <a:t> </a:t>
              </a:r>
              <a:r>
                <a:rPr lang="en-US" altLang="en-US" dirty="0"/>
                <a:t>Exhaust Analyzer</a:t>
              </a:r>
            </a:p>
          </p:txBody>
        </p:sp>
        <p:sp>
          <p:nvSpPr>
            <p:cNvPr id="24592" name="Text Box 9"/>
            <p:cNvSpPr txBox="1">
              <a:spLocks noChangeArrowheads="1"/>
            </p:cNvSpPr>
            <p:nvPr/>
          </p:nvSpPr>
          <p:spPr bwMode="auto">
            <a:xfrm>
              <a:off x="2387" y="2012"/>
              <a:ext cx="1168" cy="23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r>
                <a:rPr lang="en-US" altLang="en-US" dirty="0"/>
                <a:t>TPS</a:t>
              </a:r>
              <a:r>
                <a:rPr lang="en-US" altLang="en-US" baseline="30000" dirty="0"/>
                <a:t>®</a:t>
              </a:r>
              <a:r>
                <a:rPr lang="en-US" altLang="en-US" dirty="0"/>
                <a:t> Pulser</a:t>
              </a:r>
            </a:p>
          </p:txBody>
        </p:sp>
        <p:sp>
          <p:nvSpPr>
            <p:cNvPr id="24593" name="Rectangle 10"/>
            <p:cNvSpPr>
              <a:spLocks noChangeArrowheads="1"/>
            </p:cNvSpPr>
            <p:nvPr/>
          </p:nvSpPr>
          <p:spPr bwMode="auto">
            <a:xfrm>
              <a:off x="1674" y="1380"/>
              <a:ext cx="672"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24594" name="AutoShape 12"/>
            <p:cNvSpPr>
              <a:spLocks noChangeArrowheads="1"/>
            </p:cNvSpPr>
            <p:nvPr/>
          </p:nvSpPr>
          <p:spPr bwMode="auto">
            <a:xfrm>
              <a:off x="1872" y="1406"/>
              <a:ext cx="240" cy="87"/>
            </a:xfrm>
            <a:prstGeom prst="rightArrow">
              <a:avLst>
                <a:gd name="adj1" fmla="val 50000"/>
                <a:gd name="adj2" fmla="val 68966"/>
              </a:avLst>
            </a:prstGeom>
            <a:solidFill>
              <a:schemeClr val="bg1"/>
            </a:solidFill>
            <a:ln w="9525">
              <a:solidFill>
                <a:schemeClr val="tx1"/>
              </a:solidFill>
              <a:miter lim="800000"/>
              <a:headEnd/>
              <a:tailEnd/>
            </a:ln>
          </p:spPr>
          <p:txBody>
            <a:bodyPr wrap="none" anchor="ctr"/>
            <a:lstStyle/>
            <a:p>
              <a:endParaRPr lang="en-US" altLang="en-US"/>
            </a:p>
          </p:txBody>
        </p:sp>
        <p:sp>
          <p:nvSpPr>
            <p:cNvPr id="24595" name="Rectangle 13"/>
            <p:cNvSpPr>
              <a:spLocks noChangeArrowheads="1"/>
            </p:cNvSpPr>
            <p:nvPr/>
          </p:nvSpPr>
          <p:spPr bwMode="auto">
            <a:xfrm>
              <a:off x="3124" y="1378"/>
              <a:ext cx="672"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24596" name="AutoShape 14"/>
            <p:cNvSpPr>
              <a:spLocks noChangeArrowheads="1"/>
            </p:cNvSpPr>
            <p:nvPr/>
          </p:nvSpPr>
          <p:spPr bwMode="auto">
            <a:xfrm>
              <a:off x="3316" y="1404"/>
              <a:ext cx="240" cy="87"/>
            </a:xfrm>
            <a:prstGeom prst="rightArrow">
              <a:avLst>
                <a:gd name="adj1" fmla="val 50000"/>
                <a:gd name="adj2" fmla="val 68966"/>
              </a:avLst>
            </a:prstGeom>
            <a:solidFill>
              <a:schemeClr val="bg1"/>
            </a:solidFill>
            <a:ln w="9525">
              <a:solidFill>
                <a:schemeClr val="tx1"/>
              </a:solidFill>
              <a:miter lim="800000"/>
              <a:headEnd/>
              <a:tailEnd/>
            </a:ln>
          </p:spPr>
          <p:txBody>
            <a:bodyPr wrap="none" anchor="ctr"/>
            <a:lstStyle/>
            <a:p>
              <a:endParaRPr lang="en-US" altLang="en-US"/>
            </a:p>
          </p:txBody>
        </p:sp>
        <p:sp>
          <p:nvSpPr>
            <p:cNvPr id="24597" name="Line 16"/>
            <p:cNvSpPr>
              <a:spLocks noChangeShapeType="1"/>
            </p:cNvSpPr>
            <p:nvPr/>
          </p:nvSpPr>
          <p:spPr bwMode="auto">
            <a:xfrm flipV="1">
              <a:off x="2736" y="1580"/>
              <a:ext cx="0" cy="432"/>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4598" name="Text Box 17"/>
            <p:cNvSpPr txBox="1">
              <a:spLocks noChangeArrowheads="1"/>
            </p:cNvSpPr>
            <p:nvPr/>
          </p:nvSpPr>
          <p:spPr bwMode="auto">
            <a:xfrm>
              <a:off x="1758" y="1200"/>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1200"/>
                <a:t>Exhaust</a:t>
              </a:r>
            </a:p>
          </p:txBody>
        </p:sp>
        <p:sp>
          <p:nvSpPr>
            <p:cNvPr id="24599" name="Text Box 18"/>
            <p:cNvSpPr txBox="1">
              <a:spLocks noChangeArrowheads="1"/>
            </p:cNvSpPr>
            <p:nvPr/>
          </p:nvSpPr>
          <p:spPr bwMode="auto">
            <a:xfrm>
              <a:off x="3196" y="1204"/>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1200"/>
                <a:t>Exhaust</a:t>
              </a:r>
            </a:p>
          </p:txBody>
        </p:sp>
        <p:sp>
          <p:nvSpPr>
            <p:cNvPr id="24600" name="Text Box 8"/>
            <p:cNvSpPr txBox="1">
              <a:spLocks noChangeArrowheads="1"/>
            </p:cNvSpPr>
            <p:nvPr/>
          </p:nvSpPr>
          <p:spPr bwMode="auto">
            <a:xfrm>
              <a:off x="3804" y="2006"/>
              <a:ext cx="1376" cy="40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r>
                <a:rPr lang="en-US" altLang="en-US"/>
                <a:t>TSI DustTrak</a:t>
              </a:r>
              <a:r>
                <a:rPr lang="en-US" altLang="en-US" baseline="30000"/>
                <a:t>®</a:t>
              </a:r>
              <a:r>
                <a:rPr lang="en-US" altLang="en-US"/>
                <a:t> Particle Analyzer</a:t>
              </a:r>
            </a:p>
          </p:txBody>
        </p:sp>
        <p:sp>
          <p:nvSpPr>
            <p:cNvPr id="24601" name="Text Box 8"/>
            <p:cNvSpPr txBox="1">
              <a:spLocks noChangeArrowheads="1"/>
            </p:cNvSpPr>
            <p:nvPr/>
          </p:nvSpPr>
          <p:spPr bwMode="auto">
            <a:xfrm>
              <a:off x="3804" y="2763"/>
              <a:ext cx="1376" cy="40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r>
                <a:rPr lang="en-US" altLang="en-US"/>
                <a:t>Teledyne</a:t>
              </a:r>
              <a:r>
                <a:rPr lang="en-US" altLang="en-US" baseline="30000"/>
                <a:t>®</a:t>
              </a:r>
              <a:r>
                <a:rPr lang="en-US" altLang="en-US"/>
                <a:t> UF Particle Analyzer</a:t>
              </a:r>
            </a:p>
          </p:txBody>
        </p:sp>
      </p:grpSp>
      <p:pic>
        <p:nvPicPr>
          <p:cNvPr id="24580" name="Picture 2" descr="C:\Users\Daniel\Pictures\Just Uploaded\Emission Control Electrod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5" y="1090613"/>
            <a:ext cx="66389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Users\Dan\Downloads\Horiba PG-30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24775" y="3087688"/>
            <a:ext cx="14382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itle 8"/>
          <p:cNvSpPr txBox="1">
            <a:spLocks/>
          </p:cNvSpPr>
          <p:nvPr/>
        </p:nvSpPr>
        <p:spPr bwMode="auto">
          <a:xfrm>
            <a:off x="0" y="152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800" dirty="0">
                <a:solidFill>
                  <a:srgbClr val="FABE16"/>
                </a:solidFill>
              </a:rPr>
              <a:t>Transient Plasma Emission </a:t>
            </a:r>
            <a:r>
              <a:rPr lang="en-US" altLang="en-US" sz="2800" dirty="0" smtClean="0">
                <a:solidFill>
                  <a:srgbClr val="FABE16"/>
                </a:solidFill>
              </a:rPr>
              <a:t>Remediation </a:t>
            </a:r>
            <a:endParaRPr lang="en-US" altLang="en-US" sz="2800" i="1" dirty="0">
              <a:solidFill>
                <a:srgbClr val="FABE16"/>
              </a:solidFill>
            </a:endParaRPr>
          </a:p>
          <a:p>
            <a:pPr algn="ctr"/>
            <a:r>
              <a:rPr lang="en-US" altLang="en-US" sz="2000" i="1" dirty="0">
                <a:solidFill>
                  <a:srgbClr val="FABE16"/>
                </a:solidFill>
              </a:rPr>
              <a:t>Slip-Stream Experimental Setup</a:t>
            </a:r>
            <a:endParaRPr lang="en-US" altLang="en-US" sz="2000" i="1" dirty="0">
              <a:solidFill>
                <a:schemeClr val="tx2"/>
              </a:solidFill>
            </a:endParaRPr>
          </a:p>
        </p:txBody>
      </p:sp>
      <p:pic>
        <p:nvPicPr>
          <p:cNvPr id="24583"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7013" y="4191000"/>
            <a:ext cx="25923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6600" y="1084263"/>
            <a:ext cx="1909763"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00963" y="45720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29500" y="5715000"/>
            <a:ext cx="16859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87" name="Straight Connector 5"/>
          <p:cNvCxnSpPr>
            <a:cxnSpLocks noChangeShapeType="1"/>
            <a:stCxn id="24591" idx="2"/>
            <a:endCxn id="24600" idx="0"/>
          </p:cNvCxnSpPr>
          <p:nvPr/>
        </p:nvCxnSpPr>
        <p:spPr bwMode="auto">
          <a:xfrm>
            <a:off x="6237288" y="3975100"/>
            <a:ext cx="0" cy="555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588" name="Straight Connector 30"/>
          <p:cNvCxnSpPr>
            <a:cxnSpLocks noChangeShapeType="1"/>
            <a:stCxn id="24600" idx="2"/>
            <a:endCxn id="24601" idx="0"/>
          </p:cNvCxnSpPr>
          <p:nvPr/>
        </p:nvCxnSpPr>
        <p:spPr bwMode="auto">
          <a:xfrm>
            <a:off x="6237288" y="5176838"/>
            <a:ext cx="0" cy="555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B5FA86B3-84C9-4822-A6F3-0477DF11D5E4}" type="slidenum">
              <a:rPr lang="en-US" smtClean="0"/>
              <a:t>19</a:t>
            </a:fld>
            <a:endParaRPr lang="en-US"/>
          </a:p>
        </p:txBody>
      </p:sp>
    </p:spTree>
    <p:extLst>
      <p:ext uri="{BB962C8B-B14F-4D97-AF65-F5344CB8AC3E}">
        <p14:creationId xmlns:p14="http://schemas.microsoft.com/office/powerpoint/2010/main" val="1123150822"/>
      </p:ext>
    </p:extLst>
  </p:cSld>
  <p:clrMapOvr>
    <a:masterClrMapping/>
  </p:clrMapOvr>
  <p:transition xmlns:p14="http://schemas.microsoft.com/office/powerpoint/2010/mai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z pbfa sand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28600"/>
            <a:ext cx="8763000" cy="57896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p:cNvSpPr>
            <a:spLocks noChangeArrowheads="1"/>
          </p:cNvSpPr>
          <p:nvPr/>
        </p:nvSpPr>
        <p:spPr bwMode="auto">
          <a:xfrm>
            <a:off x="304800" y="6144753"/>
            <a:ext cx="8610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dirty="0" smtClean="0"/>
              <a:t>What is Pulsed Power?  Example: The Sandia National Labs “Z” Machine</a:t>
            </a:r>
          </a:p>
          <a:p>
            <a:pPr algn="ctr"/>
            <a:r>
              <a:rPr lang="en-US" dirty="0" smtClean="0"/>
              <a:t>Swimming pool-sized pulse generator.  (Could have used UM “Z”)</a:t>
            </a:r>
            <a:endParaRPr lang="en-US" dirty="0"/>
          </a:p>
        </p:txBody>
      </p:sp>
    </p:spTree>
    <p:extLst>
      <p:ext uri="{BB962C8B-B14F-4D97-AF65-F5344CB8AC3E}">
        <p14:creationId xmlns:p14="http://schemas.microsoft.com/office/powerpoint/2010/main" val="9676375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
          <p:cNvGrpSpPr>
            <a:grpSpLocks/>
          </p:cNvGrpSpPr>
          <p:nvPr/>
        </p:nvGrpSpPr>
        <p:grpSpPr bwMode="auto">
          <a:xfrm>
            <a:off x="990601" y="9525"/>
            <a:ext cx="7238999" cy="914401"/>
            <a:chOff x="0" y="0"/>
            <a:chExt cx="5759" cy="576"/>
          </a:xfrm>
        </p:grpSpPr>
        <p:sp>
          <p:nvSpPr>
            <p:cNvPr id="20"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21"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74" name="Rectangle 5"/>
          <p:cNvSpPr>
            <a:spLocks noChangeArrowheads="1"/>
          </p:cNvSpPr>
          <p:nvPr/>
        </p:nvSpPr>
        <p:spPr bwMode="auto">
          <a:xfrm>
            <a:off x="0" y="9525"/>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a:r>
              <a:rPr lang="en-US" altLang="en-US" sz="2800" dirty="0">
                <a:solidFill>
                  <a:srgbClr val="FABE16"/>
                </a:solidFill>
              </a:rPr>
              <a:t>Slip-Stream USC Test Experimental Setup </a:t>
            </a:r>
          </a:p>
        </p:txBody>
      </p:sp>
      <p:sp>
        <p:nvSpPr>
          <p:cNvPr id="28675" name="TextBox 34"/>
          <p:cNvSpPr txBox="1">
            <a:spLocks noChangeArrowheads="1"/>
          </p:cNvSpPr>
          <p:nvPr/>
        </p:nvSpPr>
        <p:spPr bwMode="auto">
          <a:xfrm>
            <a:off x="304800" y="5676900"/>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dirty="0"/>
              <a:t>Photo taken at </a:t>
            </a:r>
            <a:r>
              <a:rPr lang="en-US" altLang="en-US" sz="1200" dirty="0" err="1"/>
              <a:t>Seaver</a:t>
            </a:r>
            <a:r>
              <a:rPr lang="en-US" altLang="en-US" sz="1200" dirty="0"/>
              <a:t> Science Center</a:t>
            </a:r>
          </a:p>
          <a:p>
            <a:pPr algn="ctr"/>
            <a:r>
              <a:rPr lang="en-US" altLang="en-US" sz="1200" dirty="0"/>
              <a:t>University of Southern California, Los Angeles, CA</a:t>
            </a:r>
          </a:p>
        </p:txBody>
      </p:sp>
      <p:pic>
        <p:nvPicPr>
          <p:cNvPr id="28677"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858000" y="9906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31"/>
          <p:cNvSpPr txBox="1">
            <a:spLocks noChangeArrowheads="1"/>
          </p:cNvSpPr>
          <p:nvPr/>
        </p:nvSpPr>
        <p:spPr bwMode="auto">
          <a:xfrm>
            <a:off x="6451022" y="3701176"/>
            <a:ext cx="259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dirty="0"/>
              <a:t>Particle monitoring instrumentation generously  provided by the South Coast Air Quality Management District (SC-AQMD) through active collaboration on research for emissions reduction.</a:t>
            </a:r>
          </a:p>
          <a:p>
            <a:pPr algn="ctr"/>
            <a:endParaRPr lang="en-US" altLang="en-US" sz="1200" dirty="0"/>
          </a:p>
          <a:p>
            <a:pPr algn="ctr"/>
            <a:r>
              <a:rPr lang="en-US" altLang="en-US" sz="1200" dirty="0"/>
              <a:t>All instrumentation and methodology comply with US EPA and California Air Resources Board (CARB) protocols. </a:t>
            </a:r>
          </a:p>
        </p:txBody>
      </p:sp>
      <p:grpSp>
        <p:nvGrpSpPr>
          <p:cNvPr id="28680" name="Group 3"/>
          <p:cNvGrpSpPr>
            <a:grpSpLocks/>
          </p:cNvGrpSpPr>
          <p:nvPr/>
        </p:nvGrpSpPr>
        <p:grpSpPr bwMode="auto">
          <a:xfrm>
            <a:off x="6287509" y="5640168"/>
            <a:ext cx="2754313" cy="1116013"/>
            <a:chOff x="6191250" y="5685152"/>
            <a:chExt cx="2754630" cy="1116639"/>
          </a:xfrm>
        </p:grpSpPr>
        <p:pic>
          <p:nvPicPr>
            <p:cNvPr id="28681"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704511"/>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1250" y="5685152"/>
              <a:ext cx="1453351"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0" y="993775"/>
            <a:ext cx="6191250" cy="4686300"/>
            <a:chOff x="0" y="993775"/>
            <a:chExt cx="6191250" cy="4686300"/>
          </a:xfrm>
        </p:grpSpPr>
        <p:pic>
          <p:nvPicPr>
            <p:cNvPr id="28676" name="Picture 3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993775"/>
              <a:ext cx="61912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 y="1524000"/>
              <a:ext cx="1600199" cy="492443"/>
            </a:xfrm>
            <a:prstGeom prst="rect">
              <a:avLst/>
            </a:prstGeom>
            <a:solidFill>
              <a:schemeClr val="bg1"/>
            </a:solidFill>
          </p:spPr>
          <p:txBody>
            <a:bodyPr wrap="square">
              <a:spAutoFit/>
            </a:bodyPr>
            <a:lstStyle/>
            <a:p>
              <a:pPr algn="ctr"/>
              <a:r>
                <a:rPr lang="en-US" altLang="en-US" sz="1300" dirty="0"/>
                <a:t>TPS® SSPG-40X Pulse Generator (100W)</a:t>
              </a:r>
            </a:p>
          </p:txBody>
        </p:sp>
      </p:grpSp>
      <p:sp>
        <p:nvSpPr>
          <p:cNvPr id="28679" name="Right Brace 3"/>
          <p:cNvSpPr>
            <a:spLocks/>
          </p:cNvSpPr>
          <p:nvPr/>
        </p:nvSpPr>
        <p:spPr bwMode="auto">
          <a:xfrm>
            <a:off x="5870575" y="1868488"/>
            <a:ext cx="606425" cy="3352800"/>
          </a:xfrm>
          <a:prstGeom prst="rightBrace">
            <a:avLst>
              <a:gd name="adj1" fmla="val 14743"/>
              <a:gd name="adj2" fmla="val 8022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itchFamily="18" charset="0"/>
              <a:buNone/>
            </a:pPr>
            <a:endParaRPr lang="en-US" altLang="en-US"/>
          </a:p>
        </p:txBody>
      </p:sp>
      <p:sp>
        <p:nvSpPr>
          <p:cNvPr id="4" name="Slide Number Placeholder 3"/>
          <p:cNvSpPr>
            <a:spLocks noGrp="1"/>
          </p:cNvSpPr>
          <p:nvPr>
            <p:ph type="sldNum" sz="quarter" idx="12"/>
          </p:nvPr>
        </p:nvSpPr>
        <p:spPr/>
        <p:txBody>
          <a:bodyPr/>
          <a:lstStyle/>
          <a:p>
            <a:fld id="{B5FA86B3-84C9-4822-A6F3-0477DF11D5E4}" type="slidenum">
              <a:rPr lang="en-US" smtClean="0"/>
              <a:t>20</a:t>
            </a:fld>
            <a:endParaRPr lang="en-US"/>
          </a:p>
        </p:txBody>
      </p:sp>
    </p:spTree>
    <p:extLst>
      <p:ext uri="{BB962C8B-B14F-4D97-AF65-F5344CB8AC3E}">
        <p14:creationId xmlns:p14="http://schemas.microsoft.com/office/powerpoint/2010/main" val="34414132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
          <p:cNvGrpSpPr>
            <a:grpSpLocks/>
          </p:cNvGrpSpPr>
          <p:nvPr/>
        </p:nvGrpSpPr>
        <p:grpSpPr bwMode="auto">
          <a:xfrm>
            <a:off x="990601" y="9525"/>
            <a:ext cx="7238999" cy="914401"/>
            <a:chOff x="0" y="0"/>
            <a:chExt cx="5759" cy="576"/>
          </a:xfrm>
        </p:grpSpPr>
        <p:sp>
          <p:nvSpPr>
            <p:cNvPr id="25"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26"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26" name="Rectangle 5"/>
          <p:cNvSpPr>
            <a:spLocks noChangeArrowheads="1"/>
          </p:cNvSpPr>
          <p:nvPr/>
        </p:nvSpPr>
        <p:spPr bwMode="auto">
          <a:xfrm>
            <a:off x="0" y="9525"/>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a:r>
              <a:rPr lang="en-US" altLang="en-US" sz="2800" dirty="0">
                <a:solidFill>
                  <a:srgbClr val="FABE16"/>
                </a:solidFill>
              </a:rPr>
              <a:t>Slip-Stream Field Test Experimental Setup </a:t>
            </a:r>
          </a:p>
        </p:txBody>
      </p:sp>
      <p:pic>
        <p:nvPicPr>
          <p:cNvPr id="26627" name="Picture 10" descr="IMG_389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96850" y="1403350"/>
            <a:ext cx="5397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6"/>
          <p:cNvSpPr txBox="1">
            <a:spLocks noChangeArrowheads="1"/>
          </p:cNvSpPr>
          <p:nvPr/>
        </p:nvSpPr>
        <p:spPr bwMode="auto">
          <a:xfrm>
            <a:off x="6254750" y="1208088"/>
            <a:ext cx="1593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a:t>Trigger Generator</a:t>
            </a:r>
          </a:p>
        </p:txBody>
      </p:sp>
      <p:sp>
        <p:nvSpPr>
          <p:cNvPr id="26629" name="TextBox 23"/>
          <p:cNvSpPr txBox="1">
            <a:spLocks noChangeArrowheads="1"/>
          </p:cNvSpPr>
          <p:nvPr/>
        </p:nvSpPr>
        <p:spPr bwMode="auto">
          <a:xfrm>
            <a:off x="6254750" y="1965325"/>
            <a:ext cx="159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t>TPS® SSPG-40X Pulse Generator (100W)</a:t>
            </a:r>
          </a:p>
        </p:txBody>
      </p:sp>
      <p:sp>
        <p:nvSpPr>
          <p:cNvPr id="26630" name="TextBox 24"/>
          <p:cNvSpPr txBox="1">
            <a:spLocks noChangeArrowheads="1"/>
          </p:cNvSpPr>
          <p:nvPr/>
        </p:nvSpPr>
        <p:spPr bwMode="auto">
          <a:xfrm>
            <a:off x="6254750" y="4081463"/>
            <a:ext cx="15938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t>Horiba® PGA-350 Portable Gas Analyzer</a:t>
            </a:r>
          </a:p>
        </p:txBody>
      </p:sp>
      <p:sp>
        <p:nvSpPr>
          <p:cNvPr id="26631" name="TextBox 25"/>
          <p:cNvSpPr txBox="1">
            <a:spLocks noChangeArrowheads="1"/>
          </p:cNvSpPr>
          <p:nvPr/>
        </p:nvSpPr>
        <p:spPr bwMode="auto">
          <a:xfrm>
            <a:off x="6254750" y="4997450"/>
            <a:ext cx="1593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t>TSI® </a:t>
            </a:r>
            <a:r>
              <a:rPr lang="en-US" altLang="en-US" sz="1100" dirty="0" err="1"/>
              <a:t>DustTrak</a:t>
            </a:r>
            <a:r>
              <a:rPr lang="en-US" altLang="en-US" sz="1100" dirty="0"/>
              <a:t> Particle Analyzer</a:t>
            </a:r>
          </a:p>
        </p:txBody>
      </p:sp>
      <p:sp>
        <p:nvSpPr>
          <p:cNvPr id="26632" name="TextBox 26"/>
          <p:cNvSpPr txBox="1">
            <a:spLocks noChangeArrowheads="1"/>
          </p:cNvSpPr>
          <p:nvPr/>
        </p:nvSpPr>
        <p:spPr bwMode="auto">
          <a:xfrm>
            <a:off x="6254750" y="3333750"/>
            <a:ext cx="1593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a:t>Gas Sampling Manifold</a:t>
            </a:r>
          </a:p>
        </p:txBody>
      </p:sp>
      <p:sp>
        <p:nvSpPr>
          <p:cNvPr id="26633" name="TextBox 27"/>
          <p:cNvSpPr txBox="1">
            <a:spLocks noChangeArrowheads="1"/>
          </p:cNvSpPr>
          <p:nvPr/>
        </p:nvSpPr>
        <p:spPr bwMode="auto">
          <a:xfrm>
            <a:off x="6254750" y="2490788"/>
            <a:ext cx="15938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a:t>TPER </a:t>
            </a:r>
            <a:r>
              <a:rPr lang="en-US" altLang="en-US" sz="1100" i="1"/>
              <a:t>Mk.I </a:t>
            </a:r>
            <a:r>
              <a:rPr lang="en-US" altLang="en-US" sz="1100"/>
              <a:t>Plasma Reactor</a:t>
            </a:r>
          </a:p>
        </p:txBody>
      </p:sp>
      <p:cxnSp>
        <p:nvCxnSpPr>
          <p:cNvPr id="26634" name="Straight Arrow Connector 2"/>
          <p:cNvCxnSpPr>
            <a:cxnSpLocks noChangeShapeType="1"/>
          </p:cNvCxnSpPr>
          <p:nvPr/>
        </p:nvCxnSpPr>
        <p:spPr bwMode="auto">
          <a:xfrm flipH="1" flipV="1">
            <a:off x="3197225" y="4291013"/>
            <a:ext cx="3057525" cy="11112"/>
          </a:xfrm>
          <a:prstGeom prst="straightConnector1">
            <a:avLst/>
          </a:prstGeom>
          <a:noFill/>
          <a:ln w="25400">
            <a:solidFill>
              <a:srgbClr val="FF0000"/>
            </a:solidFill>
            <a:round/>
            <a:headEnd/>
            <a:tailEnd type="triangle" w="lg" len="lg"/>
          </a:ln>
        </p:spPr>
      </p:cxnSp>
      <p:cxnSp>
        <p:nvCxnSpPr>
          <p:cNvPr id="26635" name="Straight Arrow Connector 14"/>
          <p:cNvCxnSpPr>
            <a:cxnSpLocks noChangeShapeType="1"/>
          </p:cNvCxnSpPr>
          <p:nvPr/>
        </p:nvCxnSpPr>
        <p:spPr bwMode="auto">
          <a:xfrm rot="420000" flipH="1">
            <a:off x="4319588" y="5189538"/>
            <a:ext cx="1928812" cy="228600"/>
          </a:xfrm>
          <a:prstGeom prst="straightConnector1">
            <a:avLst/>
          </a:prstGeom>
          <a:noFill/>
          <a:ln w="25400">
            <a:solidFill>
              <a:srgbClr val="FF0000"/>
            </a:solidFill>
            <a:round/>
            <a:headEnd/>
            <a:tailEnd type="triangle" w="lg" len="lg"/>
          </a:ln>
        </p:spPr>
      </p:cxnSp>
      <p:cxnSp>
        <p:nvCxnSpPr>
          <p:cNvPr id="26636" name="Straight Arrow Connector 15"/>
          <p:cNvCxnSpPr>
            <a:cxnSpLocks noChangeShapeType="1"/>
          </p:cNvCxnSpPr>
          <p:nvPr/>
        </p:nvCxnSpPr>
        <p:spPr bwMode="auto">
          <a:xfrm rot="420000" flipH="1">
            <a:off x="4319588" y="3378200"/>
            <a:ext cx="1928812" cy="228600"/>
          </a:xfrm>
          <a:prstGeom prst="straightConnector1">
            <a:avLst/>
          </a:prstGeom>
          <a:noFill/>
          <a:ln w="25400">
            <a:solidFill>
              <a:srgbClr val="FF0000"/>
            </a:solidFill>
            <a:round/>
            <a:headEnd/>
            <a:tailEnd type="triangle" w="lg" len="lg"/>
          </a:ln>
        </p:spPr>
      </p:cxnSp>
      <p:cxnSp>
        <p:nvCxnSpPr>
          <p:cNvPr id="26637" name="Straight Arrow Connector 16"/>
          <p:cNvCxnSpPr>
            <a:cxnSpLocks noChangeShapeType="1"/>
          </p:cNvCxnSpPr>
          <p:nvPr/>
        </p:nvCxnSpPr>
        <p:spPr bwMode="auto">
          <a:xfrm rot="420000" flipH="1">
            <a:off x="4114800" y="2586038"/>
            <a:ext cx="2132013" cy="274637"/>
          </a:xfrm>
          <a:prstGeom prst="straightConnector1">
            <a:avLst/>
          </a:prstGeom>
          <a:noFill/>
          <a:ln w="25400">
            <a:solidFill>
              <a:srgbClr val="FF0000"/>
            </a:solidFill>
            <a:round/>
            <a:headEnd/>
            <a:tailEnd type="triangle" w="lg" len="lg"/>
          </a:ln>
        </p:spPr>
      </p:cxnSp>
      <p:cxnSp>
        <p:nvCxnSpPr>
          <p:cNvPr id="26638" name="Straight Arrow Connector 17"/>
          <p:cNvCxnSpPr>
            <a:cxnSpLocks noChangeShapeType="1"/>
          </p:cNvCxnSpPr>
          <p:nvPr/>
        </p:nvCxnSpPr>
        <p:spPr bwMode="auto">
          <a:xfrm rot="420000" flipH="1">
            <a:off x="4319588" y="2052638"/>
            <a:ext cx="1928812" cy="228600"/>
          </a:xfrm>
          <a:prstGeom prst="straightConnector1">
            <a:avLst/>
          </a:prstGeom>
          <a:noFill/>
          <a:ln w="25400">
            <a:solidFill>
              <a:srgbClr val="FF0000"/>
            </a:solidFill>
            <a:round/>
            <a:headEnd/>
            <a:tailEnd type="triangle" w="lg" len="lg"/>
          </a:ln>
        </p:spPr>
      </p:cxnSp>
      <p:cxnSp>
        <p:nvCxnSpPr>
          <p:cNvPr id="26639" name="Straight Arrow Connector 20"/>
          <p:cNvCxnSpPr>
            <a:cxnSpLocks noChangeShapeType="1"/>
          </p:cNvCxnSpPr>
          <p:nvPr/>
        </p:nvCxnSpPr>
        <p:spPr bwMode="auto">
          <a:xfrm rot="420000" flipH="1">
            <a:off x="3656013" y="1214438"/>
            <a:ext cx="2592387" cy="320675"/>
          </a:xfrm>
          <a:prstGeom prst="straightConnector1">
            <a:avLst/>
          </a:prstGeom>
          <a:noFill/>
          <a:ln w="25400">
            <a:solidFill>
              <a:srgbClr val="FF0000"/>
            </a:solidFill>
            <a:round/>
            <a:headEnd/>
            <a:tailEnd type="triangle" w="lg" len="lg"/>
          </a:ln>
        </p:spPr>
      </p:cxnSp>
      <p:cxnSp>
        <p:nvCxnSpPr>
          <p:cNvPr id="26640" name="Straight Arrow Connector 28"/>
          <p:cNvCxnSpPr>
            <a:cxnSpLocks noChangeShapeType="1"/>
          </p:cNvCxnSpPr>
          <p:nvPr/>
        </p:nvCxnSpPr>
        <p:spPr bwMode="auto">
          <a:xfrm rot="420000" flipH="1">
            <a:off x="4319588" y="1582738"/>
            <a:ext cx="1928812" cy="228600"/>
          </a:xfrm>
          <a:prstGeom prst="straightConnector1">
            <a:avLst/>
          </a:prstGeom>
          <a:noFill/>
          <a:ln w="25400">
            <a:solidFill>
              <a:srgbClr val="FF0000"/>
            </a:solidFill>
            <a:round/>
            <a:headEnd/>
            <a:tailEnd type="triangle" w="lg" len="lg"/>
          </a:ln>
        </p:spPr>
      </p:cxnSp>
      <p:sp>
        <p:nvSpPr>
          <p:cNvPr id="26641" name="TextBox 29"/>
          <p:cNvSpPr txBox="1">
            <a:spLocks noChangeArrowheads="1"/>
          </p:cNvSpPr>
          <p:nvPr/>
        </p:nvSpPr>
        <p:spPr bwMode="auto">
          <a:xfrm>
            <a:off x="6254750" y="1576388"/>
            <a:ext cx="1593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t>DC Power Supply</a:t>
            </a:r>
          </a:p>
        </p:txBody>
      </p:sp>
      <p:sp>
        <p:nvSpPr>
          <p:cNvPr id="26642" name="TextBox 34"/>
          <p:cNvSpPr txBox="1">
            <a:spLocks noChangeArrowheads="1"/>
          </p:cNvSpPr>
          <p:nvPr/>
        </p:nvSpPr>
        <p:spPr bwMode="auto">
          <a:xfrm>
            <a:off x="304800" y="6524625"/>
            <a:ext cx="7010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a:cs typeface="Arial" pitchFamily="34" charset="0"/>
              </a:rPr>
              <a:t>Photo taken during field tests at the Naval Postgraduate School - Monterey, CA</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8720" y="5913438"/>
            <a:ext cx="2317750" cy="801687"/>
          </a:xfrm>
          <a:prstGeom prst="rect">
            <a:avLst/>
          </a:prstGeom>
          <a:noFill/>
          <a:ln w="15875"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5FA86B3-84C9-4822-A6F3-0477DF11D5E4}" type="slidenum">
              <a:rPr lang="en-US" smtClean="0"/>
              <a:t>21</a:t>
            </a:fld>
            <a:endParaRPr lang="en-US"/>
          </a:p>
        </p:txBody>
      </p:sp>
    </p:spTree>
    <p:extLst>
      <p:ext uri="{BB962C8B-B14F-4D97-AF65-F5344CB8AC3E}">
        <p14:creationId xmlns:p14="http://schemas.microsoft.com/office/powerpoint/2010/main" val="19295428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
          <p:cNvGrpSpPr>
            <a:grpSpLocks/>
          </p:cNvGrpSpPr>
          <p:nvPr/>
        </p:nvGrpSpPr>
        <p:grpSpPr bwMode="auto">
          <a:xfrm>
            <a:off x="990601" y="9525"/>
            <a:ext cx="7238999" cy="914401"/>
            <a:chOff x="0" y="0"/>
            <a:chExt cx="5759" cy="576"/>
          </a:xfrm>
        </p:grpSpPr>
        <p:sp>
          <p:nvSpPr>
            <p:cNvPr id="25"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26"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66" name="Rectangle 5"/>
          <p:cNvSpPr>
            <a:spLocks noChangeArrowheads="1"/>
          </p:cNvSpPr>
          <p:nvPr/>
        </p:nvSpPr>
        <p:spPr bwMode="auto">
          <a:xfrm>
            <a:off x="0" y="9525"/>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a:r>
              <a:rPr lang="en-US" altLang="en-US" sz="3200">
                <a:solidFill>
                  <a:srgbClr val="FABE16"/>
                </a:solidFill>
              </a:rPr>
              <a:t>USC Laboratory Full-Flow Setup</a:t>
            </a:r>
            <a:endParaRPr lang="en-US" altLang="en-US" sz="3200"/>
          </a:p>
        </p:txBody>
      </p:sp>
      <p:pic>
        <p:nvPicPr>
          <p:cNvPr id="36867" name="Picture 2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504825" y="1079500"/>
            <a:ext cx="813276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3962400" y="1998663"/>
            <a:ext cx="1898650" cy="615950"/>
          </a:xfrm>
          <a:prstGeom prst="rect">
            <a:avLst/>
          </a:prstGeom>
          <a:solidFill>
            <a:schemeClr val="bg1">
              <a:alpha val="70000"/>
            </a:schemeClr>
          </a:solidFill>
        </p:spPr>
        <p:txBody>
          <a:bodyPr>
            <a:spAutoFit/>
          </a:bodyPr>
          <a:lstStyle/>
          <a:p>
            <a:pPr algn="ctr">
              <a:defRPr/>
            </a:pPr>
            <a:r>
              <a:rPr lang="en-US" sz="1700" dirty="0">
                <a:solidFill>
                  <a:schemeClr val="bg2">
                    <a:lumMod val="10000"/>
                  </a:schemeClr>
                </a:solidFill>
                <a:latin typeface="Arial"/>
                <a:ea typeface="ＭＳ Ｐゴシック" charset="-128"/>
                <a:cs typeface="Arial"/>
              </a:rPr>
              <a:t>USC TPER </a:t>
            </a:r>
            <a:r>
              <a:rPr lang="en-US" sz="1700" i="1" dirty="0">
                <a:solidFill>
                  <a:schemeClr val="bg2">
                    <a:lumMod val="10000"/>
                  </a:schemeClr>
                </a:solidFill>
                <a:latin typeface="Arial"/>
                <a:ea typeface="ＭＳ Ｐゴシック" charset="-128"/>
                <a:cs typeface="Arial"/>
              </a:rPr>
              <a:t>Mk.II</a:t>
            </a:r>
            <a:r>
              <a:rPr lang="en-US" sz="1700" dirty="0">
                <a:solidFill>
                  <a:schemeClr val="bg2">
                    <a:lumMod val="10000"/>
                  </a:schemeClr>
                </a:solidFill>
                <a:latin typeface="Arial"/>
                <a:ea typeface="ＭＳ Ｐゴシック" charset="-128"/>
                <a:cs typeface="Arial"/>
              </a:rPr>
              <a:t> Plasma Reactor</a:t>
            </a:r>
          </a:p>
        </p:txBody>
      </p:sp>
      <p:pic>
        <p:nvPicPr>
          <p:cNvPr id="36869" name="Picture 2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5338" y="4013200"/>
            <a:ext cx="38258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70" name="Straight Arrow Connector 3"/>
          <p:cNvCxnSpPr>
            <a:cxnSpLocks noChangeShapeType="1"/>
            <a:stCxn id="39" idx="3"/>
          </p:cNvCxnSpPr>
          <p:nvPr/>
        </p:nvCxnSpPr>
        <p:spPr bwMode="auto">
          <a:xfrm flipV="1">
            <a:off x="2914650" y="4765675"/>
            <a:ext cx="2563813" cy="1130300"/>
          </a:xfrm>
          <a:prstGeom prst="straightConnector1">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6871" name="Straight Arrow Connector 12"/>
          <p:cNvCxnSpPr>
            <a:cxnSpLocks noChangeShapeType="1"/>
            <a:stCxn id="39" idx="3"/>
          </p:cNvCxnSpPr>
          <p:nvPr/>
        </p:nvCxnSpPr>
        <p:spPr bwMode="auto">
          <a:xfrm flipV="1">
            <a:off x="2914650" y="5080000"/>
            <a:ext cx="2563813" cy="815975"/>
          </a:xfrm>
          <a:prstGeom prst="straightConnector1">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6872" name="Straight Arrow Connector 15"/>
          <p:cNvCxnSpPr>
            <a:cxnSpLocks noChangeShapeType="1"/>
            <a:stCxn id="37" idx="3"/>
          </p:cNvCxnSpPr>
          <p:nvPr/>
        </p:nvCxnSpPr>
        <p:spPr bwMode="auto">
          <a:xfrm flipV="1">
            <a:off x="3049588" y="5716588"/>
            <a:ext cx="1522412" cy="777875"/>
          </a:xfrm>
          <a:prstGeom prst="straightConnector1">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6873" name="Straight Arrow Connector 17"/>
          <p:cNvCxnSpPr>
            <a:cxnSpLocks noChangeShapeType="1"/>
          </p:cNvCxnSpPr>
          <p:nvPr/>
        </p:nvCxnSpPr>
        <p:spPr bwMode="auto">
          <a:xfrm flipH="1">
            <a:off x="6773863" y="4165600"/>
            <a:ext cx="685800" cy="0"/>
          </a:xfrm>
          <a:prstGeom prst="straightConnector1">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6874" name="Straight Arrow Connector 27"/>
          <p:cNvCxnSpPr>
            <a:cxnSpLocks noChangeShapeType="1"/>
          </p:cNvCxnSpPr>
          <p:nvPr/>
        </p:nvCxnSpPr>
        <p:spPr bwMode="auto">
          <a:xfrm flipH="1" flipV="1">
            <a:off x="6850063" y="4645025"/>
            <a:ext cx="609600" cy="282575"/>
          </a:xfrm>
          <a:prstGeom prst="straightConnector1">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6875" name="Straight Arrow Connector 31"/>
          <p:cNvCxnSpPr>
            <a:cxnSpLocks noChangeShapeType="1"/>
            <a:stCxn id="36" idx="1"/>
          </p:cNvCxnSpPr>
          <p:nvPr/>
        </p:nvCxnSpPr>
        <p:spPr bwMode="auto">
          <a:xfrm flipH="1">
            <a:off x="5862638" y="6084888"/>
            <a:ext cx="1520825" cy="61912"/>
          </a:xfrm>
          <a:prstGeom prst="straightConnector1">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cxnSp>
      <p:sp>
        <p:nvSpPr>
          <p:cNvPr id="24" name="Rectangle 23"/>
          <p:cNvSpPr/>
          <p:nvPr/>
        </p:nvSpPr>
        <p:spPr>
          <a:xfrm>
            <a:off x="7469188" y="3919538"/>
            <a:ext cx="1557337" cy="522287"/>
          </a:xfrm>
          <a:prstGeom prst="rect">
            <a:avLst/>
          </a:prstGeom>
        </p:spPr>
        <p:txBody>
          <a:bodyPr>
            <a:spAutoFit/>
          </a:bodyPr>
          <a:lstStyle/>
          <a:p>
            <a:pPr>
              <a:defRPr/>
            </a:pPr>
            <a:r>
              <a:rPr lang="en-US" sz="1400" dirty="0">
                <a:solidFill>
                  <a:schemeClr val="bg2">
                    <a:lumMod val="10000"/>
                  </a:schemeClr>
                </a:solidFill>
                <a:latin typeface="Arial"/>
                <a:ea typeface="ＭＳ Ｐゴシック" charset="-128"/>
                <a:cs typeface="Arial"/>
              </a:rPr>
              <a:t>TSI </a:t>
            </a:r>
            <a:r>
              <a:rPr lang="en-US" sz="1400" dirty="0" err="1">
                <a:solidFill>
                  <a:schemeClr val="bg2">
                    <a:lumMod val="10000"/>
                  </a:schemeClr>
                </a:solidFill>
                <a:latin typeface="Arial"/>
                <a:ea typeface="ＭＳ Ｐゴシック" charset="-128"/>
                <a:cs typeface="Arial"/>
              </a:rPr>
              <a:t>DustTrak</a:t>
            </a:r>
            <a:r>
              <a:rPr lang="en-US" sz="1400" baseline="30000" dirty="0">
                <a:solidFill>
                  <a:schemeClr val="bg2">
                    <a:lumMod val="10000"/>
                  </a:schemeClr>
                </a:solidFill>
                <a:latin typeface="Arial"/>
                <a:ea typeface="ＭＳ Ｐゴシック" charset="-128"/>
                <a:cs typeface="Arial"/>
              </a:rPr>
              <a:t> ®</a:t>
            </a:r>
            <a:r>
              <a:rPr lang="en-US" sz="1400" dirty="0">
                <a:solidFill>
                  <a:schemeClr val="bg2">
                    <a:lumMod val="10000"/>
                  </a:schemeClr>
                </a:solidFill>
                <a:latin typeface="Arial"/>
                <a:ea typeface="ＭＳ Ｐゴシック" charset="-128"/>
                <a:cs typeface="Arial"/>
              </a:rPr>
              <a:t> Particle Monitor</a:t>
            </a:r>
            <a:endParaRPr lang="en-US" sz="1400" dirty="0">
              <a:latin typeface="Arial" charset="0"/>
              <a:ea typeface="ＭＳ Ｐゴシック" charset="-128"/>
            </a:endParaRPr>
          </a:p>
        </p:txBody>
      </p:sp>
      <p:sp>
        <p:nvSpPr>
          <p:cNvPr id="35" name="Rectangle 34"/>
          <p:cNvSpPr/>
          <p:nvPr/>
        </p:nvSpPr>
        <p:spPr>
          <a:xfrm>
            <a:off x="7446963" y="4710113"/>
            <a:ext cx="1806575" cy="523875"/>
          </a:xfrm>
          <a:prstGeom prst="rect">
            <a:avLst/>
          </a:prstGeom>
        </p:spPr>
        <p:txBody>
          <a:bodyPr>
            <a:spAutoFit/>
          </a:bodyPr>
          <a:lstStyle/>
          <a:p>
            <a:pPr>
              <a:defRPr/>
            </a:pPr>
            <a:r>
              <a:rPr lang="en-US" sz="1400" dirty="0">
                <a:solidFill>
                  <a:schemeClr val="bg2">
                    <a:lumMod val="10000"/>
                  </a:schemeClr>
                </a:solidFill>
                <a:latin typeface="Arial"/>
                <a:ea typeface="ＭＳ Ｐゴシック" charset="-128"/>
                <a:cs typeface="Arial"/>
              </a:rPr>
              <a:t>Teledyne</a:t>
            </a:r>
            <a:r>
              <a:rPr lang="en-US" sz="1400" baseline="30000" dirty="0">
                <a:solidFill>
                  <a:schemeClr val="bg2">
                    <a:lumMod val="10000"/>
                  </a:schemeClr>
                </a:solidFill>
                <a:latin typeface="Arial"/>
                <a:ea typeface="ＭＳ Ｐゴシック" charset="-128"/>
                <a:cs typeface="Arial"/>
              </a:rPr>
              <a:t> ®</a:t>
            </a:r>
            <a:r>
              <a:rPr lang="en-US" sz="1400" dirty="0">
                <a:solidFill>
                  <a:schemeClr val="bg2">
                    <a:lumMod val="10000"/>
                  </a:schemeClr>
                </a:solidFill>
                <a:latin typeface="Arial"/>
                <a:ea typeface="ＭＳ Ｐゴシック" charset="-128"/>
                <a:cs typeface="Arial"/>
              </a:rPr>
              <a:t> Ultrafine Particulate Monitor</a:t>
            </a:r>
            <a:endParaRPr lang="en-US" sz="1400" dirty="0">
              <a:latin typeface="Arial" charset="0"/>
              <a:ea typeface="ＭＳ Ｐゴシック" charset="-128"/>
            </a:endParaRPr>
          </a:p>
        </p:txBody>
      </p:sp>
      <p:sp>
        <p:nvSpPr>
          <p:cNvPr id="36" name="Rectangle 35"/>
          <p:cNvSpPr/>
          <p:nvPr/>
        </p:nvSpPr>
        <p:spPr>
          <a:xfrm>
            <a:off x="7383463" y="5822950"/>
            <a:ext cx="1808162" cy="523875"/>
          </a:xfrm>
          <a:prstGeom prst="rect">
            <a:avLst/>
          </a:prstGeom>
        </p:spPr>
        <p:txBody>
          <a:bodyPr>
            <a:spAutoFit/>
          </a:bodyPr>
          <a:lstStyle/>
          <a:p>
            <a:pPr>
              <a:defRPr/>
            </a:pPr>
            <a:r>
              <a:rPr lang="en-US" sz="1400" dirty="0">
                <a:solidFill>
                  <a:schemeClr val="bg2">
                    <a:lumMod val="10000"/>
                  </a:schemeClr>
                </a:solidFill>
                <a:latin typeface="Arial"/>
                <a:ea typeface="ＭＳ Ｐゴシック" charset="-128"/>
                <a:cs typeface="Arial"/>
              </a:rPr>
              <a:t>Transient Plasma Reactor (x2)</a:t>
            </a:r>
            <a:endParaRPr lang="en-US" sz="1400" dirty="0">
              <a:latin typeface="Arial" charset="0"/>
              <a:ea typeface="ＭＳ Ｐゴシック" charset="-128"/>
            </a:endParaRPr>
          </a:p>
        </p:txBody>
      </p:sp>
      <p:sp>
        <p:nvSpPr>
          <p:cNvPr id="37" name="Rectangle 36"/>
          <p:cNvSpPr/>
          <p:nvPr/>
        </p:nvSpPr>
        <p:spPr>
          <a:xfrm>
            <a:off x="603250" y="6232525"/>
            <a:ext cx="2446338" cy="523875"/>
          </a:xfrm>
          <a:prstGeom prst="rect">
            <a:avLst/>
          </a:prstGeom>
        </p:spPr>
        <p:txBody>
          <a:bodyPr>
            <a:spAutoFit/>
          </a:bodyPr>
          <a:lstStyle/>
          <a:p>
            <a:pPr algn="ctr">
              <a:defRPr/>
            </a:pPr>
            <a:r>
              <a:rPr lang="en-US" sz="1400" dirty="0">
                <a:solidFill>
                  <a:schemeClr val="bg2">
                    <a:lumMod val="10000"/>
                  </a:schemeClr>
                </a:solidFill>
                <a:latin typeface="Arial"/>
                <a:ea typeface="ＭＳ Ｐゴシック" charset="-128"/>
                <a:cs typeface="Arial"/>
              </a:rPr>
              <a:t>Gas and Particulate Analysis Sampling Manifold</a:t>
            </a:r>
            <a:endParaRPr lang="en-US" sz="1400" dirty="0">
              <a:latin typeface="Arial" charset="0"/>
              <a:ea typeface="ＭＳ Ｐゴシック" charset="-128"/>
            </a:endParaRPr>
          </a:p>
        </p:txBody>
      </p:sp>
      <p:sp>
        <p:nvSpPr>
          <p:cNvPr id="39" name="Rectangle 38"/>
          <p:cNvSpPr/>
          <p:nvPr/>
        </p:nvSpPr>
        <p:spPr>
          <a:xfrm>
            <a:off x="838200" y="5634038"/>
            <a:ext cx="2076450" cy="522287"/>
          </a:xfrm>
          <a:prstGeom prst="rect">
            <a:avLst/>
          </a:prstGeom>
        </p:spPr>
        <p:txBody>
          <a:bodyPr>
            <a:spAutoFit/>
          </a:bodyPr>
          <a:lstStyle/>
          <a:p>
            <a:pPr algn="ctr">
              <a:defRPr/>
            </a:pPr>
            <a:r>
              <a:rPr lang="en-US" sz="1400" dirty="0">
                <a:solidFill>
                  <a:schemeClr val="bg2">
                    <a:lumMod val="10000"/>
                  </a:schemeClr>
                </a:solidFill>
                <a:latin typeface="Arial"/>
                <a:ea typeface="ＭＳ Ｐゴシック" charset="-128"/>
                <a:cs typeface="Arial"/>
              </a:rPr>
              <a:t>TPS</a:t>
            </a:r>
            <a:r>
              <a:rPr lang="en-US" sz="1400" baseline="30000" dirty="0">
                <a:solidFill>
                  <a:schemeClr val="bg2">
                    <a:lumMod val="10000"/>
                  </a:schemeClr>
                </a:solidFill>
                <a:latin typeface="Arial"/>
                <a:ea typeface="ＭＳ Ｐゴシック" charset="-128"/>
                <a:cs typeface="Arial"/>
              </a:rPr>
              <a:t>®</a:t>
            </a:r>
            <a:r>
              <a:rPr lang="en-US" sz="1400" dirty="0">
                <a:solidFill>
                  <a:schemeClr val="bg2">
                    <a:lumMod val="10000"/>
                  </a:schemeClr>
                </a:solidFill>
                <a:latin typeface="Arial"/>
                <a:ea typeface="ＭＳ Ｐゴシック" charset="-128"/>
                <a:cs typeface="Arial"/>
              </a:rPr>
              <a:t> SSPG-20X </a:t>
            </a:r>
            <a:r>
              <a:rPr lang="en-US" sz="1400">
                <a:solidFill>
                  <a:schemeClr val="bg2">
                    <a:lumMod val="10000"/>
                  </a:schemeClr>
                </a:solidFill>
                <a:latin typeface="Arial"/>
                <a:ea typeface="ＭＳ Ｐゴシック" charset="-128"/>
                <a:cs typeface="Arial"/>
              </a:rPr>
              <a:t>Pulse Generator 1 </a:t>
            </a:r>
            <a:r>
              <a:rPr lang="en-US" sz="1400" dirty="0">
                <a:solidFill>
                  <a:schemeClr val="bg2">
                    <a:lumMod val="10000"/>
                  </a:schemeClr>
                </a:solidFill>
                <a:latin typeface="Arial"/>
                <a:ea typeface="ＭＳ Ｐゴシック" charset="-128"/>
                <a:cs typeface="Arial"/>
              </a:rPr>
              <a:t>kW (x2)</a:t>
            </a:r>
            <a:endParaRPr lang="en-US" sz="1400" dirty="0">
              <a:latin typeface="Arial" charset="0"/>
              <a:ea typeface="ＭＳ Ｐゴシック" charset="-128"/>
            </a:endParaRPr>
          </a:p>
        </p:txBody>
      </p:sp>
      <p:cxnSp>
        <p:nvCxnSpPr>
          <p:cNvPr id="36881" name="Straight Arrow Connector 31"/>
          <p:cNvCxnSpPr>
            <a:cxnSpLocks noChangeShapeType="1"/>
            <a:stCxn id="36" idx="1"/>
          </p:cNvCxnSpPr>
          <p:nvPr/>
        </p:nvCxnSpPr>
        <p:spPr bwMode="auto">
          <a:xfrm flipH="1" flipV="1">
            <a:off x="5827713" y="5489575"/>
            <a:ext cx="1555750" cy="595313"/>
          </a:xfrm>
          <a:prstGeom prst="straightConnector1">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cxnSp>
      <p:sp>
        <p:nvSpPr>
          <p:cNvPr id="38" name="TextBox 37"/>
          <p:cNvSpPr txBox="1"/>
          <p:nvPr/>
        </p:nvSpPr>
        <p:spPr>
          <a:xfrm>
            <a:off x="376238" y="4221163"/>
            <a:ext cx="2660650" cy="1016000"/>
          </a:xfrm>
          <a:prstGeom prst="rect">
            <a:avLst/>
          </a:prstGeom>
          <a:solidFill>
            <a:schemeClr val="bg1">
              <a:alpha val="70000"/>
            </a:schemeClr>
          </a:solidFill>
          <a:ln w="50800">
            <a:solidFill>
              <a:srgbClr val="FF0000"/>
            </a:solidFill>
          </a:ln>
        </p:spPr>
        <p:txBody>
          <a:bodyPr>
            <a:spAutoFit/>
          </a:bodyPr>
          <a:lstStyle/>
          <a:p>
            <a:pPr algn="ctr">
              <a:defRPr/>
            </a:pPr>
            <a:r>
              <a:rPr lang="en-US" sz="2000" dirty="0">
                <a:solidFill>
                  <a:schemeClr val="bg2">
                    <a:lumMod val="10000"/>
                  </a:schemeClr>
                </a:solidFill>
                <a:latin typeface="Arial"/>
                <a:ea typeface="ＭＳ Ｐゴシック" charset="-128"/>
                <a:cs typeface="Arial"/>
              </a:rPr>
              <a:t>USC </a:t>
            </a:r>
            <a:r>
              <a:rPr lang="en-US" sz="2000" i="1" dirty="0">
                <a:solidFill>
                  <a:schemeClr val="bg2">
                    <a:lumMod val="10000"/>
                  </a:schemeClr>
                </a:solidFill>
                <a:latin typeface="Arial"/>
                <a:ea typeface="ＭＳ Ｐゴシック" charset="-128"/>
                <a:cs typeface="Arial"/>
              </a:rPr>
              <a:t>Mk.II</a:t>
            </a:r>
            <a:r>
              <a:rPr lang="en-US" sz="2000" dirty="0">
                <a:solidFill>
                  <a:schemeClr val="bg2">
                    <a:lumMod val="10000"/>
                  </a:schemeClr>
                </a:solidFill>
                <a:latin typeface="Arial"/>
                <a:ea typeface="ＭＳ Ｐゴシック" charset="-128"/>
                <a:cs typeface="Arial"/>
              </a:rPr>
              <a:t> Reactor Provides 5000X Increase in Scale-Up!</a:t>
            </a:r>
          </a:p>
        </p:txBody>
      </p:sp>
      <p:sp>
        <p:nvSpPr>
          <p:cNvPr id="2" name="Slide Number Placeholder 1"/>
          <p:cNvSpPr>
            <a:spLocks noGrp="1"/>
          </p:cNvSpPr>
          <p:nvPr>
            <p:ph type="sldNum" sz="quarter" idx="12"/>
          </p:nvPr>
        </p:nvSpPr>
        <p:spPr/>
        <p:txBody>
          <a:bodyPr/>
          <a:lstStyle/>
          <a:p>
            <a:fld id="{B5FA86B3-84C9-4822-A6F3-0477DF11D5E4}" type="slidenum">
              <a:rPr lang="en-US" smtClean="0"/>
              <a:t>22</a:t>
            </a:fld>
            <a:endParaRPr lang="en-US"/>
          </a:p>
        </p:txBody>
      </p:sp>
    </p:spTree>
    <p:extLst>
      <p:ext uri="{BB962C8B-B14F-4D97-AF65-F5344CB8AC3E}">
        <p14:creationId xmlns:p14="http://schemas.microsoft.com/office/powerpoint/2010/main" val="31302723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
          <p:cNvGrpSpPr>
            <a:grpSpLocks/>
          </p:cNvGrpSpPr>
          <p:nvPr/>
        </p:nvGrpSpPr>
        <p:grpSpPr bwMode="auto">
          <a:xfrm>
            <a:off x="990601" y="9525"/>
            <a:ext cx="7238999" cy="914401"/>
            <a:chOff x="0" y="0"/>
            <a:chExt cx="5759" cy="576"/>
          </a:xfrm>
        </p:grpSpPr>
        <p:sp>
          <p:nvSpPr>
            <p:cNvPr id="16"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17"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22" name="Title 8"/>
          <p:cNvSpPr txBox="1">
            <a:spLocks/>
          </p:cNvSpPr>
          <p:nvPr/>
        </p:nvSpPr>
        <p:spPr bwMode="auto">
          <a:xfrm>
            <a:off x="3810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83000"/>
              </a:lnSpc>
              <a:spcBef>
                <a:spcPts val="1425"/>
              </a:spcBef>
              <a:buClr>
                <a:srgbClr val="000000"/>
              </a:buClr>
              <a:buSzPct val="100000"/>
              <a:buFont typeface="Times New Roman" pitchFamily="18" charset="0"/>
              <a:defRPr sz="3200">
                <a:solidFill>
                  <a:srgbClr val="000000"/>
                </a:solidFill>
                <a:latin typeface="Calibri" pitchFamily="34" charset="0"/>
                <a:ea typeface="ＭＳ Ｐゴシック" pitchFamily="34" charset="-128"/>
                <a:cs typeface="Noto Sans CJK JP Regular" charset="0"/>
              </a:defRPr>
            </a:lvl1pPr>
            <a:lvl2pPr>
              <a:lnSpc>
                <a:spcPct val="83000"/>
              </a:lnSpc>
              <a:spcBef>
                <a:spcPts val="1138"/>
              </a:spcBef>
              <a:buClr>
                <a:srgbClr val="000000"/>
              </a:buClr>
              <a:buSzPct val="100000"/>
              <a:buFont typeface="Times New Roman" pitchFamily="18" charset="0"/>
              <a:defRPr sz="2400">
                <a:solidFill>
                  <a:srgbClr val="000000"/>
                </a:solidFill>
                <a:latin typeface="Calibri" pitchFamily="34" charset="0"/>
                <a:ea typeface="Noto Sans CJK JP Regular" charset="0"/>
                <a:cs typeface="Noto Sans CJK JP Regular" charset="0"/>
              </a:defRPr>
            </a:lvl2pPr>
            <a:lvl3pPr>
              <a:lnSpc>
                <a:spcPct val="83000"/>
              </a:lnSpc>
              <a:spcBef>
                <a:spcPts val="850"/>
              </a:spcBef>
              <a:buClr>
                <a:srgbClr val="000000"/>
              </a:buClr>
              <a:buSzPct val="100000"/>
              <a:buFont typeface="Times New Roman" pitchFamily="18" charset="0"/>
              <a:defRPr sz="2000">
                <a:solidFill>
                  <a:srgbClr val="000000"/>
                </a:solidFill>
                <a:latin typeface="Calibri" pitchFamily="34" charset="0"/>
                <a:ea typeface="Noto Sans CJK JP Regular" charset="0"/>
                <a:cs typeface="Noto Sans CJK JP Regular" charset="0"/>
              </a:defRPr>
            </a:lvl3pPr>
            <a:lvl4pPr>
              <a:lnSpc>
                <a:spcPct val="83000"/>
              </a:lnSpc>
              <a:spcBef>
                <a:spcPts val="575"/>
              </a:spcBef>
              <a:buClr>
                <a:srgbClr val="000000"/>
              </a:buClr>
              <a:buSzPct val="100000"/>
              <a:buFont typeface="Times New Roman" pitchFamily="18" charset="0"/>
              <a:defRPr sz="2000">
                <a:solidFill>
                  <a:srgbClr val="000000"/>
                </a:solidFill>
                <a:latin typeface="Calibri" pitchFamily="34" charset="0"/>
                <a:ea typeface="Noto Sans CJK JP Regular" charset="0"/>
                <a:cs typeface="Noto Sans CJK JP Regular" charset="0"/>
              </a:defRPr>
            </a:lvl4pPr>
            <a:lvl5pPr>
              <a:lnSpc>
                <a:spcPct val="83000"/>
              </a:lnSpc>
              <a:spcBef>
                <a:spcPts val="288"/>
              </a:spcBef>
              <a:buClr>
                <a:srgbClr val="000000"/>
              </a:buClr>
              <a:buSzPct val="100000"/>
              <a:buFont typeface="Times New Roman" pitchFamily="18" charset="0"/>
              <a:defRPr sz="2000">
                <a:solidFill>
                  <a:srgbClr val="000000"/>
                </a:solidFill>
                <a:latin typeface="Calibri" pitchFamily="34" charset="0"/>
                <a:ea typeface="Noto Sans CJK JP Regular" charset="0"/>
                <a:cs typeface="Noto Sans CJK JP Regular" charset="0"/>
              </a:defRPr>
            </a:lvl5pPr>
            <a:lvl6pPr marL="2514600" indent="-228600" defTabSz="457200" eaLnBrk="0" fontAlgn="base" hangingPunct="0">
              <a:lnSpc>
                <a:spcPct val="83000"/>
              </a:lnSpc>
              <a:spcBef>
                <a:spcPts val="288"/>
              </a:spcBef>
              <a:spcAft>
                <a:spcPct val="0"/>
              </a:spcAft>
              <a:buClr>
                <a:srgbClr val="000000"/>
              </a:buClr>
              <a:buSzPct val="100000"/>
              <a:buFont typeface="Times New Roman" pitchFamily="18" charset="0"/>
              <a:defRPr sz="2000">
                <a:solidFill>
                  <a:srgbClr val="000000"/>
                </a:solidFill>
                <a:latin typeface="Calibri" pitchFamily="34" charset="0"/>
                <a:ea typeface="Noto Sans CJK JP Regular" charset="0"/>
                <a:cs typeface="Noto Sans CJK JP Regular" charset="0"/>
              </a:defRPr>
            </a:lvl6pPr>
            <a:lvl7pPr marL="2971800" indent="-228600" defTabSz="457200" eaLnBrk="0" fontAlgn="base" hangingPunct="0">
              <a:lnSpc>
                <a:spcPct val="83000"/>
              </a:lnSpc>
              <a:spcBef>
                <a:spcPts val="288"/>
              </a:spcBef>
              <a:spcAft>
                <a:spcPct val="0"/>
              </a:spcAft>
              <a:buClr>
                <a:srgbClr val="000000"/>
              </a:buClr>
              <a:buSzPct val="100000"/>
              <a:buFont typeface="Times New Roman" pitchFamily="18" charset="0"/>
              <a:defRPr sz="2000">
                <a:solidFill>
                  <a:srgbClr val="000000"/>
                </a:solidFill>
                <a:latin typeface="Calibri" pitchFamily="34" charset="0"/>
                <a:ea typeface="Noto Sans CJK JP Regular" charset="0"/>
                <a:cs typeface="Noto Sans CJK JP Regular" charset="0"/>
              </a:defRPr>
            </a:lvl7pPr>
            <a:lvl8pPr marL="3429000" indent="-228600" defTabSz="457200" eaLnBrk="0" fontAlgn="base" hangingPunct="0">
              <a:lnSpc>
                <a:spcPct val="83000"/>
              </a:lnSpc>
              <a:spcBef>
                <a:spcPts val="288"/>
              </a:spcBef>
              <a:spcAft>
                <a:spcPct val="0"/>
              </a:spcAft>
              <a:buClr>
                <a:srgbClr val="000000"/>
              </a:buClr>
              <a:buSzPct val="100000"/>
              <a:buFont typeface="Times New Roman" pitchFamily="18" charset="0"/>
              <a:defRPr sz="2000">
                <a:solidFill>
                  <a:srgbClr val="000000"/>
                </a:solidFill>
                <a:latin typeface="Calibri" pitchFamily="34" charset="0"/>
                <a:ea typeface="Noto Sans CJK JP Regular" charset="0"/>
                <a:cs typeface="Noto Sans CJK JP Regular" charset="0"/>
              </a:defRPr>
            </a:lvl8pPr>
            <a:lvl9pPr marL="3886200" indent="-228600" defTabSz="457200" eaLnBrk="0" fontAlgn="base" hangingPunct="0">
              <a:lnSpc>
                <a:spcPct val="83000"/>
              </a:lnSpc>
              <a:spcBef>
                <a:spcPts val="288"/>
              </a:spcBef>
              <a:spcAft>
                <a:spcPct val="0"/>
              </a:spcAft>
              <a:buClr>
                <a:srgbClr val="000000"/>
              </a:buClr>
              <a:buSzPct val="100000"/>
              <a:buFont typeface="Times New Roman" pitchFamily="18" charset="0"/>
              <a:defRPr sz="2000">
                <a:solidFill>
                  <a:srgbClr val="000000"/>
                </a:solidFill>
                <a:latin typeface="Calibri" pitchFamily="34" charset="0"/>
                <a:ea typeface="Noto Sans CJK JP Regular" charset="0"/>
                <a:cs typeface="Noto Sans CJK JP Regular" charset="0"/>
              </a:defRPr>
            </a:lvl9pPr>
          </a:lstStyle>
          <a:p>
            <a:pPr algn="ctr">
              <a:lnSpc>
                <a:spcPct val="100000"/>
              </a:lnSpc>
              <a:spcBef>
                <a:spcPct val="0"/>
              </a:spcBef>
              <a:buClrTx/>
              <a:buSzTx/>
              <a:buFontTx/>
              <a:buNone/>
            </a:pPr>
            <a:r>
              <a:rPr lang="en-US" altLang="en-US" dirty="0" smtClean="0">
                <a:solidFill>
                  <a:srgbClr val="FABE16"/>
                </a:solidFill>
                <a:latin typeface="Arial" pitchFamily="34" charset="0"/>
              </a:rPr>
              <a:t>5 kW </a:t>
            </a:r>
            <a:r>
              <a:rPr lang="en-US" altLang="en-US" dirty="0">
                <a:solidFill>
                  <a:srgbClr val="FABE16"/>
                </a:solidFill>
                <a:latin typeface="Arial" pitchFamily="34" charset="0"/>
              </a:rPr>
              <a:t>Engine </a:t>
            </a:r>
            <a:r>
              <a:rPr lang="en-US" altLang="en-US" dirty="0" smtClean="0">
                <a:solidFill>
                  <a:srgbClr val="FABE16"/>
                </a:solidFill>
                <a:latin typeface="Arial" pitchFamily="34" charset="0"/>
              </a:rPr>
              <a:t>Load </a:t>
            </a:r>
            <a:r>
              <a:rPr lang="en-US" altLang="en-US" dirty="0">
                <a:solidFill>
                  <a:srgbClr val="FABE16"/>
                </a:solidFill>
                <a:latin typeface="Arial" pitchFamily="34" charset="0"/>
              </a:rPr>
              <a:t>Testing</a:t>
            </a:r>
          </a:p>
          <a:p>
            <a:pPr algn="ctr">
              <a:lnSpc>
                <a:spcPct val="100000"/>
              </a:lnSpc>
              <a:spcBef>
                <a:spcPct val="0"/>
              </a:spcBef>
              <a:buClrTx/>
              <a:buSzTx/>
              <a:buFontTx/>
              <a:buNone/>
            </a:pPr>
            <a:endParaRPr lang="en-US" altLang="en-US" sz="2400" dirty="0">
              <a:solidFill>
                <a:schemeClr val="tx2"/>
              </a:solidFill>
              <a:latin typeface="Arial" pitchFamily="34" charset="0"/>
            </a:endParaRPr>
          </a:p>
        </p:txBody>
      </p:sp>
      <p:sp>
        <p:nvSpPr>
          <p:cNvPr id="30723" name="Title 8"/>
          <p:cNvSpPr>
            <a:spLocks noGrp="1"/>
          </p:cNvSpPr>
          <p:nvPr>
            <p:ph type="title"/>
          </p:nvPr>
        </p:nvSpPr>
        <p:spPr>
          <a:xfrm>
            <a:off x="28575" y="422275"/>
            <a:ext cx="9144000" cy="609600"/>
          </a:xfrm>
        </p:spPr>
        <p:txBody>
          <a:bodyPr/>
          <a:lstStyle/>
          <a:p>
            <a:pPr algn="ctr"/>
            <a:r>
              <a:rPr lang="en-US" altLang="en-US" sz="2400">
                <a:solidFill>
                  <a:srgbClr val="FABE16"/>
                </a:solidFill>
                <a:ea typeface="ＭＳ Ｐゴシック" pitchFamily="34" charset="-128"/>
              </a:rPr>
              <a:t>(Slip-stream Data)</a:t>
            </a:r>
            <a:endParaRPr lang="en-US" altLang="en-US" sz="4000">
              <a:ea typeface="ＭＳ Ｐゴシック" pitchFamily="34" charset="-128"/>
            </a:endParaRPr>
          </a:p>
        </p:txBody>
      </p:sp>
      <p:sp>
        <p:nvSpPr>
          <p:cNvPr id="23557" name="TextBox 14"/>
          <p:cNvSpPr txBox="1">
            <a:spLocks noChangeArrowheads="1"/>
          </p:cNvSpPr>
          <p:nvPr/>
        </p:nvSpPr>
        <p:spPr bwMode="auto">
          <a:xfrm>
            <a:off x="255587" y="6103938"/>
            <a:ext cx="6040437"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sz="1500" dirty="0">
                <a:latin typeface="Arial" charset="0"/>
                <a:ea typeface="ＭＳ Ｐゴシック" charset="-128"/>
              </a:rPr>
              <a:t>Testing carried out in 2.54 cm diameter cell (1.27 cm discharge gap).</a:t>
            </a:r>
          </a:p>
          <a:p>
            <a:pPr>
              <a:defRPr/>
            </a:pPr>
            <a:r>
              <a:rPr lang="en-US" altLang="en-US" sz="1500" dirty="0">
                <a:latin typeface="Arial" charset="0"/>
                <a:ea typeface="ＭＳ Ｐゴシック" charset="-128"/>
              </a:rPr>
              <a:t>Relative uncertainty in measurement =</a:t>
            </a:r>
            <a:r>
              <a:rPr lang="en-US" sz="1600" dirty="0">
                <a:solidFill>
                  <a:schemeClr val="tx1">
                    <a:lumMod val="65000"/>
                    <a:lumOff val="35000"/>
                  </a:schemeClr>
                </a:solidFill>
                <a:latin typeface="Arial" charset="0"/>
                <a:ea typeface="ＭＳ Ｐゴシック" charset="-128"/>
              </a:rPr>
              <a:t> </a:t>
            </a:r>
            <a:r>
              <a:rPr lang="en-US" sz="1200" dirty="0">
                <a:solidFill>
                  <a:schemeClr val="tx1">
                    <a:lumMod val="65000"/>
                    <a:lumOff val="35000"/>
                  </a:schemeClr>
                </a:solidFill>
                <a:latin typeface="Arial" charset="0"/>
                <a:ea typeface="ＭＳ Ｐゴシック" charset="-128"/>
              </a:rPr>
              <a:t>±</a:t>
            </a:r>
            <a:r>
              <a:rPr lang="en-US" altLang="en-US" sz="1500" dirty="0">
                <a:latin typeface="Arial" charset="0"/>
                <a:ea typeface="ＭＳ Ｐゴシック" charset="-128"/>
              </a:rPr>
              <a:t>3%</a:t>
            </a:r>
          </a:p>
        </p:txBody>
      </p:sp>
      <p:grpSp>
        <p:nvGrpSpPr>
          <p:cNvPr id="30725" name="Group 13"/>
          <p:cNvGrpSpPr>
            <a:grpSpLocks/>
          </p:cNvGrpSpPr>
          <p:nvPr/>
        </p:nvGrpSpPr>
        <p:grpSpPr bwMode="auto">
          <a:xfrm>
            <a:off x="152400" y="1219200"/>
            <a:ext cx="6421438" cy="4495800"/>
            <a:chOff x="28575" y="1219200"/>
            <a:chExt cx="6421438" cy="4495800"/>
          </a:xfrm>
        </p:grpSpPr>
        <p:pic>
          <p:nvPicPr>
            <p:cNvPr id="30727" name="Picture 1" descr="summary.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 y="1219200"/>
              <a:ext cx="64214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
            <p:cNvSpPr txBox="1">
              <a:spLocks noChangeArrowheads="1"/>
            </p:cNvSpPr>
            <p:nvPr/>
          </p:nvSpPr>
          <p:spPr bwMode="auto">
            <a:xfrm>
              <a:off x="914400" y="5334000"/>
              <a:ext cx="14478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b="1"/>
                <a:t>935 rpm</a:t>
              </a:r>
            </a:p>
          </p:txBody>
        </p:sp>
        <p:sp>
          <p:nvSpPr>
            <p:cNvPr id="30729" name="TextBox 16"/>
            <p:cNvSpPr txBox="1">
              <a:spLocks noChangeArrowheads="1"/>
            </p:cNvSpPr>
            <p:nvPr/>
          </p:nvSpPr>
          <p:spPr bwMode="auto">
            <a:xfrm>
              <a:off x="4648200" y="5333999"/>
              <a:ext cx="15240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b="1"/>
                <a:t>2300 rpm</a:t>
              </a:r>
            </a:p>
          </p:txBody>
        </p:sp>
        <p:sp>
          <p:nvSpPr>
            <p:cNvPr id="30730" name="TextBox 17"/>
            <p:cNvSpPr txBox="1">
              <a:spLocks noChangeArrowheads="1"/>
            </p:cNvSpPr>
            <p:nvPr/>
          </p:nvSpPr>
          <p:spPr bwMode="auto">
            <a:xfrm>
              <a:off x="2874962" y="5333999"/>
              <a:ext cx="15240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b="1"/>
                <a:t>1650 rpm</a:t>
              </a:r>
            </a:p>
          </p:txBody>
        </p:sp>
      </p:grpSp>
      <p:sp>
        <p:nvSpPr>
          <p:cNvPr id="2" name="Slide Number Placeholder 1"/>
          <p:cNvSpPr>
            <a:spLocks noGrp="1"/>
          </p:cNvSpPr>
          <p:nvPr>
            <p:ph type="sldNum" sz="quarter" idx="12"/>
          </p:nvPr>
        </p:nvSpPr>
        <p:spPr/>
        <p:txBody>
          <a:bodyPr/>
          <a:lstStyle/>
          <a:p>
            <a:fld id="{B5FA86B3-84C9-4822-A6F3-0477DF11D5E4}" type="slidenum">
              <a:rPr lang="en-US" smtClean="0"/>
              <a:t>23</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2145" y="1964601"/>
            <a:ext cx="2405655" cy="3224074"/>
          </a:xfrm>
          <a:prstGeom prst="rect">
            <a:avLst/>
          </a:prstGeom>
        </p:spPr>
      </p:pic>
    </p:spTree>
    <p:extLst>
      <p:ext uri="{BB962C8B-B14F-4D97-AF65-F5344CB8AC3E}">
        <p14:creationId xmlns:p14="http://schemas.microsoft.com/office/powerpoint/2010/main" val="3104147338"/>
      </p:ext>
    </p:extLst>
  </p:cSld>
  <p:clrMapOvr>
    <a:masterClrMapping/>
  </p:clrMapOvr>
  <p:transition xmlns:p14="http://schemas.microsoft.com/office/powerpoint/2010/mai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
          <p:cNvGrpSpPr>
            <a:grpSpLocks/>
          </p:cNvGrpSpPr>
          <p:nvPr/>
        </p:nvGrpSpPr>
        <p:grpSpPr bwMode="auto">
          <a:xfrm>
            <a:off x="1" y="9525"/>
            <a:ext cx="9144000" cy="914401"/>
            <a:chOff x="0" y="0"/>
            <a:chExt cx="5759" cy="576"/>
          </a:xfrm>
        </p:grpSpPr>
        <p:sp>
          <p:nvSpPr>
            <p:cNvPr id="21"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22"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066" name="Rectangle 5"/>
          <p:cNvSpPr>
            <a:spLocks noChangeArrowheads="1"/>
          </p:cNvSpPr>
          <p:nvPr/>
        </p:nvSpPr>
        <p:spPr bwMode="auto">
          <a:xfrm>
            <a:off x="0" y="9525"/>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9pPr>
          </a:lstStyle>
          <a:p>
            <a:pPr algn="ctr" eaLnBrk="1" fontAlgn="auto" hangingPunct="1">
              <a:spcAft>
                <a:spcPts val="0"/>
              </a:spcAft>
              <a:tabLst/>
              <a:defRPr/>
            </a:pPr>
            <a:r>
              <a:rPr lang="en-US" sz="3200" dirty="0" smtClean="0">
                <a:solidFill>
                  <a:srgbClr val="FABE16"/>
                </a:solidFill>
                <a:latin typeface="Arial"/>
                <a:cs typeface="Arial"/>
              </a:rPr>
              <a:t>PM Remediation Results</a:t>
            </a:r>
            <a:endParaRPr lang="en-US" sz="2750" dirty="0">
              <a:solidFill>
                <a:srgbClr val="FABE16"/>
              </a:solidFill>
              <a:latin typeface="Arial"/>
              <a:cs typeface="Arial"/>
            </a:endParaRPr>
          </a:p>
        </p:txBody>
      </p:sp>
      <p:sp>
        <p:nvSpPr>
          <p:cNvPr id="34819"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en-US"/>
              <a:t/>
            </a:r>
            <a:br>
              <a:rPr lang="en-GB" altLang="en-US"/>
            </a:br>
            <a:endParaRPr lang="en-GB" altLang="en-US"/>
          </a:p>
        </p:txBody>
      </p:sp>
      <p:sp>
        <p:nvSpPr>
          <p:cNvPr id="2" name="Slide Number Placeholder 1"/>
          <p:cNvSpPr>
            <a:spLocks noGrp="1"/>
          </p:cNvSpPr>
          <p:nvPr>
            <p:ph type="sldNum" sz="quarter" idx="12"/>
          </p:nvPr>
        </p:nvSpPr>
        <p:spPr/>
        <p:txBody>
          <a:bodyPr/>
          <a:lstStyle/>
          <a:p>
            <a:fld id="{B5FA86B3-84C9-4822-A6F3-0477DF11D5E4}" type="slidenum">
              <a:rPr lang="en-US" smtClean="0"/>
              <a:t>24</a:t>
            </a:fld>
            <a:endParaRPr lang="en-US"/>
          </a:p>
        </p:txBody>
      </p:sp>
      <p:pic>
        <p:nvPicPr>
          <p:cNvPr id="1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143000"/>
            <a:ext cx="4399384" cy="535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9196" y="1276926"/>
            <a:ext cx="269398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776077" y="2565401"/>
            <a:ext cx="1800225" cy="1185862"/>
            <a:chOff x="3435350" y="5561013"/>
            <a:chExt cx="1800225" cy="1185862"/>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35350" y="5561013"/>
              <a:ext cx="18002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562856" y="6502508"/>
              <a:ext cx="663575"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63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
          <p:cNvGrpSpPr>
            <a:grpSpLocks/>
          </p:cNvGrpSpPr>
          <p:nvPr/>
        </p:nvGrpSpPr>
        <p:grpSpPr bwMode="auto">
          <a:xfrm>
            <a:off x="990601" y="9525"/>
            <a:ext cx="7238999" cy="914401"/>
            <a:chOff x="0" y="0"/>
            <a:chExt cx="5759" cy="576"/>
          </a:xfrm>
        </p:grpSpPr>
        <p:sp>
          <p:nvSpPr>
            <p:cNvPr id="21"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22"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066" name="Rectangle 5"/>
          <p:cNvSpPr>
            <a:spLocks noChangeArrowheads="1"/>
          </p:cNvSpPr>
          <p:nvPr/>
        </p:nvSpPr>
        <p:spPr bwMode="auto">
          <a:xfrm>
            <a:off x="0" y="9525"/>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ea typeface="ＭＳ Ｐゴシック" charset="-128"/>
              </a:defRPr>
            </a:lvl9pPr>
          </a:lstStyle>
          <a:p>
            <a:pPr algn="ctr" eaLnBrk="1" fontAlgn="auto" hangingPunct="1">
              <a:spcAft>
                <a:spcPts val="0"/>
              </a:spcAft>
              <a:tabLst/>
              <a:defRPr/>
            </a:pPr>
            <a:r>
              <a:rPr lang="en-US" sz="3200" smtClean="0">
                <a:solidFill>
                  <a:srgbClr val="FABE16"/>
                </a:solidFill>
                <a:latin typeface="Arial"/>
                <a:cs typeface="Arial"/>
              </a:rPr>
              <a:t>Preliminary PM </a:t>
            </a:r>
            <a:r>
              <a:rPr lang="en-US" sz="3200" dirty="0">
                <a:solidFill>
                  <a:srgbClr val="FABE16"/>
                </a:solidFill>
                <a:latin typeface="Arial"/>
                <a:cs typeface="Arial"/>
              </a:rPr>
              <a:t>Remediation Results</a:t>
            </a:r>
            <a:endParaRPr lang="en-US" sz="2750" dirty="0">
              <a:solidFill>
                <a:srgbClr val="FABE16"/>
              </a:solidFill>
              <a:latin typeface="Arial"/>
              <a:cs typeface="Arial"/>
            </a:endParaRPr>
          </a:p>
        </p:txBody>
      </p:sp>
      <p:sp>
        <p:nvSpPr>
          <p:cNvPr id="34819"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en-US"/>
              <a:t/>
            </a:r>
            <a:br>
              <a:rPr lang="en-GB" altLang="en-US"/>
            </a:br>
            <a:endParaRPr lang="en-GB" altLang="en-US"/>
          </a:p>
        </p:txBody>
      </p:sp>
      <p:pic>
        <p:nvPicPr>
          <p:cNvPr id="3482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244600"/>
            <a:ext cx="65405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p:cNvSpPr txBox="1">
            <a:spLocks noChangeArrowheads="1"/>
          </p:cNvSpPr>
          <p:nvPr/>
        </p:nvSpPr>
        <p:spPr bwMode="auto">
          <a:xfrm>
            <a:off x="381000" y="6324600"/>
            <a:ext cx="4621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sz="1500">
                <a:latin typeface="Arial" charset="0"/>
                <a:ea typeface="ＭＳ Ｐゴシック" charset="-128"/>
              </a:rPr>
              <a:t>Relative </a:t>
            </a:r>
            <a:r>
              <a:rPr lang="en-US" altLang="en-US" sz="1500" dirty="0">
                <a:latin typeface="Arial" charset="0"/>
                <a:ea typeface="ＭＳ Ｐゴシック" charset="-128"/>
              </a:rPr>
              <a:t>uncertainty in measurement =</a:t>
            </a:r>
            <a:r>
              <a:rPr lang="en-US" sz="1600" dirty="0">
                <a:solidFill>
                  <a:schemeClr val="tx1">
                    <a:lumMod val="65000"/>
                    <a:lumOff val="35000"/>
                  </a:schemeClr>
                </a:solidFill>
                <a:latin typeface="Arial" charset="0"/>
                <a:ea typeface="ＭＳ Ｐゴシック" charset="-128"/>
              </a:rPr>
              <a:t> </a:t>
            </a:r>
            <a:r>
              <a:rPr lang="en-US" sz="1200" dirty="0">
                <a:solidFill>
                  <a:schemeClr val="tx1">
                    <a:lumMod val="65000"/>
                    <a:lumOff val="35000"/>
                  </a:schemeClr>
                </a:solidFill>
                <a:latin typeface="Arial" charset="0"/>
                <a:ea typeface="ＭＳ Ｐゴシック" charset="-128"/>
              </a:rPr>
              <a:t>±</a:t>
            </a:r>
            <a:r>
              <a:rPr lang="en-US" sz="1500" dirty="0">
                <a:latin typeface="Arial" charset="0"/>
                <a:ea typeface="ＭＳ Ｐゴシック" charset="-128"/>
              </a:rPr>
              <a:t>6</a:t>
            </a:r>
            <a:r>
              <a:rPr lang="en-US" altLang="en-US" sz="1500" dirty="0">
                <a:latin typeface="Arial" charset="0"/>
                <a:ea typeface="ＭＳ Ｐゴシック" charset="-128"/>
              </a:rPr>
              <a:t>%</a:t>
            </a:r>
          </a:p>
        </p:txBody>
      </p:sp>
      <p:sp>
        <p:nvSpPr>
          <p:cNvPr id="2" name="Slide Number Placeholder 1"/>
          <p:cNvSpPr>
            <a:spLocks noGrp="1"/>
          </p:cNvSpPr>
          <p:nvPr>
            <p:ph type="sldNum" sz="quarter" idx="12"/>
          </p:nvPr>
        </p:nvSpPr>
        <p:spPr/>
        <p:txBody>
          <a:bodyPr/>
          <a:lstStyle/>
          <a:p>
            <a:fld id="{B5FA86B3-84C9-4822-A6F3-0477DF11D5E4}" type="slidenum">
              <a:rPr lang="en-US" smtClean="0"/>
              <a:t>25</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9404" y="1274418"/>
            <a:ext cx="2279650" cy="4559300"/>
          </a:xfrm>
          <a:prstGeom prst="rect">
            <a:avLst/>
          </a:prstGeom>
        </p:spPr>
      </p:pic>
    </p:spTree>
    <p:extLst>
      <p:ext uri="{BB962C8B-B14F-4D97-AF65-F5344CB8AC3E}">
        <p14:creationId xmlns:p14="http://schemas.microsoft.com/office/powerpoint/2010/main" val="4015940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
          <p:cNvGrpSpPr>
            <a:grpSpLocks/>
          </p:cNvGrpSpPr>
          <p:nvPr/>
        </p:nvGrpSpPr>
        <p:grpSpPr bwMode="auto">
          <a:xfrm>
            <a:off x="990601" y="9525"/>
            <a:ext cx="7238999" cy="914401"/>
            <a:chOff x="0" y="0"/>
            <a:chExt cx="5759" cy="576"/>
          </a:xfrm>
        </p:grpSpPr>
        <p:sp>
          <p:nvSpPr>
            <p:cNvPr id="17" name="Rectangle 2"/>
            <p:cNvSpPr>
              <a:spLocks noChangeArrowheads="1"/>
            </p:cNvSpPr>
            <p:nvPr/>
          </p:nvSpPr>
          <p:spPr bwMode="auto">
            <a:xfrm>
              <a:off x="0" y="7"/>
              <a:ext cx="5759" cy="563"/>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18" name="Line 3"/>
            <p:cNvSpPr>
              <a:spLocks noChangeShapeType="1"/>
            </p:cNvSpPr>
            <p:nvPr/>
          </p:nvSpPr>
          <p:spPr bwMode="auto">
            <a:xfrm>
              <a:off x="0" y="0"/>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
            <p:cNvSpPr>
              <a:spLocks noChangeShapeType="1"/>
            </p:cNvSpPr>
            <p:nvPr/>
          </p:nvSpPr>
          <p:spPr bwMode="auto">
            <a:xfrm>
              <a:off x="0" y="576"/>
              <a:ext cx="5759" cy="0"/>
            </a:xfrm>
            <a:prstGeom prst="line">
              <a:avLst/>
            </a:prstGeom>
            <a:noFill/>
            <a:ln w="38160">
              <a:solidFill>
                <a:srgbClr val="FABE1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31" name="Title 8"/>
          <p:cNvSpPr txBox="1">
            <a:spLocks/>
          </p:cNvSpPr>
          <p:nvPr/>
        </p:nvSpPr>
        <p:spPr bwMode="auto">
          <a:xfrm>
            <a:off x="3810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3200" dirty="0">
                <a:solidFill>
                  <a:srgbClr val="FABE16"/>
                </a:solidFill>
              </a:rPr>
              <a:t>Plasma Assisted Combustion Efficiency</a:t>
            </a:r>
          </a:p>
          <a:p>
            <a:pPr algn="ctr"/>
            <a:r>
              <a:rPr lang="en-US" altLang="en-US" sz="2400" i="1" dirty="0">
                <a:solidFill>
                  <a:srgbClr val="FABE16"/>
                </a:solidFill>
              </a:rPr>
              <a:t>Transient Plasma Relief Valve Electrode for </a:t>
            </a:r>
            <a:r>
              <a:rPr lang="en-US" altLang="en-US" sz="2400" i="1" dirty="0" err="1">
                <a:solidFill>
                  <a:srgbClr val="FABE16"/>
                </a:solidFill>
              </a:rPr>
              <a:t>Sulzer</a:t>
            </a:r>
            <a:r>
              <a:rPr lang="en-US" altLang="en-US" sz="2400" i="1" dirty="0">
                <a:solidFill>
                  <a:srgbClr val="FABE16"/>
                </a:solidFill>
              </a:rPr>
              <a:t> 6RND</a:t>
            </a:r>
            <a:endParaRPr lang="en-US" altLang="en-US" sz="2000" i="1" dirty="0">
              <a:solidFill>
                <a:schemeClr val="tx2"/>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7200" y="-19050"/>
            <a:ext cx="998676" cy="1028700"/>
          </a:xfrm>
          <a:prstGeom prst="rect">
            <a:avLst/>
          </a:prstGeom>
        </p:spPr>
      </p:pic>
      <p:pic>
        <p:nvPicPr>
          <p:cNvPr id="11"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 y="1181100"/>
            <a:ext cx="3916280" cy="342900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4737" y="1181100"/>
            <a:ext cx="4572000" cy="3429000"/>
          </a:xfrm>
          <a:prstGeom prst="rect">
            <a:avLst/>
          </a:prstGeom>
        </p:spPr>
      </p:pic>
      <p:sp>
        <p:nvSpPr>
          <p:cNvPr id="13" name="Rectangle 12"/>
          <p:cNvSpPr/>
          <p:nvPr/>
        </p:nvSpPr>
        <p:spPr>
          <a:xfrm>
            <a:off x="381000" y="4781550"/>
            <a:ext cx="3916280" cy="830997"/>
          </a:xfrm>
          <a:prstGeom prst="rect">
            <a:avLst/>
          </a:prstGeom>
        </p:spPr>
        <p:txBody>
          <a:bodyPr wrap="square">
            <a:spAutoFit/>
          </a:bodyPr>
          <a:lstStyle/>
          <a:p>
            <a:pPr>
              <a:defRPr/>
            </a:pPr>
            <a:r>
              <a:rPr lang="en-US" sz="1600" dirty="0">
                <a:solidFill>
                  <a:schemeClr val="bg2">
                    <a:lumMod val="10000"/>
                  </a:schemeClr>
                </a:solidFill>
                <a:latin typeface="Arial"/>
                <a:ea typeface="ＭＳ Ｐゴシック" charset="-128"/>
                <a:cs typeface="Arial"/>
              </a:rPr>
              <a:t>Photograph of TP relief valve being inserted into cylinder of </a:t>
            </a:r>
            <a:r>
              <a:rPr lang="en-US" sz="1600" dirty="0" err="1">
                <a:solidFill>
                  <a:schemeClr val="bg2">
                    <a:lumMod val="10000"/>
                  </a:schemeClr>
                </a:solidFill>
                <a:latin typeface="Arial"/>
                <a:ea typeface="ＭＳ Ｐゴシック" charset="-128"/>
                <a:cs typeface="Arial"/>
              </a:rPr>
              <a:t>Sulzer</a:t>
            </a:r>
            <a:r>
              <a:rPr lang="en-US" sz="1600" dirty="0">
                <a:solidFill>
                  <a:schemeClr val="bg2">
                    <a:lumMod val="10000"/>
                  </a:schemeClr>
                </a:solidFill>
                <a:latin typeface="Arial"/>
                <a:ea typeface="ＭＳ Ｐゴシック" charset="-128"/>
                <a:cs typeface="Arial"/>
              </a:rPr>
              <a:t> 6RND engine aboard MARAD vessel.</a:t>
            </a:r>
          </a:p>
        </p:txBody>
      </p:sp>
      <p:sp>
        <p:nvSpPr>
          <p:cNvPr id="14" name="Rectangle 13"/>
          <p:cNvSpPr/>
          <p:nvPr/>
        </p:nvSpPr>
        <p:spPr>
          <a:xfrm>
            <a:off x="4346275" y="4781550"/>
            <a:ext cx="4560462" cy="1077218"/>
          </a:xfrm>
          <a:prstGeom prst="rect">
            <a:avLst/>
          </a:prstGeom>
        </p:spPr>
        <p:txBody>
          <a:bodyPr wrap="square">
            <a:spAutoFit/>
          </a:bodyPr>
          <a:lstStyle/>
          <a:p>
            <a:pPr>
              <a:defRPr/>
            </a:pPr>
            <a:r>
              <a:rPr lang="en-US" sz="1600" dirty="0">
                <a:solidFill>
                  <a:schemeClr val="bg2">
                    <a:lumMod val="10000"/>
                  </a:schemeClr>
                </a:solidFill>
                <a:latin typeface="Arial"/>
                <a:ea typeface="ＭＳ Ｐゴシック" charset="-128"/>
                <a:cs typeface="Arial"/>
              </a:rPr>
              <a:t>Photograph of nanosecond high voltage pulser and associated equipment used to generate plasma inside cylinder of </a:t>
            </a:r>
            <a:r>
              <a:rPr lang="en-US" sz="1600" dirty="0" err="1">
                <a:solidFill>
                  <a:schemeClr val="bg2">
                    <a:lumMod val="10000"/>
                  </a:schemeClr>
                </a:solidFill>
                <a:latin typeface="Arial"/>
                <a:ea typeface="ＭＳ Ｐゴシック" charset="-128"/>
                <a:cs typeface="Arial"/>
              </a:rPr>
              <a:t>Sulzer</a:t>
            </a:r>
            <a:r>
              <a:rPr lang="en-US" sz="1600" dirty="0">
                <a:solidFill>
                  <a:schemeClr val="bg2">
                    <a:lumMod val="10000"/>
                  </a:schemeClr>
                </a:solidFill>
                <a:latin typeface="Arial"/>
                <a:ea typeface="ＭＳ Ｐゴシック" charset="-128"/>
                <a:cs typeface="Arial"/>
              </a:rPr>
              <a:t> 6RND engine aboard MARAD vessel.</a:t>
            </a:r>
          </a:p>
        </p:txBody>
      </p:sp>
      <p:sp>
        <p:nvSpPr>
          <p:cNvPr id="15" name="Rectangle 14"/>
          <p:cNvSpPr/>
          <p:nvPr/>
        </p:nvSpPr>
        <p:spPr>
          <a:xfrm>
            <a:off x="152400" y="6039943"/>
            <a:ext cx="8991600" cy="584775"/>
          </a:xfrm>
          <a:prstGeom prst="rect">
            <a:avLst/>
          </a:prstGeom>
        </p:spPr>
        <p:txBody>
          <a:bodyPr wrap="square">
            <a:spAutoFit/>
          </a:bodyPr>
          <a:lstStyle/>
          <a:p>
            <a:pPr>
              <a:defRPr/>
            </a:pPr>
            <a:r>
              <a:rPr lang="en-US" sz="1600" b="1" dirty="0">
                <a:solidFill>
                  <a:schemeClr val="bg2">
                    <a:lumMod val="10000"/>
                  </a:schemeClr>
                </a:solidFill>
                <a:latin typeface="Arial"/>
                <a:ea typeface="ＭＳ Ｐゴシック" charset="-128"/>
                <a:cs typeface="Arial"/>
              </a:rPr>
              <a:t>Left – </a:t>
            </a:r>
            <a:r>
              <a:rPr lang="en-US" sz="1600" dirty="0">
                <a:solidFill>
                  <a:schemeClr val="bg2">
                    <a:lumMod val="10000"/>
                  </a:schemeClr>
                </a:solidFill>
                <a:latin typeface="Arial"/>
                <a:ea typeface="ＭＳ Ｐゴシック" charset="-128"/>
                <a:cs typeface="Arial"/>
              </a:rPr>
              <a:t>Engineer </a:t>
            </a:r>
            <a:r>
              <a:rPr lang="is-IS" sz="1600" dirty="0">
                <a:solidFill>
                  <a:schemeClr val="bg2">
                    <a:lumMod val="10000"/>
                  </a:schemeClr>
                </a:solidFill>
                <a:latin typeface="Arial"/>
                <a:ea typeface="ＭＳ Ｐゴシック" charset="-128"/>
                <a:cs typeface="Arial"/>
              </a:rPr>
              <a:t>…....</a:t>
            </a:r>
            <a:endParaRPr lang="en-US" sz="1600" b="1" dirty="0">
              <a:solidFill>
                <a:schemeClr val="bg2">
                  <a:lumMod val="10000"/>
                </a:schemeClr>
              </a:solidFill>
              <a:latin typeface="Arial"/>
              <a:ea typeface="ＭＳ Ｐゴシック" charset="-128"/>
              <a:cs typeface="Arial"/>
            </a:endParaRPr>
          </a:p>
          <a:p>
            <a:pPr>
              <a:defRPr/>
            </a:pPr>
            <a:r>
              <a:rPr lang="en-US" sz="1600" b="1" dirty="0">
                <a:solidFill>
                  <a:schemeClr val="bg2">
                    <a:lumMod val="10000"/>
                  </a:schemeClr>
                </a:solidFill>
                <a:latin typeface="Arial"/>
                <a:ea typeface="ＭＳ Ｐゴシック" charset="-128"/>
                <a:cs typeface="Arial"/>
              </a:rPr>
              <a:t>Right – </a:t>
            </a:r>
            <a:r>
              <a:rPr lang="en-US" sz="1600" dirty="0">
                <a:solidFill>
                  <a:schemeClr val="bg2">
                    <a:lumMod val="10000"/>
                  </a:schemeClr>
                </a:solidFill>
                <a:latin typeface="Arial"/>
                <a:ea typeface="ＭＳ Ｐゴシック" charset="-128"/>
                <a:cs typeface="Arial"/>
              </a:rPr>
              <a:t>(From left to right) Dr. </a:t>
            </a:r>
            <a:r>
              <a:rPr lang="en-US" sz="1600" dirty="0" err="1">
                <a:solidFill>
                  <a:schemeClr val="bg2">
                    <a:lumMod val="10000"/>
                  </a:schemeClr>
                </a:solidFill>
                <a:latin typeface="Arial"/>
                <a:ea typeface="ＭＳ Ｐゴシック" charset="-128"/>
                <a:cs typeface="Arial"/>
              </a:rPr>
              <a:t>Andras</a:t>
            </a:r>
            <a:r>
              <a:rPr lang="en-US" sz="1600" dirty="0">
                <a:solidFill>
                  <a:schemeClr val="bg2">
                    <a:lumMod val="10000"/>
                  </a:schemeClr>
                </a:solidFill>
                <a:latin typeface="Arial"/>
                <a:ea typeface="ＭＳ Ｐゴシック" charset="-128"/>
                <a:cs typeface="Arial"/>
              </a:rPr>
              <a:t> </a:t>
            </a:r>
            <a:r>
              <a:rPr lang="en-US" sz="1600" dirty="0" err="1">
                <a:solidFill>
                  <a:schemeClr val="bg2">
                    <a:lumMod val="10000"/>
                  </a:schemeClr>
                </a:solidFill>
                <a:latin typeface="Arial"/>
                <a:ea typeface="ＭＳ Ｐゴシック" charset="-128"/>
                <a:cs typeface="Arial"/>
              </a:rPr>
              <a:t>Kuthi</a:t>
            </a:r>
            <a:r>
              <a:rPr lang="en-US" sz="1600" dirty="0">
                <a:solidFill>
                  <a:schemeClr val="bg2">
                    <a:lumMod val="10000"/>
                  </a:schemeClr>
                </a:solidFill>
                <a:latin typeface="Arial"/>
                <a:ea typeface="ＭＳ Ｐゴシック" charset="-128"/>
                <a:cs typeface="Arial"/>
              </a:rPr>
              <a:t>, Galia Kaplan, Engineer, Captain Vinay </a:t>
            </a:r>
            <a:r>
              <a:rPr lang="en-US" sz="1600" dirty="0" err="1">
                <a:solidFill>
                  <a:schemeClr val="bg2">
                    <a:lumMod val="10000"/>
                  </a:schemeClr>
                </a:solidFill>
                <a:latin typeface="Arial"/>
                <a:ea typeface="ＭＳ Ｐゴシック" charset="-128"/>
                <a:cs typeface="Arial"/>
              </a:rPr>
              <a:t>Patwardhan</a:t>
            </a:r>
            <a:r>
              <a:rPr lang="en-US" sz="1600" dirty="0">
                <a:solidFill>
                  <a:schemeClr val="bg2">
                    <a:lumMod val="10000"/>
                  </a:schemeClr>
                </a:solidFill>
                <a:latin typeface="Arial"/>
                <a:ea typeface="ＭＳ Ｐゴシック" charset="-128"/>
                <a:cs typeface="Arial"/>
              </a:rPr>
              <a:t>.</a:t>
            </a:r>
          </a:p>
        </p:txBody>
      </p:sp>
    </p:spTree>
    <p:extLst>
      <p:ext uri="{BB962C8B-B14F-4D97-AF65-F5344CB8AC3E}">
        <p14:creationId xmlns:p14="http://schemas.microsoft.com/office/powerpoint/2010/main" val="8435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solidFill>
                  <a:srgbClr val="800000"/>
                </a:solidFill>
              </a:rPr>
              <a:t>Ignition Snapshots</a:t>
            </a:r>
            <a:endParaRPr lang="en-US" dirty="0">
              <a:solidFill>
                <a:srgbClr val="800000"/>
              </a:solidFill>
            </a:endParaRPr>
          </a:p>
        </p:txBody>
      </p:sp>
      <p:sp>
        <p:nvSpPr>
          <p:cNvPr id="3" name="TextBox 2"/>
          <p:cNvSpPr txBox="1"/>
          <p:nvPr/>
        </p:nvSpPr>
        <p:spPr>
          <a:xfrm>
            <a:off x="2209800" y="3886200"/>
            <a:ext cx="5191295" cy="1200328"/>
          </a:xfrm>
          <a:prstGeom prst="rect">
            <a:avLst/>
          </a:prstGeom>
          <a:noFill/>
        </p:spPr>
        <p:txBody>
          <a:bodyPr wrap="none" rtlCol="0">
            <a:spAutoFit/>
          </a:bodyPr>
          <a:lstStyle/>
          <a:p>
            <a:r>
              <a:rPr lang="en-US" sz="2400" dirty="0" smtClean="0">
                <a:solidFill>
                  <a:srgbClr val="800000"/>
                </a:solidFill>
              </a:rPr>
              <a:t>Gasoline, natural gas, other fuels</a:t>
            </a:r>
          </a:p>
          <a:p>
            <a:endParaRPr lang="en-US" sz="2400" dirty="0" smtClean="0">
              <a:solidFill>
                <a:srgbClr val="800000"/>
              </a:solidFill>
            </a:endParaRPr>
          </a:p>
          <a:p>
            <a:r>
              <a:rPr lang="en-US" sz="2400" dirty="0" smtClean="0">
                <a:solidFill>
                  <a:srgbClr val="800000"/>
                </a:solidFill>
              </a:rPr>
              <a:t>Various engine types: ICE, PDE, etc.</a:t>
            </a:r>
            <a:endParaRPr lang="en-US" sz="2400" dirty="0">
              <a:solidFill>
                <a:srgbClr val="800000"/>
              </a:solidFill>
            </a:endParaRPr>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248400" y="914400"/>
            <a:ext cx="2776483" cy="97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79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13" descr="PDE Cyc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066800"/>
            <a:ext cx="42687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1748" name="TextBox 8"/>
          <p:cNvSpPr txBox="1">
            <a:spLocks noChangeArrowheads="1"/>
          </p:cNvSpPr>
          <p:nvPr/>
        </p:nvSpPr>
        <p:spPr bwMode="auto">
          <a:xfrm>
            <a:off x="533400" y="304800"/>
            <a:ext cx="8187883" cy="52322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smtClean="0"/>
              <a:t>The Rocket Part: Pulse </a:t>
            </a:r>
            <a:r>
              <a:rPr lang="en-US" sz="2800" dirty="0"/>
              <a:t>Detonation </a:t>
            </a:r>
            <a:r>
              <a:rPr lang="en-US" sz="2800" dirty="0" smtClean="0"/>
              <a:t>Engines </a:t>
            </a:r>
            <a:r>
              <a:rPr lang="en-US" sz="2800" dirty="0"/>
              <a:t>(PDE)</a:t>
            </a:r>
          </a:p>
        </p:txBody>
      </p:sp>
      <p:graphicFrame>
        <p:nvGraphicFramePr>
          <p:cNvPr id="31746" name="Object 2"/>
          <p:cNvGraphicFramePr>
            <a:graphicFrameLocks noChangeAspect="1"/>
          </p:cNvGraphicFramePr>
          <p:nvPr/>
        </p:nvGraphicFramePr>
        <p:xfrm>
          <a:off x="4648200" y="3657600"/>
          <a:ext cx="4267200" cy="2593975"/>
        </p:xfrm>
        <a:graphic>
          <a:graphicData uri="http://schemas.openxmlformats.org/presentationml/2006/ole">
            <mc:AlternateContent xmlns:mc="http://schemas.openxmlformats.org/markup-compatibility/2006">
              <mc:Choice xmlns:v="urn:schemas-microsoft-com:vml" Requires="v">
                <p:oleObj spid="_x0000_s1120" name="Document" r:id="rId5" imgW="5486400" imgH="3334512" progId="Word.Document.8">
                  <p:embed/>
                </p:oleObj>
              </mc:Choice>
              <mc:Fallback>
                <p:oleObj name="Document" r:id="rId5" imgW="5486400" imgH="333451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657600"/>
                        <a:ext cx="4267200"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751" name="TextBox 19"/>
          <p:cNvSpPr txBox="1">
            <a:spLocks noChangeArrowheads="1"/>
          </p:cNvSpPr>
          <p:nvPr/>
        </p:nvSpPr>
        <p:spPr bwMode="auto">
          <a:xfrm>
            <a:off x="1752600" y="5181600"/>
            <a:ext cx="130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PDE Cycle</a:t>
            </a:r>
          </a:p>
        </p:txBody>
      </p:sp>
      <p:sp>
        <p:nvSpPr>
          <p:cNvPr id="2" name="TextBox 1"/>
          <p:cNvSpPr txBox="1"/>
          <p:nvPr/>
        </p:nvSpPr>
        <p:spPr>
          <a:xfrm>
            <a:off x="5257800" y="6324600"/>
            <a:ext cx="3071536" cy="369332"/>
          </a:xfrm>
          <a:prstGeom prst="rect">
            <a:avLst/>
          </a:prstGeom>
          <a:noFill/>
        </p:spPr>
        <p:txBody>
          <a:bodyPr wrap="none" rtlCol="0">
            <a:spAutoFit/>
          </a:bodyPr>
          <a:lstStyle/>
          <a:p>
            <a:r>
              <a:rPr lang="en-US" dirty="0" smtClean="0"/>
              <a:t>PDE at the NPS Rocket Lab</a:t>
            </a:r>
            <a:endParaRPr lang="en-US" dirty="0"/>
          </a:p>
        </p:txBody>
      </p:sp>
      <p:sp>
        <p:nvSpPr>
          <p:cNvPr id="3" name="TextBox 2"/>
          <p:cNvSpPr txBox="1"/>
          <p:nvPr/>
        </p:nvSpPr>
        <p:spPr>
          <a:xfrm>
            <a:off x="5105400" y="1600200"/>
            <a:ext cx="3581400" cy="1200329"/>
          </a:xfrm>
          <a:prstGeom prst="rect">
            <a:avLst/>
          </a:prstGeom>
          <a:noFill/>
        </p:spPr>
        <p:txBody>
          <a:bodyPr wrap="square" rtlCol="0">
            <a:spAutoFit/>
          </a:bodyPr>
          <a:lstStyle/>
          <a:p>
            <a:r>
              <a:rPr lang="en-US" dirty="0" smtClean="0"/>
              <a:t>Collaborations with the Naval Postgraduate School (NPS, </a:t>
            </a:r>
            <a:r>
              <a:rPr lang="en-US" dirty="0" err="1" smtClean="0"/>
              <a:t>Brophy</a:t>
            </a:r>
            <a:r>
              <a:rPr lang="en-US" dirty="0" smtClean="0"/>
              <a:t>), WPAFRL (</a:t>
            </a:r>
            <a:r>
              <a:rPr lang="en-US" dirty="0" err="1" smtClean="0"/>
              <a:t>Schauer</a:t>
            </a:r>
            <a:r>
              <a:rPr lang="en-US" dirty="0" smtClean="0"/>
              <a:t> et al), Stanford (Hanson et al)</a:t>
            </a:r>
            <a:endParaRPr lang="en-US" dirty="0"/>
          </a:p>
        </p:txBody>
      </p:sp>
      <p:sp>
        <p:nvSpPr>
          <p:cNvPr id="4" name="TextBox 3"/>
          <p:cNvSpPr txBox="1"/>
          <p:nvPr/>
        </p:nvSpPr>
        <p:spPr>
          <a:xfrm>
            <a:off x="381000" y="5867400"/>
            <a:ext cx="4001635" cy="830997"/>
          </a:xfrm>
          <a:prstGeom prst="rect">
            <a:avLst/>
          </a:prstGeom>
          <a:noFill/>
        </p:spPr>
        <p:txBody>
          <a:bodyPr wrap="square" rtlCol="0">
            <a:spAutoFit/>
          </a:bodyPr>
          <a:lstStyle/>
          <a:p>
            <a:r>
              <a:rPr lang="en-US" sz="1200" dirty="0"/>
              <a:t>C. </a:t>
            </a:r>
            <a:r>
              <a:rPr lang="en-US" sz="1200" dirty="0" err="1"/>
              <a:t>Cathey</a:t>
            </a:r>
            <a:r>
              <a:rPr lang="en-US" sz="1200" dirty="0"/>
              <a:t>, </a:t>
            </a:r>
            <a:r>
              <a:rPr lang="en-US" sz="1200" dirty="0" err="1" smtClean="0"/>
              <a:t>et.al</a:t>
            </a:r>
            <a:r>
              <a:rPr lang="en-US" sz="1200" dirty="0" smtClean="0"/>
              <a:t>., </a:t>
            </a:r>
            <a:r>
              <a:rPr lang="en-US" sz="1200" dirty="0"/>
              <a:t>“Transient Plasma Ignition for Delay Reduction in Pulse Detonation Engines,” 45</a:t>
            </a:r>
            <a:r>
              <a:rPr lang="en-US" sz="1200" baseline="30000" dirty="0"/>
              <a:t>th</a:t>
            </a:r>
            <a:r>
              <a:rPr lang="en-US" sz="1200" dirty="0"/>
              <a:t> AIAA Aerospace Sciences Meeting and Exhibit, Reno, Nevada, 8-11 Jan 2007 </a:t>
            </a:r>
          </a:p>
        </p:txBody>
      </p:sp>
    </p:spTree>
    <p:extLst>
      <p:ext uri="{BB962C8B-B14F-4D97-AF65-F5344CB8AC3E}">
        <p14:creationId xmlns:p14="http://schemas.microsoft.com/office/powerpoint/2010/main" val="4647823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Td_P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609600"/>
            <a:ext cx="7010400" cy="403860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pic>
      <p:sp>
        <p:nvSpPr>
          <p:cNvPr id="32771" name="Rectangle 7"/>
          <p:cNvSpPr>
            <a:spLocks noChangeArrowheads="1"/>
          </p:cNvSpPr>
          <p:nvPr/>
        </p:nvSpPr>
        <p:spPr bwMode="auto">
          <a:xfrm>
            <a:off x="762000" y="4648200"/>
            <a:ext cx="8077200" cy="220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2743200" indent="-1143000" algn="l" defTabSz="879475">
              <a:lnSpc>
                <a:spcPct val="90000"/>
              </a:lnSpc>
              <a:spcBef>
                <a:spcPct val="20000"/>
              </a:spcBef>
              <a:buClr>
                <a:schemeClr val="tx1"/>
              </a:buClr>
              <a:buSzPct val="100000"/>
            </a:pPr>
            <a:r>
              <a:rPr lang="en-US" sz="2000" dirty="0" smtClean="0">
                <a:latin typeface="Calibri" charset="0"/>
              </a:rPr>
              <a:t>Transient </a:t>
            </a:r>
            <a:r>
              <a:rPr lang="en-US" sz="2000" dirty="0">
                <a:latin typeface="Calibri" charset="0"/>
              </a:rPr>
              <a:t>plasma in </a:t>
            </a:r>
            <a:r>
              <a:rPr lang="en-US" sz="2000" dirty="0" smtClean="0">
                <a:latin typeface="Calibri" charset="0"/>
              </a:rPr>
              <a:t>the NPS PDE</a:t>
            </a:r>
            <a:endParaRPr lang="en-US" sz="2000" dirty="0">
              <a:latin typeface="Calibri" charset="0"/>
            </a:endParaRPr>
          </a:p>
          <a:p>
            <a:pPr marL="2170113" lvl="1" indent="-225425" algn="l" defTabSz="879475">
              <a:lnSpc>
                <a:spcPct val="90000"/>
              </a:lnSpc>
              <a:spcBef>
                <a:spcPct val="20000"/>
              </a:spcBef>
              <a:buClr>
                <a:schemeClr val="tx1"/>
              </a:buClr>
              <a:buSzPct val="100000"/>
              <a:buFont typeface="Arial" charset="0"/>
              <a:buChar char="•"/>
            </a:pPr>
            <a:r>
              <a:rPr lang="en-US" sz="1600" dirty="0" smtClean="0">
                <a:solidFill>
                  <a:srgbClr val="A40000"/>
                </a:solidFill>
                <a:latin typeface="Calibri" charset="0"/>
              </a:rPr>
              <a:t>Reduced delay (shortened DDT) by ≈ factor &gt;4</a:t>
            </a:r>
            <a:r>
              <a:rPr lang="en-US" sz="1600" dirty="0" smtClean="0">
                <a:latin typeface="Calibri" charset="0"/>
              </a:rPr>
              <a:t> </a:t>
            </a:r>
            <a:endParaRPr lang="en-US" sz="1600" dirty="0">
              <a:latin typeface="Calibri" charset="0"/>
            </a:endParaRPr>
          </a:p>
          <a:p>
            <a:pPr marL="2170113" lvl="1" indent="-225425" algn="l" defTabSz="879475">
              <a:lnSpc>
                <a:spcPct val="90000"/>
              </a:lnSpc>
              <a:spcBef>
                <a:spcPct val="20000"/>
              </a:spcBef>
              <a:buClr>
                <a:schemeClr val="tx1"/>
              </a:buClr>
              <a:buSzPct val="100000"/>
              <a:buFont typeface="Arial" charset="0"/>
              <a:buChar char="•"/>
            </a:pPr>
            <a:r>
              <a:rPr lang="en-US" sz="1600" dirty="0">
                <a:latin typeface="Calibri" charset="0"/>
              </a:rPr>
              <a:t>Created a detonation </a:t>
            </a:r>
            <a:r>
              <a:rPr lang="en-US" sz="1600" dirty="0">
                <a:solidFill>
                  <a:srgbClr val="660000"/>
                </a:solidFill>
                <a:latin typeface="Calibri" charset="0"/>
              </a:rPr>
              <a:t>without added oxygen</a:t>
            </a:r>
            <a:r>
              <a:rPr lang="en-US" sz="1600" dirty="0">
                <a:latin typeface="Calibri" charset="0"/>
              </a:rPr>
              <a:t> (propane-air) </a:t>
            </a:r>
          </a:p>
          <a:p>
            <a:pPr marL="2170113" lvl="1" indent="-225425" algn="l" defTabSz="879475">
              <a:lnSpc>
                <a:spcPct val="90000"/>
              </a:lnSpc>
              <a:spcBef>
                <a:spcPct val="20000"/>
              </a:spcBef>
              <a:buClr>
                <a:schemeClr val="tx1"/>
              </a:buClr>
              <a:buSzPct val="100000"/>
              <a:buFont typeface="Arial" charset="0"/>
              <a:buChar char="•"/>
            </a:pPr>
            <a:r>
              <a:rPr lang="en-US" sz="1600" dirty="0" smtClean="0">
                <a:latin typeface="Calibri" charset="0"/>
              </a:rPr>
              <a:t>Increased peak </a:t>
            </a:r>
            <a:r>
              <a:rPr lang="en-US" sz="1600" dirty="0">
                <a:latin typeface="Calibri" charset="0"/>
              </a:rPr>
              <a:t>pressure</a:t>
            </a:r>
          </a:p>
          <a:p>
            <a:pPr marL="2170113" lvl="1" indent="-225425" algn="l" defTabSz="879475">
              <a:lnSpc>
                <a:spcPct val="90000"/>
              </a:lnSpc>
              <a:spcBef>
                <a:spcPct val="20000"/>
              </a:spcBef>
              <a:buClr>
                <a:schemeClr val="tx1"/>
              </a:buClr>
              <a:buSzPct val="100000"/>
              <a:buFont typeface="Arial" charset="0"/>
              <a:buChar char="•"/>
            </a:pPr>
            <a:r>
              <a:rPr lang="en-US" sz="1600" b="1" i="1" dirty="0" smtClean="0">
                <a:latin typeface="Calibri" charset="0"/>
              </a:rPr>
              <a:t>4X Higher </a:t>
            </a:r>
            <a:r>
              <a:rPr lang="en-US" sz="1600" b="1" i="1" dirty="0">
                <a:latin typeface="Calibri" charset="0"/>
              </a:rPr>
              <a:t>repetition rate </a:t>
            </a:r>
            <a:r>
              <a:rPr lang="en-US" sz="1600" b="1" i="1" dirty="0" smtClean="0">
                <a:latin typeface="Calibri" charset="0"/>
              </a:rPr>
              <a:t>of </a:t>
            </a:r>
            <a:r>
              <a:rPr lang="en-US" sz="1600" b="1" i="1" dirty="0">
                <a:latin typeface="Calibri" charset="0"/>
              </a:rPr>
              <a:t>the </a:t>
            </a:r>
            <a:r>
              <a:rPr lang="en-US" sz="1600" b="1" i="1" dirty="0" smtClean="0">
                <a:latin typeface="Calibri" charset="0"/>
              </a:rPr>
              <a:t>PDE means &gt; 4X thrust</a:t>
            </a:r>
            <a:endParaRPr lang="en-US" altLang="zh-CN" sz="1600" dirty="0">
              <a:latin typeface="Calibri" charset="0"/>
              <a:ea typeface="宋体" charset="0"/>
              <a:cs typeface="宋体" charset="0"/>
            </a:endParaRPr>
          </a:p>
          <a:p>
            <a:pPr marL="2170113" indent="-225425" algn="l" defTabSz="879475">
              <a:spcBef>
                <a:spcPct val="20000"/>
              </a:spcBef>
              <a:buClr>
                <a:schemeClr val="tx1"/>
              </a:buClr>
              <a:buSzPct val="100000"/>
              <a:buFont typeface="Arial" charset="0"/>
              <a:buChar char="•"/>
            </a:pPr>
            <a:r>
              <a:rPr lang="en-US" altLang="zh-CN" sz="1600" dirty="0" smtClean="0">
                <a:latin typeface="Calibri" charset="0"/>
                <a:ea typeface="宋体" charset="0"/>
                <a:cs typeface="宋体" charset="0"/>
              </a:rPr>
              <a:t>Operated at high flow </a:t>
            </a:r>
            <a:r>
              <a:rPr lang="en-US" altLang="zh-CN" sz="1600" dirty="0">
                <a:latin typeface="Calibri" charset="0"/>
                <a:ea typeface="宋体" charset="0"/>
                <a:cs typeface="宋体" charset="0"/>
              </a:rPr>
              <a:t>rates (1/3 kg/sec</a:t>
            </a:r>
            <a:r>
              <a:rPr lang="en-US" altLang="zh-CN" sz="1600" dirty="0" smtClean="0">
                <a:latin typeface="Calibri" charset="0"/>
                <a:ea typeface="宋体" charset="0"/>
                <a:cs typeface="宋体" charset="0"/>
              </a:rPr>
              <a:t>)</a:t>
            </a:r>
            <a:endParaRPr lang="en-US" altLang="zh-CN" sz="1600" dirty="0">
              <a:latin typeface="Calibri" charset="0"/>
              <a:ea typeface="宋体" charset="0"/>
              <a:cs typeface="宋体" charset="0"/>
            </a:endParaRPr>
          </a:p>
        </p:txBody>
      </p:sp>
      <p:sp>
        <p:nvSpPr>
          <p:cNvPr id="32772" name="Line 8"/>
          <p:cNvSpPr>
            <a:spLocks noChangeShapeType="1"/>
          </p:cNvSpPr>
          <p:nvPr/>
        </p:nvSpPr>
        <p:spPr bwMode="auto">
          <a:xfrm flipV="1">
            <a:off x="1600200" y="3505200"/>
            <a:ext cx="1752600" cy="685800"/>
          </a:xfrm>
          <a:prstGeom prst="line">
            <a:avLst/>
          </a:prstGeom>
          <a:noFill/>
          <a:ln w="3175">
            <a:solidFill>
              <a:srgbClr val="FF081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3" name="Text Box 10"/>
          <p:cNvSpPr txBox="1">
            <a:spLocks noChangeArrowheads="1"/>
          </p:cNvSpPr>
          <p:nvPr/>
        </p:nvSpPr>
        <p:spPr bwMode="auto">
          <a:xfrm>
            <a:off x="381000" y="3276600"/>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0" tIns="43960" rIns="87920" bIns="43960">
            <a:spAutoFit/>
          </a:bodyPr>
          <a:lstStyle>
            <a:lvl1pPr defTabSz="879475">
              <a:defRPr sz="2400">
                <a:solidFill>
                  <a:schemeClr val="tx1"/>
                </a:solidFill>
                <a:latin typeface="Arial" charset="0"/>
                <a:ea typeface="ＭＳ Ｐゴシック" charset="0"/>
                <a:cs typeface="ＭＳ Ｐゴシック" charset="0"/>
              </a:defRPr>
            </a:lvl1pPr>
            <a:lvl2pPr marL="37931725" indent="-37474525" defTabSz="87947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FF081D"/>
                </a:solidFill>
              </a:rPr>
              <a:t>USC </a:t>
            </a:r>
          </a:p>
          <a:p>
            <a:r>
              <a:rPr lang="en-US" sz="1400" dirty="0">
                <a:solidFill>
                  <a:srgbClr val="FF081D"/>
                </a:solidFill>
              </a:rPr>
              <a:t>Transient plasma ignition</a:t>
            </a:r>
          </a:p>
          <a:p>
            <a:r>
              <a:rPr lang="en-US" sz="1400" dirty="0">
                <a:solidFill>
                  <a:srgbClr val="FF081D"/>
                </a:solidFill>
              </a:rPr>
              <a:t>2 </a:t>
            </a:r>
            <a:r>
              <a:rPr lang="en-US" sz="1400" dirty="0" err="1">
                <a:solidFill>
                  <a:srgbClr val="FF081D"/>
                </a:solidFill>
              </a:rPr>
              <a:t>ms</a:t>
            </a:r>
            <a:r>
              <a:rPr lang="en-US" sz="1400" dirty="0">
                <a:solidFill>
                  <a:srgbClr val="FF081D"/>
                </a:solidFill>
              </a:rPr>
              <a:t> delay</a:t>
            </a:r>
          </a:p>
        </p:txBody>
      </p:sp>
      <p:sp>
        <p:nvSpPr>
          <p:cNvPr id="32774" name="Line 11"/>
          <p:cNvSpPr>
            <a:spLocks noChangeShapeType="1"/>
          </p:cNvSpPr>
          <p:nvPr/>
        </p:nvSpPr>
        <p:spPr bwMode="auto">
          <a:xfrm flipV="1">
            <a:off x="1828800" y="1981200"/>
            <a:ext cx="2057400" cy="457200"/>
          </a:xfrm>
          <a:prstGeom prst="line">
            <a:avLst/>
          </a:prstGeom>
          <a:noFill/>
          <a:ln w="3175">
            <a:solidFill>
              <a:srgbClr val="FF081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5" name="Line 12"/>
          <p:cNvSpPr>
            <a:spLocks noChangeShapeType="1"/>
          </p:cNvSpPr>
          <p:nvPr/>
        </p:nvSpPr>
        <p:spPr bwMode="auto">
          <a:xfrm>
            <a:off x="3200400" y="1905000"/>
            <a:ext cx="2613025" cy="0"/>
          </a:xfrm>
          <a:prstGeom prst="line">
            <a:avLst/>
          </a:prstGeom>
          <a:noFill/>
          <a:ln w="28575">
            <a:solidFill>
              <a:srgbClr val="FF081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6" name="Text Box 13"/>
          <p:cNvSpPr txBox="1">
            <a:spLocks noChangeArrowheads="1"/>
          </p:cNvSpPr>
          <p:nvPr/>
        </p:nvSpPr>
        <p:spPr bwMode="auto">
          <a:xfrm>
            <a:off x="533400" y="2057400"/>
            <a:ext cx="1143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0" tIns="43960" rIns="87920" bIns="43960">
            <a:spAutoFit/>
          </a:bodyPr>
          <a:lstStyle>
            <a:lvl1pPr defTabSz="879475">
              <a:defRPr sz="2400">
                <a:solidFill>
                  <a:schemeClr val="tx1"/>
                </a:solidFill>
                <a:latin typeface="Arial" charset="0"/>
                <a:ea typeface="ＭＳ Ｐゴシック" charset="0"/>
                <a:cs typeface="ＭＳ Ｐゴシック" charset="0"/>
              </a:defRPr>
            </a:lvl1pPr>
            <a:lvl2pPr marL="37931725" indent="-37474525" defTabSz="87947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Traditional spark ignition</a:t>
            </a:r>
          </a:p>
          <a:p>
            <a:r>
              <a:rPr lang="en-US" sz="1400" dirty="0">
                <a:solidFill>
                  <a:srgbClr val="FF081D"/>
                </a:solidFill>
              </a:rPr>
              <a:t>9 </a:t>
            </a:r>
            <a:r>
              <a:rPr lang="en-US" sz="1400" dirty="0" err="1">
                <a:solidFill>
                  <a:srgbClr val="FF081D"/>
                </a:solidFill>
              </a:rPr>
              <a:t>ms</a:t>
            </a:r>
            <a:r>
              <a:rPr lang="en-US" sz="1400" dirty="0">
                <a:solidFill>
                  <a:srgbClr val="FF081D"/>
                </a:solidFill>
              </a:rPr>
              <a:t> delay</a:t>
            </a:r>
          </a:p>
        </p:txBody>
      </p:sp>
      <p:sp>
        <p:nvSpPr>
          <p:cNvPr id="13" name="Title 1"/>
          <p:cNvSpPr txBox="1">
            <a:spLocks/>
          </p:cNvSpPr>
          <p:nvPr/>
        </p:nvSpPr>
        <p:spPr>
          <a:xfrm>
            <a:off x="457200" y="152400"/>
            <a:ext cx="8686800" cy="762000"/>
          </a:xfrm>
          <a:prstGeom prst="rect">
            <a:avLst/>
          </a:prstGeom>
        </p:spPr>
        <p:txBody>
          <a:bodyPr/>
          <a:lstStyle/>
          <a:p>
            <a:pPr>
              <a:defRPr/>
            </a:pPr>
            <a:r>
              <a:rPr lang="en-US" sz="2800" dirty="0" smtClean="0">
                <a:solidFill>
                  <a:srgbClr val="A40000"/>
                </a:solidFill>
                <a:latin typeface="+mj-lt"/>
                <a:ea typeface="ＭＳ Ｐゴシック" charset="-128"/>
                <a:cs typeface="ＭＳ Ｐゴシック" charset="-128"/>
              </a:rPr>
              <a:t>Greatly Improving Thrust in </a:t>
            </a:r>
            <a:r>
              <a:rPr lang="en-US" sz="2800" dirty="0">
                <a:solidFill>
                  <a:srgbClr val="A40000"/>
                </a:solidFill>
                <a:latin typeface="+mj-lt"/>
                <a:ea typeface="ＭＳ Ｐゴシック" charset="-128"/>
                <a:cs typeface="ＭＳ Ｐゴシック" charset="-128"/>
              </a:rPr>
              <a:t>a PDE at </a:t>
            </a:r>
            <a:r>
              <a:rPr lang="en-US" sz="2800" dirty="0" smtClean="0">
                <a:solidFill>
                  <a:srgbClr val="A40000"/>
                </a:solidFill>
                <a:latin typeface="+mj-lt"/>
                <a:ea typeface="ＭＳ Ｐゴシック" charset="-128"/>
                <a:cs typeface="ＭＳ Ｐゴシック" charset="-128"/>
              </a:rPr>
              <a:t>the NPS</a:t>
            </a:r>
            <a:endParaRPr lang="en-US" sz="2800" dirty="0">
              <a:solidFill>
                <a:srgbClr val="A40000"/>
              </a:solidFill>
              <a:latin typeface="+mj-lt"/>
              <a:ea typeface="ＭＳ Ｐゴシック" charset="-128"/>
              <a:cs typeface="ＭＳ Ｐゴシック" charset="-128"/>
            </a:endParaRPr>
          </a:p>
        </p:txBody>
      </p:sp>
      <p:sp>
        <p:nvSpPr>
          <p:cNvPr id="32778" name="Line 12"/>
          <p:cNvSpPr>
            <a:spLocks noChangeShapeType="1"/>
          </p:cNvSpPr>
          <p:nvPr/>
        </p:nvSpPr>
        <p:spPr bwMode="auto">
          <a:xfrm>
            <a:off x="3200400" y="3429000"/>
            <a:ext cx="2613025" cy="0"/>
          </a:xfrm>
          <a:prstGeom prst="line">
            <a:avLst/>
          </a:prstGeom>
          <a:noFill/>
          <a:ln w="28575">
            <a:solidFill>
              <a:srgbClr val="FF081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Box 10"/>
          <p:cNvSpPr txBox="1"/>
          <p:nvPr/>
        </p:nvSpPr>
        <p:spPr>
          <a:xfrm>
            <a:off x="152400" y="4876800"/>
            <a:ext cx="2133600" cy="1384995"/>
          </a:xfrm>
          <a:prstGeom prst="rect">
            <a:avLst/>
          </a:prstGeom>
          <a:noFill/>
        </p:spPr>
        <p:txBody>
          <a:bodyPr wrap="square" rtlCol="0">
            <a:spAutoFit/>
          </a:bodyPr>
          <a:lstStyle/>
          <a:p>
            <a:r>
              <a:rPr lang="en-US" sz="1200" dirty="0"/>
              <a:t>C. </a:t>
            </a:r>
            <a:r>
              <a:rPr lang="en-US" sz="1200" dirty="0" err="1"/>
              <a:t>Cathey</a:t>
            </a:r>
            <a:r>
              <a:rPr lang="en-US" sz="1200" dirty="0"/>
              <a:t>, </a:t>
            </a:r>
            <a:r>
              <a:rPr lang="en-US" sz="1200" dirty="0" err="1" smtClean="0"/>
              <a:t>et.al</a:t>
            </a:r>
            <a:r>
              <a:rPr lang="en-US" sz="1200" dirty="0" smtClean="0"/>
              <a:t>., </a:t>
            </a:r>
            <a:r>
              <a:rPr lang="en-US" sz="1200" dirty="0"/>
              <a:t>“Transient Plasma Ignition for Delay Reduction in Pulse Detonation Engines,” 45</a:t>
            </a:r>
            <a:r>
              <a:rPr lang="en-US" sz="1200" baseline="30000" dirty="0"/>
              <a:t>th</a:t>
            </a:r>
            <a:r>
              <a:rPr lang="en-US" sz="1200" dirty="0"/>
              <a:t> AIAA Aerospace Sciences </a:t>
            </a:r>
            <a:r>
              <a:rPr lang="en-US" sz="1200" dirty="0" smtClean="0"/>
              <a:t>Meeting, </a:t>
            </a:r>
            <a:r>
              <a:rPr lang="en-US" sz="1200" dirty="0"/>
              <a:t>Reno, Nevada, </a:t>
            </a:r>
            <a:r>
              <a:rPr lang="en-US" sz="1200" dirty="0" smtClean="0"/>
              <a:t>2007 </a:t>
            </a:r>
            <a:endParaRPr lang="en-US" sz="1200" dirty="0"/>
          </a:p>
        </p:txBody>
      </p:sp>
    </p:spTree>
    <p:extLst>
      <p:ext uri="{BB962C8B-B14F-4D97-AF65-F5344CB8AC3E}">
        <p14:creationId xmlns:p14="http://schemas.microsoft.com/office/powerpoint/2010/main" val="188280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Z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143000"/>
            <a:ext cx="3370263"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3"/>
          <p:cNvSpPr txBox="1">
            <a:spLocks noChangeArrowheads="1"/>
          </p:cNvSpPr>
          <p:nvPr/>
        </p:nvSpPr>
        <p:spPr bwMode="auto">
          <a:xfrm>
            <a:off x="228600" y="1066800"/>
            <a:ext cx="4572000" cy="38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87338" indent="-287338" algn="l">
              <a:buFont typeface="Arial" panose="020B0604020202020204" pitchFamily="34" charset="0"/>
              <a:buChar char="•"/>
            </a:pPr>
            <a:r>
              <a:rPr lang="en-US" sz="1800" dirty="0"/>
              <a:t>There are many roles and applications for pulsed power –potential of uses still not fully understood.</a:t>
            </a:r>
          </a:p>
          <a:p>
            <a:pPr marL="285750" indent="-285750">
              <a:buFont typeface="Arial" panose="020B0604020202020204" pitchFamily="34" charset="0"/>
              <a:buChar char="•"/>
            </a:pPr>
            <a:r>
              <a:rPr lang="en-US" sz="1800" dirty="0"/>
              <a:t>Liner for the </a:t>
            </a:r>
            <a:r>
              <a:rPr lang="ja-JP" altLang="en-US" sz="1800" dirty="0"/>
              <a:t>“</a:t>
            </a:r>
            <a:r>
              <a:rPr lang="en-US" sz="1800" dirty="0"/>
              <a:t>Z</a:t>
            </a:r>
            <a:r>
              <a:rPr lang="ja-JP" altLang="en-US" sz="1800" dirty="0"/>
              <a:t>”</a:t>
            </a:r>
            <a:r>
              <a:rPr lang="en-US" sz="1800" dirty="0"/>
              <a:t> Machine (right); with current passing through, phenomenon called </a:t>
            </a:r>
            <a:r>
              <a:rPr lang="en-US" sz="1800" b="1" dirty="0"/>
              <a:t>Z Pinch.</a:t>
            </a:r>
            <a:endParaRPr lang="en-US" sz="1800" dirty="0"/>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i="1" dirty="0"/>
              <a:t>Fusion Research Application:</a:t>
            </a:r>
          </a:p>
          <a:p>
            <a:pPr marL="1200150" lvl="2" indent="-285750">
              <a:buFont typeface="Arial" panose="020B0604020202020204" pitchFamily="34" charset="0"/>
              <a:buChar char="•"/>
            </a:pPr>
            <a:r>
              <a:rPr lang="en-US" sz="1600" dirty="0"/>
              <a:t>All energy is conducted through the Liner creating a ‘pulse’.</a:t>
            </a:r>
          </a:p>
          <a:p>
            <a:pPr marL="1768475" lvl="4" indent="-342900">
              <a:buFont typeface="Courier New" panose="02070309020205020404" pitchFamily="49" charset="0"/>
              <a:buChar char="o"/>
            </a:pPr>
            <a:r>
              <a:rPr lang="en-US" sz="1400" dirty="0"/>
              <a:t>Sandia National Laboratory Fusion Program: Goal is to drive sufficient current through the Liner to compress &amp; induce </a:t>
            </a:r>
            <a:r>
              <a:rPr lang="en-US" sz="1400"/>
              <a:t>fusion</a:t>
            </a:r>
            <a:r>
              <a:rPr lang="en-US" sz="1400" smtClean="0"/>
              <a:t>.</a:t>
            </a:r>
            <a:endParaRPr lang="en-US" sz="1400" dirty="0"/>
          </a:p>
        </p:txBody>
      </p:sp>
      <p:sp>
        <p:nvSpPr>
          <p:cNvPr id="4" name="Rectangle 2">
            <a:extLst>
              <a:ext uri="{FF2B5EF4-FFF2-40B4-BE49-F238E27FC236}">
                <a16:creationId xmlns:a16="http://schemas.microsoft.com/office/drawing/2014/main" xmlns="" id="{2C107148-1366-4290-B821-EFFF0D8173C6}"/>
              </a:ext>
            </a:extLst>
          </p:cNvPr>
          <p:cNvSpPr txBox="1">
            <a:spLocks noChangeArrowheads="1"/>
          </p:cNvSpPr>
          <p:nvPr/>
        </p:nvSpPr>
        <p:spPr>
          <a:xfrm>
            <a:off x="914400" y="119532"/>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800000"/>
                </a:solidFill>
                <a:ea typeface="ＭＳ Ｐゴシック" charset="0"/>
                <a:cs typeface="ＭＳ Ｐゴシック" charset="0"/>
              </a:rPr>
              <a:t>What is Pulsed Power?</a:t>
            </a:r>
            <a:r>
              <a:rPr lang="en-US" sz="3200" b="1" dirty="0">
                <a:solidFill>
                  <a:srgbClr val="800000"/>
                </a:solidFill>
                <a:ea typeface="ＭＳ Ｐゴシック" charset="0"/>
                <a:cs typeface="ＭＳ Ｐゴシック" charset="0"/>
              </a:rPr>
              <a:t/>
            </a:r>
            <a:br>
              <a:rPr lang="en-US" sz="3200" b="1" dirty="0">
                <a:solidFill>
                  <a:srgbClr val="800000"/>
                </a:solidFill>
                <a:ea typeface="ＭＳ Ｐゴシック" charset="0"/>
                <a:cs typeface="ＭＳ Ｐゴシック" charset="0"/>
              </a:rPr>
            </a:br>
            <a:r>
              <a:rPr lang="en-US" sz="2400" b="1" dirty="0">
                <a:solidFill>
                  <a:srgbClr val="3366FF"/>
                </a:solidFill>
                <a:ea typeface="ＭＳ Ｐゴシック" charset="0"/>
                <a:cs typeface="ＭＳ Ｐゴシック" charset="0"/>
              </a:rPr>
              <a:t>Often Misunderstood Potential</a:t>
            </a:r>
          </a:p>
        </p:txBody>
      </p:sp>
      <p:sp>
        <p:nvSpPr>
          <p:cNvPr id="3" name="TextBox 2"/>
          <p:cNvSpPr txBox="1"/>
          <p:nvPr/>
        </p:nvSpPr>
        <p:spPr>
          <a:xfrm>
            <a:off x="5562600" y="6248400"/>
            <a:ext cx="1484789" cy="369332"/>
          </a:xfrm>
          <a:prstGeom prst="rect">
            <a:avLst/>
          </a:prstGeom>
          <a:noFill/>
        </p:spPr>
        <p:txBody>
          <a:bodyPr wrap="none" rtlCol="0">
            <a:spAutoFit/>
          </a:bodyPr>
          <a:lstStyle/>
          <a:p>
            <a:r>
              <a:rPr lang="en-US" dirty="0" smtClean="0"/>
              <a:t>Source: SNL</a:t>
            </a:r>
            <a:endParaRPr lang="en-US" dirty="0"/>
          </a:p>
        </p:txBody>
      </p:sp>
    </p:spTree>
    <p:extLst>
      <p:ext uri="{BB962C8B-B14F-4D97-AF65-F5344CB8AC3E}">
        <p14:creationId xmlns:p14="http://schemas.microsoft.com/office/powerpoint/2010/main" val="2229487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C:\Users\Dan\Pictures\Just Uploaded\Small Engine Ph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1524000"/>
            <a:ext cx="2325688" cy="185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81600" y="990600"/>
            <a:ext cx="1447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7" name="Title 1"/>
          <p:cNvSpPr>
            <a:spLocks noGrp="1"/>
          </p:cNvSpPr>
          <p:nvPr>
            <p:ph type="title"/>
          </p:nvPr>
        </p:nvSpPr>
        <p:spPr>
          <a:xfrm>
            <a:off x="0" y="0"/>
            <a:ext cx="9144000" cy="762000"/>
          </a:xfrm>
        </p:spPr>
        <p:txBody>
          <a:bodyPr>
            <a:normAutofit/>
          </a:bodyPr>
          <a:lstStyle/>
          <a:p>
            <a:pPr eaLnBrk="1" hangingPunct="1"/>
            <a:r>
              <a:rPr lang="en-US" sz="3200" b="1" dirty="0" smtClean="0">
                <a:solidFill>
                  <a:srgbClr val="800000"/>
                </a:solidFill>
                <a:latin typeface="Calibri" charset="0"/>
                <a:ea typeface="ＭＳ Ｐゴシック" charset="0"/>
                <a:cs typeface="ＭＳ Ｐゴシック" charset="0"/>
              </a:rPr>
              <a:t>Ignition: Small Engine Experiment</a:t>
            </a:r>
            <a:endParaRPr lang="en-US" sz="3200" b="1" dirty="0">
              <a:solidFill>
                <a:srgbClr val="800000"/>
              </a:solidFill>
              <a:latin typeface="Calibri" charset="0"/>
              <a:ea typeface="ＭＳ Ｐゴシック" charset="0"/>
              <a:cs typeface="ＭＳ Ｐゴシック" charset="0"/>
            </a:endParaRPr>
          </a:p>
        </p:txBody>
      </p:sp>
      <p:sp>
        <p:nvSpPr>
          <p:cNvPr id="21" name="TextBox 20"/>
          <p:cNvSpPr txBox="1"/>
          <p:nvPr/>
        </p:nvSpPr>
        <p:spPr>
          <a:xfrm>
            <a:off x="7239000" y="838200"/>
            <a:ext cx="1743075" cy="1323439"/>
          </a:xfrm>
          <a:prstGeom prst="rect">
            <a:avLst/>
          </a:prstGeom>
          <a:noFill/>
        </p:spPr>
        <p:txBody>
          <a:bodyPr>
            <a:spAutoFit/>
          </a:bodyPr>
          <a:lstStyle/>
          <a:p>
            <a:pPr algn="r">
              <a:defRPr/>
            </a:pPr>
            <a:r>
              <a:rPr lang="en-US" sz="1600" dirty="0">
                <a:latin typeface="+mj-lt"/>
                <a:ea typeface="+mn-ea"/>
                <a:cs typeface="Arial" pitchFamily="34" charset="0"/>
              </a:rPr>
              <a:t>Non-resistive spark plug with uniform gap size used for both TPI and spark</a:t>
            </a:r>
          </a:p>
        </p:txBody>
      </p:sp>
      <p:cxnSp>
        <p:nvCxnSpPr>
          <p:cNvPr id="16" name="Straight Arrow Connector 15"/>
          <p:cNvCxnSpPr/>
          <p:nvPr/>
        </p:nvCxnSpPr>
        <p:spPr>
          <a:xfrm flipV="1">
            <a:off x="4953000" y="1524000"/>
            <a:ext cx="2514600" cy="457200"/>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276600" y="1752600"/>
            <a:ext cx="1447800" cy="381000"/>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05000" y="1219200"/>
            <a:ext cx="1619250" cy="954107"/>
          </a:xfrm>
          <a:prstGeom prst="rect">
            <a:avLst/>
          </a:prstGeom>
          <a:noFill/>
        </p:spPr>
        <p:txBody>
          <a:bodyPr>
            <a:spAutoFit/>
          </a:bodyPr>
          <a:lstStyle/>
          <a:p>
            <a:pPr>
              <a:defRPr/>
            </a:pPr>
            <a:r>
              <a:rPr lang="en-US" sz="1400" dirty="0">
                <a:latin typeface="+mj-lt"/>
                <a:ea typeface="+mn-ea"/>
                <a:cs typeface="Arial" pitchFamily="34" charset="0"/>
              </a:rPr>
              <a:t>Pressure transducer installed above spark plug</a:t>
            </a:r>
          </a:p>
        </p:txBody>
      </p:sp>
      <p:sp>
        <p:nvSpPr>
          <p:cNvPr id="42" name="TextBox 41"/>
          <p:cNvSpPr txBox="1"/>
          <p:nvPr/>
        </p:nvSpPr>
        <p:spPr>
          <a:xfrm>
            <a:off x="228600" y="6096000"/>
            <a:ext cx="7924800" cy="659668"/>
          </a:xfrm>
          <a:prstGeom prst="rect">
            <a:avLst/>
          </a:prstGeom>
          <a:noFill/>
        </p:spPr>
        <p:txBody>
          <a:bodyPr wrap="square">
            <a:spAutoFit/>
          </a:bodyPr>
          <a:lstStyle/>
          <a:p>
            <a:pPr>
              <a:lnSpc>
                <a:spcPct val="80000"/>
              </a:lnSpc>
              <a:spcBef>
                <a:spcPct val="20000"/>
              </a:spcBef>
              <a:defRPr/>
            </a:pPr>
            <a:r>
              <a:rPr lang="en-US" sz="1400" dirty="0" smtClean="0">
                <a:solidFill>
                  <a:schemeClr val="tx2"/>
                </a:solidFill>
                <a:ea typeface="ＭＳ Ｐゴシック" pitchFamily="34" charset="-128"/>
                <a:cs typeface="ＭＳ Ｐゴシック" charset="-128"/>
              </a:rPr>
              <a:t>AFOSR Capstone Project, C. Li, Program Manager, </a:t>
            </a:r>
          </a:p>
          <a:p>
            <a:pPr>
              <a:lnSpc>
                <a:spcPct val="80000"/>
              </a:lnSpc>
              <a:spcBef>
                <a:spcPct val="20000"/>
              </a:spcBef>
              <a:defRPr/>
            </a:pPr>
            <a:r>
              <a:rPr lang="en-US" sz="1400" dirty="0" smtClean="0">
                <a:solidFill>
                  <a:schemeClr val="tx2"/>
                </a:solidFill>
                <a:ea typeface="ＭＳ Ｐゴシック" pitchFamily="34" charset="-128"/>
                <a:cs typeface="ＭＳ Ｐゴシック" charset="-128"/>
              </a:rPr>
              <a:t>Dan </a:t>
            </a:r>
            <a:r>
              <a:rPr lang="en-US" sz="1400" dirty="0">
                <a:solidFill>
                  <a:schemeClr val="tx2"/>
                </a:solidFill>
                <a:ea typeface="ＭＳ Ｐゴシック" pitchFamily="34" charset="-128"/>
                <a:cs typeface="ＭＳ Ｐゴシック" charset="-128"/>
              </a:rPr>
              <a:t>Singleton</a:t>
            </a:r>
            <a:r>
              <a:rPr lang="en-US" sz="1400" dirty="0" smtClean="0">
                <a:solidFill>
                  <a:schemeClr val="tx2"/>
                </a:solidFill>
                <a:ea typeface="ＭＳ Ｐゴシック" pitchFamily="34" charset="-128"/>
                <a:cs typeface="ＭＳ Ｐゴシック" charset="-128"/>
              </a:rPr>
              <a:t>, Max </a:t>
            </a:r>
            <a:r>
              <a:rPr lang="en-US" sz="1400" dirty="0">
                <a:solidFill>
                  <a:schemeClr val="tx2"/>
                </a:solidFill>
                <a:ea typeface="ＭＳ Ｐゴシック" pitchFamily="34" charset="-128"/>
                <a:cs typeface="ＭＳ Ｐゴシック" charset="-128"/>
              </a:rPr>
              <a:t>Reynolds, Jared </a:t>
            </a:r>
            <a:r>
              <a:rPr lang="en-US" sz="1400" dirty="0" err="1">
                <a:solidFill>
                  <a:schemeClr val="tx2"/>
                </a:solidFill>
                <a:ea typeface="ＭＳ Ｐゴシック" pitchFamily="34" charset="-128"/>
                <a:cs typeface="ＭＳ Ｐゴシック" charset="-128"/>
              </a:rPr>
              <a:t>Fleitman</a:t>
            </a:r>
            <a:r>
              <a:rPr lang="en-US" sz="1400" dirty="0">
                <a:solidFill>
                  <a:schemeClr val="tx2"/>
                </a:solidFill>
                <a:ea typeface="ＭＳ Ｐゴシック" pitchFamily="34" charset="-128"/>
                <a:cs typeface="ＭＳ Ｐゴシック" charset="-128"/>
              </a:rPr>
              <a:t>, David Kingman</a:t>
            </a:r>
            <a:r>
              <a:rPr lang="en-US" sz="1400" dirty="0" smtClean="0">
                <a:solidFill>
                  <a:schemeClr val="tx2"/>
                </a:solidFill>
                <a:ea typeface="ＭＳ Ｐゴシック" pitchFamily="34" charset="-128"/>
                <a:cs typeface="ＭＳ Ｐゴシック" charset="-128"/>
              </a:rPr>
              <a:t>, P </a:t>
            </a:r>
            <a:r>
              <a:rPr lang="en-US" sz="1400" dirty="0" err="1" smtClean="0">
                <a:solidFill>
                  <a:schemeClr val="tx2"/>
                </a:solidFill>
                <a:ea typeface="ＭＳ Ｐゴシック" pitchFamily="34" charset="-128"/>
                <a:cs typeface="ＭＳ Ｐゴシック" charset="-128"/>
              </a:rPr>
              <a:t>Ronney</a:t>
            </a:r>
            <a:r>
              <a:rPr lang="en-US" sz="1400" dirty="0">
                <a:solidFill>
                  <a:schemeClr val="tx2"/>
                </a:solidFill>
                <a:ea typeface="ＭＳ Ｐゴシック" pitchFamily="34" charset="-128"/>
                <a:cs typeface="ＭＳ Ｐゴシック" charset="-128"/>
              </a:rPr>
              <a:t>, </a:t>
            </a:r>
            <a:r>
              <a:rPr lang="en-US" sz="1400" dirty="0" smtClean="0">
                <a:solidFill>
                  <a:schemeClr val="tx2"/>
                </a:solidFill>
                <a:ea typeface="ＭＳ Ｐゴシック" pitchFamily="34" charset="-128"/>
                <a:cs typeface="ＭＳ Ｐゴシック" charset="-128"/>
              </a:rPr>
              <a:t>M Gundersen WPAFRL F. </a:t>
            </a:r>
            <a:r>
              <a:rPr lang="en-US" sz="1400" dirty="0" err="1" smtClean="0">
                <a:solidFill>
                  <a:schemeClr val="tx2"/>
                </a:solidFill>
                <a:ea typeface="ＭＳ Ｐゴシック" pitchFamily="34" charset="-128"/>
                <a:cs typeface="ＭＳ Ｐゴシック" charset="-128"/>
              </a:rPr>
              <a:t>Schauer</a:t>
            </a:r>
            <a:r>
              <a:rPr lang="en-US" sz="1400" dirty="0" smtClean="0">
                <a:solidFill>
                  <a:schemeClr val="tx2"/>
                </a:solidFill>
                <a:ea typeface="ＭＳ Ｐゴシック" pitchFamily="34" charset="-128"/>
                <a:cs typeface="ＭＳ Ｐゴシック" charset="-128"/>
              </a:rPr>
              <a:t> and J. </a:t>
            </a:r>
            <a:r>
              <a:rPr lang="en-US" sz="1400" dirty="0" err="1" smtClean="0">
                <a:solidFill>
                  <a:schemeClr val="tx2"/>
                </a:solidFill>
                <a:ea typeface="ＭＳ Ｐゴシック" pitchFamily="34" charset="-128"/>
                <a:cs typeface="ＭＳ Ｐゴシック" charset="-128"/>
              </a:rPr>
              <a:t>Hoke</a:t>
            </a:r>
            <a:endParaRPr lang="en-US" sz="1600" dirty="0">
              <a:solidFill>
                <a:schemeClr val="tx2"/>
              </a:solidFill>
              <a:ea typeface="ＭＳ Ｐゴシック" pitchFamily="34" charset="-128"/>
              <a:cs typeface="ＭＳ Ｐゴシック" charset="-128"/>
            </a:endParaRPr>
          </a:p>
        </p:txBody>
      </p:sp>
      <p:sp>
        <p:nvSpPr>
          <p:cNvPr id="2" name="TextBox 1"/>
          <p:cNvSpPr txBox="1"/>
          <p:nvPr/>
        </p:nvSpPr>
        <p:spPr>
          <a:xfrm>
            <a:off x="2286000" y="762000"/>
            <a:ext cx="4431597" cy="369332"/>
          </a:xfrm>
          <a:prstGeom prst="rect">
            <a:avLst/>
          </a:prstGeom>
          <a:noFill/>
        </p:spPr>
        <p:txBody>
          <a:bodyPr wrap="none" rtlCol="0">
            <a:spAutoFit/>
          </a:bodyPr>
          <a:lstStyle/>
          <a:p>
            <a:pPr algn="l"/>
            <a:r>
              <a:rPr lang="en-US" dirty="0" smtClean="0"/>
              <a:t>AFOSR Undergraduate Capstone Project</a:t>
            </a:r>
            <a:endParaRPr lang="en-US" dirty="0"/>
          </a:p>
        </p:txBody>
      </p:sp>
      <p:pic>
        <p:nvPicPr>
          <p:cNvPr id="22" name="Picture 2" descr="C:\Users\Dan\Documents\USC\Pulsed Power Research\UAV\WPAFB Demo Day\Experimental Set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209800"/>
            <a:ext cx="3657600" cy="273976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352800"/>
            <a:ext cx="3901206"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 y="5181600"/>
            <a:ext cx="4648200" cy="646331"/>
          </a:xfrm>
          <a:prstGeom prst="rect">
            <a:avLst/>
          </a:prstGeom>
          <a:noFill/>
        </p:spPr>
        <p:txBody>
          <a:bodyPr wrap="square" rtlCol="0">
            <a:spAutoFit/>
          </a:bodyPr>
          <a:lstStyle/>
          <a:p>
            <a:r>
              <a:rPr lang="en-US" dirty="0">
                <a:cs typeface="Arial" pitchFamily="34" charset="0"/>
              </a:rPr>
              <a:t>TPI </a:t>
            </a:r>
            <a:r>
              <a:rPr lang="en-US" dirty="0" smtClean="0">
                <a:cs typeface="Arial" pitchFamily="34" charset="0"/>
              </a:rPr>
              <a:t>produced </a:t>
            </a:r>
            <a:r>
              <a:rPr lang="en-US" i="1" dirty="0">
                <a:cs typeface="Arial" pitchFamily="34" charset="0"/>
              </a:rPr>
              <a:t>25% increase in </a:t>
            </a:r>
            <a:r>
              <a:rPr lang="en-US" i="1" dirty="0" smtClean="0">
                <a:cs typeface="Arial" pitchFamily="34" charset="0"/>
              </a:rPr>
              <a:t>RPM,</a:t>
            </a:r>
            <a:r>
              <a:rPr lang="en-US" dirty="0" smtClean="0">
                <a:cs typeface="Arial" pitchFamily="34" charset="0"/>
              </a:rPr>
              <a:t> same </a:t>
            </a:r>
            <a:r>
              <a:rPr lang="en-US" dirty="0">
                <a:cs typeface="Arial" pitchFamily="34" charset="0"/>
              </a:rPr>
              <a:t>throttle </a:t>
            </a:r>
            <a:r>
              <a:rPr lang="en-US" dirty="0" smtClean="0">
                <a:cs typeface="Arial" pitchFamily="34" charset="0"/>
              </a:rPr>
              <a:t>setting </a:t>
            </a:r>
            <a:r>
              <a:rPr lang="en-US" dirty="0">
                <a:cs typeface="Arial" pitchFamily="34" charset="0"/>
              </a:rPr>
              <a:t>indicating higher </a:t>
            </a:r>
            <a:r>
              <a:rPr lang="en-US" dirty="0" smtClean="0">
                <a:cs typeface="Arial" pitchFamily="34" charset="0"/>
              </a:rPr>
              <a:t>efficiency</a:t>
            </a:r>
            <a:endParaRPr lang="en-US" dirty="0">
              <a:cs typeface="Arial" pitchFamily="34" charset="0"/>
            </a:endParaRPr>
          </a:p>
        </p:txBody>
      </p:sp>
      <p:pic>
        <p:nvPicPr>
          <p:cNvPr id="25" name="Picture 24"/>
          <p:cNvPicPr>
            <a:picLocks noChangeAspect="1"/>
          </p:cNvPicPr>
          <p:nvPr/>
        </p:nvPicPr>
        <p:blipFill>
          <a:blip r:embed="rId5"/>
          <a:stretch>
            <a:fillRect/>
          </a:stretch>
        </p:blipFill>
        <p:spPr>
          <a:xfrm>
            <a:off x="76200" y="152400"/>
            <a:ext cx="1625600" cy="1049251"/>
          </a:xfrm>
          <a:prstGeom prst="rect">
            <a:avLst/>
          </a:prstGeom>
        </p:spPr>
      </p:pic>
    </p:spTree>
    <p:extLst>
      <p:ext uri="{BB962C8B-B14F-4D97-AF65-F5344CB8AC3E}">
        <p14:creationId xmlns:p14="http://schemas.microsoft.com/office/powerpoint/2010/main" val="16918589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48200" y="838200"/>
            <a:ext cx="4394200" cy="3581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en-US"/>
          </a:p>
        </p:txBody>
      </p:sp>
      <p:sp>
        <p:nvSpPr>
          <p:cNvPr id="16" name="Rectangle 15"/>
          <p:cNvSpPr/>
          <p:nvPr/>
        </p:nvSpPr>
        <p:spPr>
          <a:xfrm>
            <a:off x="4419600" y="4495800"/>
            <a:ext cx="4572000" cy="1447800"/>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Rectangle 14"/>
          <p:cNvSpPr/>
          <p:nvPr/>
        </p:nvSpPr>
        <p:spPr>
          <a:xfrm>
            <a:off x="0" y="3657600"/>
            <a:ext cx="4267200" cy="3200400"/>
          </a:xfrm>
          <a:prstGeom prst="rect">
            <a:avLst/>
          </a:prstGeom>
          <a:solidFill>
            <a:srgbClr val="9AC0E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821" name="Title 1"/>
          <p:cNvSpPr>
            <a:spLocks noGrp="1"/>
          </p:cNvSpPr>
          <p:nvPr>
            <p:ph type="title"/>
          </p:nvPr>
        </p:nvSpPr>
        <p:spPr>
          <a:xfrm>
            <a:off x="152400" y="0"/>
            <a:ext cx="8991600" cy="762000"/>
          </a:xfrm>
        </p:spPr>
        <p:txBody>
          <a:bodyPr>
            <a:normAutofit/>
          </a:bodyPr>
          <a:lstStyle/>
          <a:p>
            <a:pPr eaLnBrk="1" hangingPunct="1"/>
            <a:r>
              <a:rPr lang="en-US" sz="2800" dirty="0" smtClean="0">
                <a:solidFill>
                  <a:srgbClr val="800000"/>
                </a:solidFill>
                <a:latin typeface="Arial" charset="0"/>
                <a:ea typeface="ＭＳ Ｐゴシック" charset="0"/>
                <a:cs typeface="ＭＳ Ｐゴシック" charset="0"/>
              </a:rPr>
              <a:t>Nissan Gasoline Ignition: Increased </a:t>
            </a:r>
            <a:r>
              <a:rPr lang="en-US" sz="2800" dirty="0">
                <a:solidFill>
                  <a:srgbClr val="800000"/>
                </a:solidFill>
                <a:latin typeface="Arial" charset="0"/>
                <a:ea typeface="ＭＳ Ｐゴシック" charset="0"/>
                <a:cs typeface="ＭＳ Ｐゴシック" charset="0"/>
              </a:rPr>
              <a:t>Pressure</a:t>
            </a:r>
          </a:p>
        </p:txBody>
      </p:sp>
      <p:sp>
        <p:nvSpPr>
          <p:cNvPr id="34822" name="Content Placeholder 2"/>
          <p:cNvSpPr>
            <a:spLocks noGrp="1"/>
          </p:cNvSpPr>
          <p:nvPr>
            <p:ph idx="1"/>
          </p:nvPr>
        </p:nvSpPr>
        <p:spPr>
          <a:xfrm>
            <a:off x="4495800" y="4572000"/>
            <a:ext cx="4481513" cy="1143000"/>
          </a:xfrm>
        </p:spPr>
        <p:txBody>
          <a:bodyPr>
            <a:normAutofit fontScale="92500" lnSpcReduction="10000"/>
          </a:bodyPr>
          <a:lstStyle/>
          <a:p>
            <a:pPr eaLnBrk="1" hangingPunct="1"/>
            <a:r>
              <a:rPr lang="en-US" sz="1600" dirty="0">
                <a:latin typeface="Arial" charset="0"/>
                <a:ea typeface="ＭＳ Ｐゴシック" charset="0"/>
                <a:cs typeface="ＭＳ Ｐゴシック" charset="0"/>
              </a:rPr>
              <a:t>Using TPI in an ICE resulted in</a:t>
            </a:r>
          </a:p>
          <a:p>
            <a:pPr marL="571500" lvl="1" indent="-279400" eaLnBrk="1" hangingPunct="1"/>
            <a:r>
              <a:rPr lang="en-US" sz="1800" dirty="0">
                <a:solidFill>
                  <a:srgbClr val="C00000"/>
                </a:solidFill>
                <a:latin typeface="Arial" charset="0"/>
                <a:ea typeface="ＭＳ Ｐゴシック" charset="0"/>
              </a:rPr>
              <a:t>20% increase in peak pressure using less energy </a:t>
            </a:r>
            <a:r>
              <a:rPr lang="en-US" sz="1800" dirty="0">
                <a:latin typeface="Arial" charset="0"/>
                <a:ea typeface="ＭＳ Ｐゴシック" charset="0"/>
              </a:rPr>
              <a:t>(57 </a:t>
            </a:r>
            <a:r>
              <a:rPr lang="en-US" sz="1800" dirty="0" err="1">
                <a:latin typeface="Arial" charset="0"/>
                <a:ea typeface="ＭＳ Ｐゴシック" charset="0"/>
              </a:rPr>
              <a:t>mJ</a:t>
            </a:r>
            <a:r>
              <a:rPr lang="en-US" sz="1800" dirty="0">
                <a:latin typeface="Arial" charset="0"/>
                <a:ea typeface="ＭＳ Ｐゴシック" charset="0"/>
              </a:rPr>
              <a:t> </a:t>
            </a:r>
            <a:r>
              <a:rPr lang="en-US" sz="1800" dirty="0" err="1">
                <a:latin typeface="Arial" charset="0"/>
                <a:ea typeface="ＭＳ Ｐゴシック" charset="0"/>
              </a:rPr>
              <a:t>vs</a:t>
            </a:r>
            <a:r>
              <a:rPr lang="en-US" sz="1800" dirty="0">
                <a:latin typeface="Arial" charset="0"/>
                <a:ea typeface="ＭＳ Ｐゴシック" charset="0"/>
              </a:rPr>
              <a:t> 80 </a:t>
            </a:r>
            <a:r>
              <a:rPr lang="en-US" sz="1800" dirty="0" err="1">
                <a:latin typeface="Arial" charset="0"/>
                <a:ea typeface="ＭＳ Ｐゴシック" charset="0"/>
              </a:rPr>
              <a:t>mJ</a:t>
            </a:r>
            <a:r>
              <a:rPr lang="en-US" sz="1800" dirty="0">
                <a:latin typeface="Arial" charset="0"/>
                <a:ea typeface="ＭＳ Ｐゴシック" charset="0"/>
              </a:rPr>
              <a:t>)</a:t>
            </a:r>
          </a:p>
          <a:p>
            <a:pPr marL="571500" lvl="1" indent="-279400" eaLnBrk="1" hangingPunct="1"/>
            <a:r>
              <a:rPr lang="en-US" sz="1800" dirty="0">
                <a:latin typeface="Arial" charset="0"/>
                <a:ea typeface="ＭＳ Ｐゴシック" charset="0"/>
              </a:rPr>
              <a:t>Faster flame propagation</a:t>
            </a:r>
          </a:p>
          <a:p>
            <a:pPr eaLnBrk="1" hangingPunct="1"/>
            <a:endParaRPr lang="en-US" sz="1600" dirty="0">
              <a:latin typeface="Arial" charset="0"/>
              <a:ea typeface="ＭＳ Ｐゴシック" charset="0"/>
              <a:cs typeface="ＭＳ Ｐゴシック" charset="0"/>
            </a:endParaRPr>
          </a:p>
        </p:txBody>
      </p:sp>
      <p:pic>
        <p:nvPicPr>
          <p:cNvPr id="3482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2300" y="850900"/>
            <a:ext cx="1377950" cy="1968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4"/>
          <p:cNvPicPr>
            <a:picLocks noChangeAspect="1" noChangeArrowheads="1"/>
          </p:cNvPicPr>
          <p:nvPr/>
        </p:nvPicPr>
        <p:blipFill>
          <a:blip r:embed="rId4" cstate="print"/>
          <a:srcRect/>
          <a:stretch>
            <a:fillRect/>
          </a:stretch>
        </p:blipFill>
        <p:spPr bwMode="auto">
          <a:xfrm>
            <a:off x="152400" y="850900"/>
            <a:ext cx="2895600" cy="1971675"/>
          </a:xfrm>
          <a:prstGeom prst="rect">
            <a:avLst/>
          </a:prstGeom>
          <a:solidFill>
            <a:srgbClr val="FFFFFF">
              <a:shade val="85000"/>
            </a:srgbClr>
          </a:solidFill>
          <a:ln w="19050" cap="sq">
            <a:solidFill>
              <a:schemeClr val="tx1"/>
            </a:solidFill>
            <a:miter lim="800000"/>
          </a:ln>
          <a:effectLst/>
          <a:scene3d>
            <a:camera prst="orthographicFront"/>
            <a:lightRig rig="twoPt" dir="t">
              <a:rot lat="0" lon="0" rev="7200000"/>
            </a:lightRig>
          </a:scene3d>
          <a:sp3d>
            <a:contourClr>
              <a:srgbClr val="FFFFFF"/>
            </a:contourClr>
          </a:sp3d>
        </p:spPr>
      </p:pic>
      <p:sp>
        <p:nvSpPr>
          <p:cNvPr id="34825" name="Text Box 16"/>
          <p:cNvSpPr txBox="1">
            <a:spLocks noChangeArrowheads="1"/>
          </p:cNvSpPr>
          <p:nvPr/>
        </p:nvSpPr>
        <p:spPr bwMode="auto">
          <a:xfrm>
            <a:off x="152400" y="2895600"/>
            <a:ext cx="441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1200"/>
              <a:t>Streamers generated via a 60 kV, 20 ns pulse, using a modified spark plug</a:t>
            </a:r>
          </a:p>
          <a:p>
            <a:pPr algn="l">
              <a:spcBef>
                <a:spcPct val="50000"/>
              </a:spcBef>
            </a:pPr>
            <a:r>
              <a:rPr lang="en-US" sz="1200"/>
              <a:t>Data taken in collaboration at Nissan, Yokohama Japan</a:t>
            </a:r>
          </a:p>
        </p:txBody>
      </p:sp>
      <p:sp>
        <p:nvSpPr>
          <p:cNvPr id="34826" name="Text Box 19"/>
          <p:cNvSpPr txBox="1">
            <a:spLocks noChangeArrowheads="1"/>
          </p:cNvSpPr>
          <p:nvPr/>
        </p:nvSpPr>
        <p:spPr bwMode="auto">
          <a:xfrm>
            <a:off x="4800600" y="3962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latin typeface="Calibri" charset="0"/>
              </a:rPr>
              <a:t>Pressure vs. crank angle, for a spark, 100 ns pulse, and 20 ns pulse, </a:t>
            </a:r>
            <a:r>
              <a:rPr lang="az-Cyrl-AZ" sz="1200">
                <a:latin typeface="Calibri" charset="0"/>
              </a:rPr>
              <a:t>ф</a:t>
            </a:r>
            <a:r>
              <a:rPr lang="en-US" sz="1200">
                <a:latin typeface="Calibri" charset="0"/>
              </a:rPr>
              <a:t>=.72.</a:t>
            </a:r>
          </a:p>
        </p:txBody>
      </p:sp>
      <p:grpSp>
        <p:nvGrpSpPr>
          <p:cNvPr id="34827" name="Group 21"/>
          <p:cNvGrpSpPr>
            <a:grpSpLocks/>
          </p:cNvGrpSpPr>
          <p:nvPr/>
        </p:nvGrpSpPr>
        <p:grpSpPr bwMode="auto">
          <a:xfrm>
            <a:off x="228600" y="3657600"/>
            <a:ext cx="4038600" cy="2976563"/>
            <a:chOff x="3363" y="2803"/>
            <a:chExt cx="2113" cy="1459"/>
          </a:xfrm>
        </p:grpSpPr>
        <p:pic>
          <p:nvPicPr>
            <p:cNvPr id="34830" name="Picture 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7" y="2803"/>
              <a:ext cx="2051"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20"/>
            <p:cNvSpPr txBox="1">
              <a:spLocks noChangeArrowheads="1"/>
            </p:cNvSpPr>
            <p:nvPr/>
          </p:nvSpPr>
          <p:spPr bwMode="auto">
            <a:xfrm>
              <a:off x="3363" y="4038"/>
              <a:ext cx="211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latin typeface="Tahoma" charset="0"/>
                </a:rPr>
                <a:t>1200 rpm, 100 mm-Hg, ADV: 20 deg BTDC, iso-octane-air combustion, each frame is 200 µs long.</a:t>
              </a:r>
            </a:p>
          </p:txBody>
        </p:sp>
      </p:grpSp>
      <p:sp>
        <p:nvSpPr>
          <p:cNvPr id="34828" name="Text Box 22"/>
          <p:cNvSpPr txBox="1">
            <a:spLocks noChangeArrowheads="1"/>
          </p:cNvSpPr>
          <p:nvPr/>
        </p:nvSpPr>
        <p:spPr bwMode="auto">
          <a:xfrm>
            <a:off x="4398836" y="6096000"/>
            <a:ext cx="4724400" cy="600164"/>
          </a:xfrm>
          <a:prstGeom prst="rect">
            <a:avLst/>
          </a:prstGeom>
          <a:solidFill>
            <a:srgbClr val="D9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i="1" dirty="0"/>
              <a:t>C. </a:t>
            </a:r>
            <a:r>
              <a:rPr lang="en-US" sz="1100" i="1" dirty="0" err="1"/>
              <a:t>Cathey</a:t>
            </a:r>
            <a:r>
              <a:rPr lang="en-US" sz="1100" i="1" dirty="0"/>
              <a:t>, T. Tang, T. </a:t>
            </a:r>
            <a:r>
              <a:rPr lang="en-US" sz="1100" i="1" dirty="0" err="1"/>
              <a:t>Shiraishi</a:t>
            </a:r>
            <a:r>
              <a:rPr lang="en-US" sz="1100" i="1" dirty="0"/>
              <a:t>, T. </a:t>
            </a:r>
            <a:r>
              <a:rPr lang="en-US" sz="1100" i="1" dirty="0" err="1"/>
              <a:t>Urushihara</a:t>
            </a:r>
            <a:r>
              <a:rPr lang="en-US" sz="1100" i="1" dirty="0"/>
              <a:t>, A. </a:t>
            </a:r>
            <a:r>
              <a:rPr lang="en-US" sz="1100" i="1" dirty="0" err="1"/>
              <a:t>Kuthi</a:t>
            </a:r>
            <a:r>
              <a:rPr lang="en-US" sz="1100" i="1" dirty="0"/>
              <a:t>, and M. A. Gundersen, </a:t>
            </a:r>
            <a:r>
              <a:rPr lang="ja-JP" altLang="en-US" sz="1100" i="1" dirty="0"/>
              <a:t>“</a:t>
            </a:r>
            <a:r>
              <a:rPr lang="en-US" sz="1100" i="1" dirty="0"/>
              <a:t>Nanosecond Plasma Ignition for Improved Performance of an Internal Combustion Engine,</a:t>
            </a:r>
            <a:r>
              <a:rPr lang="ja-JP" altLang="en-US" sz="1100" i="1" dirty="0"/>
              <a:t>”</a:t>
            </a:r>
            <a:r>
              <a:rPr lang="en-US" sz="1100" i="1" dirty="0"/>
              <a:t>  IEEE Trans on Plasma </a:t>
            </a:r>
            <a:r>
              <a:rPr lang="en-US" sz="1100" i="1" dirty="0" err="1"/>
              <a:t>Sci</a:t>
            </a:r>
            <a:r>
              <a:rPr lang="en-US" sz="1100" i="1" dirty="0"/>
              <a:t>, Dec. 2007.</a:t>
            </a:r>
          </a:p>
        </p:txBody>
      </p:sp>
      <p:pic>
        <p:nvPicPr>
          <p:cNvPr id="34829" name="Picture 19" descr="C:\Users\Dan\Documents\USC\Pulsed Power Research\Thesis Work\Quals\Figures\Nissan Experiment Data - Big Fon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882650"/>
            <a:ext cx="4216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4016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87" y="3048000"/>
            <a:ext cx="8991600" cy="3616922"/>
          </a:xfrm>
          <a:prstGeom prst="rect">
            <a:avLst/>
          </a:prstGeom>
        </p:spPr>
      </p:pic>
      <p:sp>
        <p:nvSpPr>
          <p:cNvPr id="24" name="Rectangle 23"/>
          <p:cNvSpPr/>
          <p:nvPr/>
        </p:nvSpPr>
        <p:spPr>
          <a:xfrm rot="10800000" flipV="1">
            <a:off x="9523" y="1918403"/>
            <a:ext cx="9134475" cy="1261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Title 1"/>
          <p:cNvSpPr txBox="1">
            <a:spLocks/>
          </p:cNvSpPr>
          <p:nvPr/>
        </p:nvSpPr>
        <p:spPr>
          <a:xfrm>
            <a:off x="-1138" y="0"/>
            <a:ext cx="9145138" cy="762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High-Energy Ignition Comparison</a:t>
            </a:r>
            <a:endParaRPr lang="en-US" sz="2800" dirty="0">
              <a:solidFill>
                <a:schemeClr val="bg1"/>
              </a:solidFill>
            </a:endParaRPr>
          </a:p>
        </p:txBody>
      </p:sp>
      <p:sp>
        <p:nvSpPr>
          <p:cNvPr id="18" name="Rectangle 17"/>
          <p:cNvSpPr/>
          <p:nvPr/>
        </p:nvSpPr>
        <p:spPr>
          <a:xfrm>
            <a:off x="358140" y="2047254"/>
            <a:ext cx="6603680" cy="907941"/>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smtClean="0">
                <a:ln w="9000" cmpd="sng">
                  <a:noFill/>
                  <a:prstDash val="solid"/>
                </a:ln>
                <a:solidFill>
                  <a:schemeClr val="tx1">
                    <a:lumMod val="65000"/>
                    <a:lumOff val="35000"/>
                  </a:schemeClr>
                </a:solidFill>
              </a:rPr>
              <a:t>10x conventional spark energy</a:t>
            </a:r>
          </a:p>
          <a:p>
            <a:pPr marL="914400" lvl="1" indent="-457200">
              <a:spcAft>
                <a:spcPts val="600"/>
              </a:spcAft>
              <a:buFont typeface="Arial" panose="020B0604020202020204" pitchFamily="34" charset="0"/>
              <a:buChar char="•"/>
            </a:pPr>
            <a:r>
              <a:rPr lang="en-US" sz="2400" dirty="0" smtClean="0">
                <a:ln w="9000" cmpd="sng">
                  <a:noFill/>
                  <a:prstDash val="solid"/>
                </a:ln>
                <a:solidFill>
                  <a:srgbClr val="0070C0"/>
                </a:solidFill>
              </a:rPr>
              <a:t>Frequent replacement of spark plugs</a:t>
            </a:r>
          </a:p>
        </p:txBody>
      </p:sp>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457629" y="2027779"/>
            <a:ext cx="1056149" cy="1015969"/>
          </a:xfrm>
          <a:prstGeom prst="rect">
            <a:avLst/>
          </a:prstGeom>
          <a:noFill/>
        </p:spPr>
      </p:pic>
      <p:pic>
        <p:nvPicPr>
          <p:cNvPr id="8" name="Picture 6" descr="C:\Users\Dan\Documents\USC\Pulsed Power Research\Electrode Design\Spark plug appearances - Melting.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7629" y="2009537"/>
            <a:ext cx="1144103" cy="1063816"/>
          </a:xfrm>
          <a:prstGeom prst="rect">
            <a:avLst/>
          </a:prstGeom>
          <a:noFill/>
        </p:spPr>
      </p:pic>
      <p:sp>
        <p:nvSpPr>
          <p:cNvPr id="20" name="Rectangle 19"/>
          <p:cNvSpPr/>
          <p:nvPr/>
        </p:nvSpPr>
        <p:spPr>
          <a:xfrm>
            <a:off x="238224" y="918050"/>
            <a:ext cx="8090435" cy="830997"/>
          </a:xfrm>
          <a:prstGeom prst="rect">
            <a:avLst/>
          </a:prstGeom>
        </p:spPr>
        <p:txBody>
          <a:bodyPr wrap="square">
            <a:spAutoFit/>
          </a:bodyPr>
          <a:lstStyle/>
          <a:p>
            <a:r>
              <a:rPr lang="en-US" sz="4800" b="1" dirty="0" smtClean="0">
                <a:ln w="9000" cmpd="sng">
                  <a:noFill/>
                  <a:prstDash val="solid"/>
                </a:ln>
                <a:solidFill>
                  <a:schemeClr val="tx1">
                    <a:lumMod val="65000"/>
                    <a:lumOff val="35000"/>
                  </a:schemeClr>
                </a:solidFill>
              </a:rPr>
              <a:t>High-Energy Ignition</a:t>
            </a:r>
            <a:endParaRPr lang="en-US" sz="4800" b="1" dirty="0">
              <a:ln w="9000" cmpd="sng">
                <a:noFill/>
                <a:prstDash val="solid"/>
              </a:ln>
              <a:solidFill>
                <a:schemeClr val="tx1">
                  <a:lumMod val="65000"/>
                  <a:lumOff val="35000"/>
                </a:schemeClr>
              </a:solidFill>
            </a:endParaRPr>
          </a:p>
        </p:txBody>
      </p:sp>
      <p:sp>
        <p:nvSpPr>
          <p:cNvPr id="13" name="Rectangle 5"/>
          <p:cNvSpPr>
            <a:spLocks noChangeArrowheads="1"/>
          </p:cNvSpPr>
          <p:nvPr/>
        </p:nvSpPr>
        <p:spPr bwMode="auto">
          <a:xfrm>
            <a:off x="1710199" y="6650250"/>
            <a:ext cx="8634069" cy="200055"/>
          </a:xfrm>
          <a:prstGeom prst="rect">
            <a:avLst/>
          </a:prstGeom>
          <a:noFill/>
          <a:ln w="9525">
            <a:noFill/>
            <a:miter lim="800000"/>
            <a:headEnd/>
            <a:tailEnd/>
          </a:ln>
        </p:spPr>
        <p:txBody>
          <a:bodyPr wrap="square" anchor="ctr">
            <a:spAutoFit/>
          </a:bodyPr>
          <a:lstStyle/>
          <a:p>
            <a:pPr>
              <a:tabLst>
                <a:tab pos="457200" algn="l"/>
              </a:tabLst>
            </a:pPr>
            <a:r>
              <a:rPr lang="en-US" sz="700" dirty="0">
                <a:solidFill>
                  <a:schemeClr val="tx1">
                    <a:lumMod val="65000"/>
                    <a:lumOff val="35000"/>
                  </a:schemeClr>
                </a:solidFill>
              </a:rPr>
              <a:t>Briggs, T., Alger, T., and </a:t>
            </a:r>
            <a:r>
              <a:rPr lang="en-US" sz="700" dirty="0" err="1">
                <a:solidFill>
                  <a:schemeClr val="tx1">
                    <a:lumMod val="65000"/>
                    <a:lumOff val="35000"/>
                  </a:schemeClr>
                </a:solidFill>
              </a:rPr>
              <a:t>Mangold</a:t>
            </a:r>
            <a:r>
              <a:rPr lang="en-US" sz="700" dirty="0">
                <a:solidFill>
                  <a:schemeClr val="tx1">
                    <a:lumMod val="65000"/>
                    <a:lumOff val="35000"/>
                  </a:schemeClr>
                </a:solidFill>
              </a:rPr>
              <a:t>, B., "Advanced Ignition Systems Evaluations for High-Dilution SI Engines," SAE Int. J. Engines 7(4):1802-1807, 2014, doi:10.4271/2014-01-2625.</a:t>
            </a:r>
            <a:endParaRPr lang="de-DE" sz="700" dirty="0">
              <a:solidFill>
                <a:schemeClr val="tx1">
                  <a:lumMod val="65000"/>
                  <a:lumOff val="35000"/>
                </a:schemeClr>
              </a:solidFill>
            </a:endParaRPr>
          </a:p>
        </p:txBody>
      </p:sp>
      <p:sp>
        <p:nvSpPr>
          <p:cNvPr id="4" name="Diamond 3"/>
          <p:cNvSpPr/>
          <p:nvPr/>
        </p:nvSpPr>
        <p:spPr>
          <a:xfrm>
            <a:off x="1600200" y="3810000"/>
            <a:ext cx="457200" cy="381000"/>
          </a:xfrm>
          <a:prstGeom prst="diamon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362200" y="4038600"/>
            <a:ext cx="1972152" cy="369332"/>
          </a:xfrm>
          <a:prstGeom prst="rect">
            <a:avLst/>
          </a:prstGeom>
          <a:noFill/>
        </p:spPr>
        <p:txBody>
          <a:bodyPr wrap="none" rtlCol="0">
            <a:spAutoFit/>
          </a:bodyPr>
          <a:lstStyle/>
          <a:p>
            <a:r>
              <a:rPr lang="en-US" dirty="0" smtClean="0"/>
              <a:t>Transient Plasma</a:t>
            </a:r>
            <a:endParaRPr lang="en-US" dirty="0"/>
          </a:p>
        </p:txBody>
      </p:sp>
      <p:cxnSp>
        <p:nvCxnSpPr>
          <p:cNvPr id="14" name="Straight Connector 13"/>
          <p:cNvCxnSpPr/>
          <p:nvPr/>
        </p:nvCxnSpPr>
        <p:spPr>
          <a:xfrm>
            <a:off x="1905000" y="4038600"/>
            <a:ext cx="533400" cy="15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290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06968414"/>
              </p:ext>
            </p:extLst>
          </p:nvPr>
        </p:nvGraphicFramePr>
        <p:xfrm>
          <a:off x="228600" y="990850"/>
          <a:ext cx="8610600" cy="3962149"/>
        </p:xfrm>
        <a:graphic>
          <a:graphicData uri="http://schemas.openxmlformats.org/drawingml/2006/table">
            <a:tbl>
              <a:tblPr firstRow="1" firstCol="1" bandRow="1">
                <a:tableStyleId>{9D7B26C5-4107-4FEC-AEDC-1716B250A1EF}</a:tableStyleId>
              </a:tblPr>
              <a:tblGrid>
                <a:gridCol w="2870200"/>
                <a:gridCol w="2870200"/>
                <a:gridCol w="2870200"/>
              </a:tblGrid>
              <a:tr h="330179">
                <a:tc>
                  <a:txBody>
                    <a:bodyPr/>
                    <a:lstStyle/>
                    <a:p>
                      <a:pPr marL="0" marR="0" algn="ctr">
                        <a:spcBef>
                          <a:spcPts val="0"/>
                        </a:spcBef>
                        <a:spcAft>
                          <a:spcPts val="600"/>
                        </a:spcAft>
                      </a:pPr>
                      <a:r>
                        <a:rPr lang="en-US" sz="1600" dirty="0">
                          <a:solidFill>
                            <a:schemeClr val="tx1">
                              <a:lumMod val="65000"/>
                              <a:lumOff val="35000"/>
                            </a:schemeClr>
                          </a:solidFill>
                          <a:effectLst/>
                        </a:rPr>
                        <a:t>Engine Type</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a:solidFill>
                            <a:schemeClr val="tx1">
                              <a:lumMod val="65000"/>
                              <a:lumOff val="35000"/>
                            </a:schemeClr>
                          </a:solidFill>
                          <a:effectLst/>
                        </a:rPr>
                        <a:t>Location of Testing</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smtClean="0">
                          <a:solidFill>
                            <a:schemeClr val="tx1">
                              <a:lumMod val="65000"/>
                              <a:lumOff val="35000"/>
                            </a:schemeClr>
                          </a:solidFill>
                          <a:effectLst/>
                        </a:rPr>
                        <a:t>Typical Result</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r>
              <a:tr h="990538">
                <a:tc>
                  <a:txBody>
                    <a:bodyPr/>
                    <a:lstStyle/>
                    <a:p>
                      <a:pPr marL="0" marR="0" algn="ctr">
                        <a:spcBef>
                          <a:spcPts val="0"/>
                        </a:spcBef>
                        <a:spcAft>
                          <a:spcPts val="600"/>
                        </a:spcAft>
                      </a:pPr>
                      <a:r>
                        <a:rPr lang="en-US" sz="1600" dirty="0">
                          <a:solidFill>
                            <a:schemeClr val="tx1">
                              <a:lumMod val="65000"/>
                              <a:lumOff val="35000"/>
                            </a:schemeClr>
                          </a:solidFill>
                          <a:effectLst/>
                        </a:rPr>
                        <a:t>Single-cylinder gasoline ICE</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a:solidFill>
                            <a:schemeClr val="tx1">
                              <a:lumMod val="65000"/>
                              <a:lumOff val="35000"/>
                            </a:schemeClr>
                          </a:solidFill>
                          <a:effectLst/>
                        </a:rPr>
                        <a:t>Sandia National Labs Combustion Research Facility</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smtClean="0">
                          <a:solidFill>
                            <a:schemeClr val="tx1">
                              <a:lumMod val="65000"/>
                              <a:lumOff val="35000"/>
                            </a:schemeClr>
                          </a:solidFill>
                          <a:effectLst/>
                        </a:rPr>
                        <a:t>20% improvement </a:t>
                      </a:r>
                      <a:r>
                        <a:rPr lang="en-US" sz="1600" dirty="0">
                          <a:solidFill>
                            <a:schemeClr val="tx1">
                              <a:lumMod val="65000"/>
                              <a:lumOff val="35000"/>
                            </a:schemeClr>
                          </a:solidFill>
                          <a:effectLst/>
                        </a:rPr>
                        <a:t>in fuel efficiency and increased stability</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r>
              <a:tr h="660358">
                <a:tc>
                  <a:txBody>
                    <a:bodyPr/>
                    <a:lstStyle/>
                    <a:p>
                      <a:pPr marL="0" marR="0" algn="ctr">
                        <a:spcBef>
                          <a:spcPts val="0"/>
                        </a:spcBef>
                        <a:spcAft>
                          <a:spcPts val="600"/>
                        </a:spcAft>
                      </a:pPr>
                      <a:r>
                        <a:rPr lang="en-US" sz="1600" dirty="0">
                          <a:solidFill>
                            <a:schemeClr val="tx1">
                              <a:lumMod val="65000"/>
                              <a:lumOff val="35000"/>
                            </a:schemeClr>
                          </a:solidFill>
                          <a:effectLst/>
                        </a:rPr>
                        <a:t>Single-cylinder gasoline ICE</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a:solidFill>
                            <a:schemeClr val="tx1">
                              <a:lumMod val="65000"/>
                              <a:lumOff val="35000"/>
                            </a:schemeClr>
                          </a:solidFill>
                          <a:effectLst/>
                        </a:rPr>
                        <a:t>Nissan Research Center</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a:solidFill>
                            <a:schemeClr val="tx1">
                              <a:lumMod val="65000"/>
                              <a:lumOff val="35000"/>
                            </a:schemeClr>
                          </a:solidFill>
                          <a:effectLst/>
                        </a:rPr>
                        <a:t>30% increase in combustion efficiency</a:t>
                      </a:r>
                      <a:endParaRPr lang="en-US" sz="160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r>
              <a:tr h="660358">
                <a:tc>
                  <a:txBody>
                    <a:bodyPr/>
                    <a:lstStyle/>
                    <a:p>
                      <a:pPr marL="0" marR="0" algn="ctr">
                        <a:spcBef>
                          <a:spcPts val="0"/>
                        </a:spcBef>
                        <a:spcAft>
                          <a:spcPts val="600"/>
                        </a:spcAft>
                      </a:pPr>
                      <a:r>
                        <a:rPr lang="en-US" sz="1600" dirty="0" smtClean="0">
                          <a:solidFill>
                            <a:schemeClr val="tx1">
                              <a:lumMod val="65000"/>
                              <a:lumOff val="35000"/>
                            </a:schemeClr>
                          </a:solidFill>
                          <a:effectLst/>
                        </a:rPr>
                        <a:t>Natural </a:t>
                      </a:r>
                      <a:r>
                        <a:rPr lang="en-US" sz="1600" dirty="0">
                          <a:solidFill>
                            <a:schemeClr val="tx1">
                              <a:lumMod val="65000"/>
                              <a:lumOff val="35000"/>
                            </a:schemeClr>
                          </a:solidFill>
                          <a:effectLst/>
                        </a:rPr>
                        <a:t>gas ICE</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smtClean="0">
                          <a:solidFill>
                            <a:schemeClr val="tx1">
                              <a:lumMod val="65000"/>
                              <a:lumOff val="35000"/>
                            </a:schemeClr>
                          </a:solidFill>
                          <a:effectLst/>
                        </a:rPr>
                        <a:t>Argonne National Lab, several industrial locations</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smtClean="0">
                          <a:solidFill>
                            <a:schemeClr val="tx1">
                              <a:lumMod val="65000"/>
                              <a:lumOff val="35000"/>
                            </a:schemeClr>
                          </a:solidFill>
                          <a:effectLst/>
                        </a:rPr>
                        <a:t>Important improvement </a:t>
                      </a:r>
                      <a:r>
                        <a:rPr lang="en-US" sz="1600" dirty="0">
                          <a:solidFill>
                            <a:schemeClr val="tx1">
                              <a:lumMod val="65000"/>
                              <a:lumOff val="35000"/>
                            </a:schemeClr>
                          </a:solidFill>
                          <a:effectLst/>
                        </a:rPr>
                        <a:t>in </a:t>
                      </a:r>
                      <a:r>
                        <a:rPr lang="en-US" sz="1600" dirty="0" smtClean="0">
                          <a:solidFill>
                            <a:schemeClr val="tx1">
                              <a:lumMod val="65000"/>
                              <a:lumOff val="35000"/>
                            </a:schemeClr>
                          </a:solidFill>
                          <a:effectLst/>
                        </a:rPr>
                        <a:t>ignition at high pressures</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r>
              <a:tr h="660358">
                <a:tc>
                  <a:txBody>
                    <a:bodyPr/>
                    <a:lstStyle/>
                    <a:p>
                      <a:pPr marL="0" marR="0" algn="ctr">
                        <a:spcBef>
                          <a:spcPts val="0"/>
                        </a:spcBef>
                        <a:spcAft>
                          <a:spcPts val="600"/>
                        </a:spcAft>
                      </a:pPr>
                      <a:r>
                        <a:rPr lang="en-US" sz="1600">
                          <a:solidFill>
                            <a:schemeClr val="tx1">
                              <a:lumMod val="65000"/>
                              <a:lumOff val="35000"/>
                            </a:schemeClr>
                          </a:solidFill>
                          <a:effectLst/>
                        </a:rPr>
                        <a:t>Pulse Detonation Engine</a:t>
                      </a:r>
                      <a:endParaRPr lang="en-US" sz="160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a:solidFill>
                            <a:schemeClr val="tx1">
                              <a:lumMod val="65000"/>
                              <a:lumOff val="35000"/>
                            </a:schemeClr>
                          </a:solidFill>
                          <a:effectLst/>
                        </a:rPr>
                        <a:t>Air Force Research Lab and Office of Naval Research Lab</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a:solidFill>
                            <a:schemeClr val="tx1">
                              <a:lumMod val="65000"/>
                              <a:lumOff val="35000"/>
                            </a:schemeClr>
                          </a:solidFill>
                          <a:effectLst/>
                        </a:rPr>
                        <a:t>More than 3 times improvement in thrust</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r>
              <a:tr h="660358">
                <a:tc>
                  <a:txBody>
                    <a:bodyPr/>
                    <a:lstStyle/>
                    <a:p>
                      <a:pPr marL="0" marR="0" algn="ctr">
                        <a:spcBef>
                          <a:spcPts val="0"/>
                        </a:spcBef>
                        <a:spcAft>
                          <a:spcPts val="600"/>
                        </a:spcAft>
                      </a:pPr>
                      <a:r>
                        <a:rPr lang="en-US" sz="1600">
                          <a:solidFill>
                            <a:schemeClr val="tx1">
                              <a:lumMod val="65000"/>
                              <a:lumOff val="35000"/>
                            </a:schemeClr>
                          </a:solidFill>
                          <a:effectLst/>
                        </a:rPr>
                        <a:t>Continuous Detonation Engine</a:t>
                      </a:r>
                      <a:endParaRPr lang="en-US" sz="160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a:solidFill>
                            <a:schemeClr val="tx1">
                              <a:lumMod val="65000"/>
                              <a:lumOff val="35000"/>
                            </a:schemeClr>
                          </a:solidFill>
                          <a:effectLst/>
                        </a:rPr>
                        <a:t>Pratt &amp; Whitney </a:t>
                      </a:r>
                      <a:r>
                        <a:rPr lang="en-US" sz="1600" dirty="0" err="1">
                          <a:solidFill>
                            <a:schemeClr val="tx1">
                              <a:lumMod val="65000"/>
                              <a:lumOff val="35000"/>
                            </a:schemeClr>
                          </a:solidFill>
                          <a:effectLst/>
                        </a:rPr>
                        <a:t>Rocketdyne</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600"/>
                        </a:spcAft>
                      </a:pPr>
                      <a:r>
                        <a:rPr lang="en-US" sz="1600" dirty="0">
                          <a:solidFill>
                            <a:schemeClr val="tx1">
                              <a:lumMod val="65000"/>
                              <a:lumOff val="35000"/>
                            </a:schemeClr>
                          </a:solidFill>
                          <a:effectLst/>
                        </a:rPr>
                        <a:t>30% improvement in combustion efficiency</a:t>
                      </a:r>
                      <a:endParaRPr lang="en-US" sz="1600" dirty="0">
                        <a:solidFill>
                          <a:schemeClr val="tx1">
                            <a:lumMod val="65000"/>
                            <a:lumOff val="35000"/>
                          </a:schemeClr>
                        </a:solidFill>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498" y="5105400"/>
            <a:ext cx="1565904" cy="157557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5105400"/>
            <a:ext cx="2797741" cy="157557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1600" y="5105400"/>
            <a:ext cx="3634951" cy="1575570"/>
          </a:xfrm>
          <a:prstGeom prst="rect">
            <a:avLst/>
          </a:prstGeom>
        </p:spPr>
      </p:pic>
      <p:sp>
        <p:nvSpPr>
          <p:cNvPr id="7" name="Rectangle 6"/>
          <p:cNvSpPr/>
          <p:nvPr/>
        </p:nvSpPr>
        <p:spPr>
          <a:xfrm>
            <a:off x="141514" y="228600"/>
            <a:ext cx="8991600" cy="533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dirty="0" smtClean="0">
                <a:solidFill>
                  <a:srgbClr val="800000"/>
                </a:solidFill>
                <a:latin typeface="+mj-lt"/>
              </a:rPr>
              <a:t>Engine Ignition Experiments: Typical Results</a:t>
            </a:r>
            <a:endParaRPr lang="en-US" sz="3200" dirty="0">
              <a:solidFill>
                <a:srgbClr val="800000"/>
              </a:solidFill>
              <a:latin typeface="+mj-lt"/>
            </a:endParaRPr>
          </a:p>
        </p:txBody>
      </p:sp>
    </p:spTree>
    <p:extLst>
      <p:ext uri="{BB962C8B-B14F-4D97-AF65-F5344CB8AC3E}">
        <p14:creationId xmlns:p14="http://schemas.microsoft.com/office/powerpoint/2010/main" val="41490817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181600"/>
            <a:ext cx="9144000" cy="38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71600" fontAlgn="auto">
              <a:spcBef>
                <a:spcPts val="0"/>
              </a:spcBef>
              <a:spcAft>
                <a:spcPts val="0"/>
              </a:spcAft>
              <a:defRPr/>
            </a:pPr>
            <a:endParaRPr lang="en-US" sz="3600" dirty="0">
              <a:solidFill>
                <a:schemeClr val="tx1"/>
              </a:solidFill>
            </a:endParaRPr>
          </a:p>
        </p:txBody>
      </p:sp>
      <p:sp>
        <p:nvSpPr>
          <p:cNvPr id="17" name="Rectangle 16"/>
          <p:cNvSpPr/>
          <p:nvPr/>
        </p:nvSpPr>
        <p:spPr>
          <a:xfrm>
            <a:off x="0" y="914400"/>
            <a:ext cx="9144000" cy="38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71600" fontAlgn="auto">
              <a:spcBef>
                <a:spcPts val="0"/>
              </a:spcBef>
              <a:spcAft>
                <a:spcPts val="0"/>
              </a:spcAft>
              <a:defRPr/>
            </a:pPr>
            <a:endParaRPr lang="en-US" sz="3600" dirty="0">
              <a:solidFill>
                <a:schemeClr val="tx1"/>
              </a:solidFill>
            </a:endParaRPr>
          </a:p>
        </p:txBody>
      </p:sp>
      <p:sp>
        <p:nvSpPr>
          <p:cNvPr id="29716" name="Rectangle 20"/>
          <p:cNvSpPr>
            <a:spLocks noGrp="1" noChangeArrowheads="1"/>
          </p:cNvSpPr>
          <p:nvPr>
            <p:ph idx="1"/>
          </p:nvPr>
        </p:nvSpPr>
        <p:spPr>
          <a:xfrm>
            <a:off x="304800" y="914400"/>
            <a:ext cx="8534400" cy="5791200"/>
          </a:xfrm>
        </p:spPr>
        <p:txBody>
          <a:bodyPr>
            <a:normAutofit/>
          </a:bodyPr>
          <a:lstStyle/>
          <a:p>
            <a:pPr marL="0" indent="0" algn="ctr">
              <a:spcBef>
                <a:spcPts val="0"/>
              </a:spcBef>
              <a:buNone/>
              <a:defRPr/>
            </a:pPr>
            <a:r>
              <a:rPr lang="en-US" sz="2000" dirty="0">
                <a:latin typeface="Calibri" pitchFamily="34" charset="0"/>
                <a:cs typeface="Calibri" pitchFamily="34" charset="0"/>
              </a:rPr>
              <a:t>Completed Work</a:t>
            </a:r>
            <a:endParaRPr lang="en-US" sz="2000" i="0" dirty="0">
              <a:latin typeface="Calibri" pitchFamily="34" charset="0"/>
              <a:cs typeface="Calibri" pitchFamily="34" charset="0"/>
            </a:endParaRPr>
          </a:p>
          <a:p>
            <a:pPr lvl="1" eaLnBrk="1" hangingPunct="1">
              <a:spcBef>
                <a:spcPts val="0"/>
              </a:spcBef>
              <a:buNone/>
              <a:defRPr/>
            </a:pPr>
            <a:endParaRPr lang="en-US" sz="2000" i="0" dirty="0">
              <a:latin typeface="Calibri" pitchFamily="34" charset="0"/>
              <a:cs typeface="Calibri" pitchFamily="34" charset="0"/>
            </a:endParaRPr>
          </a:p>
          <a:p>
            <a:pPr eaLnBrk="1" hangingPunct="1">
              <a:spcBef>
                <a:spcPts val="0"/>
              </a:spcBef>
              <a:defRPr/>
            </a:pPr>
            <a:r>
              <a:rPr lang="en-US" sz="2000" dirty="0">
                <a:latin typeface="Calibri" pitchFamily="34" charset="0"/>
                <a:cs typeface="Calibri" pitchFamily="34" charset="0"/>
              </a:rPr>
              <a:t>Measured ignition delay in a PDE with</a:t>
            </a:r>
          </a:p>
          <a:p>
            <a:pPr marL="457200" lvl="1" indent="0" eaLnBrk="1" hangingPunct="1">
              <a:spcBef>
                <a:spcPts val="0"/>
              </a:spcBef>
              <a:buNone/>
              <a:defRPr/>
            </a:pPr>
            <a:r>
              <a:rPr lang="en-US" sz="2000" dirty="0">
                <a:latin typeface="Calibri" pitchFamily="34" charset="0"/>
                <a:cs typeface="Calibri" pitchFamily="34" charset="0"/>
              </a:rPr>
              <a:t>	transient plasma and spark discharges</a:t>
            </a:r>
          </a:p>
          <a:p>
            <a:pPr marL="457200" lvl="1" indent="0" eaLnBrk="1" hangingPunct="1">
              <a:spcBef>
                <a:spcPts val="0"/>
              </a:spcBef>
              <a:buNone/>
              <a:defRPr/>
            </a:pPr>
            <a:endParaRPr lang="en-US" sz="2000" dirty="0">
              <a:latin typeface="Calibri" pitchFamily="34" charset="0"/>
              <a:cs typeface="Calibri" pitchFamily="34" charset="0"/>
            </a:endParaRPr>
          </a:p>
          <a:p>
            <a:pPr lvl="1" eaLnBrk="1" hangingPunct="1">
              <a:spcBef>
                <a:spcPts val="0"/>
              </a:spcBef>
              <a:defRPr/>
            </a:pPr>
            <a:endParaRPr lang="en-US" sz="2000" dirty="0">
              <a:latin typeface="Calibri" pitchFamily="34" charset="0"/>
              <a:cs typeface="Calibri" pitchFamily="34" charset="0"/>
            </a:endParaRPr>
          </a:p>
          <a:p>
            <a:pPr>
              <a:spcBef>
                <a:spcPts val="0"/>
              </a:spcBef>
              <a:defRPr/>
            </a:pPr>
            <a:r>
              <a:rPr lang="en-US" sz="2000" dirty="0">
                <a:latin typeface="Calibri" pitchFamily="34" charset="0"/>
                <a:cs typeface="Calibri" pitchFamily="34" charset="0"/>
              </a:rPr>
              <a:t>Simulated OH and O</a:t>
            </a:r>
            <a:r>
              <a:rPr lang="en-US" sz="2000" baseline="-25000" dirty="0">
                <a:latin typeface="Calibri" pitchFamily="34" charset="0"/>
                <a:cs typeface="Calibri" pitchFamily="34" charset="0"/>
              </a:rPr>
              <a:t>3</a:t>
            </a:r>
            <a:r>
              <a:rPr lang="en-US" sz="2000" dirty="0">
                <a:latin typeface="Calibri" pitchFamily="34" charset="0"/>
                <a:cs typeface="Calibri" pitchFamily="34" charset="0"/>
              </a:rPr>
              <a:t> produced</a:t>
            </a:r>
          </a:p>
          <a:p>
            <a:pPr marL="457200" lvl="1" indent="0">
              <a:spcBef>
                <a:spcPts val="0"/>
              </a:spcBef>
              <a:buNone/>
              <a:defRPr/>
            </a:pPr>
            <a:r>
              <a:rPr lang="en-US" sz="2000" dirty="0">
                <a:latin typeface="Calibri" pitchFamily="34" charset="0"/>
                <a:cs typeface="Calibri" pitchFamily="34" charset="0"/>
              </a:rPr>
              <a:t> 	in a transient plasma discharge</a:t>
            </a:r>
          </a:p>
          <a:p>
            <a:pPr marL="457200" lvl="1" indent="0">
              <a:spcBef>
                <a:spcPts val="0"/>
              </a:spcBef>
              <a:buNone/>
              <a:defRPr/>
            </a:pPr>
            <a:r>
              <a:rPr lang="en-US" sz="2000" dirty="0">
                <a:latin typeface="Calibri" pitchFamily="34" charset="0"/>
                <a:cs typeface="Calibri" pitchFamily="34" charset="0"/>
              </a:rPr>
              <a:t>	(John </a:t>
            </a:r>
            <a:r>
              <a:rPr lang="en-US" sz="2000" dirty="0" err="1">
                <a:latin typeface="Calibri" pitchFamily="34" charset="0"/>
                <a:cs typeface="Calibri" pitchFamily="34" charset="0"/>
              </a:rPr>
              <a:t>Luginsland</a:t>
            </a:r>
            <a:r>
              <a:rPr lang="en-US" sz="2000" dirty="0">
                <a:latin typeface="Calibri" pitchFamily="34" charset="0"/>
                <a:cs typeface="Calibri" pitchFamily="34" charset="0"/>
              </a:rPr>
              <a:t>)</a:t>
            </a:r>
          </a:p>
          <a:p>
            <a:pPr marL="457200" lvl="1" indent="0">
              <a:spcBef>
                <a:spcPts val="0"/>
              </a:spcBef>
              <a:buNone/>
              <a:defRPr/>
            </a:pPr>
            <a:endParaRPr lang="en-US" sz="2000" dirty="0">
              <a:latin typeface="Calibri" pitchFamily="34" charset="0"/>
              <a:cs typeface="Calibri" pitchFamily="34" charset="0"/>
            </a:endParaRPr>
          </a:p>
          <a:p>
            <a:pPr>
              <a:spcBef>
                <a:spcPts val="0"/>
              </a:spcBef>
              <a:defRPr/>
            </a:pPr>
            <a:r>
              <a:rPr lang="en-US" sz="2000" dirty="0">
                <a:latin typeface="Calibri" pitchFamily="34" charset="0"/>
                <a:cs typeface="Calibri" pitchFamily="34" charset="0"/>
              </a:rPr>
              <a:t>Measured density of OH and O</a:t>
            </a:r>
            <a:r>
              <a:rPr lang="en-US" sz="2000" baseline="-25000" dirty="0">
                <a:latin typeface="Calibri" pitchFamily="34" charset="0"/>
                <a:cs typeface="Calibri" pitchFamily="34" charset="0"/>
              </a:rPr>
              <a:t>3</a:t>
            </a:r>
            <a:r>
              <a:rPr lang="en-US" sz="2000" dirty="0">
                <a:latin typeface="Calibri" pitchFamily="34" charset="0"/>
                <a:cs typeface="Calibri" pitchFamily="34" charset="0"/>
              </a:rPr>
              <a:t> produced in a</a:t>
            </a:r>
          </a:p>
          <a:p>
            <a:pPr marL="0" indent="0">
              <a:spcBef>
                <a:spcPts val="0"/>
              </a:spcBef>
              <a:buNone/>
              <a:defRPr/>
            </a:pPr>
            <a:r>
              <a:rPr lang="en-US" sz="2000" dirty="0">
                <a:latin typeface="Calibri" pitchFamily="34" charset="0"/>
                <a:cs typeface="Calibri" pitchFamily="34" charset="0"/>
              </a:rPr>
              <a:t>	transient plasma discharge </a:t>
            </a:r>
          </a:p>
          <a:p>
            <a:pPr marL="0" indent="0">
              <a:spcBef>
                <a:spcPts val="0"/>
              </a:spcBef>
              <a:buNone/>
              <a:defRPr/>
            </a:pPr>
            <a:r>
              <a:rPr lang="en-US" sz="2000" dirty="0">
                <a:latin typeface="Calibri" pitchFamily="34" charset="0"/>
                <a:cs typeface="Calibri" pitchFamily="34" charset="0"/>
              </a:rPr>
              <a:t>	(Cam Carter)</a:t>
            </a:r>
            <a:endParaRPr lang="en-US" sz="2000" baseline="-25000" dirty="0">
              <a:latin typeface="Calibri" pitchFamily="34" charset="0"/>
              <a:cs typeface="Calibri" pitchFamily="34" charset="0"/>
            </a:endParaRPr>
          </a:p>
          <a:p>
            <a:pPr marL="457200" lvl="1" indent="0">
              <a:spcBef>
                <a:spcPts val="0"/>
              </a:spcBef>
              <a:buNone/>
              <a:defRPr/>
            </a:pPr>
            <a:endParaRPr lang="en-US" sz="2000" dirty="0">
              <a:latin typeface="Calibri" pitchFamily="34" charset="0"/>
              <a:cs typeface="Calibri" pitchFamily="34" charset="0"/>
            </a:endParaRPr>
          </a:p>
          <a:p>
            <a:pPr marL="0" lvl="1" indent="0" algn="ctr">
              <a:spcBef>
                <a:spcPts val="0"/>
              </a:spcBef>
              <a:buNone/>
              <a:defRPr/>
            </a:pPr>
            <a:r>
              <a:rPr lang="en-US" sz="2000" dirty="0">
                <a:latin typeface="Calibri" pitchFamily="34" charset="0"/>
                <a:cs typeface="Calibri" pitchFamily="34" charset="0"/>
              </a:rPr>
              <a:t>Upcoming Work</a:t>
            </a:r>
          </a:p>
          <a:p>
            <a:pPr>
              <a:spcBef>
                <a:spcPts val="0"/>
              </a:spcBef>
              <a:defRPr/>
            </a:pPr>
            <a:endParaRPr lang="en-US" sz="2000" dirty="0">
              <a:latin typeface="Calibri" pitchFamily="34" charset="0"/>
              <a:cs typeface="Calibri" pitchFamily="34" charset="0"/>
            </a:endParaRPr>
          </a:p>
          <a:p>
            <a:pPr>
              <a:spcBef>
                <a:spcPts val="0"/>
              </a:spcBef>
              <a:defRPr/>
            </a:pPr>
            <a:r>
              <a:rPr lang="en-US" sz="2000" dirty="0">
                <a:latin typeface="Calibri" pitchFamily="34" charset="0"/>
                <a:cs typeface="Calibri" pitchFamily="34" charset="0"/>
              </a:rPr>
              <a:t>Measure ignition delay in a combustion chamber</a:t>
            </a:r>
          </a:p>
          <a:p>
            <a:pPr marL="0" indent="0">
              <a:spcBef>
                <a:spcPts val="0"/>
              </a:spcBef>
              <a:buNone/>
              <a:defRPr/>
            </a:pPr>
            <a:r>
              <a:rPr lang="en-US" sz="2000" dirty="0">
                <a:latin typeface="Calibri" pitchFamily="34" charset="0"/>
                <a:cs typeface="Calibri" pitchFamily="34" charset="0"/>
              </a:rPr>
              <a:t>	with transient plasma and spark discharges</a:t>
            </a:r>
          </a:p>
          <a:p>
            <a:pPr marL="0" lvl="1" indent="0" algn="ctr">
              <a:spcBef>
                <a:spcPts val="0"/>
              </a:spcBef>
              <a:buNone/>
              <a:defRPr/>
            </a:pPr>
            <a:endParaRPr lang="en-US" sz="2000" dirty="0">
              <a:latin typeface="Calibri" pitchFamily="34" charset="0"/>
              <a:cs typeface="Calibri" pitchFamily="34" charset="0"/>
            </a:endParaRPr>
          </a:p>
        </p:txBody>
      </p:sp>
      <p:sp>
        <p:nvSpPr>
          <p:cNvPr id="5" name="TextBox 4"/>
          <p:cNvSpPr txBox="1"/>
          <p:nvPr/>
        </p:nvSpPr>
        <p:spPr>
          <a:xfrm>
            <a:off x="5791200" y="990600"/>
            <a:ext cx="609600" cy="1631216"/>
          </a:xfrm>
          <a:prstGeom prst="rect">
            <a:avLst/>
          </a:prstGeom>
          <a:noFill/>
        </p:spPr>
        <p:txBody>
          <a:bodyPr wrap="square" rtlCol="0">
            <a:spAutoFit/>
          </a:bodyPr>
          <a:lstStyle/>
          <a:p>
            <a:r>
              <a:rPr lang="en-US" sz="10000" dirty="0">
                <a:solidFill>
                  <a:srgbClr val="FF0000"/>
                </a:solidFill>
                <a:latin typeface="+mj-lt"/>
              </a:rPr>
              <a:t>{</a:t>
            </a:r>
          </a:p>
        </p:txBody>
      </p:sp>
      <p:sp>
        <p:nvSpPr>
          <p:cNvPr id="10" name="TextBox 9"/>
          <p:cNvSpPr txBox="1"/>
          <p:nvPr/>
        </p:nvSpPr>
        <p:spPr>
          <a:xfrm>
            <a:off x="5791200" y="2299554"/>
            <a:ext cx="609600" cy="1631216"/>
          </a:xfrm>
          <a:prstGeom prst="rect">
            <a:avLst/>
          </a:prstGeom>
          <a:noFill/>
        </p:spPr>
        <p:txBody>
          <a:bodyPr wrap="square" rtlCol="0">
            <a:spAutoFit/>
          </a:bodyPr>
          <a:lstStyle/>
          <a:p>
            <a:r>
              <a:rPr lang="en-US" sz="10000" dirty="0">
                <a:solidFill>
                  <a:srgbClr val="FF0000"/>
                </a:solidFill>
                <a:latin typeface="+mj-lt"/>
              </a:rPr>
              <a:t>{</a:t>
            </a:r>
          </a:p>
        </p:txBody>
      </p:sp>
      <p:sp>
        <p:nvSpPr>
          <p:cNvPr id="12" name="TextBox 11"/>
          <p:cNvSpPr txBox="1"/>
          <p:nvPr/>
        </p:nvSpPr>
        <p:spPr>
          <a:xfrm>
            <a:off x="5791200" y="3581400"/>
            <a:ext cx="609600" cy="1631216"/>
          </a:xfrm>
          <a:prstGeom prst="rect">
            <a:avLst/>
          </a:prstGeom>
          <a:noFill/>
        </p:spPr>
        <p:txBody>
          <a:bodyPr wrap="square" rtlCol="0">
            <a:spAutoFit/>
          </a:bodyPr>
          <a:lstStyle/>
          <a:p>
            <a:r>
              <a:rPr lang="en-US" sz="10000" dirty="0">
                <a:solidFill>
                  <a:srgbClr val="FF0000"/>
                </a:solidFill>
                <a:latin typeface="+mj-lt"/>
              </a:rPr>
              <a:t>{</a:t>
            </a:r>
          </a:p>
        </p:txBody>
      </p:sp>
      <p:pic>
        <p:nvPicPr>
          <p:cNvPr id="2050" name="Picture 2" descr="C:\Users\Dan\Documents\USC\Pulsed Power Research\WPAFB\OH and O3 Experiment - March 2009\Day 7\Result of WPAFB_090311_Run11_25kV.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3121" y="3952471"/>
            <a:ext cx="243840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400800" y="1354841"/>
            <a:ext cx="2438400" cy="10569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403121" y="2508984"/>
            <a:ext cx="2436079" cy="14534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791200" y="5257800"/>
            <a:ext cx="609600" cy="1631216"/>
          </a:xfrm>
          <a:prstGeom prst="rect">
            <a:avLst/>
          </a:prstGeom>
          <a:noFill/>
        </p:spPr>
        <p:txBody>
          <a:bodyPr wrap="square" rtlCol="0">
            <a:spAutoFit/>
          </a:bodyPr>
          <a:lstStyle/>
          <a:p>
            <a:r>
              <a:rPr lang="en-US" sz="10000" dirty="0">
                <a:solidFill>
                  <a:srgbClr val="FF0000"/>
                </a:solidFill>
                <a:latin typeface="+mj-lt"/>
              </a:rPr>
              <a:t>{</a:t>
            </a:r>
          </a:p>
        </p:txBody>
      </p:sp>
      <p:pic>
        <p:nvPicPr>
          <p:cNvPr id="20"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403121" y="5674138"/>
            <a:ext cx="2438400" cy="10571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DDF24A7A-F35E-494F-9F7A-CF23CEBFF94A}"/>
              </a:ext>
            </a:extLst>
          </p:cNvPr>
          <p:cNvSpPr>
            <a:spLocks noGrp="1"/>
          </p:cNvSpPr>
          <p:nvPr>
            <p:ph type="sldNum" sz="quarter" idx="12"/>
          </p:nvPr>
        </p:nvSpPr>
        <p:spPr/>
        <p:txBody>
          <a:bodyPr/>
          <a:lstStyle/>
          <a:p>
            <a:fld id="{6F3EC406-8F52-4DEC-A35A-CC9457EEC525}" type="slidenum">
              <a:rPr lang="en-US" smtClean="0"/>
              <a:pPr/>
              <a:t>34</a:t>
            </a:fld>
            <a:endParaRPr lang="en-US" dirty="0"/>
          </a:p>
        </p:txBody>
      </p:sp>
      <p:sp>
        <p:nvSpPr>
          <p:cNvPr id="3" name="Rectangle 2">
            <a:extLst>
              <a:ext uri="{FF2B5EF4-FFF2-40B4-BE49-F238E27FC236}">
                <a16:creationId xmlns:a16="http://schemas.microsoft.com/office/drawing/2014/main" xmlns="" id="{FC0440A9-A23E-44E7-BABF-09FB07CD57E2}"/>
              </a:ext>
            </a:extLst>
          </p:cNvPr>
          <p:cNvSpPr/>
          <p:nvPr/>
        </p:nvSpPr>
        <p:spPr>
          <a:xfrm>
            <a:off x="1219200" y="203776"/>
            <a:ext cx="8534400" cy="461665"/>
          </a:xfrm>
          <a:prstGeom prst="rect">
            <a:avLst/>
          </a:prstGeom>
        </p:spPr>
        <p:txBody>
          <a:bodyPr wrap="square">
            <a:spAutoFit/>
          </a:bodyPr>
          <a:lstStyle/>
          <a:p>
            <a:pPr>
              <a:defRPr/>
            </a:pPr>
            <a:r>
              <a:rPr lang="en-US" sz="2400" dirty="0">
                <a:latin typeface="Calibri" pitchFamily="34" charset="0"/>
                <a:ea typeface="ＭＳ Ｐゴシック" pitchFamily="34" charset="-128"/>
                <a:cs typeface="Calibri" pitchFamily="34" charset="0"/>
              </a:rPr>
              <a:t>The Role of O, H</a:t>
            </a:r>
            <a:r>
              <a:rPr lang="en-US" sz="2400" baseline="-25000" dirty="0">
                <a:latin typeface="Calibri" pitchFamily="34" charset="0"/>
                <a:ea typeface="ＭＳ Ｐゴシック" pitchFamily="34" charset="-128"/>
                <a:cs typeface="Calibri" pitchFamily="34" charset="0"/>
              </a:rPr>
              <a:t>2</a:t>
            </a:r>
            <a:r>
              <a:rPr lang="en-US" sz="2400" dirty="0">
                <a:latin typeface="Calibri" pitchFamily="34" charset="0"/>
                <a:ea typeface="ＭＳ Ｐゴシック" pitchFamily="34" charset="-128"/>
                <a:cs typeface="Calibri" pitchFamily="34" charset="0"/>
              </a:rPr>
              <a:t>O During Transient Plasma Ignition</a:t>
            </a:r>
          </a:p>
        </p:txBody>
      </p:sp>
    </p:spTree>
    <p:extLst>
      <p:ext uri="{BB962C8B-B14F-4D97-AF65-F5344CB8AC3E}">
        <p14:creationId xmlns:p14="http://schemas.microsoft.com/office/powerpoint/2010/main" val="1837074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16">
                                            <p:txEl>
                                              <p:pRg st="6" end="6"/>
                                            </p:txEl>
                                          </p:spTgt>
                                        </p:tgtEl>
                                        <p:attrNameLst>
                                          <p:attrName>style.visibility</p:attrName>
                                        </p:attrNameLst>
                                      </p:cBhvr>
                                      <p:to>
                                        <p:strVal val="visible"/>
                                      </p:to>
                                    </p:set>
                                    <p:animEffect transition="in" filter="fade">
                                      <p:cBhvr>
                                        <p:cTn id="7" dur="500"/>
                                        <p:tgtEl>
                                          <p:spTgt spid="2971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716">
                                            <p:txEl>
                                              <p:pRg st="7" end="7"/>
                                            </p:txEl>
                                          </p:spTgt>
                                        </p:tgtEl>
                                        <p:attrNameLst>
                                          <p:attrName>style.visibility</p:attrName>
                                        </p:attrNameLst>
                                      </p:cBhvr>
                                      <p:to>
                                        <p:strVal val="visible"/>
                                      </p:to>
                                    </p:set>
                                    <p:animEffect transition="in" filter="fade">
                                      <p:cBhvr>
                                        <p:cTn id="10" dur="500"/>
                                        <p:tgtEl>
                                          <p:spTgt spid="29716">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716">
                                            <p:txEl>
                                              <p:pRg st="8" end="8"/>
                                            </p:txEl>
                                          </p:spTgt>
                                        </p:tgtEl>
                                        <p:attrNameLst>
                                          <p:attrName>style.visibility</p:attrName>
                                        </p:attrNameLst>
                                      </p:cBhvr>
                                      <p:to>
                                        <p:strVal val="visible"/>
                                      </p:to>
                                    </p:set>
                                    <p:animEffect transition="in" filter="fade">
                                      <p:cBhvr>
                                        <p:cTn id="13" dur="500"/>
                                        <p:tgtEl>
                                          <p:spTgt spid="29716">
                                            <p:txEl>
                                              <p:pRg st="8" end="8"/>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16">
                                            <p:txEl>
                                              <p:pRg st="10" end="10"/>
                                            </p:txEl>
                                          </p:spTgt>
                                        </p:tgtEl>
                                        <p:attrNameLst>
                                          <p:attrName>style.visibility</p:attrName>
                                        </p:attrNameLst>
                                      </p:cBhvr>
                                      <p:to>
                                        <p:strVal val="visible"/>
                                      </p:to>
                                    </p:set>
                                    <p:animEffect transition="in" filter="fade">
                                      <p:cBhvr>
                                        <p:cTn id="22" dur="500"/>
                                        <p:tgtEl>
                                          <p:spTgt spid="29716">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716">
                                            <p:txEl>
                                              <p:pRg st="11" end="11"/>
                                            </p:txEl>
                                          </p:spTgt>
                                        </p:tgtEl>
                                        <p:attrNameLst>
                                          <p:attrName>style.visibility</p:attrName>
                                        </p:attrNameLst>
                                      </p:cBhvr>
                                      <p:to>
                                        <p:strVal val="visible"/>
                                      </p:to>
                                    </p:set>
                                    <p:animEffect transition="in" filter="fade">
                                      <p:cBhvr>
                                        <p:cTn id="25" dur="500"/>
                                        <p:tgtEl>
                                          <p:spTgt spid="29716">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716">
                                            <p:txEl>
                                              <p:pRg st="12" end="12"/>
                                            </p:txEl>
                                          </p:spTgt>
                                        </p:tgtEl>
                                        <p:attrNameLst>
                                          <p:attrName>style.visibility</p:attrName>
                                        </p:attrNameLst>
                                      </p:cBhvr>
                                      <p:to>
                                        <p:strVal val="visible"/>
                                      </p:to>
                                    </p:set>
                                    <p:animEffect transition="in" filter="fade">
                                      <p:cBhvr>
                                        <p:cTn id="28" dur="500"/>
                                        <p:tgtEl>
                                          <p:spTgt spid="29716">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716">
                                            <p:txEl>
                                              <p:pRg st="14" end="14"/>
                                            </p:txEl>
                                          </p:spTgt>
                                        </p:tgtEl>
                                        <p:attrNameLst>
                                          <p:attrName>style.visibility</p:attrName>
                                        </p:attrNameLst>
                                      </p:cBhvr>
                                      <p:to>
                                        <p:strVal val="visible"/>
                                      </p:to>
                                    </p:set>
                                    <p:animEffect transition="in" filter="fade">
                                      <p:cBhvr>
                                        <p:cTn id="39" dur="500"/>
                                        <p:tgtEl>
                                          <p:spTgt spid="29716">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716">
                                            <p:txEl>
                                              <p:pRg st="16" end="16"/>
                                            </p:txEl>
                                          </p:spTgt>
                                        </p:tgtEl>
                                        <p:attrNameLst>
                                          <p:attrName>style.visibility</p:attrName>
                                        </p:attrNameLst>
                                      </p:cBhvr>
                                      <p:to>
                                        <p:strVal val="visible"/>
                                      </p:to>
                                    </p:set>
                                    <p:animEffect transition="in" filter="fade">
                                      <p:cBhvr>
                                        <p:cTn id="44" dur="500"/>
                                        <p:tgtEl>
                                          <p:spTgt spid="29716">
                                            <p:txEl>
                                              <p:pRg st="16" end="1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29716">
                                            <p:txEl>
                                              <p:pRg st="17" end="17"/>
                                            </p:txEl>
                                          </p:spTgt>
                                        </p:tgtEl>
                                        <p:attrNameLst>
                                          <p:attrName>style.visibility</p:attrName>
                                        </p:attrNameLst>
                                      </p:cBhvr>
                                      <p:to>
                                        <p:strVal val="visible"/>
                                      </p:to>
                                    </p:set>
                                    <p:animEffect transition="in" filter="fade">
                                      <p:cBhvr>
                                        <p:cTn id="50" dur="500"/>
                                        <p:tgtEl>
                                          <p:spTgt spid="29716">
                                            <p:txEl>
                                              <p:pRg st="17" end="1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12"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181451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3" name="Rectangle 3"/>
          <p:cNvSpPr>
            <a:spLocks noChangeArrowheads="1"/>
          </p:cNvSpPr>
          <p:nvPr/>
        </p:nvSpPr>
        <p:spPr bwMode="auto">
          <a:xfrm>
            <a:off x="0" y="330041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4" name="Rectangle 4"/>
          <p:cNvSpPr>
            <a:spLocks noChangeArrowheads="1"/>
          </p:cNvSpPr>
          <p:nvPr/>
        </p:nvSpPr>
        <p:spPr bwMode="auto">
          <a:xfrm>
            <a:off x="0" y="31670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5" name="Rectangle 5"/>
          <p:cNvSpPr>
            <a:spLocks noChangeArrowheads="1"/>
          </p:cNvSpPr>
          <p:nvPr/>
        </p:nvSpPr>
        <p:spPr bwMode="auto">
          <a:xfrm>
            <a:off x="0" y="1905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6" name="Rectangle 6"/>
          <p:cNvSpPr>
            <a:spLocks noChangeArrowheads="1"/>
          </p:cNvSpPr>
          <p:nvPr/>
        </p:nvSpPr>
        <p:spPr bwMode="auto">
          <a:xfrm>
            <a:off x="0" y="33099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7" name="Rectangle 7"/>
          <p:cNvSpPr>
            <a:spLocks noChangeArrowheads="1"/>
          </p:cNvSpPr>
          <p:nvPr/>
        </p:nvSpPr>
        <p:spPr bwMode="auto">
          <a:xfrm>
            <a:off x="0" y="33099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8" name="Rectangle 8"/>
          <p:cNvSpPr>
            <a:spLocks noChangeArrowheads="1"/>
          </p:cNvSpPr>
          <p:nvPr/>
        </p:nvSpPr>
        <p:spPr bwMode="auto">
          <a:xfrm>
            <a:off x="0" y="31670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9" name="Rectangle 9"/>
          <p:cNvSpPr>
            <a:spLocks noChangeArrowheads="1"/>
          </p:cNvSpPr>
          <p:nvPr/>
        </p:nvSpPr>
        <p:spPr bwMode="auto">
          <a:xfrm>
            <a:off x="0" y="31670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50" name="Rectangle 10"/>
          <p:cNvSpPr>
            <a:spLocks noChangeArrowheads="1"/>
          </p:cNvSpPr>
          <p:nvPr/>
        </p:nvSpPr>
        <p:spPr bwMode="auto">
          <a:xfrm>
            <a:off x="0" y="19478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51" name="Text Box 11"/>
          <p:cNvSpPr txBox="1">
            <a:spLocks noChangeArrowheads="1"/>
          </p:cNvSpPr>
          <p:nvPr/>
        </p:nvSpPr>
        <p:spPr bwMode="auto">
          <a:xfrm>
            <a:off x="19050" y="296536"/>
            <a:ext cx="91059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ctr">
              <a:spcBef>
                <a:spcPts val="2000"/>
              </a:spcBef>
              <a:buClrTx/>
              <a:buFontTx/>
              <a:buNone/>
            </a:pPr>
            <a:r>
              <a:rPr lang="en-US" sz="2000" dirty="0">
                <a:solidFill>
                  <a:srgbClr val="000000"/>
                </a:solidFill>
                <a:latin typeface="Trebuchet MS" pitchFamily="34" charset="0"/>
                <a:ea typeface="Microsoft YaHei" pitchFamily="34" charset="-122"/>
              </a:rPr>
              <a:t>Thermal vs. Non-Thermal? Energy Distribution Studies with CARS</a:t>
            </a:r>
          </a:p>
        </p:txBody>
      </p:sp>
      <p:grpSp>
        <p:nvGrpSpPr>
          <p:cNvPr id="3" name="Group 2"/>
          <p:cNvGrpSpPr/>
          <p:nvPr/>
        </p:nvGrpSpPr>
        <p:grpSpPr>
          <a:xfrm>
            <a:off x="4038600" y="1143000"/>
            <a:ext cx="4495800" cy="2819400"/>
            <a:chOff x="990600" y="1524000"/>
            <a:chExt cx="7086600" cy="3962400"/>
          </a:xfrm>
        </p:grpSpPr>
        <p:pic>
          <p:nvPicPr>
            <p:cNvPr id="87052" name="Picture 12"/>
            <p:cNvPicPr>
              <a:picLocks noChangeAspect="1" noChangeArrowheads="1"/>
            </p:cNvPicPr>
            <p:nvPr/>
          </p:nvPicPr>
          <p:blipFill>
            <a:blip r:embed="rId3" cstate="email">
              <a:lum bright="-6000" contrast="6000"/>
              <a:extLst>
                <a:ext uri="{28A0092B-C50C-407E-A947-70E740481C1C}">
                  <a14:useLocalDpi xmlns:a14="http://schemas.microsoft.com/office/drawing/2010/main"/>
                </a:ext>
              </a:extLst>
            </a:blip>
            <a:srcRect/>
            <a:stretch>
              <a:fillRect/>
            </a:stretch>
          </p:blipFill>
          <p:spPr bwMode="auto">
            <a:xfrm>
              <a:off x="990600" y="1524000"/>
              <a:ext cx="7086600" cy="3962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53" name="Line 13"/>
            <p:cNvSpPr>
              <a:spLocks noChangeShapeType="1"/>
            </p:cNvSpPr>
            <p:nvPr/>
          </p:nvSpPr>
          <p:spPr bwMode="auto">
            <a:xfrm>
              <a:off x="4191000" y="3352800"/>
              <a:ext cx="3886200" cy="1295400"/>
            </a:xfrm>
            <a:prstGeom prst="line">
              <a:avLst/>
            </a:prstGeom>
            <a:noFill/>
            <a:ln w="889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4" name="Line 14"/>
            <p:cNvSpPr>
              <a:spLocks noChangeShapeType="1"/>
            </p:cNvSpPr>
            <p:nvPr/>
          </p:nvSpPr>
          <p:spPr bwMode="auto">
            <a:xfrm>
              <a:off x="4191000" y="3352800"/>
              <a:ext cx="3886200" cy="1295400"/>
            </a:xfrm>
            <a:prstGeom prst="line">
              <a:avLst/>
            </a:prstGeom>
            <a:noFill/>
            <a:ln w="444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5" name="Line 15"/>
            <p:cNvSpPr>
              <a:spLocks noChangeShapeType="1"/>
            </p:cNvSpPr>
            <p:nvPr/>
          </p:nvSpPr>
          <p:spPr bwMode="auto">
            <a:xfrm flipH="1" flipV="1">
              <a:off x="4191000" y="3305175"/>
              <a:ext cx="685800" cy="228600"/>
            </a:xfrm>
            <a:prstGeom prst="line">
              <a:avLst/>
            </a:prstGeom>
            <a:noFill/>
            <a:ln w="9525">
              <a:solidFill>
                <a:srgbClr val="1E1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6" name="Line 16"/>
            <p:cNvSpPr>
              <a:spLocks noChangeShapeType="1"/>
            </p:cNvSpPr>
            <p:nvPr/>
          </p:nvSpPr>
          <p:spPr bwMode="auto">
            <a:xfrm flipH="1" flipV="1">
              <a:off x="2654300" y="2832100"/>
              <a:ext cx="698500" cy="241300"/>
            </a:xfrm>
            <a:prstGeom prst="line">
              <a:avLst/>
            </a:prstGeom>
            <a:noFill/>
            <a:ln w="889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7" name="Line 17"/>
            <p:cNvSpPr>
              <a:spLocks noChangeShapeType="1"/>
            </p:cNvSpPr>
            <p:nvPr/>
          </p:nvSpPr>
          <p:spPr bwMode="auto">
            <a:xfrm flipH="1" flipV="1">
              <a:off x="2667000" y="2832100"/>
              <a:ext cx="698500" cy="241300"/>
            </a:xfrm>
            <a:prstGeom prst="line">
              <a:avLst/>
            </a:prstGeom>
            <a:noFill/>
            <a:ln w="444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8" name="Line 18"/>
            <p:cNvSpPr>
              <a:spLocks noChangeShapeType="1"/>
            </p:cNvSpPr>
            <p:nvPr/>
          </p:nvSpPr>
          <p:spPr bwMode="auto">
            <a:xfrm>
              <a:off x="4905375" y="3543300"/>
              <a:ext cx="0" cy="1524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9" name="Line 19"/>
            <p:cNvSpPr>
              <a:spLocks noChangeShapeType="1"/>
            </p:cNvSpPr>
            <p:nvPr/>
          </p:nvSpPr>
          <p:spPr bwMode="auto">
            <a:xfrm flipH="1" flipV="1">
              <a:off x="2663825" y="2787650"/>
              <a:ext cx="698500" cy="241300"/>
            </a:xfrm>
            <a:prstGeom prst="line">
              <a:avLst/>
            </a:prstGeom>
            <a:noFill/>
            <a:ln w="12700">
              <a:solidFill>
                <a:srgbClr val="1E1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0" name="Line 20"/>
            <p:cNvSpPr>
              <a:spLocks noChangeShapeType="1"/>
            </p:cNvSpPr>
            <p:nvPr/>
          </p:nvSpPr>
          <p:spPr bwMode="auto">
            <a:xfrm flipH="1">
              <a:off x="990600" y="2895600"/>
              <a:ext cx="1447800" cy="685800"/>
            </a:xfrm>
            <a:prstGeom prst="line">
              <a:avLst/>
            </a:prstGeom>
            <a:noFill/>
            <a:ln w="889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1" name="Line 21"/>
            <p:cNvSpPr>
              <a:spLocks noChangeShapeType="1"/>
            </p:cNvSpPr>
            <p:nvPr/>
          </p:nvSpPr>
          <p:spPr bwMode="auto">
            <a:xfrm flipH="1">
              <a:off x="990600" y="2895600"/>
              <a:ext cx="1447800" cy="685800"/>
            </a:xfrm>
            <a:prstGeom prst="line">
              <a:avLst/>
            </a:prstGeom>
            <a:noFill/>
            <a:ln w="444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2" name="Line 22"/>
            <p:cNvSpPr>
              <a:spLocks noChangeShapeType="1"/>
            </p:cNvSpPr>
            <p:nvPr/>
          </p:nvSpPr>
          <p:spPr bwMode="auto">
            <a:xfrm flipH="1">
              <a:off x="990600" y="2847975"/>
              <a:ext cx="1447800" cy="685800"/>
            </a:xfrm>
            <a:prstGeom prst="line">
              <a:avLst/>
            </a:prstGeom>
            <a:noFill/>
            <a:ln w="12700">
              <a:solidFill>
                <a:srgbClr val="1E1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4" name="Line 24"/>
            <p:cNvSpPr>
              <a:spLocks noChangeShapeType="1"/>
            </p:cNvSpPr>
            <p:nvPr/>
          </p:nvSpPr>
          <p:spPr bwMode="auto">
            <a:xfrm flipH="1" flipV="1">
              <a:off x="2647950" y="2876550"/>
              <a:ext cx="698500" cy="241300"/>
            </a:xfrm>
            <a:prstGeom prst="line">
              <a:avLst/>
            </a:prstGeom>
            <a:noFill/>
            <a:ln w="12700">
              <a:solidFill>
                <a:srgbClr val="1E1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5" name="Line 25"/>
            <p:cNvSpPr>
              <a:spLocks noChangeShapeType="1"/>
            </p:cNvSpPr>
            <p:nvPr/>
          </p:nvSpPr>
          <p:spPr bwMode="auto">
            <a:xfrm flipH="1" flipV="1">
              <a:off x="4191000" y="3400425"/>
              <a:ext cx="685800" cy="228600"/>
            </a:xfrm>
            <a:prstGeom prst="line">
              <a:avLst/>
            </a:prstGeom>
            <a:noFill/>
            <a:ln w="9525">
              <a:solidFill>
                <a:srgbClr val="1E1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6" name="Line 26"/>
            <p:cNvSpPr>
              <a:spLocks noChangeShapeType="1"/>
            </p:cNvSpPr>
            <p:nvPr/>
          </p:nvSpPr>
          <p:spPr bwMode="auto">
            <a:xfrm flipH="1">
              <a:off x="1009650" y="2943225"/>
              <a:ext cx="1447800" cy="685800"/>
            </a:xfrm>
            <a:prstGeom prst="line">
              <a:avLst/>
            </a:prstGeom>
            <a:noFill/>
            <a:ln w="12700">
              <a:solidFill>
                <a:srgbClr val="1E1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 name="Text Box 14"/>
          <p:cNvSpPr txBox="1">
            <a:spLocks noChangeArrowheads="1"/>
          </p:cNvSpPr>
          <p:nvPr/>
        </p:nvSpPr>
        <p:spPr bwMode="auto">
          <a:xfrm>
            <a:off x="381000" y="5572087"/>
            <a:ext cx="83820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ctr">
              <a:spcBef>
                <a:spcPts val="563"/>
              </a:spcBef>
              <a:buClrTx/>
              <a:buFontTx/>
              <a:buNone/>
            </a:pPr>
            <a:r>
              <a:rPr lang="en-US" dirty="0">
                <a:solidFill>
                  <a:srgbClr val="000000"/>
                </a:solidFill>
                <a:latin typeface="Trebuchet MS" pitchFamily="34" charset="0"/>
                <a:ea typeface="Microsoft YaHei" pitchFamily="34" charset="-122"/>
                <a:cs typeface="Arial" charset="0"/>
              </a:rPr>
              <a:t>Collaboration with Aaron Montello and Prof. Walter </a:t>
            </a:r>
            <a:r>
              <a:rPr lang="en-US" dirty="0" err="1">
                <a:solidFill>
                  <a:srgbClr val="000000"/>
                </a:solidFill>
                <a:latin typeface="Trebuchet MS" pitchFamily="34" charset="0"/>
                <a:ea typeface="Microsoft YaHei" pitchFamily="34" charset="-122"/>
                <a:cs typeface="Arial" charset="0"/>
              </a:rPr>
              <a:t>Lempert</a:t>
            </a:r>
            <a:r>
              <a:rPr lang="en-US" dirty="0">
                <a:solidFill>
                  <a:srgbClr val="000000"/>
                </a:solidFill>
                <a:latin typeface="Trebuchet MS" pitchFamily="34" charset="0"/>
                <a:ea typeface="Microsoft YaHei" pitchFamily="34" charset="-122"/>
                <a:cs typeface="Arial" charset="0"/>
              </a:rPr>
              <a:t>, in labs at </a:t>
            </a:r>
            <a:r>
              <a:rPr lang="en-US" dirty="0" err="1">
                <a:solidFill>
                  <a:srgbClr val="000000"/>
                </a:solidFill>
                <a:latin typeface="Trebuchet MS" pitchFamily="34" charset="0"/>
                <a:ea typeface="Microsoft YaHei" pitchFamily="34" charset="-122"/>
                <a:cs typeface="Arial" charset="0"/>
              </a:rPr>
              <a:t>tOSU</a:t>
            </a:r>
            <a:endParaRPr lang="en-US" dirty="0">
              <a:solidFill>
                <a:srgbClr val="000000"/>
              </a:solidFill>
              <a:latin typeface="Trebuchet MS" pitchFamily="34" charset="0"/>
              <a:ea typeface="Microsoft YaHei" pitchFamily="34" charset="-122"/>
              <a:cs typeface="Arial" charset="0"/>
            </a:endParaRPr>
          </a:p>
        </p:txBody>
      </p:sp>
      <p:pic>
        <p:nvPicPr>
          <p:cNvPr id="28"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6001979"/>
            <a:ext cx="838200" cy="83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3900" y="5972482"/>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Line 15"/>
          <p:cNvSpPr>
            <a:spLocks noChangeShapeType="1"/>
          </p:cNvSpPr>
          <p:nvPr/>
        </p:nvSpPr>
        <p:spPr bwMode="auto">
          <a:xfrm>
            <a:off x="609600" y="2895600"/>
            <a:ext cx="1588" cy="950913"/>
          </a:xfrm>
          <a:prstGeom prst="line">
            <a:avLst/>
          </a:prstGeom>
          <a:noFill/>
          <a:ln w="5472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Text Box 16"/>
          <p:cNvSpPr txBox="1">
            <a:spLocks noChangeArrowheads="1"/>
          </p:cNvSpPr>
          <p:nvPr/>
        </p:nvSpPr>
        <p:spPr bwMode="auto">
          <a:xfrm>
            <a:off x="444500" y="3133725"/>
            <a:ext cx="10953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ctr">
              <a:spcBef>
                <a:spcPts val="563"/>
              </a:spcBef>
              <a:buClrTx/>
              <a:buFontTx/>
              <a:buNone/>
            </a:pPr>
            <a:r>
              <a:rPr lang="en-US">
                <a:latin typeface="Trebuchet MS" pitchFamily="34" charset="0"/>
                <a:ea typeface="Microsoft YaHei" pitchFamily="34" charset="-122"/>
                <a:cs typeface="Arial" charset="0"/>
              </a:rPr>
              <a:t>8mm</a:t>
            </a:r>
          </a:p>
        </p:txBody>
      </p:sp>
      <p:grpSp>
        <p:nvGrpSpPr>
          <p:cNvPr id="33" name="Group 31"/>
          <p:cNvGrpSpPr>
            <a:grpSpLocks/>
          </p:cNvGrpSpPr>
          <p:nvPr/>
        </p:nvGrpSpPr>
        <p:grpSpPr bwMode="auto">
          <a:xfrm>
            <a:off x="901700" y="1250950"/>
            <a:ext cx="2743200" cy="2743200"/>
            <a:chOff x="3840" y="624"/>
            <a:chExt cx="1728" cy="1728"/>
          </a:xfrm>
        </p:grpSpPr>
        <p:pic>
          <p:nvPicPr>
            <p:cNvPr id="34" name="Picture 1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40" y="624"/>
              <a:ext cx="1728" cy="17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 name="Text Box 19"/>
            <p:cNvSpPr txBox="1">
              <a:spLocks noChangeArrowheads="1"/>
            </p:cNvSpPr>
            <p:nvPr/>
          </p:nvSpPr>
          <p:spPr bwMode="auto">
            <a:xfrm>
              <a:off x="4928" y="1215"/>
              <a:ext cx="5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ctr">
                <a:spcBef>
                  <a:spcPts val="563"/>
                </a:spcBef>
                <a:buClrTx/>
                <a:buFontTx/>
                <a:buNone/>
              </a:pPr>
              <a:r>
                <a:rPr lang="en-US">
                  <a:latin typeface="Trebuchet MS" pitchFamily="34" charset="0"/>
                  <a:ea typeface="Microsoft YaHei" pitchFamily="34" charset="-122"/>
                  <a:cs typeface="Arial" charset="0"/>
                </a:rPr>
                <a:t>8mm</a:t>
              </a:r>
            </a:p>
          </p:txBody>
        </p:sp>
        <p:sp>
          <p:nvSpPr>
            <p:cNvPr id="36" name="Line 20"/>
            <p:cNvSpPr>
              <a:spLocks noChangeShapeType="1"/>
            </p:cNvSpPr>
            <p:nvPr/>
          </p:nvSpPr>
          <p:spPr bwMode="auto">
            <a:xfrm>
              <a:off x="4991" y="851"/>
              <a:ext cx="1" cy="1007"/>
            </a:xfrm>
            <a:prstGeom prst="line">
              <a:avLst/>
            </a:prstGeom>
            <a:noFill/>
            <a:ln w="5472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Rectangle 21"/>
            <p:cNvSpPr>
              <a:spLocks noChangeArrowheads="1"/>
            </p:cNvSpPr>
            <p:nvPr/>
          </p:nvSpPr>
          <p:spPr bwMode="auto">
            <a:xfrm>
              <a:off x="4663" y="821"/>
              <a:ext cx="82" cy="82"/>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22"/>
            <p:cNvSpPr txBox="1">
              <a:spLocks noChangeArrowheads="1"/>
            </p:cNvSpPr>
            <p:nvPr/>
          </p:nvSpPr>
          <p:spPr bwMode="auto">
            <a:xfrm>
              <a:off x="3840" y="747"/>
              <a:ext cx="673" cy="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ctr">
                <a:spcBef>
                  <a:spcPts val="563"/>
                </a:spcBef>
                <a:buClrTx/>
                <a:buFontTx/>
                <a:buNone/>
              </a:pPr>
              <a:r>
                <a:rPr lang="en-US" sz="1400" dirty="0">
                  <a:latin typeface="Trebuchet MS" pitchFamily="34" charset="0"/>
                  <a:ea typeface="Microsoft YaHei" pitchFamily="34" charset="-122"/>
                  <a:cs typeface="Arial" charset="0"/>
                </a:rPr>
                <a:t>Laser ROI</a:t>
              </a:r>
              <a:br>
                <a:rPr lang="en-US" sz="1400" dirty="0">
                  <a:latin typeface="Trebuchet MS" pitchFamily="34" charset="0"/>
                  <a:ea typeface="Microsoft YaHei" pitchFamily="34" charset="-122"/>
                  <a:cs typeface="Arial" charset="0"/>
                </a:rPr>
              </a:br>
              <a:r>
                <a:rPr lang="en-US" sz="1400" dirty="0">
                  <a:latin typeface="Trebuchet MS" pitchFamily="34" charset="0"/>
                  <a:ea typeface="Microsoft YaHei" pitchFamily="34" charset="-122"/>
                  <a:cs typeface="Arial" charset="0"/>
                </a:rPr>
                <a:t>(250um x 250um)</a:t>
              </a:r>
            </a:p>
          </p:txBody>
        </p:sp>
        <p:sp>
          <p:nvSpPr>
            <p:cNvPr id="39" name="Line 30"/>
            <p:cNvSpPr>
              <a:spLocks noChangeShapeType="1"/>
            </p:cNvSpPr>
            <p:nvPr/>
          </p:nvSpPr>
          <p:spPr bwMode="auto">
            <a:xfrm>
              <a:off x="4464" y="864"/>
              <a:ext cx="14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 name="Text Box 14"/>
          <p:cNvSpPr txBox="1">
            <a:spLocks noChangeArrowheads="1"/>
          </p:cNvSpPr>
          <p:nvPr/>
        </p:nvSpPr>
        <p:spPr bwMode="auto">
          <a:xfrm>
            <a:off x="381000" y="4383088"/>
            <a:ext cx="8382000" cy="1274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l">
              <a:spcBef>
                <a:spcPts val="563"/>
              </a:spcBef>
              <a:buClrTx/>
              <a:buFontTx/>
              <a:buNone/>
            </a:pPr>
            <a:r>
              <a:rPr lang="en-US" dirty="0">
                <a:solidFill>
                  <a:srgbClr val="000000"/>
                </a:solidFill>
                <a:latin typeface="Trebuchet MS" pitchFamily="34" charset="0"/>
                <a:ea typeface="Microsoft YaHei" pitchFamily="34" charset="-122"/>
                <a:cs typeface="Arial" charset="0"/>
              </a:rPr>
              <a:t>Recent work by USC has demonstrated that ignition occurs primarily in regions of highest E/N and active species production.  </a:t>
            </a:r>
          </a:p>
          <a:p>
            <a:pPr algn="l">
              <a:spcBef>
                <a:spcPts val="563"/>
              </a:spcBef>
              <a:buClrTx/>
              <a:buFontTx/>
              <a:buNone/>
            </a:pPr>
            <a:r>
              <a:rPr lang="en-US" dirty="0">
                <a:solidFill>
                  <a:srgbClr val="000000"/>
                </a:solidFill>
                <a:latin typeface="Trebuchet MS" pitchFamily="34" charset="0"/>
                <a:ea typeface="Microsoft YaHei" pitchFamily="34" charset="-122"/>
                <a:cs typeface="Arial" charset="0"/>
              </a:rPr>
              <a:t>We investigated the region nearest a sharp anode in a point-plane configuration with CARS and TALIF experiments.</a:t>
            </a:r>
          </a:p>
        </p:txBody>
      </p:sp>
      <p:sp>
        <p:nvSpPr>
          <p:cNvPr id="2" name="Slide Number Placeholder 1">
            <a:extLst>
              <a:ext uri="{FF2B5EF4-FFF2-40B4-BE49-F238E27FC236}">
                <a16:creationId xmlns:a16="http://schemas.microsoft.com/office/drawing/2014/main" xmlns="" id="{3F6C3EC1-C146-4FB0-A090-C70D4141A1F6}"/>
              </a:ext>
            </a:extLst>
          </p:cNvPr>
          <p:cNvSpPr>
            <a:spLocks noGrp="1"/>
          </p:cNvSpPr>
          <p:nvPr>
            <p:ph type="sldNum" sz="quarter" idx="12"/>
          </p:nvPr>
        </p:nvSpPr>
        <p:spPr/>
        <p:txBody>
          <a:bodyPr/>
          <a:lstStyle/>
          <a:p>
            <a:fld id="{6F3EC406-8F52-4DEC-A35A-CC9457EEC525}" type="slidenum">
              <a:rPr lang="en-US" smtClean="0"/>
              <a:pPr/>
              <a:t>35</a:t>
            </a:fld>
            <a:endParaRPr lang="en-US" dirty="0"/>
          </a:p>
        </p:txBody>
      </p:sp>
    </p:spTree>
    <p:extLst>
      <p:ext uri="{BB962C8B-B14F-4D97-AF65-F5344CB8AC3E}">
        <p14:creationId xmlns:p14="http://schemas.microsoft.com/office/powerpoint/2010/main" val="36113072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181451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3" name="Rectangle 3"/>
          <p:cNvSpPr>
            <a:spLocks noChangeArrowheads="1"/>
          </p:cNvSpPr>
          <p:nvPr/>
        </p:nvSpPr>
        <p:spPr bwMode="auto">
          <a:xfrm>
            <a:off x="0" y="330041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4" name="Rectangle 4"/>
          <p:cNvSpPr>
            <a:spLocks noChangeArrowheads="1"/>
          </p:cNvSpPr>
          <p:nvPr/>
        </p:nvSpPr>
        <p:spPr bwMode="auto">
          <a:xfrm>
            <a:off x="0" y="31670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5" name="Rectangle 5"/>
          <p:cNvSpPr>
            <a:spLocks noChangeArrowheads="1"/>
          </p:cNvSpPr>
          <p:nvPr/>
        </p:nvSpPr>
        <p:spPr bwMode="auto">
          <a:xfrm>
            <a:off x="0" y="1905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6" name="Rectangle 6"/>
          <p:cNvSpPr>
            <a:spLocks noChangeArrowheads="1"/>
          </p:cNvSpPr>
          <p:nvPr/>
        </p:nvSpPr>
        <p:spPr bwMode="auto">
          <a:xfrm>
            <a:off x="0" y="33099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7" name="Rectangle 7"/>
          <p:cNvSpPr>
            <a:spLocks noChangeArrowheads="1"/>
          </p:cNvSpPr>
          <p:nvPr/>
        </p:nvSpPr>
        <p:spPr bwMode="auto">
          <a:xfrm>
            <a:off x="0" y="31956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8" name="Rectangle 8"/>
          <p:cNvSpPr>
            <a:spLocks noChangeArrowheads="1"/>
          </p:cNvSpPr>
          <p:nvPr/>
        </p:nvSpPr>
        <p:spPr bwMode="auto">
          <a:xfrm>
            <a:off x="0" y="33099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9" name="Rectangle 9"/>
          <p:cNvSpPr>
            <a:spLocks noChangeArrowheads="1"/>
          </p:cNvSpPr>
          <p:nvPr/>
        </p:nvSpPr>
        <p:spPr bwMode="auto">
          <a:xfrm>
            <a:off x="0" y="31670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10" name="Rectangle 10"/>
          <p:cNvSpPr>
            <a:spLocks noChangeArrowheads="1"/>
          </p:cNvSpPr>
          <p:nvPr/>
        </p:nvSpPr>
        <p:spPr bwMode="auto">
          <a:xfrm>
            <a:off x="0" y="31670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11" name="Rectangle 11"/>
          <p:cNvSpPr>
            <a:spLocks noChangeArrowheads="1"/>
          </p:cNvSpPr>
          <p:nvPr/>
        </p:nvSpPr>
        <p:spPr bwMode="auto">
          <a:xfrm>
            <a:off x="0" y="19478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6812" name="Group 12"/>
          <p:cNvGrpSpPr>
            <a:grpSpLocks/>
          </p:cNvGrpSpPr>
          <p:nvPr/>
        </p:nvGrpSpPr>
        <p:grpSpPr bwMode="auto">
          <a:xfrm>
            <a:off x="381000" y="2895600"/>
            <a:ext cx="6972300" cy="3654425"/>
            <a:chOff x="720" y="1200"/>
            <a:chExt cx="4392" cy="2302"/>
          </a:xfrm>
        </p:grpSpPr>
        <p:pic>
          <p:nvPicPr>
            <p:cNvPr id="76813" name="Picture 13" descr="2011-08-01_10-21-05_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 y="1200"/>
              <a:ext cx="4381" cy="2302"/>
            </a:xfrm>
            <a:prstGeom prst="rect">
              <a:avLst/>
            </a:prstGeom>
            <a:noFill/>
            <a:extLst>
              <a:ext uri="{909E8E84-426E-40dd-AFC4-6F175D3DCCD1}">
                <a14:hiddenFill xmlns:a14="http://schemas.microsoft.com/office/drawing/2010/main">
                  <a:solidFill>
                    <a:srgbClr val="FFFFFF"/>
                  </a:solidFill>
                </a14:hiddenFill>
              </a:ext>
            </a:extLst>
          </p:spPr>
        </p:pic>
        <p:sp>
          <p:nvSpPr>
            <p:cNvPr id="76814" name="Line 14"/>
            <p:cNvSpPr>
              <a:spLocks noChangeShapeType="1"/>
            </p:cNvSpPr>
            <p:nvPr/>
          </p:nvSpPr>
          <p:spPr bwMode="auto">
            <a:xfrm flipH="1" flipV="1">
              <a:off x="4704" y="2832"/>
              <a:ext cx="408" cy="10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5" name="Line 15"/>
            <p:cNvSpPr>
              <a:spLocks noChangeShapeType="1"/>
            </p:cNvSpPr>
            <p:nvPr/>
          </p:nvSpPr>
          <p:spPr bwMode="auto">
            <a:xfrm flipH="1" flipV="1">
              <a:off x="720" y="1620"/>
              <a:ext cx="3816" cy="116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6" name="Line 16"/>
            <p:cNvSpPr>
              <a:spLocks noChangeShapeType="1"/>
            </p:cNvSpPr>
            <p:nvPr/>
          </p:nvSpPr>
          <p:spPr bwMode="auto">
            <a:xfrm flipH="1">
              <a:off x="2670" y="2328"/>
              <a:ext cx="354" cy="174"/>
            </a:xfrm>
            <a:prstGeom prst="line">
              <a:avLst/>
            </a:prstGeom>
            <a:noFill/>
            <a:ln w="38100">
              <a:solidFill>
                <a:srgbClr val="4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Line 17"/>
            <p:cNvSpPr>
              <a:spLocks noChangeShapeType="1"/>
            </p:cNvSpPr>
            <p:nvPr/>
          </p:nvSpPr>
          <p:spPr bwMode="auto">
            <a:xfrm>
              <a:off x="3036" y="2292"/>
              <a:ext cx="0" cy="96"/>
            </a:xfrm>
            <a:prstGeom prst="line">
              <a:avLst/>
            </a:prstGeom>
            <a:noFill/>
            <a:ln w="3810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8" name="Line 18"/>
            <p:cNvSpPr>
              <a:spLocks noChangeShapeType="1"/>
            </p:cNvSpPr>
            <p:nvPr/>
          </p:nvSpPr>
          <p:spPr bwMode="auto">
            <a:xfrm flipH="1">
              <a:off x="2112" y="2640"/>
              <a:ext cx="288" cy="144"/>
            </a:xfrm>
            <a:prstGeom prst="line">
              <a:avLst/>
            </a:prstGeom>
            <a:noFill/>
            <a:ln w="38100">
              <a:solidFill>
                <a:srgbClr val="4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19" name="Rectangle 19"/>
          <p:cNvSpPr>
            <a:spLocks noChangeArrowheads="1"/>
          </p:cNvSpPr>
          <p:nvPr/>
        </p:nvSpPr>
        <p:spPr bwMode="auto">
          <a:xfrm>
            <a:off x="4572000" y="2057400"/>
            <a:ext cx="32004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0" name="Rectangle 20"/>
          <p:cNvSpPr>
            <a:spLocks noChangeArrowheads="1"/>
          </p:cNvSpPr>
          <p:nvPr/>
        </p:nvSpPr>
        <p:spPr bwMode="auto">
          <a:xfrm>
            <a:off x="6172200" y="2514600"/>
            <a:ext cx="2514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6821"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068388"/>
            <a:ext cx="4114800" cy="27416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24" name="Picture 2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762000"/>
            <a:ext cx="2514600" cy="2667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25" name="Text Box 25"/>
          <p:cNvSpPr txBox="1">
            <a:spLocks noChangeArrowheads="1"/>
          </p:cNvSpPr>
          <p:nvPr/>
        </p:nvSpPr>
        <p:spPr bwMode="auto">
          <a:xfrm>
            <a:off x="7391400" y="3962400"/>
            <a:ext cx="1752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FFFFFF"/>
                </a:solidFill>
                <a:latin typeface="Calibri" pitchFamily="34" charset="0"/>
                <a:ea typeface="Microsoft YaHei" pitchFamily="34" charset="-122"/>
              </a:defRPr>
            </a:lvl1pPr>
            <a:lvl2pPr marL="457200">
              <a:defRPr>
                <a:solidFill>
                  <a:srgbClr val="FFFFFF"/>
                </a:solidFill>
                <a:latin typeface="Calibri" pitchFamily="34" charset="0"/>
                <a:ea typeface="Microsoft YaHei" pitchFamily="34" charset="-122"/>
              </a:defRPr>
            </a:lvl2pPr>
            <a:lvl3pPr marL="914400">
              <a:defRPr>
                <a:solidFill>
                  <a:srgbClr val="FFFFFF"/>
                </a:solidFill>
                <a:latin typeface="Calibri" pitchFamily="34" charset="0"/>
                <a:ea typeface="Microsoft YaHei" pitchFamily="34" charset="-122"/>
              </a:defRPr>
            </a:lvl3pPr>
            <a:lvl4pPr marL="1371600">
              <a:defRPr>
                <a:solidFill>
                  <a:srgbClr val="FFFFFF"/>
                </a:solidFill>
                <a:latin typeface="Calibri" pitchFamily="34" charset="0"/>
                <a:ea typeface="Microsoft YaHei" pitchFamily="34" charset="-122"/>
              </a:defRPr>
            </a:lvl4pPr>
            <a:lvl5pPr marL="1828800">
              <a:defRPr>
                <a:solidFill>
                  <a:srgbClr val="FFFFFF"/>
                </a:solidFill>
                <a:latin typeface="Calibri" pitchFamily="34" charset="0"/>
                <a:ea typeface="Microsoft YaHei" pitchFamily="34" charset="-122"/>
              </a:defRPr>
            </a:lvl5pPr>
            <a:lvl6pPr fontAlgn="base">
              <a:spcBef>
                <a:spcPct val="0"/>
              </a:spcBef>
              <a:spcAft>
                <a:spcPct val="0"/>
              </a:spcAft>
              <a:buClr>
                <a:srgbClr val="000000"/>
              </a:buClr>
              <a:buSzPct val="100000"/>
              <a:buFont typeface="Times New Roman" pitchFamily="18" charset="0"/>
              <a:defRPr>
                <a:solidFill>
                  <a:srgbClr val="FFFFFF"/>
                </a:solidFill>
                <a:latin typeface="Calibri" pitchFamily="34" charset="0"/>
                <a:ea typeface="Microsoft YaHei" pitchFamily="34" charset="-122"/>
              </a:defRPr>
            </a:lvl6pPr>
            <a:lvl7pPr fontAlgn="base">
              <a:spcBef>
                <a:spcPct val="0"/>
              </a:spcBef>
              <a:spcAft>
                <a:spcPct val="0"/>
              </a:spcAft>
              <a:buClr>
                <a:srgbClr val="000000"/>
              </a:buClr>
              <a:buSzPct val="100000"/>
              <a:buFont typeface="Times New Roman" pitchFamily="18" charset="0"/>
              <a:defRPr>
                <a:solidFill>
                  <a:srgbClr val="FFFFFF"/>
                </a:solidFill>
                <a:latin typeface="Calibri" pitchFamily="34" charset="0"/>
                <a:ea typeface="Microsoft YaHei" pitchFamily="34" charset="-122"/>
              </a:defRPr>
            </a:lvl7pPr>
            <a:lvl8pPr fontAlgn="base">
              <a:spcBef>
                <a:spcPct val="0"/>
              </a:spcBef>
              <a:spcAft>
                <a:spcPct val="0"/>
              </a:spcAft>
              <a:buClr>
                <a:srgbClr val="000000"/>
              </a:buClr>
              <a:buSzPct val="100000"/>
              <a:buFont typeface="Times New Roman" pitchFamily="18" charset="0"/>
              <a:defRPr>
                <a:solidFill>
                  <a:srgbClr val="FFFFFF"/>
                </a:solidFill>
                <a:latin typeface="Calibri" pitchFamily="34" charset="0"/>
                <a:ea typeface="Microsoft YaHei" pitchFamily="34" charset="-122"/>
              </a:defRPr>
            </a:lvl8pPr>
            <a:lvl9pPr fontAlgn="base">
              <a:spcBef>
                <a:spcPct val="0"/>
              </a:spcBef>
              <a:spcAft>
                <a:spcPct val="0"/>
              </a:spcAft>
              <a:buClr>
                <a:srgbClr val="000000"/>
              </a:buClr>
              <a:buSzPct val="100000"/>
              <a:buFont typeface="Times New Roman" pitchFamily="18" charset="0"/>
              <a:defRPr>
                <a:solidFill>
                  <a:srgbClr val="FFFFFF"/>
                </a:solidFill>
                <a:latin typeface="Calibri" pitchFamily="34" charset="0"/>
                <a:ea typeface="Microsoft YaHei" pitchFamily="34" charset="-122"/>
              </a:defRPr>
            </a:lvl9pPr>
          </a:lstStyle>
          <a:p>
            <a:pPr algn="just" defTabSz="914400">
              <a:buClrTx/>
              <a:buSzTx/>
              <a:buFontTx/>
              <a:buNone/>
            </a:pPr>
            <a:r>
              <a:rPr lang="en-US" sz="1000">
                <a:solidFill>
                  <a:srgbClr val="000000"/>
                </a:solidFill>
                <a:latin typeface="Times New Roman" pitchFamily="18" charset="0"/>
                <a:cs typeface="Arial" charset="0"/>
              </a:rPr>
              <a:t>Dobele, H.F., T. Mosbach, K. Niemi, and V. Shulz-von der Gathen, 2005. Laser-Induced Fluoresence Atomic Densities: Concepts and Limitations. </a:t>
            </a:r>
            <a:r>
              <a:rPr lang="en-US" sz="1000" i="1">
                <a:solidFill>
                  <a:srgbClr val="000000"/>
                </a:solidFill>
                <a:latin typeface="Times New Roman" pitchFamily="18" charset="0"/>
                <a:cs typeface="Arial" charset="0"/>
              </a:rPr>
              <a:t>Plasma Sources Science and Technology. </a:t>
            </a:r>
            <a:r>
              <a:rPr lang="en-US" sz="1000" b="1">
                <a:solidFill>
                  <a:srgbClr val="000000"/>
                </a:solidFill>
                <a:latin typeface="Times New Roman" pitchFamily="18" charset="0"/>
                <a:cs typeface="Arial" charset="0"/>
              </a:rPr>
              <a:t>14 </a:t>
            </a:r>
            <a:r>
              <a:rPr lang="en-US" sz="1000">
                <a:solidFill>
                  <a:srgbClr val="000000"/>
                </a:solidFill>
                <a:latin typeface="Times New Roman" pitchFamily="18" charset="0"/>
                <a:cs typeface="Arial" charset="0"/>
              </a:rPr>
              <a:t>S31-S41. </a:t>
            </a:r>
          </a:p>
        </p:txBody>
      </p:sp>
      <p:sp>
        <p:nvSpPr>
          <p:cNvPr id="25" name="Text Box 3"/>
          <p:cNvSpPr txBox="1">
            <a:spLocks noChangeArrowheads="1"/>
          </p:cNvSpPr>
          <p:nvPr/>
        </p:nvSpPr>
        <p:spPr bwMode="auto">
          <a:xfrm>
            <a:off x="7209802" y="5499440"/>
            <a:ext cx="190500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r">
              <a:spcBef>
                <a:spcPts val="563"/>
              </a:spcBef>
              <a:buClrTx/>
              <a:buFontTx/>
              <a:buNone/>
            </a:pPr>
            <a:r>
              <a:rPr lang="en-US" sz="1600" dirty="0">
                <a:solidFill>
                  <a:srgbClr val="000000"/>
                </a:solidFill>
                <a:latin typeface="Trebuchet MS" pitchFamily="34" charset="0"/>
                <a:cs typeface="Arial" charset="0"/>
                <a:hlinkClick r:id="" action="ppaction://noaction"/>
              </a:rPr>
              <a:t>O/</a:t>
            </a:r>
            <a:r>
              <a:rPr lang="en-US" sz="1600" dirty="0" err="1">
                <a:solidFill>
                  <a:srgbClr val="000000"/>
                </a:solidFill>
                <a:latin typeface="Trebuchet MS" pitchFamily="34" charset="0"/>
                <a:cs typeface="Arial" charset="0"/>
                <a:hlinkClick r:id="" action="ppaction://noaction"/>
              </a:rPr>
              <a:t>Xe</a:t>
            </a:r>
            <a:r>
              <a:rPr lang="en-US" sz="1600" dirty="0">
                <a:solidFill>
                  <a:srgbClr val="000000"/>
                </a:solidFill>
                <a:latin typeface="Trebuchet MS" pitchFamily="34" charset="0"/>
                <a:cs typeface="Arial" charset="0"/>
                <a:hlinkClick r:id="" action="ppaction://noaction"/>
              </a:rPr>
              <a:t> Conversion</a:t>
            </a:r>
            <a:endParaRPr lang="en-US" sz="1600" dirty="0">
              <a:solidFill>
                <a:srgbClr val="000000"/>
              </a:solidFill>
              <a:latin typeface="Trebuchet MS" pitchFamily="34" charset="0"/>
              <a:cs typeface="Arial" charset="0"/>
            </a:endParaRPr>
          </a:p>
        </p:txBody>
      </p:sp>
      <p:sp>
        <p:nvSpPr>
          <p:cNvPr id="76822" name="Text Box 22"/>
          <p:cNvSpPr txBox="1">
            <a:spLocks noChangeArrowheads="1"/>
          </p:cNvSpPr>
          <p:nvPr/>
        </p:nvSpPr>
        <p:spPr bwMode="auto">
          <a:xfrm>
            <a:off x="0" y="303306"/>
            <a:ext cx="91440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ea typeface="Microsoft YaHei" pitchFamily="34" charset="-122"/>
              </a:defRPr>
            </a:lvl9pPr>
          </a:lstStyle>
          <a:p>
            <a:pPr algn="ctr">
              <a:spcBef>
                <a:spcPts val="2000"/>
              </a:spcBef>
              <a:buClrTx/>
              <a:buFontTx/>
              <a:buNone/>
            </a:pPr>
            <a:r>
              <a:rPr lang="en-US" dirty="0">
                <a:solidFill>
                  <a:srgbClr val="000000"/>
                </a:solidFill>
                <a:latin typeface="Trebuchet MS" pitchFamily="34" charset="0"/>
              </a:rPr>
              <a:t>Experimental Setup: Two-photon Absorption Laser Induced Fluorescence</a:t>
            </a:r>
          </a:p>
        </p:txBody>
      </p:sp>
      <p:pic>
        <p:nvPicPr>
          <p:cNvPr id="26"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6038850"/>
            <a:ext cx="838200" cy="83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Text Box 14"/>
          <p:cNvSpPr txBox="1">
            <a:spLocks noChangeArrowheads="1"/>
          </p:cNvSpPr>
          <p:nvPr/>
        </p:nvSpPr>
        <p:spPr bwMode="auto">
          <a:xfrm>
            <a:off x="381000" y="6486487"/>
            <a:ext cx="83820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4" charset="0"/>
              </a:defRPr>
            </a:lvl9pPr>
          </a:lstStyle>
          <a:p>
            <a:pPr algn="ctr">
              <a:spcBef>
                <a:spcPts val="563"/>
              </a:spcBef>
              <a:buClrTx/>
              <a:buFontTx/>
              <a:buNone/>
            </a:pPr>
            <a:r>
              <a:rPr lang="en-US" dirty="0">
                <a:solidFill>
                  <a:srgbClr val="000000"/>
                </a:solidFill>
                <a:latin typeface="Trebuchet MS" pitchFamily="34" charset="0"/>
                <a:ea typeface="Microsoft YaHei" pitchFamily="34" charset="-122"/>
                <a:cs typeface="Arial" charset="0"/>
              </a:rPr>
              <a:t>Collaboration with Sherrie Bowman and Prof. Walter </a:t>
            </a:r>
            <a:r>
              <a:rPr lang="en-US" dirty="0" err="1">
                <a:solidFill>
                  <a:srgbClr val="000000"/>
                </a:solidFill>
                <a:latin typeface="Trebuchet MS" pitchFamily="34" charset="0"/>
                <a:ea typeface="Microsoft YaHei" pitchFamily="34" charset="-122"/>
                <a:cs typeface="Arial" charset="0"/>
              </a:rPr>
              <a:t>Lempert</a:t>
            </a:r>
            <a:r>
              <a:rPr lang="en-US" dirty="0">
                <a:solidFill>
                  <a:srgbClr val="000000"/>
                </a:solidFill>
                <a:latin typeface="Trebuchet MS" pitchFamily="34" charset="0"/>
                <a:ea typeface="Microsoft YaHei" pitchFamily="34" charset="-122"/>
                <a:cs typeface="Arial" charset="0"/>
              </a:rPr>
              <a:t>, </a:t>
            </a:r>
            <a:r>
              <a:rPr lang="en-US" dirty="0" err="1">
                <a:solidFill>
                  <a:srgbClr val="000000"/>
                </a:solidFill>
                <a:latin typeface="Trebuchet MS" pitchFamily="34" charset="0"/>
                <a:ea typeface="Microsoft YaHei" pitchFamily="34" charset="-122"/>
                <a:cs typeface="Arial" charset="0"/>
              </a:rPr>
              <a:t>tOSU</a:t>
            </a:r>
            <a:endParaRPr lang="en-US" dirty="0">
              <a:solidFill>
                <a:srgbClr val="000000"/>
              </a:solidFill>
              <a:latin typeface="Trebuchet MS" pitchFamily="34" charset="0"/>
              <a:ea typeface="Microsoft YaHei" pitchFamily="34" charset="-122"/>
              <a:cs typeface="Arial" charset="0"/>
            </a:endParaRPr>
          </a:p>
        </p:txBody>
      </p:sp>
      <p:sp>
        <p:nvSpPr>
          <p:cNvPr id="2" name="Slide Number Placeholder 1">
            <a:extLst>
              <a:ext uri="{FF2B5EF4-FFF2-40B4-BE49-F238E27FC236}">
                <a16:creationId xmlns:a16="http://schemas.microsoft.com/office/drawing/2014/main" xmlns="" id="{D2D95A55-21FC-47F6-81B1-6AFEDD827522}"/>
              </a:ext>
            </a:extLst>
          </p:cNvPr>
          <p:cNvSpPr>
            <a:spLocks noGrp="1"/>
          </p:cNvSpPr>
          <p:nvPr>
            <p:ph type="sldNum" sz="quarter" idx="12"/>
          </p:nvPr>
        </p:nvSpPr>
        <p:spPr/>
        <p:txBody>
          <a:bodyPr/>
          <a:lstStyle/>
          <a:p>
            <a:fld id="{6F3EC406-8F52-4DEC-A35A-CC9457EEC525}" type="slidenum">
              <a:rPr lang="en-US" smtClean="0"/>
              <a:pPr/>
              <a:t>36</a:t>
            </a:fld>
            <a:endParaRPr lang="en-US" dirty="0"/>
          </a:p>
        </p:txBody>
      </p:sp>
    </p:spTree>
    <p:extLst>
      <p:ext uri="{BB962C8B-B14F-4D97-AF65-F5344CB8AC3E}">
        <p14:creationId xmlns:p14="http://schemas.microsoft.com/office/powerpoint/2010/main" val="2814223232"/>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Transient plasma, DBD</a:t>
            </a:r>
          </a:p>
          <a:p>
            <a:r>
              <a:rPr lang="en-US" dirty="0" smtClean="0"/>
              <a:t>Physics – streamer-head role in production of excited species and pathways to efficient remediation and ignition</a:t>
            </a:r>
          </a:p>
          <a:p>
            <a:r>
              <a:rPr lang="en-US" dirty="0" smtClean="0"/>
              <a:t>Technology of ns pulsed power</a:t>
            </a:r>
            <a:endParaRPr lang="en-US" dirty="0"/>
          </a:p>
        </p:txBody>
      </p:sp>
    </p:spTree>
    <p:extLst>
      <p:ext uri="{BB962C8B-B14F-4D97-AF65-F5344CB8AC3E}">
        <p14:creationId xmlns:p14="http://schemas.microsoft.com/office/powerpoint/2010/main" val="2019809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792162"/>
          </a:xfrm>
        </p:spPr>
        <p:txBody>
          <a:bodyPr>
            <a:normAutofit/>
          </a:bodyPr>
          <a:lstStyle/>
          <a:p>
            <a:r>
              <a:rPr lang="en-US" sz="4000" dirty="0">
                <a:solidFill>
                  <a:srgbClr val="800000"/>
                </a:solidFill>
                <a:latin typeface="Arial" charset="0"/>
                <a:ea typeface="ＭＳ Ｐゴシック" charset="0"/>
                <a:cs typeface="ＭＳ Ｐゴシック" charset="0"/>
              </a:rPr>
              <a:t>Nano-</a:t>
            </a:r>
            <a:r>
              <a:rPr lang="en-US" sz="4000" dirty="0" smtClean="0">
                <a:solidFill>
                  <a:srgbClr val="800000"/>
                </a:solidFill>
                <a:latin typeface="Arial" charset="0"/>
                <a:ea typeface="ＭＳ Ｐゴシック" charset="0"/>
                <a:cs typeface="ＭＳ Ｐゴシック" charset="0"/>
              </a:rPr>
              <a:t>Bio-Med </a:t>
            </a:r>
            <a:r>
              <a:rPr lang="en-US" sz="4000" dirty="0">
                <a:solidFill>
                  <a:srgbClr val="800000"/>
                </a:solidFill>
                <a:latin typeface="Arial" charset="0"/>
                <a:ea typeface="ＭＳ Ｐゴシック" charset="0"/>
                <a:cs typeface="ＭＳ Ｐゴシック" charset="0"/>
              </a:rPr>
              <a:t>Summary</a:t>
            </a:r>
          </a:p>
        </p:txBody>
      </p:sp>
      <p:sp>
        <p:nvSpPr>
          <p:cNvPr id="100355" name="Rectangle 5"/>
          <p:cNvSpPr>
            <a:spLocks noGrp="1" noChangeArrowheads="1"/>
          </p:cNvSpPr>
          <p:nvPr>
            <p:ph type="body" idx="1"/>
          </p:nvPr>
        </p:nvSpPr>
        <p:spPr>
          <a:xfrm>
            <a:off x="228600" y="1143000"/>
            <a:ext cx="7391400" cy="2819400"/>
          </a:xfrm>
          <a:noFill/>
        </p:spPr>
        <p:txBody>
          <a:bodyPr>
            <a:normAutofit/>
          </a:bodyPr>
          <a:lstStyle/>
          <a:p>
            <a:pPr>
              <a:lnSpc>
                <a:spcPct val="90000"/>
              </a:lnSpc>
            </a:pPr>
            <a:r>
              <a:rPr lang="en-US" sz="2000" dirty="0">
                <a:latin typeface="Arial" charset="0"/>
                <a:ea typeface="ＭＳ Ｐゴシック" charset="0"/>
                <a:cs typeface="ＭＳ Ｐゴシック" charset="0"/>
              </a:rPr>
              <a:t>Nanosecond pulses penetrate the intracellular environment</a:t>
            </a:r>
          </a:p>
          <a:p>
            <a:pPr>
              <a:lnSpc>
                <a:spcPct val="90000"/>
              </a:lnSpc>
            </a:pPr>
            <a:r>
              <a:rPr lang="en-US" sz="2000" dirty="0" err="1" smtClean="0">
                <a:latin typeface="Arial" charset="0"/>
                <a:ea typeface="ＭＳ Ｐゴシック" charset="0"/>
                <a:cs typeface="ＭＳ Ｐゴシック" charset="0"/>
              </a:rPr>
              <a:t>Phosphatidylserine</a:t>
            </a:r>
            <a:r>
              <a:rPr lang="en-US" sz="2000" dirty="0" smtClean="0">
                <a:latin typeface="Arial" charset="0"/>
                <a:ea typeface="ＭＳ Ｐゴシック" charset="0"/>
                <a:cs typeface="ＭＳ Ｐゴシック" charset="0"/>
              </a:rPr>
              <a:t> inversion–induced apoptosis</a:t>
            </a:r>
            <a:endParaRPr lang="en-US" sz="2000" dirty="0">
              <a:latin typeface="Arial" charset="0"/>
              <a:ea typeface="ＭＳ Ｐゴシック" charset="0"/>
              <a:cs typeface="ＭＳ Ｐゴシック" charset="0"/>
            </a:endParaRPr>
          </a:p>
          <a:p>
            <a:pPr>
              <a:lnSpc>
                <a:spcPct val="90000"/>
              </a:lnSpc>
            </a:pPr>
            <a:r>
              <a:rPr lang="en-US" sz="2000" dirty="0">
                <a:latin typeface="Arial" charset="0"/>
                <a:ea typeface="ＭＳ Ｐゴシック" charset="0"/>
                <a:cs typeface="ＭＳ Ｐゴシック" charset="0"/>
              </a:rPr>
              <a:t>Cancer </a:t>
            </a:r>
            <a:r>
              <a:rPr lang="en-US" sz="2000" dirty="0" smtClean="0">
                <a:latin typeface="Arial" charset="0"/>
                <a:ea typeface="ＭＳ Ｐゴシック" charset="0"/>
                <a:cs typeface="ＭＳ Ｐゴシック" charset="0"/>
              </a:rPr>
              <a:t>cell Studies </a:t>
            </a:r>
            <a:endParaRPr lang="en-US" sz="2000" dirty="0">
              <a:latin typeface="Arial" charset="0"/>
              <a:ea typeface="ＭＳ Ｐゴシック" charset="0"/>
              <a:cs typeface="ＭＳ Ｐゴシック" charset="0"/>
            </a:endParaRPr>
          </a:p>
          <a:p>
            <a:pPr>
              <a:lnSpc>
                <a:spcPct val="90000"/>
              </a:lnSpc>
            </a:pPr>
            <a:r>
              <a:rPr lang="en-US" sz="2000" dirty="0" smtClean="0">
                <a:latin typeface="Arial" charset="0"/>
                <a:ea typeface="ＭＳ Ｐゴシック" charset="0"/>
                <a:cs typeface="ＭＳ Ｐゴシック" charset="0"/>
              </a:rPr>
              <a:t>In </a:t>
            </a:r>
            <a:r>
              <a:rPr lang="en-US" sz="2000" dirty="0">
                <a:latin typeface="Arial" charset="0"/>
                <a:ea typeface="ＭＳ Ｐゴシック" charset="0"/>
                <a:cs typeface="ＭＳ Ｐゴシック" charset="0"/>
              </a:rPr>
              <a:t>vivo experiments with tumors show promise</a:t>
            </a:r>
          </a:p>
          <a:p>
            <a:pPr marL="0" indent="0">
              <a:lnSpc>
                <a:spcPct val="90000"/>
              </a:lnSpc>
              <a:buNone/>
            </a:pPr>
            <a:r>
              <a:rPr lang="en-US" sz="2200" dirty="0" smtClean="0">
                <a:latin typeface="Arial" charset="0"/>
                <a:ea typeface="ＭＳ Ｐゴシック" charset="0"/>
              </a:rPr>
              <a:t>New venture: Pulse Biosciences</a:t>
            </a:r>
            <a:endParaRPr lang="en-US" sz="2200" dirty="0">
              <a:latin typeface="Arial" charset="0"/>
              <a:ea typeface="ＭＳ Ｐゴシック" charset="0"/>
            </a:endParaRPr>
          </a:p>
          <a:p>
            <a:pPr>
              <a:lnSpc>
                <a:spcPct val="90000"/>
              </a:lnSpc>
            </a:pPr>
            <a:r>
              <a:rPr lang="en-US" sz="2000" dirty="0" err="1" smtClean="0">
                <a:latin typeface="Arial" charset="0"/>
                <a:ea typeface="ＭＳ Ｐゴシック" charset="0"/>
                <a:cs typeface="ＭＳ Ｐゴシック" charset="0"/>
              </a:rPr>
              <a:t>Cardiomyocyte</a:t>
            </a:r>
            <a:r>
              <a:rPr lang="en-US" sz="2000" dirty="0" smtClean="0">
                <a:latin typeface="Arial" charset="0"/>
                <a:ea typeface="ＭＳ Ｐゴシック" charset="0"/>
                <a:cs typeface="ＭＳ Ｐゴシック" charset="0"/>
              </a:rPr>
              <a:t> Studies</a:t>
            </a:r>
            <a:endParaRPr lang="en-US" sz="2000" dirty="0">
              <a:latin typeface="Arial" charset="0"/>
              <a:ea typeface="ＭＳ Ｐゴシック" charset="0"/>
              <a:cs typeface="ＭＳ Ｐゴシック" charset="0"/>
            </a:endParaRPr>
          </a:p>
          <a:p>
            <a:pPr>
              <a:lnSpc>
                <a:spcPct val="90000"/>
              </a:lnSpc>
            </a:pPr>
            <a:r>
              <a:rPr lang="en-US" sz="2000" dirty="0">
                <a:latin typeface="Arial" charset="0"/>
                <a:ea typeface="ＭＳ Ｐゴシック" charset="0"/>
                <a:cs typeface="ＭＳ Ｐゴシック" charset="0"/>
              </a:rPr>
              <a:t>Cold </a:t>
            </a:r>
            <a:r>
              <a:rPr lang="en-US" sz="2000" dirty="0" smtClean="0">
                <a:latin typeface="Arial" charset="0"/>
                <a:ea typeface="ＭＳ Ｐゴシック" charset="0"/>
                <a:cs typeface="ＭＳ Ｐゴシック" charset="0"/>
              </a:rPr>
              <a:t>plasma</a:t>
            </a:r>
            <a:endParaRPr lang="en-US" sz="1600" dirty="0">
              <a:latin typeface="Arial" charset="0"/>
              <a:ea typeface="ＭＳ Ｐゴシック" charset="0"/>
            </a:endParaRPr>
          </a:p>
        </p:txBody>
      </p:sp>
      <p:pic>
        <p:nvPicPr>
          <p:cNvPr id="100357" name="Picture 7" descr="Z-S De QD08 DICQ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4200" y="2057400"/>
            <a:ext cx="180515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8"/>
          <p:cNvSpPr>
            <a:spLocks noChangeArrowheads="1"/>
          </p:cNvSpPr>
          <p:nvPr/>
        </p:nvSpPr>
        <p:spPr bwMode="auto">
          <a:xfrm>
            <a:off x="4572000" y="2743200"/>
            <a:ext cx="1905067" cy="1600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r>
              <a:rPr lang="en-US" sz="1400" dirty="0" smtClean="0"/>
              <a:t>Images: Top: Quantum </a:t>
            </a:r>
            <a:r>
              <a:rPr lang="en-US" sz="1400" dirty="0"/>
              <a:t>dots in </a:t>
            </a:r>
            <a:r>
              <a:rPr lang="en-US" sz="1400" dirty="0" smtClean="0"/>
              <a:t>lymphocyte</a:t>
            </a:r>
          </a:p>
          <a:p>
            <a:pPr algn="l"/>
            <a:r>
              <a:rPr lang="en-US" sz="1400" dirty="0" smtClean="0"/>
              <a:t>Below: Internal response of </a:t>
            </a:r>
            <a:r>
              <a:rPr lang="en-US" sz="1400" dirty="0" err="1" smtClean="0"/>
              <a:t>jurkat</a:t>
            </a:r>
            <a:r>
              <a:rPr lang="en-US" sz="1400" dirty="0" smtClean="0"/>
              <a:t> cell to </a:t>
            </a:r>
            <a:r>
              <a:rPr lang="en-US" sz="1400" dirty="0" err="1" smtClean="0"/>
              <a:t>nsec</a:t>
            </a:r>
            <a:r>
              <a:rPr lang="en-US" sz="1400" dirty="0" smtClean="0"/>
              <a:t> pulsed electric field</a:t>
            </a:r>
            <a:endParaRPr lang="en-US" sz="1400" dirty="0"/>
          </a:p>
        </p:txBody>
      </p:sp>
      <p:pic>
        <p:nvPicPr>
          <p:cNvPr id="2" name="upset_rh_cyca_1p4p_20031105 (Converted).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943600" y="4145280"/>
            <a:ext cx="2971800" cy="2509520"/>
          </a:xfrm>
          <a:prstGeom prst="rect">
            <a:avLst/>
          </a:prstGeom>
        </p:spPr>
      </p:pic>
      <p:sp>
        <p:nvSpPr>
          <p:cNvPr id="7" name="Text Box 3"/>
          <p:cNvSpPr txBox="1">
            <a:spLocks noChangeArrowheads="1"/>
          </p:cNvSpPr>
          <p:nvPr/>
        </p:nvSpPr>
        <p:spPr bwMode="auto">
          <a:xfrm>
            <a:off x="457200" y="4191000"/>
            <a:ext cx="5562600" cy="18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20" tIns="43960" rIns="87920" bIns="43960">
            <a:spAutoFit/>
          </a:bodyPr>
          <a:lstStyle>
            <a:lvl1pPr defTabSz="879475">
              <a:tabLst>
                <a:tab pos="1138238" algn="l"/>
              </a:tabLst>
              <a:defRPr sz="2400">
                <a:solidFill>
                  <a:schemeClr val="tx1"/>
                </a:solidFill>
                <a:latin typeface="Arial" charset="0"/>
                <a:ea typeface="ＭＳ Ｐゴシック" charset="0"/>
                <a:cs typeface="ＭＳ Ｐゴシック" charset="0"/>
              </a:defRPr>
            </a:lvl1pPr>
            <a:lvl2pPr marL="37931725" indent="-37474525" defTabSz="879475">
              <a:tabLst>
                <a:tab pos="1138238" algn="l"/>
              </a:tabLst>
              <a:defRPr sz="2400">
                <a:solidFill>
                  <a:schemeClr val="tx1"/>
                </a:solidFill>
                <a:latin typeface="Arial" charset="0"/>
                <a:ea typeface="ＭＳ Ｐゴシック" charset="0"/>
              </a:defRPr>
            </a:lvl2pPr>
            <a:lvl3pPr>
              <a:tabLst>
                <a:tab pos="1138238" algn="l"/>
              </a:tabLst>
              <a:defRPr sz="2400">
                <a:solidFill>
                  <a:schemeClr val="tx1"/>
                </a:solidFill>
                <a:latin typeface="Arial" charset="0"/>
                <a:ea typeface="ＭＳ Ｐゴシック" charset="0"/>
              </a:defRPr>
            </a:lvl3pPr>
            <a:lvl4pPr>
              <a:tabLst>
                <a:tab pos="1138238" algn="l"/>
              </a:tabLst>
              <a:defRPr sz="2400">
                <a:solidFill>
                  <a:schemeClr val="tx1"/>
                </a:solidFill>
                <a:latin typeface="Arial" charset="0"/>
                <a:ea typeface="ＭＳ Ｐゴシック" charset="0"/>
              </a:defRPr>
            </a:lvl4pPr>
            <a:lvl5pPr>
              <a:tabLst>
                <a:tab pos="11382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11382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11382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11382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1138238" algn="l"/>
              </a:tabLst>
              <a:defRPr sz="2400">
                <a:solidFill>
                  <a:schemeClr val="tx1"/>
                </a:solidFill>
                <a:latin typeface="Arial" charset="0"/>
                <a:ea typeface="ＭＳ Ｐゴシック" charset="0"/>
              </a:defRPr>
            </a:lvl9pPr>
          </a:lstStyle>
          <a:p>
            <a:pPr algn="l"/>
            <a:r>
              <a:rPr lang="en-US" sz="1400" i="1" dirty="0"/>
              <a:t>Thomas Chen	</a:t>
            </a:r>
            <a:r>
              <a:rPr lang="en-US" sz="1400" i="1" dirty="0" smtClean="0"/>
              <a:t>		</a:t>
            </a:r>
            <a:r>
              <a:rPr lang="en-US" sz="1400" i="1" dirty="0" err="1" smtClean="0"/>
              <a:t>KSoM</a:t>
            </a:r>
            <a:r>
              <a:rPr lang="en-US" sz="1400" i="1" dirty="0" smtClean="0"/>
              <a:t> </a:t>
            </a:r>
            <a:r>
              <a:rPr lang="en-US" sz="1400" i="1" dirty="0"/>
              <a:t>Neurology</a:t>
            </a:r>
          </a:p>
          <a:p>
            <a:pPr algn="l"/>
            <a:r>
              <a:rPr lang="en-US" sz="1400" i="1" dirty="0" smtClean="0"/>
              <a:t>Cheryl </a:t>
            </a:r>
            <a:r>
              <a:rPr lang="en-US" sz="1400" i="1" dirty="0"/>
              <a:t>Craft	</a:t>
            </a:r>
            <a:r>
              <a:rPr lang="en-US" sz="1400" i="1" dirty="0" smtClean="0"/>
              <a:t>		</a:t>
            </a:r>
            <a:r>
              <a:rPr lang="en-US" sz="1400" i="1" dirty="0" err="1" smtClean="0"/>
              <a:t>KSoM</a:t>
            </a:r>
            <a:r>
              <a:rPr lang="en-US" sz="1400" i="1" dirty="0" smtClean="0"/>
              <a:t> </a:t>
            </a:r>
            <a:endParaRPr lang="en-US" sz="1400" i="1" dirty="0"/>
          </a:p>
          <a:p>
            <a:pPr algn="l"/>
            <a:r>
              <a:rPr lang="en-US" sz="1400" i="1" dirty="0"/>
              <a:t>Edward </a:t>
            </a:r>
            <a:r>
              <a:rPr lang="en-US" sz="1400" i="1" dirty="0" err="1"/>
              <a:t>Garon</a:t>
            </a:r>
            <a:r>
              <a:rPr lang="en-US" sz="1400" i="1" dirty="0"/>
              <a:t>	</a:t>
            </a:r>
            <a:r>
              <a:rPr lang="en-US" sz="1400" i="1" dirty="0" smtClean="0"/>
              <a:t>	MD</a:t>
            </a:r>
            <a:r>
              <a:rPr lang="en-US" sz="1400" i="1" dirty="0"/>
              <a:t>, UCLA</a:t>
            </a:r>
          </a:p>
          <a:p>
            <a:pPr algn="l"/>
            <a:r>
              <a:rPr lang="en-US" sz="1400" i="1" dirty="0"/>
              <a:t>Phil </a:t>
            </a:r>
            <a:r>
              <a:rPr lang="en-US" sz="1400" i="1" dirty="0" err="1"/>
              <a:t>Koeffler</a:t>
            </a:r>
            <a:r>
              <a:rPr lang="en-US" sz="1400" i="1" dirty="0"/>
              <a:t>	</a:t>
            </a:r>
            <a:r>
              <a:rPr lang="en-US" sz="1400" i="1" dirty="0" smtClean="0"/>
              <a:t>		Cedars</a:t>
            </a:r>
            <a:r>
              <a:rPr lang="en-US" sz="1400" i="1" dirty="0"/>
              <a:t>, </a:t>
            </a:r>
            <a:r>
              <a:rPr lang="en-US" sz="1400" i="1" dirty="0" smtClean="0"/>
              <a:t>UCLA</a:t>
            </a:r>
            <a:r>
              <a:rPr lang="en-US" sz="1400" i="1" dirty="0"/>
              <a:t>, MD</a:t>
            </a:r>
          </a:p>
          <a:p>
            <a:pPr algn="l"/>
            <a:r>
              <a:rPr lang="en-US" sz="1400" i="1" dirty="0" smtClean="0"/>
              <a:t>Laura </a:t>
            </a:r>
            <a:r>
              <a:rPr lang="en-US" sz="1400" i="1" dirty="0" err="1"/>
              <a:t>Marcu</a:t>
            </a:r>
            <a:r>
              <a:rPr lang="en-US" sz="1400" i="1" dirty="0"/>
              <a:t>	</a:t>
            </a:r>
            <a:r>
              <a:rPr lang="en-US" sz="1400" i="1" dirty="0" smtClean="0"/>
              <a:t>		UC </a:t>
            </a:r>
            <a:r>
              <a:rPr lang="en-US" sz="1400" i="1" dirty="0"/>
              <a:t>Davis</a:t>
            </a:r>
          </a:p>
          <a:p>
            <a:pPr algn="l"/>
            <a:r>
              <a:rPr lang="en-US" sz="1400" i="1" dirty="0"/>
              <a:t>David </a:t>
            </a:r>
            <a:r>
              <a:rPr lang="en-US" sz="1400" i="1" dirty="0" err="1"/>
              <a:t>Sawcer</a:t>
            </a:r>
            <a:r>
              <a:rPr lang="en-US" sz="1400" i="1" dirty="0"/>
              <a:t>	</a:t>
            </a:r>
            <a:r>
              <a:rPr lang="en-US" sz="1400" i="1" dirty="0" smtClean="0"/>
              <a:t>		</a:t>
            </a:r>
            <a:r>
              <a:rPr lang="en-US" sz="1400" i="1" dirty="0" err="1" smtClean="0"/>
              <a:t>KSoM</a:t>
            </a:r>
            <a:r>
              <a:rPr lang="en-US" sz="1400" i="1" dirty="0" smtClean="0"/>
              <a:t> </a:t>
            </a:r>
            <a:r>
              <a:rPr lang="en-US" sz="1400" i="1" dirty="0"/>
              <a:t>Dermatology</a:t>
            </a:r>
          </a:p>
          <a:p>
            <a:pPr algn="l"/>
            <a:r>
              <a:rPr lang="en-US" sz="1400" i="1" dirty="0" smtClean="0"/>
              <a:t>Miguel </a:t>
            </a:r>
            <a:r>
              <a:rPr lang="en-US" sz="1400" i="1" dirty="0" err="1"/>
              <a:t>Valderrabano</a:t>
            </a:r>
            <a:r>
              <a:rPr lang="en-US" sz="1400" i="1" dirty="0"/>
              <a:t> </a:t>
            </a:r>
            <a:r>
              <a:rPr lang="en-US" sz="1400" i="1" dirty="0" smtClean="0"/>
              <a:t>		UCLA</a:t>
            </a:r>
            <a:endParaRPr lang="en-US" sz="1400" i="1" dirty="0"/>
          </a:p>
          <a:p>
            <a:pPr algn="l"/>
            <a:r>
              <a:rPr lang="en-US" sz="1400" i="1" dirty="0"/>
              <a:t>Tom </a:t>
            </a:r>
            <a:r>
              <a:rPr lang="en-US" sz="1400" i="1" dirty="0" err="1"/>
              <a:t>Vernier</a:t>
            </a:r>
            <a:r>
              <a:rPr lang="en-US" sz="1400" i="1" dirty="0"/>
              <a:t>	</a:t>
            </a:r>
            <a:r>
              <a:rPr lang="en-US" sz="1400" i="1" dirty="0" smtClean="0"/>
              <a:t>		Res</a:t>
            </a:r>
            <a:r>
              <a:rPr lang="en-US" sz="1400" i="1" dirty="0"/>
              <a:t>. </a:t>
            </a:r>
            <a:r>
              <a:rPr lang="en-US" sz="1400" i="1" dirty="0" err="1"/>
              <a:t>Assoc</a:t>
            </a:r>
            <a:r>
              <a:rPr lang="en-US" sz="1400" i="1" dirty="0"/>
              <a:t> Prof. </a:t>
            </a:r>
            <a:r>
              <a:rPr lang="en-US" sz="1400" i="1" dirty="0" smtClean="0"/>
              <a:t>USC</a:t>
            </a:r>
            <a:endParaRPr lang="en-US" sz="1400" i="1" dirty="0"/>
          </a:p>
        </p:txBody>
      </p:sp>
    </p:spTree>
    <p:extLst>
      <p:ext uri="{BB962C8B-B14F-4D97-AF65-F5344CB8AC3E}">
        <p14:creationId xmlns:p14="http://schemas.microsoft.com/office/powerpoint/2010/main" val="144399532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ChangeArrowheads="1"/>
          </p:cNvSpPr>
          <p:nvPr/>
        </p:nvSpPr>
        <p:spPr bwMode="auto">
          <a:xfrm>
            <a:off x="193675" y="87313"/>
            <a:ext cx="878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err="1">
                <a:solidFill>
                  <a:srgbClr val="800000"/>
                </a:solidFill>
                <a:latin typeface="Verdana" charset="0"/>
              </a:rPr>
              <a:t>NanoElectroPulse</a:t>
            </a:r>
            <a:r>
              <a:rPr lang="en-US" sz="2400" dirty="0">
                <a:solidFill>
                  <a:srgbClr val="800000"/>
                </a:solidFill>
                <a:latin typeface="Verdana" charset="0"/>
              </a:rPr>
              <a:t> Therapy for </a:t>
            </a:r>
            <a:r>
              <a:rPr lang="en-US" sz="2400" dirty="0" smtClean="0">
                <a:solidFill>
                  <a:srgbClr val="800000"/>
                </a:solidFill>
                <a:latin typeface="Verdana" charset="0"/>
              </a:rPr>
              <a:t>Cancer: in vivo study</a:t>
            </a:r>
            <a:endParaRPr lang="en-US" sz="2400" dirty="0">
              <a:solidFill>
                <a:srgbClr val="800000"/>
              </a:solidFill>
              <a:latin typeface="Verdana" charset="0"/>
            </a:endParaRPr>
          </a:p>
        </p:txBody>
      </p:sp>
      <p:sp>
        <p:nvSpPr>
          <p:cNvPr id="69636" name="Line 2"/>
          <p:cNvSpPr>
            <a:spLocks noChangeShapeType="1"/>
          </p:cNvSpPr>
          <p:nvPr/>
        </p:nvSpPr>
        <p:spPr bwMode="auto">
          <a:xfrm>
            <a:off x="1054100" y="646113"/>
            <a:ext cx="7010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6"/>
          <p:cNvSpPr txBox="1">
            <a:spLocks noChangeArrowheads="1"/>
          </p:cNvSpPr>
          <p:nvPr/>
        </p:nvSpPr>
        <p:spPr bwMode="auto">
          <a:xfrm>
            <a:off x="990600" y="838200"/>
            <a:ext cx="7391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800" dirty="0" smtClean="0">
                <a:cs typeface="Arial" charset="0"/>
              </a:rPr>
              <a:t>Treatment of human pancreatic cancer tumor grown on nude mice at Cedars Sinai, </a:t>
            </a:r>
            <a:r>
              <a:rPr lang="en-US" sz="1800" dirty="0" err="1" smtClean="0">
                <a:cs typeface="Arial" charset="0"/>
              </a:rPr>
              <a:t>Koeffler</a:t>
            </a:r>
            <a:r>
              <a:rPr lang="en-US" sz="1800" dirty="0" smtClean="0">
                <a:cs typeface="Arial" charset="0"/>
              </a:rPr>
              <a:t> group collaborating</a:t>
            </a:r>
          </a:p>
          <a:p>
            <a:r>
              <a:rPr lang="en-US" sz="1800" dirty="0" smtClean="0">
                <a:cs typeface="Arial" charset="0"/>
              </a:rPr>
              <a:t>Typical </a:t>
            </a:r>
            <a:r>
              <a:rPr lang="en-US" sz="1800" dirty="0">
                <a:cs typeface="Arial" charset="0"/>
              </a:rPr>
              <a:t>results compliments of Mouse 1 (cage 154937) below:</a:t>
            </a:r>
          </a:p>
        </p:txBody>
      </p:sp>
      <p:pic>
        <p:nvPicPr>
          <p:cNvPr id="69638" name="Picture 7" descr="IMG_069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752600"/>
            <a:ext cx="873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8" descr="IMG_069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886200"/>
            <a:ext cx="203517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9"/>
          <p:cNvSpPr txBox="1">
            <a:spLocks noChangeArrowheads="1"/>
          </p:cNvSpPr>
          <p:nvPr/>
        </p:nvSpPr>
        <p:spPr bwMode="auto">
          <a:xfrm>
            <a:off x="1295400" y="39624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cs typeface="Arial" charset="0"/>
              </a:rPr>
              <a:t>5x4x3.5</a:t>
            </a:r>
          </a:p>
          <a:p>
            <a:r>
              <a:rPr lang="en-US" sz="1200">
                <a:cs typeface="Arial" charset="0"/>
              </a:rPr>
              <a:t>200px5</a:t>
            </a:r>
          </a:p>
        </p:txBody>
      </p:sp>
      <p:sp>
        <p:nvSpPr>
          <p:cNvPr id="69641" name="Text Box 10"/>
          <p:cNvSpPr txBox="1">
            <a:spLocks noChangeArrowheads="1"/>
          </p:cNvSpPr>
          <p:nvPr/>
        </p:nvSpPr>
        <p:spPr bwMode="auto">
          <a:xfrm>
            <a:off x="1447800" y="6096000"/>
            <a:ext cx="162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cs typeface="Arial" charset="0"/>
              </a:rPr>
              <a:t>06/30/09</a:t>
            </a:r>
          </a:p>
        </p:txBody>
      </p:sp>
      <p:pic>
        <p:nvPicPr>
          <p:cNvPr id="69642" name="Picture 11" descr="IMG_069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0" y="1752600"/>
            <a:ext cx="10429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12" descr="IMG_069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5200" y="3886200"/>
            <a:ext cx="203517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Text Box 13"/>
          <p:cNvSpPr txBox="1">
            <a:spLocks noChangeArrowheads="1"/>
          </p:cNvSpPr>
          <p:nvPr/>
        </p:nvSpPr>
        <p:spPr bwMode="auto">
          <a:xfrm>
            <a:off x="4800600" y="3962400"/>
            <a:ext cx="774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cs typeface="Arial" charset="0"/>
              </a:rPr>
              <a:t>Mark</a:t>
            </a:r>
          </a:p>
          <a:p>
            <a:r>
              <a:rPr lang="en-US" sz="1200">
                <a:cs typeface="Arial" charset="0"/>
              </a:rPr>
              <a:t>0.5x1x0</a:t>
            </a:r>
          </a:p>
        </p:txBody>
      </p:sp>
      <p:sp>
        <p:nvSpPr>
          <p:cNvPr id="69645" name="Text Box 14"/>
          <p:cNvSpPr txBox="1">
            <a:spLocks noChangeArrowheads="1"/>
          </p:cNvSpPr>
          <p:nvPr/>
        </p:nvSpPr>
        <p:spPr bwMode="auto">
          <a:xfrm>
            <a:off x="4098925" y="6096000"/>
            <a:ext cx="1235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cs typeface="Arial" charset="0"/>
              </a:rPr>
              <a:t>7/7/09</a:t>
            </a:r>
          </a:p>
        </p:txBody>
      </p:sp>
      <p:sp>
        <p:nvSpPr>
          <p:cNvPr id="69646" name="Oval 15"/>
          <p:cNvSpPr>
            <a:spLocks noChangeArrowheads="1"/>
          </p:cNvSpPr>
          <p:nvPr/>
        </p:nvSpPr>
        <p:spPr bwMode="auto">
          <a:xfrm rot="-960860">
            <a:off x="1812925" y="4400550"/>
            <a:ext cx="565150" cy="10747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69647" name="Oval 16"/>
          <p:cNvSpPr>
            <a:spLocks noChangeArrowheads="1"/>
          </p:cNvSpPr>
          <p:nvPr/>
        </p:nvSpPr>
        <p:spPr bwMode="auto">
          <a:xfrm rot="-960860">
            <a:off x="4556125" y="4248150"/>
            <a:ext cx="565150" cy="10747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69648" name="Text Box 17"/>
          <p:cNvSpPr txBox="1">
            <a:spLocks noChangeArrowheads="1"/>
          </p:cNvSpPr>
          <p:nvPr/>
        </p:nvSpPr>
        <p:spPr bwMode="auto">
          <a:xfrm>
            <a:off x="4198938" y="5410200"/>
            <a:ext cx="1058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cs typeface="Arial" charset="0"/>
              </a:rPr>
              <a:t>1 week</a:t>
            </a:r>
          </a:p>
        </p:txBody>
      </p:sp>
      <p:pic>
        <p:nvPicPr>
          <p:cNvPr id="69649"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1752600"/>
            <a:ext cx="9906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76975" y="3886200"/>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Text Box 8"/>
          <p:cNvSpPr txBox="1">
            <a:spLocks noChangeArrowheads="1"/>
          </p:cNvSpPr>
          <p:nvPr/>
        </p:nvSpPr>
        <p:spPr bwMode="auto">
          <a:xfrm>
            <a:off x="6635750" y="6096000"/>
            <a:ext cx="1289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cs typeface="Arial" charset="0"/>
              </a:rPr>
              <a:t>7/14/09</a:t>
            </a:r>
          </a:p>
        </p:txBody>
      </p:sp>
      <p:sp>
        <p:nvSpPr>
          <p:cNvPr id="69652" name="Oval 13"/>
          <p:cNvSpPr>
            <a:spLocks noChangeArrowheads="1"/>
          </p:cNvSpPr>
          <p:nvPr/>
        </p:nvSpPr>
        <p:spPr bwMode="auto">
          <a:xfrm rot="-960860">
            <a:off x="7402513" y="4311650"/>
            <a:ext cx="465137" cy="102711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69653" name="Text Box 18"/>
          <p:cNvSpPr txBox="1">
            <a:spLocks noChangeArrowheads="1"/>
          </p:cNvSpPr>
          <p:nvPr/>
        </p:nvSpPr>
        <p:spPr bwMode="auto">
          <a:xfrm>
            <a:off x="6858000" y="54102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cs typeface="Arial" charset="0"/>
              </a:rPr>
              <a:t>2 weeks</a:t>
            </a:r>
          </a:p>
        </p:txBody>
      </p:sp>
      <p:sp>
        <p:nvSpPr>
          <p:cNvPr id="2" name="TextBox 1"/>
          <p:cNvSpPr txBox="1"/>
          <p:nvPr/>
        </p:nvSpPr>
        <p:spPr>
          <a:xfrm>
            <a:off x="381000" y="6400800"/>
            <a:ext cx="7988300" cy="461665"/>
          </a:xfrm>
          <a:prstGeom prst="rect">
            <a:avLst/>
          </a:prstGeom>
          <a:noFill/>
        </p:spPr>
        <p:txBody>
          <a:bodyPr wrap="square" rtlCol="0">
            <a:spAutoFit/>
          </a:bodyPr>
          <a:lstStyle/>
          <a:p>
            <a:r>
              <a:rPr lang="en-US" sz="1200" dirty="0" err="1"/>
              <a:t>Garon</a:t>
            </a:r>
            <a:r>
              <a:rPr lang="en-US" sz="1200" dirty="0"/>
              <a:t>, E. B., </a:t>
            </a:r>
            <a:r>
              <a:rPr lang="en-US" sz="1200" dirty="0" smtClean="0"/>
              <a:t>et. al., </a:t>
            </a:r>
            <a:r>
              <a:rPr lang="en-US" sz="1200" dirty="0"/>
              <a:t>“In vitro and in vivo evaluation and a case report of intense nanosecond pulsed electric field as a local therapy for human malignancies”, </a:t>
            </a:r>
            <a:r>
              <a:rPr lang="en-US" sz="1200" i="1" dirty="0"/>
              <a:t>Int. J.  Cancer</a:t>
            </a:r>
            <a:r>
              <a:rPr lang="en-US" sz="1200" dirty="0"/>
              <a:t> 121:675-682, 2007 </a:t>
            </a:r>
          </a:p>
        </p:txBody>
      </p:sp>
    </p:spTree>
    <p:extLst>
      <p:ext uri="{BB962C8B-B14F-4D97-AF65-F5344CB8AC3E}">
        <p14:creationId xmlns:p14="http://schemas.microsoft.com/office/powerpoint/2010/main" val="25824626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998142"/>
            <a:ext cx="8078143" cy="2764795"/>
          </a:xfrm>
          <a:prstGeom prst="rect">
            <a:avLst/>
          </a:prstGeom>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91000" y="990600"/>
            <a:ext cx="4834884" cy="3590859"/>
          </a:xfrm>
          <a:prstGeom prst="rect">
            <a:avLst/>
          </a:prstGeom>
          <a:noFill/>
          <a:ln w="19050" cmpd="sng">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76200" y="304800"/>
            <a:ext cx="8991600" cy="533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dirty="0" smtClean="0">
                <a:solidFill>
                  <a:srgbClr val="800000"/>
                </a:solidFill>
                <a:latin typeface="+mj-lt"/>
              </a:rPr>
              <a:t>Our Pulsed Power: Exploring Miniaturized Applications</a:t>
            </a:r>
            <a:endParaRPr lang="en-US" sz="2800" dirty="0">
              <a:solidFill>
                <a:srgbClr val="800000"/>
              </a:solidFill>
              <a:latin typeface="+mj-lt"/>
            </a:endParaRPr>
          </a:p>
        </p:txBody>
      </p:sp>
      <p:sp>
        <p:nvSpPr>
          <p:cNvPr id="10" name="Content Placeholder 2"/>
          <p:cNvSpPr>
            <a:spLocks noGrp="1"/>
          </p:cNvSpPr>
          <p:nvPr>
            <p:ph idx="1"/>
          </p:nvPr>
        </p:nvSpPr>
        <p:spPr>
          <a:xfrm>
            <a:off x="228600" y="1183458"/>
            <a:ext cx="4267200" cy="2778942"/>
          </a:xfrm>
        </p:spPr>
        <p:txBody>
          <a:bodyPr>
            <a:normAutofit fontScale="85000" lnSpcReduction="20000"/>
          </a:bodyPr>
          <a:lstStyle/>
          <a:p>
            <a:pPr marL="277813" indent="-277813">
              <a:lnSpc>
                <a:spcPct val="90000"/>
              </a:lnSpc>
            </a:pPr>
            <a:r>
              <a:rPr lang="en-US" sz="2400" dirty="0" smtClean="0">
                <a:solidFill>
                  <a:schemeClr val="tx1">
                    <a:lumMod val="65000"/>
                    <a:lumOff val="35000"/>
                  </a:schemeClr>
                </a:solidFill>
              </a:rPr>
              <a:t>Applications such as transportation require low-power, lightweight and compact systems</a:t>
            </a:r>
          </a:p>
          <a:p>
            <a:pPr marL="277813" indent="-277813">
              <a:lnSpc>
                <a:spcPct val="90000"/>
              </a:lnSpc>
            </a:pPr>
            <a:endParaRPr lang="en-US" sz="2400" dirty="0" smtClean="0">
              <a:solidFill>
                <a:srgbClr val="A40000"/>
              </a:solidFill>
            </a:endParaRPr>
          </a:p>
          <a:p>
            <a:pPr marL="277813" indent="-277813">
              <a:lnSpc>
                <a:spcPct val="90000"/>
              </a:lnSpc>
            </a:pPr>
            <a:r>
              <a:rPr lang="en-US" sz="2400" dirty="0" smtClean="0">
                <a:solidFill>
                  <a:srgbClr val="A40000"/>
                </a:solidFill>
              </a:rPr>
              <a:t>Size decreasing as high-voltage switch technology advances</a:t>
            </a:r>
          </a:p>
          <a:p>
            <a:pPr marL="277813" indent="-277813">
              <a:lnSpc>
                <a:spcPct val="90000"/>
              </a:lnSpc>
            </a:pPr>
            <a:endParaRPr lang="en-US" sz="2400" dirty="0" smtClean="0">
              <a:solidFill>
                <a:srgbClr val="0070C0"/>
              </a:solidFill>
            </a:endParaRPr>
          </a:p>
          <a:p>
            <a:pPr marL="277813" indent="-277813">
              <a:lnSpc>
                <a:spcPct val="90000"/>
              </a:lnSpc>
            </a:pPr>
            <a:r>
              <a:rPr lang="en-US" sz="2400" dirty="0" smtClean="0">
                <a:solidFill>
                  <a:srgbClr val="FF0000"/>
                </a:solidFill>
              </a:rPr>
              <a:t>Pulse width decreasing </a:t>
            </a:r>
          </a:p>
          <a:p>
            <a:pPr marL="677863" lvl="2" indent="-277813">
              <a:lnSpc>
                <a:spcPct val="90000"/>
              </a:lnSpc>
            </a:pPr>
            <a:r>
              <a:rPr lang="en-US" sz="2000" b="1" dirty="0" smtClean="0">
                <a:solidFill>
                  <a:srgbClr val="800000"/>
                </a:solidFill>
              </a:rPr>
              <a:t>Reduces energy consumption</a:t>
            </a:r>
          </a:p>
          <a:p>
            <a:pPr marL="677863" lvl="2" indent="-277813">
              <a:lnSpc>
                <a:spcPct val="90000"/>
              </a:lnSpc>
            </a:pPr>
            <a:r>
              <a:rPr lang="en-US" sz="2000" dirty="0" smtClean="0">
                <a:solidFill>
                  <a:srgbClr val="FF0000"/>
                </a:solidFill>
              </a:rPr>
              <a:t>And--Increases effectiveness</a:t>
            </a:r>
          </a:p>
        </p:txBody>
      </p:sp>
    </p:spTree>
    <p:extLst>
      <p:ext uri="{BB962C8B-B14F-4D97-AF65-F5344CB8AC3E}">
        <p14:creationId xmlns:p14="http://schemas.microsoft.com/office/powerpoint/2010/main" val="1885266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rPr>
              <a:t>Translational Outcomes</a:t>
            </a:r>
            <a:endParaRPr lang="en-US" dirty="0">
              <a:solidFill>
                <a:srgbClr val="800000"/>
              </a:solidFill>
            </a:endParaRPr>
          </a:p>
        </p:txBody>
      </p:sp>
      <p:sp>
        <p:nvSpPr>
          <p:cNvPr id="3" name="Content Placeholder 2"/>
          <p:cNvSpPr>
            <a:spLocks noGrp="1"/>
          </p:cNvSpPr>
          <p:nvPr>
            <p:ph idx="1"/>
          </p:nvPr>
        </p:nvSpPr>
        <p:spPr>
          <a:xfrm>
            <a:off x="457200" y="2133600"/>
            <a:ext cx="8229600" cy="3992563"/>
          </a:xfrm>
        </p:spPr>
        <p:txBody>
          <a:bodyPr>
            <a:normAutofit/>
          </a:bodyPr>
          <a:lstStyle/>
          <a:p>
            <a:r>
              <a:rPr lang="en-US" dirty="0" smtClean="0">
                <a:solidFill>
                  <a:schemeClr val="accent2"/>
                </a:solidFill>
              </a:rPr>
              <a:t>Pulse Biosciences </a:t>
            </a:r>
          </a:p>
          <a:p>
            <a:r>
              <a:rPr lang="en-US" dirty="0" smtClean="0">
                <a:solidFill>
                  <a:srgbClr val="0000FF"/>
                </a:solidFill>
              </a:rPr>
              <a:t>Transient Plasma Systems</a:t>
            </a:r>
          </a:p>
          <a:p>
            <a:r>
              <a:rPr lang="en-US" dirty="0" smtClean="0">
                <a:solidFill>
                  <a:srgbClr val="008000"/>
                </a:solidFill>
              </a:rPr>
              <a:t>Integrated Applied Physics</a:t>
            </a:r>
            <a:endParaRPr lang="en-US" dirty="0"/>
          </a:p>
        </p:txBody>
      </p:sp>
    </p:spTree>
    <p:extLst>
      <p:ext uri="{BB962C8B-B14F-4D97-AF65-F5344CB8AC3E}">
        <p14:creationId xmlns:p14="http://schemas.microsoft.com/office/powerpoint/2010/main" val="1336801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381000"/>
            <a:ext cx="8610600" cy="1066800"/>
          </a:xfrm>
        </p:spPr>
        <p:txBody>
          <a:bodyPr>
            <a:noAutofit/>
          </a:bodyPr>
          <a:lstStyle/>
          <a:p>
            <a:pPr marL="0" indent="0">
              <a:buNone/>
            </a:pPr>
            <a:r>
              <a:rPr lang="en-US" dirty="0" smtClean="0">
                <a:latin typeface="+mj-lt"/>
              </a:rPr>
              <a:t>Pulsed Electric Field treatment of wine grapes</a:t>
            </a:r>
            <a:endParaRPr lang="en-US" b="1" dirty="0" smtClean="0">
              <a:solidFill>
                <a:srgbClr val="A40000"/>
              </a:solidFill>
              <a:latin typeface="+mj-lt"/>
            </a:endParaRPr>
          </a:p>
        </p:txBody>
      </p:sp>
      <p:pic>
        <p:nvPicPr>
          <p:cNvPr id="7" name="Picture 5"/>
          <p:cNvPicPr>
            <a:picLocks noChangeAspect="1" noChangeArrowheads="1"/>
          </p:cNvPicPr>
          <p:nvPr/>
        </p:nvPicPr>
        <p:blipFill>
          <a:blip r:embed="rId3" cstate="print"/>
          <a:srcRect/>
          <a:stretch>
            <a:fillRect/>
          </a:stretch>
        </p:blipFill>
        <p:spPr bwMode="auto">
          <a:xfrm>
            <a:off x="20444" y="3962400"/>
            <a:ext cx="9144000" cy="2022415"/>
          </a:xfrm>
          <a:prstGeom prst="rect">
            <a:avLst/>
          </a:prstGeom>
          <a:noFill/>
          <a:ln w="9525">
            <a:noFill/>
            <a:miter lim="800000"/>
            <a:headEnd/>
            <a:tailEnd/>
          </a:ln>
        </p:spPr>
      </p:pic>
      <p:grpSp>
        <p:nvGrpSpPr>
          <p:cNvPr id="2" name="Group 1"/>
          <p:cNvGrpSpPr/>
          <p:nvPr/>
        </p:nvGrpSpPr>
        <p:grpSpPr>
          <a:xfrm>
            <a:off x="685800" y="1676400"/>
            <a:ext cx="7543800" cy="2932569"/>
            <a:chOff x="609600" y="2172831"/>
            <a:chExt cx="7543800" cy="2932569"/>
          </a:xfrm>
        </p:grpSpPr>
        <p:sp>
          <p:nvSpPr>
            <p:cNvPr id="15" name="Rectangle 14"/>
            <p:cNvSpPr/>
            <p:nvPr/>
          </p:nvSpPr>
          <p:spPr>
            <a:xfrm>
              <a:off x="4876800" y="2858631"/>
              <a:ext cx="3276600" cy="784830"/>
            </a:xfrm>
            <a:prstGeom prst="rect">
              <a:avLst/>
            </a:prstGeom>
          </p:spPr>
          <p:txBody>
            <a:bodyPr wrap="square">
              <a:spAutoFit/>
            </a:bodyPr>
            <a:lstStyle/>
            <a:p>
              <a:pPr marL="228600" indent="-228600" algn="l">
                <a:spcAft>
                  <a:spcPts val="600"/>
                </a:spcAft>
                <a:buFont typeface="Arial" pitchFamily="34" charset="0"/>
                <a:buChar char="•"/>
                <a:tabLst>
                  <a:tab pos="3257550" algn="ctr"/>
                </a:tabLst>
              </a:pPr>
              <a:r>
                <a:rPr lang="en-US" sz="2000" dirty="0" smtClean="0">
                  <a:latin typeface="+mj-lt"/>
                </a:rPr>
                <a:t>Total processing time</a:t>
              </a:r>
            </a:p>
            <a:p>
              <a:pPr marL="228600" indent="-228600" algn="l">
                <a:spcAft>
                  <a:spcPts val="600"/>
                </a:spcAft>
                <a:buFont typeface="Arial" pitchFamily="34" charset="0"/>
                <a:buChar char="•"/>
                <a:tabLst>
                  <a:tab pos="3257550" algn="ctr"/>
                </a:tabLst>
              </a:pPr>
              <a:r>
                <a:rPr lang="en-US" sz="2000" dirty="0" smtClean="0">
                  <a:latin typeface="+mj-lt"/>
                </a:rPr>
                <a:t>Total acid</a:t>
              </a:r>
            </a:p>
          </p:txBody>
        </p:sp>
        <p:sp>
          <p:nvSpPr>
            <p:cNvPr id="16" name="TextBox 15"/>
            <p:cNvSpPr txBox="1"/>
            <p:nvPr/>
          </p:nvSpPr>
          <p:spPr>
            <a:xfrm>
              <a:off x="1600200" y="2249031"/>
              <a:ext cx="1316771" cy="492443"/>
            </a:xfrm>
            <a:prstGeom prst="rect">
              <a:avLst/>
            </a:prstGeom>
            <a:solidFill>
              <a:srgbClr val="A40000"/>
            </a:solidFill>
          </p:spPr>
          <p:txBody>
            <a:bodyPr wrap="none" rtlCol="0">
              <a:spAutoFit/>
            </a:bodyPr>
            <a:lstStyle/>
            <a:p>
              <a:pPr algn="ctr"/>
              <a:r>
                <a:rPr lang="en-US" sz="2600" dirty="0" smtClean="0">
                  <a:solidFill>
                    <a:srgbClr val="FABE16"/>
                  </a:solidFill>
                  <a:latin typeface="+mj-lt"/>
                </a:rPr>
                <a:t>Increase</a:t>
              </a:r>
            </a:p>
          </p:txBody>
        </p:sp>
        <p:sp>
          <p:nvSpPr>
            <p:cNvPr id="17" name="TextBox 16"/>
            <p:cNvSpPr txBox="1"/>
            <p:nvPr/>
          </p:nvSpPr>
          <p:spPr>
            <a:xfrm>
              <a:off x="5713724" y="2172831"/>
              <a:ext cx="1428981" cy="492443"/>
            </a:xfrm>
            <a:prstGeom prst="rect">
              <a:avLst/>
            </a:prstGeom>
            <a:solidFill>
              <a:srgbClr val="A40000"/>
            </a:solidFill>
          </p:spPr>
          <p:txBody>
            <a:bodyPr wrap="none" rtlCol="0">
              <a:spAutoFit/>
            </a:bodyPr>
            <a:lstStyle/>
            <a:p>
              <a:pPr algn="ctr"/>
              <a:r>
                <a:rPr lang="en-US" sz="2600" dirty="0" smtClean="0">
                  <a:solidFill>
                    <a:srgbClr val="FABE16"/>
                  </a:solidFill>
                  <a:latin typeface="+mj-lt"/>
                </a:rPr>
                <a:t>Decrease</a:t>
              </a:r>
            </a:p>
          </p:txBody>
        </p:sp>
        <p:sp>
          <p:nvSpPr>
            <p:cNvPr id="18" name="Rectangle 17"/>
            <p:cNvSpPr/>
            <p:nvPr/>
          </p:nvSpPr>
          <p:spPr>
            <a:xfrm>
              <a:off x="609600" y="2858631"/>
              <a:ext cx="3657600" cy="2246769"/>
            </a:xfrm>
            <a:prstGeom prst="rect">
              <a:avLst/>
            </a:prstGeom>
          </p:spPr>
          <p:txBody>
            <a:bodyPr wrap="square">
              <a:spAutoFit/>
            </a:bodyPr>
            <a:lstStyle/>
            <a:p>
              <a:pPr marL="228600" indent="-228600" algn="l">
                <a:spcAft>
                  <a:spcPts val="600"/>
                </a:spcAft>
                <a:buFont typeface="Arial" pitchFamily="34" charset="0"/>
                <a:buChar char="•"/>
                <a:tabLst>
                  <a:tab pos="3257550" algn="ctr"/>
                </a:tabLst>
              </a:pPr>
              <a:r>
                <a:rPr lang="en-US" sz="2000" dirty="0" smtClean="0">
                  <a:latin typeface="+mj-lt"/>
                </a:rPr>
                <a:t>Juice yield (~30%)</a:t>
              </a:r>
            </a:p>
            <a:p>
              <a:pPr marL="228600" indent="-228600" algn="l">
                <a:spcAft>
                  <a:spcPts val="600"/>
                </a:spcAft>
                <a:buFont typeface="Arial" pitchFamily="34" charset="0"/>
                <a:buChar char="•"/>
                <a:tabLst>
                  <a:tab pos="3257550" algn="ctr"/>
                </a:tabLst>
              </a:pPr>
              <a:r>
                <a:rPr lang="en-US" sz="2000" dirty="0" smtClean="0">
                  <a:latin typeface="+mj-lt"/>
                </a:rPr>
                <a:t>Yeast digestible nitrogen</a:t>
              </a:r>
            </a:p>
            <a:p>
              <a:pPr marL="685800" lvl="1" indent="-228600" algn="l">
                <a:spcAft>
                  <a:spcPts val="600"/>
                </a:spcAft>
                <a:tabLst>
                  <a:tab pos="3257550" algn="ctr"/>
                </a:tabLst>
              </a:pPr>
              <a:r>
                <a:rPr lang="en-US" sz="2000" dirty="0" smtClean="0">
                  <a:latin typeface="+mj-lt"/>
                </a:rPr>
                <a:t>(prevents “atypical aging note of the wine”*)</a:t>
              </a:r>
            </a:p>
            <a:p>
              <a:pPr marL="228600" indent="-228600" algn="l">
                <a:spcAft>
                  <a:spcPts val="600"/>
                </a:spcAft>
                <a:buFont typeface="Arial" pitchFamily="34" charset="0"/>
                <a:buChar char="•"/>
                <a:tabLst>
                  <a:tab pos="3257550" algn="ctr"/>
                </a:tabLst>
              </a:pPr>
              <a:r>
                <a:rPr lang="en-US" sz="2000" dirty="0" smtClean="0">
                  <a:latin typeface="+mj-lt"/>
                </a:rPr>
                <a:t>Tanning substances</a:t>
              </a:r>
            </a:p>
            <a:p>
              <a:pPr marL="228600" indent="-228600" algn="l">
                <a:spcAft>
                  <a:spcPts val="600"/>
                </a:spcAft>
                <a:buFont typeface="Arial" pitchFamily="34" charset="0"/>
                <a:buChar char="•"/>
                <a:tabLst>
                  <a:tab pos="3257550" algn="ctr"/>
                </a:tabLst>
              </a:pPr>
              <a:r>
                <a:rPr lang="en-US" sz="2000" dirty="0" smtClean="0">
                  <a:latin typeface="+mj-lt"/>
                </a:rPr>
                <a:t>Taste (wine)</a:t>
              </a:r>
            </a:p>
          </p:txBody>
        </p:sp>
      </p:grpSp>
    </p:spTree>
    <p:extLst>
      <p:ext uri="{BB962C8B-B14F-4D97-AF65-F5344CB8AC3E}">
        <p14:creationId xmlns:p14="http://schemas.microsoft.com/office/powerpoint/2010/main" val="2113141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990600"/>
            <a:ext cx="9144000" cy="403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62467" name="TextBox 31"/>
          <p:cNvSpPr txBox="1">
            <a:spLocks noChangeArrowheads="1"/>
          </p:cNvSpPr>
          <p:nvPr/>
        </p:nvSpPr>
        <p:spPr bwMode="auto">
          <a:xfrm>
            <a:off x="304800" y="5070475"/>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231775" indent="-23177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algn="l">
              <a:buFont typeface="Arial" charset="0"/>
              <a:buChar char="•"/>
            </a:pPr>
            <a:r>
              <a:rPr lang="en-US" sz="2000" dirty="0" smtClean="0"/>
              <a:t>Study of </a:t>
            </a:r>
            <a:r>
              <a:rPr lang="en-US" sz="2000" dirty="0" err="1" smtClean="0"/>
              <a:t>semillion</a:t>
            </a:r>
            <a:r>
              <a:rPr lang="en-US" sz="2000" dirty="0" smtClean="0"/>
              <a:t> and sauvignon </a:t>
            </a:r>
            <a:r>
              <a:rPr lang="en-US" sz="2000" dirty="0" err="1" smtClean="0"/>
              <a:t>blanc</a:t>
            </a:r>
            <a:r>
              <a:rPr lang="en-US" sz="2000" dirty="0" smtClean="0"/>
              <a:t> grape crush</a:t>
            </a:r>
          </a:p>
          <a:p>
            <a:pPr lvl="1" algn="l">
              <a:buFont typeface="Arial" charset="0"/>
              <a:buChar char="•"/>
            </a:pPr>
            <a:r>
              <a:rPr lang="en-US" sz="2000" dirty="0" smtClean="0"/>
              <a:t>Average </a:t>
            </a:r>
            <a:r>
              <a:rPr lang="en-US" sz="2000" dirty="0"/>
              <a:t>juice yield increase after PEF treatment ≈30%</a:t>
            </a:r>
          </a:p>
          <a:p>
            <a:pPr lvl="1" algn="l">
              <a:buFont typeface="Arial" charset="0"/>
              <a:buChar char="•"/>
            </a:pPr>
            <a:r>
              <a:rPr lang="en-US" sz="2000" dirty="0"/>
              <a:t>Beneficial compounds (antioxidants) </a:t>
            </a:r>
            <a:r>
              <a:rPr lang="en-US" sz="2000" dirty="0" smtClean="0"/>
              <a:t>increased</a:t>
            </a:r>
          </a:p>
          <a:p>
            <a:pPr marL="0" lvl="1" indent="0"/>
            <a:endParaRPr lang="en-US" sz="1200" dirty="0" smtClean="0"/>
          </a:p>
          <a:p>
            <a:pPr marL="0" lvl="1" indent="0"/>
            <a:r>
              <a:rPr lang="en-US" sz="1200" dirty="0" smtClean="0"/>
              <a:t>M</a:t>
            </a:r>
            <a:r>
              <a:rPr lang="en-US" sz="1200" dirty="0"/>
              <a:t>. Anderson, M. A. Gundersen, J. M. Sanders, D. R. Singleton, and A. Waterhouse, "Effects of Pulsed Energy Field Treatments on White Wine Grapes</a:t>
            </a:r>
            <a:r>
              <a:rPr lang="en-US" sz="1200" dirty="0" smtClean="0"/>
              <a:t>,” </a:t>
            </a:r>
            <a:r>
              <a:rPr lang="en-US" sz="1200" i="1" dirty="0"/>
              <a:t>Annual Meeting </a:t>
            </a:r>
            <a:r>
              <a:rPr lang="en-US" sz="1200" i="1" dirty="0" smtClean="0"/>
              <a:t>of the </a:t>
            </a:r>
            <a:r>
              <a:rPr lang="en-US" sz="1200" i="1" dirty="0"/>
              <a:t>American Society for Enology and Viticulture</a:t>
            </a:r>
            <a:r>
              <a:rPr lang="en-US" sz="1200" dirty="0"/>
              <a:t>, </a:t>
            </a:r>
            <a:r>
              <a:rPr lang="en-US" sz="1200" dirty="0" smtClean="0"/>
              <a:t>Napa, </a:t>
            </a:r>
            <a:r>
              <a:rPr lang="en-US" sz="1200" dirty="0"/>
              <a:t>2009 </a:t>
            </a:r>
          </a:p>
        </p:txBody>
      </p:sp>
      <p:sp>
        <p:nvSpPr>
          <p:cNvPr id="9" name="TextBox 8"/>
          <p:cNvSpPr txBox="1"/>
          <p:nvPr/>
        </p:nvSpPr>
        <p:spPr>
          <a:xfrm>
            <a:off x="1752600" y="3962400"/>
            <a:ext cx="1284288" cy="369888"/>
          </a:xfrm>
          <a:prstGeom prst="rect">
            <a:avLst/>
          </a:prstGeom>
          <a:noFill/>
        </p:spPr>
        <p:txBody>
          <a:bodyPr wrap="none">
            <a:spAutoFit/>
          </a:bodyPr>
          <a:lstStyle/>
          <a:p>
            <a:pPr fontAlgn="auto">
              <a:spcBef>
                <a:spcPts val="0"/>
              </a:spcBef>
              <a:spcAft>
                <a:spcPts val="0"/>
              </a:spcAft>
              <a:defRPr/>
            </a:pPr>
            <a:r>
              <a:rPr lang="en-US" dirty="0">
                <a:latin typeface="+mj-lt"/>
                <a:ea typeface="+mn-ea"/>
                <a:cs typeface="+mn-cs"/>
              </a:rPr>
              <a:t>PEF Treated</a:t>
            </a:r>
          </a:p>
        </p:txBody>
      </p:sp>
      <p:sp>
        <p:nvSpPr>
          <p:cNvPr id="10" name="TextBox 9"/>
          <p:cNvSpPr txBox="1"/>
          <p:nvPr/>
        </p:nvSpPr>
        <p:spPr>
          <a:xfrm>
            <a:off x="304800" y="3962400"/>
            <a:ext cx="1295400" cy="369888"/>
          </a:xfrm>
          <a:prstGeom prst="rect">
            <a:avLst/>
          </a:prstGeom>
          <a:noFill/>
        </p:spPr>
        <p:txBody>
          <a:bodyPr>
            <a:spAutoFit/>
          </a:bodyPr>
          <a:lstStyle/>
          <a:p>
            <a:pPr fontAlgn="auto">
              <a:spcBef>
                <a:spcPts val="0"/>
              </a:spcBef>
              <a:spcAft>
                <a:spcPts val="0"/>
              </a:spcAft>
              <a:defRPr/>
            </a:pPr>
            <a:r>
              <a:rPr lang="en-US" dirty="0">
                <a:latin typeface="+mj-lt"/>
                <a:ea typeface="+mn-ea"/>
                <a:cs typeface="+mn-cs"/>
              </a:rPr>
              <a:t>Control</a:t>
            </a:r>
          </a:p>
        </p:txBody>
      </p:sp>
      <p:graphicFrame>
        <p:nvGraphicFramePr>
          <p:cNvPr id="18" name="Chart 17"/>
          <p:cNvGraphicFramePr>
            <a:graphicFrameLocks noGrp="1"/>
          </p:cNvGraphicFramePr>
          <p:nvPr>
            <p:extLst>
              <p:ext uri="{D42A27DB-BD31-4B8C-83A1-F6EECF244321}">
                <p14:modId xmlns:p14="http://schemas.microsoft.com/office/powerpoint/2010/main" val="3528131109"/>
              </p:ext>
            </p:extLst>
          </p:nvPr>
        </p:nvGraphicFramePr>
        <p:xfrm>
          <a:off x="3200400" y="990600"/>
          <a:ext cx="58674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62472" name="Picture 4" descr="C:\Users\Dan\Documents\USC\Pulsed Power Research\Images and Plots\Chardonnay Juice - PEF.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1676400"/>
            <a:ext cx="130016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5" descr="C:\Users\Dan\Documents\USC\Pulsed Power Research\Images and Plots\Chardonnay Juice - No PEF.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676400"/>
            <a:ext cx="130016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1190" y="304800"/>
            <a:ext cx="8991600" cy="533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dirty="0" smtClean="0">
                <a:solidFill>
                  <a:srgbClr val="800000"/>
                </a:solidFill>
                <a:latin typeface="+mj-lt"/>
              </a:rPr>
              <a:t>Wine </a:t>
            </a:r>
            <a:r>
              <a:rPr lang="en-US" sz="3200" dirty="0">
                <a:solidFill>
                  <a:srgbClr val="800000"/>
                </a:solidFill>
                <a:latin typeface="+mj-lt"/>
              </a:rPr>
              <a:t>T</a:t>
            </a:r>
            <a:r>
              <a:rPr lang="en-US" sz="3200" dirty="0" smtClean="0">
                <a:solidFill>
                  <a:srgbClr val="800000"/>
                </a:solidFill>
                <a:latin typeface="+mj-lt"/>
              </a:rPr>
              <a:t>reatment with Repetitive Pulsed Power</a:t>
            </a:r>
            <a:endParaRPr lang="en-US" sz="3200" dirty="0">
              <a:solidFill>
                <a:srgbClr val="800000"/>
              </a:solidFill>
              <a:latin typeface="+mj-lt"/>
            </a:endParaRPr>
          </a:p>
        </p:txBody>
      </p:sp>
      <p:pic>
        <p:nvPicPr>
          <p:cNvPr id="11"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5200" y="4114800"/>
            <a:ext cx="1675528" cy="87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8879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24"/>
          <p:cNvGrpSpPr>
            <a:grpSpLocks/>
          </p:cNvGrpSpPr>
          <p:nvPr/>
        </p:nvGrpSpPr>
        <p:grpSpPr bwMode="auto">
          <a:xfrm>
            <a:off x="0" y="76200"/>
            <a:ext cx="9144000" cy="691024"/>
            <a:chOff x="14514" y="1736592"/>
            <a:chExt cx="9144000" cy="1353844"/>
          </a:xfrm>
        </p:grpSpPr>
        <p:sp>
          <p:nvSpPr>
            <p:cNvPr id="26" name="Rectangle 25"/>
            <p:cNvSpPr/>
            <p:nvPr/>
          </p:nvSpPr>
          <p:spPr>
            <a:xfrm>
              <a:off x="14514" y="1753046"/>
              <a:ext cx="9144000" cy="1325639"/>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a:solidFill>
                  <a:srgbClr val="FFFFFF"/>
                </a:solidFill>
                <a:ea typeface="ＭＳ Ｐゴシック" charset="-128"/>
              </a:endParaRPr>
            </a:p>
          </p:txBody>
        </p:sp>
        <p:cxnSp>
          <p:nvCxnSpPr>
            <p:cNvPr id="27" name="Straight Connector 26"/>
            <p:cNvCxnSpPr/>
            <p:nvPr/>
          </p:nvCxnSpPr>
          <p:spPr>
            <a:xfrm>
              <a:off x="14514" y="1736592"/>
              <a:ext cx="9144000" cy="0"/>
            </a:xfrm>
            <a:prstGeom prst="line">
              <a:avLst/>
            </a:prstGeom>
            <a:ln w="38100">
              <a:solidFill>
                <a:srgbClr val="FABE16"/>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14514" y="3090436"/>
              <a:ext cx="9144000" cy="0"/>
            </a:xfrm>
            <a:prstGeom prst="line">
              <a:avLst/>
            </a:prstGeom>
            <a:ln w="38100">
              <a:solidFill>
                <a:srgbClr val="FABE16"/>
              </a:solidFill>
            </a:ln>
          </p:spPr>
          <p:style>
            <a:lnRef idx="1">
              <a:schemeClr val="accent6"/>
            </a:lnRef>
            <a:fillRef idx="0">
              <a:schemeClr val="accent6"/>
            </a:fillRef>
            <a:effectRef idx="0">
              <a:schemeClr val="accent6"/>
            </a:effectRef>
            <a:fontRef idx="minor">
              <a:schemeClr val="tx1"/>
            </a:fontRef>
          </p:style>
        </p:cxnSp>
      </p:grpSp>
      <p:sp>
        <p:nvSpPr>
          <p:cNvPr id="14338" name="Title 8"/>
          <p:cNvSpPr txBox="1">
            <a:spLocks/>
          </p:cNvSpPr>
          <p:nvPr/>
        </p:nvSpPr>
        <p:spPr bwMode="auto">
          <a:xfrm>
            <a:off x="381000" y="152400"/>
            <a:ext cx="8229600" cy="5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3200" dirty="0" smtClean="0">
                <a:solidFill>
                  <a:srgbClr val="FABE16"/>
                </a:solidFill>
              </a:rPr>
              <a:t>Acknowledgements</a:t>
            </a:r>
            <a:endParaRPr lang="en-US" altLang="en-US" sz="1600" i="1" dirty="0">
              <a:solidFill>
                <a:schemeClr val="tx2"/>
              </a:solidFill>
            </a:endParaRPr>
          </a:p>
        </p:txBody>
      </p:sp>
      <p:grpSp>
        <p:nvGrpSpPr>
          <p:cNvPr id="4" name="Group 3"/>
          <p:cNvGrpSpPr/>
          <p:nvPr/>
        </p:nvGrpSpPr>
        <p:grpSpPr>
          <a:xfrm>
            <a:off x="567289" y="867845"/>
            <a:ext cx="3886201" cy="1149171"/>
            <a:chOff x="609599" y="4847293"/>
            <a:chExt cx="3886201" cy="1149171"/>
          </a:xfrm>
        </p:grpSpPr>
        <p:sp>
          <p:nvSpPr>
            <p:cNvPr id="7" name="TextBox 6"/>
            <p:cNvSpPr txBox="1"/>
            <p:nvPr/>
          </p:nvSpPr>
          <p:spPr>
            <a:xfrm>
              <a:off x="609600" y="5257800"/>
              <a:ext cx="3886200" cy="738664"/>
            </a:xfrm>
            <a:prstGeom prst="rect">
              <a:avLst/>
            </a:prstGeom>
            <a:noFill/>
          </p:spPr>
          <p:txBody>
            <a:bodyPr wrap="square">
              <a:spAutoFit/>
            </a:bodyPr>
            <a:lstStyle/>
            <a:p>
              <a:pPr marL="285750" indent="-285750">
                <a:buFont typeface="Arial" charset="0"/>
                <a:buChar char="•"/>
                <a:defRPr/>
              </a:pPr>
              <a:r>
                <a:rPr lang="en-US" sz="1400" dirty="0" smtClean="0"/>
                <a:t>Air Force Office of Scientific Research (AFOSR)</a:t>
              </a:r>
            </a:p>
            <a:p>
              <a:pPr marL="285750" indent="-285750">
                <a:buFont typeface="Arial" charset="0"/>
                <a:buChar char="•"/>
                <a:defRPr/>
              </a:pPr>
              <a:r>
                <a:rPr lang="en-US" sz="1400" dirty="0" smtClean="0"/>
                <a:t>Office of Naval Research (ONR)</a:t>
              </a:r>
            </a:p>
            <a:p>
              <a:pPr marL="285750" indent="-285750">
                <a:buFont typeface="Arial" charset="0"/>
                <a:buChar char="•"/>
              </a:pPr>
              <a:r>
                <a:rPr lang="en-US" sz="1400" dirty="0" smtClean="0"/>
                <a:t>Tai </a:t>
              </a:r>
              <a:r>
                <a:rPr lang="en-US" sz="1400" dirty="0"/>
                <a:t>Chong Cheang Steamship Co. HK, </a:t>
              </a:r>
              <a:r>
                <a:rPr lang="en-US" sz="1400" dirty="0" smtClean="0"/>
                <a:t>Ltd (TCC)</a:t>
              </a:r>
              <a:endParaRPr lang="en-US" sz="1400" dirty="0"/>
            </a:p>
          </p:txBody>
        </p:sp>
        <p:sp>
          <p:nvSpPr>
            <p:cNvPr id="13" name="TextBox 12"/>
            <p:cNvSpPr txBox="1"/>
            <p:nvPr/>
          </p:nvSpPr>
          <p:spPr>
            <a:xfrm>
              <a:off x="609599" y="4847293"/>
              <a:ext cx="3886200" cy="369332"/>
            </a:xfrm>
            <a:prstGeom prst="rect">
              <a:avLst/>
            </a:prstGeom>
            <a:noFill/>
          </p:spPr>
          <p:txBody>
            <a:bodyPr wrap="square">
              <a:spAutoFit/>
            </a:bodyPr>
            <a:lstStyle/>
            <a:p>
              <a:pPr algn="ctr">
                <a:defRPr/>
              </a:pPr>
              <a:r>
                <a:rPr lang="en-US" b="1" u="sng" dirty="0" smtClean="0"/>
                <a:t>SPONSORS</a:t>
              </a:r>
            </a:p>
          </p:txBody>
        </p:sp>
      </p:gr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5637" y="2553470"/>
            <a:ext cx="2235601" cy="1005840"/>
          </a:xfrm>
          <a:prstGeom prst="rect">
            <a:avLst/>
          </a:prstGeom>
        </p:spPr>
      </p:pic>
      <p:grpSp>
        <p:nvGrpSpPr>
          <p:cNvPr id="8" name="Group 7"/>
          <p:cNvGrpSpPr>
            <a:grpSpLocks noChangeAspect="1"/>
          </p:cNvGrpSpPr>
          <p:nvPr/>
        </p:nvGrpSpPr>
        <p:grpSpPr>
          <a:xfrm>
            <a:off x="346916" y="2546765"/>
            <a:ext cx="1011512" cy="1005840"/>
            <a:chOff x="7040880" y="5166360"/>
            <a:chExt cx="1535658" cy="1527048"/>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4631" y="5171922"/>
              <a:ext cx="1531907" cy="1521486"/>
            </a:xfrm>
            <a:prstGeom prst="rect">
              <a:avLst/>
            </a:prstGeom>
          </p:spPr>
        </p:pic>
        <p:sp>
          <p:nvSpPr>
            <p:cNvPr id="10" name="Oval 9"/>
            <p:cNvSpPr>
              <a:spLocks noChangeAspect="1"/>
            </p:cNvSpPr>
            <p:nvPr/>
          </p:nvSpPr>
          <p:spPr>
            <a:xfrm>
              <a:off x="7040880" y="5166360"/>
              <a:ext cx="1527048" cy="1527048"/>
            </a:xfrm>
            <a:prstGeom prst="ellipse">
              <a:avLst/>
            </a:prstGeom>
            <a:noFill/>
            <a:ln>
              <a:solidFill>
                <a:srgbClr val="FEE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46" name="Rounded Rectangle 14345"/>
          <p:cNvSpPr/>
          <p:nvPr/>
        </p:nvSpPr>
        <p:spPr>
          <a:xfrm>
            <a:off x="228600" y="861685"/>
            <a:ext cx="4643421" cy="2778620"/>
          </a:xfrm>
          <a:prstGeom prst="roundRect">
            <a:avLst>
              <a:gd name="adj" fmla="val 214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47" name="Group 14346"/>
          <p:cNvGrpSpPr>
            <a:grpSpLocks noChangeAspect="1"/>
          </p:cNvGrpSpPr>
          <p:nvPr/>
        </p:nvGrpSpPr>
        <p:grpSpPr>
          <a:xfrm>
            <a:off x="1337407" y="2012546"/>
            <a:ext cx="1399782" cy="972522"/>
            <a:chOff x="1315292" y="2069266"/>
            <a:chExt cx="1518400" cy="1054934"/>
          </a:xfrm>
        </p:grpSpPr>
        <p:pic>
          <p:nvPicPr>
            <p:cNvPr id="45" name="Picture 44"/>
            <p:cNvPicPr>
              <a:picLocks noChangeAspect="1"/>
            </p:cNvPicPr>
            <p:nvPr/>
          </p:nvPicPr>
          <p:blipFill rotWithShape="1">
            <a:blip r:embed="rId5" cstate="email">
              <a:extLst>
                <a:ext uri="{28A0092B-C50C-407E-A947-70E740481C1C}">
                  <a14:useLocalDpi xmlns:a14="http://schemas.microsoft.com/office/drawing/2010/main"/>
                </a:ext>
              </a:extLst>
            </a:blip>
            <a:srcRect l="-8204"/>
            <a:stretch/>
          </p:blipFill>
          <p:spPr>
            <a:xfrm>
              <a:off x="1315292" y="2069266"/>
              <a:ext cx="1518400" cy="815213"/>
            </a:xfrm>
            <a:prstGeom prst="rect">
              <a:avLst/>
            </a:prstGeom>
          </p:spPr>
        </p:pic>
        <p:pic>
          <p:nvPicPr>
            <p:cNvPr id="47" name="Picture 46"/>
            <p:cNvPicPr>
              <a:picLocks noChangeAspect="1"/>
            </p:cNvPicPr>
            <p:nvPr/>
          </p:nvPicPr>
          <p:blipFill rotWithShape="1">
            <a:blip r:embed="rId6" cstate="email">
              <a:extLst>
                <a:ext uri="{28A0092B-C50C-407E-A947-70E740481C1C}">
                  <a14:useLocalDpi xmlns:a14="http://schemas.microsoft.com/office/drawing/2010/main"/>
                </a:ext>
              </a:extLst>
            </a:blip>
            <a:srcRect b="-5264"/>
            <a:stretch/>
          </p:blipFill>
          <p:spPr>
            <a:xfrm>
              <a:off x="1600200" y="2819400"/>
              <a:ext cx="381000" cy="304800"/>
            </a:xfrm>
            <a:prstGeom prst="rect">
              <a:avLst/>
            </a:prstGeom>
          </p:spPr>
        </p:pic>
      </p:grpSp>
      <p:sp>
        <p:nvSpPr>
          <p:cNvPr id="17" name="TextBox 16"/>
          <p:cNvSpPr txBox="1"/>
          <p:nvPr/>
        </p:nvSpPr>
        <p:spPr>
          <a:xfrm>
            <a:off x="218824" y="3802526"/>
            <a:ext cx="2229728" cy="646331"/>
          </a:xfrm>
          <a:prstGeom prst="rect">
            <a:avLst/>
          </a:prstGeom>
          <a:noFill/>
        </p:spPr>
        <p:txBody>
          <a:bodyPr wrap="square">
            <a:spAutoFit/>
          </a:bodyPr>
          <a:lstStyle/>
          <a:p>
            <a:pPr algn="ctr">
              <a:defRPr/>
            </a:pPr>
            <a:r>
              <a:rPr lang="en-US" b="1" u="sng" smtClean="0"/>
              <a:t>Current USC </a:t>
            </a:r>
            <a:r>
              <a:rPr lang="en-US" b="1" u="sng" dirty="0" smtClean="0"/>
              <a:t>PULSED </a:t>
            </a:r>
          </a:p>
          <a:p>
            <a:pPr algn="ctr">
              <a:defRPr/>
            </a:pPr>
            <a:r>
              <a:rPr lang="en-US" b="1" u="sng" dirty="0" smtClean="0"/>
              <a:t>POWER GROUP</a:t>
            </a:r>
          </a:p>
        </p:txBody>
      </p:sp>
      <p:sp>
        <p:nvSpPr>
          <p:cNvPr id="18" name="TextBox 17"/>
          <p:cNvSpPr txBox="1"/>
          <p:nvPr/>
        </p:nvSpPr>
        <p:spPr>
          <a:xfrm>
            <a:off x="253855" y="4501410"/>
            <a:ext cx="2194698" cy="2031325"/>
          </a:xfrm>
          <a:prstGeom prst="rect">
            <a:avLst/>
          </a:prstGeom>
          <a:noFill/>
        </p:spPr>
        <p:txBody>
          <a:bodyPr wrap="square">
            <a:spAutoFit/>
          </a:bodyPr>
          <a:lstStyle/>
          <a:p>
            <a:pPr marL="285750" indent="-285750">
              <a:buFont typeface="Arial" charset="0"/>
              <a:buChar char="•"/>
              <a:defRPr/>
            </a:pPr>
            <a:r>
              <a:rPr lang="en-US" sz="1400" dirty="0" smtClean="0"/>
              <a:t>Prof. Martin Gundersen</a:t>
            </a:r>
          </a:p>
          <a:p>
            <a:pPr marL="285750" indent="-285750">
              <a:buFont typeface="Arial" charset="0"/>
              <a:buChar char="•"/>
              <a:defRPr/>
            </a:pPr>
            <a:r>
              <a:rPr lang="en-US" sz="1400" dirty="0" smtClean="0"/>
              <a:t>Dr. William Schroeder</a:t>
            </a:r>
          </a:p>
          <a:p>
            <a:pPr marL="285750" indent="-285750">
              <a:buFont typeface="Arial" charset="0"/>
              <a:buChar char="•"/>
              <a:defRPr/>
            </a:pPr>
            <a:r>
              <a:rPr lang="en-US" sz="1400" dirty="0" smtClean="0"/>
              <a:t>Dr. Alisha Lewis</a:t>
            </a:r>
          </a:p>
          <a:p>
            <a:pPr marL="285750" indent="-285750">
              <a:buFont typeface="Arial" charset="0"/>
              <a:buChar char="•"/>
              <a:defRPr/>
            </a:pPr>
            <a:r>
              <a:rPr lang="en-US" sz="1400" dirty="0" smtClean="0"/>
              <a:t>Dr. </a:t>
            </a:r>
            <a:r>
              <a:rPr lang="en-US" sz="1400" dirty="0" err="1" smtClean="0"/>
              <a:t>Andras</a:t>
            </a:r>
            <a:r>
              <a:rPr lang="en-US" sz="1400" dirty="0" smtClean="0"/>
              <a:t> </a:t>
            </a:r>
            <a:r>
              <a:rPr lang="en-US" sz="1400" dirty="0" err="1" smtClean="0"/>
              <a:t>Kuthi</a:t>
            </a:r>
            <a:endParaRPr lang="en-US" sz="1400" dirty="0" smtClean="0"/>
          </a:p>
          <a:p>
            <a:pPr marL="285750" indent="-285750">
              <a:buFont typeface="Arial" charset="0"/>
              <a:buChar char="•"/>
              <a:defRPr/>
            </a:pPr>
            <a:r>
              <a:rPr lang="en-US" sz="1400" dirty="0" err="1" smtClean="0"/>
              <a:t>Sriram</a:t>
            </a:r>
            <a:r>
              <a:rPr lang="en-US" sz="1400" dirty="0" smtClean="0"/>
              <a:t> Subramanian</a:t>
            </a:r>
          </a:p>
          <a:p>
            <a:pPr marL="285750" indent="-285750">
              <a:buFont typeface="Arial" charset="0"/>
              <a:buChar char="•"/>
              <a:defRPr/>
            </a:pPr>
            <a:r>
              <a:rPr lang="en-US" sz="1400" dirty="0" smtClean="0"/>
              <a:t>Sanjana Kerketta</a:t>
            </a:r>
          </a:p>
          <a:p>
            <a:pPr marL="285750" indent="-285750">
              <a:buFont typeface="Arial" charset="0"/>
              <a:buChar char="•"/>
              <a:defRPr/>
            </a:pPr>
            <a:r>
              <a:rPr lang="en-US" sz="1400" dirty="0" smtClean="0"/>
              <a:t>Alec Nystrom</a:t>
            </a:r>
          </a:p>
          <a:p>
            <a:pPr marL="285750" indent="-285750">
              <a:buFont typeface="Arial" charset="0"/>
              <a:buChar char="•"/>
              <a:defRPr/>
            </a:pPr>
            <a:r>
              <a:rPr lang="en-US" sz="1400" dirty="0" smtClean="0"/>
              <a:t>James Williams</a:t>
            </a:r>
          </a:p>
          <a:p>
            <a:pPr marL="285750" indent="-285750">
              <a:buFont typeface="Arial" charset="0"/>
              <a:buChar char="•"/>
              <a:defRPr/>
            </a:pPr>
            <a:r>
              <a:rPr lang="en-US" sz="1400" dirty="0" smtClean="0"/>
              <a:t>Fernando Sierras</a:t>
            </a:r>
          </a:p>
        </p:txBody>
      </p:sp>
      <p:sp>
        <p:nvSpPr>
          <p:cNvPr id="49" name="Rounded Rectangle 48"/>
          <p:cNvSpPr/>
          <p:nvPr/>
        </p:nvSpPr>
        <p:spPr>
          <a:xfrm>
            <a:off x="218824" y="3802526"/>
            <a:ext cx="2229728" cy="2786518"/>
          </a:xfrm>
          <a:prstGeom prst="roundRect">
            <a:avLst>
              <a:gd name="adj" fmla="val 134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49" name="Group 14348"/>
          <p:cNvGrpSpPr/>
          <p:nvPr/>
        </p:nvGrpSpPr>
        <p:grpSpPr>
          <a:xfrm>
            <a:off x="5210710" y="861115"/>
            <a:ext cx="3627132" cy="2783887"/>
            <a:chOff x="5210710" y="861115"/>
            <a:chExt cx="3627132" cy="2783887"/>
          </a:xfrm>
        </p:grpSpPr>
        <p:grpSp>
          <p:nvGrpSpPr>
            <p:cNvPr id="2" name="Group 1"/>
            <p:cNvGrpSpPr/>
            <p:nvPr/>
          </p:nvGrpSpPr>
          <p:grpSpPr>
            <a:xfrm>
              <a:off x="5673781" y="861115"/>
              <a:ext cx="2869384" cy="1358970"/>
              <a:chOff x="4267200" y="1619071"/>
              <a:chExt cx="3886200" cy="1358970"/>
            </a:xfrm>
          </p:grpSpPr>
          <p:sp>
            <p:nvSpPr>
              <p:cNvPr id="14" name="TextBox 13"/>
              <p:cNvSpPr txBox="1"/>
              <p:nvPr/>
            </p:nvSpPr>
            <p:spPr>
              <a:xfrm>
                <a:off x="4267200" y="1619071"/>
                <a:ext cx="3886200" cy="369332"/>
              </a:xfrm>
              <a:prstGeom prst="rect">
                <a:avLst/>
              </a:prstGeom>
              <a:noFill/>
            </p:spPr>
            <p:txBody>
              <a:bodyPr wrap="square">
                <a:spAutoFit/>
              </a:bodyPr>
              <a:lstStyle/>
              <a:p>
                <a:pPr algn="ctr">
                  <a:defRPr/>
                </a:pPr>
                <a:r>
                  <a:rPr lang="en-US" b="1" u="sng" dirty="0" smtClean="0"/>
                  <a:t>PARTNERS</a:t>
                </a:r>
              </a:p>
            </p:txBody>
          </p:sp>
          <p:sp>
            <p:nvSpPr>
              <p:cNvPr id="15" name="TextBox 14"/>
              <p:cNvSpPr txBox="1"/>
              <p:nvPr/>
            </p:nvSpPr>
            <p:spPr>
              <a:xfrm>
                <a:off x="4267200" y="2023934"/>
                <a:ext cx="3886200" cy="954107"/>
              </a:xfrm>
              <a:prstGeom prst="rect">
                <a:avLst/>
              </a:prstGeom>
              <a:noFill/>
            </p:spPr>
            <p:txBody>
              <a:bodyPr wrap="square">
                <a:spAutoFit/>
              </a:bodyPr>
              <a:lstStyle/>
              <a:p>
                <a:pPr marL="285750" indent="-285750">
                  <a:buFont typeface="Arial" charset="0"/>
                  <a:buChar char="•"/>
                  <a:defRPr/>
                </a:pPr>
                <a:r>
                  <a:rPr lang="en-US" sz="1400" dirty="0" err="1" smtClean="0"/>
                  <a:t>Amergent</a:t>
                </a:r>
                <a:r>
                  <a:rPr lang="en-US" sz="1400" dirty="0" smtClean="0"/>
                  <a:t> Techs (AT)</a:t>
                </a:r>
              </a:p>
              <a:p>
                <a:pPr marL="285750" indent="-285750">
                  <a:buFont typeface="Arial" charset="0"/>
                  <a:buChar char="•"/>
                  <a:defRPr/>
                </a:pPr>
                <a:r>
                  <a:rPr lang="en-US" sz="1400" dirty="0" smtClean="0"/>
                  <a:t>Transient Plasma Systems (TPS)</a:t>
                </a:r>
              </a:p>
              <a:p>
                <a:pPr marL="285750" indent="-285750">
                  <a:buFont typeface="Arial" charset="0"/>
                  <a:buChar char="•"/>
                  <a:defRPr/>
                </a:pPr>
                <a:r>
                  <a:rPr lang="en-US" sz="1400" dirty="0"/>
                  <a:t>Naval Postgraduate School (NPS)</a:t>
                </a:r>
              </a:p>
              <a:p>
                <a:pPr marL="285750" indent="-285750">
                  <a:buFont typeface="Arial" charset="0"/>
                  <a:buChar char="•"/>
                  <a:defRPr/>
                </a:pPr>
                <a:r>
                  <a:rPr lang="en-US" sz="1400" dirty="0" smtClean="0"/>
                  <a:t>Citrus College</a:t>
                </a:r>
              </a:p>
            </p:txBody>
          </p:sp>
        </p:gr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5166" y="2836570"/>
              <a:ext cx="948690" cy="685800"/>
            </a:xfrm>
            <a:prstGeom prst="rect">
              <a:avLst/>
            </a:prstGeom>
          </p:spPr>
        </p:pic>
        <p:pic>
          <p:nvPicPr>
            <p:cNvPr id="20" name="Picture 1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88502" y="2029120"/>
              <a:ext cx="956192" cy="674959"/>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68526" y="2236354"/>
              <a:ext cx="1692593" cy="535110"/>
            </a:xfrm>
            <a:prstGeom prst="rect">
              <a:avLst/>
            </a:prstGeom>
          </p:spPr>
        </p:pic>
        <p:pic>
          <p:nvPicPr>
            <p:cNvPr id="25" name="Picture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6383" y="2917105"/>
              <a:ext cx="2057400" cy="545593"/>
            </a:xfrm>
            <a:prstGeom prst="rect">
              <a:avLst/>
            </a:prstGeom>
          </p:spPr>
        </p:pic>
        <p:sp>
          <p:nvSpPr>
            <p:cNvPr id="51" name="Rounded Rectangle 50"/>
            <p:cNvSpPr/>
            <p:nvPr/>
          </p:nvSpPr>
          <p:spPr>
            <a:xfrm>
              <a:off x="5210710" y="908556"/>
              <a:ext cx="3627132" cy="2736446"/>
            </a:xfrm>
            <a:prstGeom prst="roundRect">
              <a:avLst>
                <a:gd name="adj" fmla="val 134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3" name="Group 14352"/>
          <p:cNvGrpSpPr/>
          <p:nvPr/>
        </p:nvGrpSpPr>
        <p:grpSpPr>
          <a:xfrm>
            <a:off x="2593009" y="3769981"/>
            <a:ext cx="6296948" cy="2847019"/>
            <a:chOff x="2593009" y="3769981"/>
            <a:chExt cx="6296948" cy="2847019"/>
          </a:xfrm>
        </p:grpSpPr>
        <p:grpSp>
          <p:nvGrpSpPr>
            <p:cNvPr id="14350" name="Group 14349"/>
            <p:cNvGrpSpPr/>
            <p:nvPr/>
          </p:nvGrpSpPr>
          <p:grpSpPr>
            <a:xfrm>
              <a:off x="2593009" y="3769981"/>
              <a:ext cx="6296947" cy="2847019"/>
              <a:chOff x="2883159" y="3984868"/>
              <a:chExt cx="6296947" cy="2847019"/>
            </a:xfrm>
          </p:grpSpPr>
          <p:sp>
            <p:nvSpPr>
              <p:cNvPr id="11" name="TextBox 10"/>
              <p:cNvSpPr txBox="1"/>
              <p:nvPr/>
            </p:nvSpPr>
            <p:spPr>
              <a:xfrm>
                <a:off x="4193940" y="3984868"/>
                <a:ext cx="3886200" cy="369332"/>
              </a:xfrm>
              <a:prstGeom prst="rect">
                <a:avLst/>
              </a:prstGeom>
              <a:noFill/>
            </p:spPr>
            <p:txBody>
              <a:bodyPr wrap="square">
                <a:spAutoFit/>
              </a:bodyPr>
              <a:lstStyle/>
              <a:p>
                <a:pPr algn="ctr">
                  <a:defRPr/>
                </a:pPr>
                <a:r>
                  <a:rPr lang="en-US" b="1" u="sng" dirty="0" smtClean="0"/>
                  <a:t>COLLABORATORS</a:t>
                </a:r>
              </a:p>
            </p:txBody>
          </p:sp>
          <p:grpSp>
            <p:nvGrpSpPr>
              <p:cNvPr id="14345" name="Group 14344"/>
              <p:cNvGrpSpPr/>
              <p:nvPr/>
            </p:nvGrpSpPr>
            <p:grpSpPr>
              <a:xfrm>
                <a:off x="2883159" y="4449089"/>
                <a:ext cx="6296947" cy="2382798"/>
                <a:chOff x="3061842" y="4523756"/>
                <a:chExt cx="6296947" cy="2382798"/>
              </a:xfrm>
            </p:grpSpPr>
            <p:grpSp>
              <p:nvGrpSpPr>
                <p:cNvPr id="14342" name="Group 14341"/>
                <p:cNvGrpSpPr/>
                <p:nvPr/>
              </p:nvGrpSpPr>
              <p:grpSpPr>
                <a:xfrm>
                  <a:off x="5420267" y="4523756"/>
                  <a:ext cx="1849417" cy="2382798"/>
                  <a:chOff x="3607135" y="4492063"/>
                  <a:chExt cx="1849417" cy="2382798"/>
                </a:xfrm>
              </p:grpSpPr>
              <p:pic>
                <p:nvPicPr>
                  <p:cNvPr id="14339" name="Picture 1433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891313" y="4492063"/>
                    <a:ext cx="1280160" cy="1828800"/>
                  </a:xfrm>
                  <a:prstGeom prst="rect">
                    <a:avLst/>
                  </a:prstGeom>
                </p:spPr>
              </p:pic>
              <p:sp>
                <p:nvSpPr>
                  <p:cNvPr id="14340" name="TextBox 14339"/>
                  <p:cNvSpPr txBox="1"/>
                  <p:nvPr/>
                </p:nvSpPr>
                <p:spPr>
                  <a:xfrm>
                    <a:off x="3607135" y="6320863"/>
                    <a:ext cx="1849417" cy="553998"/>
                  </a:xfrm>
                  <a:prstGeom prst="rect">
                    <a:avLst/>
                  </a:prstGeom>
                  <a:noFill/>
                </p:spPr>
                <p:txBody>
                  <a:bodyPr wrap="none" rtlCol="0">
                    <a:spAutoFit/>
                  </a:bodyPr>
                  <a:lstStyle/>
                  <a:p>
                    <a:pPr algn="ctr"/>
                    <a:r>
                      <a:rPr lang="en-US" sz="1600" dirty="0" smtClean="0"/>
                      <a:t>Prof. Mariano Rubio</a:t>
                    </a:r>
                  </a:p>
                  <a:p>
                    <a:pPr algn="ctr"/>
                    <a:r>
                      <a:rPr lang="en-US" sz="1400" i="1" dirty="0" smtClean="0"/>
                      <a:t>Citrus </a:t>
                    </a:r>
                    <a:r>
                      <a:rPr lang="en-US" sz="1400" i="1" dirty="0"/>
                      <a:t>College</a:t>
                    </a:r>
                    <a:endParaRPr lang="en-US" sz="1400" dirty="0"/>
                  </a:p>
                </p:txBody>
              </p:sp>
            </p:grpSp>
            <p:grpSp>
              <p:nvGrpSpPr>
                <p:cNvPr id="14341" name="Group 14340"/>
                <p:cNvGrpSpPr/>
                <p:nvPr/>
              </p:nvGrpSpPr>
              <p:grpSpPr>
                <a:xfrm>
                  <a:off x="3061842" y="4539090"/>
                  <a:ext cx="2607573" cy="2339508"/>
                  <a:chOff x="5399496" y="4539090"/>
                  <a:chExt cx="2607573" cy="2339508"/>
                </a:xfrm>
              </p:grpSpPr>
              <p:pic>
                <p:nvPicPr>
                  <p:cNvPr id="31" name="Picture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18209" y="4539090"/>
                    <a:ext cx="1370149" cy="1828800"/>
                  </a:xfrm>
                  <a:prstGeom prst="rect">
                    <a:avLst/>
                  </a:prstGeom>
                </p:spPr>
              </p:pic>
              <p:sp>
                <p:nvSpPr>
                  <p:cNvPr id="37" name="TextBox 36"/>
                  <p:cNvSpPr txBox="1"/>
                  <p:nvPr/>
                </p:nvSpPr>
                <p:spPr>
                  <a:xfrm>
                    <a:off x="5399496" y="6324600"/>
                    <a:ext cx="2607573" cy="553998"/>
                  </a:xfrm>
                  <a:prstGeom prst="rect">
                    <a:avLst/>
                  </a:prstGeom>
                  <a:noFill/>
                </p:spPr>
                <p:txBody>
                  <a:bodyPr wrap="none" rtlCol="0">
                    <a:spAutoFit/>
                  </a:bodyPr>
                  <a:lstStyle/>
                  <a:p>
                    <a:pPr algn="ctr"/>
                    <a:r>
                      <a:rPr lang="en-US" sz="1600" dirty="0" smtClean="0"/>
                      <a:t>Prof. Tom Huiskamp</a:t>
                    </a:r>
                  </a:p>
                  <a:p>
                    <a:pPr algn="ctr"/>
                    <a:r>
                      <a:rPr lang="en-US" sz="1400" i="1" dirty="0" smtClean="0"/>
                      <a:t>Technical University of Eindhoven</a:t>
                    </a:r>
                    <a:endParaRPr lang="en-US" sz="1400" dirty="0"/>
                  </a:p>
                </p:txBody>
              </p:sp>
            </p:grpSp>
            <p:grpSp>
              <p:nvGrpSpPr>
                <p:cNvPr id="14344" name="Group 14343"/>
                <p:cNvGrpSpPr/>
                <p:nvPr/>
              </p:nvGrpSpPr>
              <p:grpSpPr>
                <a:xfrm>
                  <a:off x="7159149" y="4539090"/>
                  <a:ext cx="2199640" cy="2362546"/>
                  <a:chOff x="7159149" y="4539090"/>
                  <a:chExt cx="2199640" cy="2362546"/>
                </a:xfrm>
              </p:grpSpPr>
              <p:pic>
                <p:nvPicPr>
                  <p:cNvPr id="14336" name="Picture 14335"/>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513903" y="4539090"/>
                    <a:ext cx="1490133" cy="1828800"/>
                  </a:xfrm>
                  <a:prstGeom prst="rect">
                    <a:avLst/>
                  </a:prstGeom>
                </p:spPr>
              </p:pic>
              <p:sp>
                <p:nvSpPr>
                  <p:cNvPr id="38" name="TextBox 37"/>
                  <p:cNvSpPr txBox="1"/>
                  <p:nvPr/>
                </p:nvSpPr>
                <p:spPr>
                  <a:xfrm>
                    <a:off x="7159149" y="6347638"/>
                    <a:ext cx="2199640" cy="553998"/>
                  </a:xfrm>
                  <a:prstGeom prst="rect">
                    <a:avLst/>
                  </a:prstGeom>
                  <a:noFill/>
                </p:spPr>
                <p:txBody>
                  <a:bodyPr wrap="none" rtlCol="0">
                    <a:spAutoFit/>
                  </a:bodyPr>
                  <a:lstStyle/>
                  <a:p>
                    <a:pPr algn="ctr"/>
                    <a:r>
                      <a:rPr lang="en-US" sz="1600" dirty="0" smtClean="0"/>
                      <a:t>Prof. Douglas Seivwright</a:t>
                    </a:r>
                  </a:p>
                  <a:p>
                    <a:pPr algn="ctr"/>
                    <a:r>
                      <a:rPr lang="en-US" sz="1400" i="1" dirty="0" smtClean="0"/>
                      <a:t>Naval Postgraduate School</a:t>
                    </a:r>
                    <a:endParaRPr lang="en-US" sz="1400" dirty="0"/>
                  </a:p>
                </p:txBody>
              </p:sp>
            </p:grpSp>
          </p:grpSp>
        </p:grpSp>
        <p:sp>
          <p:nvSpPr>
            <p:cNvPr id="68" name="Rounded Rectangle 67"/>
            <p:cNvSpPr/>
            <p:nvPr/>
          </p:nvSpPr>
          <p:spPr>
            <a:xfrm>
              <a:off x="2593009" y="3802526"/>
              <a:ext cx="6296948" cy="2809556"/>
            </a:xfrm>
            <a:prstGeom prst="roundRect">
              <a:avLst>
                <a:gd name="adj" fmla="val 72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7661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2531" name="Rectangle 3"/>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2533" name="Rectangle 5"/>
          <p:cNvSpPr>
            <a:spLocks noGrp="1" noChangeArrowheads="1"/>
          </p:cNvSpPr>
          <p:nvPr>
            <p:ph type="body" idx="1"/>
          </p:nvPr>
        </p:nvSpPr>
        <p:spPr>
          <a:xfrm>
            <a:off x="228600" y="2151002"/>
            <a:ext cx="4876800" cy="3913616"/>
          </a:xfrm>
          <a:noFill/>
        </p:spPr>
        <p:txBody>
          <a:bodyPr>
            <a:noAutofit/>
          </a:bodyPr>
          <a:lstStyle/>
          <a:p>
            <a:pPr>
              <a:lnSpc>
                <a:spcPct val="90000"/>
              </a:lnSpc>
            </a:pPr>
            <a:r>
              <a:rPr lang="en-US" sz="2000" u="sng" dirty="0">
                <a:latin typeface="Arial" charset="0"/>
                <a:ea typeface="ＭＳ Ｐゴシック" charset="0"/>
                <a:cs typeface="ＭＳ Ｐゴシック" charset="0"/>
              </a:rPr>
              <a:t>Transient plasma flame ignition</a:t>
            </a:r>
          </a:p>
          <a:p>
            <a:pPr lvl="1">
              <a:lnSpc>
                <a:spcPct val="90000"/>
              </a:lnSpc>
            </a:pPr>
            <a:r>
              <a:rPr lang="en-US" sz="1600" dirty="0">
                <a:solidFill>
                  <a:srgbClr val="0000FF"/>
                </a:solidFill>
                <a:latin typeface="Arial" charset="0"/>
                <a:ea typeface="ＭＳ Ｐゴシック" charset="0"/>
                <a:cs typeface="ＭＳ Ｐゴシック" charset="0"/>
              </a:rPr>
              <a:t>Applications: fuel flame ignition, combined cycle, pulse detonation engine, internal combustion engine, flame holding, high altitude relight</a:t>
            </a:r>
            <a:r>
              <a:rPr lang="en-US" sz="1600" i="1" dirty="0">
                <a:solidFill>
                  <a:srgbClr val="0000FF"/>
                </a:solidFill>
                <a:latin typeface="Arial" charset="0"/>
                <a:ea typeface="ＭＳ Ｐゴシック" charset="0"/>
                <a:cs typeface="ＭＳ Ｐゴシック" charset="0"/>
              </a:rPr>
              <a:t> </a:t>
            </a:r>
          </a:p>
          <a:p>
            <a:pPr lvl="1">
              <a:lnSpc>
                <a:spcPct val="90000"/>
              </a:lnSpc>
            </a:pPr>
            <a:r>
              <a:rPr lang="en-US" sz="1600" i="1" dirty="0">
                <a:solidFill>
                  <a:srgbClr val="0000FF"/>
                </a:solidFill>
                <a:latin typeface="Arial" charset="0"/>
                <a:ea typeface="ＭＳ Ｐゴシック" charset="0"/>
                <a:cs typeface="ＭＳ Ｐゴシック" charset="0"/>
              </a:rPr>
              <a:t>Source:  Short (ns), high power, low energy</a:t>
            </a:r>
            <a:r>
              <a:rPr lang="en-US" sz="1600" dirty="0">
                <a:solidFill>
                  <a:srgbClr val="0000FF"/>
                </a:solidFill>
                <a:latin typeface="Arial" charset="0"/>
                <a:ea typeface="ＭＳ Ｐゴシック" charset="0"/>
                <a:cs typeface="ＭＳ Ｐゴシック" charset="0"/>
              </a:rPr>
              <a:t> pulses were observed to be effective for plasma chemistry – through true non-thermal processes. </a:t>
            </a:r>
          </a:p>
          <a:p>
            <a:pPr lvl="1">
              <a:lnSpc>
                <a:spcPct val="90000"/>
              </a:lnSpc>
            </a:pPr>
            <a:r>
              <a:rPr lang="en-US" sz="1600" dirty="0">
                <a:solidFill>
                  <a:srgbClr val="0000FF"/>
                </a:solidFill>
                <a:latin typeface="Arial" charset="0"/>
                <a:ea typeface="ＭＳ Ｐゴシック" charset="0"/>
                <a:cs typeface="ＭＳ Ｐゴシック" charset="0"/>
              </a:rPr>
              <a:t>Nomenclature: Streamer, transient plasma, corona</a:t>
            </a:r>
          </a:p>
          <a:p>
            <a:pPr lvl="1">
              <a:lnSpc>
                <a:spcPct val="90000"/>
              </a:lnSpc>
            </a:pPr>
            <a:r>
              <a:rPr lang="en-US" sz="1600" dirty="0">
                <a:solidFill>
                  <a:srgbClr val="0000FF"/>
                </a:solidFill>
                <a:latin typeface="Arial" charset="0"/>
                <a:ea typeface="ＭＳ Ｐゴシック" charset="0"/>
                <a:cs typeface="ＭＳ Ｐゴシック" charset="0"/>
              </a:rPr>
              <a:t>Distinctive element: True non-thermal electron energy distribution </a:t>
            </a:r>
          </a:p>
          <a:p>
            <a:pPr>
              <a:lnSpc>
                <a:spcPct val="90000"/>
              </a:lnSpc>
            </a:pPr>
            <a:r>
              <a:rPr lang="en-US" sz="2000" dirty="0">
                <a:latin typeface="Arial" charset="0"/>
                <a:ea typeface="ＭＳ Ｐゴシック" charset="0"/>
                <a:cs typeface="ＭＳ Ｐゴシック" charset="0"/>
              </a:rPr>
              <a:t>Short pulse generation to produce streamers.</a:t>
            </a:r>
          </a:p>
          <a:p>
            <a:pPr marL="381000" indent="-381000">
              <a:lnSpc>
                <a:spcPct val="90000"/>
              </a:lnSpc>
              <a:buFontTx/>
              <a:buNone/>
            </a:pPr>
            <a:endParaRPr lang="en-US" sz="2000" dirty="0">
              <a:solidFill>
                <a:srgbClr val="575757"/>
              </a:solidFill>
              <a:latin typeface="Arial" charset="0"/>
              <a:ea typeface="ＭＳ Ｐゴシック" charset="0"/>
              <a:cs typeface="ＭＳ Ｐゴシック" charset="0"/>
            </a:endParaRPr>
          </a:p>
        </p:txBody>
      </p:sp>
      <p:sp>
        <p:nvSpPr>
          <p:cNvPr id="22534" name="Text Box 6"/>
          <p:cNvSpPr txBox="1">
            <a:spLocks noChangeArrowheads="1"/>
          </p:cNvSpPr>
          <p:nvPr/>
        </p:nvSpPr>
        <p:spPr bwMode="auto">
          <a:xfrm>
            <a:off x="4800600" y="3863327"/>
            <a:ext cx="4114800" cy="28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20" tIns="43960" rIns="87920" bIns="43960">
            <a:spAutoFit/>
          </a:bodyPr>
          <a:lstStyle>
            <a:lvl1pPr defTabSz="879475">
              <a:defRPr sz="2400">
                <a:solidFill>
                  <a:schemeClr val="tx1"/>
                </a:solidFill>
                <a:latin typeface="Arial" charset="0"/>
                <a:ea typeface="ＭＳ Ｐゴシック" charset="0"/>
                <a:cs typeface="ＭＳ Ｐゴシック" charset="0"/>
              </a:defRPr>
            </a:lvl1pPr>
            <a:lvl2pPr marL="37931725" indent="-37474525" defTabSz="87947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gn="l">
              <a:buFont typeface="Arial" panose="020B0604020202020204" pitchFamily="34" charset="0"/>
              <a:buChar char="•"/>
            </a:pPr>
            <a:r>
              <a:rPr lang="en-US" sz="1400" b="1" dirty="0" smtClean="0"/>
              <a:t>Contributors</a:t>
            </a:r>
            <a:r>
              <a:rPr lang="en-US" sz="1400" b="1" dirty="0"/>
              <a:t>:</a:t>
            </a:r>
          </a:p>
          <a:p>
            <a:pPr marL="627063" lvl="2" indent="-339725">
              <a:buFont typeface="Courier New" panose="02070309020205020404" pitchFamily="49" charset="0"/>
              <a:buChar char="o"/>
            </a:pPr>
            <a:r>
              <a:rPr lang="en-US" sz="1400" i="1" dirty="0"/>
              <a:t>Dan Singleton, </a:t>
            </a:r>
            <a:r>
              <a:rPr lang="en-US" sz="1400" i="1" dirty="0" smtClean="0"/>
              <a:t>Bill Schroeder, Ram </a:t>
            </a:r>
            <a:r>
              <a:rPr lang="en-US" sz="1400" i="1" dirty="0" err="1" smtClean="0"/>
              <a:t>Srinivasan</a:t>
            </a:r>
            <a:r>
              <a:rPr lang="en-US" sz="1400" i="1" dirty="0" smtClean="0"/>
              <a:t>, </a:t>
            </a:r>
            <a:r>
              <a:rPr lang="en-US" sz="1400" i="1" dirty="0" err="1" smtClean="0"/>
              <a:t>Sanjana</a:t>
            </a:r>
            <a:r>
              <a:rPr lang="en-US" sz="1400" i="1" dirty="0" smtClean="0"/>
              <a:t> </a:t>
            </a:r>
            <a:r>
              <a:rPr lang="en-US" sz="1400" i="1" dirty="0" err="1" smtClean="0"/>
              <a:t>Kerketta</a:t>
            </a:r>
            <a:r>
              <a:rPr lang="en-US" sz="1400" i="1" dirty="0" smtClean="0"/>
              <a:t>, Scott </a:t>
            </a:r>
            <a:r>
              <a:rPr lang="en-US" sz="1400" i="1" dirty="0"/>
              <a:t>Pendleton, Fei </a:t>
            </a:r>
            <a:r>
              <a:rPr lang="en-US" sz="1400" i="1" dirty="0" err="1"/>
              <a:t>Wang,Tao</a:t>
            </a:r>
            <a:r>
              <a:rPr lang="en-US" sz="1400" i="1" dirty="0"/>
              <a:t> Tang, Andras </a:t>
            </a:r>
            <a:r>
              <a:rPr lang="en-US" sz="1400" i="1" dirty="0" err="1"/>
              <a:t>Kuthi</a:t>
            </a:r>
            <a:r>
              <a:rPr lang="en-US" sz="1400" i="1" dirty="0"/>
              <a:t>, Charles Cathey, </a:t>
            </a:r>
            <a:r>
              <a:rPr lang="en-US" sz="1400" i="1" dirty="0" err="1"/>
              <a:t>Jianbang</a:t>
            </a:r>
            <a:r>
              <a:rPr lang="en-US" sz="1400" i="1" dirty="0"/>
              <a:t> Liu &amp; Paul </a:t>
            </a:r>
            <a:r>
              <a:rPr lang="en-US" sz="1400" i="1" dirty="0" err="1"/>
              <a:t>Ronney</a:t>
            </a:r>
            <a:r>
              <a:rPr lang="en-US" sz="1400" i="1" dirty="0"/>
              <a:t> (USC)</a:t>
            </a:r>
          </a:p>
          <a:p>
            <a:pPr marL="627063" lvl="2" indent="-339725">
              <a:buFont typeface="Courier New" panose="02070309020205020404" pitchFamily="49" charset="0"/>
              <a:buChar char="o"/>
            </a:pPr>
            <a:r>
              <a:rPr lang="en-US" sz="1400" i="1" dirty="0"/>
              <a:t>Chris Brophy and Jose </a:t>
            </a:r>
            <a:r>
              <a:rPr lang="en-US" sz="1400" i="1" dirty="0" err="1"/>
              <a:t>Sinibaldi</a:t>
            </a:r>
            <a:r>
              <a:rPr lang="en-US" sz="1400" i="1" dirty="0"/>
              <a:t> (NPS)</a:t>
            </a:r>
          </a:p>
          <a:p>
            <a:pPr marL="627063" lvl="2" indent="-339725">
              <a:buFont typeface="Courier New" panose="02070309020205020404" pitchFamily="49" charset="0"/>
              <a:buChar char="o"/>
            </a:pPr>
            <a:r>
              <a:rPr lang="en-US" sz="1400" i="1" dirty="0"/>
              <a:t>Ron Hanson, Jay Jeffries, Ethan Barbour (Stanford</a:t>
            </a:r>
            <a:r>
              <a:rPr lang="en-US" sz="1400" i="1" dirty="0" smtClean="0"/>
              <a:t>)</a:t>
            </a:r>
          </a:p>
          <a:p>
            <a:pPr marL="627063" lvl="2" indent="-339725">
              <a:buFont typeface="Courier New" panose="02070309020205020404" pitchFamily="49" charset="0"/>
              <a:buChar char="o"/>
            </a:pPr>
            <a:r>
              <a:rPr lang="en-US" sz="1400" i="1" dirty="0" smtClean="0"/>
              <a:t>M. Kushner (UI, UM, BLT Melt)</a:t>
            </a:r>
            <a:endParaRPr lang="en-US" sz="1400" i="1" dirty="0"/>
          </a:p>
          <a:p>
            <a:pPr marL="627063" lvl="2" indent="-339725">
              <a:buFont typeface="Courier New" panose="02070309020205020404" pitchFamily="49" charset="0"/>
              <a:buChar char="o"/>
            </a:pPr>
            <a:r>
              <a:rPr lang="en-US" sz="1400" i="1" dirty="0"/>
              <a:t>Fred Schauer (WPAFRL)</a:t>
            </a:r>
          </a:p>
          <a:p>
            <a:pPr marL="627063" lvl="2" indent="-339725">
              <a:buFont typeface="Courier New" panose="02070309020205020404" pitchFamily="49" charset="0"/>
              <a:buChar char="o"/>
            </a:pPr>
            <a:r>
              <a:rPr lang="en-US" sz="1400" i="1" dirty="0"/>
              <a:t>Effie </a:t>
            </a:r>
            <a:r>
              <a:rPr lang="en-US" sz="1400" i="1" dirty="0" err="1"/>
              <a:t>Gutmark</a:t>
            </a:r>
            <a:r>
              <a:rPr lang="en-US" sz="1400" i="1" dirty="0"/>
              <a:t> (U. Cincinnati)</a:t>
            </a:r>
          </a:p>
          <a:p>
            <a:pPr marL="627063" lvl="2" indent="-339725">
              <a:buFont typeface="Courier New" panose="02070309020205020404" pitchFamily="49" charset="0"/>
              <a:buChar char="o"/>
            </a:pPr>
            <a:r>
              <a:rPr lang="en-US" sz="1400" i="1" dirty="0"/>
              <a:t>Joe Shepherd (Caltech)</a:t>
            </a:r>
          </a:p>
        </p:txBody>
      </p:sp>
      <p:sp>
        <p:nvSpPr>
          <p:cNvPr id="10" name="Rectangle 9"/>
          <p:cNvSpPr/>
          <p:nvPr/>
        </p:nvSpPr>
        <p:spPr>
          <a:xfrm>
            <a:off x="228600" y="1113124"/>
            <a:ext cx="5105970" cy="830997"/>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b="1" u="sng" dirty="0">
                <a:ln w="9000" cmpd="sng">
                  <a:noFill/>
                  <a:prstDash val="solid"/>
                </a:ln>
                <a:solidFill>
                  <a:srgbClr val="A40000"/>
                </a:solidFill>
                <a:latin typeface="+mj-lt"/>
              </a:rPr>
              <a:t>Nanosecond</a:t>
            </a:r>
            <a:r>
              <a:rPr lang="en-US" sz="2400" b="1" dirty="0">
                <a:ln w="9000" cmpd="sng">
                  <a:noFill/>
                  <a:prstDash val="solid"/>
                </a:ln>
                <a:solidFill>
                  <a:srgbClr val="A40000"/>
                </a:solidFill>
                <a:latin typeface="+mj-lt"/>
              </a:rPr>
              <a:t> Pulsed Power Enables </a:t>
            </a:r>
            <a:r>
              <a:rPr lang="en-US" sz="2400" b="1" dirty="0">
                <a:ln w="9000" cmpd="sng">
                  <a:noFill/>
                  <a:prstDash val="solid"/>
                </a:ln>
                <a:solidFill>
                  <a:srgbClr val="0070C0"/>
                </a:solidFill>
                <a:latin typeface="+mj-lt"/>
              </a:rPr>
              <a:t>High Power with </a:t>
            </a:r>
            <a:r>
              <a:rPr lang="en-US" sz="2400" b="1" u="sng" dirty="0">
                <a:ln w="9000" cmpd="sng">
                  <a:noFill/>
                  <a:prstDash val="solid"/>
                </a:ln>
                <a:solidFill>
                  <a:srgbClr val="800000"/>
                </a:solidFill>
                <a:latin typeface="+mj-lt"/>
              </a:rPr>
              <a:t>Low-Energy</a:t>
            </a: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12158" y="1239975"/>
            <a:ext cx="3423495" cy="2282330"/>
          </a:xfrm>
          <a:prstGeom prst="rect">
            <a:avLst/>
          </a:prstGeom>
          <a:noFill/>
        </p:spPr>
      </p:pic>
      <p:sp>
        <p:nvSpPr>
          <p:cNvPr id="2" name="Slide Number Placeholder 1">
            <a:extLst>
              <a:ext uri="{FF2B5EF4-FFF2-40B4-BE49-F238E27FC236}">
                <a16:creationId xmlns:a16="http://schemas.microsoft.com/office/drawing/2014/main" xmlns="" id="{7E2D2EEA-68DA-41A3-BAC1-9011B4B5D452}"/>
              </a:ext>
            </a:extLst>
          </p:cNvPr>
          <p:cNvSpPr>
            <a:spLocks noGrp="1"/>
          </p:cNvSpPr>
          <p:nvPr>
            <p:ph type="sldNum" sz="quarter" idx="12"/>
          </p:nvPr>
        </p:nvSpPr>
        <p:spPr/>
        <p:txBody>
          <a:bodyPr/>
          <a:lstStyle/>
          <a:p>
            <a:fld id="{6F3EC406-8F52-4DEC-A35A-CC9457EEC525}" type="slidenum">
              <a:rPr lang="en-US" smtClean="0"/>
              <a:pPr/>
              <a:t>5</a:t>
            </a:fld>
            <a:endParaRPr lang="en-US" dirty="0"/>
          </a:p>
        </p:txBody>
      </p:sp>
      <p:sp>
        <p:nvSpPr>
          <p:cNvPr id="12" name="Rectangle 2">
            <a:extLst>
              <a:ext uri="{FF2B5EF4-FFF2-40B4-BE49-F238E27FC236}">
                <a16:creationId xmlns:a16="http://schemas.microsoft.com/office/drawing/2014/main" xmlns="" id="{5B2EA1E2-C10E-42DC-95C7-D6171B999C0C}"/>
              </a:ext>
            </a:extLst>
          </p:cNvPr>
          <p:cNvSpPr txBox="1">
            <a:spLocks noChangeArrowheads="1"/>
          </p:cNvSpPr>
          <p:nvPr/>
        </p:nvSpPr>
        <p:spPr>
          <a:xfrm>
            <a:off x="1058254" y="113586"/>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800000"/>
                </a:solidFill>
                <a:ea typeface="ＭＳ Ｐゴシック" charset="0"/>
                <a:cs typeface="ＭＳ Ｐゴシック" charset="0"/>
              </a:rPr>
              <a:t>Our Pulsed Power</a:t>
            </a:r>
            <a:r>
              <a:rPr lang="en-US" sz="3600" b="1" dirty="0">
                <a:solidFill>
                  <a:srgbClr val="800000"/>
                </a:solidFill>
                <a:ea typeface="ＭＳ Ｐゴシック" charset="0"/>
                <a:cs typeface="ＭＳ Ｐゴシック" charset="0"/>
              </a:rPr>
              <a:t/>
            </a:r>
            <a:br>
              <a:rPr lang="en-US" sz="3600" b="1" dirty="0">
                <a:solidFill>
                  <a:srgbClr val="800000"/>
                </a:solidFill>
                <a:ea typeface="ＭＳ Ｐゴシック" charset="0"/>
                <a:cs typeface="ＭＳ Ｐゴシック" charset="0"/>
              </a:rPr>
            </a:br>
            <a:r>
              <a:rPr lang="en-US" sz="2400" b="1" dirty="0">
                <a:solidFill>
                  <a:srgbClr val="3366FF"/>
                </a:solidFill>
                <a:ea typeface="ＭＳ Ｐゴシック" charset="0"/>
                <a:cs typeface="ＭＳ Ｐゴシック" charset="0"/>
              </a:rPr>
              <a:t>Ignition, Combustion, and Remediation</a:t>
            </a:r>
          </a:p>
        </p:txBody>
      </p:sp>
    </p:spTree>
    <p:extLst>
      <p:ext uri="{BB962C8B-B14F-4D97-AF65-F5344CB8AC3E}">
        <p14:creationId xmlns:p14="http://schemas.microsoft.com/office/powerpoint/2010/main" val="327325306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Text Box 2"/>
          <p:cNvSpPr txBox="1">
            <a:spLocks noChangeArrowheads="1"/>
          </p:cNvSpPr>
          <p:nvPr/>
        </p:nvSpPr>
        <p:spPr bwMode="auto">
          <a:xfrm>
            <a:off x="152400" y="152400"/>
            <a:ext cx="6248400" cy="3968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CC0000"/>
                </a:solidFill>
                <a:effectLst>
                  <a:outerShdw blurRad="38100" dist="38100" dir="2700000" algn="tl">
                    <a:srgbClr val="DDDDDD"/>
                  </a:outerShdw>
                </a:effectLst>
              </a:rPr>
              <a:t>Diode sharpened Magnetic Compression Pulser</a:t>
            </a:r>
          </a:p>
        </p:txBody>
      </p:sp>
      <p:sp>
        <p:nvSpPr>
          <p:cNvPr id="35844" name="Line 3"/>
          <p:cNvSpPr>
            <a:spLocks noChangeShapeType="1"/>
          </p:cNvSpPr>
          <p:nvPr/>
        </p:nvSpPr>
        <p:spPr bwMode="auto">
          <a:xfrm>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Rectangle 4"/>
          <p:cNvSpPr>
            <a:spLocks noChangeArrowheads="1"/>
          </p:cNvSpPr>
          <p:nvPr/>
        </p:nvSpPr>
        <p:spPr bwMode="auto">
          <a:xfrm>
            <a:off x="304800" y="342900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7625" rIns="96838" bIns="47625"/>
          <a:lstStyle/>
          <a:p>
            <a:pPr algn="l">
              <a:lnSpc>
                <a:spcPct val="90000"/>
              </a:lnSpc>
              <a:spcBef>
                <a:spcPct val="20000"/>
              </a:spcBef>
              <a:buClr>
                <a:schemeClr val="tx1"/>
              </a:buClr>
              <a:buSzPct val="100000"/>
            </a:pPr>
            <a:endParaRPr lang="en-US" sz="1600" dirty="0">
              <a:solidFill>
                <a:srgbClr val="000000"/>
              </a:solidFill>
            </a:endParaRPr>
          </a:p>
          <a:p>
            <a:pPr algn="l">
              <a:lnSpc>
                <a:spcPct val="90000"/>
              </a:lnSpc>
              <a:spcBef>
                <a:spcPct val="20000"/>
              </a:spcBef>
              <a:buClr>
                <a:schemeClr val="tx1"/>
              </a:buClr>
              <a:buSzPct val="100000"/>
              <a:buFontTx/>
              <a:buChar char="•"/>
            </a:pPr>
            <a:r>
              <a:rPr lang="en-US" sz="1600" dirty="0"/>
              <a:t>Magnetic Compression, takes a </a:t>
            </a:r>
            <a:r>
              <a:rPr lang="en-US" sz="1600" dirty="0" smtClean="0"/>
              <a:t>low </a:t>
            </a:r>
            <a:r>
              <a:rPr lang="en-US" sz="1600" dirty="0"/>
              <a:t>voltage long pulse, and compresses it through a series of LC resonant stages.</a:t>
            </a:r>
          </a:p>
          <a:p>
            <a:pPr algn="l">
              <a:lnSpc>
                <a:spcPct val="90000"/>
              </a:lnSpc>
              <a:spcBef>
                <a:spcPct val="20000"/>
              </a:spcBef>
              <a:buClr>
                <a:schemeClr val="tx1"/>
              </a:buClr>
              <a:buSzPct val="100000"/>
              <a:buFontTx/>
              <a:buChar char="•"/>
            </a:pPr>
            <a:r>
              <a:rPr lang="en-US" sz="1600" dirty="0"/>
              <a:t>Novel diode sharpening of the pulse</a:t>
            </a:r>
          </a:p>
          <a:p>
            <a:pPr algn="l">
              <a:lnSpc>
                <a:spcPct val="90000"/>
              </a:lnSpc>
              <a:spcBef>
                <a:spcPct val="20000"/>
              </a:spcBef>
              <a:buClr>
                <a:schemeClr val="tx1"/>
              </a:buClr>
              <a:buSzPct val="100000"/>
              <a:buFontTx/>
              <a:buChar char="•"/>
            </a:pPr>
            <a:r>
              <a:rPr lang="en-US" sz="1600" dirty="0"/>
              <a:t>57 kV, 20 ns (FWHM) pulse</a:t>
            </a:r>
          </a:p>
          <a:p>
            <a:pPr algn="l">
              <a:lnSpc>
                <a:spcPct val="90000"/>
              </a:lnSpc>
              <a:spcBef>
                <a:spcPct val="20000"/>
              </a:spcBef>
              <a:buClr>
                <a:schemeClr val="tx1"/>
              </a:buClr>
              <a:buSzPct val="100000"/>
              <a:buFontTx/>
              <a:buChar char="•"/>
            </a:pPr>
            <a:r>
              <a:rPr lang="en-US" sz="1600" dirty="0"/>
              <a:t>Used to explore advantages of a shorter pulse length for ignition applications</a:t>
            </a:r>
          </a:p>
          <a:p>
            <a:pPr algn="l">
              <a:lnSpc>
                <a:spcPct val="90000"/>
              </a:lnSpc>
              <a:spcBef>
                <a:spcPct val="20000"/>
              </a:spcBef>
              <a:buClr>
                <a:schemeClr val="tx1"/>
              </a:buClr>
              <a:buSzPct val="100000"/>
              <a:buFontTx/>
              <a:buChar char="•"/>
            </a:pPr>
            <a:endParaRPr lang="en-US" sz="1600" dirty="0"/>
          </a:p>
        </p:txBody>
      </p:sp>
      <p:sp>
        <p:nvSpPr>
          <p:cNvPr id="35846" name="Text Box 5"/>
          <p:cNvSpPr txBox="1">
            <a:spLocks noChangeArrowheads="1"/>
          </p:cNvSpPr>
          <p:nvPr/>
        </p:nvSpPr>
        <p:spPr bwMode="auto">
          <a:xfrm>
            <a:off x="228600" y="5486400"/>
            <a:ext cx="457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i="1" u="sng" dirty="0"/>
              <a:t>Tao Tang</a:t>
            </a:r>
            <a:r>
              <a:rPr lang="en-US" sz="900" i="1" dirty="0"/>
              <a:t>, A. Kuthi, F. Wang, C. Cathey, and M. A. Gundersen, </a:t>
            </a:r>
            <a:r>
              <a:rPr lang="ja-JP" altLang="en-US" sz="900" i="1" dirty="0"/>
              <a:t>“</a:t>
            </a:r>
            <a:r>
              <a:rPr lang="en-US" altLang="zh-CN" sz="900" b="1" dirty="0">
                <a:solidFill>
                  <a:schemeClr val="tx2"/>
                </a:solidFill>
                <a:ea typeface="宋体" charset="0"/>
                <a:cs typeface="宋体" charset="0"/>
              </a:rPr>
              <a:t>Design of 60kV 20ns solid state pulse generator based on magnetic reactor driven diode opening switch</a:t>
            </a:r>
            <a:r>
              <a:rPr lang="en-US" altLang="zh-CN" sz="900" dirty="0">
                <a:ea typeface="宋体" charset="0"/>
                <a:cs typeface="宋体" charset="0"/>
              </a:rPr>
              <a:t> </a:t>
            </a:r>
            <a:r>
              <a:rPr lang="en-US" sz="900" i="1" dirty="0">
                <a:ea typeface="宋体" charset="0"/>
                <a:cs typeface="宋体" charset="0"/>
              </a:rPr>
              <a:t>,</a:t>
            </a:r>
            <a:r>
              <a:rPr lang="ja-JP" altLang="en-US" sz="900" i="1" dirty="0">
                <a:ea typeface="宋体" charset="0"/>
                <a:cs typeface="宋体" charset="0"/>
              </a:rPr>
              <a:t>”</a:t>
            </a:r>
            <a:r>
              <a:rPr lang="en-US" sz="900" i="1" dirty="0">
                <a:ea typeface="宋体" charset="0"/>
                <a:cs typeface="宋体" charset="0"/>
              </a:rPr>
              <a:t> 27th International Power Modulator Conference 2006, Washington D. C., District of Columbia, May 14-18th, 2006.</a:t>
            </a:r>
          </a:p>
        </p:txBody>
      </p:sp>
      <p:grpSp>
        <p:nvGrpSpPr>
          <p:cNvPr id="35847" name="Group 6"/>
          <p:cNvGrpSpPr>
            <a:grpSpLocks/>
          </p:cNvGrpSpPr>
          <p:nvPr/>
        </p:nvGrpSpPr>
        <p:grpSpPr bwMode="auto">
          <a:xfrm>
            <a:off x="304800" y="914400"/>
            <a:ext cx="8229600" cy="2725738"/>
            <a:chOff x="97" y="912"/>
            <a:chExt cx="5566" cy="1980"/>
          </a:xfrm>
        </p:grpSpPr>
        <p:sp>
          <p:nvSpPr>
            <p:cNvPr id="35849" name="Rectangle 7"/>
            <p:cNvSpPr>
              <a:spLocks noChangeArrowheads="1"/>
            </p:cNvSpPr>
            <p:nvPr/>
          </p:nvSpPr>
          <p:spPr bwMode="auto">
            <a:xfrm>
              <a:off x="728" y="2639"/>
              <a:ext cx="1189" cy="2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1" hangingPunct="1">
                <a:lnSpc>
                  <a:spcPct val="90000"/>
                </a:lnSpc>
                <a:spcBef>
                  <a:spcPct val="50000"/>
                </a:spcBef>
                <a:buClr>
                  <a:schemeClr val="accent2"/>
                </a:buClr>
                <a:buFont typeface="Wingdings" charset="0"/>
                <a:buNone/>
              </a:pPr>
              <a:r>
                <a:rPr lang="en-US" altLang="zh-CN" sz="1600">
                  <a:latin typeface="Times New Roman" charset="0"/>
                  <a:ea typeface="宋体" charset="0"/>
                  <a:cs typeface="宋体" charset="0"/>
                </a:rPr>
                <a:t>Resonant Charging</a:t>
              </a:r>
            </a:p>
          </p:txBody>
        </p:sp>
        <p:sp>
          <p:nvSpPr>
            <p:cNvPr id="35850" name="Rectangle 8"/>
            <p:cNvSpPr>
              <a:spLocks noChangeArrowheads="1"/>
            </p:cNvSpPr>
            <p:nvPr/>
          </p:nvSpPr>
          <p:spPr bwMode="auto">
            <a:xfrm>
              <a:off x="2605" y="2641"/>
              <a:ext cx="1066" cy="2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1" hangingPunct="1"/>
              <a:r>
                <a:rPr lang="en-US" altLang="zh-CN" sz="1600">
                  <a:latin typeface="Times New Roman" charset="0"/>
                  <a:ea typeface="宋体" charset="0"/>
                  <a:cs typeface="宋体" charset="0"/>
                </a:rPr>
                <a:t>Magnetic reactor</a:t>
              </a:r>
              <a:endParaRPr lang="en-US" sz="1600">
                <a:latin typeface="Times New Roman" charset="0"/>
                <a:ea typeface="宋体" charset="0"/>
                <a:cs typeface="宋体" charset="0"/>
              </a:endParaRPr>
            </a:p>
          </p:txBody>
        </p:sp>
        <p:sp>
          <p:nvSpPr>
            <p:cNvPr id="35851" name="Rectangle 9"/>
            <p:cNvSpPr>
              <a:spLocks noChangeArrowheads="1"/>
            </p:cNvSpPr>
            <p:nvPr/>
          </p:nvSpPr>
          <p:spPr bwMode="auto">
            <a:xfrm>
              <a:off x="4235" y="2639"/>
              <a:ext cx="1078" cy="2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1" hangingPunct="1">
                <a:lnSpc>
                  <a:spcPct val="90000"/>
                </a:lnSpc>
                <a:spcBef>
                  <a:spcPct val="50000"/>
                </a:spcBef>
                <a:buClr>
                  <a:schemeClr val="accent2"/>
                </a:buClr>
                <a:buFont typeface="Wingdings" charset="0"/>
                <a:buNone/>
              </a:pPr>
              <a:r>
                <a:rPr lang="en-US" altLang="zh-CN" sz="1600">
                  <a:latin typeface="Times New Roman" charset="0"/>
                  <a:ea typeface="宋体" charset="0"/>
                  <a:cs typeface="宋体" charset="0"/>
                </a:rPr>
                <a:t>DOS sharpening </a:t>
              </a:r>
            </a:p>
          </p:txBody>
        </p:sp>
        <p:sp>
          <p:nvSpPr>
            <p:cNvPr id="35852" name="Rectangle 10"/>
            <p:cNvSpPr>
              <a:spLocks noChangeArrowheads="1"/>
            </p:cNvSpPr>
            <p:nvPr/>
          </p:nvSpPr>
          <p:spPr bwMode="auto">
            <a:xfrm>
              <a:off x="288" y="960"/>
              <a:ext cx="1872" cy="1536"/>
            </a:xfrm>
            <a:prstGeom prst="rect">
              <a:avLst/>
            </a:prstGeom>
            <a:noFill/>
            <a:ln w="1905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3" name="Rectangle 11"/>
            <p:cNvSpPr>
              <a:spLocks noChangeArrowheads="1"/>
            </p:cNvSpPr>
            <p:nvPr/>
          </p:nvSpPr>
          <p:spPr bwMode="auto">
            <a:xfrm>
              <a:off x="2208" y="960"/>
              <a:ext cx="1536" cy="1536"/>
            </a:xfrm>
            <a:prstGeom prst="rect">
              <a:avLst/>
            </a:prstGeom>
            <a:noFill/>
            <a:ln w="1905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4" name="Rectangle 12"/>
            <p:cNvSpPr>
              <a:spLocks noChangeArrowheads="1"/>
            </p:cNvSpPr>
            <p:nvPr/>
          </p:nvSpPr>
          <p:spPr bwMode="auto">
            <a:xfrm>
              <a:off x="3840" y="960"/>
              <a:ext cx="1632" cy="1536"/>
            </a:xfrm>
            <a:prstGeom prst="rect">
              <a:avLst/>
            </a:prstGeom>
            <a:noFill/>
            <a:ln w="1905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5855"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 y="912"/>
              <a:ext cx="5566"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5410200" y="3962400"/>
            <a:ext cx="3581400" cy="2015936"/>
          </a:xfrm>
          <a:prstGeom prst="rect">
            <a:avLst/>
          </a:prstGeom>
          <a:noFill/>
          <a:ln>
            <a:solidFill>
              <a:srgbClr val="FF0000"/>
            </a:solidFill>
          </a:ln>
        </p:spPr>
        <p:txBody>
          <a:bodyPr wrap="square" rtlCol="0">
            <a:spAutoFit/>
          </a:bodyPr>
          <a:lstStyle/>
          <a:p>
            <a:pPr algn="l">
              <a:spcBef>
                <a:spcPts val="600"/>
              </a:spcBef>
            </a:pPr>
            <a:r>
              <a:rPr lang="en-US" sz="2000" dirty="0"/>
              <a:t>A</a:t>
            </a:r>
            <a:r>
              <a:rPr lang="en-US" sz="2000" dirty="0" smtClean="0"/>
              <a:t>lso design, build and use </a:t>
            </a:r>
            <a:r>
              <a:rPr lang="en-US" sz="2000" dirty="0" err="1" smtClean="0"/>
              <a:t>pseudsopark</a:t>
            </a:r>
            <a:r>
              <a:rPr lang="en-US" sz="2000" dirty="0" smtClean="0"/>
              <a:t>-based </a:t>
            </a:r>
            <a:r>
              <a:rPr lang="en-US" sz="2000" dirty="0" err="1" smtClean="0"/>
              <a:t>pulsers</a:t>
            </a:r>
            <a:r>
              <a:rPr lang="en-US" sz="2000" dirty="0" smtClean="0"/>
              <a:t> </a:t>
            </a:r>
          </a:p>
          <a:p>
            <a:pPr algn="l">
              <a:spcBef>
                <a:spcPts val="600"/>
              </a:spcBef>
            </a:pPr>
            <a:r>
              <a:rPr lang="en-US" sz="2000" dirty="0" smtClean="0"/>
              <a:t>These are analogous to </a:t>
            </a:r>
            <a:r>
              <a:rPr lang="en-US" sz="2000" dirty="0" err="1" smtClean="0"/>
              <a:t>thyratron</a:t>
            </a:r>
            <a:r>
              <a:rPr lang="en-US" sz="2000" dirty="0" smtClean="0"/>
              <a:t> (or SCR) based, ‘line-type’ but faster rise, higher current than </a:t>
            </a:r>
            <a:r>
              <a:rPr lang="en-US" sz="2000" dirty="0" err="1" smtClean="0"/>
              <a:t>thyratron</a:t>
            </a:r>
            <a:r>
              <a:rPr lang="en-US" sz="2000" dirty="0" smtClean="0"/>
              <a:t>.</a:t>
            </a:r>
          </a:p>
        </p:txBody>
      </p:sp>
    </p:spTree>
    <p:extLst>
      <p:ext uri="{BB962C8B-B14F-4D97-AF65-F5344CB8AC3E}">
        <p14:creationId xmlns:p14="http://schemas.microsoft.com/office/powerpoint/2010/main" val="2921782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25585" y="3411553"/>
            <a:ext cx="8327142" cy="3127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91440" anchor="t" anchorCtr="0"/>
          <a:lstStyle/>
          <a:p>
            <a:pPr marL="228600" indent="-228600" fontAlgn="auto">
              <a:spcBef>
                <a:spcPts val="0"/>
              </a:spcBef>
              <a:spcAft>
                <a:spcPts val="0"/>
              </a:spcAft>
              <a:buFont typeface="Calibri" pitchFamily="34" charset="0"/>
              <a:buChar char="•"/>
              <a:defRPr/>
            </a:pPr>
            <a:endParaRPr lang="en-US" sz="1600" dirty="0">
              <a:solidFill>
                <a:schemeClr val="tx1"/>
              </a:solidFill>
            </a:endParaRPr>
          </a:p>
          <a:p>
            <a:pPr marL="228600" indent="-228600" fontAlgn="auto">
              <a:spcBef>
                <a:spcPts val="0"/>
              </a:spcBef>
              <a:spcAft>
                <a:spcPts val="0"/>
              </a:spcAft>
              <a:buFont typeface="Calibri" pitchFamily="34" charset="0"/>
              <a:buChar char="•"/>
              <a:defRPr/>
            </a:pPr>
            <a:endParaRPr lang="en-US" sz="1600" dirty="0">
              <a:solidFill>
                <a:schemeClr val="tx1"/>
              </a:solidFill>
            </a:endParaRPr>
          </a:p>
          <a:p>
            <a:pPr marL="228600" indent="-228600" fontAlgn="auto">
              <a:spcBef>
                <a:spcPts val="0"/>
              </a:spcBef>
              <a:spcAft>
                <a:spcPts val="0"/>
              </a:spcAft>
              <a:buFont typeface="Calibri" pitchFamily="34" charset="0"/>
              <a:buChar char="•"/>
              <a:defRPr/>
            </a:pPr>
            <a:endParaRPr lang="en-US" sz="1600" dirty="0">
              <a:solidFill>
                <a:schemeClr val="tx1"/>
              </a:solidFill>
            </a:endParaRPr>
          </a:p>
          <a:p>
            <a:pPr marL="228600" indent="-228600" fontAlgn="auto">
              <a:spcBef>
                <a:spcPts val="0"/>
              </a:spcBef>
              <a:spcAft>
                <a:spcPts val="0"/>
              </a:spcAft>
              <a:buFont typeface="Calibri" pitchFamily="34" charset="0"/>
              <a:buChar char="•"/>
              <a:defRPr/>
            </a:pPr>
            <a:endParaRPr lang="en-US" sz="1600" dirty="0">
              <a:solidFill>
                <a:schemeClr val="tx1"/>
              </a:solidFill>
            </a:endParaRPr>
          </a:p>
          <a:p>
            <a:pPr marL="228600" indent="-228600" fontAlgn="auto">
              <a:spcBef>
                <a:spcPts val="0"/>
              </a:spcBef>
              <a:spcAft>
                <a:spcPts val="0"/>
              </a:spcAft>
              <a:buFont typeface="Calibri" pitchFamily="34" charset="0"/>
              <a:buChar char="•"/>
              <a:defRPr/>
            </a:pPr>
            <a:endParaRPr lang="en-US" sz="1600" dirty="0">
              <a:solidFill>
                <a:schemeClr val="tx1"/>
              </a:solidFill>
            </a:endParaRPr>
          </a:p>
          <a:p>
            <a:pPr marL="228600" indent="-228600" fontAlgn="auto">
              <a:spcBef>
                <a:spcPts val="0"/>
              </a:spcBef>
              <a:spcAft>
                <a:spcPts val="0"/>
              </a:spcAft>
              <a:buFont typeface="Calibri" pitchFamily="34" charset="0"/>
              <a:buChar char="•"/>
              <a:defRPr/>
            </a:pPr>
            <a:endParaRPr lang="en-US" sz="1600" dirty="0">
              <a:solidFill>
                <a:schemeClr val="tx1"/>
              </a:solidFill>
            </a:endParaRPr>
          </a:p>
          <a:p>
            <a:pPr marL="228600" indent="-228600" fontAlgn="auto">
              <a:spcBef>
                <a:spcPts val="0"/>
              </a:spcBef>
              <a:spcAft>
                <a:spcPts val="0"/>
              </a:spcAft>
              <a:buFont typeface="Calibri" pitchFamily="34" charset="0"/>
              <a:buChar char="•"/>
              <a:defRPr/>
            </a:pPr>
            <a:endParaRPr lang="en-US" sz="1600" dirty="0">
              <a:solidFill>
                <a:schemeClr val="tx1"/>
              </a:solidFill>
            </a:endParaRPr>
          </a:p>
          <a:p>
            <a:pPr fontAlgn="auto">
              <a:spcBef>
                <a:spcPts val="0"/>
              </a:spcBef>
              <a:spcAft>
                <a:spcPts val="0"/>
              </a:spcAft>
              <a:defRPr/>
            </a:pPr>
            <a:endParaRPr lang="en-US" sz="1600" dirty="0">
              <a:solidFill>
                <a:schemeClr val="tx1"/>
              </a:solidFill>
            </a:endParaRPr>
          </a:p>
        </p:txBody>
      </p:sp>
      <p:sp>
        <p:nvSpPr>
          <p:cNvPr id="5" name="TextBox 4"/>
          <p:cNvSpPr txBox="1"/>
          <p:nvPr/>
        </p:nvSpPr>
        <p:spPr>
          <a:xfrm>
            <a:off x="5638800" y="3905535"/>
            <a:ext cx="2948048" cy="2585323"/>
          </a:xfrm>
          <a:prstGeom prst="rect">
            <a:avLst/>
          </a:prstGeom>
          <a:solidFill>
            <a:schemeClr val="accent1">
              <a:lumMod val="20000"/>
              <a:lumOff val="80000"/>
            </a:schemeClr>
          </a:solidFill>
        </p:spPr>
        <p:txBody>
          <a:bodyPr wrap="square" rtlCol="0">
            <a:spAutoFit/>
          </a:bodyPr>
          <a:lstStyle/>
          <a:p>
            <a:pPr algn="l"/>
            <a:r>
              <a:rPr lang="en-US" b="1" i="1" dirty="0">
                <a:latin typeface="Calibri"/>
                <a:cs typeface="Calibri"/>
              </a:rPr>
              <a:t>Features:</a:t>
            </a:r>
          </a:p>
          <a:p>
            <a:pPr marL="396875" indent="-285750" algn="l">
              <a:buFont typeface="Arial" pitchFamily="34" charset="0"/>
              <a:buChar char="•"/>
            </a:pPr>
            <a:r>
              <a:rPr lang="en-US" b="1" i="1" dirty="0">
                <a:latin typeface="Calibri"/>
                <a:cs typeface="Calibri"/>
              </a:rPr>
              <a:t>Optical Isolation</a:t>
            </a:r>
          </a:p>
          <a:p>
            <a:pPr marL="396875" indent="-285750" algn="l">
              <a:buFont typeface="Arial" pitchFamily="34" charset="0"/>
              <a:buChar char="•"/>
            </a:pPr>
            <a:r>
              <a:rPr lang="en-US" b="1" i="1" dirty="0">
                <a:latin typeface="Calibri"/>
                <a:cs typeface="Calibri"/>
              </a:rPr>
              <a:t>Variable width and amplitude</a:t>
            </a:r>
          </a:p>
          <a:p>
            <a:pPr marL="396875" indent="-285750" algn="l">
              <a:buFont typeface="Arial" pitchFamily="34" charset="0"/>
              <a:buChar char="•"/>
            </a:pPr>
            <a:r>
              <a:rPr lang="en-US" b="1" i="1" dirty="0">
                <a:latin typeface="Calibri"/>
                <a:cs typeface="Calibri"/>
              </a:rPr>
              <a:t>External Trigger Capability</a:t>
            </a:r>
          </a:p>
          <a:p>
            <a:pPr marL="396875" indent="-285750" algn="l">
              <a:buFont typeface="Arial" pitchFamily="34" charset="0"/>
              <a:buChar char="•"/>
            </a:pPr>
            <a:r>
              <a:rPr lang="en-US" b="1" i="1" dirty="0">
                <a:latin typeface="Calibri"/>
                <a:cs typeface="Calibri"/>
              </a:rPr>
              <a:t>Feedback regulates rep rate to keep it below a maximum</a:t>
            </a:r>
          </a:p>
        </p:txBody>
      </p:sp>
      <p:cxnSp>
        <p:nvCxnSpPr>
          <p:cNvPr id="49" name="Straight Connector 48"/>
          <p:cNvCxnSpPr/>
          <p:nvPr/>
        </p:nvCxnSpPr>
        <p:spPr>
          <a:xfrm>
            <a:off x="327596" y="6539125"/>
            <a:ext cx="831242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2" name="Group 42"/>
          <p:cNvGrpSpPr/>
          <p:nvPr/>
        </p:nvGrpSpPr>
        <p:grpSpPr>
          <a:xfrm>
            <a:off x="563021" y="4056027"/>
            <a:ext cx="4661928" cy="2132174"/>
            <a:chOff x="408458" y="1710135"/>
            <a:chExt cx="4943862" cy="2261118"/>
          </a:xfrm>
        </p:grpSpPr>
        <p:pic>
          <p:nvPicPr>
            <p:cNvPr id="52" name="Picture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458" y="1987134"/>
              <a:ext cx="4943862" cy="1707120"/>
            </a:xfrm>
            <a:prstGeom prst="rect">
              <a:avLst/>
            </a:prstGeom>
          </p:spPr>
        </p:pic>
        <p:sp>
          <p:nvSpPr>
            <p:cNvPr id="53" name="Rectangle 52"/>
            <p:cNvSpPr/>
            <p:nvPr/>
          </p:nvSpPr>
          <p:spPr>
            <a:xfrm>
              <a:off x="2113431" y="2888655"/>
              <a:ext cx="1190625" cy="747713"/>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ectangle 53"/>
            <p:cNvSpPr/>
            <p:nvPr/>
          </p:nvSpPr>
          <p:spPr>
            <a:xfrm>
              <a:off x="3691713" y="2019478"/>
              <a:ext cx="1038225" cy="1018401"/>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2458509" y="2019478"/>
              <a:ext cx="1019012" cy="719951"/>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4013931" y="3127167"/>
              <a:ext cx="914400" cy="509201"/>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p:cNvSpPr txBox="1"/>
            <p:nvPr/>
          </p:nvSpPr>
          <p:spPr>
            <a:xfrm>
              <a:off x="2062631" y="3694254"/>
              <a:ext cx="1292226" cy="276999"/>
            </a:xfrm>
            <a:prstGeom prst="rect">
              <a:avLst/>
            </a:prstGeom>
            <a:noFill/>
          </p:spPr>
          <p:txBody>
            <a:bodyPr wrap="square" rtlCol="0">
              <a:spAutoFit/>
            </a:bodyPr>
            <a:lstStyle/>
            <a:p>
              <a:pPr algn="ctr"/>
              <a:r>
                <a:rPr lang="en-US" sz="1200" dirty="0"/>
                <a:t>Feedback Circuit</a:t>
              </a:r>
            </a:p>
          </p:txBody>
        </p:sp>
        <p:sp>
          <p:nvSpPr>
            <p:cNvPr id="58" name="TextBox 57"/>
            <p:cNvSpPr txBox="1"/>
            <p:nvPr/>
          </p:nvSpPr>
          <p:spPr>
            <a:xfrm>
              <a:off x="3558057" y="1710135"/>
              <a:ext cx="1292226" cy="276999"/>
            </a:xfrm>
            <a:prstGeom prst="rect">
              <a:avLst/>
            </a:prstGeom>
            <a:noFill/>
          </p:spPr>
          <p:txBody>
            <a:bodyPr wrap="square" rtlCol="0">
              <a:spAutoFit/>
            </a:bodyPr>
            <a:lstStyle/>
            <a:p>
              <a:pPr algn="ctr"/>
              <a:r>
                <a:rPr lang="en-US" sz="1200" dirty="0"/>
                <a:t>Timing Circuit</a:t>
              </a:r>
            </a:p>
          </p:txBody>
        </p:sp>
        <p:sp>
          <p:nvSpPr>
            <p:cNvPr id="59" name="TextBox 58"/>
            <p:cNvSpPr txBox="1"/>
            <p:nvPr/>
          </p:nvSpPr>
          <p:spPr>
            <a:xfrm>
              <a:off x="2234275" y="1710135"/>
              <a:ext cx="1292226" cy="276999"/>
            </a:xfrm>
            <a:prstGeom prst="rect">
              <a:avLst/>
            </a:prstGeom>
            <a:noFill/>
          </p:spPr>
          <p:txBody>
            <a:bodyPr wrap="square" rtlCol="0">
              <a:spAutoFit/>
            </a:bodyPr>
            <a:lstStyle/>
            <a:p>
              <a:pPr algn="ctr"/>
              <a:r>
                <a:rPr lang="en-US" sz="1200" dirty="0" err="1"/>
                <a:t>Opto</a:t>
              </a:r>
              <a:r>
                <a:rPr lang="en-US" sz="1200" dirty="0"/>
                <a:t>-isolator</a:t>
              </a:r>
            </a:p>
          </p:txBody>
        </p:sp>
        <p:sp>
          <p:nvSpPr>
            <p:cNvPr id="60" name="TextBox 59"/>
            <p:cNvSpPr txBox="1"/>
            <p:nvPr/>
          </p:nvSpPr>
          <p:spPr>
            <a:xfrm>
              <a:off x="3837458" y="3694254"/>
              <a:ext cx="1292226" cy="276999"/>
            </a:xfrm>
            <a:prstGeom prst="rect">
              <a:avLst/>
            </a:prstGeom>
            <a:noFill/>
          </p:spPr>
          <p:txBody>
            <a:bodyPr wrap="square" rtlCol="0">
              <a:spAutoFit/>
            </a:bodyPr>
            <a:lstStyle/>
            <a:p>
              <a:pPr algn="ctr"/>
              <a:r>
                <a:rPr lang="en-US" sz="1200" dirty="0"/>
                <a:t>Output Drive</a:t>
              </a:r>
            </a:p>
          </p:txBody>
        </p:sp>
      </p:grpSp>
      <p:sp>
        <p:nvSpPr>
          <p:cNvPr id="44" name="TextBox 43"/>
          <p:cNvSpPr txBox="1"/>
          <p:nvPr/>
        </p:nvSpPr>
        <p:spPr>
          <a:xfrm>
            <a:off x="397441" y="3421474"/>
            <a:ext cx="8039722" cy="369332"/>
          </a:xfrm>
          <a:prstGeom prst="rect">
            <a:avLst/>
          </a:prstGeom>
          <a:noFill/>
        </p:spPr>
        <p:txBody>
          <a:bodyPr wrap="square" rtlCol="0">
            <a:spAutoFit/>
          </a:bodyPr>
          <a:lstStyle/>
          <a:p>
            <a:pPr algn="ctr"/>
            <a:r>
              <a:rPr lang="en-US" b="1" dirty="0">
                <a:latin typeface="Calibri"/>
                <a:cs typeface="Calibri"/>
              </a:rPr>
              <a:t>Optically Isolated Controller with Feedback Control</a:t>
            </a:r>
          </a:p>
        </p:txBody>
      </p:sp>
      <p:cxnSp>
        <p:nvCxnSpPr>
          <p:cNvPr id="47" name="Straight Connector 46"/>
          <p:cNvCxnSpPr/>
          <p:nvPr/>
        </p:nvCxnSpPr>
        <p:spPr>
          <a:xfrm>
            <a:off x="5566947" y="3880507"/>
            <a:ext cx="0" cy="259045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7596" y="3880507"/>
            <a:ext cx="832512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646126" y="3900404"/>
            <a:ext cx="0" cy="264654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25585" y="3900405"/>
            <a:ext cx="0" cy="259045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577891" y="1449762"/>
            <a:ext cx="5083043" cy="190821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alibri"/>
                <a:cs typeface="Calibri"/>
              </a:rPr>
              <a:t>Differential Output Cable / Electrodes</a:t>
            </a:r>
          </a:p>
          <a:p>
            <a:pPr marL="742950" lvl="1" indent="-285750" algn="just">
              <a:buFont typeface="Courier New" panose="02070309020205020404" pitchFamily="49" charset="0"/>
              <a:buChar char="o"/>
            </a:pPr>
            <a:r>
              <a:rPr lang="en-US" sz="1600" dirty="0">
                <a:latin typeface="Calibri"/>
                <a:cs typeface="Calibri"/>
              </a:rPr>
              <a:t>Keep high currents from flowing through system ground.</a:t>
            </a:r>
          </a:p>
          <a:p>
            <a:pPr marL="285750" indent="-285750" algn="just">
              <a:buFont typeface="Arial" panose="020B0604020202020204" pitchFamily="34" charset="0"/>
              <a:buChar char="•"/>
            </a:pPr>
            <a:r>
              <a:rPr lang="en-US" dirty="0">
                <a:latin typeface="Calibri"/>
                <a:cs typeface="Calibri"/>
              </a:rPr>
              <a:t>Embedded Power and Trigger Signals</a:t>
            </a:r>
          </a:p>
          <a:p>
            <a:pPr marL="742950" lvl="1" indent="-285750" algn="just">
              <a:buFont typeface="Courier New" panose="02070309020205020404" pitchFamily="49" charset="0"/>
              <a:buChar char="o"/>
            </a:pPr>
            <a:r>
              <a:rPr lang="en-US" sz="1600" dirty="0">
                <a:latin typeface="Calibri"/>
                <a:cs typeface="Calibri"/>
              </a:rPr>
              <a:t>Minimize exposed wires that can pick up noise.</a:t>
            </a:r>
          </a:p>
          <a:p>
            <a:pPr marL="285750" indent="-285750" algn="just">
              <a:buFont typeface="Arial" panose="020B0604020202020204" pitchFamily="34" charset="0"/>
              <a:buChar char="•"/>
            </a:pPr>
            <a:r>
              <a:rPr lang="en-US" dirty="0">
                <a:latin typeface="Calibri"/>
                <a:cs typeface="Calibri"/>
              </a:rPr>
              <a:t>Isolated Power Supplies</a:t>
            </a:r>
          </a:p>
          <a:p>
            <a:pPr marL="742950" lvl="1" indent="-285750" algn="just">
              <a:buFont typeface="Courier New" panose="02070309020205020404" pitchFamily="49" charset="0"/>
              <a:buChar char="o"/>
            </a:pPr>
            <a:r>
              <a:rPr lang="en-US" sz="1600" dirty="0">
                <a:latin typeface="Calibri"/>
                <a:cs typeface="Calibri"/>
              </a:rPr>
              <a:t>Provide isolation from noise sensitive equipment.</a:t>
            </a:r>
            <a:endParaRPr lang="en-US" sz="1400" dirty="0">
              <a:latin typeface="Calibri"/>
              <a:cs typeface="Calibri"/>
            </a:endParaRPr>
          </a:p>
        </p:txBody>
      </p:sp>
      <p:grpSp>
        <p:nvGrpSpPr>
          <p:cNvPr id="4" name="Group 1"/>
          <p:cNvGrpSpPr/>
          <p:nvPr/>
        </p:nvGrpSpPr>
        <p:grpSpPr>
          <a:xfrm>
            <a:off x="838200" y="1281091"/>
            <a:ext cx="2690385" cy="2108870"/>
            <a:chOff x="966812" y="886707"/>
            <a:chExt cx="2920644" cy="2467587"/>
          </a:xfrm>
        </p:grpSpPr>
        <p:sp>
          <p:nvSpPr>
            <p:cNvPr id="62" name="TextBox 61"/>
            <p:cNvSpPr txBox="1"/>
            <p:nvPr/>
          </p:nvSpPr>
          <p:spPr>
            <a:xfrm>
              <a:off x="966812" y="2994164"/>
              <a:ext cx="2920644" cy="360130"/>
            </a:xfrm>
            <a:prstGeom prst="rect">
              <a:avLst/>
            </a:prstGeom>
            <a:noFill/>
          </p:spPr>
          <p:txBody>
            <a:bodyPr wrap="square" lIns="45720" rtlCol="0">
              <a:spAutoFit/>
            </a:bodyPr>
            <a:lstStyle/>
            <a:p>
              <a:pPr marL="0" lvl="1"/>
              <a:r>
                <a:rPr lang="en-US" sz="1400" dirty="0">
                  <a:latin typeface="Calibri"/>
                  <a:cs typeface="Calibri"/>
                </a:rPr>
                <a:t>All internal modules are shielded</a:t>
              </a:r>
            </a:p>
          </p:txBody>
        </p:sp>
        <p:pic>
          <p:nvPicPr>
            <p:cNvPr id="63" name="Picture 6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3831" y="886707"/>
              <a:ext cx="2302800" cy="2197731"/>
            </a:xfrm>
            <a:prstGeom prst="rect">
              <a:avLst/>
            </a:prstGeom>
          </p:spPr>
        </p:pic>
      </p:grpSp>
      <p:sp>
        <p:nvSpPr>
          <p:cNvPr id="66" name="TextBox 65"/>
          <p:cNvSpPr txBox="1"/>
          <p:nvPr/>
        </p:nvSpPr>
        <p:spPr>
          <a:xfrm>
            <a:off x="27709" y="943475"/>
            <a:ext cx="9116291" cy="369332"/>
          </a:xfrm>
          <a:prstGeom prst="rect">
            <a:avLst/>
          </a:prstGeom>
          <a:solidFill>
            <a:schemeClr val="accent1">
              <a:lumMod val="40000"/>
              <a:lumOff val="60000"/>
            </a:schemeClr>
          </a:solidFill>
        </p:spPr>
        <p:txBody>
          <a:bodyPr wrap="square" rtlCol="0">
            <a:spAutoFit/>
          </a:bodyPr>
          <a:lstStyle/>
          <a:p>
            <a:pPr algn="ctr" fontAlgn="auto">
              <a:spcBef>
                <a:spcPts val="0"/>
              </a:spcBef>
              <a:spcAft>
                <a:spcPts val="0"/>
              </a:spcAft>
              <a:defRPr/>
            </a:pPr>
            <a:r>
              <a:rPr lang="en-US" b="1" dirty="0">
                <a:latin typeface="Calibri"/>
                <a:cs typeface="Calibri"/>
              </a:rPr>
              <a:t>Goal:  Keep High Current Transient Signals </a:t>
            </a:r>
            <a:r>
              <a:rPr lang="en-US" b="1" i="1" u="sng" dirty="0">
                <a:latin typeface="Calibri"/>
                <a:cs typeface="Calibri"/>
              </a:rPr>
              <a:t>Confined</a:t>
            </a:r>
            <a:r>
              <a:rPr lang="en-US" b="1" dirty="0">
                <a:latin typeface="Calibri"/>
                <a:cs typeface="Calibri"/>
              </a:rPr>
              <a:t> to Pulse Generator and Cable</a:t>
            </a:r>
            <a:endParaRPr lang="en-US" sz="1200" b="1" dirty="0">
              <a:latin typeface="Calibri"/>
              <a:cs typeface="Calibri"/>
            </a:endParaRPr>
          </a:p>
        </p:txBody>
      </p:sp>
      <p:sp>
        <p:nvSpPr>
          <p:cNvPr id="3" name="Slide Number Placeholder 2">
            <a:extLst>
              <a:ext uri="{FF2B5EF4-FFF2-40B4-BE49-F238E27FC236}">
                <a16:creationId xmlns:a16="http://schemas.microsoft.com/office/drawing/2014/main" xmlns="" id="{ABBEAE6B-0832-45CB-AD1D-984985A2600E}"/>
              </a:ext>
            </a:extLst>
          </p:cNvPr>
          <p:cNvSpPr>
            <a:spLocks noGrp="1"/>
          </p:cNvSpPr>
          <p:nvPr>
            <p:ph type="sldNum" sz="quarter" idx="12"/>
          </p:nvPr>
        </p:nvSpPr>
        <p:spPr>
          <a:xfrm>
            <a:off x="6553200" y="6386230"/>
            <a:ext cx="2133600" cy="365125"/>
          </a:xfrm>
        </p:spPr>
        <p:txBody>
          <a:bodyPr/>
          <a:lstStyle/>
          <a:p>
            <a:fld id="{6F3EC406-8F52-4DEC-A35A-CC9457EEC525}" type="slidenum">
              <a:rPr lang="en-US" smtClean="0"/>
              <a:pPr/>
              <a:t>7</a:t>
            </a:fld>
            <a:endParaRPr lang="en-US" dirty="0"/>
          </a:p>
        </p:txBody>
      </p:sp>
      <p:sp>
        <p:nvSpPr>
          <p:cNvPr id="28" name="Rectangle 2">
            <a:extLst>
              <a:ext uri="{FF2B5EF4-FFF2-40B4-BE49-F238E27FC236}">
                <a16:creationId xmlns:a16="http://schemas.microsoft.com/office/drawing/2014/main" xmlns="" id="{8E724BA8-04A2-49ED-994C-344CABCD9471}"/>
              </a:ext>
            </a:extLst>
          </p:cNvPr>
          <p:cNvSpPr txBox="1">
            <a:spLocks noChangeArrowheads="1"/>
          </p:cNvSpPr>
          <p:nvPr/>
        </p:nvSpPr>
        <p:spPr>
          <a:xfrm>
            <a:off x="914400" y="125511"/>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800000"/>
                </a:solidFill>
                <a:ea typeface="ＭＳ Ｐゴシック" charset="0"/>
                <a:cs typeface="ＭＳ Ｐゴシック" charset="0"/>
              </a:rPr>
              <a:t>Typical Pulsed Power Design (cont.)</a:t>
            </a:r>
            <a:r>
              <a:rPr lang="en-US" sz="3600" b="1" dirty="0">
                <a:solidFill>
                  <a:srgbClr val="800000"/>
                </a:solidFill>
                <a:ea typeface="ＭＳ Ｐゴシック" charset="0"/>
                <a:cs typeface="ＭＳ Ｐゴシック" charset="0"/>
              </a:rPr>
              <a:t/>
            </a:r>
            <a:br>
              <a:rPr lang="en-US" sz="3600" b="1" dirty="0">
                <a:solidFill>
                  <a:srgbClr val="800000"/>
                </a:solidFill>
                <a:ea typeface="ＭＳ Ｐゴシック" charset="0"/>
                <a:cs typeface="ＭＳ Ｐゴシック" charset="0"/>
              </a:rPr>
            </a:br>
            <a:r>
              <a:rPr lang="en-US" sz="2400" b="1" dirty="0">
                <a:solidFill>
                  <a:srgbClr val="3366FF"/>
                </a:solidFill>
                <a:ea typeface="ＭＳ Ｐゴシック" charset="0"/>
                <a:cs typeface="ＭＳ Ｐゴシック" charset="0"/>
              </a:rPr>
              <a:t>Managing Electromagnetic Compatibility</a:t>
            </a:r>
          </a:p>
        </p:txBody>
      </p:sp>
    </p:spTree>
    <p:extLst>
      <p:ext uri="{BB962C8B-B14F-4D97-AF65-F5344CB8AC3E}">
        <p14:creationId xmlns:p14="http://schemas.microsoft.com/office/powerpoint/2010/main" val="61208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5253487"/>
            <a:ext cx="9144000" cy="1358530"/>
            <a:chOff x="0" y="5177287"/>
            <a:chExt cx="9144000" cy="1358530"/>
          </a:xfrm>
        </p:grpSpPr>
        <p:sp>
          <p:nvSpPr>
            <p:cNvPr id="24" name="Rectangle 23"/>
            <p:cNvSpPr/>
            <p:nvPr/>
          </p:nvSpPr>
          <p:spPr>
            <a:xfrm>
              <a:off x="0" y="5181600"/>
              <a:ext cx="9144000" cy="1354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mj-lt"/>
              </a:endParaRPr>
            </a:p>
          </p:txBody>
        </p:sp>
        <p:sp>
          <p:nvSpPr>
            <p:cNvPr id="22" name="TextBox 21"/>
            <p:cNvSpPr txBox="1"/>
            <p:nvPr/>
          </p:nvSpPr>
          <p:spPr>
            <a:xfrm>
              <a:off x="4691332" y="5177287"/>
              <a:ext cx="4419600" cy="1354217"/>
            </a:xfrm>
            <a:prstGeom prst="rect">
              <a:avLst/>
            </a:prstGeom>
            <a:noFill/>
          </p:spPr>
          <p:txBody>
            <a:bodyPr wrap="square" rtlCol="0">
              <a:spAutoFit/>
            </a:bodyPr>
            <a:lstStyle/>
            <a:p>
              <a:r>
                <a:rPr lang="en-US" b="1" dirty="0" smtClean="0">
                  <a:solidFill>
                    <a:schemeClr val="tx1">
                      <a:lumMod val="65000"/>
                      <a:lumOff val="35000"/>
                    </a:schemeClr>
                  </a:solidFill>
                  <a:latin typeface="+mj-lt"/>
                </a:rPr>
                <a:t>Specifications:  </a:t>
              </a:r>
            </a:p>
            <a:p>
              <a:pPr marL="285750" indent="-285750">
                <a:buFont typeface="Wingdings" panose="05000000000000000000" pitchFamily="2" charset="2"/>
                <a:buChar char="Ø"/>
              </a:pPr>
              <a:r>
                <a:rPr lang="en-US" sz="1600" dirty="0" smtClean="0">
                  <a:solidFill>
                    <a:schemeClr val="tx1">
                      <a:lumMod val="65000"/>
                      <a:lumOff val="35000"/>
                    </a:schemeClr>
                  </a:solidFill>
                  <a:latin typeface="+mj-lt"/>
                </a:rPr>
                <a:t>20 kV into 50 </a:t>
              </a:r>
              <a:r>
                <a:rPr lang="el-GR" sz="1600" dirty="0">
                  <a:solidFill>
                    <a:schemeClr val="tx1">
                      <a:lumMod val="65000"/>
                      <a:lumOff val="35000"/>
                    </a:schemeClr>
                  </a:solidFill>
                  <a:latin typeface="+mj-lt"/>
                </a:rPr>
                <a:t>Ω</a:t>
              </a:r>
              <a:endParaRPr lang="en-US" sz="1600" dirty="0" smtClean="0">
                <a:solidFill>
                  <a:schemeClr val="tx1">
                    <a:lumMod val="65000"/>
                    <a:lumOff val="35000"/>
                  </a:schemeClr>
                </a:solidFill>
                <a:latin typeface="+mj-lt"/>
              </a:endParaRPr>
            </a:p>
            <a:p>
              <a:pPr marL="285750" indent="-285750">
                <a:buFont typeface="Wingdings" panose="05000000000000000000" pitchFamily="2" charset="2"/>
                <a:buChar char="Ø"/>
              </a:pPr>
              <a:r>
                <a:rPr lang="en-US" sz="1600" dirty="0" smtClean="0">
                  <a:solidFill>
                    <a:schemeClr val="tx1">
                      <a:lumMod val="65000"/>
                      <a:lumOff val="35000"/>
                    </a:schemeClr>
                  </a:solidFill>
                  <a:latin typeface="+mj-lt"/>
                </a:rPr>
                <a:t>15 ns Full-Width-Half-Max Pulse Duration</a:t>
              </a:r>
            </a:p>
            <a:p>
              <a:pPr marL="285750" indent="-285750">
                <a:buFont typeface="Wingdings" panose="05000000000000000000" pitchFamily="2" charset="2"/>
                <a:buChar char="Ø"/>
              </a:pPr>
              <a:r>
                <a:rPr lang="en-US" sz="1600" dirty="0">
                  <a:solidFill>
                    <a:schemeClr val="tx1">
                      <a:lumMod val="65000"/>
                      <a:lumOff val="35000"/>
                    </a:schemeClr>
                  </a:solidFill>
                  <a:latin typeface="+mj-lt"/>
                </a:rPr>
                <a:t>4 ns Pulse </a:t>
              </a:r>
              <a:r>
                <a:rPr lang="en-US" sz="1600" dirty="0" err="1">
                  <a:solidFill>
                    <a:schemeClr val="tx1">
                      <a:lumMod val="65000"/>
                      <a:lumOff val="35000"/>
                    </a:schemeClr>
                  </a:solidFill>
                  <a:latin typeface="+mj-lt"/>
                </a:rPr>
                <a:t>Risetime</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dV</a:t>
              </a:r>
              <a:r>
                <a:rPr lang="en-US" sz="1600" dirty="0">
                  <a:solidFill>
                    <a:schemeClr val="tx1">
                      <a:lumMod val="65000"/>
                      <a:lumOff val="35000"/>
                    </a:schemeClr>
                  </a:solidFill>
                  <a:latin typeface="+mj-lt"/>
                </a:rPr>
                <a:t>/</a:t>
              </a:r>
              <a:r>
                <a:rPr lang="en-US" sz="1600" dirty="0" err="1">
                  <a:solidFill>
                    <a:schemeClr val="tx1">
                      <a:lumMod val="65000"/>
                      <a:lumOff val="35000"/>
                    </a:schemeClr>
                  </a:solidFill>
                  <a:latin typeface="+mj-lt"/>
                </a:rPr>
                <a:t>dt</a:t>
              </a:r>
              <a:r>
                <a:rPr lang="en-US" sz="1600" dirty="0">
                  <a:solidFill>
                    <a:schemeClr val="tx1">
                      <a:lumMod val="65000"/>
                      <a:lumOff val="35000"/>
                    </a:schemeClr>
                  </a:solidFill>
                  <a:latin typeface="+mj-lt"/>
                </a:rPr>
                <a:t> = 5 × 10</a:t>
              </a:r>
              <a:r>
                <a:rPr lang="en-US" sz="1600" baseline="30000" dirty="0">
                  <a:solidFill>
                    <a:schemeClr val="tx1">
                      <a:lumMod val="65000"/>
                      <a:lumOff val="35000"/>
                    </a:schemeClr>
                  </a:solidFill>
                  <a:latin typeface="+mj-lt"/>
                </a:rPr>
                <a:t>12</a:t>
              </a:r>
              <a:r>
                <a:rPr lang="en-US" sz="1600" dirty="0">
                  <a:solidFill>
                    <a:schemeClr val="tx1">
                      <a:lumMod val="65000"/>
                      <a:lumOff val="35000"/>
                    </a:schemeClr>
                  </a:solidFill>
                  <a:latin typeface="+mj-lt"/>
                </a:rPr>
                <a:t> V/s </a:t>
              </a:r>
              <a:endParaRPr lang="en-US" sz="1600" dirty="0" smtClean="0">
                <a:solidFill>
                  <a:schemeClr val="tx1">
                    <a:lumMod val="65000"/>
                    <a:lumOff val="35000"/>
                  </a:schemeClr>
                </a:solidFill>
                <a:latin typeface="+mj-lt"/>
              </a:endParaRPr>
            </a:p>
            <a:p>
              <a:pPr marL="285750" indent="-285750">
                <a:buFont typeface="Wingdings" panose="05000000000000000000" pitchFamily="2" charset="2"/>
                <a:buChar char="Ø"/>
              </a:pPr>
              <a:r>
                <a:rPr lang="en-US" sz="1600" dirty="0" smtClean="0">
                  <a:solidFill>
                    <a:schemeClr val="tx1">
                      <a:lumMod val="65000"/>
                      <a:lumOff val="35000"/>
                    </a:schemeClr>
                  </a:solidFill>
                  <a:latin typeface="+mj-lt"/>
                </a:rPr>
                <a:t>20 kHz Pulse Repetition Rate (Burst)</a:t>
              </a:r>
            </a:p>
          </p:txBody>
        </p:sp>
      </p:gr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19649" y="1526366"/>
            <a:ext cx="3924301" cy="3235770"/>
          </a:xfrm>
          <a:prstGeom prst="rect">
            <a:avLst/>
          </a:prstGeom>
        </p:spPr>
      </p:pic>
      <p:sp>
        <p:nvSpPr>
          <p:cNvPr id="11" name="Rectangle 10"/>
          <p:cNvSpPr/>
          <p:nvPr/>
        </p:nvSpPr>
        <p:spPr>
          <a:xfrm>
            <a:off x="76200" y="381000"/>
            <a:ext cx="8991600" cy="533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dirty="0" smtClean="0">
                <a:solidFill>
                  <a:srgbClr val="800000"/>
                </a:solidFill>
              </a:rPr>
              <a:t>New Pulse Generators for Combustion and Medicine</a:t>
            </a:r>
            <a:endParaRPr lang="en-US" sz="2800" dirty="0">
              <a:solidFill>
                <a:srgbClr val="800000"/>
              </a:solidFill>
            </a:endParaRPr>
          </a:p>
        </p:txBody>
      </p:sp>
      <p:sp>
        <p:nvSpPr>
          <p:cNvPr id="12" name="TextBox 11"/>
          <p:cNvSpPr txBox="1"/>
          <p:nvPr/>
        </p:nvSpPr>
        <p:spPr>
          <a:xfrm>
            <a:off x="304800" y="5253487"/>
            <a:ext cx="4419600" cy="1354217"/>
          </a:xfrm>
          <a:prstGeom prst="rect">
            <a:avLst/>
          </a:prstGeom>
          <a:noFill/>
        </p:spPr>
        <p:txBody>
          <a:bodyPr wrap="square" rtlCol="0">
            <a:spAutoFit/>
          </a:bodyPr>
          <a:lstStyle/>
          <a:p>
            <a:r>
              <a:rPr lang="en-US" b="1" dirty="0" smtClean="0">
                <a:solidFill>
                  <a:schemeClr val="tx1">
                    <a:lumMod val="65000"/>
                    <a:lumOff val="35000"/>
                  </a:schemeClr>
                </a:solidFill>
                <a:latin typeface="+mj-lt"/>
              </a:rPr>
              <a:t>Specifications:  </a:t>
            </a:r>
          </a:p>
          <a:p>
            <a:pPr marL="285750" indent="-285750">
              <a:buFont typeface="Wingdings" panose="05000000000000000000" pitchFamily="2" charset="2"/>
              <a:buChar char="Ø"/>
            </a:pPr>
            <a:r>
              <a:rPr lang="en-US" sz="1600" dirty="0" smtClean="0">
                <a:solidFill>
                  <a:schemeClr val="tx1">
                    <a:lumMod val="65000"/>
                    <a:lumOff val="35000"/>
                  </a:schemeClr>
                </a:solidFill>
                <a:latin typeface="+mj-lt"/>
              </a:rPr>
              <a:t>40 kV into 200 </a:t>
            </a:r>
            <a:r>
              <a:rPr lang="el-GR" sz="1600" dirty="0">
                <a:solidFill>
                  <a:schemeClr val="tx1">
                    <a:lumMod val="65000"/>
                    <a:lumOff val="35000"/>
                  </a:schemeClr>
                </a:solidFill>
                <a:latin typeface="+mj-lt"/>
              </a:rPr>
              <a:t>Ω</a:t>
            </a:r>
            <a:endParaRPr lang="en-US" sz="1600" dirty="0" smtClean="0">
              <a:solidFill>
                <a:schemeClr val="tx1">
                  <a:lumMod val="65000"/>
                  <a:lumOff val="35000"/>
                </a:schemeClr>
              </a:solidFill>
              <a:latin typeface="+mj-lt"/>
            </a:endParaRPr>
          </a:p>
          <a:p>
            <a:pPr marL="285750" indent="-285750">
              <a:buFont typeface="Wingdings" panose="05000000000000000000" pitchFamily="2" charset="2"/>
              <a:buChar char="Ø"/>
            </a:pPr>
            <a:r>
              <a:rPr lang="en-US" sz="1600" dirty="0" smtClean="0">
                <a:solidFill>
                  <a:schemeClr val="tx1">
                    <a:lumMod val="65000"/>
                    <a:lumOff val="35000"/>
                  </a:schemeClr>
                </a:solidFill>
                <a:latin typeface="+mj-lt"/>
              </a:rPr>
              <a:t>12 ns Full-Width-Half-Max Pulse Duration</a:t>
            </a:r>
          </a:p>
          <a:p>
            <a:pPr marL="285750" indent="-285750">
              <a:buFont typeface="Wingdings" panose="05000000000000000000" pitchFamily="2" charset="2"/>
              <a:buChar char="Ø"/>
            </a:pPr>
            <a:r>
              <a:rPr lang="en-US" sz="1600" dirty="0">
                <a:solidFill>
                  <a:schemeClr val="tx1">
                    <a:lumMod val="65000"/>
                    <a:lumOff val="35000"/>
                  </a:schemeClr>
                </a:solidFill>
                <a:latin typeface="+mj-lt"/>
              </a:rPr>
              <a:t>5 ns Pulse </a:t>
            </a:r>
            <a:r>
              <a:rPr lang="en-US" sz="1600" dirty="0" err="1" smtClean="0">
                <a:solidFill>
                  <a:schemeClr val="tx1">
                    <a:lumMod val="65000"/>
                    <a:lumOff val="35000"/>
                  </a:schemeClr>
                </a:solidFill>
                <a:latin typeface="+mj-lt"/>
              </a:rPr>
              <a:t>Risetime</a:t>
            </a:r>
            <a:endParaRPr lang="en-US" sz="1600" dirty="0" smtClean="0">
              <a:solidFill>
                <a:schemeClr val="tx1">
                  <a:lumMod val="65000"/>
                  <a:lumOff val="35000"/>
                </a:schemeClr>
              </a:solidFill>
              <a:latin typeface="+mj-lt"/>
            </a:endParaRPr>
          </a:p>
          <a:p>
            <a:pPr marL="285750" indent="-285750">
              <a:buFont typeface="Wingdings" panose="05000000000000000000" pitchFamily="2" charset="2"/>
              <a:buChar char="Ø"/>
            </a:pPr>
            <a:r>
              <a:rPr lang="en-US" sz="1600" dirty="0" smtClean="0">
                <a:solidFill>
                  <a:schemeClr val="tx1">
                    <a:lumMod val="65000"/>
                    <a:lumOff val="35000"/>
                  </a:schemeClr>
                </a:solidFill>
                <a:latin typeface="+mj-lt"/>
              </a:rPr>
              <a:t>10 kHz Pulse Repetition Rate (Burst)</a:t>
            </a:r>
          </a:p>
        </p:txBody>
      </p:sp>
      <p:pic>
        <p:nvPicPr>
          <p:cNvPr id="21094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1764206"/>
            <a:ext cx="4724400" cy="3400424"/>
          </a:xfrm>
          <a:prstGeom prst="rect">
            <a:avLst/>
          </a:prstGeom>
          <a:noFill/>
          <a:extLst>
            <a:ext uri="{909E8E84-426E-40dd-AFC4-6F175D3DCCD1}">
              <a14:hiddenFill xmlns:a14="http://schemas.microsoft.com/office/drawing/2010/main">
                <a:solidFill>
                  <a:srgbClr val="FFFFFF"/>
                </a:solidFill>
              </a14:hiddenFill>
            </a:ext>
          </a:extLst>
        </p:spPr>
      </p:pic>
      <p:pic>
        <p:nvPicPr>
          <p:cNvPr id="210947" name="Picture 3" descr="C:\Users\Dan\Documents\Transient Plasma Systems\Products\SSPG-101\SSPG-101 Photos\SSPG-101 transpar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7630" y="1371599"/>
            <a:ext cx="1392867" cy="1010795"/>
          </a:xfrm>
          <a:prstGeom prst="rect">
            <a:avLst/>
          </a:prstGeom>
          <a:noFill/>
          <a:extLst>
            <a:ext uri="{909E8E84-426E-40dd-AFC4-6F175D3DCCD1}">
              <a14:hiddenFill xmlns:a14="http://schemas.microsoft.com/office/drawing/2010/main">
                <a:solidFill>
                  <a:srgbClr val="FFFFFF"/>
                </a:solidFill>
              </a14:hiddenFill>
            </a:ext>
          </a:extLst>
        </p:spPr>
      </p:pic>
      <p:pic>
        <p:nvPicPr>
          <p:cNvPr id="210948" name="Picture 4" descr="C:\Users\Dan\Downloads\SSPG-40X Transparent smal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0810" y="1239679"/>
            <a:ext cx="1789545" cy="104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708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076450" y="3835351"/>
            <a:ext cx="6686550" cy="17716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Rectangle 2"/>
          <p:cNvSpPr/>
          <p:nvPr/>
        </p:nvSpPr>
        <p:spPr>
          <a:xfrm>
            <a:off x="2035779" y="2191387"/>
            <a:ext cx="2457450" cy="3433763"/>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extBox 5"/>
          <p:cNvSpPr txBox="1"/>
          <p:nvPr/>
        </p:nvSpPr>
        <p:spPr>
          <a:xfrm>
            <a:off x="121298" y="1046990"/>
            <a:ext cx="8783077" cy="707886"/>
          </a:xfrm>
          <a:prstGeom prst="rect">
            <a:avLst/>
          </a:prstGeom>
          <a:noFill/>
        </p:spPr>
        <p:txBody>
          <a:bodyPr wrap="square" rtlCol="0">
            <a:spAutoFit/>
          </a:bodyPr>
          <a:lstStyle/>
          <a:p>
            <a:r>
              <a:rPr lang="en-US" sz="2000" dirty="0">
                <a:solidFill>
                  <a:schemeClr val="tx1">
                    <a:lumMod val="65000"/>
                    <a:lumOff val="35000"/>
                  </a:schemeClr>
                </a:solidFill>
                <a:latin typeface="+mj-lt"/>
              </a:rPr>
              <a:t>During a transient phase, prior to arc formation, there are relatively more energetic electrons -- </a:t>
            </a:r>
            <a:r>
              <a:rPr lang="en-US" sz="2000" b="1" dirty="0">
                <a:solidFill>
                  <a:srgbClr val="C00000"/>
                </a:solidFill>
                <a:latin typeface="+mj-lt"/>
              </a:rPr>
              <a:t>while there is still a high voltage across the </a:t>
            </a:r>
            <a:r>
              <a:rPr lang="en-US" sz="2000" b="1" dirty="0" smtClean="0">
                <a:solidFill>
                  <a:srgbClr val="C00000"/>
                </a:solidFill>
                <a:latin typeface="+mj-lt"/>
              </a:rPr>
              <a:t>gap </a:t>
            </a:r>
            <a:endParaRPr lang="en-US" sz="2000" b="1" dirty="0">
              <a:solidFill>
                <a:srgbClr val="C00000"/>
              </a:solidFill>
              <a:latin typeface="+mj-lt"/>
            </a:endParaRPr>
          </a:p>
        </p:txBody>
      </p:sp>
      <p:sp>
        <p:nvSpPr>
          <p:cNvPr id="15" name="TextBox 14"/>
          <p:cNvSpPr txBox="1"/>
          <p:nvPr/>
        </p:nvSpPr>
        <p:spPr>
          <a:xfrm>
            <a:off x="2173585" y="2292301"/>
            <a:ext cx="2093615" cy="1323439"/>
          </a:xfrm>
          <a:prstGeom prst="rect">
            <a:avLst/>
          </a:prstGeom>
          <a:noFill/>
        </p:spPr>
        <p:txBody>
          <a:bodyPr wrap="square" rtlCol="0">
            <a:spAutoFit/>
          </a:bodyPr>
          <a:lstStyle/>
          <a:p>
            <a:r>
              <a:rPr lang="en-US" sz="1600" dirty="0">
                <a:solidFill>
                  <a:schemeClr val="tx1">
                    <a:lumMod val="65000"/>
                    <a:lumOff val="35000"/>
                  </a:schemeClr>
                </a:solidFill>
                <a:latin typeface="+mj-lt"/>
              </a:rPr>
              <a:t>Typical electron distribution function, f(E), and cross section, </a:t>
            </a:r>
            <a:r>
              <a:rPr lang="el-GR" sz="1600" dirty="0">
                <a:solidFill>
                  <a:schemeClr val="tx1">
                    <a:lumMod val="65000"/>
                    <a:lumOff val="35000"/>
                  </a:schemeClr>
                </a:solidFill>
                <a:latin typeface="+mj-lt"/>
                <a:cs typeface="Calibri"/>
              </a:rPr>
              <a:t>σ</a:t>
            </a:r>
            <a:r>
              <a:rPr lang="en-US" sz="1600" dirty="0">
                <a:solidFill>
                  <a:schemeClr val="tx1">
                    <a:lumMod val="65000"/>
                    <a:lumOff val="35000"/>
                  </a:schemeClr>
                </a:solidFill>
                <a:latin typeface="+mj-lt"/>
                <a:cs typeface="Calibri"/>
              </a:rPr>
              <a:t>(E), </a:t>
            </a:r>
            <a:r>
              <a:rPr lang="en-US" sz="1600" b="1" dirty="0">
                <a:solidFill>
                  <a:schemeClr val="tx1">
                    <a:lumMod val="65000"/>
                    <a:lumOff val="35000"/>
                  </a:schemeClr>
                </a:solidFill>
                <a:latin typeface="+mj-lt"/>
                <a:cs typeface="Calibri"/>
              </a:rPr>
              <a:t>during</a:t>
            </a:r>
            <a:r>
              <a:rPr lang="en-US" sz="1600" dirty="0">
                <a:solidFill>
                  <a:schemeClr val="tx1">
                    <a:lumMod val="65000"/>
                    <a:lumOff val="35000"/>
                  </a:schemeClr>
                </a:solidFill>
                <a:latin typeface="+mj-lt"/>
                <a:cs typeface="Calibri"/>
              </a:rPr>
              <a:t> first 10 ns of the discharge</a:t>
            </a:r>
            <a:endParaRPr lang="en-US" sz="1600" dirty="0">
              <a:solidFill>
                <a:schemeClr val="tx1">
                  <a:lumMod val="65000"/>
                  <a:lumOff val="35000"/>
                </a:schemeClr>
              </a:solidFill>
              <a:latin typeface="+mj-lt"/>
            </a:endParaRPr>
          </a:p>
        </p:txBody>
      </p:sp>
      <p:sp>
        <p:nvSpPr>
          <p:cNvPr id="58" name="TextBox 57"/>
          <p:cNvSpPr txBox="1"/>
          <p:nvPr/>
        </p:nvSpPr>
        <p:spPr>
          <a:xfrm>
            <a:off x="2173585" y="3817189"/>
            <a:ext cx="2033100" cy="1754326"/>
          </a:xfrm>
          <a:prstGeom prst="rect">
            <a:avLst/>
          </a:prstGeom>
          <a:noFill/>
        </p:spPr>
        <p:txBody>
          <a:bodyPr wrap="square" rtlCol="0">
            <a:spAutoFit/>
          </a:bodyPr>
          <a:lstStyle/>
          <a:p>
            <a:r>
              <a:rPr lang="en-US" dirty="0">
                <a:solidFill>
                  <a:schemeClr val="tx1">
                    <a:lumMod val="65000"/>
                    <a:lumOff val="35000"/>
                  </a:schemeClr>
                </a:solidFill>
                <a:latin typeface="+mj-lt"/>
              </a:rPr>
              <a:t>Typical electron distribution function, f(E), and cross section, </a:t>
            </a:r>
            <a:r>
              <a:rPr lang="el-GR" dirty="0">
                <a:solidFill>
                  <a:schemeClr val="tx1">
                    <a:lumMod val="65000"/>
                    <a:lumOff val="35000"/>
                  </a:schemeClr>
                </a:solidFill>
                <a:latin typeface="+mj-lt"/>
                <a:cs typeface="Calibri"/>
              </a:rPr>
              <a:t>σ</a:t>
            </a:r>
            <a:r>
              <a:rPr lang="en-US" dirty="0">
                <a:solidFill>
                  <a:schemeClr val="tx1">
                    <a:lumMod val="65000"/>
                    <a:lumOff val="35000"/>
                  </a:schemeClr>
                </a:solidFill>
                <a:latin typeface="+mj-lt"/>
                <a:cs typeface="Calibri"/>
              </a:rPr>
              <a:t>(E), </a:t>
            </a:r>
            <a:r>
              <a:rPr lang="en-US" b="1" dirty="0">
                <a:solidFill>
                  <a:schemeClr val="tx1">
                    <a:lumMod val="65000"/>
                    <a:lumOff val="35000"/>
                  </a:schemeClr>
                </a:solidFill>
                <a:latin typeface="+mj-lt"/>
                <a:cs typeface="Calibri"/>
              </a:rPr>
              <a:t>after</a:t>
            </a:r>
            <a:r>
              <a:rPr lang="en-US" dirty="0">
                <a:solidFill>
                  <a:schemeClr val="tx1">
                    <a:lumMod val="65000"/>
                    <a:lumOff val="35000"/>
                  </a:schemeClr>
                </a:solidFill>
                <a:latin typeface="+mj-lt"/>
                <a:cs typeface="Calibri"/>
              </a:rPr>
              <a:t> first </a:t>
            </a:r>
            <a:r>
              <a:rPr lang="en-US" dirty="0" smtClean="0">
                <a:solidFill>
                  <a:schemeClr val="tx1">
                    <a:lumMod val="65000"/>
                    <a:lumOff val="35000"/>
                  </a:schemeClr>
                </a:solidFill>
                <a:latin typeface="+mj-lt"/>
                <a:cs typeface="Calibri"/>
              </a:rPr>
              <a:t>100 </a:t>
            </a:r>
            <a:r>
              <a:rPr lang="en-US" dirty="0">
                <a:solidFill>
                  <a:schemeClr val="tx1">
                    <a:lumMod val="65000"/>
                    <a:lumOff val="35000"/>
                  </a:schemeClr>
                </a:solidFill>
                <a:latin typeface="+mj-lt"/>
                <a:cs typeface="Calibri"/>
              </a:rPr>
              <a:t>ns of the discharge</a:t>
            </a:r>
            <a:endParaRPr lang="en-US" dirty="0">
              <a:solidFill>
                <a:schemeClr val="tx1">
                  <a:lumMod val="65000"/>
                  <a:lumOff val="35000"/>
                </a:schemeClr>
              </a:solidFill>
              <a:latin typeface="+mj-lt"/>
            </a:endParaRPr>
          </a:p>
        </p:txBody>
      </p:sp>
      <p:grpSp>
        <p:nvGrpSpPr>
          <p:cNvPr id="19" name="Group 18"/>
          <p:cNvGrpSpPr/>
          <p:nvPr/>
        </p:nvGrpSpPr>
        <p:grpSpPr>
          <a:xfrm>
            <a:off x="4840295" y="2133600"/>
            <a:ext cx="3366375" cy="1597145"/>
            <a:chOff x="3385200" y="1670439"/>
            <a:chExt cx="4945058" cy="2346135"/>
          </a:xfrm>
        </p:grpSpPr>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6707" y="1670439"/>
              <a:ext cx="4480450" cy="1743155"/>
            </a:xfrm>
            <a:prstGeom prst="rect">
              <a:avLst/>
            </a:prstGeom>
          </p:spPr>
        </p:pic>
        <p:sp>
          <p:nvSpPr>
            <p:cNvPr id="62" name="TextBox 61"/>
            <p:cNvSpPr txBox="1"/>
            <p:nvPr/>
          </p:nvSpPr>
          <p:spPr>
            <a:xfrm>
              <a:off x="3385200" y="3643583"/>
              <a:ext cx="4945058" cy="372991"/>
            </a:xfrm>
            <a:prstGeom prst="rect">
              <a:avLst/>
            </a:prstGeom>
            <a:noFill/>
          </p:spPr>
          <p:txBody>
            <a:bodyPr wrap="square" rtlCol="0">
              <a:spAutoFit/>
            </a:bodyPr>
            <a:lstStyle/>
            <a:p>
              <a:pPr algn="ctr"/>
              <a:r>
                <a:rPr lang="en-US" sz="1050" b="1" dirty="0">
                  <a:latin typeface="+mj-lt"/>
                </a:rPr>
                <a:t>Electron Energy (</a:t>
              </a:r>
              <a:r>
                <a:rPr lang="en-US" sz="1050" b="1" dirty="0" err="1">
                  <a:latin typeface="+mj-lt"/>
                </a:rPr>
                <a:t>eV</a:t>
              </a:r>
              <a:r>
                <a:rPr lang="en-US" sz="1050" b="1" dirty="0">
                  <a:latin typeface="+mj-lt"/>
                </a:rPr>
                <a:t>)</a:t>
              </a:r>
            </a:p>
          </p:txBody>
        </p:sp>
        <p:cxnSp>
          <p:nvCxnSpPr>
            <p:cNvPr id="63" name="Straight Arrow Connector 62"/>
            <p:cNvCxnSpPr/>
            <p:nvPr/>
          </p:nvCxnSpPr>
          <p:spPr>
            <a:xfrm flipH="1" flipV="1">
              <a:off x="3417826" y="1981636"/>
              <a:ext cx="3" cy="136514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3411245" y="3287508"/>
              <a:ext cx="4853614" cy="729066"/>
              <a:chOff x="533400" y="6210228"/>
              <a:chExt cx="3515173" cy="528017"/>
            </a:xfrm>
          </p:grpSpPr>
          <p:cxnSp>
            <p:nvCxnSpPr>
              <p:cNvPr id="65" name="Straight Arrow Connector 64"/>
              <p:cNvCxnSpPr/>
              <p:nvPr/>
            </p:nvCxnSpPr>
            <p:spPr>
              <a:xfrm>
                <a:off x="533400" y="6248400"/>
                <a:ext cx="350955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6200000">
                <a:off x="583913" y="6296646"/>
                <a:ext cx="392922" cy="245576"/>
              </a:xfrm>
              <a:prstGeom prst="rect">
                <a:avLst/>
              </a:prstGeom>
              <a:noFill/>
            </p:spPr>
            <p:txBody>
              <a:bodyPr wrap="square" rtlCol="0">
                <a:spAutoFit/>
              </a:bodyPr>
              <a:lstStyle/>
              <a:p>
                <a:pPr algn="r"/>
                <a:r>
                  <a:rPr lang="en-US" sz="900" dirty="0">
                    <a:latin typeface="+mj-lt"/>
                  </a:rPr>
                  <a:t>10</a:t>
                </a:r>
              </a:p>
            </p:txBody>
          </p:sp>
          <p:sp>
            <p:nvSpPr>
              <p:cNvPr id="68" name="TextBox 67"/>
              <p:cNvSpPr txBox="1"/>
              <p:nvPr/>
            </p:nvSpPr>
            <p:spPr>
              <a:xfrm rot="16200000">
                <a:off x="793166" y="6307849"/>
                <a:ext cx="427972" cy="245576"/>
              </a:xfrm>
              <a:prstGeom prst="rect">
                <a:avLst/>
              </a:prstGeom>
              <a:noFill/>
            </p:spPr>
            <p:txBody>
              <a:bodyPr wrap="square" rtlCol="0">
                <a:spAutoFit/>
              </a:bodyPr>
              <a:lstStyle/>
              <a:p>
                <a:pPr algn="r"/>
                <a:r>
                  <a:rPr lang="en-US" sz="900" dirty="0">
                    <a:latin typeface="+mj-lt"/>
                  </a:rPr>
                  <a:t>20</a:t>
                </a:r>
              </a:p>
            </p:txBody>
          </p:sp>
          <p:sp>
            <p:nvSpPr>
              <p:cNvPr id="69" name="TextBox 68"/>
              <p:cNvSpPr txBox="1"/>
              <p:nvPr/>
            </p:nvSpPr>
            <p:spPr>
              <a:xfrm rot="16200000">
                <a:off x="1035719" y="6294440"/>
                <a:ext cx="397334" cy="245576"/>
              </a:xfrm>
              <a:prstGeom prst="rect">
                <a:avLst/>
              </a:prstGeom>
              <a:noFill/>
            </p:spPr>
            <p:txBody>
              <a:bodyPr wrap="square" rtlCol="0">
                <a:spAutoFit/>
              </a:bodyPr>
              <a:lstStyle/>
              <a:p>
                <a:pPr algn="r"/>
                <a:r>
                  <a:rPr lang="en-US" sz="900" dirty="0">
                    <a:latin typeface="+mj-lt"/>
                  </a:rPr>
                  <a:t>30</a:t>
                </a:r>
              </a:p>
            </p:txBody>
          </p:sp>
          <p:sp>
            <p:nvSpPr>
              <p:cNvPr id="70" name="TextBox 69"/>
              <p:cNvSpPr txBox="1"/>
              <p:nvPr/>
            </p:nvSpPr>
            <p:spPr>
              <a:xfrm rot="16200000">
                <a:off x="1262499" y="6294440"/>
                <a:ext cx="397334" cy="245576"/>
              </a:xfrm>
              <a:prstGeom prst="rect">
                <a:avLst/>
              </a:prstGeom>
              <a:noFill/>
            </p:spPr>
            <p:txBody>
              <a:bodyPr wrap="square" rtlCol="0">
                <a:spAutoFit/>
              </a:bodyPr>
              <a:lstStyle/>
              <a:p>
                <a:pPr algn="r"/>
                <a:r>
                  <a:rPr lang="en-US" sz="900" dirty="0">
                    <a:latin typeface="+mj-lt"/>
                  </a:rPr>
                  <a:t>40</a:t>
                </a:r>
              </a:p>
            </p:txBody>
          </p:sp>
          <p:sp>
            <p:nvSpPr>
              <p:cNvPr id="71" name="TextBox 70"/>
              <p:cNvSpPr txBox="1"/>
              <p:nvPr/>
            </p:nvSpPr>
            <p:spPr>
              <a:xfrm rot="16200000">
                <a:off x="1410323" y="6352466"/>
                <a:ext cx="525983" cy="245576"/>
              </a:xfrm>
              <a:prstGeom prst="rect">
                <a:avLst/>
              </a:prstGeom>
              <a:noFill/>
            </p:spPr>
            <p:txBody>
              <a:bodyPr wrap="square" rtlCol="0">
                <a:spAutoFit/>
              </a:bodyPr>
              <a:lstStyle/>
              <a:p>
                <a:pPr algn="r"/>
                <a:r>
                  <a:rPr lang="en-US" sz="900" dirty="0">
                    <a:latin typeface="+mj-lt"/>
                  </a:rPr>
                  <a:t>50</a:t>
                </a:r>
              </a:p>
            </p:txBody>
          </p:sp>
          <p:sp>
            <p:nvSpPr>
              <p:cNvPr id="72" name="TextBox 71"/>
              <p:cNvSpPr txBox="1"/>
              <p:nvPr/>
            </p:nvSpPr>
            <p:spPr>
              <a:xfrm rot="16200000">
                <a:off x="1703452" y="6291701"/>
                <a:ext cx="402809" cy="245576"/>
              </a:xfrm>
              <a:prstGeom prst="rect">
                <a:avLst/>
              </a:prstGeom>
              <a:noFill/>
            </p:spPr>
            <p:txBody>
              <a:bodyPr wrap="square" rtlCol="0">
                <a:spAutoFit/>
              </a:bodyPr>
              <a:lstStyle/>
              <a:p>
                <a:pPr algn="r"/>
                <a:r>
                  <a:rPr lang="en-US" sz="900" dirty="0">
                    <a:latin typeface="+mj-lt"/>
                  </a:rPr>
                  <a:t>60</a:t>
                </a:r>
              </a:p>
            </p:txBody>
          </p:sp>
          <p:sp>
            <p:nvSpPr>
              <p:cNvPr id="73" name="TextBox 72"/>
              <p:cNvSpPr txBox="1"/>
              <p:nvPr/>
            </p:nvSpPr>
            <p:spPr>
              <a:xfrm rot="16200000">
                <a:off x="1903536" y="6307025"/>
                <a:ext cx="429609" cy="245576"/>
              </a:xfrm>
              <a:prstGeom prst="rect">
                <a:avLst/>
              </a:prstGeom>
              <a:noFill/>
            </p:spPr>
            <p:txBody>
              <a:bodyPr wrap="square" rtlCol="0">
                <a:spAutoFit/>
              </a:bodyPr>
              <a:lstStyle/>
              <a:p>
                <a:pPr algn="r"/>
                <a:r>
                  <a:rPr lang="en-US" sz="900" dirty="0">
                    <a:latin typeface="+mj-lt"/>
                  </a:rPr>
                  <a:t>70</a:t>
                </a:r>
              </a:p>
            </p:txBody>
          </p:sp>
          <p:sp>
            <p:nvSpPr>
              <p:cNvPr id="74" name="TextBox 73"/>
              <p:cNvSpPr txBox="1"/>
              <p:nvPr/>
            </p:nvSpPr>
            <p:spPr>
              <a:xfrm rot="16200000">
                <a:off x="2135486" y="6307435"/>
                <a:ext cx="428789" cy="245576"/>
              </a:xfrm>
              <a:prstGeom prst="rect">
                <a:avLst/>
              </a:prstGeom>
              <a:noFill/>
            </p:spPr>
            <p:txBody>
              <a:bodyPr wrap="square" rtlCol="0">
                <a:spAutoFit/>
              </a:bodyPr>
              <a:lstStyle/>
              <a:p>
                <a:pPr algn="r"/>
                <a:r>
                  <a:rPr lang="en-US" sz="900" dirty="0">
                    <a:latin typeface="+mj-lt"/>
                  </a:rPr>
                  <a:t>80</a:t>
                </a:r>
              </a:p>
            </p:txBody>
          </p:sp>
          <p:sp>
            <p:nvSpPr>
              <p:cNvPr id="75" name="TextBox 74"/>
              <p:cNvSpPr txBox="1"/>
              <p:nvPr/>
            </p:nvSpPr>
            <p:spPr>
              <a:xfrm rot="16200000">
                <a:off x="2311389" y="6353084"/>
                <a:ext cx="524745" cy="245576"/>
              </a:xfrm>
              <a:prstGeom prst="rect">
                <a:avLst/>
              </a:prstGeom>
              <a:noFill/>
            </p:spPr>
            <p:txBody>
              <a:bodyPr wrap="square" rtlCol="0">
                <a:spAutoFit/>
              </a:bodyPr>
              <a:lstStyle/>
              <a:p>
                <a:pPr algn="r"/>
                <a:r>
                  <a:rPr lang="en-US" sz="900" dirty="0">
                    <a:latin typeface="+mj-lt"/>
                  </a:rPr>
                  <a:t>90</a:t>
                </a:r>
              </a:p>
            </p:txBody>
          </p:sp>
          <p:sp>
            <p:nvSpPr>
              <p:cNvPr id="76" name="TextBox 75"/>
              <p:cNvSpPr txBox="1"/>
              <p:nvPr/>
            </p:nvSpPr>
            <p:spPr>
              <a:xfrm rot="16200000">
                <a:off x="2606047" y="6282775"/>
                <a:ext cx="381001" cy="245576"/>
              </a:xfrm>
              <a:prstGeom prst="rect">
                <a:avLst/>
              </a:prstGeom>
              <a:noFill/>
            </p:spPr>
            <p:txBody>
              <a:bodyPr wrap="square" rtlCol="0">
                <a:spAutoFit/>
              </a:bodyPr>
              <a:lstStyle/>
              <a:p>
                <a:pPr algn="r"/>
                <a:r>
                  <a:rPr lang="en-US" sz="900" dirty="0">
                    <a:latin typeface="+mj-lt"/>
                  </a:rPr>
                  <a:t>100</a:t>
                </a:r>
              </a:p>
            </p:txBody>
          </p:sp>
          <p:sp>
            <p:nvSpPr>
              <p:cNvPr id="77" name="TextBox 76"/>
              <p:cNvSpPr txBox="1"/>
              <p:nvPr/>
            </p:nvSpPr>
            <p:spPr>
              <a:xfrm rot="16200000">
                <a:off x="2831294" y="6283539"/>
                <a:ext cx="381001" cy="245576"/>
              </a:xfrm>
              <a:prstGeom prst="rect">
                <a:avLst/>
              </a:prstGeom>
              <a:noFill/>
            </p:spPr>
            <p:txBody>
              <a:bodyPr wrap="square" rtlCol="0">
                <a:spAutoFit/>
              </a:bodyPr>
              <a:lstStyle/>
              <a:p>
                <a:pPr algn="r"/>
                <a:r>
                  <a:rPr lang="en-US" sz="900" dirty="0">
                    <a:latin typeface="+mj-lt"/>
                  </a:rPr>
                  <a:t>110</a:t>
                </a:r>
              </a:p>
            </p:txBody>
          </p:sp>
          <p:sp>
            <p:nvSpPr>
              <p:cNvPr id="78" name="TextBox 77"/>
              <p:cNvSpPr txBox="1"/>
              <p:nvPr/>
            </p:nvSpPr>
            <p:spPr>
              <a:xfrm rot="16200000">
                <a:off x="3054447" y="6278359"/>
                <a:ext cx="381001" cy="245576"/>
              </a:xfrm>
              <a:prstGeom prst="rect">
                <a:avLst/>
              </a:prstGeom>
              <a:noFill/>
            </p:spPr>
            <p:txBody>
              <a:bodyPr wrap="square" rtlCol="0">
                <a:spAutoFit/>
              </a:bodyPr>
              <a:lstStyle/>
              <a:p>
                <a:pPr algn="r"/>
                <a:r>
                  <a:rPr lang="en-US" sz="900" dirty="0">
                    <a:latin typeface="+mj-lt"/>
                  </a:rPr>
                  <a:t>120</a:t>
                </a:r>
              </a:p>
            </p:txBody>
          </p:sp>
          <p:sp>
            <p:nvSpPr>
              <p:cNvPr id="79" name="TextBox 78"/>
              <p:cNvSpPr txBox="1"/>
              <p:nvPr/>
            </p:nvSpPr>
            <p:spPr>
              <a:xfrm rot="16200000">
                <a:off x="3282222" y="6283539"/>
                <a:ext cx="381001" cy="245576"/>
              </a:xfrm>
              <a:prstGeom prst="rect">
                <a:avLst/>
              </a:prstGeom>
              <a:noFill/>
            </p:spPr>
            <p:txBody>
              <a:bodyPr wrap="square" rtlCol="0">
                <a:spAutoFit/>
              </a:bodyPr>
              <a:lstStyle/>
              <a:p>
                <a:pPr algn="r"/>
                <a:r>
                  <a:rPr lang="en-US" sz="900" dirty="0">
                    <a:latin typeface="+mj-lt"/>
                  </a:rPr>
                  <a:t>130</a:t>
                </a:r>
              </a:p>
            </p:txBody>
          </p:sp>
          <p:sp>
            <p:nvSpPr>
              <p:cNvPr id="80" name="TextBox 79"/>
              <p:cNvSpPr txBox="1"/>
              <p:nvPr/>
            </p:nvSpPr>
            <p:spPr>
              <a:xfrm rot="16200000">
                <a:off x="3512131" y="6283122"/>
                <a:ext cx="381001" cy="245576"/>
              </a:xfrm>
              <a:prstGeom prst="rect">
                <a:avLst/>
              </a:prstGeom>
              <a:noFill/>
            </p:spPr>
            <p:txBody>
              <a:bodyPr wrap="square" rtlCol="0">
                <a:spAutoFit/>
              </a:bodyPr>
              <a:lstStyle/>
              <a:p>
                <a:pPr algn="r"/>
                <a:r>
                  <a:rPr lang="en-US" sz="900" dirty="0">
                    <a:latin typeface="+mj-lt"/>
                  </a:rPr>
                  <a:t>140</a:t>
                </a:r>
              </a:p>
            </p:txBody>
          </p:sp>
          <p:sp>
            <p:nvSpPr>
              <p:cNvPr id="81" name="TextBox 80"/>
              <p:cNvSpPr txBox="1"/>
              <p:nvPr/>
            </p:nvSpPr>
            <p:spPr>
              <a:xfrm rot="16200000">
                <a:off x="3735284" y="6277941"/>
                <a:ext cx="381001" cy="245576"/>
              </a:xfrm>
              <a:prstGeom prst="rect">
                <a:avLst/>
              </a:prstGeom>
              <a:noFill/>
            </p:spPr>
            <p:txBody>
              <a:bodyPr wrap="square" rtlCol="0">
                <a:spAutoFit/>
              </a:bodyPr>
              <a:lstStyle/>
              <a:p>
                <a:pPr algn="r"/>
                <a:r>
                  <a:rPr lang="en-US" sz="900" dirty="0">
                    <a:latin typeface="+mj-lt"/>
                  </a:rPr>
                  <a:t>150</a:t>
                </a:r>
              </a:p>
            </p:txBody>
          </p:sp>
        </p:grpSp>
        <p:sp>
          <p:nvSpPr>
            <p:cNvPr id="11" name="TextBox 10"/>
            <p:cNvSpPr txBox="1"/>
            <p:nvPr/>
          </p:nvSpPr>
          <p:spPr>
            <a:xfrm>
              <a:off x="4424653" y="1670439"/>
              <a:ext cx="1556130" cy="542532"/>
            </a:xfrm>
            <a:prstGeom prst="rect">
              <a:avLst/>
            </a:prstGeom>
            <a:noFill/>
          </p:spPr>
          <p:txBody>
            <a:bodyPr wrap="square" rtlCol="0">
              <a:spAutoFit/>
            </a:bodyPr>
            <a:lstStyle/>
            <a:p>
              <a:r>
                <a:rPr lang="en-US" dirty="0">
                  <a:solidFill>
                    <a:srgbClr val="33CC33"/>
                  </a:solidFill>
                  <a:latin typeface="+mj-lt"/>
                </a:rPr>
                <a:t>EDF f(E)</a:t>
              </a:r>
            </a:p>
          </p:txBody>
        </p:sp>
        <p:sp>
          <p:nvSpPr>
            <p:cNvPr id="13" name="TextBox 12"/>
            <p:cNvSpPr txBox="1"/>
            <p:nvPr/>
          </p:nvSpPr>
          <p:spPr>
            <a:xfrm>
              <a:off x="6441417" y="1694896"/>
              <a:ext cx="1538876" cy="542532"/>
            </a:xfrm>
            <a:prstGeom prst="rect">
              <a:avLst/>
            </a:prstGeom>
            <a:noFill/>
          </p:spPr>
          <p:txBody>
            <a:bodyPr wrap="square" rtlCol="0">
              <a:spAutoFit/>
            </a:bodyPr>
            <a:lstStyle/>
            <a:p>
              <a:r>
                <a:rPr lang="el-GR" dirty="0">
                  <a:latin typeface="+mj-lt"/>
                  <a:cs typeface="Calibri"/>
                </a:rPr>
                <a:t>σ</a:t>
              </a:r>
              <a:r>
                <a:rPr lang="en-US" dirty="0">
                  <a:latin typeface="+mj-lt"/>
                  <a:cs typeface="Calibri"/>
                </a:rPr>
                <a:t>(E)</a:t>
              </a:r>
              <a:endParaRPr lang="en-US" dirty="0">
                <a:latin typeface="+mj-lt"/>
              </a:endParaRPr>
            </a:p>
          </p:txBody>
        </p:sp>
        <p:sp>
          <p:nvSpPr>
            <p:cNvPr id="18" name="TextBox 17"/>
            <p:cNvSpPr txBox="1"/>
            <p:nvPr/>
          </p:nvSpPr>
          <p:spPr>
            <a:xfrm>
              <a:off x="5225334" y="2631679"/>
              <a:ext cx="2869979" cy="644257"/>
            </a:xfrm>
            <a:prstGeom prst="rect">
              <a:avLst/>
            </a:prstGeom>
            <a:solidFill>
              <a:schemeClr val="accent2">
                <a:lumMod val="40000"/>
                <a:lumOff val="60000"/>
              </a:schemeClr>
            </a:solidFill>
            <a:ln w="12700">
              <a:solidFill>
                <a:schemeClr val="tx1"/>
              </a:solidFill>
            </a:ln>
            <a:effectLst/>
          </p:spPr>
          <p:txBody>
            <a:bodyPr wrap="square" rtlCol="0">
              <a:spAutoFit/>
            </a:bodyPr>
            <a:lstStyle/>
            <a:p>
              <a:r>
                <a:rPr lang="en-US" sz="750" b="1" dirty="0">
                  <a:latin typeface="+mj-lt"/>
                </a:rPr>
                <a:t>Transient Discharge</a:t>
              </a:r>
              <a:r>
                <a:rPr lang="en-US" sz="750" dirty="0">
                  <a:latin typeface="+mj-lt"/>
                </a:rPr>
                <a:t>, High temperature electrons. No significant change in gas temperature</a:t>
              </a:r>
            </a:p>
          </p:txBody>
        </p:sp>
      </p:grpSp>
      <p:grpSp>
        <p:nvGrpSpPr>
          <p:cNvPr id="21" name="Group 20"/>
          <p:cNvGrpSpPr/>
          <p:nvPr/>
        </p:nvGrpSpPr>
        <p:grpSpPr>
          <a:xfrm>
            <a:off x="4793473" y="3900697"/>
            <a:ext cx="3429231" cy="1595977"/>
            <a:chOff x="3338381" y="4230199"/>
            <a:chExt cx="5037390" cy="2344419"/>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8381" y="4495215"/>
              <a:ext cx="4997950" cy="1511643"/>
            </a:xfrm>
            <a:prstGeom prst="rect">
              <a:avLst/>
            </a:prstGeom>
          </p:spPr>
        </p:pic>
        <p:sp>
          <p:nvSpPr>
            <p:cNvPr id="8" name="TextBox 7"/>
            <p:cNvSpPr txBox="1"/>
            <p:nvPr/>
          </p:nvSpPr>
          <p:spPr>
            <a:xfrm>
              <a:off x="3430714" y="6201627"/>
              <a:ext cx="4945057" cy="372991"/>
            </a:xfrm>
            <a:prstGeom prst="rect">
              <a:avLst/>
            </a:prstGeom>
            <a:noFill/>
          </p:spPr>
          <p:txBody>
            <a:bodyPr wrap="square" rtlCol="0">
              <a:spAutoFit/>
            </a:bodyPr>
            <a:lstStyle/>
            <a:p>
              <a:pPr algn="ctr"/>
              <a:r>
                <a:rPr lang="en-US" sz="1050" b="1" dirty="0">
                  <a:latin typeface="+mj-lt"/>
                </a:rPr>
                <a:t>Electron Energy (</a:t>
              </a:r>
              <a:r>
                <a:rPr lang="en-US" sz="1050" b="1" dirty="0" err="1">
                  <a:latin typeface="+mj-lt"/>
                </a:rPr>
                <a:t>eV</a:t>
              </a:r>
              <a:r>
                <a:rPr lang="en-US" sz="1050" b="1" dirty="0">
                  <a:latin typeface="+mj-lt"/>
                </a:rPr>
                <a:t>)</a:t>
              </a:r>
            </a:p>
          </p:txBody>
        </p:sp>
        <p:cxnSp>
          <p:nvCxnSpPr>
            <p:cNvPr id="12" name="Straight Arrow Connector 11"/>
            <p:cNvCxnSpPr/>
            <p:nvPr/>
          </p:nvCxnSpPr>
          <p:spPr>
            <a:xfrm flipH="1" flipV="1">
              <a:off x="3463339" y="4539680"/>
              <a:ext cx="3" cy="13651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456758" y="5845542"/>
              <a:ext cx="4853613" cy="703573"/>
              <a:chOff x="533400" y="6210227"/>
              <a:chExt cx="3515172" cy="509554"/>
            </a:xfrm>
          </p:grpSpPr>
          <p:cxnSp>
            <p:nvCxnSpPr>
              <p:cNvPr id="7" name="Straight Arrow Connector 6"/>
              <p:cNvCxnSpPr/>
              <p:nvPr/>
            </p:nvCxnSpPr>
            <p:spPr>
              <a:xfrm>
                <a:off x="533400" y="6248400"/>
                <a:ext cx="350955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596245" y="6284311"/>
                <a:ext cx="368257" cy="245576"/>
              </a:xfrm>
              <a:prstGeom prst="rect">
                <a:avLst/>
              </a:prstGeom>
              <a:noFill/>
            </p:spPr>
            <p:txBody>
              <a:bodyPr wrap="square" rtlCol="0">
                <a:spAutoFit/>
              </a:bodyPr>
              <a:lstStyle/>
              <a:p>
                <a:pPr algn="r"/>
                <a:r>
                  <a:rPr lang="en-US" sz="900" dirty="0">
                    <a:latin typeface="+mj-lt"/>
                  </a:rPr>
                  <a:t>10</a:t>
                </a:r>
              </a:p>
            </p:txBody>
          </p:sp>
          <p:sp>
            <p:nvSpPr>
              <p:cNvPr id="22" name="TextBox 21"/>
              <p:cNvSpPr txBox="1"/>
              <p:nvPr/>
            </p:nvSpPr>
            <p:spPr>
              <a:xfrm rot="16200000">
                <a:off x="819863" y="6281151"/>
                <a:ext cx="374579" cy="245576"/>
              </a:xfrm>
              <a:prstGeom prst="rect">
                <a:avLst/>
              </a:prstGeom>
              <a:noFill/>
            </p:spPr>
            <p:txBody>
              <a:bodyPr wrap="square" rtlCol="0">
                <a:spAutoFit/>
              </a:bodyPr>
              <a:lstStyle/>
              <a:p>
                <a:pPr algn="r"/>
                <a:r>
                  <a:rPr lang="en-US" sz="900" dirty="0">
                    <a:latin typeface="+mj-lt"/>
                  </a:rPr>
                  <a:t>20</a:t>
                </a:r>
              </a:p>
            </p:txBody>
          </p:sp>
          <p:sp>
            <p:nvSpPr>
              <p:cNvPr id="25" name="TextBox 24"/>
              <p:cNvSpPr txBox="1"/>
              <p:nvPr/>
            </p:nvSpPr>
            <p:spPr>
              <a:xfrm rot="16200000">
                <a:off x="1048052" y="6282106"/>
                <a:ext cx="372670" cy="245576"/>
              </a:xfrm>
              <a:prstGeom prst="rect">
                <a:avLst/>
              </a:prstGeom>
              <a:noFill/>
            </p:spPr>
            <p:txBody>
              <a:bodyPr wrap="square" rtlCol="0">
                <a:spAutoFit/>
              </a:bodyPr>
              <a:lstStyle/>
              <a:p>
                <a:pPr algn="r"/>
                <a:r>
                  <a:rPr lang="en-US" sz="900" dirty="0">
                    <a:latin typeface="+mj-lt"/>
                  </a:rPr>
                  <a:t>30</a:t>
                </a:r>
              </a:p>
            </p:txBody>
          </p:sp>
          <p:sp>
            <p:nvSpPr>
              <p:cNvPr id="26" name="TextBox 25"/>
              <p:cNvSpPr txBox="1"/>
              <p:nvPr/>
            </p:nvSpPr>
            <p:spPr>
              <a:xfrm rot="16200000">
                <a:off x="1210556" y="6346383"/>
                <a:ext cx="501221" cy="245576"/>
              </a:xfrm>
              <a:prstGeom prst="rect">
                <a:avLst/>
              </a:prstGeom>
              <a:noFill/>
            </p:spPr>
            <p:txBody>
              <a:bodyPr wrap="square" rtlCol="0">
                <a:spAutoFit/>
              </a:bodyPr>
              <a:lstStyle/>
              <a:p>
                <a:pPr algn="r"/>
                <a:r>
                  <a:rPr lang="en-US" sz="900" dirty="0">
                    <a:latin typeface="+mj-lt"/>
                  </a:rPr>
                  <a:t>40</a:t>
                </a:r>
              </a:p>
            </p:txBody>
          </p:sp>
          <p:sp>
            <p:nvSpPr>
              <p:cNvPr id="27" name="TextBox 26"/>
              <p:cNvSpPr txBox="1"/>
              <p:nvPr/>
            </p:nvSpPr>
            <p:spPr>
              <a:xfrm rot="16200000">
                <a:off x="1483833" y="6278957"/>
                <a:ext cx="378965" cy="245576"/>
              </a:xfrm>
              <a:prstGeom prst="rect">
                <a:avLst/>
              </a:prstGeom>
              <a:noFill/>
            </p:spPr>
            <p:txBody>
              <a:bodyPr wrap="square" rtlCol="0">
                <a:spAutoFit/>
              </a:bodyPr>
              <a:lstStyle/>
              <a:p>
                <a:pPr algn="r"/>
                <a:r>
                  <a:rPr lang="en-US" sz="900" dirty="0">
                    <a:latin typeface="+mj-lt"/>
                  </a:rPr>
                  <a:t>50</a:t>
                </a:r>
              </a:p>
            </p:txBody>
          </p:sp>
          <p:sp>
            <p:nvSpPr>
              <p:cNvPr id="28" name="TextBox 27"/>
              <p:cNvSpPr txBox="1"/>
              <p:nvPr/>
            </p:nvSpPr>
            <p:spPr>
              <a:xfrm rot="16200000">
                <a:off x="1715784" y="6279367"/>
                <a:ext cx="378144" cy="245576"/>
              </a:xfrm>
              <a:prstGeom prst="rect">
                <a:avLst/>
              </a:prstGeom>
              <a:noFill/>
            </p:spPr>
            <p:txBody>
              <a:bodyPr wrap="square" rtlCol="0">
                <a:spAutoFit/>
              </a:bodyPr>
              <a:lstStyle/>
              <a:p>
                <a:pPr algn="r"/>
                <a:r>
                  <a:rPr lang="en-US" sz="900" dirty="0">
                    <a:latin typeface="+mj-lt"/>
                  </a:rPr>
                  <a:t>60</a:t>
                </a:r>
              </a:p>
            </p:txBody>
          </p:sp>
          <p:sp>
            <p:nvSpPr>
              <p:cNvPr id="31" name="TextBox 30"/>
              <p:cNvSpPr txBox="1"/>
              <p:nvPr/>
            </p:nvSpPr>
            <p:spPr>
              <a:xfrm rot="16200000">
                <a:off x="1930230" y="6280329"/>
                <a:ext cx="376221" cy="245576"/>
              </a:xfrm>
              <a:prstGeom prst="rect">
                <a:avLst/>
              </a:prstGeom>
              <a:noFill/>
            </p:spPr>
            <p:txBody>
              <a:bodyPr wrap="square" rtlCol="0">
                <a:spAutoFit/>
              </a:bodyPr>
              <a:lstStyle/>
              <a:p>
                <a:pPr algn="r"/>
                <a:r>
                  <a:rPr lang="en-US" sz="900" dirty="0">
                    <a:latin typeface="+mj-lt"/>
                  </a:rPr>
                  <a:t>70</a:t>
                </a:r>
              </a:p>
            </p:txBody>
          </p:sp>
          <p:sp>
            <p:nvSpPr>
              <p:cNvPr id="32" name="TextBox 31"/>
              <p:cNvSpPr txBox="1"/>
              <p:nvPr/>
            </p:nvSpPr>
            <p:spPr>
              <a:xfrm rot="16200000">
                <a:off x="2162182" y="6280739"/>
                <a:ext cx="375400" cy="245576"/>
              </a:xfrm>
              <a:prstGeom prst="rect">
                <a:avLst/>
              </a:prstGeom>
              <a:noFill/>
            </p:spPr>
            <p:txBody>
              <a:bodyPr wrap="square" rtlCol="0">
                <a:spAutoFit/>
              </a:bodyPr>
              <a:lstStyle/>
              <a:p>
                <a:pPr algn="r"/>
                <a:r>
                  <a:rPr lang="en-US" sz="900" dirty="0">
                    <a:latin typeface="+mj-lt"/>
                  </a:rPr>
                  <a:t>80</a:t>
                </a:r>
              </a:p>
            </p:txBody>
          </p:sp>
          <p:sp>
            <p:nvSpPr>
              <p:cNvPr id="33" name="TextBox 32"/>
              <p:cNvSpPr txBox="1"/>
              <p:nvPr/>
            </p:nvSpPr>
            <p:spPr>
              <a:xfrm rot="16200000">
                <a:off x="2384896" y="6279574"/>
                <a:ext cx="377729" cy="245576"/>
              </a:xfrm>
              <a:prstGeom prst="rect">
                <a:avLst/>
              </a:prstGeom>
              <a:noFill/>
            </p:spPr>
            <p:txBody>
              <a:bodyPr wrap="square" rtlCol="0">
                <a:spAutoFit/>
              </a:bodyPr>
              <a:lstStyle/>
              <a:p>
                <a:pPr algn="r"/>
                <a:r>
                  <a:rPr lang="en-US" sz="900" dirty="0">
                    <a:latin typeface="+mj-lt"/>
                  </a:rPr>
                  <a:t>90</a:t>
                </a:r>
              </a:p>
            </p:txBody>
          </p:sp>
          <p:sp>
            <p:nvSpPr>
              <p:cNvPr id="34" name="TextBox 33"/>
              <p:cNvSpPr txBox="1"/>
              <p:nvPr/>
            </p:nvSpPr>
            <p:spPr>
              <a:xfrm rot="16200000">
                <a:off x="2606047" y="6282774"/>
                <a:ext cx="381001" cy="245576"/>
              </a:xfrm>
              <a:prstGeom prst="rect">
                <a:avLst/>
              </a:prstGeom>
              <a:noFill/>
            </p:spPr>
            <p:txBody>
              <a:bodyPr wrap="square" rtlCol="0">
                <a:spAutoFit/>
              </a:bodyPr>
              <a:lstStyle/>
              <a:p>
                <a:pPr algn="r"/>
                <a:r>
                  <a:rPr lang="en-US" sz="900" dirty="0">
                    <a:latin typeface="+mj-lt"/>
                  </a:rPr>
                  <a:t>100</a:t>
                </a:r>
              </a:p>
            </p:txBody>
          </p:sp>
          <p:sp>
            <p:nvSpPr>
              <p:cNvPr id="35" name="TextBox 34"/>
              <p:cNvSpPr txBox="1"/>
              <p:nvPr/>
            </p:nvSpPr>
            <p:spPr>
              <a:xfrm rot="16200000">
                <a:off x="2831295" y="6283539"/>
                <a:ext cx="381001" cy="245576"/>
              </a:xfrm>
              <a:prstGeom prst="rect">
                <a:avLst/>
              </a:prstGeom>
              <a:noFill/>
            </p:spPr>
            <p:txBody>
              <a:bodyPr wrap="square" rtlCol="0">
                <a:spAutoFit/>
              </a:bodyPr>
              <a:lstStyle/>
              <a:p>
                <a:pPr algn="r"/>
                <a:r>
                  <a:rPr lang="en-US" sz="900" dirty="0">
                    <a:latin typeface="+mj-lt"/>
                  </a:rPr>
                  <a:t>110</a:t>
                </a:r>
              </a:p>
            </p:txBody>
          </p:sp>
          <p:sp>
            <p:nvSpPr>
              <p:cNvPr id="36" name="TextBox 35"/>
              <p:cNvSpPr txBox="1"/>
              <p:nvPr/>
            </p:nvSpPr>
            <p:spPr>
              <a:xfrm rot="16200000">
                <a:off x="3054447" y="6278358"/>
                <a:ext cx="381001" cy="245576"/>
              </a:xfrm>
              <a:prstGeom prst="rect">
                <a:avLst/>
              </a:prstGeom>
              <a:noFill/>
            </p:spPr>
            <p:txBody>
              <a:bodyPr wrap="square" rtlCol="0">
                <a:spAutoFit/>
              </a:bodyPr>
              <a:lstStyle/>
              <a:p>
                <a:pPr algn="r"/>
                <a:r>
                  <a:rPr lang="en-US" sz="900" dirty="0">
                    <a:latin typeface="+mj-lt"/>
                  </a:rPr>
                  <a:t>120</a:t>
                </a:r>
              </a:p>
            </p:txBody>
          </p:sp>
          <p:sp>
            <p:nvSpPr>
              <p:cNvPr id="37" name="TextBox 36"/>
              <p:cNvSpPr txBox="1"/>
              <p:nvPr/>
            </p:nvSpPr>
            <p:spPr>
              <a:xfrm rot="16200000">
                <a:off x="3282222" y="6283538"/>
                <a:ext cx="381001" cy="245576"/>
              </a:xfrm>
              <a:prstGeom prst="rect">
                <a:avLst/>
              </a:prstGeom>
              <a:noFill/>
            </p:spPr>
            <p:txBody>
              <a:bodyPr wrap="square" rtlCol="0">
                <a:spAutoFit/>
              </a:bodyPr>
              <a:lstStyle/>
              <a:p>
                <a:pPr algn="r"/>
                <a:r>
                  <a:rPr lang="en-US" sz="900" dirty="0">
                    <a:latin typeface="+mj-lt"/>
                  </a:rPr>
                  <a:t>130</a:t>
                </a:r>
              </a:p>
            </p:txBody>
          </p:sp>
          <p:sp>
            <p:nvSpPr>
              <p:cNvPr id="41" name="TextBox 40"/>
              <p:cNvSpPr txBox="1"/>
              <p:nvPr/>
            </p:nvSpPr>
            <p:spPr>
              <a:xfrm rot="16200000">
                <a:off x="3512131" y="6283121"/>
                <a:ext cx="381001" cy="245576"/>
              </a:xfrm>
              <a:prstGeom prst="rect">
                <a:avLst/>
              </a:prstGeom>
              <a:noFill/>
            </p:spPr>
            <p:txBody>
              <a:bodyPr wrap="square" rtlCol="0">
                <a:spAutoFit/>
              </a:bodyPr>
              <a:lstStyle/>
              <a:p>
                <a:pPr algn="r"/>
                <a:r>
                  <a:rPr lang="en-US" sz="900" dirty="0">
                    <a:latin typeface="+mj-lt"/>
                  </a:rPr>
                  <a:t>140</a:t>
                </a:r>
              </a:p>
            </p:txBody>
          </p:sp>
          <p:sp>
            <p:nvSpPr>
              <p:cNvPr id="42" name="TextBox 41"/>
              <p:cNvSpPr txBox="1"/>
              <p:nvPr/>
            </p:nvSpPr>
            <p:spPr>
              <a:xfrm rot="16200000">
                <a:off x="3735283" y="6277940"/>
                <a:ext cx="381001" cy="245576"/>
              </a:xfrm>
              <a:prstGeom prst="rect">
                <a:avLst/>
              </a:prstGeom>
              <a:noFill/>
            </p:spPr>
            <p:txBody>
              <a:bodyPr wrap="square" rtlCol="0">
                <a:spAutoFit/>
              </a:bodyPr>
              <a:lstStyle/>
              <a:p>
                <a:pPr algn="r"/>
                <a:r>
                  <a:rPr lang="en-US" sz="900" dirty="0">
                    <a:latin typeface="+mj-lt"/>
                  </a:rPr>
                  <a:t>150</a:t>
                </a:r>
              </a:p>
            </p:txBody>
          </p:sp>
        </p:grpSp>
        <p:sp>
          <p:nvSpPr>
            <p:cNvPr id="52" name="TextBox 51"/>
            <p:cNvSpPr txBox="1"/>
            <p:nvPr/>
          </p:nvSpPr>
          <p:spPr>
            <a:xfrm>
              <a:off x="3663620" y="4625853"/>
              <a:ext cx="1391973" cy="542532"/>
            </a:xfrm>
            <a:prstGeom prst="rect">
              <a:avLst/>
            </a:prstGeom>
            <a:noFill/>
          </p:spPr>
          <p:txBody>
            <a:bodyPr wrap="square" rtlCol="0">
              <a:spAutoFit/>
            </a:bodyPr>
            <a:lstStyle/>
            <a:p>
              <a:r>
                <a:rPr lang="en-US" dirty="0">
                  <a:solidFill>
                    <a:srgbClr val="FF0000"/>
                  </a:solidFill>
                  <a:latin typeface="+mj-lt"/>
                </a:rPr>
                <a:t>EDF f(E)</a:t>
              </a:r>
            </a:p>
          </p:txBody>
        </p:sp>
        <p:sp>
          <p:nvSpPr>
            <p:cNvPr id="54" name="TextBox 53"/>
            <p:cNvSpPr txBox="1"/>
            <p:nvPr/>
          </p:nvSpPr>
          <p:spPr>
            <a:xfrm>
              <a:off x="6441414" y="4230199"/>
              <a:ext cx="1049011" cy="542532"/>
            </a:xfrm>
            <a:prstGeom prst="rect">
              <a:avLst/>
            </a:prstGeom>
            <a:noFill/>
          </p:spPr>
          <p:txBody>
            <a:bodyPr wrap="square" rtlCol="0">
              <a:spAutoFit/>
            </a:bodyPr>
            <a:lstStyle/>
            <a:p>
              <a:r>
                <a:rPr lang="el-GR" dirty="0">
                  <a:latin typeface="+mj-lt"/>
                  <a:cs typeface="Calibri"/>
                </a:rPr>
                <a:t>σ</a:t>
              </a:r>
              <a:r>
                <a:rPr lang="en-US" dirty="0">
                  <a:latin typeface="+mj-lt"/>
                  <a:cs typeface="Calibri"/>
                </a:rPr>
                <a:t>(E)</a:t>
              </a:r>
              <a:endParaRPr lang="en-US" dirty="0">
                <a:latin typeface="+mj-lt"/>
              </a:endParaRPr>
            </a:p>
          </p:txBody>
        </p:sp>
        <p:sp>
          <p:nvSpPr>
            <p:cNvPr id="82" name="TextBox 81"/>
            <p:cNvSpPr txBox="1"/>
            <p:nvPr/>
          </p:nvSpPr>
          <p:spPr>
            <a:xfrm>
              <a:off x="5225336" y="5133944"/>
              <a:ext cx="2745873" cy="474715"/>
            </a:xfrm>
            <a:prstGeom prst="rect">
              <a:avLst/>
            </a:prstGeom>
            <a:solidFill>
              <a:schemeClr val="accent2">
                <a:lumMod val="40000"/>
                <a:lumOff val="60000"/>
              </a:schemeClr>
            </a:solidFill>
            <a:ln w="12700">
              <a:solidFill>
                <a:schemeClr val="tx1"/>
              </a:solidFill>
            </a:ln>
            <a:effectLst/>
          </p:spPr>
          <p:txBody>
            <a:bodyPr wrap="square" rtlCol="0">
              <a:spAutoFit/>
            </a:bodyPr>
            <a:lstStyle/>
            <a:p>
              <a:r>
                <a:rPr lang="en-US" sz="750" b="1" dirty="0">
                  <a:latin typeface="+mj-lt"/>
                </a:rPr>
                <a:t>Equilibrated Discharge</a:t>
              </a:r>
              <a:r>
                <a:rPr lang="en-US" sz="750" dirty="0">
                  <a:latin typeface="+mj-lt"/>
                </a:rPr>
                <a:t>, Electron and gas temperature are both less than a few </a:t>
              </a:r>
              <a:r>
                <a:rPr lang="en-US" sz="750" dirty="0" err="1">
                  <a:latin typeface="+mj-lt"/>
                </a:rPr>
                <a:t>eV</a:t>
              </a:r>
              <a:endParaRPr lang="en-US" sz="750" dirty="0">
                <a:latin typeface="+mj-lt"/>
              </a:endParaRPr>
            </a:p>
          </p:txBody>
        </p:sp>
      </p:grpSp>
      <mc:AlternateContent xmlns:mc="http://schemas.openxmlformats.org/markup-compatibility/2006" xmlns:a14="http://schemas.microsoft.com/office/drawing/2010/main">
        <mc:Choice Requires="a14">
          <p:sp>
            <p:nvSpPr>
              <p:cNvPr id="83" name="TextBox 82"/>
              <p:cNvSpPr txBox="1"/>
              <p:nvPr/>
            </p:nvSpPr>
            <p:spPr>
              <a:xfrm>
                <a:off x="533400" y="6325497"/>
                <a:ext cx="8353459" cy="412164"/>
              </a:xfrm>
              <a:prstGeom prst="rect">
                <a:avLst/>
              </a:prstGeom>
              <a:solidFill>
                <a:schemeClr val="bg1">
                  <a:lumMod val="85000"/>
                </a:schemeClr>
              </a:solidFill>
            </p:spPr>
            <p:txBody>
              <a:bodyPr wrap="square" rtlCol="0">
                <a:spAutoFit/>
              </a:bodyPr>
              <a:lstStyle/>
              <a:p>
                <a:pPr algn="ctr"/>
                <a:r>
                  <a:rPr lang="en-US" dirty="0" smtClean="0">
                    <a:solidFill>
                      <a:schemeClr val="tx1">
                        <a:lumMod val="65000"/>
                        <a:lumOff val="35000"/>
                      </a:schemeClr>
                    </a:solidFill>
                    <a:latin typeface="+mj-lt"/>
                  </a:rPr>
                  <a:t>Reaction Rate </a:t>
                </a:r>
                <a:r>
                  <a:rPr lang="el-GR" dirty="0">
                    <a:solidFill>
                      <a:schemeClr val="tx1">
                        <a:lumMod val="65000"/>
                        <a:lumOff val="35000"/>
                      </a:schemeClr>
                    </a:solidFill>
                    <a:latin typeface="+mj-lt"/>
                    <a:cs typeface="Calibri"/>
                  </a:rPr>
                  <a:t>α</a:t>
                </a:r>
                <a:r>
                  <a:rPr lang="en-US" dirty="0">
                    <a:solidFill>
                      <a:schemeClr val="tx1">
                        <a:lumMod val="65000"/>
                        <a:lumOff val="35000"/>
                      </a:schemeClr>
                    </a:solidFill>
                    <a:latin typeface="+mj-lt"/>
                    <a:cs typeface="Calibri"/>
                  </a:rPr>
                  <a:t> </a:t>
                </a:r>
                <a14:m>
                  <m:oMath xmlns:m="http://schemas.openxmlformats.org/officeDocument/2006/math" xmlns="">
                    <m:nary>
                      <m:naryPr>
                        <m:limLoc m:val="undOvr"/>
                        <m:subHide m:val="on"/>
                        <m:supHide m:val="on"/>
                        <m:ctrlPr>
                          <a:rPr lang="en-US" i="1">
                            <a:solidFill>
                              <a:schemeClr val="tx1">
                                <a:lumMod val="65000"/>
                                <a:lumOff val="35000"/>
                              </a:schemeClr>
                            </a:solidFill>
                            <a:latin typeface="Cambria Math" panose="02040503050406030204" pitchFamily="18" charset="0"/>
                            <a:cs typeface="Calibri"/>
                          </a:rPr>
                        </m:ctrlPr>
                      </m:naryPr>
                      <m:sub/>
                      <m:sup/>
                      <m:e>
                        <m:r>
                          <a:rPr lang="en-US" i="1">
                            <a:solidFill>
                              <a:schemeClr val="tx1">
                                <a:lumMod val="65000"/>
                                <a:lumOff val="35000"/>
                              </a:schemeClr>
                            </a:solidFill>
                            <a:latin typeface="Cambria Math" panose="02040503050406030204" pitchFamily="18" charset="0"/>
                            <a:cs typeface="Calibri"/>
                          </a:rPr>
                          <m:t>𝑓</m:t>
                        </m:r>
                        <m:d>
                          <m:dPr>
                            <m:ctrlPr>
                              <a:rPr lang="en-US" i="1">
                                <a:solidFill>
                                  <a:schemeClr val="tx1">
                                    <a:lumMod val="65000"/>
                                    <a:lumOff val="35000"/>
                                  </a:schemeClr>
                                </a:solidFill>
                                <a:latin typeface="Cambria Math" panose="02040503050406030204" pitchFamily="18" charset="0"/>
                                <a:cs typeface="Calibri"/>
                              </a:rPr>
                            </m:ctrlPr>
                          </m:dPr>
                          <m:e>
                            <m:r>
                              <a:rPr lang="en-US" i="1">
                                <a:solidFill>
                                  <a:schemeClr val="tx1">
                                    <a:lumMod val="65000"/>
                                    <a:lumOff val="35000"/>
                                  </a:schemeClr>
                                </a:solidFill>
                                <a:latin typeface="Cambria Math" panose="02040503050406030204" pitchFamily="18" charset="0"/>
                                <a:cs typeface="Calibri"/>
                              </a:rPr>
                              <m:t>𝐸</m:t>
                            </m:r>
                          </m:e>
                        </m:d>
                        <m:r>
                          <a:rPr lang="en-US" i="1">
                            <a:solidFill>
                              <a:schemeClr val="tx1">
                                <a:lumMod val="65000"/>
                                <a:lumOff val="35000"/>
                              </a:schemeClr>
                            </a:solidFill>
                            <a:latin typeface="Cambria Math" panose="02040503050406030204" pitchFamily="18" charset="0"/>
                            <a:ea typeface="Cambria Math"/>
                            <a:cs typeface="Calibri"/>
                          </a:rPr>
                          <m:t>𝜎</m:t>
                        </m:r>
                        <m:d>
                          <m:dPr>
                            <m:ctrlPr>
                              <a:rPr lang="en-US" i="1">
                                <a:solidFill>
                                  <a:schemeClr val="tx1">
                                    <a:lumMod val="65000"/>
                                    <a:lumOff val="35000"/>
                                  </a:schemeClr>
                                </a:solidFill>
                                <a:latin typeface="Cambria Math" panose="02040503050406030204" pitchFamily="18" charset="0"/>
                                <a:ea typeface="Cambria Math"/>
                                <a:cs typeface="Calibri"/>
                              </a:rPr>
                            </m:ctrlPr>
                          </m:dPr>
                          <m:e>
                            <m:r>
                              <a:rPr lang="en-US" i="1">
                                <a:solidFill>
                                  <a:schemeClr val="tx1">
                                    <a:lumMod val="65000"/>
                                    <a:lumOff val="35000"/>
                                  </a:schemeClr>
                                </a:solidFill>
                                <a:latin typeface="Cambria Math" panose="02040503050406030204" pitchFamily="18" charset="0"/>
                                <a:ea typeface="Cambria Math"/>
                                <a:cs typeface="Calibri"/>
                              </a:rPr>
                              <m:t>𝐸</m:t>
                            </m:r>
                          </m:e>
                        </m:d>
                        <m:r>
                          <a:rPr lang="en-US" i="1">
                            <a:solidFill>
                              <a:schemeClr val="tx1">
                                <a:lumMod val="65000"/>
                                <a:lumOff val="35000"/>
                              </a:schemeClr>
                            </a:solidFill>
                            <a:latin typeface="Cambria Math" panose="02040503050406030204" pitchFamily="18" charset="0"/>
                            <a:ea typeface="Cambria Math"/>
                            <a:cs typeface="Calibri"/>
                          </a:rPr>
                          <m:t>𝑑𝐸</m:t>
                        </m:r>
                      </m:e>
                    </m:nary>
                  </m:oMath>
                </a14:m>
                <a:endParaRPr lang="en-US" dirty="0">
                  <a:solidFill>
                    <a:schemeClr val="tx1">
                      <a:lumMod val="65000"/>
                      <a:lumOff val="35000"/>
                    </a:schemeClr>
                  </a:solidFill>
                  <a:latin typeface="+mj-lt"/>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533400" y="6325497"/>
                <a:ext cx="8353459" cy="412164"/>
              </a:xfrm>
              <a:prstGeom prst="rect">
                <a:avLst/>
              </a:prstGeom>
              <a:blipFill rotWithShape="0">
                <a:blip r:embed="rId5"/>
                <a:stretch>
                  <a:fillRect t="-134328" b="-195522"/>
                </a:stretch>
              </a:blipFill>
            </p:spPr>
            <p:txBody>
              <a:bodyPr/>
              <a:lstStyle/>
              <a:p>
                <a:r>
                  <a:rPr lang="en-US">
                    <a:noFill/>
                  </a:rPr>
                  <a:t> </a:t>
                </a:r>
              </a:p>
            </p:txBody>
          </p:sp>
        </mc:Fallback>
      </mc:AlternateContent>
      <p:cxnSp>
        <p:nvCxnSpPr>
          <p:cNvPr id="4" name="Straight Connector 3"/>
          <p:cNvCxnSpPr/>
          <p:nvPr/>
        </p:nvCxnSpPr>
        <p:spPr>
          <a:xfrm flipH="1">
            <a:off x="533400" y="3835351"/>
            <a:ext cx="430221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33400" y="5607001"/>
            <a:ext cx="4302210" cy="51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28599" y="2165412"/>
            <a:ext cx="1828801" cy="1754327"/>
          </a:xfrm>
          <a:prstGeom prst="rect">
            <a:avLst/>
          </a:prstGeom>
          <a:noFill/>
          <a:ln w="38100" cmpd="sng">
            <a:solidFill>
              <a:srgbClr val="800000"/>
            </a:solidFill>
            <a:prstDash val="solid"/>
          </a:ln>
        </p:spPr>
        <p:txBody>
          <a:bodyPr wrap="square" rtlCol="0">
            <a:spAutoFit/>
          </a:bodyPr>
          <a:lstStyle/>
          <a:p>
            <a:pPr algn="ctr"/>
            <a:r>
              <a:rPr lang="en-US" dirty="0" smtClean="0">
                <a:solidFill>
                  <a:srgbClr val="FF0000"/>
                </a:solidFill>
                <a:latin typeface="+mj-lt"/>
              </a:rPr>
              <a:t>For first</a:t>
            </a:r>
            <a:r>
              <a:rPr lang="en-US" dirty="0" smtClean="0">
                <a:latin typeface="+mj-lt"/>
              </a:rPr>
              <a:t> </a:t>
            </a:r>
            <a:r>
              <a:rPr lang="en-US" b="1" dirty="0">
                <a:solidFill>
                  <a:srgbClr val="C00000"/>
                </a:solidFill>
              </a:rPr>
              <a:t>T&lt;10 ns</a:t>
            </a:r>
          </a:p>
          <a:p>
            <a:pPr algn="ctr"/>
            <a:r>
              <a:rPr lang="en-US" dirty="0" smtClean="0">
                <a:latin typeface="+mj-lt"/>
              </a:rPr>
              <a:t>There is a Transient Plasma and</a:t>
            </a:r>
          </a:p>
          <a:p>
            <a:pPr algn="ctr"/>
            <a:r>
              <a:rPr lang="en-US" b="1" dirty="0" smtClean="0">
                <a:solidFill>
                  <a:srgbClr val="800000"/>
                </a:solidFill>
                <a:latin typeface="+mj-lt"/>
              </a:rPr>
              <a:t>Hot, energetic</a:t>
            </a:r>
          </a:p>
          <a:p>
            <a:pPr algn="ctr"/>
            <a:r>
              <a:rPr lang="en-US" dirty="0" smtClean="0">
                <a:latin typeface="+mj-lt"/>
              </a:rPr>
              <a:t>electrons</a:t>
            </a:r>
          </a:p>
        </p:txBody>
      </p:sp>
      <p:sp>
        <p:nvSpPr>
          <p:cNvPr id="86" name="TextBox 85"/>
          <p:cNvSpPr txBox="1"/>
          <p:nvPr/>
        </p:nvSpPr>
        <p:spPr>
          <a:xfrm>
            <a:off x="228600" y="3886200"/>
            <a:ext cx="1828800" cy="1754327"/>
          </a:xfrm>
          <a:prstGeom prst="rect">
            <a:avLst/>
          </a:prstGeom>
          <a:noFill/>
          <a:ln w="38100" cmpd="sng">
            <a:solidFill>
              <a:srgbClr val="800000"/>
            </a:solidFill>
            <a:prstDash val="solid"/>
          </a:ln>
        </p:spPr>
        <p:txBody>
          <a:bodyPr wrap="square" rtlCol="0">
            <a:spAutoFit/>
          </a:bodyPr>
          <a:lstStyle/>
          <a:p>
            <a:pPr algn="ctr"/>
            <a:r>
              <a:rPr lang="en-US" dirty="0" smtClean="0">
                <a:solidFill>
                  <a:srgbClr val="558ED5"/>
                </a:solidFill>
                <a:latin typeface="+mj-lt"/>
              </a:rPr>
              <a:t>After</a:t>
            </a:r>
            <a:r>
              <a:rPr lang="en-US" dirty="0" smtClean="0">
                <a:solidFill>
                  <a:schemeClr val="tx1">
                    <a:lumMod val="65000"/>
                    <a:lumOff val="35000"/>
                  </a:schemeClr>
                </a:solidFill>
                <a:latin typeface="+mj-lt"/>
              </a:rPr>
              <a:t> transient, or hot phase, </a:t>
            </a:r>
          </a:p>
          <a:p>
            <a:pPr algn="ctr"/>
            <a:r>
              <a:rPr lang="en-US" b="1" dirty="0" smtClean="0">
                <a:solidFill>
                  <a:srgbClr val="558ED5"/>
                </a:solidFill>
              </a:rPr>
              <a:t>T</a:t>
            </a:r>
            <a:r>
              <a:rPr lang="en-US" b="1" dirty="0">
                <a:solidFill>
                  <a:srgbClr val="558ED5"/>
                </a:solidFill>
              </a:rPr>
              <a:t>&gt;100 </a:t>
            </a:r>
            <a:r>
              <a:rPr lang="en-US" b="1" dirty="0" smtClean="0">
                <a:solidFill>
                  <a:srgbClr val="558ED5"/>
                </a:solidFill>
              </a:rPr>
              <a:t>ns, </a:t>
            </a:r>
          </a:p>
          <a:p>
            <a:pPr algn="ctr"/>
            <a:r>
              <a:rPr lang="en-US" dirty="0" smtClean="0">
                <a:solidFill>
                  <a:schemeClr val="tx1">
                    <a:lumMod val="65000"/>
                    <a:lumOff val="35000"/>
                  </a:schemeClr>
                </a:solidFill>
                <a:latin typeface="+mj-lt"/>
              </a:rPr>
              <a:t>Arc Discharge – with</a:t>
            </a:r>
            <a:r>
              <a:rPr lang="en-US" dirty="0">
                <a:solidFill>
                  <a:schemeClr val="tx1">
                    <a:lumMod val="65000"/>
                    <a:lumOff val="35000"/>
                  </a:schemeClr>
                </a:solidFill>
                <a:latin typeface="+mj-lt"/>
              </a:rPr>
              <a:t> </a:t>
            </a:r>
            <a:r>
              <a:rPr lang="en-US" b="1" dirty="0" smtClean="0">
                <a:solidFill>
                  <a:schemeClr val="tx2">
                    <a:lumMod val="60000"/>
                    <a:lumOff val="40000"/>
                  </a:schemeClr>
                </a:solidFill>
                <a:latin typeface="+mj-lt"/>
              </a:rPr>
              <a:t>Cold</a:t>
            </a:r>
            <a:r>
              <a:rPr lang="en-US" dirty="0" smtClean="0">
                <a:solidFill>
                  <a:schemeClr val="tx1">
                    <a:lumMod val="65000"/>
                    <a:lumOff val="35000"/>
                  </a:schemeClr>
                </a:solidFill>
                <a:latin typeface="+mj-lt"/>
              </a:rPr>
              <a:t> </a:t>
            </a:r>
          </a:p>
          <a:p>
            <a:pPr algn="ctr"/>
            <a:r>
              <a:rPr lang="en-US" dirty="0" smtClean="0">
                <a:solidFill>
                  <a:schemeClr val="tx1">
                    <a:lumMod val="65000"/>
                    <a:lumOff val="35000"/>
                  </a:schemeClr>
                </a:solidFill>
                <a:latin typeface="+mj-lt"/>
              </a:rPr>
              <a:t>electrons</a:t>
            </a:r>
          </a:p>
        </p:txBody>
      </p:sp>
      <p:cxnSp>
        <p:nvCxnSpPr>
          <p:cNvPr id="87" name="Straight Arrow Connector 86"/>
          <p:cNvCxnSpPr/>
          <p:nvPr/>
        </p:nvCxnSpPr>
        <p:spPr>
          <a:xfrm flipH="1" flipV="1">
            <a:off x="5215947" y="5043176"/>
            <a:ext cx="294937" cy="711572"/>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61457" y="5695654"/>
            <a:ext cx="1805302" cy="230832"/>
          </a:xfrm>
          <a:prstGeom prst="rect">
            <a:avLst/>
          </a:prstGeom>
          <a:noFill/>
        </p:spPr>
        <p:txBody>
          <a:bodyPr wrap="none" rtlCol="0">
            <a:spAutoFit/>
          </a:bodyPr>
          <a:lstStyle/>
          <a:p>
            <a:r>
              <a:rPr lang="en-US" sz="900" dirty="0" smtClean="0">
                <a:solidFill>
                  <a:schemeClr val="bg1">
                    <a:lumMod val="50000"/>
                  </a:schemeClr>
                </a:solidFill>
              </a:rPr>
              <a:t>Small overlap = small reaction rate</a:t>
            </a:r>
            <a:endParaRPr lang="en-US" sz="900" dirty="0">
              <a:solidFill>
                <a:schemeClr val="bg1">
                  <a:lumMod val="50000"/>
                </a:schemeClr>
              </a:solidFill>
            </a:endParaRPr>
          </a:p>
        </p:txBody>
      </p:sp>
      <p:cxnSp>
        <p:nvCxnSpPr>
          <p:cNvPr id="88" name="Straight Arrow Connector 87"/>
          <p:cNvCxnSpPr/>
          <p:nvPr/>
        </p:nvCxnSpPr>
        <p:spPr>
          <a:xfrm>
            <a:off x="5175350" y="2126660"/>
            <a:ext cx="312650" cy="958019"/>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458986" y="1813792"/>
            <a:ext cx="3448380" cy="230832"/>
          </a:xfrm>
          <a:prstGeom prst="rect">
            <a:avLst/>
          </a:prstGeom>
          <a:noFill/>
        </p:spPr>
        <p:txBody>
          <a:bodyPr wrap="none" rtlCol="0">
            <a:spAutoFit/>
          </a:bodyPr>
          <a:lstStyle/>
          <a:p>
            <a:r>
              <a:rPr lang="en-US" sz="900" dirty="0" smtClean="0">
                <a:solidFill>
                  <a:schemeClr val="bg1">
                    <a:lumMod val="50000"/>
                  </a:schemeClr>
                </a:solidFill>
              </a:rPr>
              <a:t>Reaction rate proportional to overlap.  Large overlap during this time.</a:t>
            </a:r>
            <a:endParaRPr lang="en-US" sz="900" dirty="0">
              <a:solidFill>
                <a:schemeClr val="bg1">
                  <a:lumMod val="50000"/>
                </a:schemeClr>
              </a:solidFill>
            </a:endParaRPr>
          </a:p>
        </p:txBody>
      </p:sp>
      <p:sp>
        <p:nvSpPr>
          <p:cNvPr id="90" name="TextBox 89"/>
          <p:cNvSpPr txBox="1"/>
          <p:nvPr/>
        </p:nvSpPr>
        <p:spPr>
          <a:xfrm>
            <a:off x="7366758" y="2150872"/>
            <a:ext cx="1624841" cy="369332"/>
          </a:xfrm>
          <a:prstGeom prst="rect">
            <a:avLst/>
          </a:prstGeom>
          <a:noFill/>
        </p:spPr>
        <p:txBody>
          <a:bodyPr wrap="square" rtlCol="0">
            <a:spAutoFit/>
          </a:bodyPr>
          <a:lstStyle/>
          <a:p>
            <a:r>
              <a:rPr lang="en-US" sz="900" dirty="0" smtClean="0">
                <a:solidFill>
                  <a:schemeClr val="bg1">
                    <a:lumMod val="50000"/>
                  </a:schemeClr>
                </a:solidFill>
              </a:rPr>
              <a:t>Typical cross section for ionization, dissociation, etc.</a:t>
            </a:r>
            <a:endParaRPr lang="en-US" sz="900" dirty="0">
              <a:solidFill>
                <a:schemeClr val="bg1">
                  <a:lumMod val="50000"/>
                </a:schemeClr>
              </a:solidFill>
            </a:endParaRPr>
          </a:p>
        </p:txBody>
      </p:sp>
      <p:sp>
        <p:nvSpPr>
          <p:cNvPr id="66" name="Rectangle 65"/>
          <p:cNvSpPr/>
          <p:nvPr/>
        </p:nvSpPr>
        <p:spPr>
          <a:xfrm>
            <a:off x="76200" y="381000"/>
            <a:ext cx="8991600" cy="533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dirty="0" smtClean="0">
                <a:solidFill>
                  <a:srgbClr val="800000"/>
                </a:solidFill>
                <a:latin typeface="+mj-lt"/>
              </a:rPr>
              <a:t>Why?  Transient Plasma </a:t>
            </a:r>
            <a:r>
              <a:rPr lang="en-US" sz="3200" dirty="0">
                <a:solidFill>
                  <a:srgbClr val="800000"/>
                </a:solidFill>
              </a:rPr>
              <a:t>→</a:t>
            </a:r>
            <a:r>
              <a:rPr lang="en-US" sz="3200" dirty="0" smtClean="0">
                <a:solidFill>
                  <a:srgbClr val="800000"/>
                </a:solidFill>
                <a:latin typeface="+mj-lt"/>
              </a:rPr>
              <a:t> Energetic Electrons</a:t>
            </a:r>
            <a:endParaRPr lang="en-US" sz="3200" dirty="0">
              <a:solidFill>
                <a:srgbClr val="800000"/>
              </a:solidFill>
              <a:latin typeface="+mj-lt"/>
            </a:endParaRPr>
          </a:p>
        </p:txBody>
      </p:sp>
    </p:spTree>
    <p:extLst>
      <p:ext uri="{BB962C8B-B14F-4D97-AF65-F5344CB8AC3E}">
        <p14:creationId xmlns:p14="http://schemas.microsoft.com/office/powerpoint/2010/main" val="328895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USC_Viterbi2">
  <a:themeElements>
    <a:clrScheme name="max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xs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x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x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x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x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x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x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x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x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x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x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x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x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C_Viterbi">
  <a:themeElements>
    <a:clrScheme name="">
      <a:dk1>
        <a:srgbClr val="000000"/>
      </a:dk1>
      <a:lt1>
        <a:srgbClr val="FFFFFF"/>
      </a:lt1>
      <a:dk2>
        <a:srgbClr val="990000"/>
      </a:dk2>
      <a:lt2>
        <a:srgbClr val="999999"/>
      </a:lt2>
      <a:accent1>
        <a:srgbClr val="CCCCCC"/>
      </a:accent1>
      <a:accent2>
        <a:srgbClr val="FFCC00"/>
      </a:accent2>
      <a:accent3>
        <a:srgbClr val="FFFFFF"/>
      </a:accent3>
      <a:accent4>
        <a:srgbClr val="000000"/>
      </a:accent4>
      <a:accent5>
        <a:srgbClr val="E2E2E2"/>
      </a:accent5>
      <a:accent6>
        <a:srgbClr val="E7B900"/>
      </a:accent6>
      <a:hlink>
        <a:srgbClr val="970000"/>
      </a:hlink>
      <a:folHlink>
        <a:srgbClr val="666666"/>
      </a:folHlink>
    </a:clrScheme>
    <a:fontScheme name="12434">
      <a:majorFont>
        <a:latin typeface="B Frutiger Bold"/>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R Frutiger Roman"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R Frutiger Roman" charset="0"/>
            <a:ea typeface="宋体" pitchFamily="2" charset="-122"/>
          </a:defRPr>
        </a:defPPr>
      </a:lstStyle>
    </a:lnDef>
  </a:objectDefaults>
  <a:extraClrSchemeLst>
    <a:extraClrScheme>
      <a:clrScheme name="1243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43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43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43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43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43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43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43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43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43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43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43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C_Viterbi2">
  <a:themeElements>
    <a:clrScheme name="max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xs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x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x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x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x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x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x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x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x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x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x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x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x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C_Viterbi">
  <a:themeElements>
    <a:clrScheme name="">
      <a:dk1>
        <a:srgbClr val="000000"/>
      </a:dk1>
      <a:lt1>
        <a:srgbClr val="FFFFFF"/>
      </a:lt1>
      <a:dk2>
        <a:srgbClr val="990000"/>
      </a:dk2>
      <a:lt2>
        <a:srgbClr val="999999"/>
      </a:lt2>
      <a:accent1>
        <a:srgbClr val="CCCCCC"/>
      </a:accent1>
      <a:accent2>
        <a:srgbClr val="FFCC00"/>
      </a:accent2>
      <a:accent3>
        <a:srgbClr val="FFFFFF"/>
      </a:accent3>
      <a:accent4>
        <a:srgbClr val="000000"/>
      </a:accent4>
      <a:accent5>
        <a:srgbClr val="E2E2E2"/>
      </a:accent5>
      <a:accent6>
        <a:srgbClr val="E7B900"/>
      </a:accent6>
      <a:hlink>
        <a:srgbClr val="970000"/>
      </a:hlink>
      <a:folHlink>
        <a:srgbClr val="666666"/>
      </a:folHlink>
    </a:clrScheme>
    <a:fontScheme name="12434">
      <a:majorFont>
        <a:latin typeface="B Frutiger Bold"/>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R Frutiger Roman"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R Frutiger Roman" charset="0"/>
            <a:ea typeface="宋体" pitchFamily="2" charset="-122"/>
          </a:defRPr>
        </a:defPPr>
      </a:lstStyle>
    </a:lnDef>
  </a:objectDefaults>
  <a:extraClrSchemeLst>
    <a:extraClrScheme>
      <a:clrScheme name="1243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43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43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43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43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43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43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43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43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43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43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43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USC_Viterbi2</Template>
  <TotalTime>26133</TotalTime>
  <Words>4572</Words>
  <Application>Microsoft Macintosh PowerPoint</Application>
  <PresentationFormat>On-screen Show (4:3)</PresentationFormat>
  <Paragraphs>687</Paragraphs>
  <Slides>43</Slides>
  <Notes>33</Notes>
  <HiddenSlides>0</HiddenSlides>
  <MMClips>1</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43</vt:i4>
      </vt:variant>
    </vt:vector>
  </HeadingPairs>
  <TitlesOfParts>
    <vt:vector size="50" baseType="lpstr">
      <vt:lpstr>USC_Viterbi2</vt:lpstr>
      <vt:lpstr>USC_Viterbi</vt:lpstr>
      <vt:lpstr>1_USC_Viterbi2</vt:lpstr>
      <vt:lpstr>1_USC_Viterbi</vt:lpstr>
      <vt:lpstr>Office Theme</vt:lpstr>
      <vt:lpstr>Image</vt:lpstr>
      <vt:lpstr>Document</vt:lpstr>
      <vt:lpstr>Nanosecond Pulsed Power-Generated Transient Plasma for Energy and Environmental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Remediation with Transient Plasma:  NOx, SOx, Soot</vt:lpstr>
      <vt:lpstr>PowerPoint Presentation</vt:lpstr>
      <vt:lpstr>PowerPoint Presentation</vt:lpstr>
      <vt:lpstr>PowerPoint Presentation</vt:lpstr>
      <vt:lpstr>USC 5 kW Engine Setup</vt:lpstr>
      <vt:lpstr>PowerPoint Presentation</vt:lpstr>
      <vt:lpstr>PowerPoint Presentation</vt:lpstr>
      <vt:lpstr>PowerPoint Presentation</vt:lpstr>
      <vt:lpstr>PowerPoint Presentation</vt:lpstr>
      <vt:lpstr>(Slip-stream Data)</vt:lpstr>
      <vt:lpstr>PowerPoint Presentation</vt:lpstr>
      <vt:lpstr>PowerPoint Presentation</vt:lpstr>
      <vt:lpstr>PowerPoint Presentation</vt:lpstr>
      <vt:lpstr>Ignition Snapshots</vt:lpstr>
      <vt:lpstr>PowerPoint Presentation</vt:lpstr>
      <vt:lpstr>PowerPoint Presentation</vt:lpstr>
      <vt:lpstr>Ignition: Small Engine Experiment</vt:lpstr>
      <vt:lpstr>Nissan Gasoline Ignition: Increased Pressure</vt:lpstr>
      <vt:lpstr>PowerPoint Presentation</vt:lpstr>
      <vt:lpstr>PowerPoint Presentation</vt:lpstr>
      <vt:lpstr>PowerPoint Presentation</vt:lpstr>
      <vt:lpstr>PowerPoint Presentation</vt:lpstr>
      <vt:lpstr>PowerPoint Presentation</vt:lpstr>
      <vt:lpstr>Challenges</vt:lpstr>
      <vt:lpstr>Nano-Bio-Med Summary</vt:lpstr>
      <vt:lpstr>PowerPoint Presentation</vt:lpstr>
      <vt:lpstr>Translational Outcomes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TCC Quarter 1 Progress</dc:title>
  <dc:creator>Dan Singleton</dc:creator>
  <cp:lastModifiedBy>Martin Gundersen</cp:lastModifiedBy>
  <cp:revision>5184</cp:revision>
  <cp:lastPrinted>2016-11-03T15:31:36Z</cp:lastPrinted>
  <dcterms:created xsi:type="dcterms:W3CDTF">2008-04-11T20:32:14Z</dcterms:created>
  <dcterms:modified xsi:type="dcterms:W3CDTF">2017-09-25T16:36:24Z</dcterms:modified>
</cp:coreProperties>
</file>