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63"/>
  </p:notesMasterIdLst>
  <p:handoutMasterIdLst>
    <p:handoutMasterId r:id="rId64"/>
  </p:handoutMasterIdLst>
  <p:sldIdLst>
    <p:sldId id="418" r:id="rId2"/>
    <p:sldId id="542" r:id="rId3"/>
    <p:sldId id="545" r:id="rId4"/>
    <p:sldId id="546" r:id="rId5"/>
    <p:sldId id="547" r:id="rId6"/>
    <p:sldId id="559" r:id="rId7"/>
    <p:sldId id="548" r:id="rId8"/>
    <p:sldId id="554" r:id="rId9"/>
    <p:sldId id="593" r:id="rId10"/>
    <p:sldId id="598" r:id="rId11"/>
    <p:sldId id="596" r:id="rId12"/>
    <p:sldId id="590" r:id="rId13"/>
    <p:sldId id="599" r:id="rId14"/>
    <p:sldId id="520" r:id="rId15"/>
    <p:sldId id="601" r:id="rId16"/>
    <p:sldId id="594" r:id="rId17"/>
    <p:sldId id="562" r:id="rId18"/>
    <p:sldId id="564" r:id="rId19"/>
    <p:sldId id="533" r:id="rId20"/>
    <p:sldId id="468" r:id="rId21"/>
    <p:sldId id="469" r:id="rId22"/>
    <p:sldId id="472" r:id="rId23"/>
    <p:sldId id="474" r:id="rId24"/>
    <p:sldId id="475" r:id="rId25"/>
    <p:sldId id="476" r:id="rId26"/>
    <p:sldId id="512" r:id="rId27"/>
    <p:sldId id="473" r:id="rId28"/>
    <p:sldId id="483" r:id="rId29"/>
    <p:sldId id="595" r:id="rId30"/>
    <p:sldId id="490" r:id="rId31"/>
    <p:sldId id="485" r:id="rId32"/>
    <p:sldId id="488" r:id="rId33"/>
    <p:sldId id="592" r:id="rId34"/>
    <p:sldId id="489" r:id="rId35"/>
    <p:sldId id="561" r:id="rId36"/>
    <p:sldId id="452" r:id="rId37"/>
    <p:sldId id="588" r:id="rId38"/>
    <p:sldId id="579" r:id="rId39"/>
    <p:sldId id="527" r:id="rId40"/>
    <p:sldId id="508" r:id="rId41"/>
    <p:sldId id="529" r:id="rId42"/>
    <p:sldId id="530" r:id="rId43"/>
    <p:sldId id="583" r:id="rId44"/>
    <p:sldId id="584" r:id="rId45"/>
    <p:sldId id="539" r:id="rId46"/>
    <p:sldId id="580" r:id="rId47"/>
    <p:sldId id="589" r:id="rId48"/>
    <p:sldId id="586" r:id="rId49"/>
    <p:sldId id="544" r:id="rId50"/>
    <p:sldId id="534" r:id="rId51"/>
    <p:sldId id="535" r:id="rId52"/>
    <p:sldId id="549" r:id="rId53"/>
    <p:sldId id="573" r:id="rId54"/>
    <p:sldId id="574" r:id="rId55"/>
    <p:sldId id="575" r:id="rId56"/>
    <p:sldId id="576" r:id="rId57"/>
    <p:sldId id="550" r:id="rId58"/>
    <p:sldId id="572" r:id="rId59"/>
    <p:sldId id="569" r:id="rId60"/>
    <p:sldId id="578" r:id="rId61"/>
    <p:sldId id="536" r:id="rId62"/>
  </p:sldIdLst>
  <p:sldSz cx="9144000" cy="6858000" type="screen4x3"/>
  <p:notesSz cx="6881813" cy="9296400"/>
  <p:defaultTextStyle>
    <a:defPPr>
      <a:defRPr lang="en-US"/>
    </a:defPPr>
    <a:lvl1pPr algn="l" rtl="0" fontAlgn="base">
      <a:spcBef>
        <a:spcPct val="0"/>
      </a:spcBef>
      <a:spcAft>
        <a:spcPct val="0"/>
      </a:spcAft>
      <a:defRPr sz="1600" kern="1200">
        <a:solidFill>
          <a:schemeClr val="tx1"/>
        </a:solidFill>
        <a:latin typeface="CG Omega"/>
        <a:ea typeface="ＭＳ Ｐゴシック"/>
        <a:cs typeface="ＭＳ Ｐゴシック"/>
      </a:defRPr>
    </a:lvl1pPr>
    <a:lvl2pPr marL="457200" algn="l" rtl="0" fontAlgn="base">
      <a:spcBef>
        <a:spcPct val="0"/>
      </a:spcBef>
      <a:spcAft>
        <a:spcPct val="0"/>
      </a:spcAft>
      <a:defRPr sz="1600" kern="1200">
        <a:solidFill>
          <a:schemeClr val="tx1"/>
        </a:solidFill>
        <a:latin typeface="CG Omega"/>
        <a:ea typeface="ＭＳ Ｐゴシック"/>
        <a:cs typeface="ＭＳ Ｐゴシック"/>
      </a:defRPr>
    </a:lvl2pPr>
    <a:lvl3pPr marL="914400" algn="l" rtl="0" fontAlgn="base">
      <a:spcBef>
        <a:spcPct val="0"/>
      </a:spcBef>
      <a:spcAft>
        <a:spcPct val="0"/>
      </a:spcAft>
      <a:defRPr sz="1600" kern="1200">
        <a:solidFill>
          <a:schemeClr val="tx1"/>
        </a:solidFill>
        <a:latin typeface="CG Omega"/>
        <a:ea typeface="ＭＳ Ｐゴシック"/>
        <a:cs typeface="ＭＳ Ｐゴシック"/>
      </a:defRPr>
    </a:lvl3pPr>
    <a:lvl4pPr marL="1371600" algn="l" rtl="0" fontAlgn="base">
      <a:spcBef>
        <a:spcPct val="0"/>
      </a:spcBef>
      <a:spcAft>
        <a:spcPct val="0"/>
      </a:spcAft>
      <a:defRPr sz="1600" kern="1200">
        <a:solidFill>
          <a:schemeClr val="tx1"/>
        </a:solidFill>
        <a:latin typeface="CG Omega"/>
        <a:ea typeface="ＭＳ Ｐゴシック"/>
        <a:cs typeface="ＭＳ Ｐゴシック"/>
      </a:defRPr>
    </a:lvl4pPr>
    <a:lvl5pPr marL="1828800" algn="l" rtl="0" fontAlgn="base">
      <a:spcBef>
        <a:spcPct val="0"/>
      </a:spcBef>
      <a:spcAft>
        <a:spcPct val="0"/>
      </a:spcAft>
      <a:defRPr sz="1600" kern="1200">
        <a:solidFill>
          <a:schemeClr val="tx1"/>
        </a:solidFill>
        <a:latin typeface="CG Omega"/>
        <a:ea typeface="ＭＳ Ｐゴシック"/>
        <a:cs typeface="ＭＳ Ｐゴシック"/>
      </a:defRPr>
    </a:lvl5pPr>
    <a:lvl6pPr marL="2286000" algn="l" defTabSz="914400" rtl="0" eaLnBrk="1" latinLnBrk="0" hangingPunct="1">
      <a:defRPr sz="1600" kern="1200">
        <a:solidFill>
          <a:schemeClr val="tx1"/>
        </a:solidFill>
        <a:latin typeface="CG Omega"/>
        <a:ea typeface="ＭＳ Ｐゴシック"/>
        <a:cs typeface="ＭＳ Ｐゴシック"/>
      </a:defRPr>
    </a:lvl6pPr>
    <a:lvl7pPr marL="2743200" algn="l" defTabSz="914400" rtl="0" eaLnBrk="1" latinLnBrk="0" hangingPunct="1">
      <a:defRPr sz="1600" kern="1200">
        <a:solidFill>
          <a:schemeClr val="tx1"/>
        </a:solidFill>
        <a:latin typeface="CG Omega"/>
        <a:ea typeface="ＭＳ Ｐゴシック"/>
        <a:cs typeface="ＭＳ Ｐゴシック"/>
      </a:defRPr>
    </a:lvl7pPr>
    <a:lvl8pPr marL="3200400" algn="l" defTabSz="914400" rtl="0" eaLnBrk="1" latinLnBrk="0" hangingPunct="1">
      <a:defRPr sz="1600" kern="1200">
        <a:solidFill>
          <a:schemeClr val="tx1"/>
        </a:solidFill>
        <a:latin typeface="CG Omega"/>
        <a:ea typeface="ＭＳ Ｐゴシック"/>
        <a:cs typeface="ＭＳ Ｐゴシック"/>
      </a:defRPr>
    </a:lvl8pPr>
    <a:lvl9pPr marL="3657600" algn="l" defTabSz="914400" rtl="0" eaLnBrk="1" latinLnBrk="0" hangingPunct="1">
      <a:defRPr sz="1600" kern="1200">
        <a:solidFill>
          <a:schemeClr val="tx1"/>
        </a:solidFill>
        <a:latin typeface="CG Omega"/>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00"/>
    <a:srgbClr val="33CC33"/>
    <a:srgbClr val="CCFFCC"/>
    <a:srgbClr val="FFFF00"/>
    <a:srgbClr val="3399FF"/>
    <a:srgbClr val="006600"/>
    <a:srgbClr val="EBEBF3"/>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169" autoAdjust="0"/>
    <p:restoredTop sz="95000" autoAdjust="0"/>
  </p:normalViewPr>
  <p:slideViewPr>
    <p:cSldViewPr snapToGrid="0">
      <p:cViewPr varScale="1">
        <p:scale>
          <a:sx n="207" d="100"/>
          <a:sy n="207" d="100"/>
        </p:scale>
        <p:origin x="-2136" y="-96"/>
      </p:cViewPr>
      <p:guideLst>
        <p:guide orient="horz" pos="388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0"/>
    </p:cViewPr>
  </p:sorterViewPr>
  <p:notesViewPr>
    <p:cSldViewPr snapToGrid="0">
      <p:cViewPr varScale="1">
        <p:scale>
          <a:sx n="82" d="100"/>
          <a:sy n="82" d="100"/>
        </p:scale>
        <p:origin x="-3264" y="-90"/>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image" Target="../media/image25.emf"/><Relationship Id="rId4"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image" Target="../media/image7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03.emf"/><Relationship Id="rId7" Type="http://schemas.openxmlformats.org/officeDocument/2006/relationships/image" Target="../media/image107.emf"/><Relationship Id="rId2" Type="http://schemas.openxmlformats.org/officeDocument/2006/relationships/image" Target="../media/image102.emf"/><Relationship Id="rId1" Type="http://schemas.openxmlformats.org/officeDocument/2006/relationships/image" Target="../media/image101.emf"/><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10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2981325"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1863" eaLnBrk="0" hangingPunct="0">
              <a:defRPr sz="1200">
                <a:latin typeface="Arial" charset="0"/>
                <a:ea typeface="ＭＳ Ｐゴシック" pitchFamily="34" charset="-128"/>
                <a:cs typeface="+mn-cs"/>
              </a:defRPr>
            </a:lvl1pPr>
          </a:lstStyle>
          <a:p>
            <a:pPr>
              <a:defRPr/>
            </a:pPr>
            <a:endParaRPr lang="en-US"/>
          </a:p>
        </p:txBody>
      </p:sp>
      <p:sp>
        <p:nvSpPr>
          <p:cNvPr id="117763" name="Rectangle 3"/>
          <p:cNvSpPr>
            <a:spLocks noGrp="1" noChangeArrowheads="1"/>
          </p:cNvSpPr>
          <p:nvPr>
            <p:ph type="dt" sz="quarter" idx="1"/>
          </p:nvPr>
        </p:nvSpPr>
        <p:spPr bwMode="auto">
          <a:xfrm>
            <a:off x="3898900" y="0"/>
            <a:ext cx="2981325"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1863" eaLnBrk="0" hangingPunct="0">
              <a:defRPr sz="1200">
                <a:latin typeface="Arial" charset="0"/>
                <a:ea typeface="ＭＳ Ｐゴシック" pitchFamily="34" charset="-128"/>
                <a:cs typeface="+mn-cs"/>
              </a:defRPr>
            </a:lvl1pPr>
          </a:lstStyle>
          <a:p>
            <a:pPr>
              <a:defRPr/>
            </a:pPr>
            <a:endParaRPr lang="en-US"/>
          </a:p>
        </p:txBody>
      </p:sp>
      <p:sp>
        <p:nvSpPr>
          <p:cNvPr id="117764" name="Rectangle 4"/>
          <p:cNvSpPr>
            <a:spLocks noGrp="1" noChangeArrowheads="1"/>
          </p:cNvSpPr>
          <p:nvPr>
            <p:ph type="ftr" sz="quarter" idx="2"/>
          </p:nvPr>
        </p:nvSpPr>
        <p:spPr bwMode="auto">
          <a:xfrm>
            <a:off x="0" y="8831263"/>
            <a:ext cx="2981325"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1863" eaLnBrk="0" hangingPunct="0">
              <a:defRPr sz="1200">
                <a:latin typeface="Arial" charset="0"/>
                <a:ea typeface="ＭＳ Ｐゴシック" pitchFamily="34" charset="-128"/>
                <a:cs typeface="+mn-cs"/>
              </a:defRPr>
            </a:lvl1pPr>
          </a:lstStyle>
          <a:p>
            <a:pPr>
              <a:defRPr/>
            </a:pPr>
            <a:endParaRPr lang="en-US"/>
          </a:p>
        </p:txBody>
      </p:sp>
      <p:sp>
        <p:nvSpPr>
          <p:cNvPr id="117765" name="Rectangle 5"/>
          <p:cNvSpPr>
            <a:spLocks noGrp="1" noChangeArrowheads="1"/>
          </p:cNvSpPr>
          <p:nvPr>
            <p:ph type="sldNum" sz="quarter" idx="3"/>
          </p:nvPr>
        </p:nvSpPr>
        <p:spPr bwMode="auto">
          <a:xfrm>
            <a:off x="3898900" y="8831263"/>
            <a:ext cx="2981325"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1863" eaLnBrk="0" hangingPunct="0">
              <a:defRPr sz="1200">
                <a:latin typeface="Arial" charset="0"/>
                <a:ea typeface="ＭＳ Ｐゴシック" pitchFamily="34" charset="-128"/>
                <a:cs typeface="+mn-cs"/>
              </a:defRPr>
            </a:lvl1pPr>
          </a:lstStyle>
          <a:p>
            <a:pPr>
              <a:defRPr/>
            </a:pPr>
            <a:fld id="{CD6A42F5-3BDA-40D1-B27A-137E0F8062C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81325" cy="463550"/>
          </a:xfrm>
          <a:prstGeom prst="rect">
            <a:avLst/>
          </a:prstGeom>
          <a:noFill/>
          <a:ln w="9525">
            <a:noFill/>
            <a:miter lim="800000"/>
            <a:headEnd/>
            <a:tailEnd/>
          </a:ln>
        </p:spPr>
        <p:txBody>
          <a:bodyPr vert="horz" wrap="square" lIns="93171" tIns="46586" rIns="93171" bIns="46586" numCol="1" anchor="t" anchorCtr="0" compatLnSpc="1">
            <a:prstTxWarp prst="textNoShape">
              <a:avLst/>
            </a:prstTxWarp>
          </a:bodyPr>
          <a:lstStyle>
            <a:lvl1pPr defTabSz="931863" eaLnBrk="0" hangingPunct="0">
              <a:defRPr sz="1200">
                <a:latin typeface="Arial" charset="0"/>
                <a:ea typeface="ＭＳ Ｐゴシック" pitchFamily="34" charset="-128"/>
                <a:cs typeface="+mn-cs"/>
              </a:defRPr>
            </a:lvl1pPr>
          </a:lstStyle>
          <a:p>
            <a:pPr>
              <a:defRPr/>
            </a:pPr>
            <a:endParaRPr lang="en-US"/>
          </a:p>
        </p:txBody>
      </p:sp>
      <p:sp>
        <p:nvSpPr>
          <p:cNvPr id="6147" name="Rectangle 3"/>
          <p:cNvSpPr>
            <a:spLocks noGrp="1" noChangeArrowheads="1"/>
          </p:cNvSpPr>
          <p:nvPr>
            <p:ph type="dt" idx="1"/>
          </p:nvPr>
        </p:nvSpPr>
        <p:spPr bwMode="auto">
          <a:xfrm>
            <a:off x="3900488" y="0"/>
            <a:ext cx="2981325" cy="463550"/>
          </a:xfrm>
          <a:prstGeom prst="rect">
            <a:avLst/>
          </a:prstGeom>
          <a:noFill/>
          <a:ln w="9525">
            <a:noFill/>
            <a:miter lim="800000"/>
            <a:headEnd/>
            <a:tailEnd/>
          </a:ln>
        </p:spPr>
        <p:txBody>
          <a:bodyPr vert="horz" wrap="square" lIns="93171" tIns="46586" rIns="93171" bIns="46586" numCol="1" anchor="t" anchorCtr="0" compatLnSpc="1">
            <a:prstTxWarp prst="textNoShape">
              <a:avLst/>
            </a:prstTxWarp>
          </a:bodyPr>
          <a:lstStyle>
            <a:lvl1pPr algn="r" defTabSz="931863" eaLnBrk="0" hangingPunct="0">
              <a:defRPr sz="1200">
                <a:latin typeface="Arial" charset="0"/>
                <a:ea typeface="ＭＳ Ｐゴシック" pitchFamily="34" charset="-128"/>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16013" y="698500"/>
            <a:ext cx="4649787"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416425"/>
            <a:ext cx="5046663" cy="4181475"/>
          </a:xfrm>
          <a:prstGeom prst="rect">
            <a:avLst/>
          </a:prstGeom>
          <a:noFill/>
          <a:ln w="9525">
            <a:noFill/>
            <a:miter lim="800000"/>
            <a:headEnd/>
            <a:tailEnd/>
          </a:ln>
        </p:spPr>
        <p:txBody>
          <a:bodyPr vert="horz" wrap="square" lIns="93171" tIns="46586" rIns="93171"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2850"/>
            <a:ext cx="2981325" cy="463550"/>
          </a:xfrm>
          <a:prstGeom prst="rect">
            <a:avLst/>
          </a:prstGeom>
          <a:noFill/>
          <a:ln w="9525">
            <a:noFill/>
            <a:miter lim="800000"/>
            <a:headEnd/>
            <a:tailEnd/>
          </a:ln>
        </p:spPr>
        <p:txBody>
          <a:bodyPr vert="horz" wrap="square" lIns="93171" tIns="46586" rIns="93171" bIns="46586" numCol="1" anchor="b" anchorCtr="0" compatLnSpc="1">
            <a:prstTxWarp prst="textNoShape">
              <a:avLst/>
            </a:prstTxWarp>
          </a:bodyPr>
          <a:lstStyle>
            <a:lvl1pPr defTabSz="931863" eaLnBrk="0" hangingPunct="0">
              <a:defRPr sz="1200">
                <a:latin typeface="Arial" charset="0"/>
                <a:ea typeface="ＭＳ Ｐゴシック" pitchFamily="34" charset="-128"/>
                <a:cs typeface="+mn-cs"/>
              </a:defRPr>
            </a:lvl1pPr>
          </a:lstStyle>
          <a:p>
            <a:pPr>
              <a:defRPr/>
            </a:pPr>
            <a:endParaRPr lang="en-US"/>
          </a:p>
        </p:txBody>
      </p:sp>
      <p:sp>
        <p:nvSpPr>
          <p:cNvPr id="6151" name="Rectangle 7"/>
          <p:cNvSpPr>
            <a:spLocks noGrp="1" noChangeArrowheads="1"/>
          </p:cNvSpPr>
          <p:nvPr>
            <p:ph type="sldNum" sz="quarter" idx="5"/>
          </p:nvPr>
        </p:nvSpPr>
        <p:spPr bwMode="auto">
          <a:xfrm>
            <a:off x="3900488" y="8832850"/>
            <a:ext cx="2981325" cy="463550"/>
          </a:xfrm>
          <a:prstGeom prst="rect">
            <a:avLst/>
          </a:prstGeom>
          <a:noFill/>
          <a:ln w="9525">
            <a:noFill/>
            <a:miter lim="800000"/>
            <a:headEnd/>
            <a:tailEnd/>
          </a:ln>
        </p:spPr>
        <p:txBody>
          <a:bodyPr vert="horz" wrap="square" lIns="93171" tIns="46586" rIns="93171" bIns="46586" numCol="1" anchor="b" anchorCtr="0" compatLnSpc="1">
            <a:prstTxWarp prst="textNoShape">
              <a:avLst/>
            </a:prstTxWarp>
          </a:bodyPr>
          <a:lstStyle>
            <a:lvl1pPr algn="r" defTabSz="931863" eaLnBrk="0" hangingPunct="0">
              <a:defRPr sz="1200">
                <a:latin typeface="Arial" charset="0"/>
                <a:ea typeface="ＭＳ Ｐゴシック" pitchFamily="34" charset="-128"/>
                <a:cs typeface="+mn-cs"/>
              </a:defRPr>
            </a:lvl1pPr>
          </a:lstStyle>
          <a:p>
            <a:pPr>
              <a:defRPr/>
            </a:pPr>
            <a:fld id="{CC5AE3A7-E81D-4AE9-B972-6B77DCFE12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55D40ACC-B80B-48B7-909D-D647AB0B1A1B}" type="slidenum">
              <a:rPr lang="en-US" smtClean="0">
                <a:ea typeface="ＭＳ Ｐゴシック"/>
                <a:cs typeface="ＭＳ Ｐゴシック"/>
              </a:rPr>
              <a:pPr/>
              <a:t>1</a:t>
            </a:fld>
            <a:endParaRPr lang="en-US" smtClean="0">
              <a:ea typeface="ＭＳ Ｐゴシック"/>
              <a:cs typeface="ＭＳ Ｐゴシック"/>
            </a:endParaRPr>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ea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C1DA1669-6861-4424-8248-EF942B4D83F8}" type="slidenum">
              <a:rPr lang="en-US" smtClean="0"/>
              <a:pPr>
                <a:defRPr/>
              </a:pPr>
              <a:t>36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60DB9832-C889-43D8-A3A9-F5CC7FEFF023}" type="slidenum">
              <a:rPr lang="en-US" smtClean="0"/>
              <a:pPr>
                <a:defRPr/>
              </a:pPr>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Slide Image Placeholder 1"/>
          <p:cNvSpPr>
            <a:spLocks noGrp="1" noRot="1" noChangeAspect="1" noTextEdit="1"/>
          </p:cNvSpPr>
          <p:nvPr>
            <p:ph type="sldImg"/>
          </p:nvPr>
        </p:nvSpPr>
        <p:spPr>
          <a:ln/>
        </p:spPr>
      </p:sp>
      <p:sp>
        <p:nvSpPr>
          <p:cNvPr id="196610" name="Notes Placeholder 2"/>
          <p:cNvSpPr>
            <a:spLocks noGrp="1"/>
          </p:cNvSpPr>
          <p:nvPr>
            <p:ph type="body" idx="1"/>
          </p:nvPr>
        </p:nvSpPr>
        <p:spPr>
          <a:noFill/>
          <a:ln/>
        </p:spPr>
        <p:txBody>
          <a:bodyPr/>
          <a:lstStyle/>
          <a:p>
            <a:endParaRPr lang="en-US" smtClean="0">
              <a:ea typeface="ＭＳ Ｐゴシック"/>
            </a:endParaRPr>
          </a:p>
        </p:txBody>
      </p:sp>
      <p:sp>
        <p:nvSpPr>
          <p:cNvPr id="48132" name="Slide Number Placeholder 3"/>
          <p:cNvSpPr>
            <a:spLocks noGrp="1"/>
          </p:cNvSpPr>
          <p:nvPr>
            <p:ph type="sldNum" sz="quarter" idx="5"/>
          </p:nvPr>
        </p:nvSpPr>
        <p:spPr/>
        <p:txBody>
          <a:bodyPr/>
          <a:lstStyle/>
          <a:p>
            <a:pPr>
              <a:defRPr/>
            </a:pPr>
            <a:fld id="{558999E8-7A07-4F2C-A4A1-B2E1AA80ACA8}" type="slidenum">
              <a:rPr lang="en-US" smtClean="0">
                <a:latin typeface="Arial" pitchFamily="34" charset="0"/>
                <a:ea typeface="MS PGothic" pitchFamily="34" charset="-128"/>
              </a:rPr>
              <a:pPr>
                <a:defRPr/>
              </a:pPr>
              <a:t>50</a:t>
            </a:fld>
            <a:endParaRPr lang="en-US" smtClean="0">
              <a:latin typeface="Arial" pitchFamily="34" charset="0"/>
              <a:ea typeface="MS PGothic"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a:ln/>
        </p:spPr>
      </p:sp>
      <p:sp>
        <p:nvSpPr>
          <p:cNvPr id="198658"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22C7E6A8-9A06-46F8-8D66-187202A31316}" type="slidenum">
              <a:rPr lang="en-US" smtClean="0"/>
              <a:pPr>
                <a:defRPr/>
              </a:pPr>
              <a:t>51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lide Image Placeholder 1"/>
          <p:cNvSpPr>
            <a:spLocks noGrp="1" noRot="1" noChangeAspect="1"/>
          </p:cNvSpPr>
          <p:nvPr>
            <p:ph type="sldImg"/>
          </p:nvPr>
        </p:nvSpPr>
        <p:spPr>
          <a:ln/>
        </p:spPr>
      </p:sp>
      <p:sp>
        <p:nvSpPr>
          <p:cNvPr id="200706"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51C32CAB-8E15-41EC-B208-CB410262BA9B}" type="slidenum">
              <a:rPr lang="en-US" smtClean="0"/>
              <a:pPr>
                <a:defRPr/>
              </a:pPr>
              <a:t>52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D532A9A8-F0AE-403F-ADAC-DB04E5CC84F9}"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p:spPr>
        <p:txBody>
          <a:bodyPr/>
          <a:lstStyle/>
          <a:p>
            <a:r>
              <a:rPr lang="en-US" smtClean="0">
                <a:ea typeface="ＭＳ Ｐゴシック"/>
              </a:rPr>
              <a:t>New Horizons was launched on an Atlas V 551 with a Star 48 third stage.  Wet mass of NH was 478 kg.</a:t>
            </a:r>
          </a:p>
        </p:txBody>
      </p:sp>
      <p:sp>
        <p:nvSpPr>
          <p:cNvPr id="4" name="Slide Number Placeholder 3"/>
          <p:cNvSpPr>
            <a:spLocks noGrp="1"/>
          </p:cNvSpPr>
          <p:nvPr>
            <p:ph type="sldNum" sz="quarter" idx="5"/>
          </p:nvPr>
        </p:nvSpPr>
        <p:spPr/>
        <p:txBody>
          <a:bodyPr/>
          <a:lstStyle/>
          <a:p>
            <a:pPr>
              <a:defRPr/>
            </a:pPr>
            <a:fld id="{F40D6874-BBEC-4839-9C0C-1AEEF43A5E71}" type="slidenum">
              <a:rPr lang="en-US" smtClean="0"/>
              <a:pPr>
                <a:defRPr/>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a:ln/>
        </p:spPr>
      </p:sp>
      <p:sp>
        <p:nvSpPr>
          <p:cNvPr id="147458"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E30DD16E-94ED-4186-9E34-FC17A1795D25}" type="slidenum">
              <a:rPr lang="en-US" smtClean="0"/>
              <a:pPr>
                <a:defRPr/>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p:spPr>
        <p:txBody>
          <a:bodyPr/>
          <a:lstStyle/>
          <a:p>
            <a:endParaRPr lang="en-US" smtClean="0">
              <a:latin typeface="Calibri" pitchFamily="34" charset="0"/>
              <a:ea typeface="ＭＳ Ｐゴシック"/>
            </a:endParaRP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defRPr>
            </a:lvl1pPr>
            <a:lvl2pPr marL="751122" indent="-288893" eaLnBrk="0" hangingPunct="0">
              <a:defRPr>
                <a:solidFill>
                  <a:schemeClr val="tx1"/>
                </a:solidFill>
                <a:latin typeface="Arial" charset="0"/>
                <a:ea typeface="ＭＳ Ｐゴシック" charset="0"/>
              </a:defRPr>
            </a:lvl2pPr>
            <a:lvl3pPr marL="1155573" indent="-231115" eaLnBrk="0" hangingPunct="0">
              <a:defRPr>
                <a:solidFill>
                  <a:schemeClr val="tx1"/>
                </a:solidFill>
                <a:latin typeface="Arial" charset="0"/>
                <a:ea typeface="ＭＳ Ｐゴシック" charset="0"/>
              </a:defRPr>
            </a:lvl3pPr>
            <a:lvl4pPr marL="1617802" indent="-231115" eaLnBrk="0" hangingPunct="0">
              <a:defRPr>
                <a:solidFill>
                  <a:schemeClr val="tx1"/>
                </a:solidFill>
                <a:latin typeface="Arial" charset="0"/>
                <a:ea typeface="ＭＳ Ｐゴシック" charset="0"/>
              </a:defRPr>
            </a:lvl4pPr>
            <a:lvl5pPr marL="2080031" indent="-231115" eaLnBrk="0" hangingPunct="0">
              <a:defRPr>
                <a:solidFill>
                  <a:schemeClr val="tx1"/>
                </a:solidFill>
                <a:latin typeface="Arial" charset="0"/>
                <a:ea typeface="ＭＳ Ｐゴシック" charset="0"/>
              </a:defRPr>
            </a:lvl5pPr>
            <a:lvl6pPr marL="2542261" indent="-231115" eaLnBrk="0" fontAlgn="base" hangingPunct="0">
              <a:spcBef>
                <a:spcPct val="0"/>
              </a:spcBef>
              <a:spcAft>
                <a:spcPct val="0"/>
              </a:spcAft>
              <a:defRPr>
                <a:solidFill>
                  <a:schemeClr val="tx1"/>
                </a:solidFill>
                <a:latin typeface="Arial" charset="0"/>
                <a:ea typeface="ＭＳ Ｐゴシック" charset="0"/>
              </a:defRPr>
            </a:lvl6pPr>
            <a:lvl7pPr marL="3004490" indent="-231115" eaLnBrk="0" fontAlgn="base" hangingPunct="0">
              <a:spcBef>
                <a:spcPct val="0"/>
              </a:spcBef>
              <a:spcAft>
                <a:spcPct val="0"/>
              </a:spcAft>
              <a:defRPr>
                <a:solidFill>
                  <a:schemeClr val="tx1"/>
                </a:solidFill>
                <a:latin typeface="Arial" charset="0"/>
                <a:ea typeface="ＭＳ Ｐゴシック" charset="0"/>
              </a:defRPr>
            </a:lvl7pPr>
            <a:lvl8pPr marL="3466719" indent="-231115" eaLnBrk="0" fontAlgn="base" hangingPunct="0">
              <a:spcBef>
                <a:spcPct val="0"/>
              </a:spcBef>
              <a:spcAft>
                <a:spcPct val="0"/>
              </a:spcAft>
              <a:defRPr>
                <a:solidFill>
                  <a:schemeClr val="tx1"/>
                </a:solidFill>
                <a:latin typeface="Arial" charset="0"/>
                <a:ea typeface="ＭＳ Ｐゴシック" charset="0"/>
              </a:defRPr>
            </a:lvl8pPr>
            <a:lvl9pPr marL="3928948" indent="-231115"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EDE1FBD3-1905-46FE-932A-F81C33EB0E8A}" type="slidenum">
              <a:rPr lang="en-US">
                <a:latin typeface="Calibri" charset="0"/>
              </a:rPr>
              <a:pPr eaLnBrk="1" hangingPunct="1">
                <a:defRPr/>
              </a:pPr>
              <a:t>12</a:t>
            </a:fld>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84C32201-A13D-409E-AC7C-7E5D1873CBCF}" type="slidenum">
              <a:rPr lang="en-US" smtClean="0"/>
              <a:pPr>
                <a:defRPr/>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a:ln/>
        </p:spPr>
      </p:sp>
      <p:sp>
        <p:nvSpPr>
          <p:cNvPr id="156674" name="Notes Placeholder 2"/>
          <p:cNvSpPr>
            <a:spLocks noGrp="1"/>
          </p:cNvSpPr>
          <p:nvPr>
            <p:ph type="body" idx="1"/>
          </p:nvPr>
        </p:nvSpPr>
        <p:spPr>
          <a:noFill/>
          <a:ln/>
        </p:spPr>
        <p:txBody>
          <a:bodyPr/>
          <a:lstStyle/>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31BA9042-2F8E-4A56-BE7F-2C1DBAB73D3F}" type="slidenum">
              <a:rPr lang="en-US" smtClean="0"/>
              <a:pPr>
                <a:defRPr/>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p:cNvSpPr>
          <p:nvPr>
            <p:ph type="sldImg"/>
          </p:nvPr>
        </p:nvSpPr>
        <p:spPr>
          <a:ln/>
        </p:spPr>
      </p:sp>
      <p:sp>
        <p:nvSpPr>
          <p:cNvPr id="158722" name="Notes Placeholder 2"/>
          <p:cNvSpPr>
            <a:spLocks noGrp="1"/>
          </p:cNvSpPr>
          <p:nvPr>
            <p:ph type="body" idx="1"/>
          </p:nvPr>
        </p:nvSpPr>
        <p:spPr>
          <a:noFill/>
          <a:ln/>
        </p:spPr>
        <p:txBody>
          <a:bodyPr/>
          <a:lstStyle/>
          <a:p>
            <a:r>
              <a:rPr lang="en-US" smtClean="0">
                <a:ea typeface="ＭＳ Ｐゴシック"/>
              </a:rPr>
              <a:t>Life chart: Two major problems in Hall thrusters: e- transport and erosion</a:t>
            </a:r>
          </a:p>
          <a:p>
            <a:pPr lvl="1"/>
            <a:r>
              <a:rPr lang="en-US" smtClean="0">
                <a:ea typeface="ＭＳ Ｐゴシック"/>
              </a:rPr>
              <a:t>E- transport unsolved, but methods to deal with it devised</a:t>
            </a:r>
          </a:p>
          <a:p>
            <a:pPr lvl="1"/>
            <a:r>
              <a:rPr lang="en-US" smtClean="0">
                <a:ea typeface="ＭＳ Ｐゴシック"/>
              </a:rPr>
              <a:t>Erosion continues to limit the application of Hall thrusters in deep-space applications</a:t>
            </a:r>
          </a:p>
          <a:p>
            <a:endParaRPr lang="en-US" smtClean="0">
              <a:ea typeface="ＭＳ Ｐゴシック"/>
            </a:endParaRPr>
          </a:p>
        </p:txBody>
      </p:sp>
      <p:sp>
        <p:nvSpPr>
          <p:cNvPr id="4" name="Slide Number Placeholder 3"/>
          <p:cNvSpPr>
            <a:spLocks noGrp="1"/>
          </p:cNvSpPr>
          <p:nvPr>
            <p:ph type="sldNum" sz="quarter" idx="5"/>
          </p:nvPr>
        </p:nvSpPr>
        <p:spPr/>
        <p:txBody>
          <a:bodyPr/>
          <a:lstStyle/>
          <a:p>
            <a:pPr>
              <a:defRPr/>
            </a:pPr>
            <a:fld id="{33223596-8375-4694-9A35-3D37D7735D57}"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a:ln/>
        </p:spPr>
      </p:sp>
      <p:sp>
        <p:nvSpPr>
          <p:cNvPr id="160770" name="Notes Placeholder 2"/>
          <p:cNvSpPr>
            <a:spLocks noGrp="1"/>
          </p:cNvSpPr>
          <p:nvPr>
            <p:ph type="body" idx="1"/>
          </p:nvPr>
        </p:nvSpPr>
        <p:spPr>
          <a:noFill/>
          <a:ln/>
        </p:spPr>
        <p:txBody>
          <a:bodyPr/>
          <a:lstStyle/>
          <a:p>
            <a:endParaRPr lang="en-US" smtClean="0">
              <a:latin typeface="Calibri" pitchFamily="34" charset="0"/>
              <a:ea typeface="ＭＳ Ｐゴシック"/>
            </a:endParaRPr>
          </a:p>
        </p:txBody>
      </p:sp>
      <p:sp>
        <p:nvSpPr>
          <p:cNvPr id="160771" name="Slide Number Placeholder 3"/>
          <p:cNvSpPr>
            <a:spLocks noGrp="1"/>
          </p:cNvSpPr>
          <p:nvPr>
            <p:ph type="sldNum" sz="quarter" idx="5"/>
          </p:nvPr>
        </p:nvSpPr>
        <p:spPr>
          <a:noFill/>
        </p:spPr>
        <p:txBody>
          <a:bodyPr/>
          <a:lstStyle/>
          <a:p>
            <a:pPr eaLnBrk="1" hangingPunct="1"/>
            <a:fld id="{CAF4F6A4-1C45-4F0E-A36A-2C664A7B68D5}" type="slidenum">
              <a:rPr lang="en-US" smtClean="0">
                <a:latin typeface="Calibri" pitchFamily="34" charset="0"/>
                <a:ea typeface="ＭＳ Ｐゴシック"/>
                <a:cs typeface="ＭＳ Ｐゴシック"/>
              </a:rPr>
              <a:pPr eaLnBrk="1" hangingPunct="1"/>
              <a:t>18</a:t>
            </a:fld>
            <a:endParaRPr lang="en-US" smtClean="0">
              <a:latin typeface="Calibri" pitchFamily="34" charset="0"/>
              <a:ea typeface="ＭＳ Ｐゴシック"/>
              <a:cs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5"/>
          <p:cNvPicPr>
            <a:picLocks noChangeAspect="1" noChangeArrowheads="1"/>
          </p:cNvPicPr>
          <p:nvPr userDrawn="1"/>
        </p:nvPicPr>
        <p:blipFill>
          <a:blip r:embed="rId2">
            <a:clrChange>
              <a:clrFrom>
                <a:srgbClr val="F1F4F9"/>
              </a:clrFrom>
              <a:clrTo>
                <a:srgbClr val="F1F4F9">
                  <a:alpha val="0"/>
                </a:srgbClr>
              </a:clrTo>
            </a:clrChange>
          </a:blip>
          <a:srcRect/>
          <a:stretch>
            <a:fillRect/>
          </a:stretch>
        </p:blipFill>
        <p:spPr bwMode="auto">
          <a:xfrm>
            <a:off x="228600" y="5715000"/>
            <a:ext cx="990600" cy="828675"/>
          </a:xfrm>
          <a:prstGeom prst="rect">
            <a:avLst/>
          </a:prstGeom>
          <a:noFill/>
          <a:ln w="9525">
            <a:noFill/>
            <a:miter lim="800000"/>
            <a:headEnd/>
            <a:tailEnd/>
          </a:ln>
        </p:spPr>
      </p:pic>
      <p:sp>
        <p:nvSpPr>
          <p:cNvPr id="5" name="Rectangle 26"/>
          <p:cNvSpPr>
            <a:spLocks noChangeArrowheads="1"/>
          </p:cNvSpPr>
          <p:nvPr userDrawn="1"/>
        </p:nvSpPr>
        <p:spPr bwMode="auto">
          <a:xfrm>
            <a:off x="1219200" y="5791200"/>
            <a:ext cx="1490663" cy="738188"/>
          </a:xfrm>
          <a:prstGeom prst="rect">
            <a:avLst/>
          </a:prstGeom>
          <a:noFill/>
          <a:ln w="9525">
            <a:noFill/>
            <a:miter lim="800000"/>
            <a:headEnd/>
            <a:tailEnd/>
          </a:ln>
        </p:spPr>
        <p:txBody>
          <a:bodyPr wrap="none">
            <a:spAutoFit/>
          </a:bodyPr>
          <a:lstStyle/>
          <a:p>
            <a:pPr>
              <a:defRPr/>
            </a:pPr>
            <a:r>
              <a:rPr lang="en-US" sz="700" dirty="0">
                <a:latin typeface="Arial" charset="0"/>
                <a:ea typeface="ＭＳ Ｐゴシック" pitchFamily="34" charset="-128"/>
                <a:cs typeface="+mn-cs"/>
              </a:rPr>
              <a:t>National Aeronautics and </a:t>
            </a:r>
            <a:br>
              <a:rPr lang="en-US" sz="700" dirty="0">
                <a:latin typeface="Arial" charset="0"/>
                <a:ea typeface="ＭＳ Ｐゴシック" pitchFamily="34" charset="-128"/>
                <a:cs typeface="+mn-cs"/>
              </a:rPr>
            </a:br>
            <a:r>
              <a:rPr lang="en-US" sz="700" dirty="0">
                <a:latin typeface="Arial" charset="0"/>
                <a:ea typeface="ＭＳ Ｐゴシック" pitchFamily="34" charset="-128"/>
                <a:cs typeface="+mn-cs"/>
              </a:rPr>
              <a:t>Space Administration</a:t>
            </a:r>
          </a:p>
          <a:p>
            <a:pPr>
              <a:defRPr/>
            </a:pPr>
            <a:endParaRPr lang="en-US" sz="700" dirty="0">
              <a:latin typeface="Arial" charset="0"/>
              <a:ea typeface="ＭＳ Ｐゴシック" pitchFamily="34" charset="-128"/>
              <a:cs typeface="+mn-cs"/>
            </a:endParaRPr>
          </a:p>
          <a:p>
            <a:pPr>
              <a:defRPr/>
            </a:pPr>
            <a:r>
              <a:rPr lang="en-US" sz="700" b="1" dirty="0">
                <a:latin typeface="Arial" charset="0"/>
                <a:ea typeface="ＭＳ Ｐゴシック" pitchFamily="34" charset="-128"/>
                <a:cs typeface="+mn-cs"/>
              </a:rPr>
              <a:t>Jet Propulsion Laboratory</a:t>
            </a:r>
          </a:p>
          <a:p>
            <a:pPr>
              <a:defRPr/>
            </a:pPr>
            <a:r>
              <a:rPr lang="en-US" sz="700" dirty="0">
                <a:latin typeface="Arial" charset="0"/>
                <a:ea typeface="ＭＳ Ｐゴシック" pitchFamily="34" charset="-128"/>
                <a:cs typeface="+mn-cs"/>
              </a:rPr>
              <a:t>California Institute of Technology</a:t>
            </a:r>
          </a:p>
          <a:p>
            <a:pPr>
              <a:defRPr/>
            </a:pPr>
            <a:r>
              <a:rPr lang="en-US" sz="700" dirty="0">
                <a:latin typeface="Arial" charset="0"/>
                <a:ea typeface="ＭＳ Ｐゴシック" pitchFamily="34" charset="-128"/>
                <a:cs typeface="+mn-cs"/>
              </a:rPr>
              <a:t>Pasadena, California</a:t>
            </a:r>
          </a:p>
        </p:txBody>
      </p:sp>
      <p:sp>
        <p:nvSpPr>
          <p:cNvPr id="222210" name="Rectangle 2"/>
          <p:cNvSpPr>
            <a:spLocks noGrp="1" noChangeArrowheads="1"/>
          </p:cNvSpPr>
          <p:nvPr>
            <p:ph type="ctrTitle"/>
          </p:nvPr>
        </p:nvSpPr>
        <p:spPr>
          <a:xfrm>
            <a:off x="685800" y="1143000"/>
            <a:ext cx="7772400" cy="1470025"/>
          </a:xfrm>
        </p:spPr>
        <p:txBody>
          <a:bodyPr/>
          <a:lstStyle>
            <a:lvl1pPr>
              <a:defRPr/>
            </a:lvl1pPr>
          </a:lstStyle>
          <a:p>
            <a:r>
              <a:rPr lang="en-US" dirty="0"/>
              <a:t>Click to edit Master title style</a:t>
            </a:r>
          </a:p>
        </p:txBody>
      </p:sp>
      <p:sp>
        <p:nvSpPr>
          <p:cNvPr id="222211" name="Rectangle 3"/>
          <p:cNvSpPr>
            <a:spLocks noGrp="1" noChangeArrowheads="1"/>
          </p:cNvSpPr>
          <p:nvPr>
            <p:ph type="subTitle" idx="1"/>
          </p:nvPr>
        </p:nvSpPr>
        <p:spPr>
          <a:xfrm>
            <a:off x="1371600" y="2898775"/>
            <a:ext cx="6400800" cy="1752600"/>
          </a:xfrm>
        </p:spPr>
        <p:txBody>
          <a:bodyPr/>
          <a:lstStyle>
            <a:lvl1pPr marL="0" indent="0" algn="ctr">
              <a:buFontTx/>
              <a:buNone/>
              <a:defRPr/>
            </a:lvl1pPr>
          </a:lstStyle>
          <a:p>
            <a:r>
              <a:rPr lang="en-US" dirty="0"/>
              <a:t>Click to edit Master subtitle style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8FD8465C-7D1E-4239-9DAD-C7FBD2BECBFF}" type="slidenum">
              <a:rPr lang="en-US"/>
              <a:pPr>
                <a:defRPr/>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00013"/>
            <a:ext cx="2190750" cy="6072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00013"/>
            <a:ext cx="6419850" cy="6072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2DA78D97-876A-4C43-90B7-F2DD1C47560E}" type="slidenum">
              <a:rPr lang="en-US"/>
              <a:pPr>
                <a:defRPr/>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12"/>
          <p:cNvSpPr>
            <a:spLocks noGrp="1" noChangeArrowheads="1"/>
          </p:cNvSpPr>
          <p:nvPr>
            <p:ph type="sldNum" sz="quarter" idx="10"/>
          </p:nvPr>
        </p:nvSpPr>
        <p:spPr>
          <a:xfrm>
            <a:off x="8574088" y="6477000"/>
            <a:ext cx="493712"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58AD064C-895C-483B-9856-F05738C8699C}" type="slidenum">
              <a:rPr lang="en-US"/>
              <a:pPr>
                <a:defRPr/>
              </a:pPr>
              <a:t>‹#›</a:t>
            </a:fld>
            <a:endParaRPr lang="en-US"/>
          </a:p>
        </p:txBody>
      </p:sp>
    </p:spTree>
  </p:cSld>
  <p:clrMapOvr>
    <a:masterClrMapping/>
  </p:clrMapOvr>
  <p:transition spd="med"/>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2667000"/>
            <a:ext cx="9144000" cy="1362075"/>
          </a:xfrm>
        </p:spPr>
        <p:txBody>
          <a:bodyPr anchor="t"/>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62000" y="4419600"/>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533F19C6-5E61-4E2E-8AE6-3C7DA1916D4B}" type="slidenum">
              <a:rPr lang="en-US"/>
              <a:pPr>
                <a:defRPr/>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295400"/>
            <a:ext cx="4305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295400"/>
            <a:ext cx="43053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34067520-1BD8-4A70-8C3E-FF9B17A22537}" type="slidenum">
              <a:rPr lang="en-US"/>
              <a:pPr>
                <a:defRPr/>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BAE28E09-B6AA-4A61-9062-3818C57E8688}" type="slidenum">
              <a:rPr lang="en-US"/>
              <a:pPr>
                <a:defRPr/>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59467977-3948-4CC4-9BC1-1B567D194D12}" type="slidenum">
              <a:rPr lang="en-US"/>
              <a:pPr>
                <a:defRPr/>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F5CD7137-6647-42EF-B8D2-2A87BE84338F}" type="slidenum">
              <a:rPr lang="en-US"/>
              <a:pPr>
                <a:defRPr/>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5FB346B3-D9C0-48DD-82A6-5E41B61CAE78}" type="slidenum">
              <a:rPr lang="en-US"/>
              <a:pPr>
                <a:defRPr/>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sldNum" sz="quarter" idx="10"/>
          </p:nvPr>
        </p:nvSpPr>
        <p:spPr>
          <a:xfrm>
            <a:off x="7162800" y="6477000"/>
            <a:ext cx="1905000" cy="304800"/>
          </a:xfrm>
          <a:prstGeom prst="rect">
            <a:avLst/>
          </a:prstGeom>
        </p:spPr>
        <p:txBody>
          <a:bodyPr/>
          <a:lstStyle>
            <a:lvl1pPr eaLnBrk="0" hangingPunct="0">
              <a:defRPr>
                <a:latin typeface="CG Omega" pitchFamily="34" charset="0"/>
                <a:ea typeface="ＭＳ Ｐゴシック" pitchFamily="34" charset="-128"/>
                <a:cs typeface="+mn-cs"/>
              </a:defRPr>
            </a:lvl1pPr>
          </a:lstStyle>
          <a:p>
            <a:pPr>
              <a:defRPr/>
            </a:pPr>
            <a:fld id="{F1912086-F0A5-48DD-932D-324D02116360}" type="slidenum">
              <a:rPr lang="en-US"/>
              <a:pPr>
                <a:defRPr/>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14" name="Rectangle 18"/>
          <p:cNvSpPr>
            <a:spLocks noChangeArrowheads="1"/>
          </p:cNvSpPr>
          <p:nvPr userDrawn="1"/>
        </p:nvSpPr>
        <p:spPr bwMode="auto">
          <a:xfrm>
            <a:off x="0" y="0"/>
            <a:ext cx="9144000" cy="1117600"/>
          </a:xfrm>
          <a:prstGeom prst="rect">
            <a:avLst/>
          </a:prstGeom>
          <a:solidFill>
            <a:srgbClr val="EBEBF3"/>
          </a:solidFill>
          <a:ln w="9525">
            <a:noFill/>
            <a:miter lim="800000"/>
            <a:headEnd/>
            <a:tailEnd/>
          </a:ln>
          <a:effectLst/>
        </p:spPr>
        <p:txBody>
          <a:bodyPr wrap="none" anchor="ctr"/>
          <a:lstStyle/>
          <a:p>
            <a:pPr eaLnBrk="0" hangingPunct="0">
              <a:defRPr/>
            </a:pPr>
            <a:endParaRPr lang="en-US">
              <a:latin typeface="CG Omega" pitchFamily="34" charset="0"/>
              <a:ea typeface="ＭＳ Ｐゴシック" pitchFamily="34" charset="-128"/>
              <a:cs typeface="+mn-cs"/>
            </a:endParaRPr>
          </a:p>
        </p:txBody>
      </p:sp>
      <p:sp>
        <p:nvSpPr>
          <p:cNvPr id="1027" name="Rectangle 2"/>
          <p:cNvSpPr>
            <a:spLocks noGrp="1" noChangeArrowheads="1"/>
          </p:cNvSpPr>
          <p:nvPr>
            <p:ph type="title"/>
          </p:nvPr>
        </p:nvSpPr>
        <p:spPr bwMode="auto">
          <a:xfrm>
            <a:off x="990600" y="100013"/>
            <a:ext cx="6858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28600" y="1295400"/>
            <a:ext cx="8763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Line 4"/>
          <p:cNvSpPr>
            <a:spLocks noChangeShapeType="1"/>
          </p:cNvSpPr>
          <p:nvPr/>
        </p:nvSpPr>
        <p:spPr bwMode="auto">
          <a:xfrm>
            <a:off x="-3175" y="1074738"/>
            <a:ext cx="9140825" cy="0"/>
          </a:xfrm>
          <a:prstGeom prst="line">
            <a:avLst/>
          </a:prstGeom>
          <a:ln>
            <a:solidFill>
              <a:schemeClr val="accent1"/>
            </a:solidFill>
            <a:headEnd/>
            <a:tailEnd/>
          </a:ln>
        </p:spPr>
        <p:style>
          <a:lnRef idx="3">
            <a:schemeClr val="accent1"/>
          </a:lnRef>
          <a:fillRef idx="0">
            <a:schemeClr val="accent1"/>
          </a:fillRef>
          <a:effectRef idx="2">
            <a:schemeClr val="accent1"/>
          </a:effectRef>
          <a:fontRef idx="minor">
            <a:schemeClr val="tx1"/>
          </a:fontRef>
        </p:style>
        <p:txBody>
          <a:bodyPr/>
          <a:lstStyle/>
          <a:p>
            <a:pPr eaLnBrk="0" hangingPunct="0">
              <a:defRPr/>
            </a:pPr>
            <a:endParaRPr lang="en-US"/>
          </a:p>
        </p:txBody>
      </p:sp>
      <p:grpSp>
        <p:nvGrpSpPr>
          <p:cNvPr id="1030" name="Group 19"/>
          <p:cNvGrpSpPr>
            <a:grpSpLocks/>
          </p:cNvGrpSpPr>
          <p:nvPr userDrawn="1"/>
        </p:nvGrpSpPr>
        <p:grpSpPr bwMode="auto">
          <a:xfrm>
            <a:off x="7921625" y="304800"/>
            <a:ext cx="1143000" cy="496888"/>
            <a:chOff x="4990" y="192"/>
            <a:chExt cx="720" cy="313"/>
          </a:xfrm>
        </p:grpSpPr>
        <p:pic>
          <p:nvPicPr>
            <p:cNvPr id="1032" name="Picture 15" descr="jpl logo"/>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5005" y="192"/>
              <a:ext cx="672" cy="197"/>
            </a:xfrm>
            <a:prstGeom prst="rect">
              <a:avLst/>
            </a:prstGeom>
            <a:noFill/>
            <a:ln w="9525">
              <a:noFill/>
              <a:miter lim="800000"/>
              <a:headEnd/>
              <a:tailEnd/>
            </a:ln>
          </p:spPr>
        </p:pic>
        <p:sp>
          <p:nvSpPr>
            <p:cNvPr id="4112" name="Text Box 16"/>
            <p:cNvSpPr txBox="1">
              <a:spLocks noChangeArrowheads="1"/>
            </p:cNvSpPr>
            <p:nvPr userDrawn="1"/>
          </p:nvSpPr>
          <p:spPr bwMode="auto">
            <a:xfrm>
              <a:off x="4990" y="389"/>
              <a:ext cx="720" cy="116"/>
            </a:xfrm>
            <a:prstGeom prst="rect">
              <a:avLst/>
            </a:prstGeom>
            <a:noFill/>
            <a:ln w="9525">
              <a:noFill/>
              <a:miter lim="800000"/>
              <a:headEnd/>
              <a:tailEnd/>
            </a:ln>
            <a:effectLst/>
          </p:spPr>
          <p:txBody>
            <a:bodyPr lIns="0" tIns="0" rIns="0" bIns="0">
              <a:spAutoFit/>
            </a:bodyPr>
            <a:lstStyle/>
            <a:p>
              <a:pPr algn="ctr" eaLnBrk="0" hangingPunct="0">
                <a:spcBef>
                  <a:spcPct val="50000"/>
                </a:spcBef>
                <a:defRPr/>
              </a:pPr>
              <a:r>
                <a:rPr lang="en-US" sz="600" b="1" dirty="0">
                  <a:latin typeface="Arial" charset="0"/>
                  <a:ea typeface="ＭＳ Ｐゴシック" pitchFamily="34" charset="-128"/>
                  <a:cs typeface="+mn-cs"/>
                </a:rPr>
                <a:t>Jet Propulsion Laboratory</a:t>
              </a:r>
              <a:br>
                <a:rPr lang="en-US" sz="600" b="1" dirty="0">
                  <a:latin typeface="Arial" charset="0"/>
                  <a:ea typeface="ＭＳ Ｐゴシック" pitchFamily="34" charset="-128"/>
                  <a:cs typeface="+mn-cs"/>
                </a:rPr>
              </a:br>
              <a:r>
                <a:rPr lang="en-US" sz="600" dirty="0">
                  <a:latin typeface="Arial" charset="0"/>
                  <a:ea typeface="ＭＳ Ｐゴシック" pitchFamily="34" charset="-128"/>
                  <a:cs typeface="+mn-cs"/>
                </a:rPr>
                <a:t>California Institute of Technology</a:t>
              </a:r>
            </a:p>
          </p:txBody>
        </p:sp>
      </p:grpSp>
      <p:pic>
        <p:nvPicPr>
          <p:cNvPr id="1031" name="Picture 21"/>
          <p:cNvPicPr>
            <a:picLocks noChangeAspect="1" noChangeArrowheads="1"/>
          </p:cNvPicPr>
          <p:nvPr userDrawn="1"/>
        </p:nvPicPr>
        <p:blipFill>
          <a:blip r:embed="rId14">
            <a:clrChange>
              <a:clrFrom>
                <a:srgbClr val="F1F4F9"/>
              </a:clrFrom>
              <a:clrTo>
                <a:srgbClr val="F1F4F9">
                  <a:alpha val="0"/>
                </a:srgbClr>
              </a:clrTo>
            </a:clrChange>
          </a:blip>
          <a:srcRect/>
          <a:stretch>
            <a:fillRect/>
          </a:stretch>
        </p:blipFill>
        <p:spPr bwMode="auto">
          <a:xfrm>
            <a:off x="76200" y="152400"/>
            <a:ext cx="838200" cy="701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hf hdr="0" ftr="0" dt="0"/>
  <p:txStyles>
    <p:titleStyle>
      <a:lvl1pPr algn="ctr" rtl="0" eaLnBrk="0" fontAlgn="base" hangingPunct="0">
        <a:spcBef>
          <a:spcPct val="0"/>
        </a:spcBef>
        <a:spcAft>
          <a:spcPct val="0"/>
        </a:spcAft>
        <a:defRPr sz="2800">
          <a:solidFill>
            <a:schemeClr val="tx2"/>
          </a:solidFill>
          <a:latin typeface="Calibri" pitchFamily="34" charset="0"/>
          <a:ea typeface="+mj-ea"/>
          <a:cs typeface="+mj-cs"/>
        </a:defRPr>
      </a:lvl1pPr>
      <a:lvl2pPr algn="ctr" rtl="0" eaLnBrk="0" fontAlgn="base" hangingPunct="0">
        <a:spcBef>
          <a:spcPct val="0"/>
        </a:spcBef>
        <a:spcAft>
          <a:spcPct val="0"/>
        </a:spcAft>
        <a:defRPr sz="2800">
          <a:solidFill>
            <a:schemeClr val="tx2"/>
          </a:solidFill>
          <a:latin typeface="Calibri" pitchFamily="34" charset="0"/>
        </a:defRPr>
      </a:lvl2pPr>
      <a:lvl3pPr algn="ctr" rtl="0" eaLnBrk="0" fontAlgn="base" hangingPunct="0">
        <a:spcBef>
          <a:spcPct val="0"/>
        </a:spcBef>
        <a:spcAft>
          <a:spcPct val="0"/>
        </a:spcAft>
        <a:defRPr sz="2800">
          <a:solidFill>
            <a:schemeClr val="tx2"/>
          </a:solidFill>
          <a:latin typeface="Calibri" pitchFamily="34" charset="0"/>
        </a:defRPr>
      </a:lvl3pPr>
      <a:lvl4pPr algn="ctr" rtl="0" eaLnBrk="0" fontAlgn="base" hangingPunct="0">
        <a:spcBef>
          <a:spcPct val="0"/>
        </a:spcBef>
        <a:spcAft>
          <a:spcPct val="0"/>
        </a:spcAft>
        <a:defRPr sz="2800">
          <a:solidFill>
            <a:schemeClr val="tx2"/>
          </a:solidFill>
          <a:latin typeface="Calibri" pitchFamily="34" charset="0"/>
        </a:defRPr>
      </a:lvl4pPr>
      <a:lvl5pPr algn="ctr" rtl="0" eaLnBrk="0" fontAlgn="base" hangingPunct="0">
        <a:spcBef>
          <a:spcPct val="0"/>
        </a:spcBef>
        <a:spcAft>
          <a:spcPct val="0"/>
        </a:spcAft>
        <a:defRPr sz="2800">
          <a:solidFill>
            <a:schemeClr val="tx2"/>
          </a:solidFill>
          <a:latin typeface="Calibri" pitchFamily="34" charset="0"/>
        </a:defRPr>
      </a:lvl5pPr>
      <a:lvl6pPr marL="457200" algn="ctr" rtl="0" eaLnBrk="0" fontAlgn="base" hangingPunct="0">
        <a:spcBef>
          <a:spcPct val="0"/>
        </a:spcBef>
        <a:spcAft>
          <a:spcPct val="0"/>
        </a:spcAft>
        <a:defRPr sz="2800">
          <a:solidFill>
            <a:schemeClr val="tx2"/>
          </a:solidFill>
          <a:latin typeface="CG Omega" pitchFamily="34" charset="0"/>
        </a:defRPr>
      </a:lvl6pPr>
      <a:lvl7pPr marL="914400" algn="ctr" rtl="0" eaLnBrk="0" fontAlgn="base" hangingPunct="0">
        <a:spcBef>
          <a:spcPct val="0"/>
        </a:spcBef>
        <a:spcAft>
          <a:spcPct val="0"/>
        </a:spcAft>
        <a:defRPr sz="2800">
          <a:solidFill>
            <a:schemeClr val="tx2"/>
          </a:solidFill>
          <a:latin typeface="CG Omega" pitchFamily="34" charset="0"/>
        </a:defRPr>
      </a:lvl7pPr>
      <a:lvl8pPr marL="1371600" algn="ctr" rtl="0" eaLnBrk="0" fontAlgn="base" hangingPunct="0">
        <a:spcBef>
          <a:spcPct val="0"/>
        </a:spcBef>
        <a:spcAft>
          <a:spcPct val="0"/>
        </a:spcAft>
        <a:defRPr sz="2800">
          <a:solidFill>
            <a:schemeClr val="tx2"/>
          </a:solidFill>
          <a:latin typeface="CG Omega" pitchFamily="34" charset="0"/>
        </a:defRPr>
      </a:lvl8pPr>
      <a:lvl9pPr marL="1828800" algn="ctr" rtl="0" eaLnBrk="0" fontAlgn="base" hangingPunct="0">
        <a:spcBef>
          <a:spcPct val="0"/>
        </a:spcBef>
        <a:spcAft>
          <a:spcPct val="0"/>
        </a:spcAft>
        <a:defRPr sz="2800">
          <a:solidFill>
            <a:schemeClr val="tx2"/>
          </a:solidFill>
          <a:latin typeface="CG Omega" pitchFamily="34" charset="0"/>
        </a:defRPr>
      </a:lvl9pPr>
    </p:titleStyle>
    <p:bodyStyle>
      <a:lvl1pPr marL="342900" indent="-342900" algn="l" rtl="0" eaLnBrk="0" fontAlgn="base" hangingPunct="0">
        <a:spcBef>
          <a:spcPct val="20000"/>
        </a:spcBef>
        <a:spcAft>
          <a:spcPct val="0"/>
        </a:spcAft>
        <a:buChar char="•"/>
        <a:defRPr sz="20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itchFamily="34" charset="0"/>
        </a:defRPr>
      </a:lvl2pPr>
      <a:lvl3pPr marL="1143000" indent="-228600" algn="l" rtl="0" eaLnBrk="0" fontAlgn="base" hangingPunct="0">
        <a:spcBef>
          <a:spcPct val="20000"/>
        </a:spcBef>
        <a:spcAft>
          <a:spcPct val="0"/>
        </a:spcAft>
        <a:buChar char="•"/>
        <a:defRPr sz="1600">
          <a:solidFill>
            <a:schemeClr val="tx1"/>
          </a:solidFill>
          <a:latin typeface="Calibri" pitchFamily="34" charset="0"/>
        </a:defRPr>
      </a:lvl3pPr>
      <a:lvl4pPr marL="1600200" indent="-228600" algn="l" rtl="0" eaLnBrk="0" fontAlgn="base" hangingPunct="0">
        <a:spcBef>
          <a:spcPct val="20000"/>
        </a:spcBef>
        <a:spcAft>
          <a:spcPct val="0"/>
        </a:spcAft>
        <a:buChar char="–"/>
        <a:defRPr sz="14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3.wmf"/><Relationship Id="rId4" Type="http://schemas.openxmlformats.org/officeDocument/2006/relationships/image" Target="../media/image22.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6" Type="http://schemas.openxmlformats.org/officeDocument/2006/relationships/image" Target="../media/image43.emf"/><Relationship Id="rId5" Type="http://schemas.openxmlformats.org/officeDocument/2006/relationships/image" Target="../media/image42.pn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emf"/></Relationships>
</file>

<file path=ppt/slides/_rels/slide2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 Id="rId5" Type="http://schemas.openxmlformats.org/officeDocument/2006/relationships/image" Target="../media/image67.emf"/><Relationship Id="rId4" Type="http://schemas.openxmlformats.org/officeDocument/2006/relationships/image" Target="../media/image66.emf"/></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77.emf"/></Relationships>
</file>

<file path=ppt/slides/_rels/slide3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5" Type="http://schemas.openxmlformats.org/officeDocument/2006/relationships/image" Target="../media/image89.emf"/><Relationship Id="rId4" Type="http://schemas.openxmlformats.org/officeDocument/2006/relationships/image" Target="../media/image88.emf"/></Relationships>
</file>

<file path=ppt/slides/_rels/slide4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oleObject" Target="../embeddings/oleObject14.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 Id="rId9" Type="http://schemas.openxmlformats.org/officeDocument/2006/relationships/oleObject" Target="../embeddings/oleObject20.bin"/></Relationships>
</file>

<file path=ppt/slides/_rels/slide5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emf"/><Relationship Id="rId4" Type="http://schemas.openxmlformats.org/officeDocument/2006/relationships/image" Target="../media/image8.emf"/></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10831 IMG_0013_1600p.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5362" name="Rectangle 2"/>
          <p:cNvSpPr>
            <a:spLocks noGrp="1" noChangeArrowheads="1"/>
          </p:cNvSpPr>
          <p:nvPr>
            <p:ph type="ctrTitle"/>
          </p:nvPr>
        </p:nvSpPr>
        <p:spPr>
          <a:xfrm>
            <a:off x="0" y="0"/>
            <a:ext cx="9144000" cy="1295400"/>
          </a:xfrm>
        </p:spPr>
        <p:txBody>
          <a:bodyPr/>
          <a:lstStyle/>
          <a:p>
            <a:r>
              <a:rPr lang="en-US" b="1" smtClean="0">
                <a:solidFill>
                  <a:schemeClr val="bg1"/>
                </a:solidFill>
              </a:rPr>
              <a:t>Magnetic Shielding in Hall Thrusters:  </a:t>
            </a:r>
            <a:br>
              <a:rPr lang="en-US" b="1" smtClean="0">
                <a:solidFill>
                  <a:schemeClr val="bg1"/>
                </a:solidFill>
              </a:rPr>
            </a:br>
            <a:r>
              <a:rPr lang="en-US" sz="2400" b="1" smtClean="0">
                <a:solidFill>
                  <a:schemeClr val="bg1"/>
                </a:solidFill>
              </a:rPr>
              <a:t>Breakthrough Space Propulsion Technology for the 21</a:t>
            </a:r>
            <a:r>
              <a:rPr lang="en-US" sz="2400" b="1" baseline="30000" smtClean="0">
                <a:solidFill>
                  <a:schemeClr val="bg1"/>
                </a:solidFill>
              </a:rPr>
              <a:t>st</a:t>
            </a:r>
            <a:r>
              <a:rPr lang="en-US" sz="2400" b="1" smtClean="0">
                <a:solidFill>
                  <a:schemeClr val="bg1"/>
                </a:solidFill>
              </a:rPr>
              <a:t> Century</a:t>
            </a:r>
          </a:p>
        </p:txBody>
      </p:sp>
      <p:sp>
        <p:nvSpPr>
          <p:cNvPr id="15363" name="Oval 24"/>
          <p:cNvSpPr>
            <a:spLocks noChangeArrowheads="1"/>
          </p:cNvSpPr>
          <p:nvPr/>
        </p:nvSpPr>
        <p:spPr bwMode="auto">
          <a:xfrm>
            <a:off x="304800" y="5743575"/>
            <a:ext cx="762000" cy="762000"/>
          </a:xfrm>
          <a:prstGeom prst="ellipse">
            <a:avLst/>
          </a:prstGeom>
          <a:solidFill>
            <a:schemeClr val="bg1"/>
          </a:solidFill>
          <a:ln w="9525">
            <a:noFill/>
            <a:round/>
            <a:headEnd/>
            <a:tailEnd/>
          </a:ln>
        </p:spPr>
        <p:txBody>
          <a:bodyPr wrap="none" anchor="ctr"/>
          <a:lstStyle/>
          <a:p>
            <a:pPr eaLnBrk="0" hangingPunct="0"/>
            <a:endParaRPr lang="en-US"/>
          </a:p>
        </p:txBody>
      </p:sp>
      <p:pic>
        <p:nvPicPr>
          <p:cNvPr id="15364" name="Picture 25"/>
          <p:cNvPicPr>
            <a:picLocks noChangeAspect="1" noChangeArrowheads="1"/>
          </p:cNvPicPr>
          <p:nvPr/>
        </p:nvPicPr>
        <p:blipFill>
          <a:blip r:embed="rId4">
            <a:clrChange>
              <a:clrFrom>
                <a:srgbClr val="F1F4F9"/>
              </a:clrFrom>
              <a:clrTo>
                <a:srgbClr val="F1F4F9">
                  <a:alpha val="0"/>
                </a:srgbClr>
              </a:clrTo>
            </a:clrChange>
          </a:blip>
          <a:srcRect/>
          <a:stretch>
            <a:fillRect/>
          </a:stretch>
        </p:blipFill>
        <p:spPr bwMode="auto">
          <a:xfrm>
            <a:off x="228600" y="5715000"/>
            <a:ext cx="990600" cy="828675"/>
          </a:xfrm>
          <a:prstGeom prst="rect">
            <a:avLst/>
          </a:prstGeom>
          <a:noFill/>
          <a:ln w="9525">
            <a:noFill/>
            <a:miter lim="800000"/>
            <a:headEnd/>
            <a:tailEnd/>
          </a:ln>
        </p:spPr>
      </p:pic>
      <p:sp>
        <p:nvSpPr>
          <p:cNvPr id="15365" name="Rectangle 26"/>
          <p:cNvSpPr>
            <a:spLocks noChangeArrowheads="1"/>
          </p:cNvSpPr>
          <p:nvPr/>
        </p:nvSpPr>
        <p:spPr bwMode="auto">
          <a:xfrm>
            <a:off x="1219200" y="5791200"/>
            <a:ext cx="1490663" cy="738188"/>
          </a:xfrm>
          <a:prstGeom prst="rect">
            <a:avLst/>
          </a:prstGeom>
          <a:noFill/>
          <a:ln w="9525">
            <a:noFill/>
            <a:miter lim="800000"/>
            <a:headEnd/>
            <a:tailEnd/>
          </a:ln>
        </p:spPr>
        <p:txBody>
          <a:bodyPr wrap="none">
            <a:spAutoFit/>
          </a:bodyPr>
          <a:lstStyle/>
          <a:p>
            <a:r>
              <a:rPr lang="en-US" sz="700">
                <a:solidFill>
                  <a:srgbClr val="FF0000"/>
                </a:solidFill>
                <a:latin typeface="Arial" charset="0"/>
              </a:rPr>
              <a:t>National Aeronautics and </a:t>
            </a:r>
            <a:br>
              <a:rPr lang="en-US" sz="700">
                <a:solidFill>
                  <a:srgbClr val="FF0000"/>
                </a:solidFill>
                <a:latin typeface="Arial" charset="0"/>
              </a:rPr>
            </a:br>
            <a:r>
              <a:rPr lang="en-US" sz="700">
                <a:solidFill>
                  <a:srgbClr val="FF0000"/>
                </a:solidFill>
                <a:latin typeface="Arial" charset="0"/>
              </a:rPr>
              <a:t>Space Administration</a:t>
            </a:r>
          </a:p>
          <a:p>
            <a:endParaRPr lang="en-US" sz="700">
              <a:solidFill>
                <a:srgbClr val="FF0000"/>
              </a:solidFill>
              <a:latin typeface="Arial" charset="0"/>
            </a:endParaRPr>
          </a:p>
          <a:p>
            <a:r>
              <a:rPr lang="en-US" sz="700" b="1">
                <a:solidFill>
                  <a:srgbClr val="FF0000"/>
                </a:solidFill>
                <a:latin typeface="Arial" charset="0"/>
              </a:rPr>
              <a:t>Jet Propulsion Laboratory</a:t>
            </a:r>
          </a:p>
          <a:p>
            <a:r>
              <a:rPr lang="en-US" sz="700">
                <a:solidFill>
                  <a:srgbClr val="FF0000"/>
                </a:solidFill>
                <a:latin typeface="Arial" charset="0"/>
              </a:rPr>
              <a:t>California Institute of Technology</a:t>
            </a:r>
          </a:p>
          <a:p>
            <a:r>
              <a:rPr lang="en-US" sz="700">
                <a:solidFill>
                  <a:srgbClr val="FF0000"/>
                </a:solidFill>
                <a:latin typeface="Arial" charset="0"/>
              </a:rPr>
              <a:t>Pasadena, California</a:t>
            </a:r>
          </a:p>
        </p:txBody>
      </p:sp>
      <p:sp>
        <p:nvSpPr>
          <p:cNvPr id="15366" name="Rectangle 3"/>
          <p:cNvSpPr>
            <a:spLocks noGrp="1" noChangeArrowheads="1"/>
          </p:cNvSpPr>
          <p:nvPr>
            <p:ph type="subTitle" idx="1"/>
          </p:nvPr>
        </p:nvSpPr>
        <p:spPr>
          <a:xfrm>
            <a:off x="0" y="1101725"/>
            <a:ext cx="9144000" cy="1158875"/>
          </a:xfrm>
        </p:spPr>
        <p:txBody>
          <a:bodyPr/>
          <a:lstStyle/>
          <a:p>
            <a:pPr>
              <a:lnSpc>
                <a:spcPct val="90000"/>
              </a:lnSpc>
            </a:pPr>
            <a:r>
              <a:rPr lang="en-US" sz="1800" b="1" smtClean="0">
                <a:solidFill>
                  <a:schemeClr val="bg1"/>
                </a:solidFill>
              </a:rPr>
              <a:t>Richard Hofer</a:t>
            </a:r>
            <a:br>
              <a:rPr lang="en-US" sz="1800" b="1" smtClean="0">
                <a:solidFill>
                  <a:schemeClr val="bg1"/>
                </a:solidFill>
              </a:rPr>
            </a:br>
            <a:r>
              <a:rPr lang="en-US" sz="1800" i="1" smtClean="0">
                <a:solidFill>
                  <a:schemeClr val="bg1"/>
                </a:solidFill>
              </a:rPr>
              <a:t>Jet Propulsion Laboratory, California Institute of Technology</a:t>
            </a:r>
          </a:p>
          <a:p>
            <a:pPr>
              <a:lnSpc>
                <a:spcPct val="90000"/>
              </a:lnSpc>
            </a:pPr>
            <a:endParaRPr lang="en-US" sz="1800" i="1" smtClean="0">
              <a:solidFill>
                <a:schemeClr val="bg1"/>
              </a:solidFill>
            </a:endParaRPr>
          </a:p>
          <a:p>
            <a:pPr>
              <a:lnSpc>
                <a:spcPct val="90000"/>
              </a:lnSpc>
            </a:pPr>
            <a:r>
              <a:rPr lang="en-US" sz="1800" i="1" smtClean="0">
                <a:solidFill>
                  <a:schemeClr val="bg1"/>
                </a:solidFill>
              </a:rPr>
              <a:t>Presented at the Michigan Institute for Plasma Science and Engineering (MIPSE) Seminar Series at the University of Michigan, Ann Arbor, MI</a:t>
            </a:r>
          </a:p>
          <a:p>
            <a:pPr>
              <a:lnSpc>
                <a:spcPct val="90000"/>
              </a:lnSpc>
            </a:pPr>
            <a:r>
              <a:rPr lang="en-US" sz="1800" i="1" smtClean="0">
                <a:solidFill>
                  <a:schemeClr val="bg1"/>
                </a:solidFill>
              </a:rPr>
              <a:t>March 20, 2013</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57" name="Title 1"/>
          <p:cNvSpPr>
            <a:spLocks noGrp="1"/>
          </p:cNvSpPr>
          <p:nvPr>
            <p:ph type="title"/>
          </p:nvPr>
        </p:nvSpPr>
        <p:spPr/>
        <p:txBody>
          <a:bodyPr/>
          <a:lstStyle/>
          <a:p>
            <a:r>
              <a:rPr lang="en-US" smtClean="0"/>
              <a:t>Conceptual Framework</a:t>
            </a:r>
          </a:p>
        </p:txBody>
      </p:sp>
      <p:sp>
        <p:nvSpPr>
          <p:cNvPr id="146558" name="Content Placeholder 2"/>
          <p:cNvSpPr>
            <a:spLocks noGrp="1"/>
          </p:cNvSpPr>
          <p:nvPr>
            <p:ph idx="1"/>
          </p:nvPr>
        </p:nvSpPr>
        <p:spPr>
          <a:xfrm>
            <a:off x="5272088" y="1141413"/>
            <a:ext cx="3792537" cy="5716587"/>
          </a:xfrm>
        </p:spPr>
        <p:txBody>
          <a:bodyPr/>
          <a:lstStyle/>
          <a:p>
            <a:pPr>
              <a:spcAft>
                <a:spcPts val="600"/>
              </a:spcAft>
            </a:pPr>
            <a:r>
              <a:rPr lang="en-US" sz="1600" smtClean="0"/>
              <a:t>Hall thrusters use an axial electric field and a radial magnetic field to accelerate ions and confine electrons.  </a:t>
            </a:r>
          </a:p>
          <a:p>
            <a:pPr>
              <a:spcAft>
                <a:spcPts val="600"/>
              </a:spcAft>
            </a:pPr>
            <a:r>
              <a:rPr lang="en-US" sz="1600" smtClean="0"/>
              <a:t>The magnetic field intensity is sufficient to magnetize electrons while the cross-field configuration induces an azimuthal electron drift in the ExB direction. </a:t>
            </a:r>
          </a:p>
          <a:p>
            <a:pPr>
              <a:spcAft>
                <a:spcPts val="600"/>
              </a:spcAft>
            </a:pPr>
            <a:r>
              <a:rPr lang="en-US" sz="1600" smtClean="0"/>
              <a:t>These conditions severely restrict the axial electron mobility allowing for efficient ionization of the neutral propellant and the establishment of the self-consistent electric field, which must sharply rise in the region of maximum magnetic field intensity in order to maintain current continuity.  </a:t>
            </a:r>
          </a:p>
          <a:p>
            <a:pPr>
              <a:spcAft>
                <a:spcPts val="600"/>
              </a:spcAft>
            </a:pPr>
            <a:r>
              <a:rPr lang="en-US" sz="1600" smtClean="0"/>
              <a:t>Due to their much greater mass, ions are unimpeded by the magnetic field but are accelerated by the electric field to produce thrust.</a:t>
            </a:r>
          </a:p>
        </p:txBody>
      </p:sp>
      <p:pic>
        <p:nvPicPr>
          <p:cNvPr id="146559" name="Picture 9"/>
          <p:cNvPicPr>
            <a:picLocks noChangeAspect="1" noChangeArrowheads="1"/>
          </p:cNvPicPr>
          <p:nvPr/>
        </p:nvPicPr>
        <p:blipFill>
          <a:blip r:embed="rId4"/>
          <a:srcRect l="11624" t="9352" r="10422" b="8563"/>
          <a:stretch>
            <a:fillRect/>
          </a:stretch>
        </p:blipFill>
        <p:spPr bwMode="auto">
          <a:xfrm>
            <a:off x="2681288" y="4684713"/>
            <a:ext cx="2333625" cy="2173287"/>
          </a:xfrm>
          <a:prstGeom prst="rect">
            <a:avLst/>
          </a:prstGeom>
          <a:noFill/>
          <a:ln w="9525">
            <a:noFill/>
            <a:miter lim="800000"/>
            <a:headEnd/>
            <a:tailEnd/>
          </a:ln>
        </p:spPr>
      </p:pic>
      <p:sp>
        <p:nvSpPr>
          <p:cNvPr id="146560" name="TextBox 3"/>
          <p:cNvSpPr txBox="1">
            <a:spLocks noChangeArrowheads="1"/>
          </p:cNvSpPr>
          <p:nvPr/>
        </p:nvSpPr>
        <p:spPr bwMode="auto">
          <a:xfrm>
            <a:off x="736600" y="6361113"/>
            <a:ext cx="1928813" cy="338137"/>
          </a:xfrm>
          <a:prstGeom prst="rect">
            <a:avLst/>
          </a:prstGeom>
          <a:noFill/>
          <a:ln w="9525">
            <a:noFill/>
            <a:miter lim="800000"/>
            <a:headEnd/>
            <a:tailEnd/>
          </a:ln>
        </p:spPr>
        <p:txBody>
          <a:bodyPr wrap="none">
            <a:spAutoFit/>
          </a:bodyPr>
          <a:lstStyle/>
          <a:p>
            <a:r>
              <a:rPr lang="en-US"/>
              <a:t>Magnetic field lines</a:t>
            </a:r>
          </a:p>
        </p:txBody>
      </p:sp>
      <p:grpSp>
        <p:nvGrpSpPr>
          <p:cNvPr id="146561" name="Group 4"/>
          <p:cNvGrpSpPr>
            <a:grpSpLocks/>
          </p:cNvGrpSpPr>
          <p:nvPr/>
        </p:nvGrpSpPr>
        <p:grpSpPr bwMode="auto">
          <a:xfrm>
            <a:off x="225425" y="1120775"/>
            <a:ext cx="2743200" cy="2133600"/>
            <a:chOff x="609600" y="1676400"/>
            <a:chExt cx="2743200" cy="2133600"/>
          </a:xfrm>
        </p:grpSpPr>
        <p:pic>
          <p:nvPicPr>
            <p:cNvPr id="146566" name="Picture 4"/>
            <p:cNvPicPr>
              <a:picLocks noChangeAspect="1" noChangeArrowheads="1"/>
            </p:cNvPicPr>
            <p:nvPr/>
          </p:nvPicPr>
          <p:blipFill>
            <a:blip r:embed="rId5"/>
            <a:srcRect/>
            <a:stretch>
              <a:fillRect/>
            </a:stretch>
          </p:blipFill>
          <p:spPr bwMode="auto">
            <a:xfrm>
              <a:off x="609600" y="1676400"/>
              <a:ext cx="2743200" cy="2133600"/>
            </a:xfrm>
            <a:prstGeom prst="rect">
              <a:avLst/>
            </a:prstGeom>
            <a:noFill/>
            <a:ln w="9525">
              <a:noFill/>
              <a:miter lim="800000"/>
              <a:headEnd/>
              <a:tailEnd/>
            </a:ln>
          </p:spPr>
        </p:pic>
        <p:cxnSp>
          <p:nvCxnSpPr>
            <p:cNvPr id="16" name="Straight Arrow Connector 15"/>
            <p:cNvCxnSpPr/>
            <p:nvPr/>
          </p:nvCxnSpPr>
          <p:spPr>
            <a:xfrm rot="5400000" flipH="1" flipV="1">
              <a:off x="1714501" y="2476500"/>
              <a:ext cx="685800" cy="3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828800" y="2438400"/>
              <a:ext cx="533400"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6569" name="TextBox 17"/>
            <p:cNvSpPr txBox="1">
              <a:spLocks noChangeArrowheads="1"/>
            </p:cNvSpPr>
            <p:nvPr/>
          </p:nvSpPr>
          <p:spPr bwMode="auto">
            <a:xfrm>
              <a:off x="2010364" y="1983512"/>
              <a:ext cx="324128" cy="307777"/>
            </a:xfrm>
            <a:prstGeom prst="rect">
              <a:avLst/>
            </a:prstGeom>
            <a:noFill/>
            <a:ln w="9525">
              <a:noFill/>
              <a:miter lim="800000"/>
              <a:headEnd/>
              <a:tailEnd/>
            </a:ln>
          </p:spPr>
          <p:txBody>
            <a:bodyPr wrap="none">
              <a:spAutoFit/>
            </a:bodyPr>
            <a:lstStyle/>
            <a:p>
              <a:r>
                <a:rPr lang="en-US" sz="1400"/>
                <a:t>B</a:t>
              </a:r>
              <a:r>
                <a:rPr lang="en-US" sz="1400" baseline="-25000"/>
                <a:t>r</a:t>
              </a:r>
              <a:endParaRPr lang="en-US" baseline="-25000"/>
            </a:p>
          </p:txBody>
        </p:sp>
        <p:sp>
          <p:nvSpPr>
            <p:cNvPr id="146570" name="TextBox 19"/>
            <p:cNvSpPr txBox="1">
              <a:spLocks noChangeArrowheads="1"/>
            </p:cNvSpPr>
            <p:nvPr/>
          </p:nvSpPr>
          <p:spPr bwMode="auto">
            <a:xfrm>
              <a:off x="2199708" y="2191328"/>
              <a:ext cx="324128" cy="307777"/>
            </a:xfrm>
            <a:prstGeom prst="rect">
              <a:avLst/>
            </a:prstGeom>
            <a:noFill/>
            <a:ln w="9525">
              <a:noFill/>
              <a:miter lim="800000"/>
              <a:headEnd/>
              <a:tailEnd/>
            </a:ln>
          </p:spPr>
          <p:txBody>
            <a:bodyPr wrap="none">
              <a:spAutoFit/>
            </a:bodyPr>
            <a:lstStyle/>
            <a:p>
              <a:r>
                <a:rPr lang="en-US" sz="1400"/>
                <a:t>E</a:t>
              </a:r>
              <a:r>
                <a:rPr lang="en-US" sz="1400" baseline="-25000"/>
                <a:t>z</a:t>
              </a:r>
              <a:endParaRPr lang="en-US" baseline="-25000"/>
            </a:p>
          </p:txBody>
        </p:sp>
      </p:grpSp>
      <p:graphicFrame>
        <p:nvGraphicFramePr>
          <p:cNvPr id="146554" name="Object 122"/>
          <p:cNvGraphicFramePr>
            <a:graphicFrameLocks noChangeAspect="1"/>
          </p:cNvGraphicFramePr>
          <p:nvPr/>
        </p:nvGraphicFramePr>
        <p:xfrm>
          <a:off x="3449638" y="1911350"/>
          <a:ext cx="1406525" cy="304800"/>
        </p:xfrm>
        <a:graphic>
          <a:graphicData uri="http://schemas.openxmlformats.org/presentationml/2006/ole">
            <p:oleObj spid="_x0000_s146554" name="Equation" r:id="rId6" imgW="926519" imgH="203261" progId="">
              <p:embed/>
            </p:oleObj>
          </a:graphicData>
        </a:graphic>
      </p:graphicFrame>
      <p:graphicFrame>
        <p:nvGraphicFramePr>
          <p:cNvPr id="146555" name="Object 123"/>
          <p:cNvGraphicFramePr>
            <a:graphicFrameLocks noChangeAspect="1"/>
          </p:cNvGraphicFramePr>
          <p:nvPr/>
        </p:nvGraphicFramePr>
        <p:xfrm>
          <a:off x="3494088" y="2262188"/>
          <a:ext cx="1335087" cy="304800"/>
        </p:xfrm>
        <a:graphic>
          <a:graphicData uri="http://schemas.openxmlformats.org/presentationml/2006/ole">
            <p:oleObj spid="_x0000_s146555" name="Equation" r:id="rId7" imgW="876369" imgH="203384" progId="">
              <p:embed/>
            </p:oleObj>
          </a:graphicData>
        </a:graphic>
      </p:graphicFrame>
      <p:graphicFrame>
        <p:nvGraphicFramePr>
          <p:cNvPr id="146556" name="Object 124"/>
          <p:cNvGraphicFramePr>
            <a:graphicFrameLocks noChangeAspect="1"/>
          </p:cNvGraphicFramePr>
          <p:nvPr/>
        </p:nvGraphicFramePr>
        <p:xfrm>
          <a:off x="2951163" y="2557463"/>
          <a:ext cx="2497137" cy="762000"/>
        </p:xfrm>
        <a:graphic>
          <a:graphicData uri="http://schemas.openxmlformats.org/presentationml/2006/ole">
            <p:oleObj spid="_x0000_s146556" name="Equation" r:id="rId8" imgW="1371324" imgH="418893" progId="">
              <p:embed/>
            </p:oleObj>
          </a:graphicData>
        </a:graphic>
      </p:graphicFrame>
      <p:grpSp>
        <p:nvGrpSpPr>
          <p:cNvPr id="146562" name="Group 6"/>
          <p:cNvGrpSpPr>
            <a:grpSpLocks/>
          </p:cNvGrpSpPr>
          <p:nvPr/>
        </p:nvGrpSpPr>
        <p:grpSpPr bwMode="auto">
          <a:xfrm>
            <a:off x="96838" y="3244850"/>
            <a:ext cx="3308350" cy="2133600"/>
            <a:chOff x="85383" y="3244243"/>
            <a:chExt cx="3308596" cy="2134371"/>
          </a:xfrm>
        </p:grpSpPr>
        <p:pic>
          <p:nvPicPr>
            <p:cNvPr id="146564" name="Picture 24"/>
            <p:cNvPicPr>
              <a:picLocks noChangeAspect="1" noChangeArrowheads="1"/>
            </p:cNvPicPr>
            <p:nvPr/>
          </p:nvPicPr>
          <p:blipFill>
            <a:blip r:embed="rId9"/>
            <a:srcRect l="13512" t="2003" r="9972" b="17862"/>
            <a:stretch>
              <a:fillRect/>
            </a:stretch>
          </p:blipFill>
          <p:spPr bwMode="auto">
            <a:xfrm>
              <a:off x="85383" y="3244243"/>
              <a:ext cx="3308596" cy="2134371"/>
            </a:xfrm>
            <a:prstGeom prst="rect">
              <a:avLst/>
            </a:prstGeom>
            <a:noFill/>
            <a:ln w="9525">
              <a:noFill/>
              <a:miter lim="800000"/>
              <a:headEnd/>
              <a:tailEnd/>
            </a:ln>
          </p:spPr>
        </p:pic>
        <p:sp>
          <p:nvSpPr>
            <p:cNvPr id="146565" name="Rectangle 5"/>
            <p:cNvSpPr>
              <a:spLocks noChangeArrowheads="1"/>
            </p:cNvSpPr>
            <p:nvPr/>
          </p:nvSpPr>
          <p:spPr bwMode="auto">
            <a:xfrm>
              <a:off x="2935045" y="4492850"/>
              <a:ext cx="394897" cy="160078"/>
            </a:xfrm>
            <a:prstGeom prst="rect">
              <a:avLst/>
            </a:prstGeom>
            <a:solidFill>
              <a:schemeClr val="bg1"/>
            </a:solidFill>
            <a:ln w="9525" algn="ctr">
              <a:solidFill>
                <a:srgbClr val="FFFFFF"/>
              </a:solidFill>
              <a:round/>
              <a:headEnd/>
              <a:tailEnd/>
            </a:ln>
          </p:spPr>
          <p:txBody>
            <a:bodyPr/>
            <a:lstStyle/>
            <a:p>
              <a:pPr eaLnBrk="0" hangingPunct="0"/>
              <a:endParaRPr lang="en-US"/>
            </a:p>
          </p:txBody>
        </p:sp>
      </p:grpSp>
      <p:sp>
        <p:nvSpPr>
          <p:cNvPr id="26" name="TextBox 25"/>
          <p:cNvSpPr txBox="1"/>
          <p:nvPr/>
        </p:nvSpPr>
        <p:spPr>
          <a:xfrm>
            <a:off x="0" y="5360988"/>
            <a:ext cx="2593975" cy="460375"/>
          </a:xfrm>
          <a:prstGeom prst="rect">
            <a:avLst/>
          </a:prstGeom>
          <a:noFill/>
        </p:spPr>
        <p:txBody>
          <a:bodyPr>
            <a:spAutoFit/>
          </a:bodyPr>
          <a:lstStyle/>
          <a:p>
            <a:pPr>
              <a:defRPr/>
            </a:pPr>
            <a:r>
              <a:rPr lang="en-US" sz="1200" dirty="0">
                <a:latin typeface="+mj-lt"/>
              </a:rPr>
              <a:t>Distribution of E &amp; B along the channel</a:t>
            </a:r>
          </a:p>
          <a:p>
            <a:pPr>
              <a:defRPr/>
            </a:pPr>
            <a:r>
              <a:rPr lang="en-US" sz="1200" dirty="0">
                <a:latin typeface="+mj-lt"/>
              </a:rPr>
              <a:t>(Kim, JPP 1998)</a:t>
            </a:r>
            <a:endParaRPr lang="en-US" sz="1200" dirty="0">
              <a:latin typeface="+mj-lt"/>
            </a:endParaRP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43" name="Title 1"/>
          <p:cNvSpPr>
            <a:spLocks noGrp="1"/>
          </p:cNvSpPr>
          <p:nvPr>
            <p:ph type="title"/>
          </p:nvPr>
        </p:nvSpPr>
        <p:spPr/>
        <p:txBody>
          <a:bodyPr/>
          <a:lstStyle/>
          <a:p>
            <a:r>
              <a:rPr lang="en-US" smtClean="0"/>
              <a:t>Fundamental properties of the </a:t>
            </a:r>
            <a:br>
              <a:rPr lang="en-US" smtClean="0"/>
            </a:br>
            <a:r>
              <a:rPr lang="en-US" smtClean="0"/>
              <a:t>Hall thruster discharge</a:t>
            </a:r>
          </a:p>
        </p:txBody>
      </p:sp>
      <p:sp>
        <p:nvSpPr>
          <p:cNvPr id="13" name="Content Placeholder 12"/>
          <p:cNvSpPr>
            <a:spLocks noGrp="1"/>
          </p:cNvSpPr>
          <p:nvPr>
            <p:ph idx="1"/>
          </p:nvPr>
        </p:nvSpPr>
        <p:spPr>
          <a:xfrm>
            <a:off x="2527300" y="1347788"/>
            <a:ext cx="6511925" cy="4876800"/>
          </a:xfrm>
        </p:spPr>
        <p:txBody>
          <a:bodyPr/>
          <a:lstStyle/>
          <a:p>
            <a:pPr>
              <a:defRPr/>
            </a:pPr>
            <a:r>
              <a:rPr lang="en-US" dirty="0" smtClean="0"/>
              <a:t>Along field lines electrons stream freely</a:t>
            </a:r>
            <a:br>
              <a:rPr lang="en-US" dirty="0" smtClean="0"/>
            </a:br>
            <a:endParaRPr lang="en-US" dirty="0" smtClean="0"/>
          </a:p>
          <a:p>
            <a:pPr>
              <a:defRPr/>
            </a:pPr>
            <a:endParaRPr lang="en-US" dirty="0"/>
          </a:p>
          <a:p>
            <a:pPr>
              <a:defRPr/>
            </a:pPr>
            <a:r>
              <a:rPr lang="en-US" dirty="0"/>
              <a:t>a</a:t>
            </a:r>
            <a:r>
              <a:rPr lang="en-US" dirty="0" smtClean="0"/>
              <a:t>nd the electric field is balanced by the electron pressure</a:t>
            </a:r>
          </a:p>
          <a:p>
            <a:pPr>
              <a:defRPr/>
            </a:pPr>
            <a:endParaRPr lang="en-US" dirty="0"/>
          </a:p>
          <a:p>
            <a:pPr>
              <a:defRPr/>
            </a:pPr>
            <a:endParaRPr lang="en-US" dirty="0" smtClean="0"/>
          </a:p>
          <a:p>
            <a:pPr>
              <a:defRPr/>
            </a:pPr>
            <a:endParaRPr lang="en-US" dirty="0"/>
          </a:p>
          <a:p>
            <a:pPr>
              <a:defRPr/>
            </a:pPr>
            <a:endParaRPr lang="en-US" dirty="0" smtClean="0"/>
          </a:p>
          <a:p>
            <a:pPr>
              <a:defRPr/>
            </a:pPr>
            <a:r>
              <a:rPr lang="en-US" dirty="0" smtClean="0"/>
              <a:t>The transverse B and </a:t>
            </a:r>
            <a:r>
              <a:rPr lang="en-US" dirty="0" err="1" smtClean="0"/>
              <a:t>ExB</a:t>
            </a:r>
            <a:r>
              <a:rPr lang="en-US" dirty="0" smtClean="0"/>
              <a:t> configuration implies a high Hall parameter</a:t>
            </a:r>
          </a:p>
          <a:p>
            <a:pPr>
              <a:defRPr/>
            </a:pPr>
            <a:endParaRPr lang="en-US" dirty="0"/>
          </a:p>
          <a:p>
            <a:pPr marL="0" indent="0">
              <a:buFontTx/>
              <a:buNone/>
              <a:defRPr/>
            </a:pPr>
            <a:endParaRPr lang="en-US" dirty="0"/>
          </a:p>
          <a:p>
            <a:pPr>
              <a:defRPr/>
            </a:pPr>
            <a:r>
              <a:rPr lang="en-US" dirty="0"/>
              <a:t>w</a:t>
            </a:r>
            <a:r>
              <a:rPr lang="en-US" dirty="0" smtClean="0"/>
              <a:t>ith the cross-field mobility reduced by ~1/Ω</a:t>
            </a:r>
            <a:r>
              <a:rPr lang="en-US" baseline="30000" dirty="0" smtClean="0"/>
              <a:t>2</a:t>
            </a:r>
            <a:endParaRPr lang="en-US" dirty="0" smtClean="0"/>
          </a:p>
          <a:p>
            <a:pPr>
              <a:defRPr/>
            </a:pPr>
            <a:endParaRPr lang="en-US" dirty="0"/>
          </a:p>
        </p:txBody>
      </p:sp>
      <p:sp>
        <p:nvSpPr>
          <p:cNvPr id="3" name="Slide Number Placeholder 2"/>
          <p:cNvSpPr>
            <a:spLocks noGrp="1"/>
          </p:cNvSpPr>
          <p:nvPr>
            <p:ph type="sldNum" sz="quarter" idx="10"/>
          </p:nvPr>
        </p:nvSpPr>
        <p:spPr/>
        <p:txBody>
          <a:bodyPr/>
          <a:lstStyle/>
          <a:p>
            <a:pPr>
              <a:defRPr/>
            </a:pPr>
            <a:fld id="{F702CB9D-2C56-43B1-8A1C-5FE28EFA09CE}" type="slidenum">
              <a:rPr lang="en-US" smtClean="0"/>
              <a:pPr>
                <a:defRPr/>
              </a:pPr>
              <a:t>11</a:t>
            </a:fld>
            <a:endParaRPr lang="en-US" dirty="0"/>
          </a:p>
        </p:txBody>
      </p:sp>
      <p:pic>
        <p:nvPicPr>
          <p:cNvPr id="143546" name="Picture 3"/>
          <p:cNvPicPr>
            <a:picLocks noChangeAspect="1"/>
          </p:cNvPicPr>
          <p:nvPr/>
        </p:nvPicPr>
        <p:blipFill>
          <a:blip r:embed="rId3"/>
          <a:srcRect r="49818"/>
          <a:stretch>
            <a:fillRect/>
          </a:stretch>
        </p:blipFill>
        <p:spPr bwMode="auto">
          <a:xfrm>
            <a:off x="88900" y="1162050"/>
            <a:ext cx="2163763" cy="5599113"/>
          </a:xfrm>
          <a:prstGeom prst="rect">
            <a:avLst/>
          </a:prstGeom>
          <a:noFill/>
          <a:ln w="9525">
            <a:noFill/>
            <a:miter lim="800000"/>
            <a:headEnd/>
            <a:tailEnd/>
          </a:ln>
        </p:spPr>
      </p:pic>
      <p:graphicFrame>
        <p:nvGraphicFramePr>
          <p:cNvPr id="143539" name="Object 179"/>
          <p:cNvGraphicFramePr>
            <a:graphicFrameLocks noChangeAspect="1"/>
          </p:cNvGraphicFramePr>
          <p:nvPr/>
        </p:nvGraphicFramePr>
        <p:xfrm>
          <a:off x="3265488" y="2857500"/>
          <a:ext cx="5224462" cy="889000"/>
        </p:xfrm>
        <a:graphic>
          <a:graphicData uri="http://schemas.openxmlformats.org/presentationml/2006/ole">
            <p:oleObj spid="_x0000_s143539" name="Equation" r:id="rId4" imgW="2898000" imgH="484560" progId="">
              <p:embed/>
            </p:oleObj>
          </a:graphicData>
        </a:graphic>
      </p:graphicFrame>
      <p:graphicFrame>
        <p:nvGraphicFramePr>
          <p:cNvPr id="143540" name="Object 180"/>
          <p:cNvGraphicFramePr>
            <a:graphicFrameLocks noChangeAspect="1"/>
          </p:cNvGraphicFramePr>
          <p:nvPr/>
        </p:nvGraphicFramePr>
        <p:xfrm>
          <a:off x="3859213" y="1720850"/>
          <a:ext cx="3406775" cy="595313"/>
        </p:xfrm>
        <a:graphic>
          <a:graphicData uri="http://schemas.openxmlformats.org/presentationml/2006/ole">
            <p:oleObj spid="_x0000_s143540" name="Equation" r:id="rId5" imgW="1728000" imgH="292320" progId="">
              <p:embed/>
            </p:oleObj>
          </a:graphicData>
        </a:graphic>
      </p:graphicFrame>
      <p:sp>
        <p:nvSpPr>
          <p:cNvPr id="143547" name="TextBox 15"/>
          <p:cNvSpPr txBox="1">
            <a:spLocks noChangeArrowheads="1"/>
          </p:cNvSpPr>
          <p:nvPr/>
        </p:nvSpPr>
        <p:spPr bwMode="auto">
          <a:xfrm>
            <a:off x="4535488" y="3724275"/>
            <a:ext cx="2184400" cy="338138"/>
          </a:xfrm>
          <a:prstGeom prst="rect">
            <a:avLst/>
          </a:prstGeom>
          <a:noFill/>
          <a:ln w="9525">
            <a:noFill/>
            <a:miter lim="800000"/>
            <a:headEnd/>
            <a:tailEnd/>
          </a:ln>
        </p:spPr>
        <p:txBody>
          <a:bodyPr wrap="none">
            <a:spAutoFit/>
          </a:bodyPr>
          <a:lstStyle/>
          <a:p>
            <a:r>
              <a:rPr lang="en-US">
                <a:latin typeface="Calibri" pitchFamily="34" charset="0"/>
              </a:rPr>
              <a:t>“Thermalized Potential”</a:t>
            </a:r>
          </a:p>
        </p:txBody>
      </p:sp>
      <p:sp>
        <p:nvSpPr>
          <p:cNvPr id="143548" name="TextBox 16"/>
          <p:cNvSpPr txBox="1">
            <a:spLocks noChangeArrowheads="1"/>
          </p:cNvSpPr>
          <p:nvPr/>
        </p:nvSpPr>
        <p:spPr bwMode="auto">
          <a:xfrm>
            <a:off x="7513638" y="1835150"/>
            <a:ext cx="1293812" cy="339725"/>
          </a:xfrm>
          <a:prstGeom prst="rect">
            <a:avLst/>
          </a:prstGeom>
          <a:noFill/>
          <a:ln w="9525">
            <a:noFill/>
            <a:miter lim="800000"/>
            <a:headEnd/>
            <a:tailEnd/>
          </a:ln>
        </p:spPr>
        <p:txBody>
          <a:bodyPr wrap="none">
            <a:spAutoFit/>
          </a:bodyPr>
          <a:lstStyle/>
          <a:p>
            <a:r>
              <a:rPr lang="en-US">
                <a:latin typeface="Calibri" pitchFamily="34" charset="0"/>
              </a:rPr>
              <a:t>Isothermality</a:t>
            </a:r>
          </a:p>
        </p:txBody>
      </p:sp>
      <p:graphicFrame>
        <p:nvGraphicFramePr>
          <p:cNvPr id="143541" name="Object 181"/>
          <p:cNvGraphicFramePr>
            <a:graphicFrameLocks noChangeAspect="1"/>
          </p:cNvGraphicFramePr>
          <p:nvPr/>
        </p:nvGraphicFramePr>
        <p:xfrm>
          <a:off x="4537075" y="5976938"/>
          <a:ext cx="2143125" cy="881062"/>
        </p:xfrm>
        <a:graphic>
          <a:graphicData uri="http://schemas.openxmlformats.org/presentationml/2006/ole">
            <p:oleObj spid="_x0000_s143541" name="Equation" r:id="rId6" imgW="1197360" imgH="484560" progId="Equation.3">
              <p:embed/>
            </p:oleObj>
          </a:graphicData>
        </a:graphic>
      </p:graphicFrame>
      <p:graphicFrame>
        <p:nvGraphicFramePr>
          <p:cNvPr id="143542" name="Object 182"/>
          <p:cNvGraphicFramePr>
            <a:graphicFrameLocks noChangeAspect="1"/>
          </p:cNvGraphicFramePr>
          <p:nvPr/>
        </p:nvGraphicFramePr>
        <p:xfrm>
          <a:off x="4479925" y="4691063"/>
          <a:ext cx="2166938" cy="909637"/>
        </p:xfrm>
        <a:graphic>
          <a:graphicData uri="http://schemas.openxmlformats.org/presentationml/2006/ole">
            <p:oleObj spid="_x0000_s143542" name="Equation" r:id="rId7" imgW="1170000" imgH="484560" progId="Equation.3">
              <p:embed/>
            </p:oleObj>
          </a:graphicData>
        </a:graphic>
      </p:graphicFrame>
      <p:sp>
        <p:nvSpPr>
          <p:cNvPr id="143549" name="TextBox 19"/>
          <p:cNvSpPr txBox="1">
            <a:spLocks noChangeArrowheads="1"/>
          </p:cNvSpPr>
          <p:nvPr/>
        </p:nvSpPr>
        <p:spPr bwMode="auto">
          <a:xfrm>
            <a:off x="1589088" y="2628900"/>
            <a:ext cx="314325" cy="368300"/>
          </a:xfrm>
          <a:prstGeom prst="rect">
            <a:avLst/>
          </a:prstGeom>
          <a:noFill/>
          <a:ln w="9525">
            <a:noFill/>
            <a:miter lim="800000"/>
            <a:headEnd/>
            <a:tailEnd/>
          </a:ln>
        </p:spPr>
        <p:txBody>
          <a:bodyPr wrap="none">
            <a:spAutoFit/>
          </a:bodyPr>
          <a:lstStyle/>
          <a:p>
            <a:r>
              <a:rPr lang="en-US" sz="1800">
                <a:solidFill>
                  <a:srgbClr val="FFFFFF"/>
                </a:solidFill>
              </a:rPr>
              <a:t>ϕ</a:t>
            </a:r>
          </a:p>
        </p:txBody>
      </p:sp>
      <p:sp>
        <p:nvSpPr>
          <p:cNvPr id="143550" name="TextBox 20"/>
          <p:cNvSpPr txBox="1">
            <a:spLocks noChangeArrowheads="1"/>
          </p:cNvSpPr>
          <p:nvPr/>
        </p:nvSpPr>
        <p:spPr bwMode="auto">
          <a:xfrm>
            <a:off x="1581150" y="4494213"/>
            <a:ext cx="411163" cy="368300"/>
          </a:xfrm>
          <a:prstGeom prst="rect">
            <a:avLst/>
          </a:prstGeom>
          <a:noFill/>
          <a:ln w="9525">
            <a:noFill/>
            <a:miter lim="800000"/>
            <a:headEnd/>
            <a:tailEnd/>
          </a:ln>
        </p:spPr>
        <p:txBody>
          <a:bodyPr wrap="none">
            <a:spAutoFit/>
          </a:bodyPr>
          <a:lstStyle/>
          <a:p>
            <a:r>
              <a:rPr lang="en-US" sz="1800">
                <a:solidFill>
                  <a:srgbClr val="FFFFFF"/>
                </a:solidFill>
              </a:rPr>
              <a:t>T</a:t>
            </a:r>
            <a:r>
              <a:rPr lang="en-US" sz="1800" baseline="-25000">
                <a:solidFill>
                  <a:srgbClr val="FFFFFF"/>
                </a:solidFill>
              </a:rPr>
              <a:t>e</a:t>
            </a:r>
          </a:p>
        </p:txBody>
      </p:sp>
      <p:sp>
        <p:nvSpPr>
          <p:cNvPr id="143551" name="TextBox 21"/>
          <p:cNvSpPr txBox="1">
            <a:spLocks noChangeArrowheads="1"/>
          </p:cNvSpPr>
          <p:nvPr/>
        </p:nvSpPr>
        <p:spPr bwMode="auto">
          <a:xfrm>
            <a:off x="1598613" y="6357938"/>
            <a:ext cx="374650" cy="339725"/>
          </a:xfrm>
          <a:prstGeom prst="rect">
            <a:avLst/>
          </a:prstGeom>
          <a:noFill/>
          <a:ln w="9525">
            <a:noFill/>
            <a:miter lim="800000"/>
            <a:headEnd/>
            <a:tailEnd/>
          </a:ln>
        </p:spPr>
        <p:txBody>
          <a:bodyPr wrap="none">
            <a:spAutoFit/>
          </a:bodyPr>
          <a:lstStyle/>
          <a:p>
            <a:r>
              <a:rPr lang="en-US">
                <a:solidFill>
                  <a:srgbClr val="FFFFFF"/>
                </a:solidFill>
              </a:rPr>
              <a:t>n</a:t>
            </a:r>
            <a:r>
              <a:rPr lang="en-US" baseline="-25000">
                <a:solidFill>
                  <a:srgbClr val="FFFFFF"/>
                </a:solidFill>
              </a:rPr>
              <a:t>e</a:t>
            </a:r>
            <a:endParaRPr lang="en-US">
              <a:solidFill>
                <a:srgbClr val="FFFFFF"/>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987425" y="82550"/>
            <a:ext cx="6897688" cy="914400"/>
          </a:xfrm>
        </p:spPr>
        <p:txBody>
          <a:bodyPr/>
          <a:lstStyle/>
          <a:p>
            <a:r>
              <a:rPr lang="en-US" sz="2400" smtClean="0"/>
              <a:t>Experimental evidence demonstrating the isothermality of lines of force</a:t>
            </a:r>
            <a:endParaRPr lang="en-US" sz="2000" smtClean="0"/>
          </a:p>
        </p:txBody>
      </p:sp>
      <p:sp>
        <p:nvSpPr>
          <p:cNvPr id="149506" name="Slide Number Placeholder 3"/>
          <p:cNvSpPr>
            <a:spLocks noGrp="1"/>
          </p:cNvSpPr>
          <p:nvPr>
            <p:ph type="sldNum" sz="quarter" idx="10"/>
          </p:nvPr>
        </p:nvSpPr>
        <p:spPr bwMode="auto">
          <a:xfrm>
            <a:off x="8726488" y="6492875"/>
            <a:ext cx="417512" cy="365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fld id="{8067E963-19AC-4D51-9C1B-6131C9B37AFF}" type="slidenum">
              <a:rPr lang="en-US" smtClean="0">
                <a:latin typeface="Times New Roman" pitchFamily="18" charset="0"/>
                <a:ea typeface="ＭＳ Ｐゴシック"/>
                <a:cs typeface="ＭＳ Ｐゴシック"/>
              </a:rPr>
              <a:pPr eaLnBrk="1" hangingPunct="1"/>
              <a:t>12</a:t>
            </a:fld>
            <a:endParaRPr lang="en-US" smtClean="0">
              <a:latin typeface="Times New Roman" pitchFamily="18" charset="0"/>
              <a:ea typeface="ＭＳ Ｐゴシック"/>
              <a:cs typeface="ＭＳ Ｐゴシック"/>
            </a:endParaRPr>
          </a:p>
        </p:txBody>
      </p:sp>
      <p:pic>
        <p:nvPicPr>
          <p:cNvPr id="149507" name="Picture 10"/>
          <p:cNvPicPr>
            <a:picLocks noChangeAspect="1" noChangeArrowheads="1"/>
          </p:cNvPicPr>
          <p:nvPr/>
        </p:nvPicPr>
        <p:blipFill>
          <a:blip r:embed="rId3"/>
          <a:srcRect l="27895" t="13586" r="18701" b="23238"/>
          <a:stretch>
            <a:fillRect/>
          </a:stretch>
        </p:blipFill>
        <p:spPr bwMode="auto">
          <a:xfrm>
            <a:off x="1725613" y="1128713"/>
            <a:ext cx="2570162" cy="2436812"/>
          </a:xfrm>
          <a:prstGeom prst="rect">
            <a:avLst/>
          </a:prstGeom>
          <a:noFill/>
          <a:ln w="9525">
            <a:noFill/>
            <a:miter lim="800000"/>
            <a:headEnd/>
            <a:tailEnd/>
          </a:ln>
        </p:spPr>
      </p:pic>
      <p:sp>
        <p:nvSpPr>
          <p:cNvPr id="11" name="Rectangle 10"/>
          <p:cNvSpPr/>
          <p:nvPr/>
        </p:nvSpPr>
        <p:spPr bwMode="auto">
          <a:xfrm>
            <a:off x="1695450" y="1517650"/>
            <a:ext cx="152400" cy="6302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bwMode="auto">
          <a:xfrm>
            <a:off x="1695450" y="2566988"/>
            <a:ext cx="152400" cy="62865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bwMode="auto">
          <a:xfrm>
            <a:off x="2695575" y="1125538"/>
            <a:ext cx="792163" cy="37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bwMode="auto">
          <a:xfrm>
            <a:off x="2543175" y="3222625"/>
            <a:ext cx="792163"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9512" name="Picture 11"/>
          <p:cNvPicPr>
            <a:picLocks noChangeAspect="1" noChangeArrowheads="1"/>
          </p:cNvPicPr>
          <p:nvPr/>
        </p:nvPicPr>
        <p:blipFill>
          <a:blip r:embed="rId4"/>
          <a:srcRect l="27670" t="13490" r="18544" b="22713"/>
          <a:stretch>
            <a:fillRect/>
          </a:stretch>
        </p:blipFill>
        <p:spPr bwMode="auto">
          <a:xfrm>
            <a:off x="4694238" y="1116013"/>
            <a:ext cx="2579687" cy="2451100"/>
          </a:xfrm>
          <a:prstGeom prst="rect">
            <a:avLst/>
          </a:prstGeom>
          <a:noFill/>
          <a:ln w="9525">
            <a:noFill/>
            <a:miter lim="800000"/>
            <a:headEnd/>
            <a:tailEnd/>
          </a:ln>
        </p:spPr>
      </p:pic>
      <p:sp>
        <p:nvSpPr>
          <p:cNvPr id="16" name="Rectangle 15"/>
          <p:cNvSpPr/>
          <p:nvPr/>
        </p:nvSpPr>
        <p:spPr bwMode="auto">
          <a:xfrm>
            <a:off x="4678363" y="1504950"/>
            <a:ext cx="152400" cy="63023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bwMode="auto">
          <a:xfrm>
            <a:off x="4676775" y="2554288"/>
            <a:ext cx="152400" cy="63023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bwMode="auto">
          <a:xfrm>
            <a:off x="5667375" y="1114425"/>
            <a:ext cx="792163" cy="374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bwMode="auto">
          <a:xfrm>
            <a:off x="5651500" y="3194050"/>
            <a:ext cx="792163" cy="376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9517" name="Text Box 32"/>
          <p:cNvSpPr txBox="1">
            <a:spLocks noChangeArrowheads="1"/>
          </p:cNvSpPr>
          <p:nvPr/>
        </p:nvSpPr>
        <p:spPr bwMode="auto">
          <a:xfrm flipH="1">
            <a:off x="1857375" y="2619375"/>
            <a:ext cx="1219200" cy="431800"/>
          </a:xfrm>
          <a:prstGeom prst="rect">
            <a:avLst/>
          </a:prstGeom>
          <a:solidFill>
            <a:schemeClr val="bg1"/>
          </a:solidFill>
          <a:ln w="9525">
            <a:noFill/>
            <a:miter lim="800000"/>
            <a:headEnd/>
            <a:tailEnd/>
          </a:ln>
        </p:spPr>
        <p:txBody>
          <a:bodyPr lIns="0" tIns="0" rIns="0" bIns="0">
            <a:spAutoFit/>
          </a:bodyPr>
          <a:lstStyle/>
          <a:p>
            <a:pPr algn="ctr">
              <a:spcBef>
                <a:spcPct val="50000"/>
              </a:spcBef>
            </a:pPr>
            <a:r>
              <a:rPr lang="en-US" sz="1400">
                <a:latin typeface="Calibri" pitchFamily="34" charset="0"/>
              </a:rPr>
              <a:t>Inner wall probe locations</a:t>
            </a:r>
          </a:p>
        </p:txBody>
      </p:sp>
      <p:sp>
        <p:nvSpPr>
          <p:cNvPr id="149518" name="Text Box 32"/>
          <p:cNvSpPr txBox="1">
            <a:spLocks noChangeArrowheads="1"/>
          </p:cNvSpPr>
          <p:nvPr/>
        </p:nvSpPr>
        <p:spPr bwMode="auto">
          <a:xfrm flipH="1">
            <a:off x="4991100" y="1568450"/>
            <a:ext cx="1219200" cy="430213"/>
          </a:xfrm>
          <a:prstGeom prst="rect">
            <a:avLst/>
          </a:prstGeom>
          <a:solidFill>
            <a:schemeClr val="bg1"/>
          </a:solidFill>
          <a:ln w="9525">
            <a:noFill/>
            <a:miter lim="800000"/>
            <a:headEnd/>
            <a:tailEnd/>
          </a:ln>
        </p:spPr>
        <p:txBody>
          <a:bodyPr lIns="0" tIns="0" rIns="0" bIns="0">
            <a:spAutoFit/>
          </a:bodyPr>
          <a:lstStyle/>
          <a:p>
            <a:pPr algn="ctr">
              <a:spcBef>
                <a:spcPct val="50000"/>
              </a:spcBef>
            </a:pPr>
            <a:r>
              <a:rPr lang="en-US" sz="1400">
                <a:latin typeface="Calibri" pitchFamily="34" charset="0"/>
              </a:rPr>
              <a:t>Outer wall probe locations</a:t>
            </a:r>
          </a:p>
        </p:txBody>
      </p:sp>
      <p:cxnSp>
        <p:nvCxnSpPr>
          <p:cNvPr id="22" name="Straight Arrow Connector 21"/>
          <p:cNvCxnSpPr/>
          <p:nvPr/>
        </p:nvCxnSpPr>
        <p:spPr bwMode="auto">
          <a:xfrm flipV="1">
            <a:off x="6065838" y="1541463"/>
            <a:ext cx="563562" cy="198437"/>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bwMode="auto">
          <a:xfrm>
            <a:off x="3117850" y="2830513"/>
            <a:ext cx="533400" cy="304800"/>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9522" idx="3"/>
          </p:cNvCxnSpPr>
          <p:nvPr/>
        </p:nvCxnSpPr>
        <p:spPr bwMode="auto">
          <a:xfrm flipH="1">
            <a:off x="6900863" y="2441575"/>
            <a:ext cx="908050" cy="195263"/>
          </a:xfrm>
          <a:prstGeom prst="straightConnector1">
            <a:avLst/>
          </a:prstGeom>
          <a:ln>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149522" name="Text Box 32"/>
          <p:cNvSpPr txBox="1">
            <a:spLocks noChangeArrowheads="1"/>
          </p:cNvSpPr>
          <p:nvPr/>
        </p:nvSpPr>
        <p:spPr bwMode="auto">
          <a:xfrm flipH="1">
            <a:off x="7808913" y="2119313"/>
            <a:ext cx="914400" cy="646112"/>
          </a:xfrm>
          <a:prstGeom prst="rect">
            <a:avLst/>
          </a:prstGeom>
          <a:solidFill>
            <a:schemeClr val="bg1"/>
          </a:solidFill>
          <a:ln w="9525">
            <a:noFill/>
            <a:miter lim="800000"/>
            <a:headEnd/>
            <a:tailEnd/>
          </a:ln>
        </p:spPr>
        <p:txBody>
          <a:bodyPr lIns="0" tIns="0" rIns="0" bIns="0">
            <a:spAutoFit/>
          </a:bodyPr>
          <a:lstStyle/>
          <a:p>
            <a:pPr algn="ctr">
              <a:spcBef>
                <a:spcPct val="50000"/>
              </a:spcBef>
            </a:pPr>
            <a:r>
              <a:rPr lang="en-US" sz="1400">
                <a:solidFill>
                  <a:srgbClr val="FF0000"/>
                </a:solidFill>
                <a:latin typeface="Calibri" pitchFamily="34" charset="0"/>
              </a:rPr>
              <a:t>Measured magnetic field lines</a:t>
            </a:r>
          </a:p>
        </p:txBody>
      </p:sp>
      <p:pic>
        <p:nvPicPr>
          <p:cNvPr id="149523" name="Picture 2" descr="Te comp left.tiff.tif"/>
          <p:cNvPicPr>
            <a:picLocks noChangeAspect="1"/>
          </p:cNvPicPr>
          <p:nvPr/>
        </p:nvPicPr>
        <p:blipFill>
          <a:blip r:embed="rId5"/>
          <a:srcRect/>
          <a:stretch>
            <a:fillRect/>
          </a:stretch>
        </p:blipFill>
        <p:spPr bwMode="auto">
          <a:xfrm>
            <a:off x="150813" y="3419475"/>
            <a:ext cx="4284662" cy="3292475"/>
          </a:xfrm>
          <a:prstGeom prst="rect">
            <a:avLst/>
          </a:prstGeom>
          <a:noFill/>
          <a:ln w="9525">
            <a:noFill/>
            <a:miter lim="800000"/>
            <a:headEnd/>
            <a:tailEnd/>
          </a:ln>
        </p:spPr>
      </p:pic>
      <p:pic>
        <p:nvPicPr>
          <p:cNvPr id="149524" name="Picture 3" descr="Te comp right.tiff.tif"/>
          <p:cNvPicPr>
            <a:picLocks noChangeAspect="1"/>
          </p:cNvPicPr>
          <p:nvPr/>
        </p:nvPicPr>
        <p:blipFill>
          <a:blip r:embed="rId6"/>
          <a:srcRect/>
          <a:stretch>
            <a:fillRect/>
          </a:stretch>
        </p:blipFill>
        <p:spPr bwMode="auto">
          <a:xfrm>
            <a:off x="4360863" y="3419475"/>
            <a:ext cx="4237037" cy="3292475"/>
          </a:xfrm>
          <a:prstGeom prst="rect">
            <a:avLst/>
          </a:prstGeom>
          <a:noFill/>
          <a:ln w="9525">
            <a:noFill/>
            <a:miter lim="800000"/>
            <a:headEnd/>
            <a:tailEnd/>
          </a:ln>
        </p:spPr>
      </p:pic>
      <p:sp>
        <p:nvSpPr>
          <p:cNvPr id="149525" name="TextBox 4"/>
          <p:cNvSpPr txBox="1">
            <a:spLocks noChangeArrowheads="1"/>
          </p:cNvSpPr>
          <p:nvPr/>
        </p:nvSpPr>
        <p:spPr bwMode="auto">
          <a:xfrm>
            <a:off x="0" y="6519863"/>
            <a:ext cx="1701800" cy="338137"/>
          </a:xfrm>
          <a:prstGeom prst="rect">
            <a:avLst/>
          </a:prstGeom>
          <a:noFill/>
          <a:ln w="9525">
            <a:noFill/>
            <a:miter lim="800000"/>
            <a:headEnd/>
            <a:tailEnd/>
          </a:ln>
        </p:spPr>
        <p:txBody>
          <a:bodyPr wrap="none">
            <a:spAutoFit/>
          </a:bodyPr>
          <a:lstStyle/>
          <a:p>
            <a:r>
              <a:rPr lang="en-US"/>
              <a:t>AIAA-2012-3789</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p:txBody>
          <a:bodyPr/>
          <a:lstStyle/>
          <a:p>
            <a:r>
              <a:rPr lang="en-US" smtClean="0"/>
              <a:t>Two big problems in Hall thruster research have remained unresolved for over 50 years</a:t>
            </a:r>
          </a:p>
        </p:txBody>
      </p:sp>
      <p:sp>
        <p:nvSpPr>
          <p:cNvPr id="151554" name="Content Placeholder 2"/>
          <p:cNvSpPr>
            <a:spLocks noGrp="1"/>
          </p:cNvSpPr>
          <p:nvPr>
            <p:ph idx="1"/>
          </p:nvPr>
        </p:nvSpPr>
        <p:spPr>
          <a:xfrm>
            <a:off x="228600" y="1109663"/>
            <a:ext cx="8763000" cy="4876800"/>
          </a:xfrm>
        </p:spPr>
        <p:txBody>
          <a:bodyPr/>
          <a:lstStyle/>
          <a:p>
            <a:r>
              <a:rPr lang="en-US" smtClean="0"/>
              <a:t>Cross-field e- mobility limiting performance</a:t>
            </a:r>
          </a:p>
          <a:p>
            <a:pPr lvl="1"/>
            <a:r>
              <a:rPr lang="en-US" smtClean="0"/>
              <a:t>Still don’t understand, but we can measure it and model it in an ad hoc fashion</a:t>
            </a:r>
          </a:p>
          <a:p>
            <a:pPr lvl="1"/>
            <a:r>
              <a:rPr lang="en-US" smtClean="0"/>
              <a:t>Developed design strategies to regulate the electron current and achieve high-performance</a:t>
            </a:r>
          </a:p>
          <a:p>
            <a:r>
              <a:rPr lang="en-US" smtClean="0"/>
              <a:t>Discharge chamber erosion limiting life</a:t>
            </a:r>
          </a:p>
          <a:p>
            <a:pPr lvl="1"/>
            <a:r>
              <a:rPr lang="en-US" smtClean="0"/>
              <a:t>Magnetic shielding essentially eliminates the primary failure mode</a:t>
            </a:r>
          </a:p>
        </p:txBody>
      </p:sp>
      <p:sp>
        <p:nvSpPr>
          <p:cNvPr id="4" name="Slide Number Placeholder 3"/>
          <p:cNvSpPr>
            <a:spLocks noGrp="1"/>
          </p:cNvSpPr>
          <p:nvPr>
            <p:ph type="sldNum" sz="quarter" idx="10"/>
          </p:nvPr>
        </p:nvSpPr>
        <p:spPr/>
        <p:txBody>
          <a:bodyPr/>
          <a:lstStyle/>
          <a:p>
            <a:pPr>
              <a:defRPr/>
            </a:pPr>
            <a:fld id="{6DE999DB-5BF3-4025-8D03-3ABE86882BE0}" type="slidenum">
              <a:rPr lang="en-US" smtClean="0"/>
              <a:pPr>
                <a:defRPr/>
              </a:pPr>
              <a:t>13</a:t>
            </a:fld>
            <a:endParaRPr lang="en-US"/>
          </a:p>
        </p:txBody>
      </p:sp>
      <p:pic>
        <p:nvPicPr>
          <p:cNvPr id="151556" name="Picture 6"/>
          <p:cNvPicPr>
            <a:picLocks noChangeAspect="1" noChangeArrowheads="1"/>
          </p:cNvPicPr>
          <p:nvPr/>
        </p:nvPicPr>
        <p:blipFill>
          <a:blip r:embed="rId2"/>
          <a:srcRect/>
          <a:stretch>
            <a:fillRect/>
          </a:stretch>
        </p:blipFill>
        <p:spPr bwMode="auto">
          <a:xfrm>
            <a:off x="490538" y="3298825"/>
            <a:ext cx="3638550" cy="2474913"/>
          </a:xfrm>
          <a:prstGeom prst="rect">
            <a:avLst/>
          </a:prstGeom>
          <a:noFill/>
          <a:ln w="9525">
            <a:noFill/>
            <a:miter lim="800000"/>
            <a:headEnd/>
            <a:tailEnd/>
          </a:ln>
        </p:spPr>
      </p:pic>
      <p:sp>
        <p:nvSpPr>
          <p:cNvPr id="151557" name="TextBox 11"/>
          <p:cNvSpPr txBox="1">
            <a:spLocks noChangeArrowheads="1"/>
          </p:cNvSpPr>
          <p:nvPr/>
        </p:nvSpPr>
        <p:spPr bwMode="auto">
          <a:xfrm>
            <a:off x="639763" y="6092825"/>
            <a:ext cx="7461250" cy="338138"/>
          </a:xfrm>
          <a:prstGeom prst="rect">
            <a:avLst/>
          </a:prstGeom>
          <a:noFill/>
          <a:ln w="9525">
            <a:noFill/>
            <a:miter lim="800000"/>
            <a:headEnd/>
            <a:tailEnd/>
          </a:ln>
        </p:spPr>
        <p:txBody>
          <a:bodyPr wrap="none">
            <a:spAutoFit/>
          </a:bodyPr>
          <a:lstStyle/>
          <a:p>
            <a:r>
              <a:rPr lang="en-US"/>
              <a:t>Advanced magnetic field topologies vastly improved the performance at high-Isp.</a:t>
            </a:r>
          </a:p>
        </p:txBody>
      </p:sp>
      <p:sp>
        <p:nvSpPr>
          <p:cNvPr id="151558" name="Rectangle 12"/>
          <p:cNvSpPr>
            <a:spLocks noChangeArrowheads="1"/>
          </p:cNvSpPr>
          <p:nvPr/>
        </p:nvSpPr>
        <p:spPr bwMode="auto">
          <a:xfrm>
            <a:off x="0" y="6396038"/>
            <a:ext cx="5973763" cy="461962"/>
          </a:xfrm>
          <a:prstGeom prst="rect">
            <a:avLst/>
          </a:prstGeom>
          <a:noFill/>
          <a:ln w="9525">
            <a:noFill/>
            <a:miter lim="800000"/>
            <a:headEnd/>
            <a:tailEnd/>
          </a:ln>
        </p:spPr>
        <p:txBody>
          <a:bodyPr>
            <a:spAutoFit/>
          </a:bodyPr>
          <a:lstStyle/>
          <a:p>
            <a:r>
              <a:rPr lang="en-US" sz="1200">
                <a:latin typeface="Calibri" pitchFamily="34" charset="0"/>
              </a:rPr>
              <a:t>Hofer, R. R. and Gallimore, A. D., "High-Specific Impulse Hall Thrusters, Part 1: Influence of Current Density and Magnetic Field," Journal of Propulsion and Power 22, 4, 721-731 (2006).</a:t>
            </a:r>
          </a:p>
        </p:txBody>
      </p:sp>
      <p:pic>
        <p:nvPicPr>
          <p:cNvPr id="151559" name="Picture 13"/>
          <p:cNvPicPr>
            <a:picLocks noChangeAspect="1"/>
          </p:cNvPicPr>
          <p:nvPr/>
        </p:nvPicPr>
        <p:blipFill>
          <a:blip r:embed="rId3"/>
          <a:srcRect/>
          <a:stretch>
            <a:fillRect/>
          </a:stretch>
        </p:blipFill>
        <p:spPr bwMode="auto">
          <a:xfrm>
            <a:off x="4506913" y="3184525"/>
            <a:ext cx="4038600" cy="2746375"/>
          </a:xfrm>
          <a:prstGeom prst="rect">
            <a:avLst/>
          </a:prstGeom>
          <a:noFill/>
          <a:ln w="9525">
            <a:noFill/>
            <a:miter lim="800000"/>
            <a:headEnd/>
            <a:tailEnd/>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8" descr="D:\Documents and Settings\mrlapoin\Desktop\AISP Weekly Reports\AISP Weekly Reports\2011-05\05-06\Notes\H6_300V_20A_009_crop.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 name="Slide Number Placeholder 3"/>
          <p:cNvSpPr>
            <a:spLocks noGrp="1"/>
          </p:cNvSpPr>
          <p:nvPr>
            <p:ph type="sldNum" sz="quarter" idx="10"/>
          </p:nvPr>
        </p:nvSpPr>
        <p:spPr/>
        <p:txBody>
          <a:bodyPr/>
          <a:lstStyle/>
          <a:p>
            <a:pPr>
              <a:defRPr/>
            </a:pPr>
            <a:fld id="{E8A12D3E-34A5-47E1-BB34-7BE5BD750A06}" type="slidenum">
              <a:rPr lang="en-US"/>
              <a:pPr>
                <a:defRPr/>
              </a:pPr>
              <a:t>14</a:t>
            </a:fld>
            <a:endParaRPr lang="en-US"/>
          </a:p>
        </p:txBody>
      </p:sp>
      <p:sp>
        <p:nvSpPr>
          <p:cNvPr id="152579" name="Rectangle 2"/>
          <p:cNvSpPr>
            <a:spLocks noGrp="1" noChangeArrowheads="1"/>
          </p:cNvSpPr>
          <p:nvPr>
            <p:ph type="title"/>
          </p:nvPr>
        </p:nvSpPr>
        <p:spPr/>
        <p:txBody>
          <a:bodyPr/>
          <a:lstStyle/>
          <a:p>
            <a:r>
              <a:rPr lang="en-US" sz="4400" smtClean="0">
                <a:solidFill>
                  <a:srgbClr val="FFFFFF"/>
                </a:solidFill>
              </a:rPr>
              <a:t>H6 Hall Thruster</a:t>
            </a:r>
            <a:br>
              <a:rPr lang="en-US" sz="4400" smtClean="0">
                <a:solidFill>
                  <a:srgbClr val="FFFFFF"/>
                </a:solidFill>
              </a:rPr>
            </a:br>
            <a:r>
              <a:rPr lang="en-US" sz="1800" smtClean="0">
                <a:solidFill>
                  <a:srgbClr val="FFFFFF"/>
                </a:solidFill>
              </a:rPr>
              <a:t>World’s Most Efficient Xenon Hall Thruster</a:t>
            </a:r>
          </a:p>
        </p:txBody>
      </p:sp>
      <p:sp>
        <p:nvSpPr>
          <p:cNvPr id="152580" name="Rectangle 4"/>
          <p:cNvSpPr>
            <a:spLocks noGrp="1" noChangeArrowheads="1"/>
          </p:cNvSpPr>
          <p:nvPr>
            <p:ph type="body" idx="1"/>
          </p:nvPr>
        </p:nvSpPr>
        <p:spPr>
          <a:xfrm>
            <a:off x="228600" y="1295400"/>
            <a:ext cx="4495800" cy="4876800"/>
          </a:xfrm>
        </p:spPr>
        <p:txBody>
          <a:bodyPr/>
          <a:lstStyle/>
          <a:p>
            <a:pPr>
              <a:lnSpc>
                <a:spcPct val="90000"/>
              </a:lnSpc>
            </a:pPr>
            <a:r>
              <a:rPr lang="en-US" sz="1800" smtClean="0">
                <a:solidFill>
                  <a:srgbClr val="FFFFFF"/>
                </a:solidFill>
              </a:rPr>
              <a:t>The H6 is a 6 kW Hall thruster designed in collaboration with AFRL and the University of Michigan</a:t>
            </a:r>
          </a:p>
          <a:p>
            <a:pPr>
              <a:lnSpc>
                <a:spcPct val="90000"/>
              </a:lnSpc>
            </a:pPr>
            <a:r>
              <a:rPr lang="en-US" sz="1800" smtClean="0">
                <a:solidFill>
                  <a:srgbClr val="FFFFFF"/>
                </a:solidFill>
              </a:rPr>
              <a:t>The thruster was designed to serve as a high-performance test bed for fundamental studies of thruster physics and technology innovations</a:t>
            </a:r>
          </a:p>
          <a:p>
            <a:pPr>
              <a:lnSpc>
                <a:spcPct val="90000"/>
              </a:lnSpc>
            </a:pPr>
            <a:r>
              <a:rPr lang="en-US" sz="1800" smtClean="0">
                <a:solidFill>
                  <a:srgbClr val="FFFFFF"/>
                </a:solidFill>
              </a:rPr>
              <a:t>High-performance is achieved through advanced magnetics, a centrally-mounted LaB6 cathode, and a high uniformity gas distributor</a:t>
            </a:r>
          </a:p>
          <a:p>
            <a:pPr lvl="1">
              <a:lnSpc>
                <a:spcPct val="90000"/>
              </a:lnSpc>
            </a:pPr>
            <a:r>
              <a:rPr lang="en-US" sz="1600" smtClean="0">
                <a:solidFill>
                  <a:srgbClr val="FFFFFF"/>
                </a:solidFill>
              </a:rPr>
              <a:t>Throttleable from 2-12 kW, 1000-3000 s, 100-500 mN </a:t>
            </a:r>
          </a:p>
          <a:p>
            <a:pPr lvl="1">
              <a:lnSpc>
                <a:spcPct val="90000"/>
              </a:lnSpc>
            </a:pPr>
            <a:r>
              <a:rPr lang="en-US" sz="1600" smtClean="0">
                <a:solidFill>
                  <a:srgbClr val="FFFFFF"/>
                </a:solidFill>
              </a:rPr>
              <a:t>At 6 kW, 300 V (unshielded):  0.41 N thrust, 1970 s total Isp, 65% total efficiency</a:t>
            </a:r>
          </a:p>
          <a:p>
            <a:pPr lvl="1">
              <a:lnSpc>
                <a:spcPct val="90000"/>
              </a:lnSpc>
            </a:pPr>
            <a:r>
              <a:rPr lang="en-US" sz="1600" smtClean="0">
                <a:solidFill>
                  <a:srgbClr val="FFFFFF"/>
                </a:solidFill>
              </a:rPr>
              <a:t>At 6 kW, 800 V (unshielded): 0.27 N thrust, 3170 s total Isp, 70% total efficiency</a:t>
            </a:r>
          </a:p>
          <a:p>
            <a:pPr lvl="1">
              <a:lnSpc>
                <a:spcPct val="90000"/>
              </a:lnSpc>
            </a:pPr>
            <a:r>
              <a:rPr lang="en-US" sz="1600" smtClean="0">
                <a:solidFill>
                  <a:srgbClr val="FFFFFF"/>
                </a:solidFill>
              </a:rPr>
              <a:t>Highest total efficiency of a xenon Hall thruster ever measured.</a:t>
            </a:r>
          </a:p>
        </p:txBody>
      </p:sp>
      <p:pic>
        <p:nvPicPr>
          <p:cNvPr id="152581" name="Picture 5" descr="20070222_H6_067 (Large)"/>
          <p:cNvPicPr>
            <a:picLocks noChangeAspect="1" noChangeArrowheads="1"/>
          </p:cNvPicPr>
          <p:nvPr/>
        </p:nvPicPr>
        <p:blipFill>
          <a:blip r:embed="rId4"/>
          <a:srcRect/>
          <a:stretch>
            <a:fillRect/>
          </a:stretch>
        </p:blipFill>
        <p:spPr bwMode="auto">
          <a:xfrm>
            <a:off x="4821238" y="1355725"/>
            <a:ext cx="2400300" cy="3200400"/>
          </a:xfrm>
          <a:prstGeom prst="rect">
            <a:avLst/>
          </a:prstGeom>
          <a:noFill/>
          <a:ln w="9525">
            <a:noFill/>
            <a:miter lim="800000"/>
            <a:headEnd/>
            <a:tailEnd/>
          </a:ln>
        </p:spPr>
      </p:pic>
      <p:pic>
        <p:nvPicPr>
          <p:cNvPr id="152582" name="Picture 6" descr="061201 LaB6 SN003 (Medium)"/>
          <p:cNvPicPr>
            <a:picLocks noChangeAspect="1" noChangeArrowheads="1"/>
          </p:cNvPicPr>
          <p:nvPr/>
        </p:nvPicPr>
        <p:blipFill>
          <a:blip r:embed="rId5"/>
          <a:srcRect/>
          <a:stretch>
            <a:fillRect/>
          </a:stretch>
        </p:blipFill>
        <p:spPr bwMode="auto">
          <a:xfrm>
            <a:off x="4826000" y="4629150"/>
            <a:ext cx="2405063" cy="1662113"/>
          </a:xfrm>
          <a:prstGeom prst="rect">
            <a:avLst/>
          </a:prstGeom>
          <a:noFill/>
          <a:ln w="9525">
            <a:noFill/>
            <a:miter lim="800000"/>
            <a:headEnd/>
            <a:tailEnd/>
          </a:ln>
        </p:spPr>
      </p:pic>
      <p:sp>
        <p:nvSpPr>
          <p:cNvPr id="152583" name="Text Box 7"/>
          <p:cNvSpPr txBox="1">
            <a:spLocks noChangeArrowheads="1"/>
          </p:cNvSpPr>
          <p:nvPr/>
        </p:nvSpPr>
        <p:spPr bwMode="auto">
          <a:xfrm>
            <a:off x="4781550" y="5994400"/>
            <a:ext cx="1887538" cy="307975"/>
          </a:xfrm>
          <a:prstGeom prst="rect">
            <a:avLst/>
          </a:prstGeom>
          <a:noFill/>
          <a:ln w="9525">
            <a:noFill/>
            <a:miter lim="800000"/>
            <a:headEnd/>
            <a:tailEnd/>
          </a:ln>
        </p:spPr>
        <p:txBody>
          <a:bodyPr wrap="none">
            <a:spAutoFit/>
          </a:bodyPr>
          <a:lstStyle/>
          <a:p>
            <a:r>
              <a:rPr lang="en-US" sz="1400"/>
              <a:t>LaB</a:t>
            </a:r>
            <a:r>
              <a:rPr lang="en-US" sz="1400" baseline="-25000"/>
              <a:t>6</a:t>
            </a:r>
            <a:r>
              <a:rPr lang="en-US" sz="1400"/>
              <a:t> Hollow Cathode</a:t>
            </a:r>
          </a:p>
        </p:txBody>
      </p:sp>
      <p:sp>
        <p:nvSpPr>
          <p:cNvPr id="152584" name="Text Box 8"/>
          <p:cNvSpPr txBox="1">
            <a:spLocks noChangeArrowheads="1"/>
          </p:cNvSpPr>
          <p:nvPr/>
        </p:nvSpPr>
        <p:spPr bwMode="auto">
          <a:xfrm>
            <a:off x="4838700" y="1376363"/>
            <a:ext cx="447675" cy="338137"/>
          </a:xfrm>
          <a:prstGeom prst="rect">
            <a:avLst/>
          </a:prstGeom>
          <a:noFill/>
          <a:ln w="9525">
            <a:noFill/>
            <a:miter lim="800000"/>
            <a:headEnd/>
            <a:tailEnd/>
          </a:ln>
        </p:spPr>
        <p:txBody>
          <a:bodyPr wrap="none">
            <a:spAutoFit/>
          </a:bodyPr>
          <a:lstStyle/>
          <a:p>
            <a:r>
              <a:rPr lang="en-US"/>
              <a:t>H6</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Title 6"/>
          <p:cNvSpPr>
            <a:spLocks noGrp="1"/>
          </p:cNvSpPr>
          <p:nvPr>
            <p:ph type="title"/>
          </p:nvPr>
        </p:nvSpPr>
        <p:spPr/>
        <p:txBody>
          <a:bodyPr/>
          <a:lstStyle/>
          <a:p>
            <a:r>
              <a:rPr lang="en-US" smtClean="0"/>
              <a:t>Performance has improved by ~40% </a:t>
            </a:r>
            <a:br>
              <a:rPr lang="en-US" smtClean="0"/>
            </a:br>
            <a:r>
              <a:rPr lang="en-US" smtClean="0"/>
              <a:t>since 1998</a:t>
            </a:r>
          </a:p>
        </p:txBody>
      </p:sp>
      <p:sp>
        <p:nvSpPr>
          <p:cNvPr id="2" name="Slide Number Placeholder 1"/>
          <p:cNvSpPr>
            <a:spLocks noGrp="1"/>
          </p:cNvSpPr>
          <p:nvPr>
            <p:ph type="sldNum" sz="quarter" idx="10"/>
          </p:nvPr>
        </p:nvSpPr>
        <p:spPr>
          <a:xfrm>
            <a:off x="8769350" y="6553200"/>
            <a:ext cx="569913" cy="304800"/>
          </a:xfrm>
        </p:spPr>
        <p:txBody>
          <a:bodyPr/>
          <a:lstStyle/>
          <a:p>
            <a:pPr>
              <a:defRPr/>
            </a:pPr>
            <a:fld id="{07AC3770-E198-46ED-B157-3BC311F91DA2}" type="slidenum">
              <a:rPr lang="en-US" smtClean="0"/>
              <a:pPr>
                <a:defRPr/>
              </a:pPr>
              <a:t>15</a:t>
            </a:fld>
            <a:endParaRPr lang="en-US" dirty="0"/>
          </a:p>
        </p:txBody>
      </p:sp>
      <p:pic>
        <p:nvPicPr>
          <p:cNvPr id="154627" name="Picture 15" descr="20070222_H6_067 (Large)"/>
          <p:cNvPicPr>
            <a:picLocks noChangeAspect="1" noChangeArrowheads="1"/>
          </p:cNvPicPr>
          <p:nvPr/>
        </p:nvPicPr>
        <p:blipFill>
          <a:blip r:embed="rId2"/>
          <a:srcRect/>
          <a:stretch>
            <a:fillRect/>
          </a:stretch>
        </p:blipFill>
        <p:spPr bwMode="auto">
          <a:xfrm>
            <a:off x="7254875" y="3943350"/>
            <a:ext cx="1371600" cy="1828800"/>
          </a:xfrm>
          <a:prstGeom prst="rect">
            <a:avLst/>
          </a:prstGeom>
          <a:noFill/>
          <a:ln w="9525">
            <a:noFill/>
            <a:miter lim="800000"/>
            <a:headEnd/>
            <a:tailEnd/>
          </a:ln>
        </p:spPr>
      </p:pic>
      <p:pic>
        <p:nvPicPr>
          <p:cNvPr id="154628" name="Picture 4" descr="NASA%20173M%20Studio%20020902%20(Large)"/>
          <p:cNvPicPr>
            <a:picLocks noChangeAspect="1" noChangeArrowheads="1"/>
          </p:cNvPicPr>
          <p:nvPr/>
        </p:nvPicPr>
        <p:blipFill>
          <a:blip r:embed="rId3"/>
          <a:srcRect/>
          <a:stretch>
            <a:fillRect/>
          </a:stretch>
        </p:blipFill>
        <p:spPr bwMode="auto">
          <a:xfrm>
            <a:off x="2698750" y="3957638"/>
            <a:ext cx="1068388" cy="1828800"/>
          </a:xfrm>
          <a:prstGeom prst="rect">
            <a:avLst/>
          </a:prstGeom>
          <a:noFill/>
          <a:ln w="9525">
            <a:noFill/>
            <a:miter lim="800000"/>
            <a:headEnd/>
            <a:tailEnd/>
          </a:ln>
        </p:spPr>
      </p:pic>
      <p:pic>
        <p:nvPicPr>
          <p:cNvPr id="154629" name="Picture 4" descr="2002_01489_L_THESIS"/>
          <p:cNvPicPr>
            <a:picLocks noChangeAspect="1" noChangeArrowheads="1"/>
          </p:cNvPicPr>
          <p:nvPr/>
        </p:nvPicPr>
        <p:blipFill>
          <a:blip r:embed="rId4"/>
          <a:srcRect/>
          <a:stretch>
            <a:fillRect/>
          </a:stretch>
        </p:blipFill>
        <p:spPr bwMode="auto">
          <a:xfrm>
            <a:off x="5205413" y="3956050"/>
            <a:ext cx="1038225" cy="1828800"/>
          </a:xfrm>
          <a:prstGeom prst="rect">
            <a:avLst/>
          </a:prstGeom>
          <a:noFill/>
          <a:ln w="9525">
            <a:noFill/>
            <a:miter lim="800000"/>
            <a:headEnd/>
            <a:tailEnd/>
          </a:ln>
        </p:spPr>
      </p:pic>
      <p:sp>
        <p:nvSpPr>
          <p:cNvPr id="154630" name="TextBox 9"/>
          <p:cNvSpPr txBox="1">
            <a:spLocks noChangeArrowheads="1"/>
          </p:cNvSpPr>
          <p:nvPr/>
        </p:nvSpPr>
        <p:spPr bwMode="auto">
          <a:xfrm>
            <a:off x="2335213" y="5919788"/>
            <a:ext cx="2192337" cy="831850"/>
          </a:xfrm>
          <a:prstGeom prst="rect">
            <a:avLst/>
          </a:prstGeom>
          <a:noFill/>
          <a:ln w="9525">
            <a:noFill/>
            <a:miter lim="800000"/>
            <a:headEnd/>
            <a:tailEnd/>
          </a:ln>
        </p:spPr>
        <p:txBody>
          <a:bodyPr wrap="none">
            <a:spAutoFit/>
          </a:bodyPr>
          <a:lstStyle/>
          <a:p>
            <a:r>
              <a:rPr lang="en-US"/>
              <a:t>NASA-173Mv1 (2001)</a:t>
            </a:r>
          </a:p>
          <a:p>
            <a:r>
              <a:rPr lang="en-US"/>
              <a:t>Hofer, Peterson, </a:t>
            </a:r>
            <a:br>
              <a:rPr lang="en-US"/>
            </a:br>
            <a:r>
              <a:rPr lang="en-US"/>
              <a:t>Gallimore</a:t>
            </a:r>
          </a:p>
        </p:txBody>
      </p:sp>
      <p:sp>
        <p:nvSpPr>
          <p:cNvPr id="154631" name="TextBox 10"/>
          <p:cNvSpPr txBox="1">
            <a:spLocks noChangeArrowheads="1"/>
          </p:cNvSpPr>
          <p:nvPr/>
        </p:nvSpPr>
        <p:spPr bwMode="auto">
          <a:xfrm>
            <a:off x="4692650" y="5918200"/>
            <a:ext cx="2192338" cy="584200"/>
          </a:xfrm>
          <a:prstGeom prst="rect">
            <a:avLst/>
          </a:prstGeom>
          <a:noFill/>
          <a:ln w="9525">
            <a:noFill/>
            <a:miter lim="800000"/>
            <a:headEnd/>
            <a:tailEnd/>
          </a:ln>
        </p:spPr>
        <p:txBody>
          <a:bodyPr wrap="none">
            <a:spAutoFit/>
          </a:bodyPr>
          <a:lstStyle/>
          <a:p>
            <a:r>
              <a:rPr lang="en-US"/>
              <a:t>NASA-173Mv2 (2003)</a:t>
            </a:r>
          </a:p>
          <a:p>
            <a:r>
              <a:rPr lang="en-US"/>
              <a:t>Hofer, Gallimore</a:t>
            </a:r>
          </a:p>
        </p:txBody>
      </p:sp>
      <p:sp>
        <p:nvSpPr>
          <p:cNvPr id="154632" name="TextBox 11"/>
          <p:cNvSpPr txBox="1">
            <a:spLocks noChangeArrowheads="1"/>
          </p:cNvSpPr>
          <p:nvPr/>
        </p:nvSpPr>
        <p:spPr bwMode="auto">
          <a:xfrm>
            <a:off x="7115175" y="5892800"/>
            <a:ext cx="1598613" cy="831850"/>
          </a:xfrm>
          <a:prstGeom prst="rect">
            <a:avLst/>
          </a:prstGeom>
          <a:noFill/>
          <a:ln w="9525">
            <a:noFill/>
            <a:miter lim="800000"/>
            <a:headEnd/>
            <a:tailEnd/>
          </a:ln>
        </p:spPr>
        <p:txBody>
          <a:bodyPr wrap="none">
            <a:spAutoFit/>
          </a:bodyPr>
          <a:lstStyle/>
          <a:p>
            <a:r>
              <a:rPr lang="en-US"/>
              <a:t>H6 (2006)</a:t>
            </a:r>
          </a:p>
          <a:p>
            <a:r>
              <a:rPr lang="en-US"/>
              <a:t>Hofer, Brown, </a:t>
            </a:r>
            <a:br>
              <a:rPr lang="en-US"/>
            </a:br>
            <a:r>
              <a:rPr lang="en-US"/>
              <a:t>Reid, Gallimore</a:t>
            </a:r>
          </a:p>
        </p:txBody>
      </p:sp>
      <p:pic>
        <p:nvPicPr>
          <p:cNvPr id="154633" name="Picture 12"/>
          <p:cNvPicPr>
            <a:picLocks noChangeAspect="1"/>
          </p:cNvPicPr>
          <p:nvPr/>
        </p:nvPicPr>
        <p:blipFill>
          <a:blip r:embed="rId5"/>
          <a:srcRect/>
          <a:stretch>
            <a:fillRect/>
          </a:stretch>
        </p:blipFill>
        <p:spPr bwMode="auto">
          <a:xfrm>
            <a:off x="357188" y="4165600"/>
            <a:ext cx="1466850" cy="1393825"/>
          </a:xfrm>
          <a:prstGeom prst="rect">
            <a:avLst/>
          </a:prstGeom>
          <a:noFill/>
          <a:ln w="9525">
            <a:noFill/>
            <a:miter lim="800000"/>
            <a:headEnd/>
            <a:tailEnd/>
          </a:ln>
        </p:spPr>
      </p:pic>
      <p:sp>
        <p:nvSpPr>
          <p:cNvPr id="154634" name="TextBox 13"/>
          <p:cNvSpPr txBox="1">
            <a:spLocks noChangeArrowheads="1"/>
          </p:cNvSpPr>
          <p:nvPr/>
        </p:nvSpPr>
        <p:spPr bwMode="auto">
          <a:xfrm>
            <a:off x="131763" y="5905500"/>
            <a:ext cx="1768475" cy="831850"/>
          </a:xfrm>
          <a:prstGeom prst="rect">
            <a:avLst/>
          </a:prstGeom>
          <a:noFill/>
          <a:ln w="9525">
            <a:noFill/>
            <a:miter lim="800000"/>
            <a:headEnd/>
            <a:tailEnd/>
          </a:ln>
        </p:spPr>
        <p:txBody>
          <a:bodyPr wrap="none">
            <a:spAutoFit/>
          </a:bodyPr>
          <a:lstStyle/>
          <a:p>
            <a:r>
              <a:rPr lang="en-US"/>
              <a:t>P5 (1998)</a:t>
            </a:r>
          </a:p>
          <a:p>
            <a:r>
              <a:rPr lang="en-US"/>
              <a:t>Haas, Gulczinski, </a:t>
            </a:r>
            <a:br>
              <a:rPr lang="en-US"/>
            </a:br>
            <a:r>
              <a:rPr lang="en-US"/>
              <a:t>Gallimore</a:t>
            </a:r>
          </a:p>
        </p:txBody>
      </p:sp>
      <p:pic>
        <p:nvPicPr>
          <p:cNvPr id="154635" name="Picture 2"/>
          <p:cNvPicPr>
            <a:picLocks noChangeAspect="1"/>
          </p:cNvPicPr>
          <p:nvPr/>
        </p:nvPicPr>
        <p:blipFill>
          <a:blip r:embed="rId6"/>
          <a:srcRect/>
          <a:stretch>
            <a:fillRect/>
          </a:stretch>
        </p:blipFill>
        <p:spPr bwMode="auto">
          <a:xfrm>
            <a:off x="1531938" y="1128713"/>
            <a:ext cx="5672137" cy="26987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Title 1"/>
          <p:cNvSpPr>
            <a:spLocks noGrp="1"/>
          </p:cNvSpPr>
          <p:nvPr>
            <p:ph type="title"/>
          </p:nvPr>
        </p:nvSpPr>
        <p:spPr/>
        <p:txBody>
          <a:bodyPr/>
          <a:lstStyle/>
          <a:p>
            <a:pPr marL="233363" indent="-233363"/>
            <a:r>
              <a:rPr lang="en-US" smtClean="0"/>
              <a:t>Thruster life has been </a:t>
            </a:r>
            <a:r>
              <a:rPr lang="en-US" smtClean="0">
                <a:solidFill>
                  <a:srgbClr val="0000FF"/>
                </a:solidFill>
              </a:rPr>
              <a:t>the</a:t>
            </a:r>
            <a:r>
              <a:rPr lang="en-US" smtClean="0"/>
              <a:t> major technology challenge in electric propulsion since 1959</a:t>
            </a:r>
          </a:p>
        </p:txBody>
      </p:sp>
      <p:sp>
        <p:nvSpPr>
          <p:cNvPr id="155650" name="Content Placeholder 2"/>
          <p:cNvSpPr>
            <a:spLocks noGrp="1"/>
          </p:cNvSpPr>
          <p:nvPr>
            <p:ph idx="1"/>
          </p:nvPr>
        </p:nvSpPr>
        <p:spPr>
          <a:xfrm>
            <a:off x="169863" y="1347788"/>
            <a:ext cx="8686800" cy="4800600"/>
          </a:xfrm>
        </p:spPr>
        <p:txBody>
          <a:bodyPr/>
          <a:lstStyle/>
          <a:p>
            <a:r>
              <a:rPr lang="en-US" smtClean="0"/>
              <a:t>Thruster life is a fundamental constraint on mission performance affecting</a:t>
            </a:r>
          </a:p>
          <a:p>
            <a:pPr lvl="1"/>
            <a:r>
              <a:rPr lang="en-US" smtClean="0"/>
              <a:t>ΔV capability</a:t>
            </a:r>
          </a:p>
          <a:p>
            <a:pPr lvl="2"/>
            <a:r>
              <a:rPr lang="en-US" smtClean="0"/>
              <a:t>NASA’s Dawn spacecraft carries 2 prime + 1 redundant thruster strings in order to meet the mission requirements.  </a:t>
            </a:r>
          </a:p>
          <a:p>
            <a:pPr lvl="1"/>
            <a:r>
              <a:rPr lang="en-US" smtClean="0"/>
              <a:t>Spacecraft dry mass</a:t>
            </a:r>
          </a:p>
          <a:p>
            <a:pPr lvl="1"/>
            <a:r>
              <a:rPr lang="en-US" smtClean="0"/>
              <a:t>Cost</a:t>
            </a:r>
          </a:p>
          <a:p>
            <a:pPr lvl="1"/>
            <a:r>
              <a:rPr lang="en-US" smtClean="0"/>
              <a:t>Reliability</a:t>
            </a:r>
          </a:p>
          <a:p>
            <a:pPr lvl="1"/>
            <a:endParaRPr lang="en-US" smtClean="0"/>
          </a:p>
        </p:txBody>
      </p:sp>
      <p:graphicFrame>
        <p:nvGraphicFramePr>
          <p:cNvPr id="5" name="Table 4"/>
          <p:cNvGraphicFramePr>
            <a:graphicFrameLocks noGrp="1"/>
          </p:cNvGraphicFramePr>
          <p:nvPr/>
        </p:nvGraphicFramePr>
        <p:xfrm>
          <a:off x="4408488" y="3074988"/>
          <a:ext cx="4129087" cy="3505200"/>
        </p:xfrm>
        <a:graphic>
          <a:graphicData uri="http://schemas.openxmlformats.org/drawingml/2006/table">
            <a:tbl>
              <a:tblPr firstRow="1" bandRow="1">
                <a:tableStyleId>{BC89EF96-8CEA-46FF-86C4-4CE0E7609802}</a:tableStyleId>
              </a:tblPr>
              <a:tblGrid>
                <a:gridCol w="2926209"/>
                <a:gridCol w="1204202"/>
              </a:tblGrid>
              <a:tr h="370840">
                <a:tc>
                  <a:txBody>
                    <a:bodyPr/>
                    <a:lstStyle/>
                    <a:p>
                      <a:r>
                        <a:rPr lang="en-US" b="0" dirty="0" smtClean="0"/>
                        <a:t>Xenon</a:t>
                      </a:r>
                      <a:r>
                        <a:rPr lang="en-US" b="0" baseline="0" dirty="0" smtClean="0"/>
                        <a:t> propellant</a:t>
                      </a:r>
                      <a:endParaRPr lang="en-US" b="0" dirty="0"/>
                    </a:p>
                  </a:txBody>
                  <a:tcPr>
                    <a:lnL w="12700" cap="flat" cmpd="sng" algn="ctr">
                      <a:solidFill>
                        <a:srgbClr val="4F81BD"/>
                      </a:solidFill>
                      <a:prstDash val="solid"/>
                      <a:round/>
                      <a:headEnd type="none" w="med" len="med"/>
                      <a:tailEnd type="none" w="med" len="med"/>
                    </a:lnL>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r>
                        <a:rPr lang="en-US" b="0" dirty="0" smtClean="0"/>
                        <a:t>450 kg</a:t>
                      </a:r>
                      <a:endParaRPr lang="en-US" b="0" dirty="0"/>
                    </a:p>
                  </a:txBody>
                  <a:tcPr>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70840">
                <a:tc>
                  <a:txBody>
                    <a:bodyPr/>
                    <a:lstStyle/>
                    <a:p>
                      <a:r>
                        <a:rPr lang="en-US" dirty="0" smtClean="0"/>
                        <a:t>Specific Impulse</a:t>
                      </a:r>
                      <a:endParaRPr lang="en-US" dirty="0"/>
                    </a:p>
                  </a:txBody>
                  <a:tcPr>
                    <a:lnT w="12700" cap="flat" cmpd="sng" algn="ctr">
                      <a:solidFill>
                        <a:srgbClr val="4F81BD"/>
                      </a:solidFill>
                      <a:prstDash val="solid"/>
                      <a:round/>
                      <a:headEnd type="none" w="med" len="med"/>
                      <a:tailEnd type="none" w="med" len="med"/>
                    </a:lnT>
                  </a:tcPr>
                </a:tc>
                <a:tc>
                  <a:txBody>
                    <a:bodyPr/>
                    <a:lstStyle/>
                    <a:p>
                      <a:r>
                        <a:rPr lang="en-US" dirty="0" smtClean="0"/>
                        <a:t>3100 s</a:t>
                      </a:r>
                      <a:endParaRPr lang="en-US" dirty="0"/>
                    </a:p>
                  </a:txBody>
                  <a:tcPr>
                    <a:lnT w="12700" cap="flat" cmpd="sng" algn="ctr">
                      <a:solidFill>
                        <a:srgbClr val="4F81BD"/>
                      </a:solidFill>
                      <a:prstDash val="solid"/>
                      <a:round/>
                      <a:headEnd type="none" w="med" len="med"/>
                      <a:tailEnd type="none" w="med" len="med"/>
                    </a:lnT>
                  </a:tcPr>
                </a:tc>
              </a:tr>
              <a:tr h="370840">
                <a:tc>
                  <a:txBody>
                    <a:bodyPr/>
                    <a:lstStyle/>
                    <a:p>
                      <a:r>
                        <a:rPr lang="en-US" dirty="0" smtClean="0"/>
                        <a:t>Thrust</a:t>
                      </a:r>
                      <a:endParaRPr lang="en-US" dirty="0"/>
                    </a:p>
                  </a:txBody>
                  <a:tcPr/>
                </a:tc>
                <a:tc>
                  <a:txBody>
                    <a:bodyPr/>
                    <a:lstStyle/>
                    <a:p>
                      <a:r>
                        <a:rPr lang="en-US" dirty="0" smtClean="0"/>
                        <a:t>92 mN</a:t>
                      </a:r>
                      <a:endParaRPr lang="en-US" dirty="0"/>
                    </a:p>
                  </a:txBody>
                  <a:tcPr/>
                </a:tc>
              </a:tr>
              <a:tr h="370840">
                <a:tc>
                  <a:txBody>
                    <a:bodyPr/>
                    <a:lstStyle/>
                    <a:p>
                      <a:r>
                        <a:rPr lang="en-US" dirty="0" smtClean="0"/>
                        <a:t>Burn time</a:t>
                      </a:r>
                      <a:endParaRPr lang="en-US" dirty="0"/>
                    </a:p>
                  </a:txBody>
                  <a:tcPr/>
                </a:tc>
                <a:tc>
                  <a:txBody>
                    <a:bodyPr/>
                    <a:lstStyle/>
                    <a:p>
                      <a:r>
                        <a:rPr lang="en-US" dirty="0" smtClean="0"/>
                        <a:t>41.3 </a:t>
                      </a:r>
                      <a:r>
                        <a:rPr lang="en-US" dirty="0" err="1" smtClean="0"/>
                        <a:t>kh</a:t>
                      </a:r>
                      <a:endParaRPr lang="en-US" dirty="0"/>
                    </a:p>
                  </a:txBody>
                  <a:tcPr/>
                </a:tc>
              </a:tr>
              <a:tr h="370840">
                <a:tc>
                  <a:txBody>
                    <a:bodyPr/>
                    <a:lstStyle/>
                    <a:p>
                      <a:r>
                        <a:rPr lang="en-US" dirty="0" smtClean="0"/>
                        <a:t>Burn</a:t>
                      </a:r>
                      <a:r>
                        <a:rPr lang="en-US" baseline="0" dirty="0" smtClean="0"/>
                        <a:t> time through wear test</a:t>
                      </a:r>
                      <a:endParaRPr lang="en-US" dirty="0"/>
                    </a:p>
                  </a:txBody>
                  <a:tcPr/>
                </a:tc>
                <a:tc>
                  <a:txBody>
                    <a:bodyPr/>
                    <a:lstStyle/>
                    <a:p>
                      <a:r>
                        <a:rPr lang="en-US" dirty="0" smtClean="0"/>
                        <a:t>30.4 </a:t>
                      </a:r>
                      <a:r>
                        <a:rPr lang="en-US" dirty="0" err="1" smtClean="0"/>
                        <a:t>kh</a:t>
                      </a:r>
                      <a:endParaRPr lang="en-US" dirty="0"/>
                    </a:p>
                  </a:txBody>
                  <a:tcPr/>
                </a:tc>
              </a:tr>
              <a:tr h="370840">
                <a:tc>
                  <a:txBody>
                    <a:bodyPr/>
                    <a:lstStyle/>
                    <a:p>
                      <a:r>
                        <a:rPr lang="en-US" dirty="0" smtClean="0"/>
                        <a:t>Life</a:t>
                      </a:r>
                      <a:r>
                        <a:rPr lang="en-US" baseline="0" dirty="0" smtClean="0"/>
                        <a:t> margin</a:t>
                      </a:r>
                      <a:endParaRPr lang="en-US" dirty="0"/>
                    </a:p>
                  </a:txBody>
                  <a:tcPr/>
                </a:tc>
                <a:tc>
                  <a:txBody>
                    <a:bodyPr/>
                    <a:lstStyle/>
                    <a:p>
                      <a:r>
                        <a:rPr lang="en-US" dirty="0" smtClean="0"/>
                        <a:t>1.5</a:t>
                      </a:r>
                      <a:endParaRPr lang="en-US" dirty="0"/>
                    </a:p>
                  </a:txBody>
                  <a:tcPr/>
                </a:tc>
              </a:tr>
              <a:tr h="370840">
                <a:tc>
                  <a:txBody>
                    <a:bodyPr/>
                    <a:lstStyle/>
                    <a:p>
                      <a:r>
                        <a:rPr lang="en-US" dirty="0" smtClean="0"/>
                        <a:t>Allowable</a:t>
                      </a:r>
                      <a:r>
                        <a:rPr lang="en-US" baseline="0" dirty="0" smtClean="0"/>
                        <a:t> burn time per thruster</a:t>
                      </a:r>
                      <a:endParaRPr lang="en-US" dirty="0"/>
                    </a:p>
                  </a:txBody>
                  <a:tcPr/>
                </a:tc>
                <a:tc>
                  <a:txBody>
                    <a:bodyPr/>
                    <a:lstStyle/>
                    <a:p>
                      <a:r>
                        <a:rPr lang="en-US" dirty="0" smtClean="0"/>
                        <a:t>20.2</a:t>
                      </a:r>
                      <a:r>
                        <a:rPr lang="en-US" baseline="0" dirty="0" smtClean="0"/>
                        <a:t> </a:t>
                      </a:r>
                      <a:r>
                        <a:rPr lang="en-US" baseline="0" dirty="0" err="1" smtClean="0"/>
                        <a:t>kh</a:t>
                      </a:r>
                      <a:endParaRPr lang="en-US" dirty="0"/>
                    </a:p>
                  </a:txBody>
                  <a:tcPr/>
                </a:tc>
              </a:tr>
              <a:tr h="370840">
                <a:tc>
                  <a:txBody>
                    <a:bodyPr/>
                    <a:lstStyle/>
                    <a:p>
                      <a:r>
                        <a:rPr lang="en-US" dirty="0" smtClean="0"/>
                        <a:t>Number</a:t>
                      </a:r>
                      <a:r>
                        <a:rPr lang="en-US" baseline="0" dirty="0" smtClean="0"/>
                        <a:t> of required thrusters</a:t>
                      </a:r>
                      <a:endParaRPr lang="en-US" dirty="0"/>
                    </a:p>
                  </a:txBody>
                  <a:tcPr/>
                </a:tc>
                <a:tc>
                  <a:txBody>
                    <a:bodyPr/>
                    <a:lstStyle/>
                    <a:p>
                      <a:r>
                        <a:rPr lang="en-US" dirty="0" smtClean="0"/>
                        <a:t>2</a:t>
                      </a:r>
                      <a:endParaRPr lang="en-US" dirty="0"/>
                    </a:p>
                  </a:txBody>
                  <a:tcPr/>
                </a:tc>
              </a:tr>
            </a:tbl>
          </a:graphicData>
        </a:graphic>
      </p:graphicFrame>
      <p:cxnSp>
        <p:nvCxnSpPr>
          <p:cNvPr id="155682" name="Straight Arrow Connector 6"/>
          <p:cNvCxnSpPr>
            <a:cxnSpLocks noChangeShapeType="1"/>
          </p:cNvCxnSpPr>
          <p:nvPr/>
        </p:nvCxnSpPr>
        <p:spPr bwMode="auto">
          <a:xfrm>
            <a:off x="3854450" y="2513013"/>
            <a:ext cx="533400" cy="523875"/>
          </a:xfrm>
          <a:prstGeom prst="straightConnector1">
            <a:avLst/>
          </a:prstGeom>
          <a:noFill/>
          <a:ln w="9525" algn="ctr">
            <a:solidFill>
              <a:schemeClr val="tx1"/>
            </a:solidFill>
            <a:round/>
            <a:headEnd/>
            <a:tailEnd type="arrow" w="med" len="med"/>
          </a:ln>
        </p:spPr>
      </p:cxn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Title 1"/>
          <p:cNvSpPr>
            <a:spLocks noGrp="1"/>
          </p:cNvSpPr>
          <p:nvPr>
            <p:ph type="title"/>
          </p:nvPr>
        </p:nvSpPr>
        <p:spPr/>
        <p:txBody>
          <a:bodyPr/>
          <a:lstStyle/>
          <a:p>
            <a:r>
              <a:rPr lang="en-US" sz="2400" b="1" smtClean="0"/>
              <a:t>Discharge chamber erosion from high-energy ion impact is the primary life limiting failure mode in (unshielded) Hall thrusters</a:t>
            </a:r>
          </a:p>
        </p:txBody>
      </p:sp>
      <p:sp>
        <p:nvSpPr>
          <p:cNvPr id="157698" name="Content Placeholder 2"/>
          <p:cNvSpPr>
            <a:spLocks noGrp="1"/>
          </p:cNvSpPr>
          <p:nvPr>
            <p:ph idx="1"/>
          </p:nvPr>
        </p:nvSpPr>
        <p:spPr>
          <a:xfrm>
            <a:off x="3657600" y="1241425"/>
            <a:ext cx="5486400" cy="2371725"/>
          </a:xfrm>
        </p:spPr>
        <p:txBody>
          <a:bodyPr/>
          <a:lstStyle/>
          <a:p>
            <a:r>
              <a:rPr lang="en-US" sz="1600" smtClean="0"/>
              <a:t>As a fundamental constraint on mission performance, thruster life has been </a:t>
            </a:r>
            <a:r>
              <a:rPr lang="en-US" sz="1600" u="sng" smtClean="0"/>
              <a:t>the</a:t>
            </a:r>
            <a:r>
              <a:rPr lang="en-US" sz="1600" smtClean="0"/>
              <a:t> major technology challenge in electric propulsion since 1959.</a:t>
            </a:r>
          </a:p>
          <a:p>
            <a:r>
              <a:rPr lang="en-US" sz="1600" smtClean="0"/>
              <a:t>In Hall thrusters, high-energy ions sputter erode the ceramic walls of the discharge chamber, eventually exposing the magnetic circuit and leading to thruster failure.</a:t>
            </a:r>
          </a:p>
          <a:p>
            <a:r>
              <a:rPr lang="en-US" sz="1600" smtClean="0"/>
              <a:t>The erosion rate decreases with time as the walls recess causing the angle of the ions with respect to the wall to become increasingly shallow.  </a:t>
            </a:r>
            <a:r>
              <a:rPr lang="en-US" sz="1600" u="sng" smtClean="0">
                <a:solidFill>
                  <a:srgbClr val="FF0000"/>
                </a:solidFill>
              </a:rPr>
              <a:t>However, the erosion never stops and eventually the walls erode away and expose the magnetic circuit.</a:t>
            </a:r>
          </a:p>
          <a:p>
            <a:r>
              <a:rPr lang="en-US" sz="1600" smtClean="0"/>
              <a:t>Until recently, thruster lifetime has always been the major hurdle towards widespread adoption of Hall thrusters on deep-space missions</a:t>
            </a:r>
          </a:p>
        </p:txBody>
      </p:sp>
      <p:pic>
        <p:nvPicPr>
          <p:cNvPr id="157699" name="Picture 5"/>
          <p:cNvPicPr>
            <a:picLocks noChangeAspect="1" noChangeArrowheads="1"/>
          </p:cNvPicPr>
          <p:nvPr/>
        </p:nvPicPr>
        <p:blipFill>
          <a:blip r:embed="rId3"/>
          <a:srcRect/>
          <a:stretch>
            <a:fillRect/>
          </a:stretch>
        </p:blipFill>
        <p:spPr bwMode="auto">
          <a:xfrm>
            <a:off x="152400" y="1349375"/>
            <a:ext cx="3505200" cy="3175000"/>
          </a:xfrm>
          <a:prstGeom prst="rect">
            <a:avLst/>
          </a:prstGeom>
          <a:noFill/>
          <a:ln w="9525">
            <a:noFill/>
            <a:miter lim="800000"/>
            <a:headEnd/>
            <a:tailEnd/>
          </a:ln>
        </p:spPr>
      </p:pic>
      <p:cxnSp>
        <p:nvCxnSpPr>
          <p:cNvPr id="7" name="Straight Arrow Connector 6"/>
          <p:cNvCxnSpPr/>
          <p:nvPr/>
        </p:nvCxnSpPr>
        <p:spPr>
          <a:xfrm>
            <a:off x="914400" y="1577975"/>
            <a:ext cx="1447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62200" y="1577975"/>
            <a:ext cx="3048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57702" name="TextBox 9"/>
          <p:cNvSpPr txBox="1">
            <a:spLocks noChangeArrowheads="1"/>
          </p:cNvSpPr>
          <p:nvPr/>
        </p:nvSpPr>
        <p:spPr bwMode="auto">
          <a:xfrm>
            <a:off x="1112838" y="1120775"/>
            <a:ext cx="868362" cy="400050"/>
          </a:xfrm>
          <a:prstGeom prst="rect">
            <a:avLst/>
          </a:prstGeom>
          <a:noFill/>
          <a:ln w="9525">
            <a:noFill/>
            <a:miter lim="800000"/>
            <a:headEnd/>
            <a:tailEnd/>
          </a:ln>
        </p:spPr>
        <p:txBody>
          <a:bodyPr wrap="none">
            <a:spAutoFit/>
          </a:bodyPr>
          <a:lstStyle/>
          <a:p>
            <a:pPr algn="ctr"/>
            <a:r>
              <a:rPr lang="en-US" sz="1000">
                <a:latin typeface="Calibri" pitchFamily="34" charset="0"/>
              </a:rPr>
              <a:t>Redeposition</a:t>
            </a:r>
            <a:br>
              <a:rPr lang="en-US" sz="1000">
                <a:latin typeface="Calibri" pitchFamily="34" charset="0"/>
              </a:rPr>
            </a:br>
            <a:r>
              <a:rPr lang="en-US" sz="1000">
                <a:latin typeface="Calibri" pitchFamily="34" charset="0"/>
              </a:rPr>
              <a:t>Zone</a:t>
            </a:r>
          </a:p>
        </p:txBody>
      </p:sp>
      <p:sp>
        <p:nvSpPr>
          <p:cNvPr id="157703" name="TextBox 10"/>
          <p:cNvSpPr txBox="1">
            <a:spLocks noChangeArrowheads="1"/>
          </p:cNvSpPr>
          <p:nvPr/>
        </p:nvSpPr>
        <p:spPr bwMode="auto">
          <a:xfrm>
            <a:off x="2209800" y="1120775"/>
            <a:ext cx="573088" cy="400050"/>
          </a:xfrm>
          <a:prstGeom prst="rect">
            <a:avLst/>
          </a:prstGeom>
          <a:noFill/>
          <a:ln w="9525">
            <a:noFill/>
            <a:miter lim="800000"/>
            <a:headEnd/>
            <a:tailEnd/>
          </a:ln>
        </p:spPr>
        <p:txBody>
          <a:bodyPr wrap="none">
            <a:spAutoFit/>
          </a:bodyPr>
          <a:lstStyle/>
          <a:p>
            <a:pPr algn="ctr"/>
            <a:r>
              <a:rPr lang="en-US" sz="1000">
                <a:latin typeface="Calibri" pitchFamily="34" charset="0"/>
              </a:rPr>
              <a:t>Erosion</a:t>
            </a:r>
            <a:br>
              <a:rPr lang="en-US" sz="1000">
                <a:latin typeface="Calibri" pitchFamily="34" charset="0"/>
              </a:rPr>
            </a:br>
            <a:r>
              <a:rPr lang="en-US" sz="1000">
                <a:latin typeface="Calibri" pitchFamily="34" charset="0"/>
              </a:rPr>
              <a:t>Zone</a:t>
            </a:r>
          </a:p>
        </p:txBody>
      </p:sp>
      <p:pic>
        <p:nvPicPr>
          <p:cNvPr id="157704" name="Picture 2"/>
          <p:cNvPicPr>
            <a:picLocks noChangeAspect="1" noChangeArrowheads="1"/>
          </p:cNvPicPr>
          <p:nvPr/>
        </p:nvPicPr>
        <p:blipFill>
          <a:blip r:embed="rId4"/>
          <a:srcRect/>
          <a:stretch>
            <a:fillRect/>
          </a:stretch>
        </p:blipFill>
        <p:spPr bwMode="auto">
          <a:xfrm>
            <a:off x="684213" y="4418013"/>
            <a:ext cx="2765425" cy="1897062"/>
          </a:xfrm>
          <a:prstGeom prst="rect">
            <a:avLst/>
          </a:prstGeom>
          <a:noFill/>
          <a:ln w="9525">
            <a:noFill/>
            <a:miter lim="800000"/>
            <a:headEnd/>
            <a:tailEnd/>
          </a:ln>
        </p:spPr>
      </p:pic>
      <p:sp>
        <p:nvSpPr>
          <p:cNvPr id="14" name="TextBox 13"/>
          <p:cNvSpPr txBox="1"/>
          <p:nvPr/>
        </p:nvSpPr>
        <p:spPr>
          <a:xfrm>
            <a:off x="4146550" y="5500688"/>
            <a:ext cx="4572000" cy="107632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defRPr/>
            </a:pPr>
            <a:r>
              <a:rPr lang="en-US" dirty="0">
                <a:cs typeface="Calibri"/>
              </a:rPr>
              <a:t>Volumetric erosion rate decreases with time as the ion incidence angle becomes increasingly shallow.  In traditional (unshielded) Hall thrusters, the erosion rate never decreases enough to avoid failure.</a:t>
            </a:r>
            <a:endParaRPr lang="en-US" dirty="0">
              <a:cs typeface="Calibri"/>
            </a:endParaRPr>
          </a:p>
        </p:txBody>
      </p:sp>
      <p:sp>
        <p:nvSpPr>
          <p:cNvPr id="157706" name="TextBox 14"/>
          <p:cNvSpPr txBox="1">
            <a:spLocks noChangeArrowheads="1"/>
          </p:cNvSpPr>
          <p:nvPr/>
        </p:nvSpPr>
        <p:spPr bwMode="auto">
          <a:xfrm rot="-5400000">
            <a:off x="-788194" y="5103020"/>
            <a:ext cx="2085975" cy="277812"/>
          </a:xfrm>
          <a:prstGeom prst="rect">
            <a:avLst/>
          </a:prstGeom>
          <a:noFill/>
          <a:ln w="9525">
            <a:noFill/>
            <a:miter lim="800000"/>
            <a:headEnd/>
            <a:tailEnd/>
          </a:ln>
        </p:spPr>
        <p:txBody>
          <a:bodyPr>
            <a:spAutoFit/>
          </a:bodyPr>
          <a:lstStyle/>
          <a:p>
            <a:r>
              <a:rPr lang="en-US" sz="1200">
                <a:latin typeface="Calibri" pitchFamily="34" charset="0"/>
              </a:rPr>
              <a:t>Volumetric Wear Rate (Arb)</a:t>
            </a:r>
          </a:p>
        </p:txBody>
      </p:sp>
      <p:sp>
        <p:nvSpPr>
          <p:cNvPr id="157707" name="TextBox 17"/>
          <p:cNvSpPr txBox="1">
            <a:spLocks noChangeArrowheads="1"/>
          </p:cNvSpPr>
          <p:nvPr/>
        </p:nvSpPr>
        <p:spPr bwMode="auto">
          <a:xfrm>
            <a:off x="1514475" y="6464300"/>
            <a:ext cx="703263" cy="277813"/>
          </a:xfrm>
          <a:prstGeom prst="rect">
            <a:avLst/>
          </a:prstGeom>
          <a:noFill/>
          <a:ln w="9525">
            <a:noFill/>
            <a:miter lim="800000"/>
            <a:headEnd/>
            <a:tailEnd/>
          </a:ln>
        </p:spPr>
        <p:txBody>
          <a:bodyPr wrap="none">
            <a:spAutoFit/>
          </a:bodyPr>
          <a:lstStyle/>
          <a:p>
            <a:r>
              <a:rPr lang="en-US" sz="1200">
                <a:latin typeface="Calibri" pitchFamily="34" charset="0"/>
              </a:rPr>
              <a:t>Time (h)</a:t>
            </a:r>
          </a:p>
        </p:txBody>
      </p:sp>
      <p:sp>
        <p:nvSpPr>
          <p:cNvPr id="157708" name="Rectangle 18"/>
          <p:cNvSpPr>
            <a:spLocks noChangeArrowheads="1"/>
          </p:cNvSpPr>
          <p:nvPr/>
        </p:nvSpPr>
        <p:spPr bwMode="auto">
          <a:xfrm>
            <a:off x="1827213" y="4664075"/>
            <a:ext cx="1143000" cy="246063"/>
          </a:xfrm>
          <a:prstGeom prst="rect">
            <a:avLst/>
          </a:prstGeom>
          <a:solidFill>
            <a:schemeClr val="bg1"/>
          </a:solidFill>
          <a:ln w="9525">
            <a:noFill/>
            <a:miter lim="800000"/>
            <a:headEnd/>
            <a:tailEnd/>
          </a:ln>
        </p:spPr>
        <p:txBody>
          <a:bodyPr>
            <a:spAutoFit/>
          </a:bodyPr>
          <a:lstStyle/>
          <a:p>
            <a:pPr marL="228600" indent="-228600"/>
            <a:r>
              <a:rPr lang="en-US" sz="1000">
                <a:latin typeface="Calibri" pitchFamily="34" charset="0"/>
              </a:rPr>
              <a:t>AIAA-2005-4243</a:t>
            </a:r>
          </a:p>
        </p:txBody>
      </p:sp>
      <p:cxnSp>
        <p:nvCxnSpPr>
          <p:cNvPr id="6" name="Straight Arrow Connector 5"/>
          <p:cNvCxnSpPr>
            <a:stCxn id="14" idx="1"/>
          </p:cNvCxnSpPr>
          <p:nvPr/>
        </p:nvCxnSpPr>
        <p:spPr bwMode="auto">
          <a:xfrm flipH="1" flipV="1">
            <a:off x="3484563" y="5826125"/>
            <a:ext cx="661987" cy="21272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215" name="Title 1"/>
          <p:cNvSpPr>
            <a:spLocks noGrp="1"/>
          </p:cNvSpPr>
          <p:nvPr>
            <p:ph type="title"/>
          </p:nvPr>
        </p:nvSpPr>
        <p:spPr>
          <a:xfrm>
            <a:off x="1023938" y="0"/>
            <a:ext cx="6807200" cy="914400"/>
          </a:xfrm>
        </p:spPr>
        <p:txBody>
          <a:bodyPr/>
          <a:lstStyle/>
          <a:p>
            <a:r>
              <a:rPr lang="en-US" sz="3200" smtClean="0"/>
              <a:t>    Magnetic Shielding in Hall Thrusters</a:t>
            </a:r>
          </a:p>
        </p:txBody>
      </p:sp>
      <p:sp>
        <p:nvSpPr>
          <p:cNvPr id="134216" name="Content Placeholder 15"/>
          <p:cNvSpPr>
            <a:spLocks noGrp="1"/>
          </p:cNvSpPr>
          <p:nvPr>
            <p:ph idx="1"/>
          </p:nvPr>
        </p:nvSpPr>
        <p:spPr>
          <a:xfrm>
            <a:off x="76200" y="1185863"/>
            <a:ext cx="3652838" cy="5146675"/>
          </a:xfrm>
        </p:spPr>
        <p:txBody>
          <a:bodyPr/>
          <a:lstStyle/>
          <a:p>
            <a:r>
              <a:rPr lang="en-US" sz="1600" smtClean="0">
                <a:solidFill>
                  <a:srgbClr val="0000FF"/>
                </a:solidFill>
              </a:rPr>
              <a:t>What does it do? </a:t>
            </a:r>
            <a:r>
              <a:rPr lang="en-US" sz="1600" smtClean="0"/>
              <a:t>It </a:t>
            </a:r>
            <a:r>
              <a:rPr lang="en-US" sz="1600" u="sng" smtClean="0"/>
              <a:t>eliminates channel erosion</a:t>
            </a:r>
            <a:r>
              <a:rPr lang="en-US" sz="1600" smtClean="0"/>
              <a:t> as a failure mode by achieving adjacent to channel surfaces:</a:t>
            </a:r>
          </a:p>
          <a:p>
            <a:pPr lvl="1"/>
            <a:r>
              <a:rPr lang="en-US" sz="1200" u="sng" smtClean="0"/>
              <a:t>high</a:t>
            </a:r>
            <a:r>
              <a:rPr lang="en-US" sz="1200" smtClean="0"/>
              <a:t> plasma potential</a:t>
            </a:r>
          </a:p>
          <a:p>
            <a:pPr lvl="1"/>
            <a:r>
              <a:rPr lang="en-US" sz="1200" u="sng" smtClean="0"/>
              <a:t>low</a:t>
            </a:r>
            <a:r>
              <a:rPr lang="en-US" sz="1200" smtClean="0"/>
              <a:t> electron temperature</a:t>
            </a:r>
          </a:p>
          <a:p>
            <a:r>
              <a:rPr lang="en-US" sz="1600" smtClean="0">
                <a:solidFill>
                  <a:srgbClr val="0000FF"/>
                </a:solidFill>
              </a:rPr>
              <a:t>How does it do it? </a:t>
            </a:r>
            <a:r>
              <a:rPr lang="en-US" sz="1600" smtClean="0"/>
              <a:t>It exploits the isothermality of magnetic field lines that extend deep into the acceleration channel, which marginalizes the effect of T</a:t>
            </a:r>
            <a:r>
              <a:rPr lang="en-US" sz="1600" baseline="-25000" smtClean="0"/>
              <a:t>e</a:t>
            </a:r>
            <a:r>
              <a:rPr lang="en-US" sz="1600" smtClean="0"/>
              <a:t>×ln(n</a:t>
            </a:r>
            <a:r>
              <a:rPr lang="en-US" sz="1600" baseline="-25000" smtClean="0"/>
              <a:t>e</a:t>
            </a:r>
            <a:r>
              <a:rPr lang="en-US" sz="1600" smtClean="0"/>
              <a:t>) in the thermalized potential.</a:t>
            </a:r>
            <a:endParaRPr lang="en-US" sz="1200" smtClean="0"/>
          </a:p>
          <a:p>
            <a:r>
              <a:rPr lang="en-US" sz="1600" smtClean="0">
                <a:solidFill>
                  <a:srgbClr val="0000FF"/>
                </a:solidFill>
              </a:rPr>
              <a:t>Why does it work? </a:t>
            </a:r>
            <a:r>
              <a:rPr lang="en-US" sz="1600" smtClean="0"/>
              <a:t>It reduces significantly ALL contributions to erosion: ion kinetic energy, sheath energy and particle flux.</a:t>
            </a:r>
          </a:p>
          <a:p>
            <a:r>
              <a:rPr lang="en-US" sz="1600" smtClean="0">
                <a:solidFill>
                  <a:srgbClr val="0000FF"/>
                </a:solidFill>
              </a:rPr>
              <a:t>Status?  </a:t>
            </a:r>
            <a:r>
              <a:rPr lang="en-US" sz="1600" smtClean="0"/>
              <a:t>Peer-reviewed, physics-based modeling and laboratory experiments have demonstrated at least 100X reductions in erosion rate.</a:t>
            </a:r>
            <a:endParaRPr lang="en-US" sz="1200" smtClean="0"/>
          </a:p>
        </p:txBody>
      </p:sp>
      <p:sp>
        <p:nvSpPr>
          <p:cNvPr id="134217" name="Slide Number Placeholder 3"/>
          <p:cNvSpPr>
            <a:spLocks noGrp="1"/>
          </p:cNvSpPr>
          <p:nvPr>
            <p:ph type="sldNum" sz="quarter" idx="10"/>
          </p:nvPr>
        </p:nvSpPr>
        <p:spPr bwMode="auto">
          <a:xfrm>
            <a:off x="8783638" y="6492875"/>
            <a:ext cx="360362" cy="365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fld id="{86561060-DB11-4341-B1D2-20D8F71DEE85}" type="slidenum">
              <a:rPr lang="en-US" sz="1200" smtClean="0">
                <a:latin typeface="Calibri" pitchFamily="34" charset="0"/>
                <a:ea typeface="ＭＳ Ｐゴシック"/>
                <a:cs typeface="ＭＳ Ｐゴシック"/>
              </a:rPr>
              <a:pPr eaLnBrk="1" hangingPunct="1"/>
              <a:t>18</a:t>
            </a:fld>
            <a:endParaRPr lang="en-US" sz="1200" smtClean="0">
              <a:latin typeface="Calibri" pitchFamily="34" charset="0"/>
              <a:ea typeface="ＭＳ Ｐゴシック"/>
              <a:cs typeface="ＭＳ Ｐゴシック"/>
            </a:endParaRPr>
          </a:p>
        </p:txBody>
      </p:sp>
      <p:pic>
        <p:nvPicPr>
          <p:cNvPr id="134218" name="Picture 6"/>
          <p:cNvPicPr>
            <a:picLocks noChangeAspect="1"/>
          </p:cNvPicPr>
          <p:nvPr/>
        </p:nvPicPr>
        <p:blipFill>
          <a:blip r:embed="rId4"/>
          <a:srcRect l="43497"/>
          <a:stretch>
            <a:fillRect/>
          </a:stretch>
        </p:blipFill>
        <p:spPr bwMode="auto">
          <a:xfrm>
            <a:off x="3962400" y="2690813"/>
            <a:ext cx="5078413" cy="3429000"/>
          </a:xfrm>
          <a:prstGeom prst="rect">
            <a:avLst/>
          </a:prstGeom>
          <a:noFill/>
          <a:ln w="9525">
            <a:noFill/>
            <a:miter lim="800000"/>
            <a:headEnd/>
            <a:tailEnd/>
          </a:ln>
        </p:spPr>
      </p:pic>
      <p:graphicFrame>
        <p:nvGraphicFramePr>
          <p:cNvPr id="134214" name="Object 70"/>
          <p:cNvGraphicFramePr>
            <a:graphicFrameLocks noChangeAspect="1"/>
          </p:cNvGraphicFramePr>
          <p:nvPr/>
        </p:nvGraphicFramePr>
        <p:xfrm>
          <a:off x="4138613" y="1177925"/>
          <a:ext cx="2924175" cy="1130300"/>
        </p:xfrm>
        <a:graphic>
          <a:graphicData uri="http://schemas.openxmlformats.org/presentationml/2006/ole">
            <p:oleObj spid="_x0000_s134214" name="Equation" r:id="rId5" imgW="1791720" imgH="685440" progId="Equation.3">
              <p:embed/>
            </p:oleObj>
          </a:graphicData>
        </a:graphic>
      </p:graphicFrame>
      <p:sp>
        <p:nvSpPr>
          <p:cNvPr id="134219" name="TextBox 6"/>
          <p:cNvSpPr txBox="1">
            <a:spLocks noChangeArrowheads="1"/>
          </p:cNvSpPr>
          <p:nvPr/>
        </p:nvSpPr>
        <p:spPr bwMode="auto">
          <a:xfrm>
            <a:off x="7008813" y="1243013"/>
            <a:ext cx="2054225" cy="338137"/>
          </a:xfrm>
          <a:prstGeom prst="rect">
            <a:avLst/>
          </a:prstGeom>
          <a:noFill/>
          <a:ln w="9525">
            <a:noFill/>
            <a:miter lim="800000"/>
            <a:headEnd/>
            <a:tailEnd/>
          </a:ln>
        </p:spPr>
        <p:txBody>
          <a:bodyPr wrap="none">
            <a:spAutoFit/>
          </a:bodyPr>
          <a:lstStyle/>
          <a:p>
            <a:r>
              <a:rPr lang="en-US"/>
              <a:t>Isothermal field lines</a:t>
            </a:r>
          </a:p>
        </p:txBody>
      </p:sp>
      <p:sp>
        <p:nvSpPr>
          <p:cNvPr id="134220" name="TextBox 7"/>
          <p:cNvSpPr txBox="1">
            <a:spLocks noChangeArrowheads="1"/>
          </p:cNvSpPr>
          <p:nvPr/>
        </p:nvSpPr>
        <p:spPr bwMode="auto">
          <a:xfrm>
            <a:off x="7007225" y="1770063"/>
            <a:ext cx="2146300" cy="339725"/>
          </a:xfrm>
          <a:prstGeom prst="rect">
            <a:avLst/>
          </a:prstGeom>
          <a:noFill/>
          <a:ln w="9525">
            <a:noFill/>
            <a:miter lim="800000"/>
            <a:headEnd/>
            <a:tailEnd/>
          </a:ln>
        </p:spPr>
        <p:txBody>
          <a:bodyPr wrap="none">
            <a:spAutoFit/>
          </a:bodyPr>
          <a:lstStyle/>
          <a:p>
            <a:r>
              <a:rPr lang="en-US"/>
              <a:t>Thermalized potential</a:t>
            </a:r>
          </a:p>
        </p:txBody>
      </p:sp>
      <p:cxnSp>
        <p:nvCxnSpPr>
          <p:cNvPr id="3" name="Straight Arrow Connector 2"/>
          <p:cNvCxnSpPr/>
          <p:nvPr/>
        </p:nvCxnSpPr>
        <p:spPr bwMode="auto">
          <a:xfrm flipV="1">
            <a:off x="3765550" y="2325688"/>
            <a:ext cx="804863" cy="58102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sp>
        <p:nvSpPr>
          <p:cNvPr id="134222" name="Rectangle 10"/>
          <p:cNvSpPr>
            <a:spLocks noChangeArrowheads="1"/>
          </p:cNvSpPr>
          <p:nvPr/>
        </p:nvSpPr>
        <p:spPr bwMode="auto">
          <a:xfrm>
            <a:off x="3748088" y="6184900"/>
            <a:ext cx="5087937" cy="601663"/>
          </a:xfrm>
          <a:prstGeom prst="rect">
            <a:avLst/>
          </a:prstGeom>
          <a:noFill/>
          <a:ln w="9525">
            <a:noFill/>
            <a:miter lim="800000"/>
            <a:headEnd/>
            <a:tailEnd/>
          </a:ln>
        </p:spPr>
        <p:txBody>
          <a:bodyPr>
            <a:spAutoFit/>
          </a:bodyPr>
          <a:lstStyle/>
          <a:p>
            <a:r>
              <a:rPr lang="en-US" sz="1100"/>
              <a:t>Mikellides, I. G., Katz, I., Hofer, R. R., and Goebel, D. M., "Magnetic Shielding of Walls from the Unmagnetized Ion Beam in a Hall Thruster," Applied Physics Letters 102, 2, 023509 (2013).</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p:nvPr>
        </p:nvSpPr>
        <p:spPr/>
        <p:txBody>
          <a:bodyPr/>
          <a:lstStyle/>
          <a:p>
            <a:r>
              <a:rPr lang="en-US" sz="2400" smtClean="0"/>
              <a:t>Physics-based design methodology utilized to modify the H6 in order to achieve magnetic shielding</a:t>
            </a:r>
          </a:p>
        </p:txBody>
      </p:sp>
      <p:sp>
        <p:nvSpPr>
          <p:cNvPr id="161794" name="Content Placeholder 2"/>
          <p:cNvSpPr>
            <a:spLocks noGrp="1"/>
          </p:cNvSpPr>
          <p:nvPr>
            <p:ph idx="1"/>
          </p:nvPr>
        </p:nvSpPr>
        <p:spPr>
          <a:xfrm>
            <a:off x="228600" y="1295400"/>
            <a:ext cx="3709988" cy="4876800"/>
          </a:xfrm>
        </p:spPr>
        <p:txBody>
          <a:bodyPr/>
          <a:lstStyle/>
          <a:p>
            <a:r>
              <a:rPr lang="en-US" smtClean="0"/>
              <a:t>Design modifications achieved through virtual prototyping</a:t>
            </a:r>
          </a:p>
          <a:p>
            <a:pPr lvl="1"/>
            <a:r>
              <a:rPr lang="en-US" smtClean="0"/>
              <a:t>JPL’s Hall2De used to simulate the plasma and erosion</a:t>
            </a:r>
          </a:p>
          <a:p>
            <a:pPr lvl="1"/>
            <a:r>
              <a:rPr lang="en-US" smtClean="0"/>
              <a:t>Infolytica’s Magnet 7 used to design magnetic circuit</a:t>
            </a:r>
          </a:p>
          <a:p>
            <a:r>
              <a:rPr lang="en-US" smtClean="0"/>
              <a:t>Goal was to achieve magnetic shielding while maintaining high performance</a:t>
            </a:r>
          </a:p>
        </p:txBody>
      </p:sp>
      <p:sp>
        <p:nvSpPr>
          <p:cNvPr id="4" name="Slide Number Placeholder 3"/>
          <p:cNvSpPr>
            <a:spLocks noGrp="1"/>
          </p:cNvSpPr>
          <p:nvPr>
            <p:ph type="sldNum" sz="quarter" idx="10"/>
          </p:nvPr>
        </p:nvSpPr>
        <p:spPr/>
        <p:txBody>
          <a:bodyPr/>
          <a:lstStyle/>
          <a:p>
            <a:pPr>
              <a:defRPr/>
            </a:pPr>
            <a:fld id="{8B8C997D-BC44-4FE3-A089-947084F1BB8C}" type="slidenum">
              <a:rPr lang="en-US" smtClean="0"/>
              <a:pPr>
                <a:defRPr/>
              </a:pPr>
              <a:t>19</a:t>
            </a:fld>
            <a:endParaRPr lang="en-US"/>
          </a:p>
        </p:txBody>
      </p:sp>
      <p:pic>
        <p:nvPicPr>
          <p:cNvPr id="161796" name="Picture 4"/>
          <p:cNvPicPr>
            <a:picLocks noChangeAspect="1"/>
          </p:cNvPicPr>
          <p:nvPr/>
        </p:nvPicPr>
        <p:blipFill>
          <a:blip r:embed="rId2"/>
          <a:srcRect/>
          <a:stretch>
            <a:fillRect/>
          </a:stretch>
        </p:blipFill>
        <p:spPr bwMode="auto">
          <a:xfrm>
            <a:off x="4059238" y="1139825"/>
            <a:ext cx="4310062" cy="5599113"/>
          </a:xfrm>
          <a:prstGeom prst="rect">
            <a:avLst/>
          </a:prstGeom>
          <a:noFill/>
          <a:ln w="9525">
            <a:noFill/>
            <a:miter lim="800000"/>
            <a:headEnd/>
            <a:tailEnd/>
          </a:ln>
        </p:spPr>
      </p:pic>
      <p:sp>
        <p:nvSpPr>
          <p:cNvPr id="161797" name="Rectangle 5"/>
          <p:cNvSpPr>
            <a:spLocks noChangeArrowheads="1"/>
          </p:cNvSpPr>
          <p:nvPr/>
        </p:nvSpPr>
        <p:spPr bwMode="auto">
          <a:xfrm>
            <a:off x="0" y="6350000"/>
            <a:ext cx="4017963" cy="508000"/>
          </a:xfrm>
          <a:prstGeom prst="rect">
            <a:avLst/>
          </a:prstGeom>
          <a:noFill/>
          <a:ln w="9525">
            <a:noFill/>
            <a:miter lim="800000"/>
            <a:headEnd/>
            <a:tailEnd/>
          </a:ln>
        </p:spPr>
        <p:txBody>
          <a:bodyPr>
            <a:spAutoFit/>
          </a:bodyPr>
          <a:lstStyle/>
          <a:p>
            <a:r>
              <a:rPr lang="en-US" sz="900"/>
              <a:t>Mikellides, I. G., Katz, I., Hofer, R. R., and Goebel, D. M., "Design of a Laboratory Hall Thruster with Magnetically Shielded Channel Walls, Phase III: Comparison of Theory with Experiment," AIAA-2012-3789, July 2012.</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smtClean="0"/>
              <a:t>Acknowledgements</a:t>
            </a:r>
          </a:p>
        </p:txBody>
      </p:sp>
      <p:sp>
        <p:nvSpPr>
          <p:cNvPr id="17410" name="Content Placeholder 2"/>
          <p:cNvSpPr>
            <a:spLocks noGrp="1"/>
          </p:cNvSpPr>
          <p:nvPr>
            <p:ph idx="1"/>
          </p:nvPr>
        </p:nvSpPr>
        <p:spPr/>
        <p:txBody>
          <a:bodyPr/>
          <a:lstStyle/>
          <a:p>
            <a:r>
              <a:rPr lang="en-US" smtClean="0"/>
              <a:t>The research described here is the result of a multi-year investigation of magnetic shielding in Hall thrusters conducted by the Electric Propulsion group at JPL.</a:t>
            </a:r>
          </a:p>
          <a:p>
            <a:pPr lvl="1"/>
            <a:r>
              <a:rPr lang="en-US" smtClean="0"/>
              <a:t>Modeling: Ioannis Mikellides, Ira Katz</a:t>
            </a:r>
          </a:p>
          <a:p>
            <a:pPr lvl="1"/>
            <a:r>
              <a:rPr lang="en-US" smtClean="0"/>
              <a:t>Experiments: Dan Goebel, Jay Polk, Ben Jorns</a:t>
            </a:r>
          </a:p>
          <a:p>
            <a:r>
              <a:rPr lang="en-US" smtClean="0"/>
              <a:t>The research described here was carried out at the Jet Propulsion Laboratory, California Institute of Technology, under a contract with the National Aeronautics and Space Administration.  Program sponsorship includes:  </a:t>
            </a:r>
          </a:p>
          <a:p>
            <a:pPr lvl="1"/>
            <a:r>
              <a:rPr lang="en-US" smtClean="0"/>
              <a:t>JPL R&amp;TD program</a:t>
            </a:r>
          </a:p>
          <a:p>
            <a:pPr lvl="1"/>
            <a:r>
              <a:rPr lang="en-US" smtClean="0"/>
              <a:t>JPL Spontaneous Concept program</a:t>
            </a:r>
          </a:p>
          <a:p>
            <a:pPr lvl="1"/>
            <a:r>
              <a:rPr lang="en-US" smtClean="0"/>
              <a:t>NASA In-Space Propulsion project in the Space Technology Mission Directorate (STMD)</a:t>
            </a:r>
          </a:p>
        </p:txBody>
      </p:sp>
      <p:sp>
        <p:nvSpPr>
          <p:cNvPr id="4" name="Slide Number Placeholder 3"/>
          <p:cNvSpPr>
            <a:spLocks noGrp="1"/>
          </p:cNvSpPr>
          <p:nvPr>
            <p:ph type="sldNum" sz="quarter" idx="10"/>
          </p:nvPr>
        </p:nvSpPr>
        <p:spPr/>
        <p:txBody>
          <a:bodyPr/>
          <a:lstStyle/>
          <a:p>
            <a:pPr>
              <a:defRPr/>
            </a:pPr>
            <a:fld id="{B3A0F0A2-B136-4DBB-B60E-3FBF4CBB66DC}" type="slidenum">
              <a:rPr lang="en-US" smtClean="0"/>
              <a:pPr>
                <a:defRPr/>
              </a:pPr>
              <a:t>2</a:t>
            </a:fld>
            <a:endParaRPr lang="en-US"/>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p:txBody>
          <a:bodyPr/>
          <a:lstStyle/>
          <a:p>
            <a:r>
              <a:rPr lang="en-US" smtClean="0"/>
              <a:t>Experimental Apparatus</a:t>
            </a:r>
          </a:p>
        </p:txBody>
      </p:sp>
      <p:sp>
        <p:nvSpPr>
          <p:cNvPr id="4" name="Slide Number Placeholder 3"/>
          <p:cNvSpPr>
            <a:spLocks noGrp="1"/>
          </p:cNvSpPr>
          <p:nvPr>
            <p:ph type="sldNum" sz="quarter" idx="10"/>
          </p:nvPr>
        </p:nvSpPr>
        <p:spPr/>
        <p:txBody>
          <a:bodyPr/>
          <a:lstStyle/>
          <a:p>
            <a:pPr>
              <a:defRPr/>
            </a:pPr>
            <a:fld id="{58A1F314-D2E9-49BA-A93E-4E33E19BA2ED}" type="slidenum">
              <a:rPr lang="en-US" smtClean="0"/>
              <a:pPr>
                <a:defRPr/>
              </a:pPr>
              <a:t>20</a:t>
            </a:fld>
            <a:endParaRPr lang="en-US"/>
          </a:p>
        </p:txBody>
      </p:sp>
      <p:pic>
        <p:nvPicPr>
          <p:cNvPr id="162819" name="Picture 4" descr="Macintosh HD:Users:rhofer:Documents:Hall Thrusters:H6:Experiments:JPL:2011-2012 Magnetic Shielding:Photos:110811-120503 Best of the Best:Small (800x600):110815 H6_WallProbesInstall_02_800p.JPG"/>
          <p:cNvPicPr>
            <a:picLocks noChangeAspect="1"/>
          </p:cNvPicPr>
          <p:nvPr/>
        </p:nvPicPr>
        <p:blipFill>
          <a:blip r:embed="rId2"/>
          <a:srcRect/>
          <a:stretch>
            <a:fillRect/>
          </a:stretch>
        </p:blipFill>
        <p:spPr bwMode="auto">
          <a:xfrm>
            <a:off x="269875" y="1306513"/>
            <a:ext cx="3657600" cy="2562225"/>
          </a:xfrm>
          <a:prstGeom prst="rect">
            <a:avLst/>
          </a:prstGeom>
          <a:noFill/>
          <a:ln w="9525">
            <a:noFill/>
            <a:miter lim="800000"/>
            <a:headEnd/>
            <a:tailEnd/>
          </a:ln>
        </p:spPr>
      </p:pic>
      <p:pic>
        <p:nvPicPr>
          <p:cNvPr id="162820" name="Picture 5" descr="C:\Documents and Settings\rhofer\My Documents\Hall Thrusters\Aerojet\2009 Testing at JPL\Pictures\20090706_BPT4000_009 (Large).JPG"/>
          <p:cNvPicPr>
            <a:picLocks noChangeAspect="1"/>
          </p:cNvPicPr>
          <p:nvPr/>
        </p:nvPicPr>
        <p:blipFill>
          <a:blip r:embed="rId3"/>
          <a:srcRect/>
          <a:stretch>
            <a:fillRect/>
          </a:stretch>
        </p:blipFill>
        <p:spPr bwMode="auto">
          <a:xfrm>
            <a:off x="282575" y="3970338"/>
            <a:ext cx="3657600" cy="2641600"/>
          </a:xfrm>
          <a:prstGeom prst="rect">
            <a:avLst/>
          </a:prstGeom>
          <a:noFill/>
          <a:ln w="9525">
            <a:noFill/>
            <a:miter lim="800000"/>
            <a:headEnd/>
            <a:tailEnd/>
          </a:ln>
        </p:spPr>
      </p:pic>
      <p:sp>
        <p:nvSpPr>
          <p:cNvPr id="10" name="Content Placeholder 4"/>
          <p:cNvSpPr txBox="1">
            <a:spLocks/>
          </p:cNvSpPr>
          <p:nvPr/>
        </p:nvSpPr>
        <p:spPr bwMode="auto">
          <a:xfrm>
            <a:off x="4221163" y="1314450"/>
            <a:ext cx="4791075" cy="5202238"/>
          </a:xfrm>
          <a:prstGeom prst="rect">
            <a:avLst/>
          </a:prstGeom>
          <a:noFill/>
          <a:ln w="9525">
            <a:noFill/>
            <a:miter lim="800000"/>
            <a:headEnd/>
            <a:tailEnd/>
          </a:ln>
        </p:spPr>
        <p:txBody>
          <a:bodyPr>
            <a:normAutofit fontScale="85000" lnSpcReduction="20000"/>
          </a:bodyPr>
          <a:lstStyle>
            <a:lvl1pPr marL="342900" indent="-342900" algn="l" rtl="0" eaLnBrk="0" fontAlgn="base" hangingPunct="0">
              <a:spcBef>
                <a:spcPct val="20000"/>
              </a:spcBef>
              <a:spcAft>
                <a:spcPct val="0"/>
              </a:spcAft>
              <a:buChar char="•"/>
              <a:defRPr sz="2000">
                <a:solidFill>
                  <a:schemeClr val="tx1"/>
                </a:solidFill>
                <a:latin typeface="Calibri" pitchFamily="34" charset="0"/>
                <a:ea typeface="+mn-ea"/>
                <a:cs typeface="+mn-cs"/>
              </a:defRPr>
            </a:lvl1pPr>
            <a:lvl2pPr marL="742950" indent="-285750" algn="l" rtl="0" eaLnBrk="0" fontAlgn="base" hangingPunct="0">
              <a:spcBef>
                <a:spcPct val="20000"/>
              </a:spcBef>
              <a:spcAft>
                <a:spcPct val="0"/>
              </a:spcAft>
              <a:buChar char="–"/>
              <a:defRPr>
                <a:solidFill>
                  <a:schemeClr val="tx1"/>
                </a:solidFill>
                <a:latin typeface="Calibri" pitchFamily="34" charset="0"/>
              </a:defRPr>
            </a:lvl2pPr>
            <a:lvl3pPr marL="1143000" indent="-228600" algn="l" rtl="0" eaLnBrk="0" fontAlgn="base" hangingPunct="0">
              <a:spcBef>
                <a:spcPct val="20000"/>
              </a:spcBef>
              <a:spcAft>
                <a:spcPct val="0"/>
              </a:spcAft>
              <a:buChar char="•"/>
              <a:defRPr sz="1600">
                <a:solidFill>
                  <a:schemeClr val="tx1"/>
                </a:solidFill>
                <a:latin typeface="Calibri" pitchFamily="34" charset="0"/>
              </a:defRPr>
            </a:lvl3pPr>
            <a:lvl4pPr marL="1600200" indent="-228600" algn="l" rtl="0" eaLnBrk="0" fontAlgn="base" hangingPunct="0">
              <a:spcBef>
                <a:spcPct val="20000"/>
              </a:spcBef>
              <a:spcAft>
                <a:spcPct val="0"/>
              </a:spcAft>
              <a:buChar char="–"/>
              <a:defRPr sz="1400">
                <a:solidFill>
                  <a:schemeClr val="tx1"/>
                </a:solidFill>
                <a:latin typeface="Calibri" pitchFamily="34" charset="0"/>
              </a:defRPr>
            </a:lvl4pPr>
            <a:lvl5pPr marL="2057400" indent="-228600" algn="l" rtl="0" eaLnBrk="0" fontAlgn="base" hangingPunct="0">
              <a:spcBef>
                <a:spcPct val="20000"/>
              </a:spcBef>
              <a:spcAft>
                <a:spcPct val="0"/>
              </a:spcAft>
              <a:buChar char="»"/>
              <a:defRPr sz="1200">
                <a:solidFill>
                  <a:schemeClr val="tx1"/>
                </a:solidFill>
                <a:latin typeface="Calibri" pitchFamily="34" charset="0"/>
              </a:defRPr>
            </a:lvl5pPr>
            <a:lvl6pPr marL="2514600" indent="-228600" algn="l" rtl="0" eaLnBrk="0" fontAlgn="base" hangingPunct="0">
              <a:spcBef>
                <a:spcPct val="20000"/>
              </a:spcBef>
              <a:spcAft>
                <a:spcPct val="0"/>
              </a:spcAft>
              <a:buChar char="»"/>
              <a:defRPr sz="1200">
                <a:solidFill>
                  <a:schemeClr val="tx1"/>
                </a:solidFill>
                <a:latin typeface="+mn-lt"/>
              </a:defRPr>
            </a:lvl6pPr>
            <a:lvl7pPr marL="2971800" indent="-228600" algn="l" rtl="0" eaLnBrk="0" fontAlgn="base" hangingPunct="0">
              <a:spcBef>
                <a:spcPct val="20000"/>
              </a:spcBef>
              <a:spcAft>
                <a:spcPct val="0"/>
              </a:spcAft>
              <a:buChar char="»"/>
              <a:defRPr sz="1200">
                <a:solidFill>
                  <a:schemeClr val="tx1"/>
                </a:solidFill>
                <a:latin typeface="+mn-lt"/>
              </a:defRPr>
            </a:lvl7pPr>
            <a:lvl8pPr marL="3429000" indent="-228600" algn="l" rtl="0" eaLnBrk="0" fontAlgn="base" hangingPunct="0">
              <a:spcBef>
                <a:spcPct val="20000"/>
              </a:spcBef>
              <a:spcAft>
                <a:spcPct val="0"/>
              </a:spcAft>
              <a:buChar char="»"/>
              <a:defRPr sz="1200">
                <a:solidFill>
                  <a:schemeClr val="tx1"/>
                </a:solidFill>
                <a:latin typeface="+mn-lt"/>
              </a:defRPr>
            </a:lvl8pPr>
            <a:lvl9pPr marL="3886200" indent="-228600" algn="l" rtl="0" eaLnBrk="0" fontAlgn="base" hangingPunct="0">
              <a:spcBef>
                <a:spcPct val="20000"/>
              </a:spcBef>
              <a:spcAft>
                <a:spcPct val="0"/>
              </a:spcAft>
              <a:buChar char="»"/>
              <a:defRPr sz="1200">
                <a:solidFill>
                  <a:schemeClr val="tx1"/>
                </a:solidFill>
                <a:latin typeface="+mn-lt"/>
              </a:defRPr>
            </a:lvl9pPr>
          </a:lstStyle>
          <a:p>
            <a:pPr>
              <a:defRPr/>
            </a:pPr>
            <a:r>
              <a:rPr lang="en-US" dirty="0" smtClean="0"/>
              <a:t>H6 Hall thruster</a:t>
            </a:r>
          </a:p>
          <a:p>
            <a:pPr>
              <a:defRPr/>
            </a:pPr>
            <a:r>
              <a:rPr lang="en-US" dirty="0" smtClean="0"/>
              <a:t>Owens Chamber at JPL</a:t>
            </a:r>
          </a:p>
          <a:p>
            <a:pPr lvl="1">
              <a:defRPr/>
            </a:pPr>
            <a:r>
              <a:rPr lang="en-US" dirty="0" smtClean="0"/>
              <a:t>3 m diameter X 10 m long</a:t>
            </a:r>
          </a:p>
          <a:p>
            <a:pPr lvl="1">
              <a:defRPr/>
            </a:pPr>
            <a:r>
              <a:rPr lang="en-US" dirty="0" smtClean="0"/>
              <a:t>Graphite lined</a:t>
            </a:r>
          </a:p>
          <a:p>
            <a:pPr lvl="1">
              <a:defRPr/>
            </a:pPr>
            <a:r>
              <a:rPr lang="en-US" dirty="0" smtClean="0"/>
              <a:t>P ≤ 1.6x10</a:t>
            </a:r>
            <a:r>
              <a:rPr lang="en-US" baseline="30000" dirty="0" smtClean="0"/>
              <a:t>-5</a:t>
            </a:r>
            <a:r>
              <a:rPr lang="en-US" dirty="0" smtClean="0"/>
              <a:t> Torr</a:t>
            </a:r>
          </a:p>
          <a:p>
            <a:pPr>
              <a:defRPr/>
            </a:pPr>
            <a:r>
              <a:rPr lang="en-US" dirty="0" smtClean="0"/>
              <a:t>Sixteen diagnostics for assessing performance, stability, thermal, and wear characteristics</a:t>
            </a:r>
          </a:p>
          <a:p>
            <a:pPr lvl="1">
              <a:defRPr/>
            </a:pPr>
            <a:r>
              <a:rPr lang="en-US" dirty="0" smtClean="0"/>
              <a:t>Thrust stand</a:t>
            </a:r>
          </a:p>
          <a:p>
            <a:pPr lvl="1">
              <a:defRPr/>
            </a:pPr>
            <a:r>
              <a:rPr lang="en-US" dirty="0" smtClean="0"/>
              <a:t>Current probes for measuring discharge current oscillations</a:t>
            </a:r>
          </a:p>
          <a:p>
            <a:pPr lvl="1">
              <a:defRPr/>
            </a:pPr>
            <a:r>
              <a:rPr lang="en-US" dirty="0" smtClean="0"/>
              <a:t>Thermocouples &amp; thermal camera</a:t>
            </a:r>
          </a:p>
          <a:p>
            <a:pPr lvl="1">
              <a:defRPr/>
            </a:pPr>
            <a:r>
              <a:rPr lang="en-US" dirty="0" smtClean="0"/>
              <a:t>Far-field </a:t>
            </a:r>
            <a:r>
              <a:rPr lang="en-US" dirty="0" err="1" smtClean="0"/>
              <a:t>ExB</a:t>
            </a:r>
            <a:r>
              <a:rPr lang="en-US" dirty="0" smtClean="0"/>
              <a:t>, RPA, &amp; emissive probes</a:t>
            </a:r>
          </a:p>
          <a:p>
            <a:pPr lvl="1">
              <a:defRPr/>
            </a:pPr>
            <a:r>
              <a:rPr lang="en-US" dirty="0" smtClean="0"/>
              <a:t>Near-field ion current density probe</a:t>
            </a:r>
          </a:p>
          <a:p>
            <a:pPr lvl="1">
              <a:defRPr/>
            </a:pPr>
            <a:r>
              <a:rPr lang="en-US" dirty="0" smtClean="0"/>
              <a:t>High-speed discharge chamber Langmuir and emissive probes </a:t>
            </a:r>
            <a:r>
              <a:rPr lang="en-US" dirty="0"/>
              <a:t>(φ,</a:t>
            </a:r>
            <a:r>
              <a:rPr lang="en-US" dirty="0" smtClean="0"/>
              <a:t>T</a:t>
            </a:r>
            <a:r>
              <a:rPr lang="en-US" baseline="-25000" dirty="0" smtClean="0"/>
              <a:t>e</a:t>
            </a:r>
            <a:r>
              <a:rPr lang="en-US" dirty="0" smtClean="0"/>
              <a:t>)</a:t>
            </a:r>
          </a:p>
          <a:p>
            <a:pPr lvl="1">
              <a:defRPr/>
            </a:pPr>
            <a:r>
              <a:rPr lang="en-US" dirty="0" smtClean="0"/>
              <a:t>Flush-mounted wall probes (φ,T</a:t>
            </a:r>
            <a:r>
              <a:rPr lang="en-US" baseline="-25000" dirty="0" smtClean="0"/>
              <a:t>e</a:t>
            </a:r>
            <a:r>
              <a:rPr lang="en-US" dirty="0" smtClean="0"/>
              <a:t>, j</a:t>
            </a:r>
            <a:r>
              <a:rPr lang="en-US" baseline="-25000" dirty="0" smtClean="0"/>
              <a:t>i</a:t>
            </a:r>
            <a:r>
              <a:rPr lang="en-US" dirty="0" smtClean="0"/>
              <a:t>)</a:t>
            </a:r>
          </a:p>
          <a:p>
            <a:pPr lvl="1">
              <a:defRPr/>
            </a:pPr>
            <a:r>
              <a:rPr lang="en-US" dirty="0" smtClean="0"/>
              <a:t>Coordinate measuring machine (CMM) for wall profiles</a:t>
            </a:r>
          </a:p>
          <a:p>
            <a:pPr lvl="1">
              <a:defRPr/>
            </a:pPr>
            <a:r>
              <a:rPr lang="en-US" dirty="0" smtClean="0"/>
              <a:t>Quartz Crystal Microbalance (QCM) for measuring carbon backsputter rate</a:t>
            </a:r>
          </a:p>
          <a:p>
            <a:pPr lvl="1">
              <a:defRPr/>
            </a:pPr>
            <a:r>
              <a:rPr lang="en-US" dirty="0" smtClean="0"/>
              <a:t>Residual Gas Analyzer (RGA)</a:t>
            </a:r>
          </a:p>
          <a:p>
            <a:pPr lvl="1">
              <a:defRPr/>
            </a:pPr>
            <a:r>
              <a:rPr lang="en-US" dirty="0" smtClean="0"/>
              <a:t>3-axis Gaussmeter</a:t>
            </a:r>
          </a:p>
          <a:p>
            <a:pPr lvl="1">
              <a:defRPr/>
            </a:pPr>
            <a:r>
              <a:rPr lang="en-US" dirty="0" smtClean="0"/>
              <a:t>Digital camera</a:t>
            </a:r>
          </a:p>
          <a:p>
            <a:pPr lvl="1">
              <a:defRPr/>
            </a:pPr>
            <a:endParaRPr lang="en-US" dirty="0" smtClean="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Title 1"/>
          <p:cNvSpPr>
            <a:spLocks noGrp="1"/>
          </p:cNvSpPr>
          <p:nvPr>
            <p:ph type="title"/>
          </p:nvPr>
        </p:nvSpPr>
        <p:spPr/>
        <p:txBody>
          <a:bodyPr/>
          <a:lstStyle/>
          <a:p>
            <a:r>
              <a:rPr lang="en-US" smtClean="0"/>
              <a:t>Discharge chamber configurations</a:t>
            </a:r>
          </a:p>
        </p:txBody>
      </p:sp>
      <p:sp>
        <p:nvSpPr>
          <p:cNvPr id="4" name="Slide Number Placeholder 3"/>
          <p:cNvSpPr>
            <a:spLocks noGrp="1"/>
          </p:cNvSpPr>
          <p:nvPr>
            <p:ph type="sldNum" sz="quarter" idx="10"/>
          </p:nvPr>
        </p:nvSpPr>
        <p:spPr/>
        <p:txBody>
          <a:bodyPr/>
          <a:lstStyle/>
          <a:p>
            <a:pPr>
              <a:defRPr/>
            </a:pPr>
            <a:fld id="{E9C5BD8C-71CA-4FB4-A56D-01DE151BFBB7}" type="slidenum">
              <a:rPr lang="en-US" smtClean="0"/>
              <a:pPr>
                <a:defRPr/>
              </a:pPr>
              <a:t>21</a:t>
            </a:fld>
            <a:endParaRPr lang="en-US"/>
          </a:p>
        </p:txBody>
      </p:sp>
      <p:pic>
        <p:nvPicPr>
          <p:cNvPr id="163843" name="Picture 4"/>
          <p:cNvPicPr>
            <a:picLocks noChangeAspect="1"/>
          </p:cNvPicPr>
          <p:nvPr/>
        </p:nvPicPr>
        <p:blipFill>
          <a:blip r:embed="rId2"/>
          <a:srcRect/>
          <a:stretch>
            <a:fillRect/>
          </a:stretch>
        </p:blipFill>
        <p:spPr bwMode="auto">
          <a:xfrm>
            <a:off x="9525" y="1208088"/>
            <a:ext cx="9144000" cy="50514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Title 1"/>
          <p:cNvSpPr>
            <a:spLocks noGrp="1"/>
          </p:cNvSpPr>
          <p:nvPr>
            <p:ph type="title"/>
          </p:nvPr>
        </p:nvSpPr>
        <p:spPr/>
        <p:txBody>
          <a:bodyPr/>
          <a:lstStyle/>
          <a:p>
            <a:r>
              <a:rPr lang="en-US" smtClean="0"/>
              <a:t>Visual observations provide qualitative evidence of reduced plasma-wall interactions</a:t>
            </a:r>
          </a:p>
        </p:txBody>
      </p:sp>
      <p:sp>
        <p:nvSpPr>
          <p:cNvPr id="164866" name="Content Placeholder 2"/>
          <p:cNvSpPr>
            <a:spLocks noGrp="1"/>
          </p:cNvSpPr>
          <p:nvPr>
            <p:ph idx="1"/>
          </p:nvPr>
        </p:nvSpPr>
        <p:spPr>
          <a:xfrm>
            <a:off x="5637213" y="1235075"/>
            <a:ext cx="3319462" cy="5200650"/>
          </a:xfrm>
        </p:spPr>
        <p:txBody>
          <a:bodyPr/>
          <a:lstStyle/>
          <a:p>
            <a:r>
              <a:rPr lang="en-US" smtClean="0"/>
              <a:t>Distinct differences in the structure of the plasma in the discharge chamber were observed.</a:t>
            </a:r>
          </a:p>
          <a:p>
            <a:r>
              <a:rPr lang="en-US" smtClean="0"/>
              <a:t>These qualitative observations, were our first indication that plasma-wall interactions were reduced and magnetic shielding had been achieved.</a:t>
            </a:r>
          </a:p>
        </p:txBody>
      </p:sp>
      <p:sp>
        <p:nvSpPr>
          <p:cNvPr id="4" name="Slide Number Placeholder 3"/>
          <p:cNvSpPr>
            <a:spLocks noGrp="1"/>
          </p:cNvSpPr>
          <p:nvPr>
            <p:ph type="sldNum" sz="quarter" idx="10"/>
          </p:nvPr>
        </p:nvSpPr>
        <p:spPr/>
        <p:txBody>
          <a:bodyPr/>
          <a:lstStyle/>
          <a:p>
            <a:pPr>
              <a:defRPr/>
            </a:pPr>
            <a:fld id="{52D21323-FC73-421A-A13C-DD0E9763AC79}" type="slidenum">
              <a:rPr lang="en-US" smtClean="0"/>
              <a:pPr>
                <a:defRPr/>
              </a:pPr>
              <a:t>22</a:t>
            </a:fld>
            <a:endParaRPr lang="en-US"/>
          </a:p>
        </p:txBody>
      </p:sp>
      <p:pic>
        <p:nvPicPr>
          <p:cNvPr id="164868" name="Picture 4" descr="Macintosh HD:Users:rhofer:Documents:Hall Thrusters:H6:Experiments:JPL:2011-2012 Magnetic Shielding:Photos:110811-120503 Best of the Best:Small (800x600):100723 H6 300 V 20 A (Baseline)_800p.jpg"/>
          <p:cNvPicPr>
            <a:picLocks noChangeAspect="1"/>
          </p:cNvPicPr>
          <p:nvPr/>
        </p:nvPicPr>
        <p:blipFill>
          <a:blip r:embed="rId2"/>
          <a:srcRect/>
          <a:stretch>
            <a:fillRect/>
          </a:stretch>
        </p:blipFill>
        <p:spPr bwMode="auto">
          <a:xfrm>
            <a:off x="268288" y="1230313"/>
            <a:ext cx="2343150" cy="2286000"/>
          </a:xfrm>
          <a:prstGeom prst="rect">
            <a:avLst/>
          </a:prstGeom>
          <a:noFill/>
          <a:ln w="9525">
            <a:noFill/>
            <a:miter lim="800000"/>
            <a:headEnd/>
            <a:tailEnd/>
          </a:ln>
        </p:spPr>
      </p:pic>
      <p:pic>
        <p:nvPicPr>
          <p:cNvPr id="164869" name="Picture 5" descr="Macintosh HD:Users:rhofer:Documents:Hall Thrusters:H6:Experiments:JPL:2011-2012 Magnetic Shielding:Photos:110811-120503 Best of the Best:Small (800x600):110831 H6MS_6kW__002_800p.JPG"/>
          <p:cNvPicPr>
            <a:picLocks noChangeAspect="1"/>
          </p:cNvPicPr>
          <p:nvPr/>
        </p:nvPicPr>
        <p:blipFill>
          <a:blip r:embed="rId3"/>
          <a:srcRect/>
          <a:stretch>
            <a:fillRect/>
          </a:stretch>
        </p:blipFill>
        <p:spPr bwMode="auto">
          <a:xfrm>
            <a:off x="2863850" y="1239838"/>
            <a:ext cx="2420938" cy="2286000"/>
          </a:xfrm>
          <a:prstGeom prst="rect">
            <a:avLst/>
          </a:prstGeom>
          <a:noFill/>
          <a:ln w="9525">
            <a:noFill/>
            <a:miter lim="800000"/>
            <a:headEnd/>
            <a:tailEnd/>
          </a:ln>
        </p:spPr>
      </p:pic>
      <p:pic>
        <p:nvPicPr>
          <p:cNvPr id="164870" name="Picture 6" descr="Macintosh HD:Users:rhofer:Documents:Hall Thrusters:H6:Experiments:JPL:2011-2012 Magnetic Shielding:Photos:110811-120503 Best of the Best:Small (800x600):110831 IMG_0013_800p.JPG"/>
          <p:cNvPicPr>
            <a:picLocks noChangeAspect="1"/>
          </p:cNvPicPr>
          <p:nvPr/>
        </p:nvPicPr>
        <p:blipFill>
          <a:blip r:embed="rId4"/>
          <a:srcRect/>
          <a:stretch>
            <a:fillRect/>
          </a:stretch>
        </p:blipFill>
        <p:spPr bwMode="auto">
          <a:xfrm>
            <a:off x="628650" y="3784600"/>
            <a:ext cx="4418013" cy="2890838"/>
          </a:xfrm>
          <a:prstGeom prst="rect">
            <a:avLst/>
          </a:prstGeom>
          <a:noFill/>
          <a:ln w="9525">
            <a:noFill/>
            <a:miter lim="800000"/>
            <a:headEnd/>
            <a:tailEnd/>
          </a:ln>
        </p:spPr>
      </p:pic>
      <p:sp>
        <p:nvSpPr>
          <p:cNvPr id="164871" name="TextBox 7"/>
          <p:cNvSpPr txBox="1">
            <a:spLocks noChangeArrowheads="1"/>
          </p:cNvSpPr>
          <p:nvPr/>
        </p:nvSpPr>
        <p:spPr bwMode="auto">
          <a:xfrm>
            <a:off x="4727575" y="1304925"/>
            <a:ext cx="522288" cy="400050"/>
          </a:xfrm>
          <a:prstGeom prst="rect">
            <a:avLst/>
          </a:prstGeom>
          <a:noFill/>
          <a:ln w="9525">
            <a:noFill/>
            <a:miter lim="800000"/>
            <a:headEnd/>
            <a:tailEnd/>
          </a:ln>
        </p:spPr>
        <p:txBody>
          <a:bodyPr wrap="none">
            <a:spAutoFit/>
          </a:bodyPr>
          <a:lstStyle/>
          <a:p>
            <a:r>
              <a:rPr lang="en-US" sz="2000">
                <a:solidFill>
                  <a:srgbClr val="FFFFFF"/>
                </a:solidFill>
                <a:latin typeface="Calibri" pitchFamily="34" charset="0"/>
              </a:rPr>
              <a:t>MS</a:t>
            </a:r>
          </a:p>
        </p:txBody>
      </p:sp>
      <p:sp>
        <p:nvSpPr>
          <p:cNvPr id="164872" name="TextBox 8"/>
          <p:cNvSpPr txBox="1">
            <a:spLocks noChangeArrowheads="1"/>
          </p:cNvSpPr>
          <p:nvPr/>
        </p:nvSpPr>
        <p:spPr bwMode="auto">
          <a:xfrm>
            <a:off x="752475" y="3833813"/>
            <a:ext cx="522288" cy="400050"/>
          </a:xfrm>
          <a:prstGeom prst="rect">
            <a:avLst/>
          </a:prstGeom>
          <a:noFill/>
          <a:ln w="9525">
            <a:noFill/>
            <a:miter lim="800000"/>
            <a:headEnd/>
            <a:tailEnd/>
          </a:ln>
        </p:spPr>
        <p:txBody>
          <a:bodyPr wrap="none">
            <a:spAutoFit/>
          </a:bodyPr>
          <a:lstStyle/>
          <a:p>
            <a:r>
              <a:rPr lang="en-US" sz="2000">
                <a:solidFill>
                  <a:srgbClr val="FFFFFF"/>
                </a:solidFill>
                <a:latin typeface="Calibri" pitchFamily="34" charset="0"/>
              </a:rPr>
              <a:t>MS</a:t>
            </a:r>
          </a:p>
        </p:txBody>
      </p:sp>
      <p:sp>
        <p:nvSpPr>
          <p:cNvPr id="164873" name="TextBox 9"/>
          <p:cNvSpPr txBox="1">
            <a:spLocks noChangeArrowheads="1"/>
          </p:cNvSpPr>
          <p:nvPr/>
        </p:nvSpPr>
        <p:spPr bwMode="auto">
          <a:xfrm>
            <a:off x="1979613" y="1268413"/>
            <a:ext cx="468312" cy="400050"/>
          </a:xfrm>
          <a:prstGeom prst="rect">
            <a:avLst/>
          </a:prstGeom>
          <a:noFill/>
          <a:ln w="9525">
            <a:noFill/>
            <a:miter lim="800000"/>
            <a:headEnd/>
            <a:tailEnd/>
          </a:ln>
        </p:spPr>
        <p:txBody>
          <a:bodyPr wrap="none">
            <a:spAutoFit/>
          </a:bodyPr>
          <a:lstStyle/>
          <a:p>
            <a:r>
              <a:rPr lang="en-US" sz="2000">
                <a:solidFill>
                  <a:srgbClr val="FFFFFF"/>
                </a:solidFill>
                <a:latin typeface="Calibri" pitchFamily="34" charset="0"/>
              </a:rPr>
              <a:t>US</a:t>
            </a:r>
          </a:p>
        </p:txBody>
      </p:sp>
      <p:sp>
        <p:nvSpPr>
          <p:cNvPr id="11" name="TextBox 10"/>
          <p:cNvSpPr txBox="1"/>
          <p:nvPr/>
        </p:nvSpPr>
        <p:spPr>
          <a:xfrm>
            <a:off x="5037138" y="5165725"/>
            <a:ext cx="2852737" cy="584200"/>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dirty="0"/>
              <a:t>Anode is visible when viewed</a:t>
            </a:r>
            <a:br>
              <a:rPr lang="en-US" dirty="0"/>
            </a:br>
            <a:r>
              <a:rPr lang="en-US" dirty="0"/>
              <a:t>along the wall.</a:t>
            </a:r>
            <a:endParaRPr lang="en-US" dirty="0"/>
          </a:p>
        </p:txBody>
      </p:sp>
      <p:cxnSp>
        <p:nvCxnSpPr>
          <p:cNvPr id="13" name="Straight Arrow Connector 12"/>
          <p:cNvCxnSpPr>
            <a:stCxn id="11" idx="1"/>
          </p:cNvCxnSpPr>
          <p:nvPr/>
        </p:nvCxnSpPr>
        <p:spPr bwMode="auto">
          <a:xfrm flipH="1" flipV="1">
            <a:off x="3732213" y="5140325"/>
            <a:ext cx="1304925" cy="317500"/>
          </a:xfrm>
          <a:prstGeom prst="straightConnector1">
            <a:avLst/>
          </a:prstGeom>
          <a:ln>
            <a:solidFill>
              <a:schemeClr val="bg1"/>
            </a:solidFill>
            <a:headEnd type="none" w="med" len="med"/>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Title 1"/>
          <p:cNvSpPr>
            <a:spLocks noGrp="1"/>
          </p:cNvSpPr>
          <p:nvPr>
            <p:ph type="title"/>
          </p:nvPr>
        </p:nvSpPr>
        <p:spPr/>
        <p:txBody>
          <a:bodyPr/>
          <a:lstStyle/>
          <a:p>
            <a:r>
              <a:rPr lang="en-US" smtClean="0"/>
              <a:t>High-performance maintained in the magnetically shielded configuration</a:t>
            </a:r>
          </a:p>
        </p:txBody>
      </p:sp>
      <p:sp>
        <p:nvSpPr>
          <p:cNvPr id="165890" name="Content Placeholder 2"/>
          <p:cNvSpPr>
            <a:spLocks noGrp="1"/>
          </p:cNvSpPr>
          <p:nvPr>
            <p:ph idx="1"/>
          </p:nvPr>
        </p:nvSpPr>
        <p:spPr>
          <a:xfrm>
            <a:off x="5697538" y="1423988"/>
            <a:ext cx="3182937" cy="4797425"/>
          </a:xfrm>
        </p:spPr>
        <p:txBody>
          <a:bodyPr/>
          <a:lstStyle/>
          <a:p>
            <a:r>
              <a:rPr lang="en-US" smtClean="0"/>
              <a:t>US: 401 mN, 1950 s, 63.5%</a:t>
            </a:r>
          </a:p>
          <a:p>
            <a:r>
              <a:rPr lang="en-US" smtClean="0"/>
              <a:t>MS: 384 mN (-4.2%), 2000 s (+2.6%), 62.4% (-1.7%)</a:t>
            </a:r>
          </a:p>
          <a:p>
            <a:r>
              <a:rPr lang="en-US" smtClean="0"/>
              <a:t>Efficiency analysis shows:</a:t>
            </a:r>
          </a:p>
          <a:p>
            <a:pPr lvl="1"/>
            <a:r>
              <a:rPr lang="en-US" smtClean="0"/>
              <a:t>Thrust decreased due to higher plume divergence angle (+5°)</a:t>
            </a:r>
          </a:p>
          <a:p>
            <a:pPr lvl="1"/>
            <a:r>
              <a:rPr lang="en-US" smtClean="0"/>
              <a:t>Isp increased due to higher fraction of multiply-charged ions (Xe</a:t>
            </a:r>
            <a:r>
              <a:rPr lang="en-US" baseline="30000" smtClean="0"/>
              <a:t>+</a:t>
            </a:r>
            <a:r>
              <a:rPr lang="en-US" smtClean="0"/>
              <a:t> decreased from 76% to 58%) </a:t>
            </a:r>
          </a:p>
          <a:p>
            <a:endParaRPr lang="en-US" smtClean="0"/>
          </a:p>
        </p:txBody>
      </p:sp>
      <p:sp>
        <p:nvSpPr>
          <p:cNvPr id="4" name="Slide Number Placeholder 3"/>
          <p:cNvSpPr>
            <a:spLocks noGrp="1"/>
          </p:cNvSpPr>
          <p:nvPr>
            <p:ph type="sldNum" sz="quarter" idx="10"/>
          </p:nvPr>
        </p:nvSpPr>
        <p:spPr/>
        <p:txBody>
          <a:bodyPr/>
          <a:lstStyle/>
          <a:p>
            <a:pPr>
              <a:defRPr/>
            </a:pPr>
            <a:fld id="{A752BAC6-B510-438A-BCD1-85D1F0305BDF}" type="slidenum">
              <a:rPr lang="en-US" smtClean="0"/>
              <a:pPr>
                <a:defRPr/>
              </a:pPr>
              <a:t>23</a:t>
            </a:fld>
            <a:endParaRPr lang="en-US"/>
          </a:p>
        </p:txBody>
      </p:sp>
      <p:pic>
        <p:nvPicPr>
          <p:cNvPr id="165892" name="Picture 4"/>
          <p:cNvPicPr>
            <a:picLocks noChangeAspect="1" noChangeArrowheads="1"/>
          </p:cNvPicPr>
          <p:nvPr/>
        </p:nvPicPr>
        <p:blipFill>
          <a:blip r:embed="rId2"/>
          <a:srcRect/>
          <a:stretch>
            <a:fillRect/>
          </a:stretch>
        </p:blipFill>
        <p:spPr bwMode="auto">
          <a:xfrm>
            <a:off x="3175" y="1308100"/>
            <a:ext cx="2925763" cy="1993900"/>
          </a:xfrm>
          <a:prstGeom prst="rect">
            <a:avLst/>
          </a:prstGeom>
          <a:noFill/>
          <a:ln w="9525">
            <a:noFill/>
            <a:miter lim="800000"/>
            <a:headEnd/>
            <a:tailEnd/>
          </a:ln>
        </p:spPr>
      </p:pic>
      <p:pic>
        <p:nvPicPr>
          <p:cNvPr id="165893" name="Picture 5"/>
          <p:cNvPicPr>
            <a:picLocks noChangeAspect="1" noChangeArrowheads="1"/>
          </p:cNvPicPr>
          <p:nvPr/>
        </p:nvPicPr>
        <p:blipFill>
          <a:blip r:embed="rId3"/>
          <a:srcRect/>
          <a:stretch>
            <a:fillRect/>
          </a:stretch>
        </p:blipFill>
        <p:spPr bwMode="auto">
          <a:xfrm>
            <a:off x="2790825" y="1325563"/>
            <a:ext cx="2927350" cy="1993900"/>
          </a:xfrm>
          <a:prstGeom prst="rect">
            <a:avLst/>
          </a:prstGeom>
          <a:noFill/>
          <a:ln w="9525">
            <a:noFill/>
            <a:miter lim="800000"/>
            <a:headEnd/>
            <a:tailEnd/>
          </a:ln>
        </p:spPr>
      </p:pic>
      <p:pic>
        <p:nvPicPr>
          <p:cNvPr id="165894" name="Picture 6"/>
          <p:cNvPicPr>
            <a:picLocks noChangeAspect="1" noChangeArrowheads="1"/>
          </p:cNvPicPr>
          <p:nvPr/>
        </p:nvPicPr>
        <p:blipFill>
          <a:blip r:embed="rId4"/>
          <a:srcRect/>
          <a:stretch>
            <a:fillRect/>
          </a:stretch>
        </p:blipFill>
        <p:spPr bwMode="auto">
          <a:xfrm>
            <a:off x="0" y="3638550"/>
            <a:ext cx="2925763" cy="2001838"/>
          </a:xfrm>
          <a:prstGeom prst="rect">
            <a:avLst/>
          </a:prstGeom>
          <a:noFill/>
          <a:ln w="9525">
            <a:noFill/>
            <a:miter lim="800000"/>
            <a:headEnd/>
            <a:tailEnd/>
          </a:ln>
        </p:spPr>
      </p:pic>
      <p:pic>
        <p:nvPicPr>
          <p:cNvPr id="165895" name="Picture 7"/>
          <p:cNvPicPr>
            <a:picLocks noChangeAspect="1" noChangeArrowheads="1"/>
          </p:cNvPicPr>
          <p:nvPr/>
        </p:nvPicPr>
        <p:blipFill>
          <a:blip r:embed="rId5"/>
          <a:srcRect/>
          <a:stretch>
            <a:fillRect/>
          </a:stretch>
        </p:blipFill>
        <p:spPr bwMode="auto">
          <a:xfrm>
            <a:off x="2782888" y="3663950"/>
            <a:ext cx="2925762" cy="2001838"/>
          </a:xfrm>
          <a:prstGeom prst="rect">
            <a:avLst/>
          </a:prstGeom>
          <a:noFill/>
          <a:ln w="9525">
            <a:noFill/>
            <a:miter lim="800000"/>
            <a:headEnd/>
            <a:tailEnd/>
          </a:ln>
        </p:spPr>
      </p:pic>
      <p:sp>
        <p:nvSpPr>
          <p:cNvPr id="165896" name="TextBox 9"/>
          <p:cNvSpPr txBox="1">
            <a:spLocks noChangeArrowheads="1"/>
          </p:cNvSpPr>
          <p:nvPr/>
        </p:nvSpPr>
        <p:spPr bwMode="auto">
          <a:xfrm>
            <a:off x="282575" y="5808663"/>
            <a:ext cx="8101013" cy="1077912"/>
          </a:xfrm>
          <a:prstGeom prst="rect">
            <a:avLst/>
          </a:prstGeom>
          <a:noFill/>
          <a:ln w="9525">
            <a:noFill/>
            <a:miter lim="800000"/>
            <a:headEnd/>
            <a:tailEnd/>
          </a:ln>
        </p:spPr>
        <p:txBody>
          <a:bodyPr>
            <a:spAutoFit/>
          </a:bodyPr>
          <a:lstStyle/>
          <a:p>
            <a:pPr marL="285750" indent="-285750">
              <a:buFont typeface="Arial" charset="0"/>
              <a:buChar char="•"/>
            </a:pPr>
            <a:r>
              <a:rPr lang="en-US" u="sng">
                <a:latin typeface="Calibri" pitchFamily="34" charset="0"/>
              </a:rPr>
              <a:t>Stability</a:t>
            </a:r>
            <a:r>
              <a:rPr lang="en-US">
                <a:latin typeface="Calibri" pitchFamily="34" charset="0"/>
              </a:rPr>
              <a:t>: Discharge current oscillation amplitude increased 25%.  Global stability of the discharge maintained</a:t>
            </a:r>
          </a:p>
          <a:p>
            <a:pPr marL="285750" indent="-285750">
              <a:buFont typeface="Arial" charset="0"/>
              <a:buChar char="•"/>
            </a:pPr>
            <a:r>
              <a:rPr lang="en-US" u="sng">
                <a:latin typeface="Calibri" pitchFamily="34" charset="0"/>
              </a:rPr>
              <a:t>Thermal</a:t>
            </a:r>
            <a:r>
              <a:rPr lang="en-US">
                <a:latin typeface="Calibri" pitchFamily="34" charset="0"/>
              </a:rPr>
              <a:t>: Ring temperatures decreased 60-80 °C (12-16%).</a:t>
            </a:r>
          </a:p>
          <a:p>
            <a:pPr marL="285750" indent="-285750">
              <a:buFont typeface="Arial" charset="0"/>
              <a:buChar char="•"/>
            </a:pPr>
            <a:endParaRPr lang="en-US">
              <a:latin typeface="Calibri" pitchFamily="34"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Title 1"/>
          <p:cNvSpPr>
            <a:spLocks noGrp="1"/>
          </p:cNvSpPr>
          <p:nvPr>
            <p:ph type="title"/>
          </p:nvPr>
        </p:nvSpPr>
        <p:spPr/>
        <p:txBody>
          <a:bodyPr/>
          <a:lstStyle/>
          <a:p>
            <a:r>
              <a:rPr lang="en-US" smtClean="0"/>
              <a:t>Stable operation maintained in the magnetically shielded configuration</a:t>
            </a:r>
          </a:p>
        </p:txBody>
      </p:sp>
      <p:sp>
        <p:nvSpPr>
          <p:cNvPr id="166914" name="Content Placeholder 2"/>
          <p:cNvSpPr>
            <a:spLocks noGrp="1"/>
          </p:cNvSpPr>
          <p:nvPr>
            <p:ph idx="1"/>
          </p:nvPr>
        </p:nvSpPr>
        <p:spPr>
          <a:xfrm>
            <a:off x="5183188" y="1277938"/>
            <a:ext cx="3960812" cy="4994275"/>
          </a:xfrm>
        </p:spPr>
        <p:txBody>
          <a:bodyPr/>
          <a:lstStyle/>
          <a:p>
            <a:r>
              <a:rPr lang="en-US" smtClean="0"/>
              <a:t>Discharge current oscillation amplitude increased 25%</a:t>
            </a:r>
          </a:p>
          <a:p>
            <a:r>
              <a:rPr lang="en-US" smtClean="0"/>
              <a:t>Global stability of the discharge maintained</a:t>
            </a:r>
          </a:p>
          <a:p>
            <a:r>
              <a:rPr lang="en-US" smtClean="0"/>
              <a:t>80 kHz modes observed, possibly linked to cathode oscillations</a:t>
            </a:r>
          </a:p>
        </p:txBody>
      </p:sp>
      <p:sp>
        <p:nvSpPr>
          <p:cNvPr id="4" name="Slide Number Placeholder 3"/>
          <p:cNvSpPr>
            <a:spLocks noGrp="1"/>
          </p:cNvSpPr>
          <p:nvPr>
            <p:ph type="sldNum" sz="quarter" idx="10"/>
          </p:nvPr>
        </p:nvSpPr>
        <p:spPr/>
        <p:txBody>
          <a:bodyPr/>
          <a:lstStyle/>
          <a:p>
            <a:pPr>
              <a:defRPr/>
            </a:pPr>
            <a:fld id="{22961FF2-8B55-4920-B13F-710108DF52FD}" type="slidenum">
              <a:rPr lang="en-US" smtClean="0"/>
              <a:pPr>
                <a:defRPr/>
              </a:pPr>
              <a:t>24</a:t>
            </a:fld>
            <a:endParaRPr lang="en-US"/>
          </a:p>
        </p:txBody>
      </p:sp>
      <p:pic>
        <p:nvPicPr>
          <p:cNvPr id="166916" name="Picture 4"/>
          <p:cNvPicPr>
            <a:picLocks noChangeAspect="1"/>
          </p:cNvPicPr>
          <p:nvPr/>
        </p:nvPicPr>
        <p:blipFill>
          <a:blip r:embed="rId2"/>
          <a:srcRect/>
          <a:stretch>
            <a:fillRect/>
          </a:stretch>
        </p:blipFill>
        <p:spPr bwMode="auto">
          <a:xfrm>
            <a:off x="669925" y="1222375"/>
            <a:ext cx="3767138" cy="2266950"/>
          </a:xfrm>
          <a:prstGeom prst="rect">
            <a:avLst/>
          </a:prstGeom>
          <a:noFill/>
          <a:ln w="9525">
            <a:noFill/>
            <a:miter lim="800000"/>
            <a:headEnd/>
            <a:tailEnd/>
          </a:ln>
        </p:spPr>
      </p:pic>
      <p:pic>
        <p:nvPicPr>
          <p:cNvPr id="166917" name="Picture 7"/>
          <p:cNvPicPr>
            <a:picLocks noChangeAspect="1"/>
          </p:cNvPicPr>
          <p:nvPr/>
        </p:nvPicPr>
        <p:blipFill>
          <a:blip r:embed="rId3"/>
          <a:srcRect l="8636" r="9036" b="17743"/>
          <a:stretch>
            <a:fillRect/>
          </a:stretch>
        </p:blipFill>
        <p:spPr bwMode="auto">
          <a:xfrm>
            <a:off x="1817688" y="5984875"/>
            <a:ext cx="4641850" cy="750888"/>
          </a:xfrm>
          <a:prstGeom prst="rect">
            <a:avLst/>
          </a:prstGeom>
          <a:noFill/>
          <a:ln w="9525">
            <a:noFill/>
            <a:miter lim="800000"/>
            <a:headEnd/>
            <a:tailEnd/>
          </a:ln>
        </p:spPr>
      </p:pic>
      <p:pic>
        <p:nvPicPr>
          <p:cNvPr id="166918" name="Picture 9"/>
          <p:cNvPicPr>
            <a:picLocks noChangeAspect="1"/>
          </p:cNvPicPr>
          <p:nvPr/>
        </p:nvPicPr>
        <p:blipFill>
          <a:blip r:embed="rId4"/>
          <a:srcRect/>
          <a:stretch>
            <a:fillRect/>
          </a:stretch>
        </p:blipFill>
        <p:spPr bwMode="auto">
          <a:xfrm>
            <a:off x="163513" y="3519488"/>
            <a:ext cx="4065587" cy="2357437"/>
          </a:xfrm>
          <a:prstGeom prst="rect">
            <a:avLst/>
          </a:prstGeom>
          <a:noFill/>
          <a:ln w="9525">
            <a:noFill/>
            <a:miter lim="800000"/>
            <a:headEnd/>
            <a:tailEnd/>
          </a:ln>
        </p:spPr>
      </p:pic>
      <p:pic>
        <p:nvPicPr>
          <p:cNvPr id="166919" name="Picture 10"/>
          <p:cNvPicPr>
            <a:picLocks noChangeAspect="1"/>
          </p:cNvPicPr>
          <p:nvPr/>
        </p:nvPicPr>
        <p:blipFill>
          <a:blip r:embed="rId5"/>
          <a:srcRect/>
          <a:stretch>
            <a:fillRect/>
          </a:stretch>
        </p:blipFill>
        <p:spPr bwMode="auto">
          <a:xfrm>
            <a:off x="4573588" y="3521075"/>
            <a:ext cx="4068762" cy="235902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p:cNvSpPr>
            <a:spLocks noGrp="1"/>
          </p:cNvSpPr>
          <p:nvPr>
            <p:ph type="title"/>
          </p:nvPr>
        </p:nvSpPr>
        <p:spPr/>
        <p:txBody>
          <a:bodyPr/>
          <a:lstStyle/>
          <a:p>
            <a:r>
              <a:rPr lang="en-US" sz="2400" smtClean="0"/>
              <a:t>Decreased insulator ring temperatures measured with the magnetically shielded configuration</a:t>
            </a:r>
          </a:p>
        </p:txBody>
      </p:sp>
      <p:sp>
        <p:nvSpPr>
          <p:cNvPr id="167938" name="Content Placeholder 2"/>
          <p:cNvSpPr>
            <a:spLocks noGrp="1"/>
          </p:cNvSpPr>
          <p:nvPr>
            <p:ph idx="1"/>
          </p:nvPr>
        </p:nvSpPr>
        <p:spPr>
          <a:xfrm>
            <a:off x="5311775" y="1381125"/>
            <a:ext cx="3551238" cy="4787900"/>
          </a:xfrm>
        </p:spPr>
        <p:txBody>
          <a:bodyPr/>
          <a:lstStyle/>
          <a:p>
            <a:r>
              <a:rPr lang="en-US" smtClean="0"/>
              <a:t>Thermal characteristics essentially unchanged and may have been improved as indicated by a 60-80 °C (12-16%) decrease in insulator ring temperatures.</a:t>
            </a:r>
          </a:p>
        </p:txBody>
      </p:sp>
      <p:sp>
        <p:nvSpPr>
          <p:cNvPr id="4" name="Slide Number Placeholder 3"/>
          <p:cNvSpPr>
            <a:spLocks noGrp="1"/>
          </p:cNvSpPr>
          <p:nvPr>
            <p:ph type="sldNum" sz="quarter" idx="10"/>
          </p:nvPr>
        </p:nvSpPr>
        <p:spPr/>
        <p:txBody>
          <a:bodyPr/>
          <a:lstStyle/>
          <a:p>
            <a:pPr>
              <a:defRPr/>
            </a:pPr>
            <a:fld id="{EF28E190-263B-4105-A222-EE5576EF36F0}" type="slidenum">
              <a:rPr lang="en-US" smtClean="0"/>
              <a:pPr>
                <a:defRPr/>
              </a:pPr>
              <a:t>25</a:t>
            </a:fld>
            <a:endParaRPr lang="en-US"/>
          </a:p>
        </p:txBody>
      </p:sp>
      <p:pic>
        <p:nvPicPr>
          <p:cNvPr id="167940" name="Picture 5"/>
          <p:cNvPicPr>
            <a:picLocks noChangeAspect="1"/>
          </p:cNvPicPr>
          <p:nvPr/>
        </p:nvPicPr>
        <p:blipFill>
          <a:blip r:embed="rId2"/>
          <a:srcRect/>
          <a:stretch>
            <a:fillRect/>
          </a:stretch>
        </p:blipFill>
        <p:spPr bwMode="auto">
          <a:xfrm>
            <a:off x="560388" y="2846388"/>
            <a:ext cx="3930650" cy="2908300"/>
          </a:xfrm>
          <a:prstGeom prst="rect">
            <a:avLst/>
          </a:prstGeom>
          <a:noFill/>
          <a:ln w="9525">
            <a:noFill/>
            <a:miter lim="800000"/>
            <a:headEnd/>
            <a:tailEnd/>
          </a:ln>
        </p:spPr>
      </p:pic>
      <p:sp>
        <p:nvSpPr>
          <p:cNvPr id="167941" name="TextBox 6"/>
          <p:cNvSpPr txBox="1">
            <a:spLocks noChangeArrowheads="1"/>
          </p:cNvSpPr>
          <p:nvPr/>
        </p:nvSpPr>
        <p:spPr bwMode="auto">
          <a:xfrm>
            <a:off x="1514475" y="5946775"/>
            <a:ext cx="2465388" cy="338138"/>
          </a:xfrm>
          <a:prstGeom prst="rect">
            <a:avLst/>
          </a:prstGeom>
          <a:noFill/>
          <a:ln w="9525">
            <a:noFill/>
            <a:miter lim="800000"/>
            <a:headEnd/>
            <a:tailEnd/>
          </a:ln>
        </p:spPr>
        <p:txBody>
          <a:bodyPr wrap="none">
            <a:spAutoFit/>
          </a:bodyPr>
          <a:lstStyle/>
          <a:p>
            <a:r>
              <a:rPr lang="en-US"/>
              <a:t>Thermal camera imagery</a:t>
            </a:r>
          </a:p>
        </p:txBody>
      </p:sp>
      <p:pic>
        <p:nvPicPr>
          <p:cNvPr id="167942" name="Picture 7"/>
          <p:cNvPicPr>
            <a:picLocks noChangeAspect="1"/>
          </p:cNvPicPr>
          <p:nvPr/>
        </p:nvPicPr>
        <p:blipFill>
          <a:blip r:embed="rId3"/>
          <a:srcRect l="8636" r="8884" b="12859"/>
          <a:stretch>
            <a:fillRect/>
          </a:stretch>
        </p:blipFill>
        <p:spPr bwMode="auto">
          <a:xfrm>
            <a:off x="292100" y="1403350"/>
            <a:ext cx="4649788" cy="973138"/>
          </a:xfrm>
          <a:prstGeom prst="rect">
            <a:avLst/>
          </a:prstGeom>
          <a:noFill/>
          <a:ln w="9525">
            <a:noFill/>
            <a:miter lim="800000"/>
            <a:headEnd/>
            <a:tailEnd/>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p:txBody>
          <a:bodyPr/>
          <a:lstStyle/>
          <a:p>
            <a:r>
              <a:rPr lang="en-US" sz="2000" smtClean="0"/>
              <a:t>Plasma conditions measured at the wall are consistent with the predictions of magnetic shielding theory</a:t>
            </a:r>
          </a:p>
        </p:txBody>
      </p:sp>
      <p:sp>
        <p:nvSpPr>
          <p:cNvPr id="4" name="Slide Number Placeholder 3"/>
          <p:cNvSpPr>
            <a:spLocks noGrp="1"/>
          </p:cNvSpPr>
          <p:nvPr>
            <p:ph type="sldNum" sz="quarter" idx="10"/>
          </p:nvPr>
        </p:nvSpPr>
        <p:spPr/>
        <p:txBody>
          <a:bodyPr/>
          <a:lstStyle/>
          <a:p>
            <a:pPr>
              <a:defRPr/>
            </a:pPr>
            <a:fld id="{7F040F1F-BBC3-4DCE-99BA-855C73D07886}" type="slidenum">
              <a:rPr lang="en-US" smtClean="0"/>
              <a:pPr>
                <a:defRPr/>
              </a:pPr>
              <a:t>26</a:t>
            </a:fld>
            <a:endParaRPr lang="en-US"/>
          </a:p>
        </p:txBody>
      </p:sp>
      <p:pic>
        <p:nvPicPr>
          <p:cNvPr id="168963" name="Picture 8"/>
          <p:cNvPicPr>
            <a:picLocks noChangeAspect="1"/>
          </p:cNvPicPr>
          <p:nvPr/>
        </p:nvPicPr>
        <p:blipFill>
          <a:blip r:embed="rId2"/>
          <a:srcRect/>
          <a:stretch>
            <a:fillRect/>
          </a:stretch>
        </p:blipFill>
        <p:spPr bwMode="auto">
          <a:xfrm>
            <a:off x="657225" y="1125538"/>
            <a:ext cx="3657600" cy="2316162"/>
          </a:xfrm>
          <a:prstGeom prst="rect">
            <a:avLst/>
          </a:prstGeom>
          <a:noFill/>
          <a:ln w="9525">
            <a:noFill/>
            <a:miter lim="800000"/>
            <a:headEnd/>
            <a:tailEnd/>
          </a:ln>
        </p:spPr>
      </p:pic>
      <p:pic>
        <p:nvPicPr>
          <p:cNvPr id="168964" name="Picture 9"/>
          <p:cNvPicPr>
            <a:picLocks noChangeAspect="1"/>
          </p:cNvPicPr>
          <p:nvPr/>
        </p:nvPicPr>
        <p:blipFill>
          <a:blip r:embed="rId3"/>
          <a:srcRect/>
          <a:stretch>
            <a:fillRect/>
          </a:stretch>
        </p:blipFill>
        <p:spPr bwMode="auto">
          <a:xfrm>
            <a:off x="4705350" y="1125538"/>
            <a:ext cx="3657600" cy="2316162"/>
          </a:xfrm>
          <a:prstGeom prst="rect">
            <a:avLst/>
          </a:prstGeom>
          <a:noFill/>
          <a:ln w="9525">
            <a:noFill/>
            <a:miter lim="800000"/>
            <a:headEnd/>
            <a:tailEnd/>
          </a:ln>
        </p:spPr>
      </p:pic>
      <p:pic>
        <p:nvPicPr>
          <p:cNvPr id="168965" name="Picture 10"/>
          <p:cNvPicPr>
            <a:picLocks noChangeAspect="1"/>
          </p:cNvPicPr>
          <p:nvPr/>
        </p:nvPicPr>
        <p:blipFill>
          <a:blip r:embed="rId4"/>
          <a:srcRect/>
          <a:stretch>
            <a:fillRect/>
          </a:stretch>
        </p:blipFill>
        <p:spPr bwMode="auto">
          <a:xfrm>
            <a:off x="671513" y="3419475"/>
            <a:ext cx="3657600" cy="2309813"/>
          </a:xfrm>
          <a:prstGeom prst="rect">
            <a:avLst/>
          </a:prstGeom>
          <a:noFill/>
          <a:ln w="9525">
            <a:noFill/>
            <a:miter lim="800000"/>
            <a:headEnd/>
            <a:tailEnd/>
          </a:ln>
        </p:spPr>
      </p:pic>
      <p:pic>
        <p:nvPicPr>
          <p:cNvPr id="168966" name="Picture 11"/>
          <p:cNvPicPr>
            <a:picLocks noChangeAspect="1"/>
          </p:cNvPicPr>
          <p:nvPr/>
        </p:nvPicPr>
        <p:blipFill>
          <a:blip r:embed="rId5"/>
          <a:srcRect/>
          <a:stretch>
            <a:fillRect/>
          </a:stretch>
        </p:blipFill>
        <p:spPr bwMode="auto">
          <a:xfrm>
            <a:off x="4714875" y="3429000"/>
            <a:ext cx="3657600" cy="2316163"/>
          </a:xfrm>
          <a:prstGeom prst="rect">
            <a:avLst/>
          </a:prstGeom>
          <a:noFill/>
          <a:ln w="9525">
            <a:noFill/>
            <a:miter lim="800000"/>
            <a:headEnd/>
            <a:tailEnd/>
          </a:ln>
        </p:spPr>
      </p:pic>
      <p:sp>
        <p:nvSpPr>
          <p:cNvPr id="3" name="Content Placeholder 2"/>
          <p:cNvSpPr>
            <a:spLocks noGrp="1"/>
          </p:cNvSpPr>
          <p:nvPr>
            <p:ph idx="1"/>
          </p:nvPr>
        </p:nvSpPr>
        <p:spPr>
          <a:xfrm>
            <a:off x="228600" y="5838825"/>
            <a:ext cx="8763000" cy="903288"/>
          </a:xfrm>
        </p:spPr>
        <p:style>
          <a:lnRef idx="1">
            <a:schemeClr val="accent1"/>
          </a:lnRef>
          <a:fillRef idx="3">
            <a:schemeClr val="accent1"/>
          </a:fillRef>
          <a:effectRef idx="2">
            <a:schemeClr val="accent1"/>
          </a:effectRef>
          <a:fontRef idx="minor">
            <a:schemeClr val="lt1"/>
          </a:fontRef>
        </p:style>
        <p:txBody>
          <a:bodyPr/>
          <a:lstStyle/>
          <a:p>
            <a:pPr marL="0" indent="0" algn="ctr">
              <a:buFontTx/>
              <a:buNone/>
              <a:defRPr/>
            </a:pPr>
            <a:r>
              <a:rPr lang="en-US" sz="1800" dirty="0" smtClean="0">
                <a:cs typeface="Calibri"/>
              </a:rPr>
              <a:t>In the MS configuration, plasma </a:t>
            </a:r>
            <a:r>
              <a:rPr lang="en-US" sz="1800" dirty="0">
                <a:cs typeface="Calibri"/>
              </a:rPr>
              <a:t>potential was maintained very near the anode potential, the electron temperature was reduced by </a:t>
            </a:r>
            <a:r>
              <a:rPr lang="en-US" sz="1800" dirty="0" smtClean="0">
                <a:cs typeface="Calibri"/>
              </a:rPr>
              <a:t>2-3X, </a:t>
            </a:r>
            <a:r>
              <a:rPr lang="en-US" sz="1800" dirty="0">
                <a:cs typeface="Calibri"/>
              </a:rPr>
              <a:t>and the ion current density was reduced by at least </a:t>
            </a:r>
            <a:r>
              <a:rPr lang="en-US" sz="1800" dirty="0" smtClean="0">
                <a:cs typeface="Calibri"/>
              </a:rPr>
              <a:t>2X.</a:t>
            </a:r>
            <a:endParaRPr lang="en-US" sz="1800" dirty="0">
              <a:cs typeface="Calibri"/>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1"/>
          <p:cNvSpPr>
            <a:spLocks noGrp="1"/>
          </p:cNvSpPr>
          <p:nvPr>
            <p:ph type="title"/>
          </p:nvPr>
        </p:nvSpPr>
        <p:spPr/>
        <p:txBody>
          <a:bodyPr/>
          <a:lstStyle/>
          <a:p>
            <a:r>
              <a:rPr lang="en-US" smtClean="0"/>
              <a:t>After MS testing, insulator rings mostly covered in carbon deposits</a:t>
            </a:r>
          </a:p>
        </p:txBody>
      </p:sp>
      <p:sp>
        <p:nvSpPr>
          <p:cNvPr id="169986" name="Content Placeholder 2"/>
          <p:cNvSpPr>
            <a:spLocks noGrp="1"/>
          </p:cNvSpPr>
          <p:nvPr>
            <p:ph idx="1"/>
          </p:nvPr>
        </p:nvSpPr>
        <p:spPr>
          <a:xfrm>
            <a:off x="228600" y="5294313"/>
            <a:ext cx="8763000" cy="568325"/>
          </a:xfrm>
        </p:spPr>
        <p:txBody>
          <a:bodyPr/>
          <a:lstStyle/>
          <a:p>
            <a:r>
              <a:rPr lang="en-US" smtClean="0"/>
              <a:t>QCM measured carbon backsputter rate of 0.004 μm/h (~2000X less than US erosion rates)</a:t>
            </a:r>
          </a:p>
          <a:p>
            <a:r>
              <a:rPr lang="en-US" smtClean="0"/>
              <a:t>Second qualitative observation that magnetic shielding had been achieved.</a:t>
            </a:r>
          </a:p>
        </p:txBody>
      </p:sp>
      <p:sp>
        <p:nvSpPr>
          <p:cNvPr id="4" name="Slide Number Placeholder 3"/>
          <p:cNvSpPr>
            <a:spLocks noGrp="1"/>
          </p:cNvSpPr>
          <p:nvPr>
            <p:ph type="sldNum" sz="quarter" idx="10"/>
          </p:nvPr>
        </p:nvSpPr>
        <p:spPr/>
        <p:txBody>
          <a:bodyPr/>
          <a:lstStyle/>
          <a:p>
            <a:pPr>
              <a:defRPr/>
            </a:pPr>
            <a:fld id="{C51169B5-7133-4372-9D1B-D1180E5306C1}" type="slidenum">
              <a:rPr lang="en-US" smtClean="0"/>
              <a:pPr>
                <a:defRPr/>
              </a:pPr>
              <a:t>27</a:t>
            </a:fld>
            <a:endParaRPr lang="en-US"/>
          </a:p>
        </p:txBody>
      </p:sp>
      <p:pic>
        <p:nvPicPr>
          <p:cNvPr id="169988" name="Picture 4" descr="Macintosh HD:Users:rhofer:Documents:Hall Thrusters:H6:Experiments:JPL:2011-2012 Magnetic Shielding:Photos:110811-120503 Best of the Best:Small (800x600):110830 H6MS_installation_16_800p.JPG"/>
          <p:cNvPicPr>
            <a:picLocks noChangeAspect="1"/>
          </p:cNvPicPr>
          <p:nvPr/>
        </p:nvPicPr>
        <p:blipFill>
          <a:blip r:embed="rId2"/>
          <a:srcRect/>
          <a:stretch>
            <a:fillRect/>
          </a:stretch>
        </p:blipFill>
        <p:spPr bwMode="auto">
          <a:xfrm>
            <a:off x="0" y="1273175"/>
            <a:ext cx="4572000" cy="3382963"/>
          </a:xfrm>
          <a:prstGeom prst="rect">
            <a:avLst/>
          </a:prstGeom>
          <a:noFill/>
          <a:ln w="9525">
            <a:noFill/>
            <a:miter lim="800000"/>
            <a:headEnd/>
            <a:tailEnd/>
          </a:ln>
        </p:spPr>
      </p:pic>
      <p:pic>
        <p:nvPicPr>
          <p:cNvPr id="169989" name="Picture 5" descr="Macintosh HD:Users:rhofer:Documents:Hall Thrusters:H6:Experiments:JPL:2011-2012 Magnetic Shielding:Photos:110811-120503 Best of the Best:Small (800x600):110902_IMG_0002_800p.JPG"/>
          <p:cNvPicPr>
            <a:picLocks noChangeAspect="1"/>
          </p:cNvPicPr>
          <p:nvPr/>
        </p:nvPicPr>
        <p:blipFill>
          <a:blip r:embed="rId3"/>
          <a:srcRect/>
          <a:stretch>
            <a:fillRect/>
          </a:stretch>
        </p:blipFill>
        <p:spPr bwMode="auto">
          <a:xfrm>
            <a:off x="4572000" y="1265238"/>
            <a:ext cx="4572000" cy="3424237"/>
          </a:xfrm>
          <a:prstGeom prst="rect">
            <a:avLst/>
          </a:prstGeom>
          <a:noFill/>
          <a:ln w="9525">
            <a:noFill/>
            <a:miter lim="800000"/>
            <a:headEnd/>
            <a:tailEnd/>
          </a:ln>
        </p:spPr>
      </p:pic>
      <p:sp>
        <p:nvSpPr>
          <p:cNvPr id="169990" name="TextBox 6"/>
          <p:cNvSpPr txBox="1">
            <a:spLocks noChangeArrowheads="1"/>
          </p:cNvSpPr>
          <p:nvPr/>
        </p:nvSpPr>
        <p:spPr bwMode="auto">
          <a:xfrm>
            <a:off x="1449388" y="4752975"/>
            <a:ext cx="1858962" cy="339725"/>
          </a:xfrm>
          <a:prstGeom prst="rect">
            <a:avLst/>
          </a:prstGeom>
          <a:noFill/>
          <a:ln w="9525">
            <a:noFill/>
            <a:miter lim="800000"/>
            <a:headEnd/>
            <a:tailEnd/>
          </a:ln>
        </p:spPr>
        <p:txBody>
          <a:bodyPr wrap="none">
            <a:spAutoFit/>
          </a:bodyPr>
          <a:lstStyle/>
          <a:p>
            <a:r>
              <a:rPr lang="en-US"/>
              <a:t>MS Before Testing</a:t>
            </a:r>
          </a:p>
        </p:txBody>
      </p:sp>
      <p:sp>
        <p:nvSpPr>
          <p:cNvPr id="169991" name="TextBox 7"/>
          <p:cNvSpPr txBox="1">
            <a:spLocks noChangeArrowheads="1"/>
          </p:cNvSpPr>
          <p:nvPr/>
        </p:nvSpPr>
        <p:spPr bwMode="auto">
          <a:xfrm>
            <a:off x="5618163" y="4829175"/>
            <a:ext cx="1674812" cy="338138"/>
          </a:xfrm>
          <a:prstGeom prst="rect">
            <a:avLst/>
          </a:prstGeom>
          <a:noFill/>
          <a:ln w="9525">
            <a:noFill/>
            <a:miter lim="800000"/>
            <a:headEnd/>
            <a:tailEnd/>
          </a:ln>
        </p:spPr>
        <p:txBody>
          <a:bodyPr wrap="none">
            <a:spAutoFit/>
          </a:bodyPr>
          <a:lstStyle/>
          <a:p>
            <a:r>
              <a:rPr lang="en-US"/>
              <a:t>MS After Testing</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r>
              <a:rPr lang="en-US" smtClean="0"/>
              <a:t>Inner insulator rings from the various trials</a:t>
            </a:r>
          </a:p>
        </p:txBody>
      </p:sp>
      <p:sp>
        <p:nvSpPr>
          <p:cNvPr id="4" name="Slide Number Placeholder 3"/>
          <p:cNvSpPr>
            <a:spLocks noGrp="1"/>
          </p:cNvSpPr>
          <p:nvPr>
            <p:ph type="sldNum" sz="quarter" idx="10"/>
          </p:nvPr>
        </p:nvSpPr>
        <p:spPr/>
        <p:txBody>
          <a:bodyPr/>
          <a:lstStyle/>
          <a:p>
            <a:pPr>
              <a:defRPr/>
            </a:pPr>
            <a:fld id="{F3ABD855-4CE5-4A7B-8C1E-6AB21D5FC7BB}" type="slidenum">
              <a:rPr lang="en-US" smtClean="0"/>
              <a:pPr>
                <a:defRPr/>
              </a:pPr>
              <a:t>28</a:t>
            </a:fld>
            <a:endParaRPr lang="en-US"/>
          </a:p>
        </p:txBody>
      </p:sp>
      <p:pic>
        <p:nvPicPr>
          <p:cNvPr id="171011" name="Picture 4"/>
          <p:cNvPicPr>
            <a:picLocks noChangeAspect="1"/>
          </p:cNvPicPr>
          <p:nvPr/>
        </p:nvPicPr>
        <p:blipFill>
          <a:blip r:embed="rId2"/>
          <a:srcRect/>
          <a:stretch>
            <a:fillRect/>
          </a:stretch>
        </p:blipFill>
        <p:spPr bwMode="auto">
          <a:xfrm>
            <a:off x="0" y="1111250"/>
            <a:ext cx="9144000" cy="4806950"/>
          </a:xfrm>
          <a:prstGeom prst="rect">
            <a:avLst/>
          </a:prstGeom>
          <a:noFill/>
          <a:ln w="9525">
            <a:noFill/>
            <a:miter lim="800000"/>
            <a:headEnd/>
            <a:tailEnd/>
          </a:ln>
        </p:spPr>
      </p:pic>
      <p:sp>
        <p:nvSpPr>
          <p:cNvPr id="171012" name="TextBox 5"/>
          <p:cNvSpPr txBox="1">
            <a:spLocks noChangeArrowheads="1"/>
          </p:cNvSpPr>
          <p:nvPr/>
        </p:nvSpPr>
        <p:spPr bwMode="auto">
          <a:xfrm>
            <a:off x="1055688" y="6092825"/>
            <a:ext cx="7459662" cy="585788"/>
          </a:xfrm>
          <a:prstGeom prst="rect">
            <a:avLst/>
          </a:prstGeom>
          <a:noFill/>
          <a:ln w="9525">
            <a:noFill/>
            <a:miter lim="800000"/>
            <a:headEnd/>
            <a:tailEnd/>
          </a:ln>
        </p:spPr>
        <p:txBody>
          <a:bodyPr wrap="none">
            <a:spAutoFit/>
          </a:bodyPr>
          <a:lstStyle/>
          <a:p>
            <a:r>
              <a:rPr lang="en-US"/>
              <a:t>US magnetic circuit with MS wall geometry</a:t>
            </a:r>
          </a:p>
          <a:p>
            <a:r>
              <a:rPr lang="en-US"/>
              <a:t>Wall chamfering was </a:t>
            </a:r>
            <a:r>
              <a:rPr lang="en-US" u="sng"/>
              <a:t>NOT</a:t>
            </a:r>
            <a:r>
              <a:rPr lang="en-US"/>
              <a:t> the sole cause of the MS case erosion rate reduction</a:t>
            </a:r>
          </a:p>
        </p:txBody>
      </p:sp>
      <p:cxnSp>
        <p:nvCxnSpPr>
          <p:cNvPr id="8" name="Straight Arrow Connector 7"/>
          <p:cNvCxnSpPr/>
          <p:nvPr/>
        </p:nvCxnSpPr>
        <p:spPr bwMode="auto">
          <a:xfrm flipV="1">
            <a:off x="3459163" y="5737225"/>
            <a:ext cx="0" cy="331788"/>
          </a:xfrm>
          <a:prstGeom prst="straightConnector1">
            <a:avLst/>
          </a:prstGeom>
          <a:ln>
            <a:headEnd type="none" w="med" len="med"/>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439" name="Title 1"/>
          <p:cNvSpPr>
            <a:spLocks noGrp="1"/>
          </p:cNvSpPr>
          <p:nvPr>
            <p:ph type="title"/>
          </p:nvPr>
        </p:nvSpPr>
        <p:spPr/>
        <p:txBody>
          <a:bodyPr/>
          <a:lstStyle/>
          <a:p>
            <a:r>
              <a:rPr lang="en-US" smtClean="0"/>
              <a:t>Wall erosion in Hall thrusters</a:t>
            </a:r>
          </a:p>
        </p:txBody>
      </p:sp>
      <p:sp>
        <p:nvSpPr>
          <p:cNvPr id="140440" name="Content Placeholder 2"/>
          <p:cNvSpPr>
            <a:spLocks noGrp="1"/>
          </p:cNvSpPr>
          <p:nvPr>
            <p:ph idx="1"/>
          </p:nvPr>
        </p:nvSpPr>
        <p:spPr>
          <a:xfrm>
            <a:off x="209550" y="1258888"/>
            <a:ext cx="8534400" cy="1409700"/>
          </a:xfrm>
        </p:spPr>
        <p:txBody>
          <a:bodyPr/>
          <a:lstStyle/>
          <a:p>
            <a:r>
              <a:rPr lang="en-US" smtClean="0"/>
              <a:t>Erosion of the boron nitride walls in Hall thrusters is due to high-energy ion bombardment</a:t>
            </a:r>
          </a:p>
          <a:p>
            <a:r>
              <a:rPr lang="en-US" smtClean="0"/>
              <a:t>Ions gain energy through potential drops in the bulk plasma and through the wall sheath</a:t>
            </a:r>
          </a:p>
        </p:txBody>
      </p:sp>
      <p:sp>
        <p:nvSpPr>
          <p:cNvPr id="4" name="Slide Number Placeholder 3"/>
          <p:cNvSpPr>
            <a:spLocks noGrp="1"/>
          </p:cNvSpPr>
          <p:nvPr>
            <p:ph type="sldNum" sz="quarter" idx="10"/>
          </p:nvPr>
        </p:nvSpPr>
        <p:spPr/>
        <p:txBody>
          <a:bodyPr/>
          <a:lstStyle/>
          <a:p>
            <a:pPr>
              <a:defRPr/>
            </a:pPr>
            <a:fld id="{B61843E2-CC7D-4FF5-8859-2E1DC61086CB}" type="slidenum">
              <a:rPr lang="en-US" smtClean="0"/>
              <a:pPr>
                <a:defRPr/>
              </a:pPr>
              <a:t>29</a:t>
            </a:fld>
            <a:endParaRPr lang="en-US"/>
          </a:p>
        </p:txBody>
      </p:sp>
      <p:graphicFrame>
        <p:nvGraphicFramePr>
          <p:cNvPr id="140436" name="Object 148"/>
          <p:cNvGraphicFramePr>
            <a:graphicFrameLocks noChangeAspect="1"/>
          </p:cNvGraphicFramePr>
          <p:nvPr/>
        </p:nvGraphicFramePr>
        <p:xfrm>
          <a:off x="1019175" y="2960688"/>
          <a:ext cx="2732088" cy="2809875"/>
        </p:xfrm>
        <a:graphic>
          <a:graphicData uri="http://schemas.openxmlformats.org/presentationml/2006/ole">
            <p:oleObj spid="_x0000_s140436" name="Equation" r:id="rId3" imgW="1362240" imgH="1398600" progId="Equation.3">
              <p:embed/>
            </p:oleObj>
          </a:graphicData>
        </a:graphic>
      </p:graphicFrame>
      <p:grpSp>
        <p:nvGrpSpPr>
          <p:cNvPr id="140442" name="Group 51"/>
          <p:cNvGrpSpPr>
            <a:grpSpLocks/>
          </p:cNvGrpSpPr>
          <p:nvPr/>
        </p:nvGrpSpPr>
        <p:grpSpPr bwMode="auto">
          <a:xfrm>
            <a:off x="2146300" y="2960688"/>
            <a:ext cx="8153400" cy="4913312"/>
            <a:chOff x="2146390" y="2960340"/>
            <a:chExt cx="8153096" cy="4913150"/>
          </a:xfrm>
        </p:grpSpPr>
        <p:sp>
          <p:nvSpPr>
            <p:cNvPr id="140447" name="Rectangle 8"/>
            <p:cNvSpPr>
              <a:spLocks noChangeArrowheads="1"/>
            </p:cNvSpPr>
            <p:nvPr/>
          </p:nvSpPr>
          <p:spPr bwMode="auto">
            <a:xfrm>
              <a:off x="4573091" y="2969678"/>
              <a:ext cx="255840" cy="2812621"/>
            </a:xfrm>
            <a:prstGeom prst="rect">
              <a:avLst/>
            </a:prstGeom>
            <a:pattFill prst="wdUpDiag">
              <a:fgClr>
                <a:srgbClr val="000000"/>
              </a:fgClr>
              <a:bgClr>
                <a:srgbClr val="FFFFFF"/>
              </a:bgClr>
            </a:pattFill>
            <a:ln w="9525" algn="ctr">
              <a:solidFill>
                <a:schemeClr val="tx1"/>
              </a:solidFill>
              <a:round/>
              <a:headEnd/>
              <a:tailEnd/>
            </a:ln>
          </p:spPr>
          <p:txBody>
            <a:bodyPr/>
            <a:lstStyle/>
            <a:p>
              <a:pPr eaLnBrk="0" hangingPunct="0"/>
              <a:endParaRPr lang="en-US"/>
            </a:p>
          </p:txBody>
        </p:sp>
        <p:cxnSp>
          <p:nvCxnSpPr>
            <p:cNvPr id="140448" name="Straight Connector 9"/>
            <p:cNvCxnSpPr>
              <a:cxnSpLocks noChangeShapeType="1"/>
            </p:cNvCxnSpPr>
            <p:nvPr/>
          </p:nvCxnSpPr>
          <p:spPr bwMode="auto">
            <a:xfrm>
              <a:off x="4828931" y="5782301"/>
              <a:ext cx="3709682" cy="9136"/>
            </a:xfrm>
            <a:prstGeom prst="line">
              <a:avLst/>
            </a:prstGeom>
            <a:noFill/>
            <a:ln w="9525" algn="ctr">
              <a:solidFill>
                <a:schemeClr val="tx1"/>
              </a:solidFill>
              <a:round/>
              <a:headEnd/>
              <a:tailEnd/>
            </a:ln>
          </p:spPr>
        </p:cxnSp>
        <p:cxnSp>
          <p:nvCxnSpPr>
            <p:cNvPr id="140449" name="Straight Connector 10"/>
            <p:cNvCxnSpPr>
              <a:cxnSpLocks noChangeShapeType="1"/>
            </p:cNvCxnSpPr>
            <p:nvPr/>
          </p:nvCxnSpPr>
          <p:spPr bwMode="auto">
            <a:xfrm>
              <a:off x="4826000" y="2972062"/>
              <a:ext cx="3709682" cy="9136"/>
            </a:xfrm>
            <a:prstGeom prst="line">
              <a:avLst/>
            </a:prstGeom>
            <a:noFill/>
            <a:ln w="9525" algn="ctr">
              <a:solidFill>
                <a:schemeClr val="tx1"/>
              </a:solidFill>
              <a:round/>
              <a:headEnd/>
              <a:tailEnd/>
            </a:ln>
          </p:spPr>
        </p:cxnSp>
        <p:cxnSp>
          <p:nvCxnSpPr>
            <p:cNvPr id="140450" name="Straight Connector 11"/>
            <p:cNvCxnSpPr>
              <a:cxnSpLocks noChangeShapeType="1"/>
            </p:cNvCxnSpPr>
            <p:nvPr/>
          </p:nvCxnSpPr>
          <p:spPr bwMode="auto">
            <a:xfrm>
              <a:off x="8525569" y="2969678"/>
              <a:ext cx="3908" cy="2812622"/>
            </a:xfrm>
            <a:prstGeom prst="line">
              <a:avLst/>
            </a:prstGeom>
            <a:noFill/>
            <a:ln w="9525" algn="ctr">
              <a:solidFill>
                <a:schemeClr val="tx1"/>
              </a:solidFill>
              <a:round/>
              <a:headEnd/>
              <a:tailEnd/>
            </a:ln>
          </p:spPr>
        </p:cxnSp>
        <p:sp>
          <p:nvSpPr>
            <p:cNvPr id="140451" name="TextBox 14"/>
            <p:cNvSpPr txBox="1">
              <a:spLocks noChangeArrowheads="1"/>
            </p:cNvSpPr>
            <p:nvPr/>
          </p:nvSpPr>
          <p:spPr bwMode="auto">
            <a:xfrm rot="-5400000">
              <a:off x="3458561" y="4140783"/>
              <a:ext cx="1676060" cy="338554"/>
            </a:xfrm>
            <a:prstGeom prst="rect">
              <a:avLst/>
            </a:prstGeom>
            <a:noFill/>
            <a:ln w="9525">
              <a:noFill/>
              <a:miter lim="800000"/>
              <a:headEnd/>
              <a:tailEnd/>
            </a:ln>
          </p:spPr>
          <p:txBody>
            <a:bodyPr wrap="none">
              <a:spAutoFit/>
            </a:bodyPr>
            <a:lstStyle/>
            <a:p>
              <a:r>
                <a:rPr lang="en-US">
                  <a:latin typeface="Calibri" pitchFamily="34" charset="0"/>
                </a:rPr>
                <a:t>Boron nitride wall</a:t>
              </a:r>
            </a:p>
          </p:txBody>
        </p:sp>
        <p:sp>
          <p:nvSpPr>
            <p:cNvPr id="25" name="Arc 24"/>
            <p:cNvSpPr/>
            <p:nvPr/>
          </p:nvSpPr>
          <p:spPr bwMode="auto">
            <a:xfrm rot="16200000">
              <a:off x="3878279" y="4589066"/>
              <a:ext cx="4249597" cy="2319251"/>
            </a:xfrm>
            <a:prstGeom prst="arc">
              <a:avLst>
                <a:gd name="adj1" fmla="val 16079176"/>
                <a:gd name="adj2" fmla="val 20965003"/>
              </a:avLst>
            </a:prstGeom>
            <a:noFill/>
            <a:ln w="28575" cap="flat" cmpd="sng" algn="ctr">
              <a:solidFill>
                <a:schemeClr val="tx1"/>
              </a:solidFill>
              <a:prstDash val="solid"/>
              <a:round/>
              <a:headEnd type="none" w="med" len="med"/>
              <a:tailEnd type="none" w="med" len="med"/>
            </a:ln>
            <a:effectLst/>
          </p:spPr>
          <p:txBody>
            <a:bodyPr/>
            <a:lstStyle/>
            <a:p>
              <a:pPr eaLnBrk="0" hangingPunct="0">
                <a:defRPr/>
              </a:pPr>
              <a:endParaRPr lang="en-US">
                <a:latin typeface="CG Omega" pitchFamily="34" charset="0"/>
                <a:ea typeface="ＭＳ Ｐゴシック" pitchFamily="34" charset="-128"/>
              </a:endParaRPr>
            </a:p>
          </p:txBody>
        </p:sp>
        <p:sp>
          <p:nvSpPr>
            <p:cNvPr id="26" name="Arc 25"/>
            <p:cNvSpPr/>
            <p:nvPr/>
          </p:nvSpPr>
          <p:spPr bwMode="auto">
            <a:xfrm rot="20227293">
              <a:off x="2146390" y="3611194"/>
              <a:ext cx="8153096" cy="2878042"/>
            </a:xfrm>
            <a:prstGeom prst="arc">
              <a:avLst>
                <a:gd name="adj1" fmla="val 16079176"/>
                <a:gd name="adj2" fmla="val 20460436"/>
              </a:avLst>
            </a:prstGeom>
            <a:noFill/>
            <a:ln w="28575" cap="flat" cmpd="sng" algn="ctr">
              <a:solidFill>
                <a:schemeClr val="tx1"/>
              </a:solidFill>
              <a:prstDash val="solid"/>
              <a:round/>
              <a:headEnd type="none" w="med" len="med"/>
              <a:tailEnd type="none" w="med" len="med"/>
            </a:ln>
            <a:effectLst/>
          </p:spPr>
          <p:txBody>
            <a:bodyPr/>
            <a:lstStyle/>
            <a:p>
              <a:pPr eaLnBrk="0" hangingPunct="0">
                <a:defRPr/>
              </a:pPr>
              <a:endParaRPr lang="en-US">
                <a:latin typeface="CG Omega" pitchFamily="34" charset="0"/>
                <a:ea typeface="ＭＳ Ｐゴシック" pitchFamily="34" charset="-128"/>
              </a:endParaRPr>
            </a:p>
          </p:txBody>
        </p:sp>
        <p:sp>
          <p:nvSpPr>
            <p:cNvPr id="140454" name="TextBox 29"/>
            <p:cNvSpPr txBox="1">
              <a:spLocks noChangeArrowheads="1"/>
            </p:cNvSpPr>
            <p:nvPr/>
          </p:nvSpPr>
          <p:spPr bwMode="auto">
            <a:xfrm rot="5400000">
              <a:off x="8282224" y="4143766"/>
              <a:ext cx="937176" cy="338554"/>
            </a:xfrm>
            <a:prstGeom prst="rect">
              <a:avLst/>
            </a:prstGeom>
            <a:noFill/>
            <a:ln w="9525">
              <a:noFill/>
              <a:miter lim="800000"/>
              <a:headEnd/>
              <a:tailEnd/>
            </a:ln>
          </p:spPr>
          <p:txBody>
            <a:bodyPr wrap="none">
              <a:spAutoFit/>
            </a:bodyPr>
            <a:lstStyle/>
            <a:p>
              <a:r>
                <a:rPr lang="en-US">
                  <a:latin typeface="Calibri" pitchFamily="34" charset="0"/>
                </a:rPr>
                <a:t>Potential</a:t>
              </a:r>
            </a:p>
          </p:txBody>
        </p:sp>
        <p:cxnSp>
          <p:nvCxnSpPr>
            <p:cNvPr id="140455" name="Straight Arrow Connector 33"/>
            <p:cNvCxnSpPr>
              <a:cxnSpLocks noChangeShapeType="1"/>
            </p:cNvCxnSpPr>
            <p:nvPr/>
          </p:nvCxnSpPr>
          <p:spPr bwMode="auto">
            <a:xfrm flipH="1" flipV="1">
              <a:off x="5602850" y="2960340"/>
              <a:ext cx="14380" cy="784516"/>
            </a:xfrm>
            <a:prstGeom prst="straightConnector1">
              <a:avLst/>
            </a:prstGeom>
            <a:noFill/>
            <a:ln w="9525" algn="ctr">
              <a:solidFill>
                <a:schemeClr val="tx1"/>
              </a:solidFill>
              <a:round/>
              <a:headEnd type="arrow" w="med" len="med"/>
              <a:tailEnd type="arrow" w="med" len="med"/>
            </a:ln>
          </p:spPr>
        </p:cxnSp>
        <p:cxnSp>
          <p:nvCxnSpPr>
            <p:cNvPr id="140456" name="Straight Arrow Connector 34"/>
            <p:cNvCxnSpPr>
              <a:cxnSpLocks noChangeShapeType="1"/>
            </p:cNvCxnSpPr>
            <p:nvPr/>
          </p:nvCxnSpPr>
          <p:spPr bwMode="auto">
            <a:xfrm flipV="1">
              <a:off x="5612188" y="3747761"/>
              <a:ext cx="2996" cy="2023483"/>
            </a:xfrm>
            <a:prstGeom prst="straightConnector1">
              <a:avLst/>
            </a:prstGeom>
            <a:noFill/>
            <a:ln w="9525" algn="ctr">
              <a:solidFill>
                <a:schemeClr val="tx1"/>
              </a:solidFill>
              <a:round/>
              <a:headEnd type="arrow" w="med" len="med"/>
              <a:tailEnd type="arrow" w="med" len="med"/>
            </a:ln>
          </p:spPr>
        </p:cxnSp>
        <p:graphicFrame>
          <p:nvGraphicFramePr>
            <p:cNvPr id="140437" name="Object 149"/>
            <p:cNvGraphicFramePr>
              <a:graphicFrameLocks noChangeAspect="1"/>
            </p:cNvGraphicFramePr>
            <p:nvPr/>
          </p:nvGraphicFramePr>
          <p:xfrm>
            <a:off x="5723446" y="5144437"/>
            <a:ext cx="835025" cy="455613"/>
          </p:xfrm>
          <a:graphic>
            <a:graphicData uri="http://schemas.openxmlformats.org/presentationml/2006/ole">
              <p:oleObj spid="_x0000_s140437" name="Equation" r:id="rId4" imgW="411120" imgH="219240" progId="Equation.3">
                <p:embed/>
              </p:oleObj>
            </a:graphicData>
          </a:graphic>
        </p:graphicFrame>
        <p:graphicFrame>
          <p:nvGraphicFramePr>
            <p:cNvPr id="140438" name="Object 150"/>
            <p:cNvGraphicFramePr>
              <a:graphicFrameLocks noChangeAspect="1"/>
            </p:cNvGraphicFramePr>
            <p:nvPr/>
          </p:nvGraphicFramePr>
          <p:xfrm>
            <a:off x="5626588" y="2963258"/>
            <a:ext cx="885825" cy="481013"/>
          </p:xfrm>
          <a:graphic>
            <a:graphicData uri="http://schemas.openxmlformats.org/presentationml/2006/ole">
              <p:oleObj spid="_x0000_s140438" name="Equation" r:id="rId5" imgW="429480" imgH="228240" progId="">
                <p:embed/>
              </p:oleObj>
            </a:graphicData>
          </a:graphic>
        </p:graphicFrame>
        <p:sp>
          <p:nvSpPr>
            <p:cNvPr id="140457" name="Oval 38"/>
            <p:cNvSpPr>
              <a:spLocks noChangeArrowheads="1"/>
            </p:cNvSpPr>
            <p:nvPr/>
          </p:nvSpPr>
          <p:spPr bwMode="auto">
            <a:xfrm>
              <a:off x="5806608" y="3817977"/>
              <a:ext cx="365760" cy="365760"/>
            </a:xfrm>
            <a:prstGeom prst="ellipse">
              <a:avLst/>
            </a:prstGeom>
            <a:solidFill>
              <a:schemeClr val="accent1"/>
            </a:solidFill>
            <a:ln w="9525" algn="ctr">
              <a:solidFill>
                <a:schemeClr val="tx1"/>
              </a:solidFill>
              <a:round/>
              <a:headEnd/>
              <a:tailEnd/>
            </a:ln>
          </p:spPr>
          <p:txBody>
            <a:bodyPr lIns="0" tIns="0" rIns="0" bIns="0" anchor="ctr"/>
            <a:lstStyle/>
            <a:p>
              <a:pPr algn="ctr" eaLnBrk="0" hangingPunct="0"/>
              <a:r>
                <a:rPr lang="en-US" sz="1200">
                  <a:latin typeface="Calibri" pitchFamily="34" charset="0"/>
                </a:rPr>
                <a:t>Xe+</a:t>
              </a:r>
            </a:p>
          </p:txBody>
        </p:sp>
        <p:cxnSp>
          <p:nvCxnSpPr>
            <p:cNvPr id="140458" name="Straight Arrow Connector 40"/>
            <p:cNvCxnSpPr>
              <a:cxnSpLocks noChangeShapeType="1"/>
            </p:cNvCxnSpPr>
            <p:nvPr/>
          </p:nvCxnSpPr>
          <p:spPr bwMode="auto">
            <a:xfrm flipH="1">
              <a:off x="4856345" y="4046387"/>
              <a:ext cx="877164" cy="292367"/>
            </a:xfrm>
            <a:prstGeom prst="straightConnector1">
              <a:avLst/>
            </a:prstGeom>
            <a:noFill/>
            <a:ln w="9525" algn="ctr">
              <a:solidFill>
                <a:schemeClr val="tx1"/>
              </a:solidFill>
              <a:round/>
              <a:headEnd/>
              <a:tailEnd type="arrow" w="med" len="med"/>
            </a:ln>
          </p:spPr>
        </p:cxnSp>
        <p:sp>
          <p:nvSpPr>
            <p:cNvPr id="140459" name="Oval 44"/>
            <p:cNvSpPr>
              <a:spLocks noChangeArrowheads="1"/>
            </p:cNvSpPr>
            <p:nvPr/>
          </p:nvSpPr>
          <p:spPr bwMode="auto">
            <a:xfrm>
              <a:off x="5803676" y="4655607"/>
              <a:ext cx="365760" cy="365760"/>
            </a:xfrm>
            <a:prstGeom prst="ellipse">
              <a:avLst/>
            </a:prstGeom>
            <a:solidFill>
              <a:srgbClr val="FFFF00"/>
            </a:solidFill>
            <a:ln w="9525" algn="ctr">
              <a:solidFill>
                <a:schemeClr val="tx1"/>
              </a:solidFill>
              <a:round/>
              <a:headEnd/>
              <a:tailEnd/>
            </a:ln>
          </p:spPr>
          <p:txBody>
            <a:bodyPr lIns="0" tIns="0" rIns="0" bIns="0" anchor="ctr"/>
            <a:lstStyle/>
            <a:p>
              <a:pPr algn="ctr" eaLnBrk="0" hangingPunct="0"/>
              <a:r>
                <a:rPr lang="en-US" sz="1200">
                  <a:latin typeface="Calibri" pitchFamily="34" charset="0"/>
                </a:rPr>
                <a:t>BN</a:t>
              </a:r>
            </a:p>
          </p:txBody>
        </p:sp>
        <p:cxnSp>
          <p:nvCxnSpPr>
            <p:cNvPr id="140460" name="Straight Arrow Connector 47"/>
            <p:cNvCxnSpPr>
              <a:cxnSpLocks noChangeShapeType="1"/>
            </p:cNvCxnSpPr>
            <p:nvPr/>
          </p:nvCxnSpPr>
          <p:spPr bwMode="auto">
            <a:xfrm>
              <a:off x="4883754" y="4402706"/>
              <a:ext cx="858892" cy="374592"/>
            </a:xfrm>
            <a:prstGeom prst="straightConnector1">
              <a:avLst/>
            </a:prstGeom>
            <a:noFill/>
            <a:ln w="9525" algn="ctr">
              <a:solidFill>
                <a:schemeClr val="tx1"/>
              </a:solidFill>
              <a:round/>
              <a:headEnd/>
              <a:tailEnd type="arrow" w="med" len="med"/>
            </a:ln>
          </p:spPr>
        </p:cxnSp>
      </p:grpSp>
      <p:sp>
        <p:nvSpPr>
          <p:cNvPr id="140443" name="Left Brace 52"/>
          <p:cNvSpPr>
            <a:spLocks/>
          </p:cNvSpPr>
          <p:nvPr/>
        </p:nvSpPr>
        <p:spPr bwMode="auto">
          <a:xfrm rot="-5400000">
            <a:off x="5080794" y="5623719"/>
            <a:ext cx="260350" cy="700088"/>
          </a:xfrm>
          <a:prstGeom prst="leftBrace">
            <a:avLst>
              <a:gd name="adj1" fmla="val 40472"/>
              <a:gd name="adj2" fmla="val 48528"/>
            </a:avLst>
          </a:prstGeom>
          <a:solidFill>
            <a:srgbClr val="FFFFFF"/>
          </a:solidFill>
          <a:ln w="9525" algn="ctr">
            <a:solidFill>
              <a:schemeClr val="tx1"/>
            </a:solidFill>
            <a:round/>
            <a:headEnd/>
            <a:tailEnd/>
          </a:ln>
        </p:spPr>
        <p:txBody>
          <a:bodyPr/>
          <a:lstStyle/>
          <a:p>
            <a:pPr eaLnBrk="0" hangingPunct="0"/>
            <a:endParaRPr lang="en-US"/>
          </a:p>
        </p:txBody>
      </p:sp>
      <p:sp>
        <p:nvSpPr>
          <p:cNvPr id="140444" name="TextBox 53"/>
          <p:cNvSpPr txBox="1">
            <a:spLocks noChangeArrowheads="1"/>
          </p:cNvSpPr>
          <p:nvPr/>
        </p:nvSpPr>
        <p:spPr bwMode="auto">
          <a:xfrm>
            <a:off x="4781550" y="6135688"/>
            <a:ext cx="835025" cy="339725"/>
          </a:xfrm>
          <a:prstGeom prst="rect">
            <a:avLst/>
          </a:prstGeom>
          <a:noFill/>
          <a:ln w="9525">
            <a:noFill/>
            <a:miter lim="800000"/>
            <a:headEnd/>
            <a:tailEnd/>
          </a:ln>
        </p:spPr>
        <p:txBody>
          <a:bodyPr wrap="none">
            <a:spAutoFit/>
          </a:bodyPr>
          <a:lstStyle/>
          <a:p>
            <a:r>
              <a:rPr lang="en-US"/>
              <a:t>Sheath</a:t>
            </a:r>
          </a:p>
        </p:txBody>
      </p:sp>
      <p:sp>
        <p:nvSpPr>
          <p:cNvPr id="140445" name="Left Brace 54"/>
          <p:cNvSpPr>
            <a:spLocks/>
          </p:cNvSpPr>
          <p:nvPr/>
        </p:nvSpPr>
        <p:spPr bwMode="auto">
          <a:xfrm rot="-5400000">
            <a:off x="6945312" y="4522788"/>
            <a:ext cx="269875" cy="2914650"/>
          </a:xfrm>
          <a:prstGeom prst="leftBrace">
            <a:avLst>
              <a:gd name="adj1" fmla="val 40100"/>
              <a:gd name="adj2" fmla="val 48528"/>
            </a:avLst>
          </a:prstGeom>
          <a:solidFill>
            <a:srgbClr val="FFFFFF"/>
          </a:solidFill>
          <a:ln w="9525" algn="ctr">
            <a:solidFill>
              <a:schemeClr val="tx1"/>
            </a:solidFill>
            <a:round/>
            <a:headEnd/>
            <a:tailEnd/>
          </a:ln>
        </p:spPr>
        <p:txBody>
          <a:bodyPr/>
          <a:lstStyle/>
          <a:p>
            <a:pPr eaLnBrk="0" hangingPunct="0"/>
            <a:endParaRPr lang="en-US"/>
          </a:p>
        </p:txBody>
      </p:sp>
      <p:sp>
        <p:nvSpPr>
          <p:cNvPr id="140446" name="TextBox 55"/>
          <p:cNvSpPr txBox="1">
            <a:spLocks noChangeArrowheads="1"/>
          </p:cNvSpPr>
          <p:nvPr/>
        </p:nvSpPr>
        <p:spPr bwMode="auto">
          <a:xfrm>
            <a:off x="5830888" y="6129338"/>
            <a:ext cx="2419350" cy="338137"/>
          </a:xfrm>
          <a:prstGeom prst="rect">
            <a:avLst/>
          </a:prstGeom>
          <a:noFill/>
          <a:ln w="9525">
            <a:noFill/>
            <a:miter lim="800000"/>
            <a:headEnd/>
            <a:tailEnd/>
          </a:ln>
        </p:spPr>
        <p:txBody>
          <a:bodyPr wrap="none">
            <a:spAutoFit/>
          </a:bodyPr>
          <a:lstStyle/>
          <a:p>
            <a:r>
              <a:rPr lang="en-US"/>
              <a:t>Pre-Sheath/Bulk Plasma</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smtClean="0"/>
              <a:t>MSL</a:t>
            </a:r>
          </a:p>
        </p:txBody>
      </p:sp>
      <p:sp>
        <p:nvSpPr>
          <p:cNvPr id="4" name="Slide Number Placeholder 3"/>
          <p:cNvSpPr>
            <a:spLocks noGrp="1"/>
          </p:cNvSpPr>
          <p:nvPr>
            <p:ph type="sldNum" sz="quarter" idx="10"/>
          </p:nvPr>
        </p:nvSpPr>
        <p:spPr/>
        <p:txBody>
          <a:bodyPr/>
          <a:lstStyle/>
          <a:p>
            <a:pPr>
              <a:defRPr/>
            </a:pPr>
            <a:fld id="{5A28EA90-37FC-46ED-B180-E271CD14E659}" type="slidenum">
              <a:rPr lang="en-US" smtClean="0"/>
              <a:pPr>
                <a:defRPr/>
              </a:pPr>
              <a:t>3</a:t>
            </a:fld>
            <a:endParaRPr lang="en-US"/>
          </a:p>
        </p:txBody>
      </p:sp>
      <p:pic>
        <p:nvPicPr>
          <p:cNvPr id="18435" name="Picture 5" descr="MSL.jpg"/>
          <p:cNvPicPr>
            <a:picLocks noChangeAspect="1"/>
          </p:cNvPicPr>
          <p:nvPr/>
        </p:nvPicPr>
        <p:blipFill>
          <a:blip r:embed="rId2"/>
          <a:srcRect t="16583" b="29469"/>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08" name="Title 1"/>
          <p:cNvSpPr>
            <a:spLocks noGrp="1"/>
          </p:cNvSpPr>
          <p:nvPr>
            <p:ph type="title"/>
          </p:nvPr>
        </p:nvSpPr>
        <p:spPr/>
        <p:txBody>
          <a:bodyPr/>
          <a:lstStyle/>
          <a:p>
            <a:r>
              <a:rPr lang="en-US" smtClean="0"/>
              <a:t>Carbon deposition and erosion rates</a:t>
            </a:r>
          </a:p>
        </p:txBody>
      </p:sp>
      <p:sp>
        <p:nvSpPr>
          <p:cNvPr id="108709" name="Content Placeholder 2"/>
          <p:cNvSpPr>
            <a:spLocks noGrp="1"/>
          </p:cNvSpPr>
          <p:nvPr>
            <p:ph idx="1"/>
          </p:nvPr>
        </p:nvSpPr>
        <p:spPr>
          <a:xfrm>
            <a:off x="306388" y="4752975"/>
            <a:ext cx="8763000" cy="569913"/>
          </a:xfrm>
        </p:spPr>
        <p:txBody>
          <a:bodyPr/>
          <a:lstStyle/>
          <a:p>
            <a:r>
              <a:rPr lang="en-US" smtClean="0"/>
              <a:t>Interpretation of carbon deposits complicated by uncertainty in the sputter yields of carbon and BN under low-energy Xe impact</a:t>
            </a:r>
          </a:p>
          <a:p>
            <a:r>
              <a:rPr lang="en-US" smtClean="0"/>
              <a:t>BN and C thresholds are in the range of 25-50 eV.  The maximum ion energy for the MS case was 36 eV.</a:t>
            </a:r>
          </a:p>
          <a:p>
            <a:r>
              <a:rPr lang="en-US" smtClean="0"/>
              <a:t>If Y</a:t>
            </a:r>
            <a:r>
              <a:rPr lang="en-US" baseline="-25000" smtClean="0"/>
              <a:t>BN</a:t>
            </a:r>
            <a:r>
              <a:rPr lang="en-US" smtClean="0"/>
              <a:t>/Y</a:t>
            </a:r>
            <a:r>
              <a:rPr lang="en-US" baseline="-25000" smtClean="0"/>
              <a:t>C</a:t>
            </a:r>
            <a:r>
              <a:rPr lang="en-US" smtClean="0"/>
              <a:t> is O(1-10) near threshold, erosion rate was less than or equal to     0.004 – 0.08 μm/h, a reduction of 100-2000X from the US case.</a:t>
            </a:r>
          </a:p>
        </p:txBody>
      </p:sp>
      <p:sp>
        <p:nvSpPr>
          <p:cNvPr id="4" name="Slide Number Placeholder 3"/>
          <p:cNvSpPr>
            <a:spLocks noGrp="1"/>
          </p:cNvSpPr>
          <p:nvPr>
            <p:ph type="sldNum" sz="quarter" idx="10"/>
          </p:nvPr>
        </p:nvSpPr>
        <p:spPr/>
        <p:txBody>
          <a:bodyPr/>
          <a:lstStyle/>
          <a:p>
            <a:pPr>
              <a:defRPr/>
            </a:pPr>
            <a:fld id="{400E8C8F-53F1-437E-A3FA-1031968FA316}" type="slidenum">
              <a:rPr lang="en-US" smtClean="0"/>
              <a:pPr>
                <a:defRPr/>
              </a:pPr>
              <a:t>30</a:t>
            </a:fld>
            <a:endParaRPr lang="en-US"/>
          </a:p>
        </p:txBody>
      </p:sp>
      <p:graphicFrame>
        <p:nvGraphicFramePr>
          <p:cNvPr id="108707" name="Object 163"/>
          <p:cNvGraphicFramePr>
            <a:graphicFrameLocks noChangeAspect="1"/>
          </p:cNvGraphicFramePr>
          <p:nvPr/>
        </p:nvGraphicFramePr>
        <p:xfrm>
          <a:off x="341313" y="1136650"/>
          <a:ext cx="5743575" cy="1017588"/>
        </p:xfrm>
        <a:graphic>
          <a:graphicData uri="http://schemas.openxmlformats.org/presentationml/2006/ole">
            <p:oleObj spid="_x0000_s108707" name="Equation" r:id="rId3" imgW="2422800" imgH="420480" progId="">
              <p:embed/>
            </p:oleObj>
          </a:graphicData>
        </a:graphic>
      </p:graphicFrame>
      <p:cxnSp>
        <p:nvCxnSpPr>
          <p:cNvPr id="108711" name="Straight Connector 6"/>
          <p:cNvCxnSpPr>
            <a:cxnSpLocks noChangeShapeType="1"/>
          </p:cNvCxnSpPr>
          <p:nvPr/>
        </p:nvCxnSpPr>
        <p:spPr bwMode="auto">
          <a:xfrm flipV="1">
            <a:off x="3028950" y="4248150"/>
            <a:ext cx="2600325" cy="7938"/>
          </a:xfrm>
          <a:prstGeom prst="line">
            <a:avLst/>
          </a:prstGeom>
          <a:noFill/>
          <a:ln w="9525" algn="ctr">
            <a:solidFill>
              <a:schemeClr val="tx1"/>
            </a:solidFill>
            <a:round/>
            <a:headEnd/>
            <a:tailEnd/>
          </a:ln>
        </p:spPr>
      </p:cxnSp>
      <p:cxnSp>
        <p:nvCxnSpPr>
          <p:cNvPr id="108712" name="Straight Arrow Connector 8"/>
          <p:cNvCxnSpPr>
            <a:cxnSpLocks noChangeShapeType="1"/>
          </p:cNvCxnSpPr>
          <p:nvPr/>
        </p:nvCxnSpPr>
        <p:spPr bwMode="auto">
          <a:xfrm>
            <a:off x="3449638" y="3217863"/>
            <a:ext cx="0" cy="884237"/>
          </a:xfrm>
          <a:prstGeom prst="straightConnector1">
            <a:avLst/>
          </a:prstGeom>
          <a:noFill/>
          <a:ln w="9525" algn="ctr">
            <a:solidFill>
              <a:schemeClr val="tx1"/>
            </a:solidFill>
            <a:round/>
            <a:headEnd/>
            <a:tailEnd type="arrow" w="med" len="med"/>
          </a:ln>
        </p:spPr>
      </p:cxnSp>
      <p:cxnSp>
        <p:nvCxnSpPr>
          <p:cNvPr id="108713" name="Straight Arrow Connector 9"/>
          <p:cNvCxnSpPr>
            <a:cxnSpLocks noChangeShapeType="1"/>
          </p:cNvCxnSpPr>
          <p:nvPr/>
        </p:nvCxnSpPr>
        <p:spPr bwMode="auto">
          <a:xfrm>
            <a:off x="3979863" y="3216275"/>
            <a:ext cx="0" cy="882650"/>
          </a:xfrm>
          <a:prstGeom prst="straightConnector1">
            <a:avLst/>
          </a:prstGeom>
          <a:noFill/>
          <a:ln w="9525" algn="ctr">
            <a:solidFill>
              <a:schemeClr val="tx1"/>
            </a:solidFill>
            <a:round/>
            <a:headEnd/>
            <a:tailEnd type="arrow" w="med" len="med"/>
          </a:ln>
        </p:spPr>
      </p:cxnSp>
      <p:sp>
        <p:nvSpPr>
          <p:cNvPr id="108714" name="TextBox 10"/>
          <p:cNvSpPr txBox="1">
            <a:spLocks noChangeArrowheads="1"/>
          </p:cNvSpPr>
          <p:nvPr/>
        </p:nvSpPr>
        <p:spPr bwMode="auto">
          <a:xfrm>
            <a:off x="3182938" y="2805113"/>
            <a:ext cx="555625" cy="339725"/>
          </a:xfrm>
          <a:prstGeom prst="rect">
            <a:avLst/>
          </a:prstGeom>
          <a:noFill/>
          <a:ln w="9525">
            <a:noFill/>
            <a:miter lim="800000"/>
            <a:headEnd/>
            <a:tailEnd/>
          </a:ln>
        </p:spPr>
        <p:txBody>
          <a:bodyPr wrap="none">
            <a:spAutoFit/>
          </a:bodyPr>
          <a:lstStyle/>
          <a:p>
            <a:r>
              <a:rPr lang="en-US"/>
              <a:t>Xe+</a:t>
            </a:r>
          </a:p>
        </p:txBody>
      </p:sp>
      <p:sp>
        <p:nvSpPr>
          <p:cNvPr id="108715" name="TextBox 11"/>
          <p:cNvSpPr txBox="1">
            <a:spLocks noChangeArrowheads="1"/>
          </p:cNvSpPr>
          <p:nvPr/>
        </p:nvSpPr>
        <p:spPr bwMode="auto">
          <a:xfrm>
            <a:off x="3817938" y="2840038"/>
            <a:ext cx="333375" cy="338137"/>
          </a:xfrm>
          <a:prstGeom prst="rect">
            <a:avLst/>
          </a:prstGeom>
          <a:noFill/>
          <a:ln w="9525">
            <a:noFill/>
            <a:miter lim="800000"/>
            <a:headEnd/>
            <a:tailEnd/>
          </a:ln>
        </p:spPr>
        <p:txBody>
          <a:bodyPr wrap="none">
            <a:spAutoFit/>
          </a:bodyPr>
          <a:lstStyle/>
          <a:p>
            <a:r>
              <a:rPr lang="en-US"/>
              <a:t>C</a:t>
            </a:r>
          </a:p>
        </p:txBody>
      </p:sp>
      <p:cxnSp>
        <p:nvCxnSpPr>
          <p:cNvPr id="108716" name="Straight Arrow Connector 13"/>
          <p:cNvCxnSpPr>
            <a:cxnSpLocks noChangeShapeType="1"/>
          </p:cNvCxnSpPr>
          <p:nvPr/>
        </p:nvCxnSpPr>
        <p:spPr bwMode="auto">
          <a:xfrm flipH="1" flipV="1">
            <a:off x="4598988" y="3208338"/>
            <a:ext cx="17462" cy="866775"/>
          </a:xfrm>
          <a:prstGeom prst="straightConnector1">
            <a:avLst/>
          </a:prstGeom>
          <a:noFill/>
          <a:ln w="9525" algn="ctr">
            <a:solidFill>
              <a:schemeClr val="tx1"/>
            </a:solidFill>
            <a:round/>
            <a:headEnd/>
            <a:tailEnd type="arrow" w="med" len="med"/>
          </a:ln>
        </p:spPr>
      </p:cxnSp>
      <p:sp>
        <p:nvSpPr>
          <p:cNvPr id="108717" name="TextBox 14"/>
          <p:cNvSpPr txBox="1">
            <a:spLocks noChangeArrowheads="1"/>
          </p:cNvSpPr>
          <p:nvPr/>
        </p:nvSpPr>
        <p:spPr bwMode="auto">
          <a:xfrm>
            <a:off x="4443413" y="2838450"/>
            <a:ext cx="331787" cy="338138"/>
          </a:xfrm>
          <a:prstGeom prst="rect">
            <a:avLst/>
          </a:prstGeom>
          <a:noFill/>
          <a:ln w="9525">
            <a:noFill/>
            <a:miter lim="800000"/>
            <a:headEnd/>
            <a:tailEnd/>
          </a:ln>
        </p:spPr>
        <p:txBody>
          <a:bodyPr wrap="none">
            <a:spAutoFit/>
          </a:bodyPr>
          <a:lstStyle/>
          <a:p>
            <a:r>
              <a:rPr lang="en-US"/>
              <a:t>C</a:t>
            </a:r>
          </a:p>
        </p:txBody>
      </p:sp>
      <p:sp>
        <p:nvSpPr>
          <p:cNvPr id="108718" name="TextBox 15"/>
          <p:cNvSpPr txBox="1">
            <a:spLocks noChangeArrowheads="1"/>
          </p:cNvSpPr>
          <p:nvPr/>
        </p:nvSpPr>
        <p:spPr bwMode="auto">
          <a:xfrm>
            <a:off x="5032375" y="2827338"/>
            <a:ext cx="469900" cy="338137"/>
          </a:xfrm>
          <a:prstGeom prst="rect">
            <a:avLst/>
          </a:prstGeom>
          <a:noFill/>
          <a:ln w="9525">
            <a:noFill/>
            <a:miter lim="800000"/>
            <a:headEnd/>
            <a:tailEnd/>
          </a:ln>
        </p:spPr>
        <p:txBody>
          <a:bodyPr wrap="none">
            <a:spAutoFit/>
          </a:bodyPr>
          <a:lstStyle/>
          <a:p>
            <a:r>
              <a:rPr lang="en-US"/>
              <a:t>BN</a:t>
            </a:r>
          </a:p>
        </p:txBody>
      </p:sp>
      <p:cxnSp>
        <p:nvCxnSpPr>
          <p:cNvPr id="108719" name="Straight Arrow Connector 16"/>
          <p:cNvCxnSpPr>
            <a:cxnSpLocks noChangeShapeType="1"/>
          </p:cNvCxnSpPr>
          <p:nvPr/>
        </p:nvCxnSpPr>
        <p:spPr bwMode="auto">
          <a:xfrm flipH="1" flipV="1">
            <a:off x="5257800" y="3206750"/>
            <a:ext cx="17463" cy="866775"/>
          </a:xfrm>
          <a:prstGeom prst="straightConnector1">
            <a:avLst/>
          </a:prstGeom>
          <a:noFill/>
          <a:ln w="9525" algn="ctr">
            <a:solidFill>
              <a:schemeClr val="tx1"/>
            </a:solidFill>
            <a:round/>
            <a:headEnd/>
            <a:tailEnd type="arrow" w="med" len="med"/>
          </a:ln>
        </p:spPr>
      </p:cxnSp>
      <p:cxnSp>
        <p:nvCxnSpPr>
          <p:cNvPr id="108720" name="Straight Connector 18"/>
          <p:cNvCxnSpPr>
            <a:cxnSpLocks noChangeShapeType="1"/>
          </p:cNvCxnSpPr>
          <p:nvPr/>
        </p:nvCxnSpPr>
        <p:spPr bwMode="auto">
          <a:xfrm flipH="1">
            <a:off x="2968625" y="4256088"/>
            <a:ext cx="198438" cy="257175"/>
          </a:xfrm>
          <a:prstGeom prst="line">
            <a:avLst/>
          </a:prstGeom>
          <a:noFill/>
          <a:ln w="9525" algn="ctr">
            <a:solidFill>
              <a:schemeClr val="tx1"/>
            </a:solidFill>
            <a:round/>
            <a:headEnd/>
            <a:tailEnd/>
          </a:ln>
        </p:spPr>
      </p:cxnSp>
      <p:cxnSp>
        <p:nvCxnSpPr>
          <p:cNvPr id="108721" name="Straight Connector 19"/>
          <p:cNvCxnSpPr>
            <a:cxnSpLocks noChangeShapeType="1"/>
          </p:cNvCxnSpPr>
          <p:nvPr/>
        </p:nvCxnSpPr>
        <p:spPr bwMode="auto">
          <a:xfrm flipH="1">
            <a:off x="3206750" y="4262438"/>
            <a:ext cx="198438" cy="257175"/>
          </a:xfrm>
          <a:prstGeom prst="line">
            <a:avLst/>
          </a:prstGeom>
          <a:noFill/>
          <a:ln w="9525" algn="ctr">
            <a:solidFill>
              <a:schemeClr val="tx1"/>
            </a:solidFill>
            <a:round/>
            <a:headEnd/>
            <a:tailEnd/>
          </a:ln>
        </p:spPr>
      </p:cxnSp>
      <p:cxnSp>
        <p:nvCxnSpPr>
          <p:cNvPr id="108722" name="Straight Connector 20"/>
          <p:cNvCxnSpPr>
            <a:cxnSpLocks noChangeShapeType="1"/>
          </p:cNvCxnSpPr>
          <p:nvPr/>
        </p:nvCxnSpPr>
        <p:spPr bwMode="auto">
          <a:xfrm flipH="1">
            <a:off x="3479800" y="4260850"/>
            <a:ext cx="196850" cy="257175"/>
          </a:xfrm>
          <a:prstGeom prst="line">
            <a:avLst/>
          </a:prstGeom>
          <a:noFill/>
          <a:ln w="9525" algn="ctr">
            <a:solidFill>
              <a:schemeClr val="tx1"/>
            </a:solidFill>
            <a:round/>
            <a:headEnd/>
            <a:tailEnd/>
          </a:ln>
        </p:spPr>
      </p:cxnSp>
      <p:cxnSp>
        <p:nvCxnSpPr>
          <p:cNvPr id="108723" name="Straight Connector 21"/>
          <p:cNvCxnSpPr>
            <a:cxnSpLocks noChangeShapeType="1"/>
          </p:cNvCxnSpPr>
          <p:nvPr/>
        </p:nvCxnSpPr>
        <p:spPr bwMode="auto">
          <a:xfrm flipH="1">
            <a:off x="5305425" y="4257675"/>
            <a:ext cx="196850" cy="258763"/>
          </a:xfrm>
          <a:prstGeom prst="line">
            <a:avLst/>
          </a:prstGeom>
          <a:noFill/>
          <a:ln w="9525" algn="ctr">
            <a:solidFill>
              <a:schemeClr val="tx1"/>
            </a:solidFill>
            <a:round/>
            <a:headEnd/>
            <a:tailEnd/>
          </a:ln>
        </p:spPr>
      </p:cxnSp>
      <p:cxnSp>
        <p:nvCxnSpPr>
          <p:cNvPr id="108724" name="Straight Connector 22"/>
          <p:cNvCxnSpPr>
            <a:cxnSpLocks noChangeShapeType="1"/>
          </p:cNvCxnSpPr>
          <p:nvPr/>
        </p:nvCxnSpPr>
        <p:spPr bwMode="auto">
          <a:xfrm flipH="1">
            <a:off x="4976813" y="4256088"/>
            <a:ext cx="198437" cy="257175"/>
          </a:xfrm>
          <a:prstGeom prst="line">
            <a:avLst/>
          </a:prstGeom>
          <a:noFill/>
          <a:ln w="9525" algn="ctr">
            <a:solidFill>
              <a:schemeClr val="tx1"/>
            </a:solidFill>
            <a:round/>
            <a:headEnd/>
            <a:tailEnd/>
          </a:ln>
        </p:spPr>
      </p:cxnSp>
      <p:sp>
        <p:nvSpPr>
          <p:cNvPr id="108725" name="TextBox 23"/>
          <p:cNvSpPr txBox="1">
            <a:spLocks noChangeArrowheads="1"/>
          </p:cNvSpPr>
          <p:nvPr/>
        </p:nvSpPr>
        <p:spPr bwMode="auto">
          <a:xfrm>
            <a:off x="3827463" y="4306888"/>
            <a:ext cx="1073150" cy="339725"/>
          </a:xfrm>
          <a:prstGeom prst="rect">
            <a:avLst/>
          </a:prstGeom>
          <a:noFill/>
          <a:ln w="9525">
            <a:noFill/>
            <a:miter lim="800000"/>
            <a:headEnd/>
            <a:tailEnd/>
          </a:ln>
        </p:spPr>
        <p:txBody>
          <a:bodyPr wrap="none">
            <a:spAutoFit/>
          </a:bodyPr>
          <a:lstStyle/>
          <a:p>
            <a:r>
              <a:rPr lang="en-US"/>
              <a:t>BN (w/ C)</a:t>
            </a:r>
          </a:p>
        </p:txBody>
      </p:sp>
      <p:cxnSp>
        <p:nvCxnSpPr>
          <p:cNvPr id="108726" name="Elbow Connector 25"/>
          <p:cNvCxnSpPr>
            <a:cxnSpLocks noChangeShapeType="1"/>
          </p:cNvCxnSpPr>
          <p:nvPr/>
        </p:nvCxnSpPr>
        <p:spPr bwMode="auto">
          <a:xfrm>
            <a:off x="5491163" y="2230438"/>
            <a:ext cx="1287462" cy="249237"/>
          </a:xfrm>
          <a:prstGeom prst="bentConnector3">
            <a:avLst>
              <a:gd name="adj1" fmla="val 667"/>
            </a:avLst>
          </a:prstGeom>
          <a:noFill/>
          <a:ln w="9525" algn="ctr">
            <a:solidFill>
              <a:schemeClr val="tx1"/>
            </a:solidFill>
            <a:round/>
            <a:headEnd/>
            <a:tailEnd type="arrow" w="med" len="med"/>
          </a:ln>
        </p:spPr>
      </p:cxnSp>
      <p:sp>
        <p:nvSpPr>
          <p:cNvPr id="108727" name="TextBox 29"/>
          <p:cNvSpPr txBox="1">
            <a:spLocks noChangeArrowheads="1"/>
          </p:cNvSpPr>
          <p:nvPr/>
        </p:nvSpPr>
        <p:spPr bwMode="auto">
          <a:xfrm>
            <a:off x="6864350" y="2273300"/>
            <a:ext cx="2352675" cy="339725"/>
          </a:xfrm>
          <a:prstGeom prst="rect">
            <a:avLst/>
          </a:prstGeom>
          <a:noFill/>
          <a:ln w="9525">
            <a:noFill/>
            <a:miter lim="800000"/>
            <a:headEnd/>
            <a:tailEnd/>
          </a:ln>
        </p:spPr>
        <p:txBody>
          <a:bodyPr wrap="none">
            <a:spAutoFit/>
          </a:bodyPr>
          <a:lstStyle/>
          <a:p>
            <a:r>
              <a:rPr lang="en-US"/>
              <a:t>O(1-10) over 50-200 eV</a:t>
            </a:r>
          </a:p>
        </p:txBody>
      </p:sp>
      <p:cxnSp>
        <p:nvCxnSpPr>
          <p:cNvPr id="108728" name="Elbow Connector 30"/>
          <p:cNvCxnSpPr>
            <a:cxnSpLocks noChangeShapeType="1"/>
            <a:endCxn id="108731" idx="1"/>
          </p:cNvCxnSpPr>
          <p:nvPr/>
        </p:nvCxnSpPr>
        <p:spPr bwMode="auto">
          <a:xfrm>
            <a:off x="1851025" y="2049463"/>
            <a:ext cx="525463" cy="401637"/>
          </a:xfrm>
          <a:prstGeom prst="bentConnector3">
            <a:avLst>
              <a:gd name="adj1" fmla="val 1014"/>
            </a:avLst>
          </a:prstGeom>
          <a:noFill/>
          <a:ln w="9525" algn="ctr">
            <a:solidFill>
              <a:schemeClr val="tx1"/>
            </a:solidFill>
            <a:round/>
            <a:headEnd/>
            <a:tailEnd type="arrow" w="med" len="med"/>
          </a:ln>
        </p:spPr>
      </p:cxnSp>
      <p:cxnSp>
        <p:nvCxnSpPr>
          <p:cNvPr id="108729" name="Straight Arrow Connector 57"/>
          <p:cNvCxnSpPr>
            <a:cxnSpLocks noChangeShapeType="1"/>
          </p:cNvCxnSpPr>
          <p:nvPr/>
        </p:nvCxnSpPr>
        <p:spPr bwMode="auto">
          <a:xfrm>
            <a:off x="720725" y="1973263"/>
            <a:ext cx="7938" cy="455612"/>
          </a:xfrm>
          <a:prstGeom prst="straightConnector1">
            <a:avLst/>
          </a:prstGeom>
          <a:noFill/>
          <a:ln w="9525" algn="ctr">
            <a:solidFill>
              <a:schemeClr val="tx1"/>
            </a:solidFill>
            <a:round/>
            <a:headEnd/>
            <a:tailEnd type="arrow" w="med" len="med"/>
          </a:ln>
        </p:spPr>
      </p:cxnSp>
      <p:sp>
        <p:nvSpPr>
          <p:cNvPr id="108730" name="TextBox 58"/>
          <p:cNvSpPr txBox="1">
            <a:spLocks noChangeArrowheads="1"/>
          </p:cNvSpPr>
          <p:nvPr/>
        </p:nvSpPr>
        <p:spPr bwMode="auto">
          <a:xfrm>
            <a:off x="17463" y="2497138"/>
            <a:ext cx="1427162" cy="584200"/>
          </a:xfrm>
          <a:prstGeom prst="rect">
            <a:avLst/>
          </a:prstGeom>
          <a:noFill/>
          <a:ln w="9525">
            <a:noFill/>
            <a:miter lim="800000"/>
            <a:headEnd/>
            <a:tailEnd/>
          </a:ln>
        </p:spPr>
        <p:txBody>
          <a:bodyPr wrap="none">
            <a:spAutoFit/>
          </a:bodyPr>
          <a:lstStyle/>
          <a:p>
            <a:pPr algn="ctr"/>
            <a:r>
              <a:rPr lang="en-US"/>
              <a:t>“Undisturbed”</a:t>
            </a:r>
          </a:p>
          <a:p>
            <a:pPr algn="ctr"/>
            <a:r>
              <a:rPr lang="en-US"/>
              <a:t>erosion rate</a:t>
            </a:r>
          </a:p>
        </p:txBody>
      </p:sp>
      <p:sp>
        <p:nvSpPr>
          <p:cNvPr id="108731" name="TextBox 59"/>
          <p:cNvSpPr txBox="1">
            <a:spLocks noChangeArrowheads="1"/>
          </p:cNvSpPr>
          <p:nvPr/>
        </p:nvSpPr>
        <p:spPr bwMode="auto">
          <a:xfrm>
            <a:off x="2376488" y="2282825"/>
            <a:ext cx="2386012" cy="338138"/>
          </a:xfrm>
          <a:prstGeom prst="rect">
            <a:avLst/>
          </a:prstGeom>
          <a:noFill/>
          <a:ln w="9525">
            <a:noFill/>
            <a:miter lim="800000"/>
            <a:headEnd/>
            <a:tailEnd/>
          </a:ln>
        </p:spPr>
        <p:txBody>
          <a:bodyPr wrap="none">
            <a:spAutoFit/>
          </a:bodyPr>
          <a:lstStyle/>
          <a:p>
            <a:r>
              <a:rPr lang="en-US"/>
              <a:t>Carbon backsputter rate</a:t>
            </a: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p:cNvSpPr>
            <a:spLocks noGrp="1"/>
          </p:cNvSpPr>
          <p:nvPr>
            <p:ph type="title"/>
          </p:nvPr>
        </p:nvSpPr>
        <p:spPr/>
        <p:txBody>
          <a:bodyPr/>
          <a:lstStyle/>
          <a:p>
            <a:r>
              <a:rPr lang="en-US" smtClean="0"/>
              <a:t>Coordinate Measuring Machine (CMM) Erosion Rates</a:t>
            </a:r>
          </a:p>
        </p:txBody>
      </p:sp>
      <p:sp>
        <p:nvSpPr>
          <p:cNvPr id="174082" name="Content Placeholder 2"/>
          <p:cNvSpPr>
            <a:spLocks noGrp="1"/>
          </p:cNvSpPr>
          <p:nvPr>
            <p:ph idx="1"/>
          </p:nvPr>
        </p:nvSpPr>
        <p:spPr>
          <a:xfrm>
            <a:off x="228600" y="5603875"/>
            <a:ext cx="8763000" cy="568325"/>
          </a:xfrm>
        </p:spPr>
        <p:txBody>
          <a:bodyPr/>
          <a:lstStyle/>
          <a:p>
            <a:r>
              <a:rPr lang="en-US" smtClean="0"/>
              <a:t>US rates are typical of Hall thrusters at beginning-of-life (BOL).</a:t>
            </a:r>
          </a:p>
          <a:p>
            <a:r>
              <a:rPr lang="en-US" smtClean="0"/>
              <a:t>MS rates are below the noise threshold of the CMM.  </a:t>
            </a:r>
          </a:p>
        </p:txBody>
      </p:sp>
      <p:sp>
        <p:nvSpPr>
          <p:cNvPr id="4" name="Slide Number Placeholder 3"/>
          <p:cNvSpPr>
            <a:spLocks noGrp="1"/>
          </p:cNvSpPr>
          <p:nvPr>
            <p:ph type="sldNum" sz="quarter" idx="10"/>
          </p:nvPr>
        </p:nvSpPr>
        <p:spPr/>
        <p:txBody>
          <a:bodyPr/>
          <a:lstStyle/>
          <a:p>
            <a:pPr>
              <a:defRPr/>
            </a:pPr>
            <a:fld id="{468D0B81-22AD-4526-AC9D-C763F76DB46F}" type="slidenum">
              <a:rPr lang="en-US" smtClean="0"/>
              <a:pPr>
                <a:defRPr/>
              </a:pPr>
              <a:t>31</a:t>
            </a:fld>
            <a:endParaRPr lang="en-US"/>
          </a:p>
        </p:txBody>
      </p:sp>
      <p:pic>
        <p:nvPicPr>
          <p:cNvPr id="174084" name="Picture 4"/>
          <p:cNvPicPr>
            <a:picLocks noChangeAspect="1"/>
          </p:cNvPicPr>
          <p:nvPr/>
        </p:nvPicPr>
        <p:blipFill>
          <a:blip r:embed="rId2"/>
          <a:srcRect/>
          <a:stretch>
            <a:fillRect/>
          </a:stretch>
        </p:blipFill>
        <p:spPr bwMode="auto">
          <a:xfrm>
            <a:off x="68263" y="1276350"/>
            <a:ext cx="7118350" cy="4095750"/>
          </a:xfrm>
          <a:prstGeom prst="rect">
            <a:avLst/>
          </a:prstGeom>
          <a:noFill/>
          <a:ln w="9525">
            <a:noFill/>
            <a:miter lim="800000"/>
            <a:headEnd/>
            <a:tailEnd/>
          </a:ln>
        </p:spPr>
      </p:pic>
      <p:sp>
        <p:nvSpPr>
          <p:cNvPr id="174085" name="TextBox 5"/>
          <p:cNvSpPr txBox="1">
            <a:spLocks noChangeArrowheads="1"/>
          </p:cNvSpPr>
          <p:nvPr/>
        </p:nvSpPr>
        <p:spPr bwMode="auto">
          <a:xfrm>
            <a:off x="7456488" y="4213225"/>
            <a:ext cx="1497012" cy="584200"/>
          </a:xfrm>
          <a:prstGeom prst="rect">
            <a:avLst/>
          </a:prstGeom>
          <a:noFill/>
          <a:ln w="9525">
            <a:noFill/>
            <a:miter lim="800000"/>
            <a:headEnd/>
            <a:tailEnd/>
          </a:ln>
        </p:spPr>
        <p:txBody>
          <a:bodyPr wrap="none">
            <a:spAutoFit/>
          </a:bodyPr>
          <a:lstStyle/>
          <a:p>
            <a:r>
              <a:rPr lang="en-US"/>
              <a:t>Net deposition</a:t>
            </a:r>
          </a:p>
          <a:p>
            <a:r>
              <a:rPr lang="en-US"/>
              <a:t>MS case</a:t>
            </a:r>
          </a:p>
        </p:txBody>
      </p:sp>
      <p:cxnSp>
        <p:nvCxnSpPr>
          <p:cNvPr id="174086" name="Straight Arrow Connector 7"/>
          <p:cNvCxnSpPr>
            <a:cxnSpLocks noChangeShapeType="1"/>
            <a:stCxn id="174085" idx="1"/>
          </p:cNvCxnSpPr>
          <p:nvPr/>
        </p:nvCxnSpPr>
        <p:spPr bwMode="auto">
          <a:xfrm flipH="1" flipV="1">
            <a:off x="6856413" y="4324350"/>
            <a:ext cx="600075" cy="180975"/>
          </a:xfrm>
          <a:prstGeom prst="straightConnector1">
            <a:avLst/>
          </a:prstGeom>
          <a:noFill/>
          <a:ln w="9525" algn="ctr">
            <a:solidFill>
              <a:schemeClr val="tx1"/>
            </a:solidFill>
            <a:round/>
            <a:headEnd/>
            <a:tailEnd type="arrow" w="med" len="med"/>
          </a:ln>
        </p:spPr>
      </p:cxnSp>
      <p:sp>
        <p:nvSpPr>
          <p:cNvPr id="174087" name="TextBox 8"/>
          <p:cNvSpPr txBox="1">
            <a:spLocks noChangeArrowheads="1"/>
          </p:cNvSpPr>
          <p:nvPr/>
        </p:nvSpPr>
        <p:spPr bwMode="auto">
          <a:xfrm>
            <a:off x="7646988" y="1903413"/>
            <a:ext cx="987425" cy="584200"/>
          </a:xfrm>
          <a:prstGeom prst="rect">
            <a:avLst/>
          </a:prstGeom>
          <a:noFill/>
          <a:ln w="9525">
            <a:noFill/>
            <a:miter lim="800000"/>
            <a:headEnd/>
            <a:tailEnd/>
          </a:ln>
        </p:spPr>
        <p:txBody>
          <a:bodyPr wrap="none">
            <a:spAutoFit/>
          </a:bodyPr>
          <a:lstStyle/>
          <a:p>
            <a:r>
              <a:rPr lang="en-US"/>
              <a:t>8.5 μm/h</a:t>
            </a:r>
          </a:p>
          <a:p>
            <a:r>
              <a:rPr lang="en-US"/>
              <a:t>US case</a:t>
            </a:r>
          </a:p>
        </p:txBody>
      </p:sp>
      <p:cxnSp>
        <p:nvCxnSpPr>
          <p:cNvPr id="174088" name="Straight Arrow Connector 9"/>
          <p:cNvCxnSpPr>
            <a:cxnSpLocks noChangeShapeType="1"/>
            <a:stCxn id="174087" idx="1"/>
          </p:cNvCxnSpPr>
          <p:nvPr/>
        </p:nvCxnSpPr>
        <p:spPr bwMode="auto">
          <a:xfrm flipH="1" flipV="1">
            <a:off x="7046913" y="2014538"/>
            <a:ext cx="600075" cy="180975"/>
          </a:xfrm>
          <a:prstGeom prst="straightConnector1">
            <a:avLst/>
          </a:prstGeom>
          <a:noFill/>
          <a:ln w="9525" algn="ctr">
            <a:solidFill>
              <a:schemeClr val="tx1"/>
            </a:solidFill>
            <a:round/>
            <a:headEnd/>
            <a:tailEnd type="arrow" w="med" len="med"/>
          </a:ln>
        </p:spPr>
      </p:cxn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51" name="Title 1"/>
          <p:cNvSpPr>
            <a:spLocks noGrp="1"/>
          </p:cNvSpPr>
          <p:nvPr>
            <p:ph type="title"/>
          </p:nvPr>
        </p:nvSpPr>
        <p:spPr/>
        <p:txBody>
          <a:bodyPr/>
          <a:lstStyle/>
          <a:p>
            <a:r>
              <a:rPr lang="en-US" sz="2400" smtClean="0"/>
              <a:t>Wall erosion rates reduced by 1000X as computed from directly measured plasma properties at the wall</a:t>
            </a:r>
          </a:p>
        </p:txBody>
      </p:sp>
      <p:sp>
        <p:nvSpPr>
          <p:cNvPr id="106752" name="Content Placeholder 2"/>
          <p:cNvSpPr>
            <a:spLocks noGrp="1"/>
          </p:cNvSpPr>
          <p:nvPr>
            <p:ph idx="1"/>
          </p:nvPr>
        </p:nvSpPr>
        <p:spPr>
          <a:xfrm>
            <a:off x="203200" y="4291013"/>
            <a:ext cx="8763000" cy="2419350"/>
          </a:xfrm>
        </p:spPr>
        <p:txBody>
          <a:bodyPr/>
          <a:lstStyle/>
          <a:p>
            <a:r>
              <a:rPr lang="en-US" sz="1800" smtClean="0"/>
              <a:t>Uncertainty dominated by the ion current density (50%) and sputter yield (30%), resulting in a combined standard uncertainty of 60%. </a:t>
            </a:r>
          </a:p>
          <a:p>
            <a:r>
              <a:rPr lang="en-US" sz="1800" smtClean="0"/>
              <a:t>Within this uncertainty, US erosion rates are consistent with the CMM data.</a:t>
            </a:r>
          </a:p>
          <a:p>
            <a:r>
              <a:rPr lang="en-US" sz="1800" smtClean="0"/>
              <a:t>For MS case, ion energy is below 30.5 eV threshold (Rubin, 2009) for all but two locations on the inner wall where 10-13 eV electron temperatures were measured.</a:t>
            </a:r>
          </a:p>
          <a:p>
            <a:r>
              <a:rPr lang="en-US" sz="1800" smtClean="0"/>
              <a:t>Still, the MS erosion rates are at least 1000X below the US case. </a:t>
            </a:r>
          </a:p>
          <a:p>
            <a:r>
              <a:rPr lang="en-US" sz="1800" u="sng" smtClean="0">
                <a:solidFill>
                  <a:schemeClr val="accent2"/>
                </a:solidFill>
              </a:rPr>
              <a:t>Erosion rates calculated this way are independent of facility effects!</a:t>
            </a:r>
          </a:p>
          <a:p>
            <a:endParaRPr lang="en-US" sz="1800" smtClean="0"/>
          </a:p>
        </p:txBody>
      </p:sp>
      <p:sp>
        <p:nvSpPr>
          <p:cNvPr id="4" name="Slide Number Placeholder 3"/>
          <p:cNvSpPr>
            <a:spLocks noGrp="1"/>
          </p:cNvSpPr>
          <p:nvPr>
            <p:ph type="sldNum" sz="quarter" idx="10"/>
          </p:nvPr>
        </p:nvSpPr>
        <p:spPr/>
        <p:txBody>
          <a:bodyPr/>
          <a:lstStyle/>
          <a:p>
            <a:pPr>
              <a:defRPr/>
            </a:pPr>
            <a:fld id="{79BF206C-F8DB-4057-8802-240BF2EAA696}" type="slidenum">
              <a:rPr lang="en-US" smtClean="0"/>
              <a:pPr>
                <a:defRPr/>
              </a:pPr>
              <a:t>32</a:t>
            </a:fld>
            <a:endParaRPr lang="en-US"/>
          </a:p>
        </p:txBody>
      </p:sp>
      <p:graphicFrame>
        <p:nvGraphicFramePr>
          <p:cNvPr id="106750" name="Object 254"/>
          <p:cNvGraphicFramePr>
            <a:graphicFrameLocks noChangeAspect="1"/>
          </p:cNvGraphicFramePr>
          <p:nvPr/>
        </p:nvGraphicFramePr>
        <p:xfrm>
          <a:off x="152400" y="1406525"/>
          <a:ext cx="3313113" cy="2354263"/>
        </p:xfrm>
        <a:graphic>
          <a:graphicData uri="http://schemas.openxmlformats.org/presentationml/2006/ole">
            <p:oleObj spid="_x0000_s106750" name="Equation" r:id="rId3" imgW="1654560" imgH="1170000" progId="">
              <p:embed/>
            </p:oleObj>
          </a:graphicData>
        </a:graphic>
      </p:graphicFrame>
      <p:pic>
        <p:nvPicPr>
          <p:cNvPr id="106754" name="Picture 8"/>
          <p:cNvPicPr>
            <a:picLocks noChangeAspect="1"/>
          </p:cNvPicPr>
          <p:nvPr/>
        </p:nvPicPr>
        <p:blipFill>
          <a:blip r:embed="rId4"/>
          <a:srcRect/>
          <a:stretch>
            <a:fillRect/>
          </a:stretch>
        </p:blipFill>
        <p:spPr bwMode="auto">
          <a:xfrm>
            <a:off x="3419475" y="1157288"/>
            <a:ext cx="4659313" cy="3133725"/>
          </a:xfrm>
          <a:prstGeom prst="rect">
            <a:avLst/>
          </a:prstGeom>
          <a:noFill/>
          <a:ln w="9525">
            <a:noFill/>
            <a:miter lim="800000"/>
            <a:headEnd/>
            <a:tailEnd/>
          </a:ln>
        </p:spPr>
      </p:pic>
      <p:sp>
        <p:nvSpPr>
          <p:cNvPr id="12" name="Right Brace 11"/>
          <p:cNvSpPr/>
          <p:nvPr/>
        </p:nvSpPr>
        <p:spPr bwMode="auto">
          <a:xfrm>
            <a:off x="7997825" y="1758950"/>
            <a:ext cx="307975" cy="2051050"/>
          </a:xfrm>
          <a:prstGeom prst="rightBrace">
            <a:avLst/>
          </a:prstGeom>
          <a:ln>
            <a:headEnd type="none" w="med" len="med"/>
            <a:tailEnd type="none" w="med" len="med"/>
          </a:ln>
        </p:spPr>
        <p:style>
          <a:lnRef idx="2">
            <a:schemeClr val="dk1"/>
          </a:lnRef>
          <a:fillRef idx="0">
            <a:schemeClr val="dk1"/>
          </a:fillRef>
          <a:effectRef idx="1">
            <a:schemeClr val="dk1"/>
          </a:effectRef>
          <a:fontRef idx="minor">
            <a:schemeClr val="tx1"/>
          </a:fontRef>
        </p:style>
        <p:txBody>
          <a:bodyPr/>
          <a:lstStyle/>
          <a:p>
            <a:pPr eaLnBrk="0" hangingPunct="0">
              <a:defRPr/>
            </a:pPr>
            <a:endParaRPr lang="en-US">
              <a:latin typeface="CG Omega" pitchFamily="34" charset="0"/>
              <a:ea typeface="ＭＳ Ｐゴシック" pitchFamily="34" charset="-128"/>
            </a:endParaRPr>
          </a:p>
        </p:txBody>
      </p:sp>
      <p:sp>
        <p:nvSpPr>
          <p:cNvPr id="106756" name="TextBox 12"/>
          <p:cNvSpPr txBox="1">
            <a:spLocks noChangeArrowheads="1"/>
          </p:cNvSpPr>
          <p:nvPr/>
        </p:nvSpPr>
        <p:spPr bwMode="auto">
          <a:xfrm>
            <a:off x="8288338" y="2600325"/>
            <a:ext cx="787400" cy="584200"/>
          </a:xfrm>
          <a:prstGeom prst="rect">
            <a:avLst/>
          </a:prstGeom>
          <a:noFill/>
          <a:ln w="9525">
            <a:noFill/>
            <a:miter lim="800000"/>
            <a:headEnd/>
            <a:tailEnd/>
          </a:ln>
        </p:spPr>
        <p:txBody>
          <a:bodyPr wrap="none">
            <a:spAutoFit/>
          </a:bodyPr>
          <a:lstStyle/>
          <a:p>
            <a:pPr algn="ctr"/>
            <a:r>
              <a:rPr lang="en-US"/>
              <a:t>1000X</a:t>
            </a:r>
          </a:p>
          <a:p>
            <a:pPr algn="ctr"/>
            <a:r>
              <a:rPr lang="en-US"/>
              <a:t>(min)</a:t>
            </a: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r>
              <a:rPr lang="en-US" smtClean="0"/>
              <a:t>2D numerical simulation results</a:t>
            </a:r>
          </a:p>
        </p:txBody>
      </p:sp>
      <p:sp>
        <p:nvSpPr>
          <p:cNvPr id="3" name="Slide Number Placeholder 2"/>
          <p:cNvSpPr>
            <a:spLocks noGrp="1"/>
          </p:cNvSpPr>
          <p:nvPr>
            <p:ph type="sldNum" sz="quarter" idx="10"/>
          </p:nvPr>
        </p:nvSpPr>
        <p:spPr>
          <a:xfrm>
            <a:off x="8647113" y="6553200"/>
            <a:ext cx="496887" cy="304800"/>
          </a:xfrm>
        </p:spPr>
        <p:txBody>
          <a:bodyPr/>
          <a:lstStyle/>
          <a:p>
            <a:pPr>
              <a:defRPr/>
            </a:pPr>
            <a:fld id="{E23CD632-AE89-4CB2-8C08-3F7A08339A59}" type="slidenum">
              <a:rPr lang="en-US" smtClean="0"/>
              <a:pPr>
                <a:defRPr/>
              </a:pPr>
              <a:t>33</a:t>
            </a:fld>
            <a:endParaRPr lang="en-US" dirty="0"/>
          </a:p>
        </p:txBody>
      </p:sp>
      <p:sp>
        <p:nvSpPr>
          <p:cNvPr id="176131" name="Rectangle 4"/>
          <p:cNvSpPr>
            <a:spLocks noChangeArrowheads="1"/>
          </p:cNvSpPr>
          <p:nvPr/>
        </p:nvSpPr>
        <p:spPr bwMode="auto">
          <a:xfrm>
            <a:off x="0" y="6440488"/>
            <a:ext cx="6067425" cy="430212"/>
          </a:xfrm>
          <a:prstGeom prst="rect">
            <a:avLst/>
          </a:prstGeom>
          <a:noFill/>
          <a:ln w="9525">
            <a:noFill/>
            <a:miter lim="800000"/>
            <a:headEnd/>
            <a:tailEnd/>
          </a:ln>
        </p:spPr>
        <p:txBody>
          <a:bodyPr>
            <a:spAutoFit/>
          </a:bodyPr>
          <a:lstStyle/>
          <a:p>
            <a:r>
              <a:rPr lang="en-US" sz="1100">
                <a:latin typeface="Calibri" pitchFamily="34" charset="0"/>
              </a:rPr>
              <a:t>Mikellides, I. G., Katz, I., Hofer, R. R., and Goebel, D. M., "Magnetic Shielding of Walls from the Unmagnetized Ion Beam in a Hall Thruster," Applied Physics Letters 102, 2, 023509 (2013).</a:t>
            </a:r>
          </a:p>
        </p:txBody>
      </p:sp>
      <p:pic>
        <p:nvPicPr>
          <p:cNvPr id="176132" name="Picture 3"/>
          <p:cNvPicPr>
            <a:picLocks noChangeAspect="1"/>
          </p:cNvPicPr>
          <p:nvPr/>
        </p:nvPicPr>
        <p:blipFill>
          <a:blip r:embed="rId2"/>
          <a:srcRect t="1842"/>
          <a:stretch>
            <a:fillRect/>
          </a:stretch>
        </p:blipFill>
        <p:spPr bwMode="auto">
          <a:xfrm>
            <a:off x="755650" y="1150938"/>
            <a:ext cx="7861300" cy="5319712"/>
          </a:xfrm>
          <a:prstGeom prst="rect">
            <a:avLst/>
          </a:prstGeom>
          <a:noFill/>
          <a:ln w="9525">
            <a:noFill/>
            <a:miter lim="800000"/>
            <a:headEnd/>
            <a:tailEnd/>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1"/>
          <p:cNvSpPr>
            <a:spLocks noGrp="1"/>
          </p:cNvSpPr>
          <p:nvPr>
            <p:ph type="title"/>
          </p:nvPr>
        </p:nvSpPr>
        <p:spPr/>
        <p:txBody>
          <a:bodyPr/>
          <a:lstStyle/>
          <a:p>
            <a:r>
              <a:rPr lang="en-US" smtClean="0"/>
              <a:t>Various rates encountered in these experiments and other relevant cases</a:t>
            </a:r>
          </a:p>
        </p:txBody>
      </p:sp>
      <p:sp>
        <p:nvSpPr>
          <p:cNvPr id="4" name="Slide Number Placeholder 3"/>
          <p:cNvSpPr>
            <a:spLocks noGrp="1"/>
          </p:cNvSpPr>
          <p:nvPr>
            <p:ph type="sldNum" sz="quarter" idx="10"/>
          </p:nvPr>
        </p:nvSpPr>
        <p:spPr/>
        <p:txBody>
          <a:bodyPr/>
          <a:lstStyle/>
          <a:p>
            <a:pPr>
              <a:defRPr/>
            </a:pPr>
            <a:fld id="{DB9C200F-29B7-41EF-B6FE-22B0713F2BAA}" type="slidenum">
              <a:rPr lang="en-US" smtClean="0"/>
              <a:pPr>
                <a:defRPr/>
              </a:pPr>
              <a:t>34</a:t>
            </a:fld>
            <a:endParaRPr lang="en-US"/>
          </a:p>
        </p:txBody>
      </p:sp>
      <p:pic>
        <p:nvPicPr>
          <p:cNvPr id="177155" name="Picture 26"/>
          <p:cNvPicPr>
            <a:picLocks noChangeAspect="1"/>
          </p:cNvPicPr>
          <p:nvPr/>
        </p:nvPicPr>
        <p:blipFill>
          <a:blip r:embed="rId2"/>
          <a:srcRect/>
          <a:stretch>
            <a:fillRect/>
          </a:stretch>
        </p:blipFill>
        <p:spPr bwMode="auto">
          <a:xfrm>
            <a:off x="503238" y="1096963"/>
            <a:ext cx="8275637" cy="57515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r>
              <a:rPr lang="en-US" smtClean="0"/>
              <a:t>Throughput range achievable with magnetically shielded Hall thrusters</a:t>
            </a:r>
          </a:p>
        </p:txBody>
      </p:sp>
      <p:sp>
        <p:nvSpPr>
          <p:cNvPr id="178178" name="Content Placeholder 2"/>
          <p:cNvSpPr>
            <a:spLocks noGrp="1"/>
          </p:cNvSpPr>
          <p:nvPr>
            <p:ph idx="1"/>
          </p:nvPr>
        </p:nvSpPr>
        <p:spPr>
          <a:xfrm>
            <a:off x="228600" y="1295400"/>
            <a:ext cx="3536950" cy="4876800"/>
          </a:xfrm>
        </p:spPr>
        <p:txBody>
          <a:bodyPr/>
          <a:lstStyle/>
          <a:p>
            <a:r>
              <a:rPr lang="en-US" smtClean="0"/>
              <a:t>Throughput capability of magnetically shielded Hall thrusters is literally off the charts</a:t>
            </a:r>
          </a:p>
          <a:p>
            <a:pPr lvl="1"/>
            <a:r>
              <a:rPr lang="en-US" smtClean="0"/>
              <a:t>Possible cathode limitations can be addressed with redundant cathodes</a:t>
            </a:r>
          </a:p>
          <a:p>
            <a:r>
              <a:rPr lang="en-US" smtClean="0"/>
              <a:t>Only magnetically shielded Hall thrusters have the throughput capability to meet the most demanding deep-space missions without flying extra strings</a:t>
            </a:r>
          </a:p>
          <a:p>
            <a:endParaRPr lang="en-US" smtClean="0"/>
          </a:p>
        </p:txBody>
      </p:sp>
      <p:sp>
        <p:nvSpPr>
          <p:cNvPr id="4" name="Slide Number Placeholder 3"/>
          <p:cNvSpPr>
            <a:spLocks noGrp="1"/>
          </p:cNvSpPr>
          <p:nvPr>
            <p:ph type="sldNum" sz="quarter" idx="10"/>
          </p:nvPr>
        </p:nvSpPr>
        <p:spPr/>
        <p:txBody>
          <a:bodyPr/>
          <a:lstStyle/>
          <a:p>
            <a:pPr>
              <a:defRPr/>
            </a:pPr>
            <a:fld id="{DD888724-39CC-4F8D-9EE1-4D674BDF4F6C}" type="slidenum">
              <a:rPr lang="en-US" smtClean="0"/>
              <a:pPr>
                <a:defRPr/>
              </a:pPr>
              <a:t>35</a:t>
            </a:fld>
            <a:endParaRPr lang="en-US"/>
          </a:p>
        </p:txBody>
      </p:sp>
      <p:sp>
        <p:nvSpPr>
          <p:cNvPr id="178180" name="TextBox 11"/>
          <p:cNvSpPr txBox="1">
            <a:spLocks noChangeArrowheads="1"/>
          </p:cNvSpPr>
          <p:nvPr/>
        </p:nvSpPr>
        <p:spPr bwMode="auto">
          <a:xfrm>
            <a:off x="4133850" y="4325938"/>
            <a:ext cx="4848225" cy="2308225"/>
          </a:xfrm>
          <a:prstGeom prst="rect">
            <a:avLst/>
          </a:prstGeom>
          <a:noFill/>
          <a:ln w="9525">
            <a:noFill/>
            <a:miter lim="800000"/>
            <a:headEnd/>
            <a:tailEnd/>
          </a:ln>
        </p:spPr>
        <p:txBody>
          <a:bodyPr>
            <a:spAutoFit/>
          </a:bodyPr>
          <a:lstStyle/>
          <a:p>
            <a:r>
              <a:rPr lang="en-US" sz="1200"/>
              <a:t>H6MS:  from erosion rate measurements scaled relative to lower SPT-100 limit of 30 kg/kW.  </a:t>
            </a:r>
          </a:p>
          <a:p>
            <a:endParaRPr lang="en-US" sz="1200"/>
          </a:p>
          <a:p>
            <a:r>
              <a:rPr lang="en-US" sz="1200"/>
              <a:t>NEXT: 113 kg/kW demonstrated to date.  141 kg/kW estimated.</a:t>
            </a:r>
          </a:p>
          <a:p>
            <a:endParaRPr lang="en-US" sz="1200"/>
          </a:p>
          <a:p>
            <a:r>
              <a:rPr lang="en-US" sz="1200"/>
              <a:t>NSTAR: 102 kg/kW demonstrated.</a:t>
            </a:r>
          </a:p>
          <a:p>
            <a:endParaRPr lang="en-US" sz="1200"/>
          </a:p>
          <a:p>
            <a:r>
              <a:rPr lang="en-US" sz="1200"/>
              <a:t>BPT-4000: 100 kg/kW demonstrated.  400 kg/kW estimated by vendor.</a:t>
            </a:r>
          </a:p>
          <a:p>
            <a:endParaRPr lang="en-US" sz="1200"/>
          </a:p>
          <a:p>
            <a:r>
              <a:rPr lang="en-US" sz="1200"/>
              <a:t>SPT-100: poles exposed at 30 kg/kW. 93 kg/kW demonstrated.</a:t>
            </a:r>
          </a:p>
          <a:p>
            <a:endParaRPr lang="en-US" sz="1200"/>
          </a:p>
        </p:txBody>
      </p:sp>
      <p:pic>
        <p:nvPicPr>
          <p:cNvPr id="178181" name="Picture 4"/>
          <p:cNvPicPr>
            <a:picLocks noChangeAspect="1"/>
          </p:cNvPicPr>
          <p:nvPr/>
        </p:nvPicPr>
        <p:blipFill>
          <a:blip r:embed="rId2"/>
          <a:srcRect/>
          <a:stretch>
            <a:fillRect/>
          </a:stretch>
        </p:blipFill>
        <p:spPr bwMode="auto">
          <a:xfrm>
            <a:off x="4068763" y="1281113"/>
            <a:ext cx="4679950" cy="2868612"/>
          </a:xfrm>
          <a:prstGeom prst="rect">
            <a:avLst/>
          </a:prstGeom>
          <a:noFill/>
          <a:ln w="9525">
            <a:noFill/>
            <a:miter lim="800000"/>
            <a:headEnd/>
            <a:tailEnd/>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r>
              <a:rPr lang="en-US" smtClean="0"/>
              <a:t>Summary of MS Investigations at 2000 s Isp</a:t>
            </a:r>
          </a:p>
        </p:txBody>
      </p:sp>
      <p:sp>
        <p:nvSpPr>
          <p:cNvPr id="179202" name="Content Placeholder 2"/>
          <p:cNvSpPr>
            <a:spLocks noGrp="1"/>
          </p:cNvSpPr>
          <p:nvPr>
            <p:ph idx="1"/>
          </p:nvPr>
        </p:nvSpPr>
        <p:spPr>
          <a:xfrm>
            <a:off x="201613" y="1255713"/>
            <a:ext cx="8724900" cy="5286375"/>
          </a:xfrm>
        </p:spPr>
        <p:txBody>
          <a:bodyPr/>
          <a:lstStyle/>
          <a:p>
            <a:pPr>
              <a:spcBef>
                <a:spcPct val="0"/>
              </a:spcBef>
              <a:spcAft>
                <a:spcPts val="600"/>
              </a:spcAft>
            </a:pPr>
            <a:r>
              <a:rPr lang="en-US" sz="1800" smtClean="0"/>
              <a:t>In a controlled A/B comparison, sixteen diagnostics were deployed to assess the performance, thermal, stability, and wear characteristics of the thruster in its original and modified configurations.   </a:t>
            </a:r>
          </a:p>
          <a:p>
            <a:pPr>
              <a:spcAft>
                <a:spcPts val="600"/>
              </a:spcAft>
            </a:pPr>
            <a:r>
              <a:rPr lang="en-US" sz="1800" smtClean="0"/>
              <a:t>Practically erosion-free operation has been achieved for the first time in a high-performance Hall thruster </a:t>
            </a:r>
          </a:p>
          <a:p>
            <a:pPr>
              <a:spcAft>
                <a:spcPts val="600"/>
              </a:spcAft>
            </a:pPr>
            <a:r>
              <a:rPr lang="en-US" sz="1800" smtClean="0"/>
              <a:t>Plasma measurements at the walls validate our understanding of magnetic shielding as derived from the theory. The plasma potential was maintained very near the anode potential, the electron temperature was reduced by a factor of 2 to 3, and the ion current density was reduced by at least a factor of 2. </a:t>
            </a:r>
          </a:p>
          <a:p>
            <a:pPr>
              <a:spcAft>
                <a:spcPts val="600"/>
              </a:spcAft>
            </a:pPr>
            <a:r>
              <a:rPr lang="en-US" sz="1800" smtClean="0"/>
              <a:t>Measurements of the carbon backsputter rate, wall geometry, and direct measurement of plasma properties at the wall indicate the wall erosion rate was reduced by 1000X relative to the unshielded thruster and by 100X relative to unshielded Hall thrusters late in life.  </a:t>
            </a:r>
          </a:p>
        </p:txBody>
      </p:sp>
      <p:sp>
        <p:nvSpPr>
          <p:cNvPr id="4" name="Slide Number Placeholder 3"/>
          <p:cNvSpPr>
            <a:spLocks noGrp="1"/>
          </p:cNvSpPr>
          <p:nvPr>
            <p:ph type="sldNum" sz="quarter" idx="10"/>
          </p:nvPr>
        </p:nvSpPr>
        <p:spPr/>
        <p:txBody>
          <a:bodyPr/>
          <a:lstStyle/>
          <a:p>
            <a:pPr>
              <a:defRPr/>
            </a:pPr>
            <a:fld id="{D063A0B0-C563-4CE3-A930-CFA22A7E2E34}" type="slidenum">
              <a:rPr lang="en-US" smtClean="0"/>
              <a:pPr>
                <a:defRPr/>
              </a:pPr>
              <a:t>36</a:t>
            </a:fld>
            <a:endParaRPr lang="en-US"/>
          </a:p>
        </p:txBody>
      </p:sp>
      <p:sp>
        <p:nvSpPr>
          <p:cNvPr id="5" name="TextBox 4"/>
          <p:cNvSpPr txBox="1"/>
          <p:nvPr/>
        </p:nvSpPr>
        <p:spPr>
          <a:xfrm>
            <a:off x="269875" y="5472113"/>
            <a:ext cx="8532813" cy="1014412"/>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algn="ctr">
              <a:defRPr/>
            </a:pPr>
            <a:r>
              <a:rPr lang="en-US" sz="2000" dirty="0">
                <a:cs typeface="Calibri"/>
              </a:rPr>
              <a:t>Collectively, these changes effectively eliminate wall erosion as a </a:t>
            </a:r>
            <a:br>
              <a:rPr lang="en-US" sz="2000" dirty="0">
                <a:cs typeface="Calibri"/>
              </a:rPr>
            </a:br>
            <a:r>
              <a:rPr lang="en-US" sz="2000" dirty="0">
                <a:cs typeface="Calibri"/>
              </a:rPr>
              <a:t>life limitation or failure mode in Hall thrusters, allowing for new space exploration missions that could not be undertaken in the past.</a:t>
            </a:r>
            <a:endParaRPr lang="en-US" sz="2000" dirty="0">
              <a:cs typeface="Calibri"/>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p:txBody>
          <a:bodyPr/>
          <a:lstStyle/>
          <a:p>
            <a:r>
              <a:rPr lang="en-US" smtClean="0"/>
              <a:t>Magnetic Shielding Investigations</a:t>
            </a:r>
          </a:p>
        </p:txBody>
      </p:sp>
      <p:sp>
        <p:nvSpPr>
          <p:cNvPr id="181250" name="Content Placeholder 2"/>
          <p:cNvSpPr>
            <a:spLocks noGrp="1"/>
          </p:cNvSpPr>
          <p:nvPr>
            <p:ph idx="1"/>
          </p:nvPr>
        </p:nvSpPr>
        <p:spPr/>
        <p:txBody>
          <a:bodyPr/>
          <a:lstStyle/>
          <a:p>
            <a:r>
              <a:rPr lang="en-US" smtClean="0"/>
              <a:t>2010-2011 program established the first principles of magnetic shielding through a rigorous program of physics-based modeling and detailed laboratory experiments</a:t>
            </a:r>
          </a:p>
          <a:p>
            <a:pPr lvl="1"/>
            <a:r>
              <a:rPr lang="en-US" sz="1600" smtClean="0"/>
              <a:t>Mikellides, I. G., Katz, I., Hofer, R. R., and Goebel, D. M., "Magnetic Shielding of Walls from the Unmagnetized Ion Beam in a Hall Thruster," Applied Physics Letters 102, 2, 023509 (2013).</a:t>
            </a:r>
          </a:p>
          <a:p>
            <a:r>
              <a:rPr lang="en-US" smtClean="0"/>
              <a:t>Success of this program implied substantial growth capability for this technology to advanced Hall thruster designs</a:t>
            </a:r>
          </a:p>
          <a:p>
            <a:pPr lvl="1"/>
            <a:r>
              <a:rPr lang="en-US" smtClean="0"/>
              <a:t>Metallic wall thrusters – demonstrated late 2011.  Patent pending.</a:t>
            </a:r>
          </a:p>
          <a:p>
            <a:pPr lvl="1"/>
            <a:r>
              <a:rPr lang="en-US" smtClean="0"/>
              <a:t>High-power thrusters – NASA-300MS re-design (in progress)</a:t>
            </a:r>
          </a:p>
          <a:p>
            <a:pPr lvl="1"/>
            <a:r>
              <a:rPr lang="en-US" smtClean="0"/>
              <a:t>High-voltage thrusters – 2012-2013</a:t>
            </a:r>
          </a:p>
          <a:p>
            <a:pPr lvl="1"/>
            <a:r>
              <a:rPr lang="en-US" smtClean="0"/>
              <a:t>High-power density</a:t>
            </a:r>
          </a:p>
          <a:p>
            <a:pPr lvl="1"/>
            <a:endParaRPr lang="en-US" smtClean="0"/>
          </a:p>
        </p:txBody>
      </p:sp>
      <p:sp>
        <p:nvSpPr>
          <p:cNvPr id="4" name="Slide Number Placeholder 3"/>
          <p:cNvSpPr>
            <a:spLocks noGrp="1"/>
          </p:cNvSpPr>
          <p:nvPr>
            <p:ph type="sldNum" sz="quarter" idx="10"/>
          </p:nvPr>
        </p:nvSpPr>
        <p:spPr/>
        <p:txBody>
          <a:bodyPr/>
          <a:lstStyle/>
          <a:p>
            <a:pPr>
              <a:defRPr/>
            </a:pPr>
            <a:fld id="{BB8D84FE-8721-4508-9355-9563BBADE859}" type="slidenum">
              <a:rPr lang="en-US" smtClean="0"/>
              <a:pPr>
                <a:defRPr/>
              </a:pPr>
              <a:t>37</a:t>
            </a:fld>
            <a:endParaRPr lang="en-US"/>
          </a:p>
        </p:txBody>
      </p:sp>
      <p:pic>
        <p:nvPicPr>
          <p:cNvPr id="181252" name="Picture 5"/>
          <p:cNvPicPr>
            <a:picLocks noChangeAspect="1"/>
          </p:cNvPicPr>
          <p:nvPr/>
        </p:nvPicPr>
        <p:blipFill>
          <a:blip r:embed="rId3"/>
          <a:srcRect/>
          <a:stretch>
            <a:fillRect/>
          </a:stretch>
        </p:blipFill>
        <p:spPr bwMode="auto">
          <a:xfrm>
            <a:off x="4949825" y="4256088"/>
            <a:ext cx="2632075" cy="1973262"/>
          </a:xfrm>
          <a:prstGeom prst="rect">
            <a:avLst/>
          </a:prstGeom>
          <a:noFill/>
          <a:ln w="9525">
            <a:noFill/>
            <a:miter lim="800000"/>
            <a:headEnd/>
            <a:tailEnd/>
          </a:ln>
        </p:spPr>
      </p:pic>
      <p:sp>
        <p:nvSpPr>
          <p:cNvPr id="181253" name="TextBox 6"/>
          <p:cNvSpPr txBox="1">
            <a:spLocks noChangeArrowheads="1"/>
          </p:cNvSpPr>
          <p:nvPr/>
        </p:nvSpPr>
        <p:spPr bwMode="auto">
          <a:xfrm>
            <a:off x="5880100" y="6296025"/>
            <a:ext cx="595313" cy="338138"/>
          </a:xfrm>
          <a:prstGeom prst="rect">
            <a:avLst/>
          </a:prstGeom>
          <a:noFill/>
          <a:ln w="9525">
            <a:noFill/>
            <a:miter lim="800000"/>
            <a:headEnd/>
            <a:tailEnd/>
          </a:ln>
        </p:spPr>
        <p:txBody>
          <a:bodyPr wrap="none">
            <a:spAutoFit/>
          </a:bodyPr>
          <a:lstStyle/>
          <a:p>
            <a:r>
              <a:rPr lang="en-US"/>
              <a:t>H6C</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Metallic-walled hall thrusters</a:t>
            </a:r>
            <a:endParaRPr lang="en-US" dirty="0"/>
          </a:p>
        </p:txBody>
      </p:sp>
      <p:sp>
        <p:nvSpPr>
          <p:cNvPr id="183298" name="Text Placeholder 5"/>
          <p:cNvSpPr>
            <a:spLocks noGrp="1"/>
          </p:cNvSpPr>
          <p:nvPr>
            <p:ph type="body" idx="1"/>
          </p:nvPr>
        </p:nvSpPr>
        <p:spPr>
          <a:xfrm>
            <a:off x="762000" y="4419600"/>
            <a:ext cx="7772400" cy="1500188"/>
          </a:xfrm>
        </p:spPr>
        <p:txBody>
          <a:bodyPr/>
          <a:lstStyle/>
          <a:p>
            <a:endParaRPr lang="en-US" smtClean="0"/>
          </a:p>
        </p:txBody>
      </p:sp>
      <p:sp>
        <p:nvSpPr>
          <p:cNvPr id="4" name="Slide Number Placeholder 3"/>
          <p:cNvSpPr>
            <a:spLocks noGrp="1"/>
          </p:cNvSpPr>
          <p:nvPr>
            <p:ph type="sldNum" sz="quarter" idx="10"/>
          </p:nvPr>
        </p:nvSpPr>
        <p:spPr/>
        <p:txBody>
          <a:bodyPr/>
          <a:lstStyle/>
          <a:p>
            <a:pPr>
              <a:defRPr/>
            </a:pPr>
            <a:fld id="{47BD6799-06C9-4F5A-8E01-EAE5B84BC936}" type="slidenum">
              <a:rPr lang="en-US" smtClean="0"/>
              <a:pPr>
                <a:defRPr/>
              </a:pPr>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026"/>
          <p:cNvSpPr>
            <a:spLocks noGrp="1" noChangeArrowheads="1"/>
          </p:cNvSpPr>
          <p:nvPr>
            <p:ph type="title" idx="4294967295"/>
          </p:nvPr>
        </p:nvSpPr>
        <p:spPr>
          <a:xfrm>
            <a:off x="949325" y="0"/>
            <a:ext cx="6972300" cy="1063625"/>
          </a:xfrm>
        </p:spPr>
        <p:txBody>
          <a:bodyPr/>
          <a:lstStyle/>
          <a:p>
            <a:r>
              <a:rPr lang="en-US" sz="2400" smtClean="0">
                <a:ea typeface="ＭＳ Ｐゴシック"/>
                <a:cs typeface="Calibri" pitchFamily="34" charset="0"/>
              </a:rPr>
              <a:t>H6MS experiments implied significantly reduced plasma-wall interactions.  </a:t>
            </a:r>
            <a:br>
              <a:rPr lang="en-US" sz="2400" smtClean="0">
                <a:ea typeface="ＭＳ Ｐゴシック"/>
                <a:cs typeface="Calibri" pitchFamily="34" charset="0"/>
              </a:rPr>
            </a:br>
            <a:r>
              <a:rPr lang="en-US" sz="2400" smtClean="0">
                <a:ea typeface="ＭＳ Ｐゴシック"/>
                <a:cs typeface="Calibri" pitchFamily="34" charset="0"/>
              </a:rPr>
              <a:t>Is the wall material still important?</a:t>
            </a:r>
          </a:p>
        </p:txBody>
      </p:sp>
      <p:sp>
        <p:nvSpPr>
          <p:cNvPr id="9218" name="Rectangle 1027"/>
          <p:cNvSpPr>
            <a:spLocks noGrp="1" noChangeArrowheads="1"/>
          </p:cNvSpPr>
          <p:nvPr>
            <p:ph type="body" idx="4294967295"/>
          </p:nvPr>
        </p:nvSpPr>
        <p:spPr>
          <a:xfrm>
            <a:off x="282575" y="1468438"/>
            <a:ext cx="5875338" cy="5078412"/>
          </a:xfrm>
        </p:spPr>
        <p:txBody>
          <a:bodyPr/>
          <a:lstStyle/>
          <a:p>
            <a:pPr marL="287338" indent="-287338">
              <a:defRPr/>
            </a:pPr>
            <a:r>
              <a:rPr lang="en-US" sz="1600" b="1" dirty="0" smtClean="0">
                <a:solidFill>
                  <a:srgbClr val="000000"/>
                </a:solidFill>
                <a:latin typeface="Calibri"/>
                <a:ea typeface="ＭＳ Ｐゴシック" charset="0"/>
                <a:cs typeface="Calibri"/>
              </a:rPr>
              <a:t>An extensive set of modeling and experiments have shown that magnetic shielding radically reduces plasma-wall interactions</a:t>
            </a:r>
            <a:endParaRPr lang="en-US" sz="1600" b="1" dirty="0">
              <a:solidFill>
                <a:srgbClr val="000000"/>
              </a:solidFill>
              <a:latin typeface="Calibri"/>
              <a:ea typeface="ＭＳ Ｐゴシック" charset="0"/>
              <a:cs typeface="Calibri"/>
            </a:endParaRPr>
          </a:p>
          <a:p>
            <a:pPr marL="630238" lvl="1">
              <a:defRPr/>
            </a:pPr>
            <a:endParaRPr lang="en-US" sz="1600" dirty="0">
              <a:solidFill>
                <a:srgbClr val="000000"/>
              </a:solidFill>
              <a:latin typeface="Calibri"/>
              <a:ea typeface="ＭＳ Ｐゴシック" charset="0"/>
              <a:cs typeface="Calibri"/>
            </a:endParaRPr>
          </a:p>
          <a:p>
            <a:pPr marL="287338" indent="-279400">
              <a:defRPr/>
            </a:pPr>
            <a:r>
              <a:rPr lang="en-US" sz="1600" b="1" dirty="0" smtClean="0">
                <a:solidFill>
                  <a:srgbClr val="000000"/>
                </a:solidFill>
                <a:latin typeface="Calibri"/>
                <a:ea typeface="ＭＳ Ｐゴシック" charset="0"/>
                <a:cs typeface="Calibri"/>
              </a:rPr>
              <a:t>If the plasma is not interacting with the walls, then why make them out of boron nitride?</a:t>
            </a:r>
          </a:p>
          <a:p>
            <a:pPr marL="687388" lvl="1" indent="-279400">
              <a:defRPr/>
            </a:pPr>
            <a:r>
              <a:rPr lang="en-US" sz="1400" dirty="0" smtClean="0">
                <a:solidFill>
                  <a:srgbClr val="000000"/>
                </a:solidFill>
                <a:latin typeface="Calibri"/>
                <a:ea typeface="ＭＳ Ｐゴシック" charset="0"/>
                <a:cs typeface="Calibri"/>
              </a:rPr>
              <a:t>Boron nitride was originally chosen for low secondary electron yield and low sputtering yield</a:t>
            </a:r>
          </a:p>
          <a:p>
            <a:pPr marL="687388" lvl="1" indent="-279400">
              <a:defRPr/>
            </a:pPr>
            <a:r>
              <a:rPr lang="en-US" sz="1400" dirty="0" smtClean="0">
                <a:solidFill>
                  <a:srgbClr val="000000"/>
                </a:solidFill>
                <a:latin typeface="Calibri"/>
                <a:ea typeface="ＭＳ Ｐゴシック" charset="0"/>
                <a:cs typeface="Calibri"/>
              </a:rPr>
              <a:t>If these are negligible, then why bother with BN?</a:t>
            </a:r>
          </a:p>
          <a:p>
            <a:pPr marL="687388" lvl="1" indent="-279400">
              <a:defRPr/>
            </a:pPr>
            <a:endParaRPr lang="en-US" sz="1400" dirty="0">
              <a:solidFill>
                <a:srgbClr val="000000"/>
              </a:solidFill>
              <a:latin typeface="Calibri"/>
              <a:ea typeface="ＭＳ Ｐゴシック" charset="0"/>
              <a:cs typeface="Calibri"/>
            </a:endParaRPr>
          </a:p>
          <a:p>
            <a:pPr marL="287338" indent="-279400">
              <a:defRPr/>
            </a:pPr>
            <a:r>
              <a:rPr lang="en-US" sz="1600" b="1" dirty="0" smtClean="0">
                <a:solidFill>
                  <a:srgbClr val="000000"/>
                </a:solidFill>
                <a:latin typeface="Calibri"/>
                <a:ea typeface="ＭＳ Ｐゴシック" charset="0"/>
                <a:cs typeface="Calibri"/>
              </a:rPr>
              <a:t>We obtained funding from JPL R&amp;TD to investigate other wall materials</a:t>
            </a:r>
          </a:p>
          <a:p>
            <a:pPr marL="687388" lvl="1" indent="-279400">
              <a:defRPr/>
            </a:pPr>
            <a:r>
              <a:rPr lang="en-US" sz="1400" dirty="0" smtClean="0">
                <a:solidFill>
                  <a:srgbClr val="000000"/>
                </a:solidFill>
                <a:latin typeface="Calibri"/>
                <a:ea typeface="ＭＳ Ｐゴシック" charset="0"/>
                <a:cs typeface="Calibri"/>
              </a:rPr>
              <a:t>Selected graphite for the first demonstration</a:t>
            </a:r>
          </a:p>
          <a:p>
            <a:pPr marL="687388" lvl="1" indent="-279400">
              <a:defRPr/>
            </a:pPr>
            <a:r>
              <a:rPr lang="en-US" sz="1400" dirty="0" smtClean="0">
                <a:solidFill>
                  <a:srgbClr val="000000"/>
                </a:solidFill>
                <a:latin typeface="Calibri"/>
                <a:ea typeface="ＭＳ Ｐゴシック" charset="0"/>
                <a:cs typeface="Calibri"/>
              </a:rPr>
              <a:t>Simple, lightweight, strong, easy to make, …..</a:t>
            </a:r>
          </a:p>
          <a:p>
            <a:pPr marL="687388" lvl="1" indent="-279400">
              <a:defRPr/>
            </a:pPr>
            <a:r>
              <a:rPr lang="en-US" sz="1400" dirty="0" smtClean="0">
                <a:solidFill>
                  <a:srgbClr val="000000"/>
                </a:solidFill>
                <a:latin typeface="Calibri"/>
                <a:ea typeface="ＭＳ Ｐゴシック" charset="0"/>
                <a:cs typeface="Calibri"/>
              </a:rPr>
              <a:t>Alternative materials will likely also work, provided the material can tolerate wall temperatures 400-600 C.</a:t>
            </a:r>
            <a:endParaRPr lang="en-US" sz="1400" dirty="0">
              <a:solidFill>
                <a:srgbClr val="000000"/>
              </a:solidFill>
              <a:latin typeface="Calibri"/>
              <a:ea typeface="ＭＳ Ｐゴシック" charset="0"/>
              <a:cs typeface="Calibri"/>
            </a:endParaRPr>
          </a:p>
        </p:txBody>
      </p:sp>
      <p:pic>
        <p:nvPicPr>
          <p:cNvPr id="5" name="Picture 4" descr="IMG_0013.JPG"/>
          <p:cNvPicPr>
            <a:picLocks noChangeAspect="1"/>
          </p:cNvPicPr>
          <p:nvPr/>
        </p:nvPicPr>
        <p:blipFill>
          <a:blip r:embed="rId2"/>
          <a:stretch>
            <a:fillRect/>
          </a:stretch>
        </p:blipFill>
        <p:spPr>
          <a:xfrm>
            <a:off x="6091238" y="1817688"/>
            <a:ext cx="2811462" cy="2108200"/>
          </a:xfrm>
          <a:prstGeom prst="rect">
            <a:avLst/>
          </a:prstGeom>
          <a:effectLst>
            <a:outerShdw blurRad="50800" dist="38100" dir="2700000" algn="tl" rotWithShape="0">
              <a:prstClr val="black">
                <a:alpha val="40000"/>
              </a:prstClr>
            </a:outerShdw>
          </a:effectLst>
        </p:spPr>
      </p:pic>
      <p:cxnSp>
        <p:nvCxnSpPr>
          <p:cNvPr id="7" name="Straight Arrow Connector 6"/>
          <p:cNvCxnSpPr/>
          <p:nvPr/>
        </p:nvCxnSpPr>
        <p:spPr>
          <a:xfrm>
            <a:off x="5853113" y="1971675"/>
            <a:ext cx="1304925" cy="77311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4325" name="Slide Number Placeholder 8"/>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41748868-7CEE-41B7-A744-12610CECA7EA}" type="slidenum">
              <a:rPr lang="en-US" sz="1200" smtClean="0">
                <a:latin typeface="Calibri" pitchFamily="34" charset="0"/>
                <a:ea typeface="ＭＳ Ｐゴシック"/>
                <a:cs typeface="ＭＳ Ｐゴシック"/>
              </a:rPr>
              <a:pPr/>
              <a:t>39</a:t>
            </a:fld>
            <a:endParaRPr lang="en-US" sz="1200" smtClean="0">
              <a:latin typeface="Calibri" pitchFamily="34" charset="0"/>
              <a:ea typeface="ＭＳ Ｐゴシック"/>
              <a:cs typeface="ＭＳ Ｐゴシック"/>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smtClean="0"/>
              <a:t>Dawn</a:t>
            </a:r>
          </a:p>
        </p:txBody>
      </p:sp>
      <p:sp>
        <p:nvSpPr>
          <p:cNvPr id="4" name="Slide Number Placeholder 3"/>
          <p:cNvSpPr>
            <a:spLocks noGrp="1"/>
          </p:cNvSpPr>
          <p:nvPr>
            <p:ph type="sldNum" sz="quarter" idx="10"/>
          </p:nvPr>
        </p:nvSpPr>
        <p:spPr/>
        <p:txBody>
          <a:bodyPr/>
          <a:lstStyle/>
          <a:p>
            <a:pPr>
              <a:defRPr/>
            </a:pPr>
            <a:fld id="{825F791D-A9CF-4FA7-842E-E750FD009C2D}" type="slidenum">
              <a:rPr lang="en-US" smtClean="0"/>
              <a:pPr>
                <a:defRPr/>
              </a:pPr>
              <a:t>4</a:t>
            </a:fld>
            <a:endParaRPr lang="en-US"/>
          </a:p>
        </p:txBody>
      </p:sp>
      <p:pic>
        <p:nvPicPr>
          <p:cNvPr id="19459" name="Picture 5" descr="Dawn_FarewellPortrait_lg.jpg"/>
          <p:cNvPicPr>
            <a:picLocks noChangeAspect="1"/>
          </p:cNvPicPr>
          <p:nvPr/>
        </p:nvPicPr>
        <p:blipFill>
          <a:blip r:embed="rId2"/>
          <a:srcRect l="12563" r="12437"/>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a:spLocks noGrp="1"/>
          </p:cNvSpPr>
          <p:nvPr>
            <p:ph type="title"/>
          </p:nvPr>
        </p:nvSpPr>
        <p:spPr/>
        <p:txBody>
          <a:bodyPr/>
          <a:lstStyle/>
          <a:p>
            <a:r>
              <a:rPr lang="en-US" smtClean="0"/>
              <a:t>Carbon Wall Thruster (H6C)</a:t>
            </a:r>
          </a:p>
        </p:txBody>
      </p:sp>
      <p:sp>
        <p:nvSpPr>
          <p:cNvPr id="185346" name="Content Placeholder 2"/>
          <p:cNvSpPr>
            <a:spLocks noGrp="1"/>
          </p:cNvSpPr>
          <p:nvPr>
            <p:ph idx="1"/>
          </p:nvPr>
        </p:nvSpPr>
        <p:spPr>
          <a:xfrm>
            <a:off x="1766888" y="5268913"/>
            <a:ext cx="5467350" cy="474662"/>
          </a:xfrm>
        </p:spPr>
        <p:txBody>
          <a:bodyPr/>
          <a:lstStyle/>
          <a:p>
            <a:pPr marL="0" indent="0" algn="ctr">
              <a:buFontTx/>
              <a:buNone/>
            </a:pPr>
            <a:r>
              <a:rPr lang="en-US" sz="3200" smtClean="0"/>
              <a:t>The Black Edition</a:t>
            </a:r>
          </a:p>
        </p:txBody>
      </p:sp>
      <p:sp>
        <p:nvSpPr>
          <p:cNvPr id="185347" name="Slide Number Placeholder 3"/>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3D19E9B2-0D9E-49CA-83BD-BBE5D0056280}" type="slidenum">
              <a:rPr lang="en-US" smtClean="0">
                <a:latin typeface="Calibri" pitchFamily="34" charset="0"/>
                <a:ea typeface="ＭＳ Ｐゴシック"/>
                <a:cs typeface="ＭＳ Ｐゴシック"/>
              </a:rPr>
              <a:pPr/>
              <a:t>40</a:t>
            </a:fld>
            <a:endParaRPr lang="en-US" smtClean="0">
              <a:latin typeface="Calibri" pitchFamily="34" charset="0"/>
              <a:ea typeface="ＭＳ Ｐゴシック"/>
              <a:cs typeface="ＭＳ Ｐゴシック"/>
            </a:endParaRPr>
          </a:p>
        </p:txBody>
      </p:sp>
      <p:pic>
        <p:nvPicPr>
          <p:cNvPr id="185348" name="Picture 4"/>
          <p:cNvPicPr>
            <a:picLocks noChangeAspect="1"/>
          </p:cNvPicPr>
          <p:nvPr/>
        </p:nvPicPr>
        <p:blipFill>
          <a:blip r:embed="rId2"/>
          <a:srcRect/>
          <a:stretch>
            <a:fillRect/>
          </a:stretch>
        </p:blipFill>
        <p:spPr bwMode="auto">
          <a:xfrm>
            <a:off x="0" y="1655763"/>
            <a:ext cx="4572000" cy="3429000"/>
          </a:xfrm>
          <a:prstGeom prst="rect">
            <a:avLst/>
          </a:prstGeom>
          <a:noFill/>
          <a:ln w="9525">
            <a:noFill/>
            <a:miter lim="800000"/>
            <a:headEnd/>
            <a:tailEnd/>
          </a:ln>
        </p:spPr>
      </p:pic>
      <p:pic>
        <p:nvPicPr>
          <p:cNvPr id="185349" name="Picture 5" descr="H6_MSpoles_Crings_072.JPG"/>
          <p:cNvPicPr>
            <a:picLocks noChangeAspect="1"/>
          </p:cNvPicPr>
          <p:nvPr/>
        </p:nvPicPr>
        <p:blipFill>
          <a:blip r:embed="rId3"/>
          <a:srcRect/>
          <a:stretch>
            <a:fillRect/>
          </a:stretch>
        </p:blipFill>
        <p:spPr bwMode="auto">
          <a:xfrm>
            <a:off x="4572000" y="1652588"/>
            <a:ext cx="4572000" cy="3429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1026"/>
          <p:cNvSpPr>
            <a:spLocks noGrp="1" noChangeArrowheads="1"/>
          </p:cNvSpPr>
          <p:nvPr>
            <p:ph type="title" idx="4294967295"/>
          </p:nvPr>
        </p:nvSpPr>
        <p:spPr>
          <a:xfrm>
            <a:off x="949325" y="0"/>
            <a:ext cx="6816725" cy="941388"/>
          </a:xfrm>
        </p:spPr>
        <p:txBody>
          <a:bodyPr/>
          <a:lstStyle/>
          <a:p>
            <a:r>
              <a:rPr lang="en-US" smtClean="0">
                <a:ea typeface="ＭＳ Ｐゴシック"/>
                <a:cs typeface="Calibri" pitchFamily="34" charset="0"/>
              </a:rPr>
              <a:t>H6C Operation</a:t>
            </a:r>
          </a:p>
        </p:txBody>
      </p:sp>
      <p:sp>
        <p:nvSpPr>
          <p:cNvPr id="186370" name="TextBox 3"/>
          <p:cNvSpPr txBox="1">
            <a:spLocks noChangeArrowheads="1"/>
          </p:cNvSpPr>
          <p:nvPr/>
        </p:nvSpPr>
        <p:spPr bwMode="auto">
          <a:xfrm>
            <a:off x="719138" y="5203825"/>
            <a:ext cx="3159125" cy="708025"/>
          </a:xfrm>
          <a:prstGeom prst="rect">
            <a:avLst/>
          </a:prstGeom>
          <a:noFill/>
          <a:ln w="9525">
            <a:noFill/>
            <a:miter lim="800000"/>
            <a:headEnd/>
            <a:tailEnd/>
          </a:ln>
        </p:spPr>
        <p:txBody>
          <a:bodyPr wrap="none">
            <a:spAutoFit/>
          </a:bodyPr>
          <a:lstStyle/>
          <a:p>
            <a:r>
              <a:rPr lang="en-US" sz="2000" b="1">
                <a:latin typeface="Calibri" pitchFamily="34" charset="0"/>
              </a:rPr>
              <a:t>Looks identical to the H6MS</a:t>
            </a:r>
          </a:p>
          <a:p>
            <a:r>
              <a:rPr lang="en-US" sz="2000" b="1">
                <a:latin typeface="Calibri" pitchFamily="34" charset="0"/>
              </a:rPr>
              <a:t>    </a:t>
            </a:r>
            <a:r>
              <a:rPr lang="en-US" sz="1400">
                <a:latin typeface="Calibri" pitchFamily="34" charset="0"/>
              </a:rPr>
              <a:t>- plasma is still off the walls</a:t>
            </a:r>
            <a:endParaRPr lang="en-US" sz="2000" b="1">
              <a:latin typeface="Calibri" pitchFamily="34" charset="0"/>
            </a:endParaRPr>
          </a:p>
        </p:txBody>
      </p:sp>
      <p:pic>
        <p:nvPicPr>
          <p:cNvPr id="186371" name="Picture 5" descr="H6_MSpoles_Crings_080.JPG"/>
          <p:cNvPicPr>
            <a:picLocks noChangeAspect="1"/>
          </p:cNvPicPr>
          <p:nvPr/>
        </p:nvPicPr>
        <p:blipFill>
          <a:blip r:embed="rId2"/>
          <a:srcRect/>
          <a:stretch>
            <a:fillRect/>
          </a:stretch>
        </p:blipFill>
        <p:spPr bwMode="auto">
          <a:xfrm>
            <a:off x="420688" y="1689100"/>
            <a:ext cx="4064000" cy="3048000"/>
          </a:xfrm>
          <a:prstGeom prst="rect">
            <a:avLst/>
          </a:prstGeom>
          <a:noFill/>
          <a:ln w="9525">
            <a:noFill/>
            <a:miter lim="800000"/>
            <a:headEnd/>
            <a:tailEnd/>
          </a:ln>
        </p:spPr>
      </p:pic>
      <p:pic>
        <p:nvPicPr>
          <p:cNvPr id="186372" name="Picture 6" descr="H6_MSpoles_Crings_072.JPG"/>
          <p:cNvPicPr>
            <a:picLocks noChangeAspect="1"/>
          </p:cNvPicPr>
          <p:nvPr/>
        </p:nvPicPr>
        <p:blipFill>
          <a:blip r:embed="rId3"/>
          <a:srcRect/>
          <a:stretch>
            <a:fillRect/>
          </a:stretch>
        </p:blipFill>
        <p:spPr bwMode="auto">
          <a:xfrm>
            <a:off x="4627563" y="3060700"/>
            <a:ext cx="4064000" cy="3048000"/>
          </a:xfrm>
          <a:prstGeom prst="rect">
            <a:avLst/>
          </a:prstGeom>
          <a:noFill/>
          <a:ln w="9525">
            <a:noFill/>
            <a:miter lim="800000"/>
            <a:headEnd/>
            <a:tailEnd/>
          </a:ln>
        </p:spPr>
      </p:pic>
      <p:sp>
        <p:nvSpPr>
          <p:cNvPr id="186373" name="Slide Number Placeholder 1"/>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C2E8DD8F-AE50-4E68-B146-2DE18A8BE518}" type="slidenum">
              <a:rPr lang="en-US" sz="1200" smtClean="0">
                <a:latin typeface="Calibri" pitchFamily="34" charset="0"/>
                <a:ea typeface="ＭＳ Ｐゴシック"/>
                <a:cs typeface="ＭＳ Ｐゴシック"/>
              </a:rPr>
              <a:pPr/>
              <a:t>41</a:t>
            </a:fld>
            <a:endParaRPr lang="en-US" sz="1200" smtClean="0">
              <a:latin typeface="Calibri" pitchFamily="34" charset="0"/>
              <a:ea typeface="ＭＳ Ｐゴシック"/>
              <a:cs typeface="ＭＳ Ｐゴシック"/>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26"/>
          <p:cNvSpPr>
            <a:spLocks noGrp="1" noChangeArrowheads="1"/>
          </p:cNvSpPr>
          <p:nvPr>
            <p:ph type="title" idx="4294967295"/>
          </p:nvPr>
        </p:nvSpPr>
        <p:spPr>
          <a:xfrm>
            <a:off x="949325" y="0"/>
            <a:ext cx="6972300" cy="1063625"/>
          </a:xfrm>
        </p:spPr>
        <p:txBody>
          <a:bodyPr/>
          <a:lstStyle/>
          <a:p>
            <a:r>
              <a:rPr lang="en-US" smtClean="0">
                <a:ea typeface="ＭＳ Ｐゴシック"/>
                <a:cs typeface="Calibri" pitchFamily="34" charset="0"/>
              </a:rPr>
              <a:t>H6C Performance</a:t>
            </a:r>
          </a:p>
        </p:txBody>
      </p:sp>
      <p:sp>
        <p:nvSpPr>
          <p:cNvPr id="187394" name="Rectangle 1027"/>
          <p:cNvSpPr>
            <a:spLocks noGrp="1" noChangeArrowheads="1"/>
          </p:cNvSpPr>
          <p:nvPr>
            <p:ph type="body" idx="4294967295"/>
          </p:nvPr>
        </p:nvSpPr>
        <p:spPr>
          <a:xfrm>
            <a:off x="280988" y="1230313"/>
            <a:ext cx="8570912" cy="5078412"/>
          </a:xfrm>
        </p:spPr>
        <p:txBody>
          <a:bodyPr/>
          <a:lstStyle/>
          <a:p>
            <a:r>
              <a:rPr lang="en-US" sz="1600" b="1" smtClean="0">
                <a:solidFill>
                  <a:srgbClr val="000000"/>
                </a:solidFill>
                <a:ea typeface="ＭＳ Ｐゴシック"/>
                <a:cs typeface="Calibri" pitchFamily="34" charset="0"/>
              </a:rPr>
              <a:t>Performance within 1-2% of BN wall results</a:t>
            </a:r>
          </a:p>
          <a:p>
            <a:pPr lvl="1"/>
            <a:r>
              <a:rPr lang="en-US" sz="1400" smtClean="0">
                <a:solidFill>
                  <a:srgbClr val="000000"/>
                </a:solidFill>
                <a:ea typeface="ＭＳ Ｐゴシック"/>
                <a:cs typeface="Calibri" pitchFamily="34" charset="0"/>
              </a:rPr>
              <a:t>Rings float at 5-10 V below the anode potential</a:t>
            </a:r>
            <a:endParaRPr lang="en-US" sz="1200" smtClean="0">
              <a:ea typeface="ＭＳ Ｐゴシック"/>
              <a:cs typeface="Calibri" pitchFamily="34" charset="0"/>
            </a:endParaRPr>
          </a:p>
          <a:p>
            <a:pPr lvl="1"/>
            <a:r>
              <a:rPr lang="en-US" sz="1400" smtClean="0">
                <a:ea typeface="ＭＳ Ｐゴシック"/>
                <a:cs typeface="Calibri" pitchFamily="34" charset="0"/>
              </a:rPr>
              <a:t>Stable operation identical to the H6MS with BN rings observed </a:t>
            </a:r>
          </a:p>
        </p:txBody>
      </p:sp>
      <p:sp>
        <p:nvSpPr>
          <p:cNvPr id="187395" name="Slide Number Placeholder 1"/>
          <p:cNvSpPr>
            <a:spLocks noGrp="1"/>
          </p:cNvSpPr>
          <p:nvPr>
            <p:ph type="sldNum"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F62ECD91-C9A5-4861-A145-8613F7398039}" type="slidenum">
              <a:rPr lang="en-US" sz="1200" smtClean="0">
                <a:latin typeface="Calibri" pitchFamily="34" charset="0"/>
                <a:ea typeface="ＭＳ Ｐゴシック"/>
                <a:cs typeface="ＭＳ Ｐゴシック"/>
              </a:rPr>
              <a:pPr/>
              <a:t>42</a:t>
            </a:fld>
            <a:endParaRPr lang="en-US" sz="1200" smtClean="0">
              <a:latin typeface="Calibri" pitchFamily="34" charset="0"/>
              <a:ea typeface="ＭＳ Ｐゴシック"/>
              <a:cs typeface="ＭＳ Ｐゴシック"/>
            </a:endParaRPr>
          </a:p>
        </p:txBody>
      </p:sp>
      <p:pic>
        <p:nvPicPr>
          <p:cNvPr id="187396" name="Picture 25"/>
          <p:cNvPicPr>
            <a:picLocks noChangeAspect="1" noChangeArrowheads="1"/>
          </p:cNvPicPr>
          <p:nvPr/>
        </p:nvPicPr>
        <p:blipFill>
          <a:blip r:embed="rId2"/>
          <a:srcRect/>
          <a:stretch>
            <a:fillRect/>
          </a:stretch>
        </p:blipFill>
        <p:spPr bwMode="auto">
          <a:xfrm>
            <a:off x="804863" y="2032000"/>
            <a:ext cx="3751262" cy="2286000"/>
          </a:xfrm>
          <a:prstGeom prst="rect">
            <a:avLst/>
          </a:prstGeom>
          <a:noFill/>
          <a:ln w="9525">
            <a:noFill/>
            <a:miter lim="800000"/>
            <a:headEnd/>
            <a:tailEnd/>
          </a:ln>
        </p:spPr>
      </p:pic>
      <p:pic>
        <p:nvPicPr>
          <p:cNvPr id="187397" name="Picture 27"/>
          <p:cNvPicPr>
            <a:picLocks noChangeAspect="1" noChangeArrowheads="1"/>
          </p:cNvPicPr>
          <p:nvPr/>
        </p:nvPicPr>
        <p:blipFill>
          <a:blip r:embed="rId3"/>
          <a:srcRect/>
          <a:stretch>
            <a:fillRect/>
          </a:stretch>
        </p:blipFill>
        <p:spPr bwMode="auto">
          <a:xfrm>
            <a:off x="4706938" y="2030413"/>
            <a:ext cx="3751262" cy="2286000"/>
          </a:xfrm>
          <a:prstGeom prst="rect">
            <a:avLst/>
          </a:prstGeom>
          <a:noFill/>
          <a:ln w="9525">
            <a:noFill/>
            <a:miter lim="800000"/>
            <a:headEnd/>
            <a:tailEnd/>
          </a:ln>
        </p:spPr>
      </p:pic>
      <p:pic>
        <p:nvPicPr>
          <p:cNvPr id="187398" name="Picture 28"/>
          <p:cNvPicPr>
            <a:picLocks noChangeAspect="1" noChangeArrowheads="1"/>
          </p:cNvPicPr>
          <p:nvPr/>
        </p:nvPicPr>
        <p:blipFill>
          <a:blip r:embed="rId4"/>
          <a:srcRect/>
          <a:stretch>
            <a:fillRect/>
          </a:stretch>
        </p:blipFill>
        <p:spPr bwMode="auto">
          <a:xfrm>
            <a:off x="811213" y="4267200"/>
            <a:ext cx="3751262" cy="2286000"/>
          </a:xfrm>
          <a:prstGeom prst="rect">
            <a:avLst/>
          </a:prstGeom>
          <a:noFill/>
          <a:ln w="9525">
            <a:noFill/>
            <a:miter lim="800000"/>
            <a:headEnd/>
            <a:tailEnd/>
          </a:ln>
        </p:spPr>
      </p:pic>
      <p:pic>
        <p:nvPicPr>
          <p:cNvPr id="187399" name="Picture 29"/>
          <p:cNvPicPr>
            <a:picLocks noChangeAspect="1" noChangeArrowheads="1"/>
          </p:cNvPicPr>
          <p:nvPr/>
        </p:nvPicPr>
        <p:blipFill>
          <a:blip r:embed="rId5"/>
          <a:srcRect/>
          <a:stretch>
            <a:fillRect/>
          </a:stretch>
        </p:blipFill>
        <p:spPr bwMode="auto">
          <a:xfrm>
            <a:off x="4652963" y="4262438"/>
            <a:ext cx="3751262" cy="2286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le 1"/>
          <p:cNvSpPr>
            <a:spLocks noGrp="1"/>
          </p:cNvSpPr>
          <p:nvPr>
            <p:ph type="title"/>
          </p:nvPr>
        </p:nvSpPr>
        <p:spPr/>
        <p:txBody>
          <a:bodyPr/>
          <a:lstStyle/>
          <a:p>
            <a:r>
              <a:rPr lang="en-US" smtClean="0"/>
              <a:t>Discharge current oscillations unchanged with wall material</a:t>
            </a:r>
          </a:p>
        </p:txBody>
      </p:sp>
      <p:pic>
        <p:nvPicPr>
          <p:cNvPr id="188418" name="Picture 8"/>
          <p:cNvPicPr>
            <a:picLocks noChangeAspect="1"/>
          </p:cNvPicPr>
          <p:nvPr/>
        </p:nvPicPr>
        <p:blipFill>
          <a:blip r:embed="rId2"/>
          <a:srcRect/>
          <a:stretch>
            <a:fillRect/>
          </a:stretch>
        </p:blipFill>
        <p:spPr bwMode="auto">
          <a:xfrm>
            <a:off x="371475" y="1238250"/>
            <a:ext cx="8369300" cy="5524500"/>
          </a:xfrm>
          <a:prstGeom prst="rect">
            <a:avLst/>
          </a:prstGeom>
          <a:noFill/>
          <a:ln w="9525">
            <a:noFill/>
            <a:miter lim="800000"/>
            <a:headEnd/>
            <a:tailEnd/>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le 1"/>
          <p:cNvSpPr>
            <a:spLocks noGrp="1"/>
          </p:cNvSpPr>
          <p:nvPr>
            <p:ph type="title"/>
          </p:nvPr>
        </p:nvSpPr>
        <p:spPr/>
        <p:txBody>
          <a:bodyPr/>
          <a:lstStyle/>
          <a:p>
            <a:r>
              <a:rPr lang="en-US" sz="2000" smtClean="0"/>
              <a:t>Reduction in wall temperature observed due to emissivity increase with graphite and a lower deposited power</a:t>
            </a:r>
          </a:p>
        </p:txBody>
      </p:sp>
      <p:sp>
        <p:nvSpPr>
          <p:cNvPr id="3" name="Slide Number Placeholder 2"/>
          <p:cNvSpPr>
            <a:spLocks noGrp="1"/>
          </p:cNvSpPr>
          <p:nvPr>
            <p:ph type="sldNum" sz="quarter" idx="10"/>
          </p:nvPr>
        </p:nvSpPr>
        <p:spPr>
          <a:xfrm>
            <a:off x="8543925" y="6477000"/>
            <a:ext cx="523875" cy="304800"/>
          </a:xfrm>
        </p:spPr>
        <p:txBody>
          <a:bodyPr/>
          <a:lstStyle/>
          <a:p>
            <a:pPr>
              <a:defRPr/>
            </a:pPr>
            <a:fld id="{036FAAAF-1D5A-4724-B7F4-FA042D25910E}" type="slidenum">
              <a:rPr lang="en-US" smtClean="0"/>
              <a:pPr>
                <a:defRPr/>
              </a:pPr>
              <a:t>44</a:t>
            </a:fld>
            <a:endParaRPr lang="en-US" dirty="0"/>
          </a:p>
        </p:txBody>
      </p:sp>
      <p:pic>
        <p:nvPicPr>
          <p:cNvPr id="189443" name="Picture 33"/>
          <p:cNvPicPr>
            <a:picLocks noChangeAspect="1" noChangeArrowheads="1"/>
          </p:cNvPicPr>
          <p:nvPr/>
        </p:nvPicPr>
        <p:blipFill>
          <a:blip r:embed="rId2"/>
          <a:srcRect/>
          <a:stretch>
            <a:fillRect/>
          </a:stretch>
        </p:blipFill>
        <p:spPr bwMode="auto">
          <a:xfrm>
            <a:off x="187325" y="1223963"/>
            <a:ext cx="8297863" cy="5249862"/>
          </a:xfrm>
          <a:prstGeom prst="rect">
            <a:avLst/>
          </a:prstGeom>
          <a:noFill/>
          <a:ln w="9525">
            <a:noFill/>
            <a:miter lim="800000"/>
            <a:headEnd/>
            <a:tailEnd/>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26"/>
          <p:cNvSpPr>
            <a:spLocks noGrp="1" noChangeArrowheads="1"/>
          </p:cNvSpPr>
          <p:nvPr>
            <p:ph type="title" idx="4294967295"/>
          </p:nvPr>
        </p:nvSpPr>
        <p:spPr>
          <a:xfrm>
            <a:off x="939800" y="0"/>
            <a:ext cx="6899275" cy="1004888"/>
          </a:xfrm>
        </p:spPr>
        <p:txBody>
          <a:bodyPr/>
          <a:lstStyle/>
          <a:p>
            <a:r>
              <a:rPr lang="en-US" smtClean="0">
                <a:ea typeface="ＭＳ Ｐゴシック"/>
                <a:cs typeface="Calibri" pitchFamily="34" charset="0"/>
              </a:rPr>
              <a:t>H6C Implications</a:t>
            </a:r>
          </a:p>
        </p:txBody>
      </p:sp>
      <p:sp>
        <p:nvSpPr>
          <p:cNvPr id="11266" name="Rectangle 1027"/>
          <p:cNvSpPr>
            <a:spLocks noGrp="1" noChangeArrowheads="1"/>
          </p:cNvSpPr>
          <p:nvPr>
            <p:ph type="body" idx="4294967295"/>
          </p:nvPr>
        </p:nvSpPr>
        <p:spPr>
          <a:xfrm>
            <a:off x="282575" y="1468438"/>
            <a:ext cx="8570913" cy="5078412"/>
          </a:xfrm>
        </p:spPr>
        <p:txBody>
          <a:bodyPr/>
          <a:lstStyle/>
          <a:p>
            <a:pPr>
              <a:defRPr/>
            </a:pPr>
            <a:r>
              <a:rPr lang="en-US" sz="1800" b="1" dirty="0" smtClean="0">
                <a:solidFill>
                  <a:srgbClr val="000000"/>
                </a:solidFill>
                <a:latin typeface="Calibri"/>
                <a:ea typeface="ＭＳ Ｐゴシック" charset="0"/>
                <a:cs typeface="Calibri"/>
              </a:rPr>
              <a:t>Elimination of the boron nitride rings has many advantages for existing Hall thrusters</a:t>
            </a:r>
            <a:endParaRPr lang="en-US" sz="1800" b="1" dirty="0">
              <a:solidFill>
                <a:srgbClr val="000000"/>
              </a:solidFill>
              <a:latin typeface="Calibri"/>
              <a:ea typeface="ＭＳ Ｐゴシック" charset="0"/>
              <a:cs typeface="Calibri"/>
            </a:endParaRPr>
          </a:p>
          <a:p>
            <a:pPr lvl="1">
              <a:defRPr/>
            </a:pPr>
            <a:r>
              <a:rPr lang="en-US" sz="1600" dirty="0" smtClean="0">
                <a:solidFill>
                  <a:srgbClr val="000000"/>
                </a:solidFill>
                <a:latin typeface="Calibri"/>
                <a:ea typeface="ＭＳ Ｐゴシック" charset="0"/>
                <a:cs typeface="Calibri"/>
              </a:rPr>
              <a:t>Lower cost</a:t>
            </a:r>
          </a:p>
          <a:p>
            <a:pPr lvl="1">
              <a:defRPr/>
            </a:pPr>
            <a:r>
              <a:rPr lang="en-US" sz="1600" dirty="0" smtClean="0">
                <a:solidFill>
                  <a:srgbClr val="000000"/>
                </a:solidFill>
                <a:latin typeface="Calibri"/>
                <a:ea typeface="ＭＳ Ｐゴシック" charset="0"/>
                <a:cs typeface="Calibri"/>
              </a:rPr>
              <a:t>Simpler thruster fabrication….especially for </a:t>
            </a:r>
            <a:r>
              <a:rPr lang="en-US" sz="1600" i="1" u="sng" dirty="0" smtClean="0">
                <a:solidFill>
                  <a:srgbClr val="000000"/>
                </a:solidFill>
                <a:latin typeface="Calibri"/>
                <a:ea typeface="ＭＳ Ｐゴシック" charset="0"/>
                <a:cs typeface="Calibri"/>
              </a:rPr>
              <a:t>large</a:t>
            </a:r>
            <a:r>
              <a:rPr lang="en-US" sz="1600" dirty="0" smtClean="0">
                <a:solidFill>
                  <a:srgbClr val="000000"/>
                </a:solidFill>
                <a:latin typeface="Calibri"/>
                <a:ea typeface="ＭＳ Ｐゴシック" charset="0"/>
                <a:cs typeface="Calibri"/>
              </a:rPr>
              <a:t> high power thrusters</a:t>
            </a:r>
          </a:p>
          <a:p>
            <a:pPr lvl="1">
              <a:defRPr/>
            </a:pPr>
            <a:r>
              <a:rPr lang="en-US" sz="1600" dirty="0" smtClean="0">
                <a:solidFill>
                  <a:srgbClr val="000000"/>
                </a:solidFill>
                <a:latin typeface="Calibri"/>
                <a:ea typeface="ＭＳ Ｐゴシック" charset="0"/>
                <a:cs typeface="Calibri"/>
              </a:rPr>
              <a:t>Easier structural design for vibe/launch loads</a:t>
            </a:r>
          </a:p>
          <a:p>
            <a:pPr lvl="1">
              <a:defRPr/>
            </a:pPr>
            <a:endParaRPr lang="en-US" sz="1600" dirty="0">
              <a:solidFill>
                <a:srgbClr val="000000"/>
              </a:solidFill>
              <a:latin typeface="Calibri"/>
              <a:ea typeface="ＭＳ Ｐゴシック" charset="0"/>
              <a:cs typeface="Calibri"/>
            </a:endParaRPr>
          </a:p>
          <a:p>
            <a:pPr>
              <a:defRPr/>
            </a:pPr>
            <a:r>
              <a:rPr lang="en-US" sz="1800" b="1" dirty="0" smtClean="0">
                <a:solidFill>
                  <a:srgbClr val="000000"/>
                </a:solidFill>
                <a:latin typeface="Calibri"/>
                <a:ea typeface="ＭＳ Ｐゴシック" charset="0"/>
                <a:cs typeface="Calibri"/>
              </a:rPr>
              <a:t>This innovation could lead to higher power densities</a:t>
            </a:r>
          </a:p>
          <a:p>
            <a:pPr lvl="1">
              <a:defRPr/>
            </a:pPr>
            <a:r>
              <a:rPr lang="en-US" sz="1600" dirty="0" smtClean="0">
                <a:solidFill>
                  <a:srgbClr val="000000"/>
                </a:solidFill>
                <a:latin typeface="Calibri"/>
                <a:ea typeface="ＭＳ Ｐゴシック" charset="0"/>
                <a:cs typeface="Calibri"/>
              </a:rPr>
              <a:t>Thruster power level likely now limited by anode dissipation (radiation)</a:t>
            </a:r>
          </a:p>
          <a:p>
            <a:pPr lvl="1">
              <a:defRPr/>
            </a:pPr>
            <a:r>
              <a:rPr lang="en-US" sz="1600" dirty="0" smtClean="0">
                <a:solidFill>
                  <a:srgbClr val="000000"/>
                </a:solidFill>
                <a:latin typeface="Calibri"/>
                <a:ea typeface="ＭＳ Ｐゴシック" charset="0"/>
                <a:cs typeface="Calibri"/>
              </a:rPr>
              <a:t>Entire channel can now be made of a single piece of material at anode potential</a:t>
            </a:r>
          </a:p>
          <a:p>
            <a:pPr marL="457200" lvl="1" indent="0">
              <a:buFontTx/>
              <a:buNone/>
              <a:defRPr/>
            </a:pPr>
            <a:r>
              <a:rPr lang="en-US" sz="1600" dirty="0">
                <a:solidFill>
                  <a:srgbClr val="000000"/>
                </a:solidFill>
                <a:latin typeface="Calibri"/>
                <a:ea typeface="ＭＳ Ｐゴシック" charset="0"/>
                <a:cs typeface="Calibri"/>
              </a:rPr>
              <a:t>	</a:t>
            </a:r>
            <a:r>
              <a:rPr lang="en-US" sz="1600" dirty="0" smtClean="0">
                <a:solidFill>
                  <a:srgbClr val="000000"/>
                </a:solidFill>
                <a:latin typeface="Calibri"/>
                <a:ea typeface="ＭＳ Ｐゴシック" charset="0"/>
                <a:cs typeface="Calibri"/>
              </a:rPr>
              <a:t>(large radiator</a:t>
            </a:r>
            <a:r>
              <a:rPr lang="en-US" sz="1600" dirty="0">
                <a:solidFill>
                  <a:srgbClr val="000000"/>
                </a:solidFill>
                <a:latin typeface="Calibri"/>
                <a:ea typeface="ＭＳ Ｐゴシック" charset="0"/>
                <a:cs typeface="Calibri"/>
              </a:rPr>
              <a:t>)</a:t>
            </a:r>
          </a:p>
          <a:p>
            <a:pPr lvl="1">
              <a:defRPr/>
            </a:pPr>
            <a:r>
              <a:rPr lang="en-US" sz="1600" dirty="0" smtClean="0">
                <a:solidFill>
                  <a:srgbClr val="000000"/>
                </a:solidFill>
                <a:latin typeface="Calibri"/>
                <a:ea typeface="ＭＳ Ｐゴシック" charset="0"/>
                <a:cs typeface="Calibri"/>
              </a:rPr>
              <a:t>Anticipate factor of 2 to 3 times higher power in a given thruster size</a:t>
            </a:r>
          </a:p>
          <a:p>
            <a:pPr lvl="2">
              <a:defRPr/>
            </a:pPr>
            <a:r>
              <a:rPr lang="en-US" sz="1400" dirty="0" smtClean="0">
                <a:solidFill>
                  <a:srgbClr val="000000"/>
                </a:solidFill>
                <a:latin typeface="Calibri"/>
                <a:ea typeface="ＭＳ Ｐゴシック" charset="0"/>
                <a:cs typeface="Calibri"/>
              </a:rPr>
              <a:t>Same </a:t>
            </a:r>
            <a:r>
              <a:rPr lang="en-US" sz="1400" dirty="0">
                <a:solidFill>
                  <a:srgbClr val="000000"/>
                </a:solidFill>
                <a:latin typeface="Calibri"/>
                <a:ea typeface="ＭＳ Ｐゴシック" charset="0"/>
                <a:cs typeface="Calibri"/>
              </a:rPr>
              <a:t>5</a:t>
            </a:r>
            <a:r>
              <a:rPr lang="en-US" sz="1400" dirty="0" smtClean="0">
                <a:solidFill>
                  <a:srgbClr val="000000"/>
                </a:solidFill>
                <a:latin typeface="Calibri"/>
                <a:ea typeface="ＭＳ Ｐゴシック" charset="0"/>
                <a:cs typeface="Calibri"/>
              </a:rPr>
              <a:t> kW thruster today turns into a 10-15 kW thruster when needed</a:t>
            </a:r>
          </a:p>
          <a:p>
            <a:pPr marL="457200" lvl="1" indent="0">
              <a:buFontTx/>
              <a:buNone/>
              <a:defRPr/>
            </a:pPr>
            <a:endParaRPr lang="en-US" sz="1600" dirty="0" smtClean="0">
              <a:solidFill>
                <a:srgbClr val="000000"/>
              </a:solidFill>
              <a:latin typeface="Calibri"/>
              <a:ea typeface="ＭＳ Ｐゴシック" charset="0"/>
              <a:cs typeface="Calibri"/>
            </a:endParaRPr>
          </a:p>
          <a:p>
            <a:pPr>
              <a:defRPr/>
            </a:pPr>
            <a:r>
              <a:rPr lang="en-US" sz="1800" b="1" dirty="0" smtClean="0">
                <a:solidFill>
                  <a:srgbClr val="000000"/>
                </a:solidFill>
                <a:latin typeface="Calibri"/>
                <a:ea typeface="ＭＳ Ｐゴシック" charset="0"/>
                <a:cs typeface="Calibri"/>
              </a:rPr>
              <a:t>New thruster designs and capabilities need to be explored</a:t>
            </a:r>
          </a:p>
          <a:p>
            <a:pPr marL="457200" lvl="1" indent="0">
              <a:buFontTx/>
              <a:buNone/>
              <a:defRPr/>
            </a:pPr>
            <a:endParaRPr lang="en-US" sz="1600" dirty="0">
              <a:latin typeface="Calibri"/>
              <a:ea typeface="ＭＳ Ｐゴシック" charset="0"/>
              <a:cs typeface="Calibri"/>
            </a:endParaRPr>
          </a:p>
        </p:txBody>
      </p:sp>
      <p:sp>
        <p:nvSpPr>
          <p:cNvPr id="190467" name="Slide Number Placeholder 1"/>
          <p:cNvSpPr>
            <a:spLocks noGrp="1"/>
          </p:cNvSpPr>
          <p:nvPr>
            <p:ph type="sldNum" sz="quarter" idx="10"/>
          </p:nvPr>
        </p:nvSpPr>
        <p:spPr bwMode="auto">
          <a:xfrm>
            <a:off x="8580438" y="6477000"/>
            <a:ext cx="487362" cy="304800"/>
          </a:xfrm>
          <a:noFill/>
          <a:ln>
            <a:miter lim="800000"/>
            <a:headEnd/>
            <a:tailEnd/>
          </a:ln>
        </p:spPr>
        <p:txBody>
          <a:bodyPr vert="horz" wrap="square" lIns="91440" tIns="45720" rIns="91440" bIns="45720" numCol="1" anchor="t" anchorCtr="0" compatLnSpc="1">
            <a:prstTxWarp prst="textNoShape">
              <a:avLst/>
            </a:prstTxWarp>
          </a:bodyPr>
          <a:lstStyle/>
          <a:p>
            <a:fld id="{589240D4-8442-4B5D-883C-564FA11A38FD}" type="slidenum">
              <a:rPr lang="en-US" sz="1400" smtClean="0">
                <a:latin typeface="Calibri" pitchFamily="34" charset="0"/>
                <a:ea typeface="ＭＳ Ｐゴシック"/>
                <a:cs typeface="ＭＳ Ｐゴシック"/>
              </a:rPr>
              <a:pPr/>
              <a:t>45</a:t>
            </a:fld>
            <a:endParaRPr lang="en-US" sz="1400" smtClean="0">
              <a:latin typeface="Calibri" pitchFamily="34" charset="0"/>
              <a:ea typeface="ＭＳ Ｐゴシック"/>
              <a:cs typeface="ＭＳ Ｐゴシック"/>
            </a:endParaRP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en-US" dirty="0" smtClean="0"/>
              <a:t>High-Voltage, magnetically-shielded hall thrusters</a:t>
            </a:r>
            <a:endParaRPr lang="en-US" dirty="0"/>
          </a:p>
        </p:txBody>
      </p:sp>
      <p:sp>
        <p:nvSpPr>
          <p:cNvPr id="191490" name="Text Placeholder 3"/>
          <p:cNvSpPr>
            <a:spLocks noGrp="1"/>
          </p:cNvSpPr>
          <p:nvPr>
            <p:ph type="body" idx="1"/>
          </p:nvPr>
        </p:nvSpPr>
        <p:spPr>
          <a:xfrm>
            <a:off x="762000" y="4419600"/>
            <a:ext cx="7772400" cy="1500188"/>
          </a:xfrm>
        </p:spPr>
        <p:txBody>
          <a:bodyPr/>
          <a:lstStyle/>
          <a:p>
            <a:endParaRPr lang="en-US" smtClean="0"/>
          </a:p>
        </p:txBody>
      </p:sp>
      <p:sp>
        <p:nvSpPr>
          <p:cNvPr id="2" name="Slide Number Placeholder 1"/>
          <p:cNvSpPr>
            <a:spLocks noGrp="1"/>
          </p:cNvSpPr>
          <p:nvPr>
            <p:ph type="sldNum" sz="quarter" idx="10"/>
          </p:nvPr>
        </p:nvSpPr>
        <p:spPr/>
        <p:txBody>
          <a:bodyPr/>
          <a:lstStyle/>
          <a:p>
            <a:pPr>
              <a:defRPr/>
            </a:pPr>
            <a:fld id="{216715FE-5A5F-4414-A0EE-9DC0AA956F58}" type="slidenum">
              <a:rPr lang="en-US" smtClean="0"/>
              <a:pPr>
                <a:defRPr/>
              </a:pPr>
              <a:t>46</a:t>
            </a:fld>
            <a:endParaRPr lang="en-US"/>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p:txBody>
          <a:bodyPr/>
          <a:lstStyle/>
          <a:p>
            <a:r>
              <a:rPr lang="en-US" sz="2400" smtClean="0"/>
              <a:t>Pathfinding studies of high-voltage operation demonstrated discharge stability, performance, and thermal</a:t>
            </a:r>
          </a:p>
        </p:txBody>
      </p:sp>
      <p:sp>
        <p:nvSpPr>
          <p:cNvPr id="192514" name="Content Placeholder 2"/>
          <p:cNvSpPr>
            <a:spLocks noGrp="1"/>
          </p:cNvSpPr>
          <p:nvPr>
            <p:ph idx="1"/>
          </p:nvPr>
        </p:nvSpPr>
        <p:spPr>
          <a:xfrm>
            <a:off x="228600" y="1295400"/>
            <a:ext cx="3338513" cy="4876800"/>
          </a:xfrm>
        </p:spPr>
        <p:txBody>
          <a:bodyPr/>
          <a:lstStyle/>
          <a:p>
            <a:r>
              <a:rPr lang="en-US" smtClean="0"/>
              <a:t>Studies conducted in 2012 at JPL were the first to operate a magnetically-shielded thruster at discharge voltages &gt;400 V</a:t>
            </a:r>
          </a:p>
          <a:p>
            <a:r>
              <a:rPr lang="en-US" smtClean="0"/>
              <a:t>Demonstrated stable discharges up to 800 V, 12 kW</a:t>
            </a:r>
          </a:p>
          <a:p>
            <a:r>
              <a:rPr lang="en-US" smtClean="0"/>
              <a:t>Performance mappings demonstrated high-efficiency operation</a:t>
            </a:r>
          </a:p>
          <a:p>
            <a:r>
              <a:rPr lang="en-US" smtClean="0"/>
              <a:t>Thermal capability demonstrated over time scales of a few hours</a:t>
            </a:r>
          </a:p>
        </p:txBody>
      </p:sp>
      <p:sp>
        <p:nvSpPr>
          <p:cNvPr id="4" name="Slide Number Placeholder 3"/>
          <p:cNvSpPr>
            <a:spLocks noGrp="1"/>
          </p:cNvSpPr>
          <p:nvPr>
            <p:ph type="sldNum" sz="quarter" idx="10"/>
          </p:nvPr>
        </p:nvSpPr>
        <p:spPr/>
        <p:txBody>
          <a:bodyPr/>
          <a:lstStyle/>
          <a:p>
            <a:pPr>
              <a:defRPr/>
            </a:pPr>
            <a:fld id="{459D0D30-343E-4F5F-AE56-65CF40EBC576}" type="slidenum">
              <a:rPr lang="en-US" smtClean="0"/>
              <a:pPr>
                <a:defRPr/>
              </a:pPr>
              <a:t>47</a:t>
            </a:fld>
            <a:endParaRPr lang="en-US"/>
          </a:p>
        </p:txBody>
      </p:sp>
      <p:pic>
        <p:nvPicPr>
          <p:cNvPr id="192516" name="Picture 4"/>
          <p:cNvPicPr>
            <a:picLocks noChangeAspect="1"/>
          </p:cNvPicPr>
          <p:nvPr/>
        </p:nvPicPr>
        <p:blipFill>
          <a:blip r:embed="rId2"/>
          <a:srcRect/>
          <a:stretch>
            <a:fillRect/>
          </a:stretch>
        </p:blipFill>
        <p:spPr bwMode="auto">
          <a:xfrm>
            <a:off x="4295775" y="3887788"/>
            <a:ext cx="4143375" cy="2743200"/>
          </a:xfrm>
          <a:prstGeom prst="rect">
            <a:avLst/>
          </a:prstGeom>
          <a:noFill/>
          <a:ln w="9525">
            <a:noFill/>
            <a:miter lim="800000"/>
            <a:headEnd/>
            <a:tailEnd/>
          </a:ln>
        </p:spPr>
      </p:pic>
      <p:pic>
        <p:nvPicPr>
          <p:cNvPr id="192517" name="Picture 8"/>
          <p:cNvPicPr>
            <a:picLocks noChangeAspect="1"/>
          </p:cNvPicPr>
          <p:nvPr/>
        </p:nvPicPr>
        <p:blipFill>
          <a:blip r:embed="rId3"/>
          <a:srcRect/>
          <a:stretch>
            <a:fillRect/>
          </a:stretch>
        </p:blipFill>
        <p:spPr bwMode="auto">
          <a:xfrm>
            <a:off x="4224338" y="1135063"/>
            <a:ext cx="4408487" cy="2743200"/>
          </a:xfrm>
          <a:prstGeom prst="rect">
            <a:avLst/>
          </a:prstGeom>
          <a:noFill/>
          <a:ln w="9525">
            <a:noFill/>
            <a:miter lim="800000"/>
            <a:headEnd/>
            <a:tailEnd/>
          </a:ln>
        </p:spPr>
      </p:pic>
      <p:cxnSp>
        <p:nvCxnSpPr>
          <p:cNvPr id="192518" name="Straight Arrow Connector 10"/>
          <p:cNvCxnSpPr>
            <a:cxnSpLocks noChangeShapeType="1"/>
          </p:cNvCxnSpPr>
          <p:nvPr/>
        </p:nvCxnSpPr>
        <p:spPr bwMode="auto">
          <a:xfrm flipH="1">
            <a:off x="6861175" y="2930525"/>
            <a:ext cx="1035050" cy="1366838"/>
          </a:xfrm>
          <a:prstGeom prst="straightConnector1">
            <a:avLst/>
          </a:prstGeom>
          <a:noFill/>
          <a:ln w="9525" algn="ctr">
            <a:solidFill>
              <a:schemeClr val="tx1"/>
            </a:solidFill>
            <a:round/>
            <a:headEnd/>
            <a:tailEnd type="arrow" w="med" len="med"/>
          </a:ln>
        </p:spPr>
      </p:cxn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p:cNvSpPr>
            <a:spLocks noGrp="1"/>
          </p:cNvSpPr>
          <p:nvPr>
            <p:ph type="title"/>
          </p:nvPr>
        </p:nvSpPr>
        <p:spPr/>
        <p:txBody>
          <a:bodyPr/>
          <a:lstStyle/>
          <a:p>
            <a:r>
              <a:rPr lang="en-US" smtClean="0"/>
              <a:t>Magnetic shielding at 3000 s Isp demonstrated after 100 h wear test</a:t>
            </a:r>
          </a:p>
        </p:txBody>
      </p:sp>
      <p:sp>
        <p:nvSpPr>
          <p:cNvPr id="193538" name="Content Placeholder 2"/>
          <p:cNvSpPr>
            <a:spLocks noGrp="1"/>
          </p:cNvSpPr>
          <p:nvPr>
            <p:ph idx="1"/>
          </p:nvPr>
        </p:nvSpPr>
        <p:spPr>
          <a:xfrm>
            <a:off x="228600" y="5294313"/>
            <a:ext cx="8661400" cy="568325"/>
          </a:xfrm>
        </p:spPr>
        <p:txBody>
          <a:bodyPr/>
          <a:lstStyle/>
          <a:p>
            <a:r>
              <a:rPr lang="en-US" smtClean="0"/>
              <a:t>Insulator rings largely coated with backsputtered carbon after 113 h wear test at 800 V, 9 kW</a:t>
            </a:r>
          </a:p>
          <a:p>
            <a:r>
              <a:rPr lang="en-US" smtClean="0"/>
              <a:t>QCM measured carbon backsputter rate of 0.0025 μm/h </a:t>
            </a:r>
          </a:p>
          <a:p>
            <a:r>
              <a:rPr lang="en-US" smtClean="0"/>
              <a:t>Erosion rates ~100-1000X lower than unshielded Hall thrusters</a:t>
            </a:r>
          </a:p>
          <a:p>
            <a:endParaRPr lang="en-US" smtClean="0"/>
          </a:p>
        </p:txBody>
      </p:sp>
      <p:sp>
        <p:nvSpPr>
          <p:cNvPr id="4" name="Slide Number Placeholder 3"/>
          <p:cNvSpPr>
            <a:spLocks noGrp="1"/>
          </p:cNvSpPr>
          <p:nvPr>
            <p:ph type="sldNum" sz="quarter" idx="10"/>
          </p:nvPr>
        </p:nvSpPr>
        <p:spPr/>
        <p:txBody>
          <a:bodyPr/>
          <a:lstStyle/>
          <a:p>
            <a:pPr>
              <a:defRPr/>
            </a:pPr>
            <a:fld id="{04AA7DD9-EB28-424B-852D-4238EFEBD8EE}" type="slidenum">
              <a:rPr lang="en-US" smtClean="0"/>
              <a:pPr>
                <a:defRPr/>
              </a:pPr>
              <a:t>48</a:t>
            </a:fld>
            <a:endParaRPr lang="en-US"/>
          </a:p>
        </p:txBody>
      </p:sp>
      <p:sp>
        <p:nvSpPr>
          <p:cNvPr id="193540" name="TextBox 6"/>
          <p:cNvSpPr txBox="1">
            <a:spLocks noChangeArrowheads="1"/>
          </p:cNvSpPr>
          <p:nvPr/>
        </p:nvSpPr>
        <p:spPr bwMode="auto">
          <a:xfrm>
            <a:off x="1449388" y="4752975"/>
            <a:ext cx="1858962" cy="339725"/>
          </a:xfrm>
          <a:prstGeom prst="rect">
            <a:avLst/>
          </a:prstGeom>
          <a:noFill/>
          <a:ln w="9525">
            <a:noFill/>
            <a:miter lim="800000"/>
            <a:headEnd/>
            <a:tailEnd/>
          </a:ln>
        </p:spPr>
        <p:txBody>
          <a:bodyPr wrap="none">
            <a:spAutoFit/>
          </a:bodyPr>
          <a:lstStyle/>
          <a:p>
            <a:r>
              <a:rPr lang="en-US"/>
              <a:t>MS Before Testing</a:t>
            </a:r>
          </a:p>
        </p:txBody>
      </p:sp>
      <p:sp>
        <p:nvSpPr>
          <p:cNvPr id="193541" name="TextBox 7"/>
          <p:cNvSpPr txBox="1">
            <a:spLocks noChangeArrowheads="1"/>
          </p:cNvSpPr>
          <p:nvPr/>
        </p:nvSpPr>
        <p:spPr bwMode="auto">
          <a:xfrm>
            <a:off x="5618163" y="4829175"/>
            <a:ext cx="1674812" cy="338138"/>
          </a:xfrm>
          <a:prstGeom prst="rect">
            <a:avLst/>
          </a:prstGeom>
          <a:noFill/>
          <a:ln w="9525">
            <a:noFill/>
            <a:miter lim="800000"/>
            <a:headEnd/>
            <a:tailEnd/>
          </a:ln>
        </p:spPr>
        <p:txBody>
          <a:bodyPr wrap="none">
            <a:spAutoFit/>
          </a:bodyPr>
          <a:lstStyle/>
          <a:p>
            <a:r>
              <a:rPr lang="en-US"/>
              <a:t>MS After Testing</a:t>
            </a:r>
          </a:p>
        </p:txBody>
      </p:sp>
      <p:pic>
        <p:nvPicPr>
          <p:cNvPr id="193542" name="Picture 9" descr="H6MS_210.jpg"/>
          <p:cNvPicPr>
            <a:picLocks noChangeAspect="1"/>
          </p:cNvPicPr>
          <p:nvPr/>
        </p:nvPicPr>
        <p:blipFill>
          <a:blip r:embed="rId2"/>
          <a:srcRect/>
          <a:stretch>
            <a:fillRect/>
          </a:stretch>
        </p:blipFill>
        <p:spPr bwMode="auto">
          <a:xfrm>
            <a:off x="0" y="1150938"/>
            <a:ext cx="4572000" cy="3429000"/>
          </a:xfrm>
          <a:prstGeom prst="rect">
            <a:avLst/>
          </a:prstGeom>
          <a:noFill/>
          <a:ln w="9525">
            <a:noFill/>
            <a:miter lim="800000"/>
            <a:headEnd/>
            <a:tailEnd/>
          </a:ln>
        </p:spPr>
      </p:pic>
      <p:pic>
        <p:nvPicPr>
          <p:cNvPr id="193543" name="Picture 11" descr="H6MS_377.jpg"/>
          <p:cNvPicPr>
            <a:picLocks noChangeAspect="1"/>
          </p:cNvPicPr>
          <p:nvPr/>
        </p:nvPicPr>
        <p:blipFill>
          <a:blip r:embed="rId3"/>
          <a:srcRect/>
          <a:stretch>
            <a:fillRect/>
          </a:stretch>
        </p:blipFill>
        <p:spPr bwMode="auto">
          <a:xfrm>
            <a:off x="4572000" y="1150938"/>
            <a:ext cx="4572000" cy="3429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US" dirty="0" smtClean="0"/>
              <a:t>backup</a:t>
            </a:r>
            <a:endParaRPr lang="en-US" dirty="0"/>
          </a:p>
        </p:txBody>
      </p:sp>
      <p:sp>
        <p:nvSpPr>
          <p:cNvPr id="194562" name="Text Placeholder 5"/>
          <p:cNvSpPr>
            <a:spLocks noGrp="1"/>
          </p:cNvSpPr>
          <p:nvPr>
            <p:ph type="body" idx="1"/>
          </p:nvPr>
        </p:nvSpPr>
        <p:spPr>
          <a:xfrm>
            <a:off x="762000" y="4419600"/>
            <a:ext cx="7772400" cy="1500188"/>
          </a:xfrm>
        </p:spPr>
        <p:txBody>
          <a:bodyPr/>
          <a:lstStyle/>
          <a:p>
            <a:endParaRPr lang="en-US" smtClean="0"/>
          </a:p>
        </p:txBody>
      </p:sp>
      <p:sp>
        <p:nvSpPr>
          <p:cNvPr id="4" name="Slide Number Placeholder 3"/>
          <p:cNvSpPr>
            <a:spLocks noGrp="1"/>
          </p:cNvSpPr>
          <p:nvPr>
            <p:ph type="sldNum" sz="quarter" idx="10"/>
          </p:nvPr>
        </p:nvSpPr>
        <p:spPr/>
        <p:txBody>
          <a:bodyPr/>
          <a:lstStyle/>
          <a:p>
            <a:pPr>
              <a:defRPr/>
            </a:pPr>
            <a:fld id="{CAAB45C9-B7F4-41C3-92D5-1D568CB12B97}" type="slidenum">
              <a:rPr lang="en-US" smtClean="0"/>
              <a:pPr>
                <a:defRPr/>
              </a:pPr>
              <a:t>49</a:t>
            </a:fld>
            <a:endParaRPr 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smtClean="0"/>
              <a:t>Asteroid Retrieval Mission</a:t>
            </a:r>
          </a:p>
        </p:txBody>
      </p:sp>
      <p:sp>
        <p:nvSpPr>
          <p:cNvPr id="4" name="Slide Number Placeholder 3"/>
          <p:cNvSpPr>
            <a:spLocks noGrp="1"/>
          </p:cNvSpPr>
          <p:nvPr>
            <p:ph type="sldNum" sz="quarter" idx="10"/>
          </p:nvPr>
        </p:nvSpPr>
        <p:spPr/>
        <p:txBody>
          <a:bodyPr/>
          <a:lstStyle/>
          <a:p>
            <a:pPr>
              <a:defRPr/>
            </a:pPr>
            <a:fld id="{53217449-0B0F-4DA6-A72B-9786FA8B9606}" type="slidenum">
              <a:rPr lang="en-US" smtClean="0"/>
              <a:pPr>
                <a:defRPr/>
              </a:pPr>
              <a:t>5</a:t>
            </a:fld>
            <a:endParaRPr lang="en-US"/>
          </a:p>
        </p:txBody>
      </p:sp>
      <p:pic>
        <p:nvPicPr>
          <p:cNvPr id="20483" name="Picture 4"/>
          <p:cNvPicPr>
            <a:picLocks noChangeAspect="1"/>
          </p:cNvPicPr>
          <p:nvPr/>
        </p:nvPicPr>
        <p:blipFill>
          <a:blip r:embed="rId2"/>
          <a:srcRect b="2702"/>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idx="4294967295"/>
          </p:nvPr>
        </p:nvSpPr>
        <p:spPr/>
        <p:txBody>
          <a:bodyPr/>
          <a:lstStyle/>
          <a:p>
            <a:r>
              <a:rPr lang="en-US" smtClean="0"/>
              <a:t>The H6 Design Process</a:t>
            </a:r>
            <a:br>
              <a:rPr lang="en-US" smtClean="0"/>
            </a:br>
            <a:r>
              <a:rPr lang="en-US" smtClean="0"/>
              <a:t>(or, How Most Hall Thrusters are Designed)</a:t>
            </a:r>
          </a:p>
        </p:txBody>
      </p:sp>
      <p:sp>
        <p:nvSpPr>
          <p:cNvPr id="195586" name="Rectangle 3"/>
          <p:cNvSpPr>
            <a:spLocks noGrp="1" noChangeArrowheads="1"/>
          </p:cNvSpPr>
          <p:nvPr>
            <p:ph type="body" idx="4294967295"/>
          </p:nvPr>
        </p:nvSpPr>
        <p:spPr/>
        <p:txBody>
          <a:bodyPr/>
          <a:lstStyle/>
          <a:p>
            <a:r>
              <a:rPr lang="en-US" smtClean="0"/>
              <a:t>In 2006, the H6 design process was a combination semi-empirical design rules and physics-based design.  </a:t>
            </a:r>
          </a:p>
          <a:p>
            <a:r>
              <a:rPr lang="en-US" smtClean="0"/>
              <a:t>Plasma-based solvers were not used to design for performance or life.</a:t>
            </a:r>
          </a:p>
          <a:p>
            <a:endParaRPr lang="en-US" smtClean="0"/>
          </a:p>
        </p:txBody>
      </p:sp>
      <p:pic>
        <p:nvPicPr>
          <p:cNvPr id="195587" name="Picture 2"/>
          <p:cNvPicPr>
            <a:picLocks noChangeAspect="1" noChangeArrowheads="1"/>
          </p:cNvPicPr>
          <p:nvPr/>
        </p:nvPicPr>
        <p:blipFill>
          <a:blip r:embed="rId3"/>
          <a:srcRect/>
          <a:stretch>
            <a:fillRect/>
          </a:stretch>
        </p:blipFill>
        <p:spPr bwMode="auto">
          <a:xfrm>
            <a:off x="409575" y="2824163"/>
            <a:ext cx="8269288" cy="32448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itle 1"/>
          <p:cNvSpPr>
            <a:spLocks noGrp="1"/>
          </p:cNvSpPr>
          <p:nvPr>
            <p:ph type="title"/>
          </p:nvPr>
        </p:nvSpPr>
        <p:spPr/>
        <p:txBody>
          <a:bodyPr/>
          <a:lstStyle/>
          <a:p>
            <a:r>
              <a:rPr lang="en-US" smtClean="0"/>
              <a:t>Towards an End-to-End Physics-Based Hall Thruster Design Methodology</a:t>
            </a:r>
          </a:p>
        </p:txBody>
      </p:sp>
      <p:sp>
        <p:nvSpPr>
          <p:cNvPr id="197634" name="Content Placeholder 2"/>
          <p:cNvSpPr>
            <a:spLocks noGrp="1"/>
          </p:cNvSpPr>
          <p:nvPr>
            <p:ph idx="1"/>
          </p:nvPr>
        </p:nvSpPr>
        <p:spPr/>
        <p:txBody>
          <a:bodyPr/>
          <a:lstStyle/>
          <a:p>
            <a:r>
              <a:rPr lang="en-US" smtClean="0"/>
              <a:t>Insertion of plasma and erosion models is a major step forward in the design process that will lead us to an end-to-end physics-based design methodology</a:t>
            </a:r>
          </a:p>
        </p:txBody>
      </p:sp>
      <p:pic>
        <p:nvPicPr>
          <p:cNvPr id="197635" name="Picture 2"/>
          <p:cNvPicPr>
            <a:picLocks noChangeAspect="1" noChangeArrowheads="1"/>
          </p:cNvPicPr>
          <p:nvPr/>
        </p:nvPicPr>
        <p:blipFill>
          <a:blip r:embed="rId3"/>
          <a:srcRect/>
          <a:stretch>
            <a:fillRect/>
          </a:stretch>
        </p:blipFill>
        <p:spPr bwMode="auto">
          <a:xfrm>
            <a:off x="436563" y="2439988"/>
            <a:ext cx="8375650" cy="33385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
          <p:cNvSpPr>
            <a:spLocks noGrp="1"/>
          </p:cNvSpPr>
          <p:nvPr>
            <p:ph type="title"/>
          </p:nvPr>
        </p:nvSpPr>
        <p:spPr/>
        <p:txBody>
          <a:bodyPr/>
          <a:lstStyle/>
          <a:p>
            <a:pPr marL="233363" indent="-233363"/>
            <a:r>
              <a:rPr lang="en-US" smtClean="0"/>
              <a:t>What does eliminating life as a constraint on mission performance enable?</a:t>
            </a:r>
          </a:p>
        </p:txBody>
      </p:sp>
      <p:sp>
        <p:nvSpPr>
          <p:cNvPr id="199682" name="Content Placeholder 2"/>
          <p:cNvSpPr>
            <a:spLocks noGrp="1"/>
          </p:cNvSpPr>
          <p:nvPr>
            <p:ph idx="1"/>
          </p:nvPr>
        </p:nvSpPr>
        <p:spPr/>
        <p:txBody>
          <a:bodyPr/>
          <a:lstStyle/>
          <a:p>
            <a:r>
              <a:rPr lang="en-US" smtClean="0"/>
              <a:t>Reduce mission risk by eliminating the dominant thruster failure mode </a:t>
            </a:r>
          </a:p>
          <a:p>
            <a:r>
              <a:rPr lang="en-US" smtClean="0"/>
              <a:t>Provides the game changing performance required to enable missions that cannot otherwise be accomplished</a:t>
            </a:r>
          </a:p>
          <a:p>
            <a:pPr lvl="1"/>
            <a:r>
              <a:rPr lang="en-US" smtClean="0"/>
              <a:t>HEOMD missions:  human exploration of NEOs and Mars, reusable tugs for cargo transportation and pre-deployment of assets</a:t>
            </a:r>
          </a:p>
          <a:p>
            <a:pPr lvl="1"/>
            <a:r>
              <a:rPr lang="en-US" smtClean="0"/>
              <a:t>SMD missions: Mars Sample Return, Comet Sample Return, Multiple Asteroid Rendezvous and Return, and Fast Outer Planet missions. </a:t>
            </a:r>
          </a:p>
          <a:p>
            <a:pPr lvl="1"/>
            <a:r>
              <a:rPr lang="en-US" smtClean="0"/>
              <a:t>DoD Operationally Responsive Space missions </a:t>
            </a:r>
          </a:p>
          <a:p>
            <a:pPr lvl="1"/>
            <a:r>
              <a:rPr lang="en-US" smtClean="0"/>
              <a:t>All-electric orbit transfers from GTO to GEO (commercial, DoD)</a:t>
            </a:r>
          </a:p>
          <a:p>
            <a:r>
              <a:rPr lang="en-US" smtClean="0"/>
              <a:t>Reduce propulsion system costs by at least one third relative to the State-of-the-Art (&gt;$20M per string) </a:t>
            </a:r>
          </a:p>
          <a:p>
            <a:r>
              <a:rPr lang="en-US" smtClean="0"/>
              <a:t>Offers the possibility to realize ultra-high-performance systems</a:t>
            </a:r>
          </a:p>
          <a:p>
            <a:pPr lvl="1"/>
            <a:r>
              <a:rPr lang="en-US" smtClean="0"/>
              <a:t>Increase power density by 2-10X</a:t>
            </a:r>
          </a:p>
          <a:p>
            <a:pPr lvl="1"/>
            <a:r>
              <a:rPr lang="en-US" smtClean="0"/>
              <a:t>Increase specific impulse from 2,000 to 4,000-10,000 s</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le 1"/>
          <p:cNvSpPr>
            <a:spLocks noGrp="1"/>
          </p:cNvSpPr>
          <p:nvPr>
            <p:ph type="title"/>
          </p:nvPr>
        </p:nvSpPr>
        <p:spPr/>
        <p:txBody>
          <a:bodyPr/>
          <a:lstStyle/>
          <a:p>
            <a:r>
              <a:rPr lang="en-US" smtClean="0"/>
              <a:t>Near-field ion current density</a:t>
            </a:r>
          </a:p>
        </p:txBody>
      </p:sp>
      <p:sp>
        <p:nvSpPr>
          <p:cNvPr id="201730" name="Content Placeholder 2"/>
          <p:cNvSpPr>
            <a:spLocks noGrp="1"/>
          </p:cNvSpPr>
          <p:nvPr>
            <p:ph idx="1"/>
          </p:nvPr>
        </p:nvSpPr>
        <p:spPr>
          <a:xfrm>
            <a:off x="209550" y="5930900"/>
            <a:ext cx="8763000" cy="569913"/>
          </a:xfrm>
        </p:spPr>
        <p:txBody>
          <a:bodyPr/>
          <a:lstStyle/>
          <a:p>
            <a:r>
              <a:rPr lang="en-US" smtClean="0"/>
              <a:t>Wider plume but higher ion current</a:t>
            </a:r>
          </a:p>
        </p:txBody>
      </p:sp>
      <p:sp>
        <p:nvSpPr>
          <p:cNvPr id="4" name="Slide Number Placeholder 3"/>
          <p:cNvSpPr>
            <a:spLocks noGrp="1"/>
          </p:cNvSpPr>
          <p:nvPr>
            <p:ph type="sldNum" sz="quarter" idx="10"/>
          </p:nvPr>
        </p:nvSpPr>
        <p:spPr/>
        <p:txBody>
          <a:bodyPr/>
          <a:lstStyle/>
          <a:p>
            <a:pPr>
              <a:defRPr/>
            </a:pPr>
            <a:fld id="{7CAA6163-667F-4291-BF62-7DE90F6C36F2}" type="slidenum">
              <a:rPr lang="en-US" smtClean="0"/>
              <a:pPr>
                <a:defRPr/>
              </a:pPr>
              <a:t>53</a:t>
            </a:fld>
            <a:endParaRPr lang="en-US"/>
          </a:p>
        </p:txBody>
      </p:sp>
      <p:pic>
        <p:nvPicPr>
          <p:cNvPr id="201732" name="Picture 4"/>
          <p:cNvPicPr>
            <a:picLocks noChangeAspect="1"/>
          </p:cNvPicPr>
          <p:nvPr/>
        </p:nvPicPr>
        <p:blipFill>
          <a:blip r:embed="rId2"/>
          <a:srcRect/>
          <a:stretch>
            <a:fillRect/>
          </a:stretch>
        </p:blipFill>
        <p:spPr bwMode="auto">
          <a:xfrm>
            <a:off x="965200" y="1071563"/>
            <a:ext cx="7264400" cy="4732337"/>
          </a:xfrm>
          <a:prstGeom prst="rect">
            <a:avLst/>
          </a:prstGeom>
          <a:noFill/>
          <a:ln w="9525">
            <a:noFill/>
            <a:miter lim="800000"/>
            <a:headEnd/>
            <a:tailEnd/>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r>
              <a:rPr lang="en-US" smtClean="0"/>
              <a:t>Multiply-charged ion content significantly increased in the MS configuration</a:t>
            </a:r>
          </a:p>
        </p:txBody>
      </p:sp>
      <p:sp>
        <p:nvSpPr>
          <p:cNvPr id="202754" name="Content Placeholder 2"/>
          <p:cNvSpPr>
            <a:spLocks noGrp="1"/>
          </p:cNvSpPr>
          <p:nvPr>
            <p:ph idx="1"/>
          </p:nvPr>
        </p:nvSpPr>
        <p:spPr>
          <a:xfrm>
            <a:off x="185738" y="6143625"/>
            <a:ext cx="8763000" cy="569913"/>
          </a:xfrm>
        </p:spPr>
        <p:txBody>
          <a:bodyPr/>
          <a:lstStyle/>
          <a:p>
            <a:endParaRPr lang="en-US" smtClean="0"/>
          </a:p>
        </p:txBody>
      </p:sp>
      <p:sp>
        <p:nvSpPr>
          <p:cNvPr id="4" name="Slide Number Placeholder 3"/>
          <p:cNvSpPr>
            <a:spLocks noGrp="1"/>
          </p:cNvSpPr>
          <p:nvPr>
            <p:ph type="sldNum" sz="quarter" idx="10"/>
          </p:nvPr>
        </p:nvSpPr>
        <p:spPr/>
        <p:txBody>
          <a:bodyPr/>
          <a:lstStyle/>
          <a:p>
            <a:pPr>
              <a:defRPr/>
            </a:pPr>
            <a:fld id="{9780B2EC-4876-4C4C-A23D-A1A4332D9136}" type="slidenum">
              <a:rPr lang="en-US" smtClean="0"/>
              <a:pPr>
                <a:defRPr/>
              </a:pPr>
              <a:t>54</a:t>
            </a:fld>
            <a:endParaRPr lang="en-US"/>
          </a:p>
        </p:txBody>
      </p:sp>
      <p:pic>
        <p:nvPicPr>
          <p:cNvPr id="202756" name="Picture 4"/>
          <p:cNvPicPr>
            <a:picLocks noChangeAspect="1"/>
          </p:cNvPicPr>
          <p:nvPr/>
        </p:nvPicPr>
        <p:blipFill>
          <a:blip r:embed="rId2"/>
          <a:srcRect/>
          <a:stretch>
            <a:fillRect/>
          </a:stretch>
        </p:blipFill>
        <p:spPr bwMode="auto">
          <a:xfrm>
            <a:off x="500063" y="1220788"/>
            <a:ext cx="8218487" cy="5076825"/>
          </a:xfrm>
          <a:prstGeom prst="rect">
            <a:avLst/>
          </a:prstGeom>
          <a:noFill/>
          <a:ln w="9525">
            <a:noFill/>
            <a:miter lim="800000"/>
            <a:headEnd/>
            <a:tailEnd/>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1"/>
          <p:cNvSpPr>
            <a:spLocks noGrp="1"/>
          </p:cNvSpPr>
          <p:nvPr>
            <p:ph type="title"/>
          </p:nvPr>
        </p:nvSpPr>
        <p:spPr/>
        <p:txBody>
          <a:bodyPr/>
          <a:lstStyle/>
          <a:p>
            <a:r>
              <a:rPr lang="en-US" smtClean="0"/>
              <a:t>Multiply-charged ions</a:t>
            </a:r>
          </a:p>
        </p:txBody>
      </p:sp>
      <p:sp>
        <p:nvSpPr>
          <p:cNvPr id="203778" name="Content Placeholder 2"/>
          <p:cNvSpPr>
            <a:spLocks noGrp="1"/>
          </p:cNvSpPr>
          <p:nvPr>
            <p:ph idx="1"/>
          </p:nvPr>
        </p:nvSpPr>
        <p:spPr>
          <a:xfrm>
            <a:off x="190500" y="6191250"/>
            <a:ext cx="8763000" cy="568325"/>
          </a:xfrm>
        </p:spPr>
        <p:txBody>
          <a:bodyPr/>
          <a:lstStyle/>
          <a:p>
            <a:r>
              <a:rPr lang="en-US" smtClean="0"/>
              <a:t>Charges states greater than 4 possibly detected for the first time</a:t>
            </a:r>
          </a:p>
        </p:txBody>
      </p:sp>
      <p:sp>
        <p:nvSpPr>
          <p:cNvPr id="4" name="Slide Number Placeholder 3"/>
          <p:cNvSpPr>
            <a:spLocks noGrp="1"/>
          </p:cNvSpPr>
          <p:nvPr>
            <p:ph type="sldNum" sz="quarter" idx="10"/>
          </p:nvPr>
        </p:nvSpPr>
        <p:spPr/>
        <p:txBody>
          <a:bodyPr/>
          <a:lstStyle/>
          <a:p>
            <a:pPr>
              <a:defRPr/>
            </a:pPr>
            <a:fld id="{DC205EFA-A4D4-4994-B06F-E4F23584A5B9}" type="slidenum">
              <a:rPr lang="en-US" smtClean="0"/>
              <a:pPr>
                <a:defRPr/>
              </a:pPr>
              <a:t>55</a:t>
            </a:fld>
            <a:endParaRPr lang="en-US"/>
          </a:p>
        </p:txBody>
      </p:sp>
      <p:pic>
        <p:nvPicPr>
          <p:cNvPr id="203780" name="Picture 5"/>
          <p:cNvPicPr>
            <a:picLocks noChangeAspect="1"/>
          </p:cNvPicPr>
          <p:nvPr/>
        </p:nvPicPr>
        <p:blipFill>
          <a:blip r:embed="rId2"/>
          <a:srcRect/>
          <a:stretch>
            <a:fillRect/>
          </a:stretch>
        </p:blipFill>
        <p:spPr bwMode="auto">
          <a:xfrm>
            <a:off x="525463" y="1298575"/>
            <a:ext cx="8047037" cy="4970463"/>
          </a:xfrm>
          <a:prstGeom prst="rect">
            <a:avLst/>
          </a:prstGeom>
          <a:noFill/>
          <a:ln w="9525">
            <a:noFill/>
            <a:miter lim="800000"/>
            <a:headEnd/>
            <a:tailEnd/>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09" name="Title 1"/>
          <p:cNvSpPr>
            <a:spLocks noGrp="1"/>
          </p:cNvSpPr>
          <p:nvPr>
            <p:ph type="title"/>
          </p:nvPr>
        </p:nvSpPr>
        <p:spPr/>
        <p:txBody>
          <a:bodyPr/>
          <a:lstStyle/>
          <a:p>
            <a:r>
              <a:rPr lang="en-US" smtClean="0"/>
              <a:t>Performance Model</a:t>
            </a:r>
          </a:p>
        </p:txBody>
      </p:sp>
      <p:sp>
        <p:nvSpPr>
          <p:cNvPr id="4" name="Slide Number Placeholder 3"/>
          <p:cNvSpPr>
            <a:spLocks noGrp="1"/>
          </p:cNvSpPr>
          <p:nvPr>
            <p:ph type="sldNum" sz="quarter" idx="10"/>
          </p:nvPr>
        </p:nvSpPr>
        <p:spPr/>
        <p:txBody>
          <a:bodyPr/>
          <a:lstStyle/>
          <a:p>
            <a:pPr>
              <a:defRPr/>
            </a:pPr>
            <a:fld id="{16ECE9FC-DF61-4D81-8608-A094E14EE19D}" type="slidenum">
              <a:rPr lang="en-US" smtClean="0"/>
              <a:pPr>
                <a:defRPr/>
              </a:pPr>
              <a:t>56</a:t>
            </a:fld>
            <a:endParaRPr lang="en-US"/>
          </a:p>
        </p:txBody>
      </p:sp>
      <p:graphicFrame>
        <p:nvGraphicFramePr>
          <p:cNvPr id="135602" name="Object 434"/>
          <p:cNvGraphicFramePr>
            <a:graphicFrameLocks noChangeAspect="1"/>
          </p:cNvGraphicFramePr>
          <p:nvPr/>
        </p:nvGraphicFramePr>
        <p:xfrm>
          <a:off x="236538" y="1277938"/>
          <a:ext cx="8039100" cy="1716087"/>
        </p:xfrm>
        <a:graphic>
          <a:graphicData uri="http://schemas.openxmlformats.org/presentationml/2006/ole">
            <p:oleObj spid="_x0000_s135602" name="Equation" r:id="rId3" imgW="4863960" imgH="1032840" progId="">
              <p:embed/>
            </p:oleObj>
          </a:graphicData>
        </a:graphic>
      </p:graphicFrame>
      <p:graphicFrame>
        <p:nvGraphicFramePr>
          <p:cNvPr id="135603" name="Object 435"/>
          <p:cNvGraphicFramePr>
            <a:graphicFrameLocks noChangeAspect="1"/>
          </p:cNvGraphicFramePr>
          <p:nvPr/>
        </p:nvGraphicFramePr>
        <p:xfrm>
          <a:off x="3197225" y="2992438"/>
          <a:ext cx="1647825" cy="885825"/>
        </p:xfrm>
        <a:graphic>
          <a:graphicData uri="http://schemas.openxmlformats.org/presentationml/2006/ole">
            <p:oleObj spid="_x0000_s135603" name="Equation" r:id="rId4" imgW="1005480" imgH="530280" progId="">
              <p:embed/>
            </p:oleObj>
          </a:graphicData>
        </a:graphic>
      </p:graphicFrame>
      <p:graphicFrame>
        <p:nvGraphicFramePr>
          <p:cNvPr id="135604" name="Object 436"/>
          <p:cNvGraphicFramePr>
            <a:graphicFrameLocks noChangeAspect="1"/>
          </p:cNvGraphicFramePr>
          <p:nvPr/>
        </p:nvGraphicFramePr>
        <p:xfrm>
          <a:off x="5159375" y="3133725"/>
          <a:ext cx="1712913" cy="796925"/>
        </p:xfrm>
        <a:graphic>
          <a:graphicData uri="http://schemas.openxmlformats.org/presentationml/2006/ole">
            <p:oleObj spid="_x0000_s135604" name="Equation" r:id="rId5" imgW="886680" imgH="411120" progId="">
              <p:embed/>
            </p:oleObj>
          </a:graphicData>
        </a:graphic>
      </p:graphicFrame>
      <p:graphicFrame>
        <p:nvGraphicFramePr>
          <p:cNvPr id="135605" name="Object 437"/>
          <p:cNvGraphicFramePr>
            <a:graphicFrameLocks noChangeAspect="1"/>
          </p:cNvGraphicFramePr>
          <p:nvPr/>
        </p:nvGraphicFramePr>
        <p:xfrm>
          <a:off x="7286625" y="3814763"/>
          <a:ext cx="1463675" cy="612775"/>
        </p:xfrm>
        <a:graphic>
          <a:graphicData uri="http://schemas.openxmlformats.org/presentationml/2006/ole">
            <p:oleObj spid="_x0000_s135605" name="Equation" r:id="rId6" imgW="685440" imgH="283320" progId="">
              <p:embed/>
            </p:oleObj>
          </a:graphicData>
        </a:graphic>
      </p:graphicFrame>
      <p:graphicFrame>
        <p:nvGraphicFramePr>
          <p:cNvPr id="135606" name="Object 438"/>
          <p:cNvGraphicFramePr>
            <a:graphicFrameLocks noChangeAspect="1"/>
          </p:cNvGraphicFramePr>
          <p:nvPr/>
        </p:nvGraphicFramePr>
        <p:xfrm>
          <a:off x="3151188" y="4351338"/>
          <a:ext cx="1482725" cy="730250"/>
        </p:xfrm>
        <a:graphic>
          <a:graphicData uri="http://schemas.openxmlformats.org/presentationml/2006/ole">
            <p:oleObj spid="_x0000_s135606" name="Equation" r:id="rId7" imgW="840960" imgH="411120" progId="">
              <p:embed/>
            </p:oleObj>
          </a:graphicData>
        </a:graphic>
      </p:graphicFrame>
      <p:graphicFrame>
        <p:nvGraphicFramePr>
          <p:cNvPr id="135607" name="Object 439"/>
          <p:cNvGraphicFramePr>
            <a:graphicFrameLocks noChangeAspect="1"/>
          </p:cNvGraphicFramePr>
          <p:nvPr/>
        </p:nvGraphicFramePr>
        <p:xfrm>
          <a:off x="5043488" y="4300538"/>
          <a:ext cx="1985962" cy="744537"/>
        </p:xfrm>
        <a:graphic>
          <a:graphicData uri="http://schemas.openxmlformats.org/presentationml/2006/ole">
            <p:oleObj spid="_x0000_s135607" name="Equation" r:id="rId8" imgW="1106280" imgH="411120" progId="">
              <p:embed/>
            </p:oleObj>
          </a:graphicData>
        </a:graphic>
      </p:graphicFrame>
      <p:graphicFrame>
        <p:nvGraphicFramePr>
          <p:cNvPr id="135608" name="Object 440"/>
          <p:cNvGraphicFramePr>
            <a:graphicFrameLocks noChangeAspect="1"/>
          </p:cNvGraphicFramePr>
          <p:nvPr/>
        </p:nvGraphicFramePr>
        <p:xfrm>
          <a:off x="231775" y="3436938"/>
          <a:ext cx="2473325" cy="750887"/>
        </p:xfrm>
        <a:graphic>
          <a:graphicData uri="http://schemas.openxmlformats.org/presentationml/2006/ole">
            <p:oleObj spid="_x0000_s135608" name="Equation" r:id="rId9" imgW="1407960" imgH="420480" progId="Equation.3">
              <p:embed/>
            </p:oleObj>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p:txBody>
          <a:bodyPr/>
          <a:lstStyle/>
          <a:p>
            <a:r>
              <a:rPr lang="en-US" smtClean="0"/>
              <a:t>Efficiency Analysis</a:t>
            </a:r>
          </a:p>
        </p:txBody>
      </p:sp>
      <p:sp>
        <p:nvSpPr>
          <p:cNvPr id="205826" name="Content Placeholder 2"/>
          <p:cNvSpPr>
            <a:spLocks noGrp="1"/>
          </p:cNvSpPr>
          <p:nvPr>
            <p:ph idx="1"/>
          </p:nvPr>
        </p:nvSpPr>
        <p:spPr/>
        <p:txBody>
          <a:bodyPr/>
          <a:lstStyle/>
          <a:p>
            <a:r>
              <a:rPr lang="en-US" b="1" smtClean="0">
                <a:latin typeface="Arial" charset="0"/>
                <a:cs typeface="Arial" charset="0"/>
              </a:rPr>
              <a:t>Large increases in multiply-charged ion content and decreased plasma-wall interactions resulted in a 21% reduction in the cross-field electron transport in the magnetically-shielded configuration. </a:t>
            </a:r>
          </a:p>
          <a:p>
            <a:endParaRPr lang="en-US" smtClean="0"/>
          </a:p>
        </p:txBody>
      </p:sp>
      <p:sp>
        <p:nvSpPr>
          <p:cNvPr id="4" name="Slide Number Placeholder 3"/>
          <p:cNvSpPr>
            <a:spLocks noGrp="1"/>
          </p:cNvSpPr>
          <p:nvPr>
            <p:ph type="sldNum" sz="quarter" idx="10"/>
          </p:nvPr>
        </p:nvSpPr>
        <p:spPr/>
        <p:txBody>
          <a:bodyPr/>
          <a:lstStyle/>
          <a:p>
            <a:pPr>
              <a:defRPr/>
            </a:pPr>
            <a:fld id="{F9266B22-E08E-4DBD-984E-7B4DB324D310}" type="slidenum">
              <a:rPr lang="en-US" smtClean="0"/>
              <a:pPr>
                <a:defRPr/>
              </a:pPr>
              <a:t>57</a:t>
            </a:fld>
            <a:endParaRPr lang="en-US"/>
          </a:p>
        </p:txBody>
      </p:sp>
      <p:pic>
        <p:nvPicPr>
          <p:cNvPr id="205828" name="Picture 6"/>
          <p:cNvPicPr>
            <a:picLocks noChangeAspect="1"/>
          </p:cNvPicPr>
          <p:nvPr/>
        </p:nvPicPr>
        <p:blipFill>
          <a:blip r:embed="rId2"/>
          <a:srcRect/>
          <a:stretch>
            <a:fillRect/>
          </a:stretch>
        </p:blipFill>
        <p:spPr bwMode="auto">
          <a:xfrm>
            <a:off x="1444625" y="2303463"/>
            <a:ext cx="6169025" cy="4292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r>
              <a:rPr lang="en-US" smtClean="0"/>
              <a:t>Centerline Plasma Diagnostics</a:t>
            </a:r>
          </a:p>
        </p:txBody>
      </p:sp>
      <p:sp>
        <p:nvSpPr>
          <p:cNvPr id="206850" name="Content Placeholder 2"/>
          <p:cNvSpPr>
            <a:spLocks noGrp="1"/>
          </p:cNvSpPr>
          <p:nvPr>
            <p:ph idx="1"/>
          </p:nvPr>
        </p:nvSpPr>
        <p:spPr>
          <a:xfrm>
            <a:off x="228600" y="5603875"/>
            <a:ext cx="8763000" cy="568325"/>
          </a:xfrm>
        </p:spPr>
        <p:txBody>
          <a:bodyPr/>
          <a:lstStyle/>
          <a:p>
            <a:r>
              <a:rPr lang="en-US" smtClean="0"/>
              <a:t>Plasma potential and electron temperature inside the discharge chamber</a:t>
            </a:r>
          </a:p>
        </p:txBody>
      </p:sp>
      <p:sp>
        <p:nvSpPr>
          <p:cNvPr id="4" name="Slide Number Placeholder 3"/>
          <p:cNvSpPr>
            <a:spLocks noGrp="1"/>
          </p:cNvSpPr>
          <p:nvPr>
            <p:ph type="sldNum" sz="quarter" idx="10"/>
          </p:nvPr>
        </p:nvSpPr>
        <p:spPr/>
        <p:txBody>
          <a:bodyPr/>
          <a:lstStyle/>
          <a:p>
            <a:pPr>
              <a:defRPr/>
            </a:pPr>
            <a:fld id="{6A0EEDC1-DA31-4CDE-834D-34611EC5EB79}" type="slidenum">
              <a:rPr lang="en-US" smtClean="0"/>
              <a:pPr>
                <a:defRPr/>
              </a:pPr>
              <a:t>58</a:t>
            </a:fld>
            <a:endParaRPr lang="en-US"/>
          </a:p>
        </p:txBody>
      </p:sp>
      <p:pic>
        <p:nvPicPr>
          <p:cNvPr id="206852" name="Picture 4"/>
          <p:cNvPicPr>
            <a:picLocks noChangeAspect="1"/>
          </p:cNvPicPr>
          <p:nvPr/>
        </p:nvPicPr>
        <p:blipFill>
          <a:blip r:embed="rId2"/>
          <a:srcRect/>
          <a:stretch>
            <a:fillRect/>
          </a:stretch>
        </p:blipFill>
        <p:spPr bwMode="auto">
          <a:xfrm>
            <a:off x="0" y="1295400"/>
            <a:ext cx="4572000" cy="3019425"/>
          </a:xfrm>
          <a:prstGeom prst="rect">
            <a:avLst/>
          </a:prstGeom>
          <a:noFill/>
          <a:ln w="9525">
            <a:noFill/>
            <a:miter lim="800000"/>
            <a:headEnd/>
            <a:tailEnd/>
          </a:ln>
        </p:spPr>
      </p:pic>
      <p:pic>
        <p:nvPicPr>
          <p:cNvPr id="206853" name="Picture 5"/>
          <p:cNvPicPr>
            <a:picLocks noChangeAspect="1"/>
          </p:cNvPicPr>
          <p:nvPr/>
        </p:nvPicPr>
        <p:blipFill>
          <a:blip r:embed="rId3"/>
          <a:srcRect/>
          <a:stretch>
            <a:fillRect/>
          </a:stretch>
        </p:blipFill>
        <p:spPr bwMode="auto">
          <a:xfrm>
            <a:off x="4576763" y="1304925"/>
            <a:ext cx="4572000" cy="3016250"/>
          </a:xfrm>
          <a:prstGeom prst="rect">
            <a:avLst/>
          </a:prstGeom>
          <a:noFill/>
          <a:ln w="9525">
            <a:noFill/>
            <a:miter lim="800000"/>
            <a:headEnd/>
            <a:tailEnd/>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7" descr="Macintosh HD:Users:rhofer:Documents:Hall Thrusters:H6:Experiments:JPL:2011-2012 Magnetic Shielding:Photos:110811-120503 Best of the Best:Small (800x600):110916 H6MS__085_800p.JPG"/>
          <p:cNvPicPr>
            <a:picLocks noChangeAspect="1"/>
          </p:cNvPicPr>
          <p:nvPr/>
        </p:nvPicPr>
        <p:blipFill>
          <a:blip r:embed="rId2"/>
          <a:srcRect l="8699" t="4819" r="13435" b="2225"/>
          <a:stretch>
            <a:fillRect/>
          </a:stretch>
        </p:blipFill>
        <p:spPr bwMode="auto">
          <a:xfrm>
            <a:off x="0" y="1379538"/>
            <a:ext cx="4572000" cy="4087812"/>
          </a:xfrm>
          <a:prstGeom prst="rect">
            <a:avLst/>
          </a:prstGeom>
          <a:noFill/>
          <a:ln w="9525">
            <a:noFill/>
            <a:miter lim="800000"/>
            <a:headEnd/>
            <a:tailEnd/>
          </a:ln>
        </p:spPr>
      </p:pic>
      <p:sp>
        <p:nvSpPr>
          <p:cNvPr id="207874" name="Title 1"/>
          <p:cNvSpPr>
            <a:spLocks noGrp="1"/>
          </p:cNvSpPr>
          <p:nvPr>
            <p:ph type="title"/>
          </p:nvPr>
        </p:nvSpPr>
        <p:spPr/>
        <p:txBody>
          <a:bodyPr/>
          <a:lstStyle/>
          <a:p>
            <a:r>
              <a:rPr lang="en-US" smtClean="0"/>
              <a:t>Wall Probes</a:t>
            </a:r>
          </a:p>
        </p:txBody>
      </p:sp>
      <p:sp>
        <p:nvSpPr>
          <p:cNvPr id="207875" name="Content Placeholder 2"/>
          <p:cNvSpPr>
            <a:spLocks noGrp="1"/>
          </p:cNvSpPr>
          <p:nvPr>
            <p:ph idx="1"/>
          </p:nvPr>
        </p:nvSpPr>
        <p:spPr>
          <a:xfrm>
            <a:off x="292100" y="6108700"/>
            <a:ext cx="8701088" cy="438150"/>
          </a:xfrm>
        </p:spPr>
        <p:txBody>
          <a:bodyPr/>
          <a:lstStyle/>
          <a:p>
            <a:endParaRPr lang="en-US" smtClean="0"/>
          </a:p>
        </p:txBody>
      </p:sp>
      <p:sp>
        <p:nvSpPr>
          <p:cNvPr id="4" name="Slide Number Placeholder 3"/>
          <p:cNvSpPr>
            <a:spLocks noGrp="1"/>
          </p:cNvSpPr>
          <p:nvPr>
            <p:ph type="sldNum" sz="quarter" idx="10"/>
          </p:nvPr>
        </p:nvSpPr>
        <p:spPr/>
        <p:txBody>
          <a:bodyPr/>
          <a:lstStyle/>
          <a:p>
            <a:pPr>
              <a:defRPr/>
            </a:pPr>
            <a:fld id="{FC50D6AB-2907-4099-9A0E-FB5957299E7E}" type="slidenum">
              <a:rPr lang="en-US" smtClean="0"/>
              <a:pPr>
                <a:defRPr/>
              </a:pPr>
              <a:t>59</a:t>
            </a:fld>
            <a:endParaRPr lang="en-US"/>
          </a:p>
        </p:txBody>
      </p:sp>
      <p:pic>
        <p:nvPicPr>
          <p:cNvPr id="207877" name="Picture 8" descr="Macintosh HD:Users:rhofer:Documents:Hall Thrusters:H6:Experiments:JPL:2011-2012 Magnetic Shielding:Photos:110811-120503 Best of the Best:Small (800x600):110920 H6MS_121_800p.JPG"/>
          <p:cNvPicPr>
            <a:picLocks noChangeAspect="1"/>
          </p:cNvPicPr>
          <p:nvPr/>
        </p:nvPicPr>
        <p:blipFill>
          <a:blip r:embed="rId3"/>
          <a:srcRect/>
          <a:stretch>
            <a:fillRect/>
          </a:stretch>
        </p:blipFill>
        <p:spPr bwMode="auto">
          <a:xfrm>
            <a:off x="4572000" y="1746250"/>
            <a:ext cx="4572000" cy="3424238"/>
          </a:xfrm>
          <a:prstGeom prst="rect">
            <a:avLst/>
          </a:prstGeom>
          <a:noFill/>
          <a:ln w="9525">
            <a:noFill/>
            <a:miter lim="800000"/>
            <a:headEnd/>
            <a:tailEnd/>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6"/>
          <p:cNvSpPr>
            <a:spLocks noChangeArrowheads="1"/>
          </p:cNvSpPr>
          <p:nvPr/>
        </p:nvSpPr>
        <p:spPr bwMode="auto">
          <a:xfrm>
            <a:off x="0" y="0"/>
            <a:ext cx="9144000" cy="6858000"/>
          </a:xfrm>
          <a:prstGeom prst="rect">
            <a:avLst/>
          </a:prstGeom>
          <a:solidFill>
            <a:schemeClr val="accent1"/>
          </a:solidFill>
          <a:ln w="9525" algn="ctr">
            <a:solidFill>
              <a:schemeClr val="tx1"/>
            </a:solidFill>
            <a:round/>
            <a:headEnd/>
            <a:tailEnd/>
          </a:ln>
        </p:spPr>
        <p:txBody>
          <a:bodyPr/>
          <a:lstStyle/>
          <a:p>
            <a:pPr eaLnBrk="0" hangingPunct="0"/>
            <a:endParaRPr lang="en-US"/>
          </a:p>
        </p:txBody>
      </p:sp>
      <p:sp>
        <p:nvSpPr>
          <p:cNvPr id="21506" name="Title 1"/>
          <p:cNvSpPr>
            <a:spLocks noGrp="1"/>
          </p:cNvSpPr>
          <p:nvPr>
            <p:ph type="title"/>
          </p:nvPr>
        </p:nvSpPr>
        <p:spPr>
          <a:xfrm>
            <a:off x="0" y="58738"/>
            <a:ext cx="9144000" cy="547687"/>
          </a:xfrm>
        </p:spPr>
        <p:txBody>
          <a:bodyPr/>
          <a:lstStyle/>
          <a:p>
            <a:r>
              <a:rPr lang="en-US" smtClean="0">
                <a:solidFill>
                  <a:srgbClr val="FFFFFF"/>
                </a:solidFill>
              </a:rPr>
              <a:t>Asteroid Retrieval Mission</a:t>
            </a:r>
          </a:p>
        </p:txBody>
      </p:sp>
      <p:pic>
        <p:nvPicPr>
          <p:cNvPr id="21507" name="Picture 5"/>
          <p:cNvPicPr>
            <a:picLocks noChangeAspect="1"/>
          </p:cNvPicPr>
          <p:nvPr/>
        </p:nvPicPr>
        <p:blipFill>
          <a:blip r:embed="rId3"/>
          <a:srcRect/>
          <a:stretch>
            <a:fillRect/>
          </a:stretch>
        </p:blipFill>
        <p:spPr bwMode="auto">
          <a:xfrm>
            <a:off x="4668838" y="630238"/>
            <a:ext cx="3573462" cy="2754312"/>
          </a:xfrm>
          <a:prstGeom prst="rect">
            <a:avLst/>
          </a:prstGeom>
          <a:noFill/>
          <a:ln w="9525">
            <a:noFill/>
            <a:miter lim="800000"/>
            <a:headEnd/>
            <a:tailEnd/>
          </a:ln>
        </p:spPr>
      </p:pic>
      <p:grpSp>
        <p:nvGrpSpPr>
          <p:cNvPr id="21508" name="Group 9"/>
          <p:cNvGrpSpPr>
            <a:grpSpLocks/>
          </p:cNvGrpSpPr>
          <p:nvPr/>
        </p:nvGrpSpPr>
        <p:grpSpPr bwMode="auto">
          <a:xfrm>
            <a:off x="4254500" y="3603625"/>
            <a:ext cx="4094163" cy="3001963"/>
            <a:chOff x="4505325" y="4070374"/>
            <a:chExt cx="3843545" cy="2787626"/>
          </a:xfrm>
        </p:grpSpPr>
        <p:pic>
          <p:nvPicPr>
            <p:cNvPr id="21517" name="Picture 2"/>
            <p:cNvPicPr>
              <a:picLocks noChangeAspect="1" noChangeArrowheads="1"/>
            </p:cNvPicPr>
            <p:nvPr/>
          </p:nvPicPr>
          <p:blipFill>
            <a:blip r:embed="rId4"/>
            <a:srcRect/>
            <a:stretch>
              <a:fillRect/>
            </a:stretch>
          </p:blipFill>
          <p:spPr bwMode="auto">
            <a:xfrm>
              <a:off x="4505325" y="4070374"/>
              <a:ext cx="3843545" cy="2787626"/>
            </a:xfrm>
            <a:prstGeom prst="rect">
              <a:avLst/>
            </a:prstGeom>
            <a:noFill/>
            <a:ln w="9525">
              <a:noFill/>
              <a:miter lim="800000"/>
              <a:headEnd/>
              <a:tailEnd/>
            </a:ln>
          </p:spPr>
        </p:pic>
        <p:sp>
          <p:nvSpPr>
            <p:cNvPr id="21518" name="TextBox 7"/>
            <p:cNvSpPr txBox="1">
              <a:spLocks noChangeArrowheads="1"/>
            </p:cNvSpPr>
            <p:nvPr/>
          </p:nvSpPr>
          <p:spPr bwMode="auto">
            <a:xfrm>
              <a:off x="7110115" y="4151205"/>
              <a:ext cx="1228991" cy="646331"/>
            </a:xfrm>
            <a:prstGeom prst="rect">
              <a:avLst/>
            </a:prstGeom>
            <a:noFill/>
            <a:ln w="9525">
              <a:noFill/>
              <a:miter lim="800000"/>
              <a:headEnd/>
              <a:tailEnd/>
            </a:ln>
          </p:spPr>
          <p:txBody>
            <a:bodyPr wrap="none">
              <a:spAutoFit/>
            </a:bodyPr>
            <a:lstStyle/>
            <a:p>
              <a:r>
                <a:rPr lang="en-US"/>
                <a:t>40-kW SEP</a:t>
              </a:r>
            </a:p>
            <a:p>
              <a:r>
                <a:rPr lang="en-US"/>
                <a:t>is enabling</a:t>
              </a:r>
            </a:p>
          </p:txBody>
        </p:sp>
        <p:sp>
          <p:nvSpPr>
            <p:cNvPr id="3" name="Down Arrow 2"/>
            <p:cNvSpPr/>
            <p:nvPr/>
          </p:nvSpPr>
          <p:spPr>
            <a:xfrm>
              <a:off x="7505347" y="4689519"/>
              <a:ext cx="435174" cy="17940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21509" name="Picture 12"/>
          <p:cNvPicPr>
            <a:picLocks noChangeAspect="1"/>
          </p:cNvPicPr>
          <p:nvPr/>
        </p:nvPicPr>
        <p:blipFill>
          <a:blip r:embed="rId5"/>
          <a:srcRect/>
          <a:stretch>
            <a:fillRect/>
          </a:stretch>
        </p:blipFill>
        <p:spPr bwMode="auto">
          <a:xfrm>
            <a:off x="915988" y="600075"/>
            <a:ext cx="2921000" cy="3079750"/>
          </a:xfrm>
          <a:prstGeom prst="rect">
            <a:avLst/>
          </a:prstGeom>
          <a:noFill/>
          <a:ln w="9525">
            <a:noFill/>
            <a:miter lim="800000"/>
            <a:headEnd/>
            <a:tailEnd/>
          </a:ln>
        </p:spPr>
      </p:pic>
      <p:sp>
        <p:nvSpPr>
          <p:cNvPr id="4" name="Oval 3"/>
          <p:cNvSpPr/>
          <p:nvPr/>
        </p:nvSpPr>
        <p:spPr>
          <a:xfrm>
            <a:off x="2408238" y="2541588"/>
            <a:ext cx="762000" cy="233362"/>
          </a:xfrm>
          <a:prstGeom prst="ellipse">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1" name="TextBox 13"/>
          <p:cNvSpPr txBox="1">
            <a:spLocks noChangeArrowheads="1"/>
          </p:cNvSpPr>
          <p:nvPr/>
        </p:nvSpPr>
        <p:spPr bwMode="auto">
          <a:xfrm>
            <a:off x="3971925" y="2622550"/>
            <a:ext cx="2170113" cy="750888"/>
          </a:xfrm>
          <a:prstGeom prst="rect">
            <a:avLst/>
          </a:prstGeom>
          <a:noFill/>
          <a:ln w="9525">
            <a:noFill/>
            <a:miter lim="800000"/>
            <a:headEnd/>
            <a:tailEnd/>
          </a:ln>
        </p:spPr>
        <p:txBody>
          <a:bodyPr wrap="none">
            <a:spAutoFit/>
          </a:bodyPr>
          <a:lstStyle/>
          <a:p>
            <a:pPr>
              <a:lnSpc>
                <a:spcPts val="1700"/>
              </a:lnSpc>
            </a:pPr>
            <a:r>
              <a:rPr lang="en-US">
                <a:solidFill>
                  <a:schemeClr val="bg1"/>
                </a:solidFill>
              </a:rPr>
              <a:t>About the same mass</a:t>
            </a:r>
          </a:p>
          <a:p>
            <a:pPr>
              <a:lnSpc>
                <a:spcPts val="1700"/>
              </a:lnSpc>
            </a:pPr>
            <a:r>
              <a:rPr lang="en-US">
                <a:solidFill>
                  <a:schemeClr val="bg1"/>
                </a:solidFill>
              </a:rPr>
              <a:t>as the International </a:t>
            </a:r>
          </a:p>
          <a:p>
            <a:pPr>
              <a:lnSpc>
                <a:spcPts val="1700"/>
              </a:lnSpc>
            </a:pPr>
            <a:r>
              <a:rPr lang="en-US">
                <a:solidFill>
                  <a:schemeClr val="bg1"/>
                </a:solidFill>
              </a:rPr>
              <a:t>Space Station</a:t>
            </a:r>
          </a:p>
        </p:txBody>
      </p:sp>
      <p:cxnSp>
        <p:nvCxnSpPr>
          <p:cNvPr id="16" name="Straight Arrow Connector 15"/>
          <p:cNvCxnSpPr/>
          <p:nvPr/>
        </p:nvCxnSpPr>
        <p:spPr>
          <a:xfrm flipH="1" flipV="1">
            <a:off x="3159125" y="2682875"/>
            <a:ext cx="863600" cy="112713"/>
          </a:xfrm>
          <a:prstGeom prst="straightConnector1">
            <a:avLst/>
          </a:prstGeom>
          <a:ln w="190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513" name="TextBox 14"/>
          <p:cNvSpPr txBox="1">
            <a:spLocks noChangeArrowheads="1"/>
          </p:cNvSpPr>
          <p:nvPr/>
        </p:nvSpPr>
        <p:spPr bwMode="auto">
          <a:xfrm>
            <a:off x="4678363" y="639763"/>
            <a:ext cx="1281112" cy="647700"/>
          </a:xfrm>
          <a:prstGeom prst="rect">
            <a:avLst/>
          </a:prstGeom>
          <a:noFill/>
          <a:ln w="9525">
            <a:noFill/>
            <a:miter lim="800000"/>
            <a:headEnd/>
            <a:tailEnd/>
          </a:ln>
        </p:spPr>
        <p:txBody>
          <a:bodyPr wrap="none">
            <a:spAutoFit/>
          </a:bodyPr>
          <a:lstStyle/>
          <a:p>
            <a:r>
              <a:rPr lang="en-US"/>
              <a:t>KISS Study </a:t>
            </a:r>
          </a:p>
          <a:p>
            <a:r>
              <a:rPr lang="en-US"/>
              <a:t>Concept</a:t>
            </a:r>
          </a:p>
        </p:txBody>
      </p:sp>
      <p:sp>
        <p:nvSpPr>
          <p:cNvPr id="21514" name="Rectangle 17"/>
          <p:cNvSpPr>
            <a:spLocks noChangeArrowheads="1"/>
          </p:cNvSpPr>
          <p:nvPr/>
        </p:nvSpPr>
        <p:spPr bwMode="auto">
          <a:xfrm>
            <a:off x="0" y="6457950"/>
            <a:ext cx="4572000" cy="400050"/>
          </a:xfrm>
          <a:prstGeom prst="rect">
            <a:avLst/>
          </a:prstGeom>
          <a:noFill/>
          <a:ln w="9525">
            <a:noFill/>
            <a:miter lim="800000"/>
            <a:headEnd/>
            <a:tailEnd/>
          </a:ln>
        </p:spPr>
        <p:txBody>
          <a:bodyPr>
            <a:spAutoFit/>
          </a:bodyPr>
          <a:lstStyle/>
          <a:p>
            <a:r>
              <a:rPr lang="en-US" sz="1000">
                <a:latin typeface="Calibri" pitchFamily="34" charset="0"/>
              </a:rPr>
              <a:t>Brophy, J. and Oleson, S., "Spacecraft Conceptual Design for Returning Entire near-Earth Asteroids," AIAA-2012-4067, July 2012. </a:t>
            </a:r>
          </a:p>
        </p:txBody>
      </p:sp>
      <p:pic>
        <p:nvPicPr>
          <p:cNvPr id="19" name="Picture 18"/>
          <p:cNvPicPr>
            <a:picLocks noChangeAspect="1"/>
          </p:cNvPicPr>
          <p:nvPr/>
        </p:nvPicPr>
        <p:blipFill>
          <a:blip r:embed="rId6"/>
          <a:stretch>
            <a:fillRect/>
          </a:stretch>
        </p:blipFill>
        <p:spPr>
          <a:xfrm>
            <a:off x="392113" y="3729038"/>
            <a:ext cx="3703637" cy="2778125"/>
          </a:xfrm>
          <a:prstGeom prst="rect">
            <a:avLst/>
          </a:prstGeom>
          <a:effectLst>
            <a:outerShdw blurRad="50800" dist="38100" dir="2700000" algn="tl" rotWithShape="0">
              <a:prstClr val="black">
                <a:alpha val="40000"/>
              </a:prstClr>
            </a:outerShdw>
          </a:effectLst>
        </p:spPr>
      </p:pic>
      <p:sp>
        <p:nvSpPr>
          <p:cNvPr id="21516" name="TextBox 19"/>
          <p:cNvSpPr txBox="1">
            <a:spLocks noChangeArrowheads="1"/>
          </p:cNvSpPr>
          <p:nvPr/>
        </p:nvSpPr>
        <p:spPr bwMode="auto">
          <a:xfrm>
            <a:off x="2541588" y="3708400"/>
            <a:ext cx="1565275" cy="830263"/>
          </a:xfrm>
          <a:prstGeom prst="rect">
            <a:avLst/>
          </a:prstGeom>
          <a:noFill/>
          <a:ln w="9525">
            <a:noFill/>
            <a:miter lim="800000"/>
            <a:headEnd/>
            <a:tailEnd/>
          </a:ln>
        </p:spPr>
        <p:txBody>
          <a:bodyPr>
            <a:spAutoFit/>
          </a:bodyPr>
          <a:lstStyle/>
          <a:p>
            <a:pPr algn="r"/>
            <a:r>
              <a:rPr lang="en-US" sz="1200">
                <a:solidFill>
                  <a:schemeClr val="bg1"/>
                </a:solidFill>
                <a:latin typeface="Arial" charset="0"/>
                <a:cs typeface="Arial" charset="0"/>
              </a:rPr>
              <a:t>6.5-m dia. 340-t “Levitated Mass”</a:t>
            </a:r>
          </a:p>
          <a:p>
            <a:pPr algn="r"/>
            <a:r>
              <a:rPr lang="en-US" sz="1200">
                <a:solidFill>
                  <a:schemeClr val="bg1"/>
                </a:solidFill>
                <a:latin typeface="Arial" charset="0"/>
                <a:cs typeface="Arial" charset="0"/>
              </a:rPr>
              <a:t>at the LA County Museum of Art</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r>
              <a:rPr lang="en-US" smtClean="0"/>
              <a:t>Insulator rings after testing with the US magnetic circuit and MS geometry rings</a:t>
            </a:r>
          </a:p>
        </p:txBody>
      </p:sp>
      <p:sp>
        <p:nvSpPr>
          <p:cNvPr id="208898" name="Content Placeholder 2"/>
          <p:cNvSpPr>
            <a:spLocks noGrp="1"/>
          </p:cNvSpPr>
          <p:nvPr>
            <p:ph idx="1"/>
          </p:nvPr>
        </p:nvSpPr>
        <p:spPr>
          <a:xfrm>
            <a:off x="228600" y="5275263"/>
            <a:ext cx="8763000" cy="569912"/>
          </a:xfrm>
        </p:spPr>
        <p:txBody>
          <a:bodyPr/>
          <a:lstStyle/>
          <a:p>
            <a:r>
              <a:rPr lang="en-US" smtClean="0"/>
              <a:t>Geometry changes alone were not the sole contributor to the orders of magnitude reduction in erosion rate</a:t>
            </a:r>
          </a:p>
          <a:p>
            <a:r>
              <a:rPr lang="en-US" smtClean="0"/>
              <a:t>Simulations show only a 4-8X reduction for this case relative to the US configuration (consistent with US erosion rates over life of thruster)</a:t>
            </a:r>
          </a:p>
        </p:txBody>
      </p:sp>
      <p:sp>
        <p:nvSpPr>
          <p:cNvPr id="4" name="Slide Number Placeholder 3"/>
          <p:cNvSpPr>
            <a:spLocks noGrp="1"/>
          </p:cNvSpPr>
          <p:nvPr>
            <p:ph type="sldNum" sz="quarter" idx="10"/>
          </p:nvPr>
        </p:nvSpPr>
        <p:spPr/>
        <p:txBody>
          <a:bodyPr/>
          <a:lstStyle/>
          <a:p>
            <a:pPr>
              <a:defRPr/>
            </a:pPr>
            <a:fld id="{0BB9B6A7-37A6-43F8-844D-0E9C082D6034}" type="slidenum">
              <a:rPr lang="en-US" smtClean="0"/>
              <a:pPr>
                <a:defRPr/>
              </a:pPr>
              <a:t>60</a:t>
            </a:fld>
            <a:endParaRPr lang="en-US"/>
          </a:p>
        </p:txBody>
      </p:sp>
      <p:pic>
        <p:nvPicPr>
          <p:cNvPr id="208900" name="Picture 4" descr="Macintosh HD:Users:rhofer:Documents:Hall Thrusters:H6:Experiments:JPL:2011-2012 Magnetic Shielding:Photos:110811-120503 Best of the Best:Small (800x600):120213 H6_BLpoles_MSrings_140_800p.JPG"/>
          <p:cNvPicPr>
            <a:picLocks noChangeAspect="1"/>
          </p:cNvPicPr>
          <p:nvPr/>
        </p:nvPicPr>
        <p:blipFill>
          <a:blip r:embed="rId2"/>
          <a:srcRect l="21786" t="26631" r="23239" b="18375"/>
          <a:stretch>
            <a:fillRect/>
          </a:stretch>
        </p:blipFill>
        <p:spPr bwMode="auto">
          <a:xfrm>
            <a:off x="46038" y="1428750"/>
            <a:ext cx="4572000" cy="3424238"/>
          </a:xfrm>
          <a:prstGeom prst="rect">
            <a:avLst/>
          </a:prstGeom>
          <a:noFill/>
          <a:ln w="9525">
            <a:noFill/>
            <a:miter lim="800000"/>
            <a:headEnd/>
            <a:tailEnd/>
          </a:ln>
        </p:spPr>
      </p:pic>
      <p:pic>
        <p:nvPicPr>
          <p:cNvPr id="208901" name="Picture 5" descr="US-MS Erosion.tif"/>
          <p:cNvPicPr>
            <a:picLocks noChangeAspect="1"/>
          </p:cNvPicPr>
          <p:nvPr/>
        </p:nvPicPr>
        <p:blipFill>
          <a:blip r:embed="rId3"/>
          <a:srcRect r="6316"/>
          <a:stretch>
            <a:fillRect/>
          </a:stretch>
        </p:blipFill>
        <p:spPr bwMode="auto">
          <a:xfrm>
            <a:off x="4649788" y="1462088"/>
            <a:ext cx="4414837" cy="3395662"/>
          </a:xfrm>
          <a:prstGeom prst="rect">
            <a:avLst/>
          </a:prstGeom>
          <a:noFill/>
          <a:ln w="9525">
            <a:noFill/>
            <a:miter lim="800000"/>
            <a:headEnd/>
            <a:tailEnd/>
          </a:ln>
        </p:spPr>
      </p:pic>
      <p:sp>
        <p:nvSpPr>
          <p:cNvPr id="208902" name="TextBox 6"/>
          <p:cNvSpPr txBox="1">
            <a:spLocks noChangeArrowheads="1"/>
          </p:cNvSpPr>
          <p:nvPr/>
        </p:nvSpPr>
        <p:spPr bwMode="auto">
          <a:xfrm>
            <a:off x="6203950" y="4814888"/>
            <a:ext cx="1803400" cy="338137"/>
          </a:xfrm>
          <a:prstGeom prst="rect">
            <a:avLst/>
          </a:prstGeom>
          <a:noFill/>
          <a:ln w="9525">
            <a:noFill/>
            <a:miter lim="800000"/>
            <a:headEnd/>
            <a:tailEnd/>
          </a:ln>
        </p:spPr>
        <p:txBody>
          <a:bodyPr wrap="none">
            <a:spAutoFit/>
          </a:bodyPr>
          <a:lstStyle/>
          <a:p>
            <a:r>
              <a:rPr lang="en-US"/>
              <a:t>Simulation results</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1"/>
          <p:cNvSpPr>
            <a:spLocks noGrp="1"/>
          </p:cNvSpPr>
          <p:nvPr>
            <p:ph type="title"/>
          </p:nvPr>
        </p:nvSpPr>
        <p:spPr/>
        <p:txBody>
          <a:bodyPr/>
          <a:lstStyle/>
          <a:p>
            <a:r>
              <a:rPr lang="en-US" smtClean="0"/>
              <a:t>References</a:t>
            </a:r>
          </a:p>
        </p:txBody>
      </p:sp>
      <p:sp>
        <p:nvSpPr>
          <p:cNvPr id="209922" name="Content Placeholder 2"/>
          <p:cNvSpPr>
            <a:spLocks noGrp="1"/>
          </p:cNvSpPr>
          <p:nvPr>
            <p:ph idx="1"/>
          </p:nvPr>
        </p:nvSpPr>
        <p:spPr/>
        <p:txBody>
          <a:bodyPr/>
          <a:lstStyle/>
          <a:p>
            <a:r>
              <a:rPr lang="en-US" sz="1400" smtClean="0"/>
              <a:t>Hofer, R. R. and Gallimore, A. D., "High-Specific Impulse Hall Thrusters, Part 1: Influence of Current Density and Magnetic Field," Journal of Propulsion and Power 22, 4, 721-731 (2006).</a:t>
            </a:r>
          </a:p>
          <a:p>
            <a:r>
              <a:rPr lang="en-US" sz="1400" smtClean="0"/>
              <a:t>Hofer, R. R. and Gallimore, A. D., "High-Specific Impulse Hall Thrusters, Part 2: Efficiency Analysis," Journal of Propulsion and Power 22, 4, 732-740 (2006).</a:t>
            </a:r>
          </a:p>
          <a:p>
            <a:r>
              <a:rPr lang="en-US" sz="1400" smtClean="0"/>
              <a:t>Goebel, D. M., Watkins, R. M., and Jameson, K. K., "LaB</a:t>
            </a:r>
            <a:r>
              <a:rPr lang="en-US" sz="1400" baseline="-25000" smtClean="0"/>
              <a:t>6</a:t>
            </a:r>
            <a:r>
              <a:rPr lang="en-US" sz="1400" smtClean="0"/>
              <a:t> Hollow Cathodes for Ion and Hall Thrusters," Journal of Propulsion and Power 23, 3, 552-558 (2007).</a:t>
            </a:r>
          </a:p>
          <a:p>
            <a:r>
              <a:rPr lang="en-US" sz="1400" smtClean="0"/>
              <a:t>Mikellides, I. G., Katz, I., Hofer, R. R., Goebel, D. M., De Grys, K. H., and Mathers, A., "Magnetic Shielding of the Acceleration Channel in a Long-Life Hall Thruster," Physics of Plasmas 18, 033501 (2011).</a:t>
            </a:r>
          </a:p>
          <a:p>
            <a:r>
              <a:rPr lang="en-US" sz="1400" smtClean="0"/>
              <a:t>Goebel, D. M., Jameson, K. K., and Hofer, R. R., "Hall Thruster Cathode Flow Impact on Coupling Voltage and Cathode Life," Journal of Propulsion and Power 28, 2, 355-363 (2012).</a:t>
            </a:r>
          </a:p>
          <a:p>
            <a:r>
              <a:rPr lang="en-US" sz="1400" smtClean="0"/>
              <a:t>Mikellides, I. G., Katz, I., and Hofer, R. R., "Design of a Laboratory Hall Thruster with Magnetically Shielded Channel Walls, Phase I: Numerical Simulations," AIAA Paper 2011-5809, July 2011. </a:t>
            </a:r>
          </a:p>
          <a:p>
            <a:r>
              <a:rPr lang="en-US" sz="1400" smtClean="0"/>
              <a:t>Hofer, R. R., Goebel, D. M., Mikellides, I. G., and Katz, I., "Design of a Laboratory Hall Thruster with Magnetically Shielded Channel Walls, Phase II: Experiments," AIAA-2012-3788, 2012. </a:t>
            </a:r>
          </a:p>
          <a:p>
            <a:r>
              <a:rPr lang="en-US" sz="1400" smtClean="0"/>
              <a:t>Mikellides, I. G., Katz, I., Hofer, R. R., and Goebel, D. M., "Design of a Laboratory Hall Thruster with Magnetically Shielded Channel Walls, Phase III: Comparison of Theory with Experiment," Presented at the 48th AIAA Joint Propulsion Conference, AIAA-2012-3789, Atlanta, GA, July 29 - Aug. 1, 2012. </a:t>
            </a:r>
            <a:endParaRPr lang="en-US" sz="1400" smtClean="0">
              <a:solidFill>
                <a:srgbClr val="000000"/>
              </a:solidFill>
            </a:endParaRPr>
          </a:p>
          <a:p>
            <a:r>
              <a:rPr lang="en-US" sz="1400" smtClean="0"/>
              <a:t>Hofer, R. R., Goebel, D. M., and Watkins, R. M., "Compact High-Current Rare-Earth Emitter Hollow Cathode for Hall Effect Thrusters," United States Patent No. 8,143,788 (Mar. 27, 2012).</a:t>
            </a:r>
          </a:p>
          <a:p>
            <a:r>
              <a:rPr lang="en-US" sz="1400" smtClean="0">
                <a:solidFill>
                  <a:srgbClr val="000000"/>
                </a:solidFill>
              </a:rPr>
              <a:t>Goebel, D. M., Hofer, R. R., and Mikellides, I. G., "Metallic Wall Hall Thrusters," US Patent Pending, 2013.</a:t>
            </a:r>
          </a:p>
          <a:p>
            <a:r>
              <a:rPr lang="en-US" sz="1400" b="1" smtClean="0"/>
              <a:t>Mikellides, I. G., Katz, I., Hofer, R. R., and Goebel, D. M., "Magnetic Shielding of Walls from the Unmagnetized Ion Beam in a Hall Thruster," Applied Physics Letters 102, 2, 023509 (2013).</a:t>
            </a:r>
            <a:endParaRPr lang="en-US" sz="1400" b="1" smtClean="0">
              <a:solidFill>
                <a:srgbClr val="000000"/>
              </a:solidFill>
            </a:endParaRPr>
          </a:p>
          <a:p>
            <a:endParaRPr lang="en-US" sz="1400" smtClean="0"/>
          </a:p>
          <a:p>
            <a:pPr lvl="1"/>
            <a:endParaRPr lang="en-US" sz="1200" smtClean="0"/>
          </a:p>
        </p:txBody>
      </p:sp>
      <p:sp>
        <p:nvSpPr>
          <p:cNvPr id="4" name="Slide Number Placeholder 3"/>
          <p:cNvSpPr>
            <a:spLocks noGrp="1"/>
          </p:cNvSpPr>
          <p:nvPr>
            <p:ph type="sldNum" sz="quarter" idx="10"/>
          </p:nvPr>
        </p:nvSpPr>
        <p:spPr/>
        <p:txBody>
          <a:bodyPr/>
          <a:lstStyle/>
          <a:p>
            <a:pPr>
              <a:defRPr/>
            </a:pPr>
            <a:fld id="{32F560B0-DF63-4CF7-B31B-C74DF270B60B}" type="slidenum">
              <a:rPr lang="en-US" smtClean="0"/>
              <a:pPr>
                <a:defRPr/>
              </a:pPr>
              <a:t>61</a:t>
            </a:fld>
            <a:endParaRPr lang="en-US"/>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0" y="0"/>
            <a:ext cx="9144000" cy="6858000"/>
          </a:xfrm>
          <a:prstGeom prst="rect">
            <a:avLst/>
          </a:prstGeom>
          <a:solidFill>
            <a:schemeClr val="accent1"/>
          </a:solidFill>
          <a:ln w="9525" algn="ctr">
            <a:solidFill>
              <a:schemeClr val="tx1"/>
            </a:solidFill>
            <a:round/>
            <a:headEnd/>
            <a:tailEnd/>
          </a:ln>
        </p:spPr>
        <p:txBody>
          <a:bodyPr/>
          <a:lstStyle/>
          <a:p>
            <a:pPr eaLnBrk="0" hangingPunct="0"/>
            <a:endParaRPr lang="en-US"/>
          </a:p>
        </p:txBody>
      </p:sp>
      <p:sp>
        <p:nvSpPr>
          <p:cNvPr id="2" name="Title 1"/>
          <p:cNvSpPr>
            <a:spLocks noGrp="1"/>
          </p:cNvSpPr>
          <p:nvPr>
            <p:ph type="title"/>
          </p:nvPr>
        </p:nvSpPr>
        <p:spPr>
          <a:xfrm>
            <a:off x="457200" y="263525"/>
            <a:ext cx="8229600" cy="514350"/>
          </a:xfrm>
        </p:spPr>
        <p:txBody>
          <a:bodyPr>
            <a:normAutofit fontScale="90000"/>
          </a:bodyPr>
          <a:lstStyle/>
          <a:p>
            <a:pPr>
              <a:defRPr/>
            </a:pPr>
            <a:r>
              <a:rPr lang="en-US" dirty="0" smtClean="0"/>
              <a:t>Historical Perspective</a:t>
            </a:r>
            <a:endParaRPr lang="en-US" dirty="0"/>
          </a:p>
        </p:txBody>
      </p:sp>
      <p:pic>
        <p:nvPicPr>
          <p:cNvPr id="23555" name="Picture 4"/>
          <p:cNvPicPr>
            <a:picLocks noChangeAspect="1" noChangeArrowheads="1"/>
          </p:cNvPicPr>
          <p:nvPr/>
        </p:nvPicPr>
        <p:blipFill>
          <a:blip r:embed="rId3"/>
          <a:srcRect/>
          <a:stretch>
            <a:fillRect/>
          </a:stretch>
        </p:blipFill>
        <p:spPr bwMode="auto">
          <a:xfrm>
            <a:off x="455613" y="700088"/>
            <a:ext cx="8356600" cy="6069012"/>
          </a:xfrm>
          <a:prstGeom prst="rect">
            <a:avLst/>
          </a:prstGeom>
          <a:noFill/>
          <a:ln w="9525">
            <a:noFill/>
            <a:miter lim="800000"/>
            <a:headEnd/>
            <a:tailEnd/>
          </a:ln>
        </p:spPr>
      </p:pic>
      <p:sp>
        <p:nvSpPr>
          <p:cNvPr id="23556" name="TextBox 3"/>
          <p:cNvSpPr txBox="1">
            <a:spLocks noChangeArrowheads="1"/>
          </p:cNvSpPr>
          <p:nvPr/>
        </p:nvSpPr>
        <p:spPr bwMode="auto">
          <a:xfrm>
            <a:off x="4632325" y="2293938"/>
            <a:ext cx="2505075" cy="339725"/>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Electric Propulsion Missions</a:t>
            </a:r>
          </a:p>
        </p:txBody>
      </p:sp>
      <p:cxnSp>
        <p:nvCxnSpPr>
          <p:cNvPr id="23557" name="Straight Arrow Connector 5"/>
          <p:cNvCxnSpPr>
            <a:cxnSpLocks noChangeShapeType="1"/>
          </p:cNvCxnSpPr>
          <p:nvPr/>
        </p:nvCxnSpPr>
        <p:spPr bwMode="auto">
          <a:xfrm>
            <a:off x="5945188" y="2635250"/>
            <a:ext cx="2101850" cy="406400"/>
          </a:xfrm>
          <a:prstGeom prst="straightConnector1">
            <a:avLst/>
          </a:prstGeom>
          <a:noFill/>
          <a:ln w="9525" algn="ctr">
            <a:solidFill>
              <a:srgbClr val="FFFFFF"/>
            </a:solidFill>
            <a:round/>
            <a:headEnd/>
            <a:tailEnd type="arrow" w="med" len="med"/>
          </a:ln>
        </p:spPr>
      </p:cxnSp>
      <p:cxnSp>
        <p:nvCxnSpPr>
          <p:cNvPr id="23558" name="Straight Arrow Connector 7"/>
          <p:cNvCxnSpPr>
            <a:cxnSpLocks noChangeShapeType="1"/>
          </p:cNvCxnSpPr>
          <p:nvPr/>
        </p:nvCxnSpPr>
        <p:spPr bwMode="auto">
          <a:xfrm>
            <a:off x="5934075" y="2646363"/>
            <a:ext cx="1120775" cy="1227137"/>
          </a:xfrm>
          <a:prstGeom prst="straightConnector1">
            <a:avLst/>
          </a:prstGeom>
          <a:noFill/>
          <a:ln w="9525" algn="ctr">
            <a:solidFill>
              <a:srgbClr val="FFFFFF"/>
            </a:solidFill>
            <a:round/>
            <a:headEnd/>
            <a:tailEnd type="arrow" w="med" len="med"/>
          </a:ln>
        </p:spPr>
      </p:cxn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C43CB82-7CFB-48BA-A9AF-3C2B18B1B1E3}" type="slidenum">
              <a:rPr lang="en-US"/>
              <a:pPr>
                <a:defRPr/>
              </a:pPr>
              <a:t>8</a:t>
            </a:fld>
            <a:endParaRPr lang="en-US"/>
          </a:p>
        </p:txBody>
      </p:sp>
      <p:sp>
        <p:nvSpPr>
          <p:cNvPr id="25602" name="Rectangle 2"/>
          <p:cNvSpPr>
            <a:spLocks noGrp="1" noChangeArrowheads="1"/>
          </p:cNvSpPr>
          <p:nvPr>
            <p:ph type="title"/>
          </p:nvPr>
        </p:nvSpPr>
        <p:spPr/>
        <p:txBody>
          <a:bodyPr/>
          <a:lstStyle/>
          <a:p>
            <a:r>
              <a:rPr lang="en-US" smtClean="0"/>
              <a:t>Uses for Electric Propulsion</a:t>
            </a:r>
          </a:p>
        </p:txBody>
      </p:sp>
      <p:pic>
        <p:nvPicPr>
          <p:cNvPr id="25603" name="Picture 4" descr="mbsat2"/>
          <p:cNvPicPr>
            <a:picLocks noChangeAspect="1" noChangeArrowheads="1"/>
          </p:cNvPicPr>
          <p:nvPr/>
        </p:nvPicPr>
        <p:blipFill>
          <a:blip r:embed="rId2"/>
          <a:srcRect/>
          <a:stretch>
            <a:fillRect/>
          </a:stretch>
        </p:blipFill>
        <p:spPr bwMode="auto">
          <a:xfrm>
            <a:off x="3621088" y="1455738"/>
            <a:ext cx="2932112" cy="2259012"/>
          </a:xfrm>
          <a:prstGeom prst="rect">
            <a:avLst/>
          </a:prstGeom>
          <a:noFill/>
          <a:ln w="9525">
            <a:noFill/>
            <a:miter lim="800000"/>
            <a:headEnd/>
            <a:tailEnd/>
          </a:ln>
        </p:spPr>
      </p:pic>
      <p:pic>
        <p:nvPicPr>
          <p:cNvPr id="25604" name="Picture 5" descr="TPF"/>
          <p:cNvPicPr>
            <a:picLocks noChangeAspect="1" noChangeArrowheads="1"/>
          </p:cNvPicPr>
          <p:nvPr/>
        </p:nvPicPr>
        <p:blipFill>
          <a:blip r:embed="rId3"/>
          <a:srcRect/>
          <a:stretch>
            <a:fillRect/>
          </a:stretch>
        </p:blipFill>
        <p:spPr bwMode="auto">
          <a:xfrm>
            <a:off x="76200" y="4217988"/>
            <a:ext cx="1981200" cy="1317625"/>
          </a:xfrm>
          <a:prstGeom prst="rect">
            <a:avLst/>
          </a:prstGeom>
          <a:noFill/>
          <a:ln w="9525">
            <a:noFill/>
            <a:miter lim="800000"/>
            <a:headEnd/>
            <a:tailEnd/>
          </a:ln>
        </p:spPr>
      </p:pic>
      <p:pic>
        <p:nvPicPr>
          <p:cNvPr id="25605" name="Picture 6" descr="LISA-waves"/>
          <p:cNvPicPr>
            <a:picLocks noChangeAspect="1" noChangeArrowheads="1"/>
          </p:cNvPicPr>
          <p:nvPr/>
        </p:nvPicPr>
        <p:blipFill>
          <a:blip r:embed="rId4"/>
          <a:srcRect/>
          <a:stretch>
            <a:fillRect/>
          </a:stretch>
        </p:blipFill>
        <p:spPr bwMode="auto">
          <a:xfrm>
            <a:off x="1905000" y="5029200"/>
            <a:ext cx="1981200" cy="1489075"/>
          </a:xfrm>
          <a:prstGeom prst="rect">
            <a:avLst/>
          </a:prstGeom>
          <a:noFill/>
          <a:ln w="9525">
            <a:noFill/>
            <a:miter lim="800000"/>
            <a:headEnd/>
            <a:tailEnd/>
          </a:ln>
        </p:spPr>
      </p:pic>
      <p:sp>
        <p:nvSpPr>
          <p:cNvPr id="25606" name="Rectangle 7"/>
          <p:cNvSpPr>
            <a:spLocks noChangeArrowheads="1"/>
          </p:cNvSpPr>
          <p:nvPr/>
        </p:nvSpPr>
        <p:spPr bwMode="auto">
          <a:xfrm>
            <a:off x="3505200" y="1066800"/>
            <a:ext cx="3963988" cy="434975"/>
          </a:xfrm>
          <a:prstGeom prst="rect">
            <a:avLst/>
          </a:prstGeom>
          <a:noFill/>
          <a:ln w="9525">
            <a:noFill/>
            <a:miter lim="800000"/>
            <a:headEnd/>
            <a:tailEnd/>
          </a:ln>
        </p:spPr>
        <p:txBody>
          <a:bodyPr/>
          <a:lstStyle/>
          <a:p>
            <a:pPr marL="342900" indent="-342900">
              <a:spcBef>
                <a:spcPct val="20000"/>
              </a:spcBef>
            </a:pPr>
            <a:r>
              <a:rPr lang="en-US" sz="2000">
                <a:sym typeface="Symbol" pitchFamily="18" charset="2"/>
              </a:rPr>
              <a:t>Low-disturbance station keeping</a:t>
            </a:r>
          </a:p>
        </p:txBody>
      </p:sp>
      <p:sp>
        <p:nvSpPr>
          <p:cNvPr id="25607" name="Rectangle 8"/>
          <p:cNvSpPr>
            <a:spLocks noChangeArrowheads="1"/>
          </p:cNvSpPr>
          <p:nvPr/>
        </p:nvSpPr>
        <p:spPr bwMode="auto">
          <a:xfrm>
            <a:off x="0" y="3833813"/>
            <a:ext cx="3733800" cy="590550"/>
          </a:xfrm>
          <a:prstGeom prst="rect">
            <a:avLst/>
          </a:prstGeom>
          <a:noFill/>
          <a:ln w="9525">
            <a:noFill/>
            <a:miter lim="800000"/>
            <a:headEnd/>
            <a:tailEnd/>
          </a:ln>
        </p:spPr>
        <p:txBody>
          <a:bodyPr/>
          <a:lstStyle/>
          <a:p>
            <a:pPr marL="342900" indent="-342900" algn="ctr">
              <a:spcBef>
                <a:spcPct val="20000"/>
              </a:spcBef>
            </a:pPr>
            <a:r>
              <a:rPr lang="en-US" sz="1800">
                <a:sym typeface="Symbol" pitchFamily="18" charset="2"/>
              </a:rPr>
              <a:t>High precision spacecraft control</a:t>
            </a:r>
          </a:p>
        </p:txBody>
      </p:sp>
      <p:pic>
        <p:nvPicPr>
          <p:cNvPr id="25608" name="Picture 12"/>
          <p:cNvPicPr>
            <a:picLocks noChangeAspect="1" noChangeArrowheads="1"/>
          </p:cNvPicPr>
          <p:nvPr/>
        </p:nvPicPr>
        <p:blipFill>
          <a:blip r:embed="rId5"/>
          <a:srcRect/>
          <a:stretch>
            <a:fillRect/>
          </a:stretch>
        </p:blipFill>
        <p:spPr bwMode="auto">
          <a:xfrm>
            <a:off x="4953000" y="3505200"/>
            <a:ext cx="3581400" cy="3173413"/>
          </a:xfrm>
          <a:prstGeom prst="rect">
            <a:avLst/>
          </a:prstGeom>
          <a:noFill/>
          <a:ln w="9525">
            <a:noFill/>
            <a:miter lim="800000"/>
            <a:headEnd/>
            <a:tailEnd/>
          </a:ln>
        </p:spPr>
      </p:pic>
      <p:sp>
        <p:nvSpPr>
          <p:cNvPr id="25609" name="Rectangle 13"/>
          <p:cNvSpPr>
            <a:spLocks noChangeArrowheads="1"/>
          </p:cNvSpPr>
          <p:nvPr/>
        </p:nvSpPr>
        <p:spPr bwMode="auto">
          <a:xfrm>
            <a:off x="261938" y="1066800"/>
            <a:ext cx="3321050" cy="1003300"/>
          </a:xfrm>
          <a:prstGeom prst="rect">
            <a:avLst/>
          </a:prstGeom>
          <a:noFill/>
          <a:ln w="9525">
            <a:noFill/>
            <a:miter lim="800000"/>
            <a:headEnd/>
            <a:tailEnd/>
          </a:ln>
        </p:spPr>
        <p:txBody>
          <a:bodyPr/>
          <a:lstStyle/>
          <a:p>
            <a:pPr marL="342900" indent="-342900">
              <a:spcBef>
                <a:spcPct val="20000"/>
              </a:spcBef>
            </a:pPr>
            <a:r>
              <a:rPr lang="en-US" sz="2000"/>
              <a:t>High Δ</a:t>
            </a:r>
            <a:r>
              <a:rPr lang="en-US" sz="2000">
                <a:sym typeface="Symbol" pitchFamily="18" charset="2"/>
              </a:rPr>
              <a:t>V space missions</a:t>
            </a:r>
          </a:p>
        </p:txBody>
      </p:sp>
      <p:pic>
        <p:nvPicPr>
          <p:cNvPr id="25610" name="Picture 14"/>
          <p:cNvPicPr>
            <a:picLocks noChangeAspect="1" noChangeArrowheads="1"/>
          </p:cNvPicPr>
          <p:nvPr/>
        </p:nvPicPr>
        <p:blipFill>
          <a:blip r:embed="rId6"/>
          <a:srcRect/>
          <a:stretch>
            <a:fillRect/>
          </a:stretch>
        </p:blipFill>
        <p:spPr bwMode="auto">
          <a:xfrm>
            <a:off x="74613" y="1439863"/>
            <a:ext cx="3354387" cy="22875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9"/>
          <p:cNvPicPr>
            <a:picLocks noChangeAspect="1" noChangeArrowheads="1"/>
          </p:cNvPicPr>
          <p:nvPr/>
        </p:nvPicPr>
        <p:blipFill>
          <a:blip r:embed="rId2"/>
          <a:srcRect/>
          <a:stretch>
            <a:fillRect/>
          </a:stretch>
        </p:blipFill>
        <p:spPr bwMode="auto">
          <a:xfrm>
            <a:off x="755650" y="1241425"/>
            <a:ext cx="4684713" cy="3352800"/>
          </a:xfrm>
          <a:prstGeom prst="rect">
            <a:avLst/>
          </a:prstGeom>
          <a:noFill/>
          <a:ln w="9525">
            <a:noFill/>
            <a:miter lim="800000"/>
            <a:headEnd/>
            <a:tailEnd/>
          </a:ln>
        </p:spPr>
      </p:pic>
      <p:sp>
        <p:nvSpPr>
          <p:cNvPr id="26626" name="Title 1"/>
          <p:cNvSpPr>
            <a:spLocks noGrp="1"/>
          </p:cNvSpPr>
          <p:nvPr>
            <p:ph type="title"/>
          </p:nvPr>
        </p:nvSpPr>
        <p:spPr>
          <a:xfrm>
            <a:off x="0" y="0"/>
            <a:ext cx="9144000" cy="1050925"/>
          </a:xfrm>
        </p:spPr>
        <p:txBody>
          <a:bodyPr/>
          <a:lstStyle/>
          <a:p>
            <a:r>
              <a:rPr lang="en-US" sz="3200" smtClean="0"/>
              <a:t>Hall Thruster Operation</a:t>
            </a:r>
          </a:p>
        </p:txBody>
      </p:sp>
      <p:sp>
        <p:nvSpPr>
          <p:cNvPr id="26627" name="Slide Number Placeholder 3"/>
          <p:cNvSpPr>
            <a:spLocks noGrp="1"/>
          </p:cNvSpPr>
          <p:nvPr>
            <p:ph type="sldNum" sz="quarter" idx="10"/>
          </p:nvPr>
        </p:nvSpPr>
        <p:spPr bwMode="auto">
          <a:xfrm>
            <a:off x="7010400" y="6492875"/>
            <a:ext cx="2133600" cy="365125"/>
          </a:xfrm>
          <a:noFill/>
          <a:ln>
            <a:miter lim="800000"/>
            <a:headEnd/>
            <a:tailEnd/>
          </a:ln>
        </p:spPr>
        <p:txBody>
          <a:bodyPr vert="horz" wrap="square" lIns="91440" tIns="45720" rIns="91440" bIns="45720" numCol="1" anchor="t" anchorCtr="0" compatLnSpc="1">
            <a:prstTxWarp prst="textNoShape">
              <a:avLst/>
            </a:prstTxWarp>
          </a:bodyPr>
          <a:lstStyle/>
          <a:p>
            <a:pPr eaLnBrk="1" hangingPunct="1"/>
            <a:fld id="{6333F1D6-A4E8-4FE9-9CB4-EF176E2508B3}" type="slidenum">
              <a:rPr lang="en-US" sz="1200" smtClean="0">
                <a:latin typeface="Arial" charset="0"/>
                <a:ea typeface="ＭＳ Ｐゴシック"/>
                <a:cs typeface="Times New Roman" pitchFamily="18" charset="0"/>
              </a:rPr>
              <a:pPr eaLnBrk="1" hangingPunct="1"/>
              <a:t>9</a:t>
            </a:fld>
            <a:endParaRPr lang="en-US" sz="1200" smtClean="0">
              <a:latin typeface="Arial" charset="0"/>
              <a:ea typeface="ＭＳ Ｐゴシック"/>
              <a:cs typeface="Times New Roman" pitchFamily="18" charset="0"/>
            </a:endParaRPr>
          </a:p>
        </p:txBody>
      </p:sp>
      <p:grpSp>
        <p:nvGrpSpPr>
          <p:cNvPr id="2" name="Group 5"/>
          <p:cNvGrpSpPr>
            <a:grpSpLocks/>
          </p:cNvGrpSpPr>
          <p:nvPr/>
        </p:nvGrpSpPr>
        <p:grpSpPr bwMode="auto">
          <a:xfrm>
            <a:off x="3535363" y="1450975"/>
            <a:ext cx="4918075" cy="3044825"/>
            <a:chOff x="2550085" y="1423554"/>
            <a:chExt cx="4917515" cy="3044536"/>
          </a:xfrm>
        </p:grpSpPr>
        <p:pic>
          <p:nvPicPr>
            <p:cNvPr id="7" name="Picture 6" descr="HallThruster_3.jpg"/>
            <p:cNvPicPr>
              <a:picLocks noChangeAspect="1"/>
            </p:cNvPicPr>
            <p:nvPr/>
          </p:nvPicPr>
          <p:blipFill>
            <a:blip r:embed="rId3"/>
            <a:srcRect l="6410" t="32257" r="5322"/>
            <a:stretch>
              <a:fillRect/>
            </a:stretch>
          </p:blipFill>
          <p:spPr bwMode="auto">
            <a:xfrm rot="16200000" flipV="1">
              <a:off x="4462775" y="1463266"/>
              <a:ext cx="3044536" cy="2965112"/>
            </a:xfrm>
            <a:prstGeom prst="rect">
              <a:avLst/>
            </a:prstGeom>
            <a:noFill/>
            <a:ln>
              <a:noFill/>
            </a:ln>
            <a:effectLst>
              <a:outerShdw blurRad="63500" dist="38100" dir="8100000" algn="tr" rotWithShape="0">
                <a:srgbClr val="000000">
                  <a:alpha val="39999"/>
                </a:srgbClr>
              </a:outerShdw>
            </a:effectLst>
            <a:extLst>
              <a:ext uri="{909E8E84-426E-40dd-AFC4-6F175D3DCCD1}"/>
              <a:ext uri="{91240B29-F687-4f45-9708-019B960494DF}"/>
            </a:extLst>
          </p:spPr>
        </p:pic>
        <p:sp>
          <p:nvSpPr>
            <p:cNvPr id="26631" name="Line 34"/>
            <p:cNvSpPr>
              <a:spLocks noChangeShapeType="1"/>
            </p:cNvSpPr>
            <p:nvPr/>
          </p:nvSpPr>
          <p:spPr bwMode="auto">
            <a:xfrm>
              <a:off x="2570867" y="3923326"/>
              <a:ext cx="2377440" cy="0"/>
            </a:xfrm>
            <a:prstGeom prst="line">
              <a:avLst/>
            </a:prstGeom>
            <a:noFill/>
            <a:ln w="9525">
              <a:solidFill>
                <a:srgbClr val="FF0000"/>
              </a:solidFill>
              <a:prstDash val="lgDash"/>
              <a:round/>
              <a:headEnd/>
              <a:tailEnd/>
            </a:ln>
          </p:spPr>
          <p:txBody>
            <a:bodyPr/>
            <a:lstStyle/>
            <a:p>
              <a:endParaRPr lang="en-US"/>
            </a:p>
          </p:txBody>
        </p:sp>
        <p:sp>
          <p:nvSpPr>
            <p:cNvPr id="26632" name="Line 34"/>
            <p:cNvSpPr>
              <a:spLocks noChangeShapeType="1"/>
            </p:cNvSpPr>
            <p:nvPr/>
          </p:nvSpPr>
          <p:spPr bwMode="auto">
            <a:xfrm>
              <a:off x="2550085" y="3518010"/>
              <a:ext cx="2377440" cy="0"/>
            </a:xfrm>
            <a:prstGeom prst="line">
              <a:avLst/>
            </a:prstGeom>
            <a:noFill/>
            <a:ln w="9525">
              <a:solidFill>
                <a:srgbClr val="FF0000"/>
              </a:solidFill>
              <a:prstDash val="lgDash"/>
              <a:round/>
              <a:headEnd/>
              <a:tailEnd/>
            </a:ln>
          </p:spPr>
          <p:txBody>
            <a:bodyPr/>
            <a:lstStyle/>
            <a:p>
              <a:endParaRPr lang="en-US"/>
            </a:p>
          </p:txBody>
        </p:sp>
        <p:sp>
          <p:nvSpPr>
            <p:cNvPr id="26633" name="Line 34"/>
            <p:cNvSpPr>
              <a:spLocks noChangeShapeType="1"/>
            </p:cNvSpPr>
            <p:nvPr/>
          </p:nvSpPr>
          <p:spPr bwMode="auto">
            <a:xfrm>
              <a:off x="2570867" y="2299925"/>
              <a:ext cx="2377440" cy="0"/>
            </a:xfrm>
            <a:prstGeom prst="line">
              <a:avLst/>
            </a:prstGeom>
            <a:noFill/>
            <a:ln w="9525">
              <a:solidFill>
                <a:srgbClr val="FF0000"/>
              </a:solidFill>
              <a:prstDash val="lgDash"/>
              <a:round/>
              <a:headEnd/>
              <a:tailEnd/>
            </a:ln>
          </p:spPr>
          <p:txBody>
            <a:bodyPr/>
            <a:lstStyle/>
            <a:p>
              <a:endParaRPr lang="en-US"/>
            </a:p>
          </p:txBody>
        </p:sp>
        <p:sp>
          <p:nvSpPr>
            <p:cNvPr id="26634" name="Line 34"/>
            <p:cNvSpPr>
              <a:spLocks noChangeShapeType="1"/>
            </p:cNvSpPr>
            <p:nvPr/>
          </p:nvSpPr>
          <p:spPr bwMode="auto">
            <a:xfrm>
              <a:off x="2581258" y="1905000"/>
              <a:ext cx="2377440" cy="0"/>
            </a:xfrm>
            <a:prstGeom prst="line">
              <a:avLst/>
            </a:prstGeom>
            <a:noFill/>
            <a:ln w="9525">
              <a:solidFill>
                <a:srgbClr val="FF0000"/>
              </a:solidFill>
              <a:prstDash val="lgDash"/>
              <a:round/>
              <a:headEnd/>
              <a:tailEnd/>
            </a:ln>
          </p:spPr>
          <p:txBody>
            <a:bodyPr/>
            <a:lstStyle/>
            <a:p>
              <a:endParaRPr lang="en-US"/>
            </a:p>
          </p:txBody>
        </p:sp>
      </p:grpSp>
      <p:sp>
        <p:nvSpPr>
          <p:cNvPr id="26629" name="Rectangle 5"/>
          <p:cNvSpPr>
            <a:spLocks noGrp="1" noChangeArrowheads="1"/>
          </p:cNvSpPr>
          <p:nvPr>
            <p:ph idx="1"/>
          </p:nvPr>
        </p:nvSpPr>
        <p:spPr>
          <a:xfrm>
            <a:off x="228600" y="4795838"/>
            <a:ext cx="8763000" cy="1439862"/>
          </a:xfrm>
        </p:spPr>
        <p:txBody>
          <a:bodyPr/>
          <a:lstStyle/>
          <a:p>
            <a:pPr marL="381000" indent="-381000">
              <a:buFontTx/>
              <a:buAutoNum type="arabicPeriod"/>
            </a:pPr>
            <a:r>
              <a:rPr lang="en-US" sz="1800" smtClean="0">
                <a:solidFill>
                  <a:srgbClr val="1A1FFF"/>
                </a:solidFill>
              </a:rPr>
              <a:t>Electrons </a:t>
            </a:r>
            <a:r>
              <a:rPr lang="en-US" sz="1800" smtClean="0"/>
              <a:t>from the cathode are trapped in an azimuthal drift by the applied electric (E) and magnetic fields (B).</a:t>
            </a:r>
          </a:p>
          <a:p>
            <a:pPr marL="381000" indent="-381000">
              <a:buFontTx/>
              <a:buAutoNum type="arabicPeriod"/>
            </a:pPr>
            <a:r>
              <a:rPr lang="en-US" sz="1800" smtClean="0">
                <a:solidFill>
                  <a:srgbClr val="008000"/>
                </a:solidFill>
              </a:rPr>
              <a:t>Neutral </a:t>
            </a:r>
            <a:r>
              <a:rPr lang="en-US" sz="1800" smtClean="0"/>
              <a:t>propellant gas is </a:t>
            </a:r>
            <a:r>
              <a:rPr lang="en-US" sz="1800" u="sng" smtClean="0"/>
              <a:t>ionized</a:t>
            </a:r>
            <a:r>
              <a:rPr lang="en-US" sz="1800" smtClean="0"/>
              <a:t> by electron bombardment.</a:t>
            </a:r>
            <a:endParaRPr lang="en-US" sz="1800" smtClean="0">
              <a:solidFill>
                <a:srgbClr val="B5160F"/>
              </a:solidFill>
            </a:endParaRPr>
          </a:p>
          <a:p>
            <a:pPr marL="381000" indent="-381000">
              <a:buFontTx/>
              <a:buAutoNum type="arabicPeriod"/>
            </a:pPr>
            <a:r>
              <a:rPr lang="en-US" sz="1800" smtClean="0">
                <a:solidFill>
                  <a:srgbClr val="B5160F"/>
                </a:solidFill>
              </a:rPr>
              <a:t>Ions</a:t>
            </a:r>
            <a:r>
              <a:rPr lang="en-US" sz="1800" smtClean="0"/>
              <a:t> are </a:t>
            </a:r>
            <a:r>
              <a:rPr lang="en-US" sz="1800" u="sng" smtClean="0"/>
              <a:t>accelerated</a:t>
            </a:r>
            <a:r>
              <a:rPr lang="en-US" sz="1800" smtClean="0"/>
              <a:t> by the electric field producing thrust.</a:t>
            </a:r>
          </a:p>
          <a:p>
            <a:pPr marL="381000" indent="-381000">
              <a:buFontTx/>
              <a:buAutoNum type="arabicPeriod"/>
            </a:pPr>
            <a:r>
              <a:rPr lang="en-US" sz="1800" smtClean="0">
                <a:solidFill>
                  <a:srgbClr val="0000FF"/>
                </a:solidFill>
              </a:rPr>
              <a:t>Electrons</a:t>
            </a:r>
            <a:r>
              <a:rPr lang="en-US" sz="1800" smtClean="0"/>
              <a:t> from the cathode </a:t>
            </a:r>
            <a:r>
              <a:rPr lang="en-US" sz="1800" u="sng" smtClean="0"/>
              <a:t>neutralize</a:t>
            </a:r>
            <a:r>
              <a:rPr lang="en-US" sz="1800" smtClean="0"/>
              <a:t> the ion beam.</a:t>
            </a:r>
          </a:p>
          <a:p>
            <a:pPr marL="381000" indent="-381000"/>
            <a:endParaRPr lang="en-US" sz="900"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040923 HQ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G Omega"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CG Omega" pitchFamily="34" charset="0"/>
            <a:ea typeface="ＭＳ Ｐゴシック" pitchFamily="34" charset="-128"/>
          </a:defRPr>
        </a:defPPr>
      </a:lstStyle>
    </a:lnDef>
  </a:objectDefaults>
  <a:extraClrSchemeLst>
    <a:extraClrScheme>
      <a:clrScheme name="040923 HQ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040923 HQ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040923 HQ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040923 HQ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040923 HQ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040923 HQ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040923 HQ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45360</TotalTime>
  <Words>3377</Words>
  <Application>Microsoft Macintosh PowerPoint</Application>
  <PresentationFormat>On-screen Show (4:3)</PresentationFormat>
  <Paragraphs>434</Paragraphs>
  <Slides>61</Slides>
  <Notes>14</Notes>
  <HiddenSlides>0</HiddenSlides>
  <MMClips>0</MMClips>
  <ScaleCrop>false</ScaleCrop>
  <HeadingPairs>
    <vt:vector size="8" baseType="variant">
      <vt:variant>
        <vt:lpstr>Fonts Used</vt:lpstr>
      </vt:variant>
      <vt:variant>
        <vt:i4>6</vt:i4>
      </vt:variant>
      <vt:variant>
        <vt:lpstr>Design Template</vt:lpstr>
      </vt:variant>
      <vt:variant>
        <vt:i4>12</vt:i4>
      </vt:variant>
      <vt:variant>
        <vt:lpstr>Embedded OLE Servers</vt:lpstr>
      </vt:variant>
      <vt:variant>
        <vt:i4>1</vt:i4>
      </vt:variant>
      <vt:variant>
        <vt:lpstr>Slide Titles</vt:lpstr>
      </vt:variant>
      <vt:variant>
        <vt:i4>61</vt:i4>
      </vt:variant>
    </vt:vector>
  </HeadingPairs>
  <TitlesOfParts>
    <vt:vector size="80" baseType="lpstr">
      <vt:lpstr>CG Omega</vt:lpstr>
      <vt:lpstr>ＭＳ Ｐゴシック</vt:lpstr>
      <vt:lpstr>Arial</vt:lpstr>
      <vt:lpstr>Calibri</vt:lpstr>
      <vt:lpstr>Symbol</vt:lpstr>
      <vt:lpstr>Times New Roman</vt:lpstr>
      <vt:lpstr>040923 HQ Presentation</vt:lpstr>
      <vt:lpstr>040923 HQ Presentation</vt:lpstr>
      <vt:lpstr>040923 HQ Presentation</vt:lpstr>
      <vt:lpstr>040923 HQ Presentation</vt:lpstr>
      <vt:lpstr>040923 HQ Presentation</vt:lpstr>
      <vt:lpstr>040923 HQ Presentation</vt:lpstr>
      <vt:lpstr>040923 HQ Presentation</vt:lpstr>
      <vt:lpstr>040923 HQ Presentation</vt:lpstr>
      <vt:lpstr>040923 HQ Presentation</vt:lpstr>
      <vt:lpstr>040923 HQ Presentation</vt:lpstr>
      <vt:lpstr>040923 HQ Presentation</vt:lpstr>
      <vt:lpstr>040923 HQ Presentation</vt:lpstr>
      <vt:lpstr>Equation</vt:lpstr>
      <vt:lpstr>Magnetic Shielding in Hall Thrusters:   Breakthrough Space Propulsion Technology for the 21st Century</vt:lpstr>
      <vt:lpstr>Acknowledgements</vt:lpstr>
      <vt:lpstr>MSL</vt:lpstr>
      <vt:lpstr>Dawn</vt:lpstr>
      <vt:lpstr>Asteroid Retrieval Mission</vt:lpstr>
      <vt:lpstr>Asteroid Retrieval Mission</vt:lpstr>
      <vt:lpstr>Historical Perspective</vt:lpstr>
      <vt:lpstr>Uses for Electric Propulsion</vt:lpstr>
      <vt:lpstr>Hall Thruster Operation</vt:lpstr>
      <vt:lpstr>Conceptual Framework</vt:lpstr>
      <vt:lpstr>Fundamental properties of the  Hall thruster discharge</vt:lpstr>
      <vt:lpstr>Experimental evidence demonstrating the isothermality of lines of force</vt:lpstr>
      <vt:lpstr>Two big problems in Hall thruster research have remained unresolved for over 50 years</vt:lpstr>
      <vt:lpstr>H6 Hall Thruster World’s Most Efficient Xenon Hall Thruster</vt:lpstr>
      <vt:lpstr>Performance has improved by ~40%  since 1998</vt:lpstr>
      <vt:lpstr>Thruster life has been the major technology challenge in electric propulsion since 1959</vt:lpstr>
      <vt:lpstr>Discharge chamber erosion from high-energy ion impact is the primary life limiting failure mode in (unshielded) Hall thrusters</vt:lpstr>
      <vt:lpstr>    Magnetic Shielding in Hall Thrusters</vt:lpstr>
      <vt:lpstr>Physics-based design methodology utilized to modify the H6 in order to achieve magnetic shielding</vt:lpstr>
      <vt:lpstr>Experimental Apparatus</vt:lpstr>
      <vt:lpstr>Discharge chamber configurations</vt:lpstr>
      <vt:lpstr>Visual observations provide qualitative evidence of reduced plasma-wall interactions</vt:lpstr>
      <vt:lpstr>High-performance maintained in the magnetically shielded configuration</vt:lpstr>
      <vt:lpstr>Stable operation maintained in the magnetically shielded configuration</vt:lpstr>
      <vt:lpstr>Decreased insulator ring temperatures measured with the magnetically shielded configuration</vt:lpstr>
      <vt:lpstr>Plasma conditions measured at the wall are consistent with the predictions of magnetic shielding theory</vt:lpstr>
      <vt:lpstr>After MS testing, insulator rings mostly covered in carbon deposits</vt:lpstr>
      <vt:lpstr>Inner insulator rings from the various trials</vt:lpstr>
      <vt:lpstr>Wall erosion in Hall thrusters</vt:lpstr>
      <vt:lpstr>Carbon deposition and erosion rates</vt:lpstr>
      <vt:lpstr>Coordinate Measuring Machine (CMM) Erosion Rates</vt:lpstr>
      <vt:lpstr>Wall erosion rates reduced by 1000X as computed from directly measured plasma properties at the wall</vt:lpstr>
      <vt:lpstr>2D numerical simulation results</vt:lpstr>
      <vt:lpstr>Various rates encountered in these experiments and other relevant cases</vt:lpstr>
      <vt:lpstr>Throughput range achievable with magnetically shielded Hall thrusters</vt:lpstr>
      <vt:lpstr>Summary of MS Investigations at 2000 s Isp</vt:lpstr>
      <vt:lpstr>Magnetic Shielding Investigations</vt:lpstr>
      <vt:lpstr>METALLIC-WALLED HALL THRUSTERS</vt:lpstr>
      <vt:lpstr>H6MS experiments implied significantly reduced plasma-wall interactions.   Is the wall material still important?</vt:lpstr>
      <vt:lpstr>Carbon Wall Thruster (H6C)</vt:lpstr>
      <vt:lpstr>H6C Operation</vt:lpstr>
      <vt:lpstr>H6C Performance</vt:lpstr>
      <vt:lpstr>Discharge current oscillations unchanged with wall material</vt:lpstr>
      <vt:lpstr>Reduction in wall temperature observed due to emissivity increase with graphite and a lower deposited power</vt:lpstr>
      <vt:lpstr>H6C Implications</vt:lpstr>
      <vt:lpstr>HIGH-VOLTAGE, MAGNETICALLY-SHIELDED HALL THRUSTERS</vt:lpstr>
      <vt:lpstr>Pathfinding studies of high-voltage operation demonstrated discharge stability, performance, and thermal</vt:lpstr>
      <vt:lpstr>Magnetic shielding at 3000 s Isp demonstrated after 100 h wear test</vt:lpstr>
      <vt:lpstr>BACKUP</vt:lpstr>
      <vt:lpstr>The H6 Design Process (or, How Most Hall Thrusters are Designed)</vt:lpstr>
      <vt:lpstr>Towards an End-to-End Physics-Based Hall Thruster Design Methodology</vt:lpstr>
      <vt:lpstr>What does eliminating life as a constraint on mission performance enable?</vt:lpstr>
      <vt:lpstr>Near-field ion current density</vt:lpstr>
      <vt:lpstr>Multiply-charged ion content significantly increased in the MS configuration</vt:lpstr>
      <vt:lpstr>Multiply-charged ions</vt:lpstr>
      <vt:lpstr>Performance Model</vt:lpstr>
      <vt:lpstr>Efficiency Analysis</vt:lpstr>
      <vt:lpstr>Centerline Plasma Diagnostics</vt:lpstr>
      <vt:lpstr>Wall Probes</vt:lpstr>
      <vt:lpstr>Insulator rings after testing with the US magnetic circuit and MS geometry rings</vt:lpstr>
      <vt:lpstr>References</vt:lpstr>
    </vt:vector>
  </TitlesOfParts>
  <Company>JPL/NASA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Templates</dc:title>
  <dc:creator>JPL</dc:creator>
  <cp:lastModifiedBy>juliafk</cp:lastModifiedBy>
  <cp:revision>665</cp:revision>
  <cp:lastPrinted>2005-07-18T21:02:39Z</cp:lastPrinted>
  <dcterms:created xsi:type="dcterms:W3CDTF">2005-05-25T18:40:23Z</dcterms:created>
  <dcterms:modified xsi:type="dcterms:W3CDTF">2013-03-26T13:15:06Z</dcterms:modified>
</cp:coreProperties>
</file>