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277" r:id="rId2"/>
    <p:sldId id="314" r:id="rId3"/>
    <p:sldId id="375" r:id="rId4"/>
    <p:sldId id="382" r:id="rId5"/>
    <p:sldId id="316" r:id="rId6"/>
    <p:sldId id="378" r:id="rId7"/>
    <p:sldId id="379" r:id="rId8"/>
    <p:sldId id="380" r:id="rId9"/>
    <p:sldId id="359" r:id="rId10"/>
    <p:sldId id="381" r:id="rId11"/>
    <p:sldId id="323" r:id="rId12"/>
    <p:sldId id="364" r:id="rId13"/>
    <p:sldId id="384" r:id="rId14"/>
    <p:sldId id="385" r:id="rId15"/>
    <p:sldId id="383" r:id="rId16"/>
    <p:sldId id="368" r:id="rId17"/>
    <p:sldId id="365" r:id="rId18"/>
    <p:sldId id="370" r:id="rId19"/>
    <p:sldId id="386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373" r:id="rId33"/>
  </p:sldIdLst>
  <p:sldSz cx="12192000" cy="6858000"/>
  <p:notesSz cx="70104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1pPr>
    <a:lvl2pPr marL="409575" indent="47625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2pPr>
    <a:lvl3pPr marL="819150" indent="95250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3pPr>
    <a:lvl4pPr marL="1230313" indent="141288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4pPr>
    <a:lvl5pPr marL="1639888" indent="188913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" userDrawn="1">
          <p15:clr>
            <a:srgbClr val="A4A3A4"/>
          </p15:clr>
        </p15:guide>
        <p15:guide id="2" pos="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CFF"/>
    <a:srgbClr val="CCECFF"/>
    <a:srgbClr val="0066FF"/>
    <a:srgbClr val="99CCFF"/>
    <a:srgbClr val="FFDE81"/>
    <a:srgbClr val="CC9900"/>
    <a:srgbClr val="008000"/>
    <a:srgbClr val="D99694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3" autoAdjust="0"/>
  </p:normalViewPr>
  <p:slideViewPr>
    <p:cSldViewPr snapToGrid="0" showGuides="1">
      <p:cViewPr varScale="1">
        <p:scale>
          <a:sx n="92" d="100"/>
          <a:sy n="92" d="100"/>
        </p:scale>
        <p:origin x="-156" y="-102"/>
      </p:cViewPr>
      <p:guideLst>
        <p:guide orient="horz" pos="163"/>
        <p:guide pos="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07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560DA2-6744-AF43-8C66-E0A1C2B2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737F964-B663-104D-97DD-F467957E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84C52-1A8C-B745-9CB6-64E03EF2C008}" type="slidenum">
              <a:rPr lang="en-US">
                <a:latin typeface="55 Helvetica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55 Helvetica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55 Helvetica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7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986" y="1524000"/>
            <a:ext cx="10972031" cy="1165412"/>
          </a:xfrm>
        </p:spPr>
        <p:txBody>
          <a:bodyPr/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2175" y="3080361"/>
            <a:ext cx="8187651" cy="519673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Garamond RegularSC" pitchFamily="1" charset="0"/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F0C5-2F04-8745-B1F2-28770E37D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6941" y="1143000"/>
            <a:ext cx="2767060" cy="4266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87" y="1143000"/>
            <a:ext cx="8122227" cy="426664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4976-7A41-0748-82F6-7312200B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E642-C370-BD43-8320-1F31FDFB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4047" y="2478522"/>
            <a:ext cx="10362045" cy="1362916"/>
          </a:xfrm>
        </p:spPr>
        <p:txBody>
          <a:bodyPr anchor="ctr"/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3880561"/>
            <a:ext cx="10362045" cy="150018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3B39-BAA8-E040-97EF-3F1D408B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88" y="1387011"/>
            <a:ext cx="5443681" cy="4022629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395" y="1387011"/>
            <a:ext cx="5445607" cy="4022629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EABA-5087-834B-A0B1-D4940233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5206"/>
            <a:ext cx="5385953" cy="64013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5343"/>
            <a:ext cx="5385953" cy="395147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8" y="1535206"/>
            <a:ext cx="5387879" cy="64013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8" y="2175343"/>
            <a:ext cx="5387879" cy="395147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3410-8F10-A34A-A5EA-A349461E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8CA0-DBDF-554D-A26E-B79B3B7B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9311-0D0F-C745-85BB-483B4AC2A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3144"/>
            <a:ext cx="4010121" cy="11626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3144"/>
            <a:ext cx="6815667" cy="5853672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  <a:lvl2pPr>
              <a:lnSpc>
                <a:spcPct val="100000"/>
              </a:lnSpc>
              <a:defRPr sz="26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5755"/>
            <a:ext cx="4010121" cy="46910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78F6-6BBC-FD47-B388-5BDCE2CC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0322"/>
            <a:ext cx="7315969" cy="5672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2122"/>
            <a:ext cx="7315969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7618"/>
            <a:ext cx="7315969" cy="8040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0690-CDB4-6948-82D8-4D1C9CFC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2408" y="141974"/>
            <a:ext cx="98466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5031"/>
            <a:ext cx="11074400" cy="51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60711" y="6470772"/>
            <a:ext cx="2471821" cy="2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6251" y="6470771"/>
            <a:ext cx="1143000" cy="26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D00791-DCA9-7F48-AD5D-6BB270617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33945" y="6459393"/>
            <a:ext cx="2923141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 anchor="b">
            <a:prstTxWarp prst="textNoShape">
              <a:avLst/>
            </a:prstTxWarp>
            <a:spAutoFit/>
          </a:bodyPr>
          <a:lstStyle/>
          <a:p>
            <a:pPr defTabSz="914608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National Aeronautics and Space Administration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156688" y="6460586"/>
            <a:ext cx="3904024" cy="2696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1pPr>
            <a:lvl2pPr marL="409575" indent="47625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2pPr>
            <a:lvl3pPr marL="819150" indent="9525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3pPr>
            <a:lvl4pPr marL="1230313" indent="141288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4pPr>
            <a:lvl5pPr marL="1639888" indent="188913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1200" dirty="0" smtClean="0">
                <a:latin typeface="+mn-lt"/>
              </a:rPr>
              <a:t>Approved for public release; distribution is unlimited</a:t>
            </a:r>
            <a:endParaRPr lang="en-US" sz="1200" dirty="0"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30200" y="6446250"/>
            <a:ext cx="1155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214788" y="206436"/>
            <a:ext cx="8461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9pPr>
    </p:titleStyle>
    <p:bodyStyle>
      <a:lvl1pPr marL="182880" indent="-182880" algn="l" rtl="0" eaLnBrk="1" fontAlgn="base" hangingPunct="1">
        <a:spcBef>
          <a:spcPts val="500"/>
        </a:spcBef>
        <a:spcAft>
          <a:spcPts val="300"/>
        </a:spcAft>
        <a:buClrTx/>
        <a:buSzPct val="100000"/>
        <a:buFont typeface="AGaramond RegularSC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411480" indent="-182880" algn="l" rtl="0" eaLnBrk="1" fontAlgn="base" hangingPunct="1">
        <a:spcBef>
          <a:spcPts val="0"/>
        </a:spcBef>
        <a:spcAft>
          <a:spcPts val="300"/>
        </a:spcAft>
        <a:buSzPct val="75000"/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2pPr>
      <a:lvl3pPr marL="640080" indent="-182880" algn="l" rtl="0" eaLnBrk="1" fontAlgn="base" hangingPunct="1">
        <a:spcBef>
          <a:spcPts val="0"/>
        </a:spcBef>
        <a:spcAft>
          <a:spcPts val="300"/>
        </a:spcAft>
        <a:buSzPct val="55000"/>
        <a:buFont typeface="Arial" panose="020B0604020202020204" pitchFamily="34" charset="0"/>
        <a:buChar char="͞"/>
        <a:defRPr sz="1800">
          <a:solidFill>
            <a:srgbClr val="000000"/>
          </a:solidFill>
          <a:latin typeface="+mn-lt"/>
          <a:ea typeface="ＭＳ Ｐゴシック" charset="-128"/>
        </a:defRPr>
      </a:lvl3pPr>
      <a:lvl4pPr marL="868680" indent="-182880" algn="l" rtl="0" eaLnBrk="1" fontAlgn="base" hangingPunct="1">
        <a:spcBef>
          <a:spcPts val="0"/>
        </a:spcBef>
        <a:spcAft>
          <a:spcPts val="300"/>
        </a:spcAft>
        <a:buSzPct val="70000"/>
        <a:buFont typeface="Arial" panose="020B0604020202020204" pitchFamily="34" charset="0"/>
        <a:buChar char="*"/>
        <a:defRPr sz="1600">
          <a:solidFill>
            <a:srgbClr val="000000"/>
          </a:solidFill>
          <a:latin typeface="+mn-lt"/>
          <a:ea typeface="ＭＳ Ｐゴシック" charset="-128"/>
        </a:defRPr>
      </a:lvl4pPr>
      <a:lvl5pPr marL="1097280" indent="-182880" algn="l" rtl="0" eaLnBrk="1" fontAlgn="base" hangingPunct="1">
        <a:spcBef>
          <a:spcPct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ＭＳ Ｐゴシック" charset="-128"/>
        </a:defRPr>
      </a:lvl5pPr>
      <a:lvl6pPr marL="2467446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6pPr>
      <a:lvl7pPr marL="2877737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7pPr>
      <a:lvl8pPr marL="3288029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8pPr>
      <a:lvl9pPr marL="3698320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3" y="2035479"/>
            <a:ext cx="3810000" cy="41148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9024" y="1035486"/>
            <a:ext cx="10882395" cy="1507299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81CCFF"/>
                </a:solidFill>
              </a:rPr>
              <a:t>Plasma Diagnostics Package (PDP) for Studying High-Power Hall Thrusters in Flight</a:t>
            </a:r>
            <a:endParaRPr lang="en-US" dirty="0">
              <a:solidFill>
                <a:srgbClr val="81CC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9024" y="2925873"/>
            <a:ext cx="5308313" cy="2760944"/>
          </a:xfrm>
          <a:noFill/>
        </p:spPr>
        <p:txBody>
          <a:bodyPr>
            <a:normAutofit lnSpcReduction="10000"/>
          </a:bodyPr>
          <a:lstStyle/>
          <a:p>
            <a:pPr algn="l"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DE81"/>
                </a:solidFill>
              </a:rPr>
              <a:t>Wensheng Huang</a:t>
            </a:r>
          </a:p>
          <a:p>
            <a:pPr algn="l" eaLnBrk="1" hangingPunct="1">
              <a:spcBef>
                <a:spcPts val="300"/>
              </a:spcBef>
              <a:spcAft>
                <a:spcPts val="0"/>
              </a:spcAft>
              <a:buFont typeface="AGaramond RegularSC" charset="0"/>
              <a:buNone/>
            </a:pPr>
            <a:r>
              <a:rPr lang="en-US" sz="2200" dirty="0" smtClean="0">
                <a:solidFill>
                  <a:srgbClr val="FFDE81"/>
                </a:solidFill>
              </a:rPr>
              <a:t>PDP Principal Investigator / Sensor Lead</a:t>
            </a:r>
          </a:p>
          <a:p>
            <a:pPr algn="l" eaLnBrk="1" hangingPunct="1">
              <a:spcBef>
                <a:spcPts val="300"/>
              </a:spcBef>
              <a:spcAft>
                <a:spcPts val="0"/>
              </a:spcAft>
              <a:buFont typeface="AGaramond RegularSC" charset="0"/>
              <a:buNone/>
            </a:pPr>
            <a:r>
              <a:rPr lang="en-US" sz="2200" dirty="0" smtClean="0">
                <a:solidFill>
                  <a:srgbClr val="FFDE81"/>
                </a:solidFill>
              </a:rPr>
              <a:t>NASA Glenn Research Center</a:t>
            </a:r>
          </a:p>
          <a:p>
            <a:pPr algn="l" eaLnBrk="1" hangingPunct="1">
              <a:spcBef>
                <a:spcPts val="300"/>
              </a:spcBef>
              <a:spcAft>
                <a:spcPts val="0"/>
              </a:spcAft>
              <a:buFont typeface="AGaramond RegularSC" charset="0"/>
              <a:buNone/>
            </a:pPr>
            <a:endParaRPr lang="en-US" sz="2200" dirty="0" smtClean="0">
              <a:solidFill>
                <a:srgbClr val="FFDE81"/>
              </a:solidFill>
            </a:endParaRPr>
          </a:p>
          <a:p>
            <a:pPr algn="l" eaLnBrk="1" hangingPunct="1">
              <a:spcBef>
                <a:spcPts val="300"/>
              </a:spcBef>
              <a:spcAft>
                <a:spcPts val="0"/>
              </a:spcAft>
              <a:buFont typeface="AGaramond RegularSC" charset="0"/>
              <a:buNone/>
            </a:pPr>
            <a:r>
              <a:rPr lang="en-US" sz="2200" dirty="0" smtClean="0">
                <a:solidFill>
                  <a:srgbClr val="FFDE81"/>
                </a:solidFill>
              </a:rPr>
              <a:t>Present at Michigan Institute for Plasma Science and Engineering (MIPSE)</a:t>
            </a:r>
          </a:p>
          <a:p>
            <a:pPr algn="l" eaLnBrk="1" hangingPunct="1">
              <a:spcBef>
                <a:spcPts val="300"/>
              </a:spcBef>
              <a:spcAft>
                <a:spcPts val="0"/>
              </a:spcAft>
              <a:buFont typeface="AGaramond RegularSC" charset="0"/>
              <a:buNone/>
            </a:pPr>
            <a:r>
              <a:rPr lang="en-US" sz="2200" dirty="0" smtClean="0">
                <a:solidFill>
                  <a:srgbClr val="FFDE81"/>
                </a:solidFill>
              </a:rPr>
              <a:t>Ann Arbor, Oct 2, 2019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2635" y="79172"/>
            <a:ext cx="3624124" cy="2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National Aeronautics and Space Administration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66913" y="6097588"/>
            <a:ext cx="11850915" cy="6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700">
                <a:solidFill>
                  <a:srgbClr val="677085"/>
                </a:solidFill>
                <a:latin typeface="Arial Black" charset="0"/>
              </a:rPr>
              <a:t>www.nasa.gov </a:t>
            </a:r>
            <a:endParaRPr lang="en-US" sz="1800">
              <a:solidFill>
                <a:srgbClr val="677085"/>
              </a:solidFill>
              <a:latin typeface="75 Helvetica Bold" charset="0"/>
            </a:endParaRPr>
          </a:p>
        </p:txBody>
      </p:sp>
      <p:pic>
        <p:nvPicPr>
          <p:cNvPr id="15366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354" y="159032"/>
            <a:ext cx="8461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25852"/>
            <a:ext cx="12192000" cy="4321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5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7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Approved for public release; distribution is unlimited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15" y="3108959"/>
            <a:ext cx="1747796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2" y="1588141"/>
            <a:ext cx="3200400" cy="16428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37824" y="3298721"/>
            <a:ext cx="2732736" cy="1989435"/>
            <a:chOff x="2837824" y="3298721"/>
            <a:chExt cx="2732736" cy="1989435"/>
          </a:xfrm>
        </p:grpSpPr>
        <p:sp>
          <p:nvSpPr>
            <p:cNvPr id="8" name="Right Arrow 7"/>
            <p:cNvSpPr/>
            <p:nvPr/>
          </p:nvSpPr>
          <p:spPr bwMode="auto">
            <a:xfrm rot="3874607">
              <a:off x="2725343" y="3411202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8790" y="4272493"/>
              <a:ext cx="2481770" cy="1015663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Initial set: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33 pieces of data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33 instruments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2448" y="2083122"/>
            <a:ext cx="1722582" cy="2188642"/>
            <a:chOff x="5492448" y="2083122"/>
            <a:chExt cx="1722582" cy="2188642"/>
          </a:xfrm>
        </p:grpSpPr>
        <p:sp>
          <p:nvSpPr>
            <p:cNvPr id="10" name="Right Arrow 9"/>
            <p:cNvSpPr/>
            <p:nvPr/>
          </p:nvSpPr>
          <p:spPr bwMode="auto">
            <a:xfrm rot="18024370">
              <a:off x="5379967" y="3457319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430" y="2083122"/>
              <a:ext cx="1371600" cy="13716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851792" y="3424053"/>
            <a:ext cx="4658257" cy="2228524"/>
            <a:chOff x="6851792" y="3424053"/>
            <a:chExt cx="4658257" cy="2228524"/>
          </a:xfrm>
        </p:grpSpPr>
        <p:sp>
          <p:nvSpPr>
            <p:cNvPr id="13" name="Right Arrow 12"/>
            <p:cNvSpPr/>
            <p:nvPr/>
          </p:nvSpPr>
          <p:spPr bwMode="auto">
            <a:xfrm>
              <a:off x="10583123" y="4586193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8275" y="4009776"/>
              <a:ext cx="3200400" cy="1642801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 bwMode="auto">
            <a:xfrm rot="3741706">
              <a:off x="6739311" y="3536534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8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PDP going to measure?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5079444"/>
            <a:ext cx="11074400" cy="11723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Focus on data that improve plasma model so we can make better predictions</a:t>
            </a:r>
          </a:p>
          <a:p>
            <a:r>
              <a:rPr lang="en-US" dirty="0" smtClean="0"/>
              <a:t>Want data at different time and angular locations with respect to the thruster</a:t>
            </a:r>
          </a:p>
          <a:p>
            <a:r>
              <a:rPr lang="en-US" dirty="0" smtClean="0"/>
              <a:t>Want data in ground test to serve as baseline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19329"/>
              </p:ext>
            </p:extLst>
          </p:nvPr>
        </p:nvGraphicFramePr>
        <p:xfrm>
          <a:off x="659295" y="1096353"/>
          <a:ext cx="7863840" cy="384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Name of Data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Notional Sensor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/>
                        <a:t>Discharge current waveforms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IPS</a:t>
                      </a:r>
                      <a:r>
                        <a:rPr lang="en-US" sz="1800" baseline="0" dirty="0" smtClean="0"/>
                        <a:t> PPU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Discharge</a:t>
                      </a:r>
                      <a:r>
                        <a:rPr lang="en-US" sz="1800" baseline="0" dirty="0" smtClean="0"/>
                        <a:t> current sensor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Time-resolved ion flux, electron temperature, plasma potential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TPA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Planar probe (PP)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Ion energy distribution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TPA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aseline="0" dirty="0" smtClean="0"/>
                        <a:t>RPA and WAPA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Ion charge state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TPA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Charged</a:t>
                      </a:r>
                      <a:r>
                        <a:rPr lang="en-US" sz="1800" baseline="0" dirty="0" smtClean="0"/>
                        <a:t> species spectrometer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(ground test only)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Time-resolved/energy-filtered ion characteristics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TPA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0291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20583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30874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41165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51456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61748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72039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82330" algn="l" defTabSz="410291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HS-</a:t>
                      </a:r>
                      <a:r>
                        <a:rPr lang="en-US" sz="1800" baseline="0" dirty="0" smtClean="0"/>
                        <a:t>RPA</a:t>
                      </a:r>
                      <a:endParaRPr lang="en-US" sz="18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66921" y="1982463"/>
            <a:ext cx="2941983" cy="20682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45720" tIns="18288" rIns="45720" bIns="18288" rtlCol="0">
            <a:spAutoFit/>
          </a:bodyPr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IPS: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Ion Propulsion System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PPU: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Power Processing Unit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TPA: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Thruster Probe Assembly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HS-RPA:</a:t>
            </a:r>
            <a:r>
              <a:rPr lang="en-US" sz="1600" dirty="0" smtClean="0">
                <a:solidFill>
                  <a:schemeClr val="tx1"/>
                </a:solidFill>
              </a:rPr>
              <a:t> High Speed </a:t>
            </a:r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etarding </a:t>
            </a: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otential Analyzer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WAPA:</a:t>
            </a:r>
            <a:r>
              <a:rPr lang="en-US" sz="1600" dirty="0" smtClean="0">
                <a:solidFill>
                  <a:schemeClr val="tx1"/>
                </a:solidFill>
              </a:rPr>
              <a:t> Wide-Angle Potential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nalyzer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Architecture: What is PDP’s approach to taking the measurements?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319982"/>
            <a:ext cx="3614570" cy="4389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3618" y="5709102"/>
            <a:ext cx="8064223" cy="60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45720" tIns="18288" rIns="45720" bIns="18288" rtlCol="0">
            <a:spAutoFit/>
          </a:bodyPr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TIA: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Trans-Impedance Amplifier, let’s you take high speed RPA measurements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MEP: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Main Electronics Package, the brain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30" y="1261396"/>
            <a:ext cx="7315200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going to measure?</a:t>
            </a:r>
            <a:br>
              <a:rPr lang="en-US" dirty="0" smtClean="0"/>
            </a:br>
            <a:r>
              <a:rPr lang="en-US" dirty="0" smtClean="0"/>
              <a:t>Let’s have a closer look at the thruster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032"/>
            <a:ext cx="6785113" cy="24131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Advanced Electric Propulsion System (AEPS)</a:t>
            </a:r>
            <a:endParaRPr lang="en-US" dirty="0"/>
          </a:p>
          <a:p>
            <a:pPr lvl="1"/>
            <a:r>
              <a:rPr lang="en-US" dirty="0" smtClean="0"/>
              <a:t>Built by </a:t>
            </a:r>
            <a:r>
              <a:rPr lang="en-US" dirty="0" err="1" smtClean="0"/>
              <a:t>Aeroject</a:t>
            </a:r>
            <a:r>
              <a:rPr lang="en-US" dirty="0" smtClean="0"/>
              <a:t> Rocketdyne using HERMeS as a blueprint</a:t>
            </a:r>
          </a:p>
          <a:p>
            <a:pPr lvl="1"/>
            <a:r>
              <a:rPr lang="en-US" dirty="0" smtClean="0"/>
              <a:t>Four main throttle points from 300 V to 600 V</a:t>
            </a:r>
          </a:p>
          <a:p>
            <a:pPr lvl="1"/>
            <a:r>
              <a:rPr lang="en-US" dirty="0" smtClean="0"/>
              <a:t>Magnetic </a:t>
            </a:r>
            <a:r>
              <a:rPr lang="en-US" dirty="0"/>
              <a:t>shielding topology</a:t>
            </a:r>
          </a:p>
          <a:p>
            <a:pPr lvl="1"/>
            <a:r>
              <a:rPr lang="en-US" dirty="0"/>
              <a:t>Centrally mounted cathode, 7% cathode flow fraction</a:t>
            </a:r>
          </a:p>
          <a:p>
            <a:pPr lvl="1"/>
            <a:r>
              <a:rPr lang="en-US" dirty="0"/>
              <a:t>Cathode tied to thruster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41615"/>
              </p:ext>
            </p:extLst>
          </p:nvPr>
        </p:nvGraphicFramePr>
        <p:xfrm>
          <a:off x="2385287" y="3658713"/>
          <a:ext cx="2926080" cy="228600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394553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3366387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Discharge voltage, V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Discharge power, kW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51621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6.25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9916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8.33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378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10.42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763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12.50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38596947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3842" y="1155033"/>
            <a:ext cx="3897072" cy="4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thrusters can </a:t>
            </a:r>
            <a:r>
              <a:rPr lang="en-US" dirty="0" smtClean="0"/>
              <a:t>spray plasma </a:t>
            </a:r>
            <a:r>
              <a:rPr lang="en-US" dirty="0" smtClean="0"/>
              <a:t>side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33661" y="1366593"/>
            <a:ext cx="5943600" cy="4235963"/>
            <a:chOff x="5933661" y="1674705"/>
            <a:chExt cx="5943600" cy="42359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r="6839"/>
            <a:stretch/>
          </p:blipFill>
          <p:spPr>
            <a:xfrm>
              <a:off x="5933661" y="2039894"/>
              <a:ext cx="5943600" cy="38707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34399" y="1674705"/>
              <a:ext cx="3542124" cy="59093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Ion Velocity Vector from HERMeS</a:t>
              </a:r>
              <a:br>
                <a:rPr lang="en-US" sz="1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300 V, 6.25 kW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8735" y="5959741"/>
            <a:ext cx="9173989" cy="3447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45720" tIns="18288" rIns="45720" bIns="18288" rtlCol="0">
            <a:spAutoFit/>
          </a:bodyPr>
          <a:lstStyle/>
          <a:p>
            <a:pPr algn="ctr">
              <a:spcAft>
                <a:spcPts val="600"/>
              </a:spcAft>
              <a:tabLst>
                <a:tab pos="9144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Generally a cold plasma: Ions and electrons are not thermalized with each other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7192" y="1330955"/>
            <a:ext cx="5486400" cy="4360743"/>
            <a:chOff x="277192" y="1330955"/>
            <a:chExt cx="5486400" cy="4360743"/>
          </a:xfrm>
        </p:grpSpPr>
        <p:sp>
          <p:nvSpPr>
            <p:cNvPr id="16" name="TextBox 15"/>
            <p:cNvSpPr txBox="1"/>
            <p:nvPr/>
          </p:nvSpPr>
          <p:spPr>
            <a:xfrm>
              <a:off x="1360642" y="1330955"/>
              <a:ext cx="3259867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Simple diagram of Hall thruster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92" y="1676148"/>
              <a:ext cx="5486400" cy="401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9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5" y="141973"/>
            <a:ext cx="5883966" cy="1329017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that plasma plume look </a:t>
            </a:r>
            <a:r>
              <a:rPr lang="en-US" dirty="0" smtClean="0"/>
              <a:t>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21460" y="215447"/>
            <a:ext cx="4572000" cy="3048000"/>
            <a:chOff x="2176670" y="1155031"/>
            <a:chExt cx="4572000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670" y="1155031"/>
              <a:ext cx="4572000" cy="304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38406" y="1241236"/>
              <a:ext cx="1648528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300 V, 6.25 kW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1460" y="3313142"/>
            <a:ext cx="4572000" cy="3048000"/>
            <a:chOff x="7207251" y="3074602"/>
            <a:chExt cx="4572000" cy="304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251" y="3074602"/>
              <a:ext cx="4572000" cy="304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68987" y="3162800"/>
              <a:ext cx="1648528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600 V, 12.5 kW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36" y="2481498"/>
            <a:ext cx="4206656" cy="36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 to measure? Ideally..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1000052"/>
            <a:ext cx="10058400" cy="53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 really going to measure?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72255" y="4335554"/>
            <a:ext cx="3374798" cy="981882"/>
          </a:xfrm>
        </p:spPr>
        <p:txBody>
          <a:bodyPr>
            <a:normAutofit fontScale="92500"/>
          </a:bodyPr>
          <a:lstStyle/>
          <a:p>
            <a:r>
              <a:rPr lang="en-US" sz="2000" dirty="0" err="1" smtClean="0"/>
              <a:t>Loc</a:t>
            </a:r>
            <a:r>
              <a:rPr lang="en-US" sz="2000" dirty="0" smtClean="0"/>
              <a:t> 1-4: 1 RPA, 1 PP each</a:t>
            </a:r>
          </a:p>
          <a:p>
            <a:r>
              <a:rPr lang="en-US" sz="2000" dirty="0" err="1" smtClean="0"/>
              <a:t>Loc</a:t>
            </a:r>
            <a:r>
              <a:rPr lang="en-US" sz="2000" dirty="0" smtClean="0"/>
              <a:t> 5: 2 WAPA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7" r="27114" b="21521"/>
          <a:stretch/>
        </p:blipFill>
        <p:spPr>
          <a:xfrm>
            <a:off x="3631130" y="1060881"/>
            <a:ext cx="5029200" cy="29423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887393" y="4161660"/>
            <a:ext cx="7315200" cy="2213746"/>
            <a:chOff x="3887393" y="4161660"/>
            <a:chExt cx="7315200" cy="22137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393" y="4161660"/>
              <a:ext cx="7315200" cy="221374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82966" y="5886151"/>
              <a:ext cx="524054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TPA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" name="Right Arrow 24"/>
          <p:cNvSpPr/>
          <p:nvPr/>
        </p:nvSpPr>
        <p:spPr bwMode="auto">
          <a:xfrm rot="10800000">
            <a:off x="8289234" y="1918033"/>
            <a:ext cx="1657063" cy="340809"/>
          </a:xfrm>
          <a:prstGeom prst="rightArrow">
            <a:avLst>
              <a:gd name="adj1" fmla="val 35294"/>
              <a:gd name="adj2" fmla="val 65129"/>
            </a:avLst>
          </a:prstGeom>
          <a:solidFill>
            <a:srgbClr val="81CCFF"/>
          </a:solidFill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83876" y="1616058"/>
            <a:ext cx="1241445" cy="1179816"/>
            <a:chOff x="9946298" y="1616058"/>
            <a:chExt cx="1241445" cy="11798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03" b="89868" l="6020" r="94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298" y="1616058"/>
              <a:ext cx="1241445" cy="944762"/>
            </a:xfrm>
            <a:prstGeom prst="roundRect">
              <a:avLst>
                <a:gd name="adj" fmla="val 4167"/>
              </a:avLst>
            </a:prstGeom>
            <a:noFill/>
            <a:ln w="76200" cap="sq">
              <a:noFill/>
              <a:miter lim="800000"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0260471" y="2481942"/>
              <a:ext cx="592470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MEP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Right Arrow 19"/>
          <p:cNvSpPr/>
          <p:nvPr/>
        </p:nvSpPr>
        <p:spPr bwMode="auto">
          <a:xfrm rot="14710928">
            <a:off x="5671094" y="3554782"/>
            <a:ext cx="2424229" cy="340809"/>
          </a:xfrm>
          <a:prstGeom prst="rightArrow">
            <a:avLst>
              <a:gd name="adj1" fmla="val 35294"/>
              <a:gd name="adj2" fmla="val 65129"/>
            </a:avLst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 of Operations: </a:t>
            </a:r>
            <a:br>
              <a:rPr lang="en-US" dirty="0"/>
            </a:br>
            <a:r>
              <a:rPr lang="en-US" dirty="0"/>
              <a:t>How will we measure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" y="1217946"/>
            <a:ext cx="11430000" cy="335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852" y="4911120"/>
            <a:ext cx="3233578" cy="1015663"/>
          </a:xfrm>
          <a:prstGeom prst="rect">
            <a:avLst/>
          </a:prstGeom>
          <a:solidFill>
            <a:srgbClr val="CCECFF"/>
          </a:solidFill>
          <a:ln w="19050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During initial thruster firing: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Every 10 min for 2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hr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Every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hr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for 22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hr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3400" y="4603343"/>
            <a:ext cx="2791862" cy="1631216"/>
          </a:xfrm>
          <a:prstGeom prst="rect">
            <a:avLst/>
          </a:prstGeom>
          <a:solidFill>
            <a:srgbClr val="CCECFF"/>
          </a:solidFill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Every once in a while: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Gimbal thruster towards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Several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Repeat regularly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5892" y="4757233"/>
            <a:ext cx="3156297" cy="1323439"/>
          </a:xfrm>
          <a:prstGeom prst="rect">
            <a:avLst/>
          </a:prstGeom>
          <a:solidFill>
            <a:srgbClr val="CCECFF"/>
          </a:solidFill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After initial firing: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Take data whenever any thruster is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Every 6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hr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until forever</a:t>
            </a:r>
          </a:p>
        </p:txBody>
      </p:sp>
    </p:spTree>
    <p:extLst>
      <p:ext uri="{BB962C8B-B14F-4D97-AF65-F5344CB8AC3E}">
        <p14:creationId xmlns:p14="http://schemas.microsoft.com/office/powerpoint/2010/main" val="2799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031"/>
            <a:ext cx="6944140" cy="5176293"/>
          </a:xfrm>
        </p:spPr>
        <p:txBody>
          <a:bodyPr>
            <a:normAutofit/>
          </a:bodyPr>
          <a:lstStyle/>
          <a:p>
            <a:r>
              <a:rPr lang="en-US" dirty="0" smtClean="0"/>
              <a:t>Discharge current sensors (500 kHz)</a:t>
            </a:r>
          </a:p>
          <a:p>
            <a:pPr lvl="1"/>
            <a:r>
              <a:rPr lang="en-US" dirty="0" smtClean="0"/>
              <a:t>Discharge current waveform</a:t>
            </a:r>
          </a:p>
          <a:p>
            <a:r>
              <a:rPr lang="en-US" dirty="0" smtClean="0"/>
              <a:t>High speed planar probes (500 kHz, w/DCS)</a:t>
            </a:r>
          </a:p>
          <a:p>
            <a:pPr lvl="1"/>
            <a:r>
              <a:rPr lang="en-US" dirty="0" smtClean="0"/>
              <a:t>Ion current density fluctuations</a:t>
            </a:r>
          </a:p>
          <a:p>
            <a:r>
              <a:rPr lang="en-US" dirty="0" smtClean="0"/>
              <a:t>High speed RPAs (500 kHz, w/DCS)</a:t>
            </a:r>
          </a:p>
          <a:p>
            <a:pPr lvl="1"/>
            <a:r>
              <a:rPr lang="en-US" dirty="0" smtClean="0"/>
              <a:t>4-5 bias voltages</a:t>
            </a:r>
          </a:p>
          <a:p>
            <a:pPr lvl="1"/>
            <a:r>
              <a:rPr lang="en-US" dirty="0" smtClean="0"/>
              <a:t>Separate beam ion oscillations from low energy ion oscillations</a:t>
            </a:r>
          </a:p>
          <a:p>
            <a:r>
              <a:rPr lang="en-US" dirty="0" smtClean="0"/>
              <a:t>Planar probes</a:t>
            </a:r>
          </a:p>
          <a:p>
            <a:pPr lvl="1"/>
            <a:r>
              <a:rPr lang="en-US" dirty="0" smtClean="0"/>
              <a:t>Plasma potential, electron temperature, plasma density</a:t>
            </a:r>
          </a:p>
          <a:p>
            <a:r>
              <a:rPr lang="en-US" dirty="0" smtClean="0"/>
              <a:t>RPA and WAPA</a:t>
            </a:r>
          </a:p>
          <a:p>
            <a:pPr lvl="1"/>
            <a:r>
              <a:rPr lang="en-US" dirty="0" smtClean="0"/>
              <a:t>Ion energy per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83" y="1204726"/>
            <a:ext cx="36626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10" y="1181777"/>
            <a:ext cx="3840480" cy="2543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28" y="3767857"/>
            <a:ext cx="3248996" cy="2560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315" y="1103958"/>
            <a:ext cx="2743200" cy="2946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9" y="4106999"/>
            <a:ext cx="246888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4" y="1016276"/>
            <a:ext cx="1371600" cy="1403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7" y="2459390"/>
            <a:ext cx="1371600" cy="1513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0" y="4025027"/>
            <a:ext cx="169053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98" y="993078"/>
            <a:ext cx="2468880" cy="28536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66" y="3479421"/>
            <a:ext cx="2468880" cy="28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027" y="2129063"/>
            <a:ext cx="5761383" cy="2611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PDP sensors work?</a:t>
            </a:r>
            <a:endParaRPr lang="en-US" dirty="0" smtClean="0"/>
          </a:p>
          <a:p>
            <a:pPr lvl="1"/>
            <a:r>
              <a:rPr lang="en-US" dirty="0"/>
              <a:t>Discharge Current Sensor</a:t>
            </a:r>
            <a:endParaRPr lang="en-US" dirty="0" smtClean="0"/>
          </a:p>
          <a:p>
            <a:pPr lvl="1"/>
            <a:r>
              <a:rPr lang="en-US" dirty="0" smtClean="0"/>
              <a:t>RPA</a:t>
            </a:r>
          </a:p>
          <a:p>
            <a:pPr lvl="1"/>
            <a:r>
              <a:rPr lang="en-US" dirty="0" smtClean="0"/>
              <a:t>WAPA</a:t>
            </a:r>
          </a:p>
          <a:p>
            <a:pPr lvl="1"/>
            <a:r>
              <a:rPr lang="en-US" dirty="0" smtClean="0"/>
              <a:t>Planar Probe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2226269"/>
            <a:ext cx="4572000" cy="31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Current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55031"/>
            <a:ext cx="5701748" cy="4768691"/>
          </a:xfrm>
        </p:spPr>
        <p:txBody>
          <a:bodyPr/>
          <a:lstStyle/>
          <a:p>
            <a:r>
              <a:rPr lang="en-US" dirty="0" smtClean="0"/>
              <a:t>Precision transformer measuring AC component of thruster discharge current via magnetic induction</a:t>
            </a:r>
          </a:p>
          <a:p>
            <a:pPr lvl="1"/>
            <a:r>
              <a:rPr lang="en-US" dirty="0" smtClean="0"/>
              <a:t>Strictly speaking not part of PDP but part of IPS PPU</a:t>
            </a:r>
          </a:p>
          <a:p>
            <a:r>
              <a:rPr lang="en-US" dirty="0" smtClean="0"/>
              <a:t>Cannot instrument thruster directly</a:t>
            </a:r>
          </a:p>
          <a:p>
            <a:r>
              <a:rPr lang="en-US" dirty="0" smtClean="0"/>
              <a:t>DCS allow us to capture the “state” of the thruster</a:t>
            </a:r>
          </a:p>
          <a:p>
            <a:pPr lvl="1"/>
            <a:r>
              <a:rPr lang="en-US" dirty="0" smtClean="0"/>
              <a:t>Captures oscillation frequency</a:t>
            </a:r>
            <a:r>
              <a:rPr lang="en-US" dirty="0"/>
              <a:t> </a:t>
            </a:r>
            <a:r>
              <a:rPr lang="en-US" dirty="0" smtClean="0"/>
              <a:t>and magnitude</a:t>
            </a:r>
          </a:p>
          <a:p>
            <a:pPr lvl="1"/>
            <a:r>
              <a:rPr lang="en-US" dirty="0" smtClean="0"/>
              <a:t>Time-lagged phased portrait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78" y="1288212"/>
            <a:ext cx="4082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Current Sensor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9" y="1318104"/>
            <a:ext cx="7620001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5724" y="1161138"/>
            <a:ext cx="2140009" cy="3139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HERMeS TDU Data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Retarding Potential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031"/>
            <a:ext cx="4499113" cy="4540091"/>
          </a:xfrm>
        </p:spPr>
        <p:txBody>
          <a:bodyPr/>
          <a:lstStyle/>
          <a:p>
            <a:r>
              <a:rPr lang="en-US" dirty="0" smtClean="0"/>
              <a:t>Standard 4-grid design</a:t>
            </a:r>
          </a:p>
          <a:p>
            <a:r>
              <a:rPr lang="en-US" dirty="0" smtClean="0"/>
              <a:t>Key design parameters:</a:t>
            </a:r>
          </a:p>
          <a:p>
            <a:pPr lvl="1"/>
            <a:r>
              <a:rPr lang="en-US" dirty="0" smtClean="0"/>
              <a:t>Aperture diameter</a:t>
            </a:r>
          </a:p>
          <a:p>
            <a:pPr lvl="2"/>
            <a:r>
              <a:rPr lang="en-US" dirty="0" smtClean="0"/>
              <a:t>Electron </a:t>
            </a:r>
            <a:r>
              <a:rPr lang="en-US" dirty="0" err="1" smtClean="0"/>
              <a:t>backstream</a:t>
            </a:r>
            <a:endParaRPr lang="en-US" dirty="0" smtClean="0"/>
          </a:p>
          <a:p>
            <a:pPr lvl="1"/>
            <a:r>
              <a:rPr lang="en-US" dirty="0" smtClean="0"/>
              <a:t>Grid gap</a:t>
            </a:r>
          </a:p>
          <a:p>
            <a:pPr lvl="2"/>
            <a:r>
              <a:rPr lang="en-US" dirty="0" smtClean="0"/>
              <a:t>Space charge build up</a:t>
            </a:r>
          </a:p>
          <a:p>
            <a:pPr lvl="1"/>
            <a:r>
              <a:rPr lang="en-US" dirty="0" smtClean="0"/>
              <a:t>Grid thickness</a:t>
            </a:r>
          </a:p>
          <a:p>
            <a:pPr lvl="2"/>
            <a:r>
              <a:rPr lang="en-US" dirty="0" smtClean="0"/>
              <a:t>Survive being constantly blasted</a:t>
            </a:r>
          </a:p>
          <a:p>
            <a:pPr lvl="1"/>
            <a:r>
              <a:rPr lang="en-US" dirty="0" smtClean="0"/>
              <a:t>Acceptance angle</a:t>
            </a:r>
          </a:p>
          <a:p>
            <a:pPr lvl="2"/>
            <a:r>
              <a:rPr lang="en-US" dirty="0" smtClean="0"/>
              <a:t>Defined by aperture diameter versus stack height</a:t>
            </a:r>
          </a:p>
          <a:p>
            <a:pPr lvl="1"/>
            <a:r>
              <a:rPr lang="en-US" dirty="0" err="1" smtClean="0"/>
              <a:t>Backsputter</a:t>
            </a:r>
            <a:r>
              <a:rPr lang="en-US" dirty="0" smtClean="0"/>
              <a:t>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5730" y="1155031"/>
            <a:ext cx="53310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Usage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818242" y="5189858"/>
            <a:ext cx="4865757" cy="1141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high-speed mode, use grid 3 as an ion filter and measure collector at high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J:\Work\20180423 Outbrief RPA\Fig\Example RPA 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96" y="1206278"/>
            <a:ext cx="4572000" cy="35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2039" y="1168399"/>
            <a:ext cx="6081523" cy="4999988"/>
            <a:chOff x="352039" y="1168399"/>
            <a:chExt cx="6081523" cy="4999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39" y="1168399"/>
              <a:ext cx="4572000" cy="28350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01457" y="4833370"/>
              <a:ext cx="1602125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High voltage DC supply (0 to 1 kV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0199" y="3644103"/>
              <a:ext cx="128336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Picoameter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9341" y="4899923"/>
              <a:ext cx="136943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-30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 flipV="1">
              <a:off x="2511942" y="3691127"/>
              <a:ext cx="5152" cy="65011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324393" y="3646914"/>
              <a:ext cx="182580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13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580" y="5612432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Elbow Connector 13"/>
            <p:cNvCxnSpPr/>
            <p:nvPr/>
          </p:nvCxnSpPr>
          <p:spPr bwMode="auto">
            <a:xfrm rot="16200000" flipH="1">
              <a:off x="1525776" y="4257690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Elbow Connector 14"/>
            <p:cNvCxnSpPr/>
            <p:nvPr/>
          </p:nvCxnSpPr>
          <p:spPr bwMode="auto">
            <a:xfrm rot="16200000" flipH="1">
              <a:off x="1860163" y="3684313"/>
              <a:ext cx="659234" cy="654627"/>
            </a:xfrm>
            <a:prstGeom prst="bentConnector3">
              <a:avLst>
                <a:gd name="adj1" fmla="val 100439"/>
              </a:avLst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6" name="Elbow Connector 15"/>
            <p:cNvCxnSpPr/>
            <p:nvPr/>
          </p:nvCxnSpPr>
          <p:spPr bwMode="auto">
            <a:xfrm rot="10800000">
              <a:off x="2517099" y="4349329"/>
              <a:ext cx="1552243" cy="550595"/>
            </a:xfrm>
            <a:prstGeom prst="bentConnector3">
              <a:avLst>
                <a:gd name="adj1" fmla="val 464"/>
              </a:avLst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pic>
          <p:nvPicPr>
            <p:cNvPr id="17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462" y="5189858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761" y="3920100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86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Wide-Angle Potential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031"/>
            <a:ext cx="4856922" cy="5007230"/>
          </a:xfrm>
        </p:spPr>
        <p:txBody>
          <a:bodyPr>
            <a:normAutofit/>
          </a:bodyPr>
          <a:lstStyle/>
          <a:p>
            <a:r>
              <a:rPr lang="en-US" dirty="0" smtClean="0"/>
              <a:t>2-grid design</a:t>
            </a:r>
          </a:p>
          <a:p>
            <a:r>
              <a:rPr lang="en-US" dirty="0" smtClean="0"/>
              <a:t>Compared to RPA, much wider angle of acceptance but lower energy resolution</a:t>
            </a:r>
          </a:p>
          <a:p>
            <a:r>
              <a:rPr lang="en-US" dirty="0" smtClean="0"/>
              <a:t>Key design parameters:</a:t>
            </a:r>
          </a:p>
          <a:p>
            <a:pPr lvl="1"/>
            <a:r>
              <a:rPr lang="en-US" dirty="0" smtClean="0"/>
              <a:t>Aperture diameter</a:t>
            </a:r>
          </a:p>
          <a:p>
            <a:pPr lvl="2"/>
            <a:r>
              <a:rPr lang="en-US" dirty="0" smtClean="0"/>
              <a:t>Electron </a:t>
            </a:r>
            <a:r>
              <a:rPr lang="en-US" dirty="0" err="1" smtClean="0"/>
              <a:t>backstream</a:t>
            </a:r>
            <a:endParaRPr lang="en-US" dirty="0" smtClean="0"/>
          </a:p>
          <a:p>
            <a:pPr lvl="1"/>
            <a:r>
              <a:rPr lang="en-US" dirty="0" smtClean="0"/>
              <a:t>Grid gap</a:t>
            </a:r>
          </a:p>
          <a:p>
            <a:pPr lvl="2"/>
            <a:r>
              <a:rPr lang="en-US" dirty="0" smtClean="0"/>
              <a:t>Space charge build up</a:t>
            </a:r>
          </a:p>
          <a:p>
            <a:pPr lvl="1"/>
            <a:r>
              <a:rPr lang="en-US" dirty="0" smtClean="0"/>
              <a:t>Grid thickness</a:t>
            </a:r>
          </a:p>
          <a:p>
            <a:pPr lvl="2"/>
            <a:r>
              <a:rPr lang="en-US" dirty="0" smtClean="0"/>
              <a:t>Survive being constantly blasted</a:t>
            </a:r>
          </a:p>
          <a:p>
            <a:pPr lvl="1"/>
            <a:r>
              <a:rPr lang="en-US" dirty="0" err="1"/>
              <a:t>Backsputter</a:t>
            </a:r>
            <a:r>
              <a:rPr lang="en-US" dirty="0"/>
              <a:t> protection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5730" y="2257942"/>
            <a:ext cx="5303520" cy="25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WAPA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44286" y="1395541"/>
            <a:ext cx="4301525" cy="4518489"/>
            <a:chOff x="7484433" y="1554567"/>
            <a:chExt cx="4301525" cy="45184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202" y="1554567"/>
              <a:ext cx="2743200" cy="12258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818075" y="4737542"/>
              <a:ext cx="1486183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High voltage supply (0 to 200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 bwMode="auto">
            <a:xfrm rot="16200000" flipH="1">
              <a:off x="9242394" y="2671365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9818075" y="3247049"/>
              <a:ext cx="7559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Shunt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 rot="16200000" flipH="1">
              <a:off x="9242394" y="4161284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26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060" y="5517101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0821997" y="3247463"/>
              <a:ext cx="963961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Digitizer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8" name="Elbow Connector 27"/>
            <p:cNvCxnSpPr>
              <a:stCxn id="24" idx="3"/>
              <a:endCxn id="27" idx="1"/>
            </p:cNvCxnSpPr>
            <p:nvPr/>
          </p:nvCxnSpPr>
          <p:spPr bwMode="auto">
            <a:xfrm>
              <a:off x="10573998" y="3416326"/>
              <a:ext cx="247999" cy="4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7655937" y="2999399"/>
              <a:ext cx="136943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-30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0" name="Elbow Connector 29"/>
            <p:cNvCxnSpPr/>
            <p:nvPr/>
          </p:nvCxnSpPr>
          <p:spPr bwMode="auto">
            <a:xfrm rot="5400000">
              <a:off x="7236572" y="2289576"/>
              <a:ext cx="1137316" cy="291965"/>
            </a:xfrm>
            <a:prstGeom prst="bentConnector3">
              <a:avLst>
                <a:gd name="adj1" fmla="val -25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31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433" y="3275624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1725585" y="5928588"/>
            <a:ext cx="1477328" cy="3139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Normal Mode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780342" y="1395541"/>
            <a:ext cx="4124752" cy="4518489"/>
            <a:chOff x="6780342" y="1395541"/>
            <a:chExt cx="4124752" cy="45184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342" y="1395541"/>
              <a:ext cx="2743200" cy="12258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937216" y="4578516"/>
              <a:ext cx="1339846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Bias supply (-30 to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6" name="Elbow Connector 35"/>
            <p:cNvCxnSpPr/>
            <p:nvPr/>
          </p:nvCxnSpPr>
          <p:spPr bwMode="auto">
            <a:xfrm rot="16200000" flipH="1">
              <a:off x="8361534" y="2512339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8937215" y="3088023"/>
              <a:ext cx="7559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Shunt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8" name="Elbow Connector 37"/>
            <p:cNvCxnSpPr/>
            <p:nvPr/>
          </p:nvCxnSpPr>
          <p:spPr bwMode="auto">
            <a:xfrm rot="16200000" flipH="1">
              <a:off x="8361534" y="4002258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39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200" y="5358075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9941137" y="3088437"/>
              <a:ext cx="963957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Digitizer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1" name="Elbow Connector 40"/>
            <p:cNvCxnSpPr>
              <a:stCxn id="37" idx="3"/>
              <a:endCxn id="40" idx="1"/>
            </p:cNvCxnSpPr>
            <p:nvPr/>
          </p:nvCxnSpPr>
          <p:spPr bwMode="auto">
            <a:xfrm>
              <a:off x="9693138" y="3257300"/>
              <a:ext cx="247999" cy="4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Elbow Connector 42"/>
            <p:cNvCxnSpPr/>
            <p:nvPr/>
          </p:nvCxnSpPr>
          <p:spPr bwMode="auto">
            <a:xfrm rot="5400000">
              <a:off x="8822823" y="1822266"/>
              <a:ext cx="228785" cy="127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7419690" y="5928588"/>
            <a:ext cx="1464503" cy="3139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Screen Mode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55031"/>
            <a:ext cx="5254487" cy="4897899"/>
          </a:xfrm>
        </p:spPr>
        <p:txBody>
          <a:bodyPr/>
          <a:lstStyle/>
          <a:p>
            <a:r>
              <a:rPr lang="en-US" dirty="0" smtClean="0"/>
              <a:t>Planar design with guard</a:t>
            </a:r>
          </a:p>
          <a:p>
            <a:pPr lvl="1"/>
            <a:r>
              <a:rPr lang="en-US" dirty="0" smtClean="0"/>
              <a:t>Better for directed ions</a:t>
            </a:r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design parameters:</a:t>
            </a:r>
          </a:p>
          <a:p>
            <a:pPr lvl="1"/>
            <a:r>
              <a:rPr lang="en-US" dirty="0" smtClean="0"/>
              <a:t>Collection area</a:t>
            </a:r>
            <a:endParaRPr lang="en-US" dirty="0"/>
          </a:p>
          <a:p>
            <a:pPr lvl="2"/>
            <a:r>
              <a:rPr lang="en-US" dirty="0" smtClean="0"/>
              <a:t>Need to measure 4.5 orders of magnitude variation in density </a:t>
            </a:r>
            <a:endParaRPr lang="en-US" dirty="0"/>
          </a:p>
          <a:p>
            <a:pPr lvl="1"/>
            <a:r>
              <a:rPr lang="en-US" dirty="0" smtClean="0"/>
              <a:t>Collector-guard </a:t>
            </a:r>
            <a:r>
              <a:rPr lang="en-US" dirty="0"/>
              <a:t>gap</a:t>
            </a:r>
          </a:p>
          <a:p>
            <a:pPr lvl="2"/>
            <a:r>
              <a:rPr lang="en-US" dirty="0" smtClean="0"/>
              <a:t>Minimize sheath distortion without shorting</a:t>
            </a:r>
            <a:endParaRPr lang="en-US" dirty="0"/>
          </a:p>
          <a:p>
            <a:pPr lvl="1"/>
            <a:r>
              <a:rPr lang="en-US" dirty="0" err="1" smtClean="0"/>
              <a:t>Backsputter</a:t>
            </a:r>
            <a:r>
              <a:rPr lang="en-US" dirty="0" smtClean="0"/>
              <a:t> protection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31" y="1391479"/>
            <a:ext cx="5303520" cy="34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17799" y="5914030"/>
            <a:ext cx="2657138" cy="3139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Normal Mode (Langmuir)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19690" y="5928588"/>
            <a:ext cx="3003386" cy="3139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High Speed Mode (Faraday)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27089" y="1369141"/>
            <a:ext cx="2853632" cy="4487031"/>
            <a:chOff x="1927089" y="1369141"/>
            <a:chExt cx="2853632" cy="4487031"/>
          </a:xfrm>
        </p:grpSpPr>
        <p:sp>
          <p:nvSpPr>
            <p:cNvPr id="24" name="TextBox 23"/>
            <p:cNvSpPr txBox="1"/>
            <p:nvPr/>
          </p:nvSpPr>
          <p:spPr>
            <a:xfrm>
              <a:off x="2830512" y="3047266"/>
              <a:ext cx="7559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Shunt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 rot="16200000" flipH="1">
              <a:off x="2272516" y="3973010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26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317" y="5300217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855998" y="3048836"/>
              <a:ext cx="9247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Digitizer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Elbow Connector 27"/>
            <p:cNvCxnSpPr>
              <a:stCxn id="24" idx="3"/>
              <a:endCxn id="27" idx="1"/>
            </p:cNvCxnSpPr>
            <p:nvPr/>
          </p:nvCxnSpPr>
          <p:spPr bwMode="auto">
            <a:xfrm>
              <a:off x="3586435" y="3216543"/>
              <a:ext cx="269563" cy="15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089" y="1369141"/>
              <a:ext cx="1828800" cy="918949"/>
            </a:xfrm>
            <a:prstGeom prst="rect">
              <a:avLst/>
            </a:prstGeom>
          </p:spPr>
        </p:pic>
        <p:cxnSp>
          <p:nvCxnSpPr>
            <p:cNvPr id="23" name="Elbow Connector 22"/>
            <p:cNvCxnSpPr/>
            <p:nvPr/>
          </p:nvCxnSpPr>
          <p:spPr bwMode="auto">
            <a:xfrm rot="16200000" flipH="1">
              <a:off x="2265805" y="2475871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Elbow Connector 29"/>
            <p:cNvCxnSpPr/>
            <p:nvPr/>
          </p:nvCxnSpPr>
          <p:spPr bwMode="auto">
            <a:xfrm rot="16200000" flipH="1">
              <a:off x="1214743" y="2908886"/>
              <a:ext cx="2635795" cy="643819"/>
            </a:xfrm>
            <a:prstGeom prst="bentConnector3">
              <a:avLst>
                <a:gd name="adj1" fmla="val 1005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830512" y="4548694"/>
              <a:ext cx="1339846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Bias supply (-30 to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05037" y="1385389"/>
            <a:ext cx="2853632" cy="4487031"/>
            <a:chOff x="1927089" y="1369141"/>
            <a:chExt cx="2853632" cy="4487031"/>
          </a:xfrm>
        </p:grpSpPr>
        <p:sp>
          <p:nvSpPr>
            <p:cNvPr id="46" name="TextBox 45"/>
            <p:cNvSpPr txBox="1"/>
            <p:nvPr/>
          </p:nvSpPr>
          <p:spPr>
            <a:xfrm>
              <a:off x="2830512" y="3047266"/>
              <a:ext cx="7559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Shunt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7" name="Elbow Connector 46"/>
            <p:cNvCxnSpPr/>
            <p:nvPr/>
          </p:nvCxnSpPr>
          <p:spPr bwMode="auto">
            <a:xfrm rot="16200000" flipH="1">
              <a:off x="2272516" y="3973010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49" name="Picture 2" descr="J:\Work\20180423 Outbrief RPA\Fig\earthing-grou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317" y="5300217"/>
              <a:ext cx="365760" cy="55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855998" y="3048836"/>
              <a:ext cx="92472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Digitizer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Elbow Connector 50"/>
            <p:cNvCxnSpPr>
              <a:stCxn id="46" idx="3"/>
              <a:endCxn id="50" idx="1"/>
            </p:cNvCxnSpPr>
            <p:nvPr/>
          </p:nvCxnSpPr>
          <p:spPr bwMode="auto">
            <a:xfrm>
              <a:off x="3586435" y="3216543"/>
              <a:ext cx="269563" cy="15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089" y="1369141"/>
              <a:ext cx="1828800" cy="918949"/>
            </a:xfrm>
            <a:prstGeom prst="rect">
              <a:avLst/>
            </a:prstGeom>
          </p:spPr>
        </p:pic>
        <p:cxnSp>
          <p:nvCxnSpPr>
            <p:cNvPr id="53" name="Elbow Connector 52"/>
            <p:cNvCxnSpPr/>
            <p:nvPr/>
          </p:nvCxnSpPr>
          <p:spPr bwMode="auto">
            <a:xfrm rot="16200000" flipH="1">
              <a:off x="2265805" y="2475871"/>
              <a:ext cx="1151365" cy="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54" name="Elbow Connector 53"/>
            <p:cNvCxnSpPr/>
            <p:nvPr/>
          </p:nvCxnSpPr>
          <p:spPr bwMode="auto">
            <a:xfrm rot="16200000" flipH="1">
              <a:off x="1214743" y="2908886"/>
              <a:ext cx="2635795" cy="643819"/>
            </a:xfrm>
            <a:prstGeom prst="bentConnector3">
              <a:avLst>
                <a:gd name="adj1" fmla="val 1005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830512" y="4548694"/>
              <a:ext cx="1339846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Bias supply (-30 V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wrt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Vp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8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completed, starting fabrication!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34" y="3665355"/>
            <a:ext cx="6400800" cy="261654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7605"/>
          <a:stretch/>
        </p:blipFill>
        <p:spPr>
          <a:xfrm>
            <a:off x="1724543" y="1252331"/>
            <a:ext cx="6400800" cy="2663688"/>
          </a:xfrm>
        </p:spPr>
      </p:pic>
    </p:spTree>
    <p:extLst>
      <p:ext uri="{BB962C8B-B14F-4D97-AF65-F5344CB8AC3E}">
        <p14:creationId xmlns:p14="http://schemas.microsoft.com/office/powerpoint/2010/main" val="1797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032"/>
            <a:ext cx="11074400" cy="911764"/>
          </a:xfrm>
        </p:spPr>
        <p:txBody>
          <a:bodyPr/>
          <a:lstStyle/>
          <a:p>
            <a:r>
              <a:rPr lang="en-US" dirty="0" smtClean="0"/>
              <a:t>PI = Principal Investigator, a.k.a. the person with the burning question that needs to be answered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" y="2377491"/>
            <a:ext cx="2286000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1930" y="5468829"/>
            <a:ext cx="532325" cy="28315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93304" y="2130595"/>
            <a:ext cx="5649238" cy="4073472"/>
            <a:chOff x="2793304" y="2130595"/>
            <a:chExt cx="5649238" cy="4073472"/>
          </a:xfrm>
        </p:grpSpPr>
        <p:sp>
          <p:nvSpPr>
            <p:cNvPr id="6" name="Right Arrow 5"/>
            <p:cNvSpPr/>
            <p:nvPr/>
          </p:nvSpPr>
          <p:spPr bwMode="auto">
            <a:xfrm>
              <a:off x="2793304" y="3550509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770" y="4206699"/>
              <a:ext cx="2286000" cy="18014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149" y="4995039"/>
              <a:ext cx="1929284" cy="10972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16" y="2130595"/>
              <a:ext cx="2286000" cy="13128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791" y="3477004"/>
              <a:ext cx="2286000" cy="14593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542" y="2343583"/>
              <a:ext cx="2286000" cy="16671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22516" y="5920913"/>
              <a:ext cx="1056508" cy="28315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2011-2018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42397" y="2086674"/>
            <a:ext cx="3226915" cy="3948358"/>
            <a:chOff x="8542397" y="2086674"/>
            <a:chExt cx="3226915" cy="3948358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8542397" y="3550509"/>
              <a:ext cx="926926" cy="701963"/>
            </a:xfrm>
            <a:prstGeom prst="rightArrow">
              <a:avLst>
                <a:gd name="adj1" fmla="val 35294"/>
                <a:gd name="adj2" fmla="val 66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27693" y="5751878"/>
              <a:ext cx="667812" cy="28315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2017+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886" y="2086674"/>
              <a:ext cx="2215426" cy="3645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3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PDP Team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4746"/>
            <a:ext cx="11074400" cy="47571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PPE to launch in 2022, look forward to results!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4" y="1603601"/>
            <a:ext cx="5029200" cy="4182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63" y="2344340"/>
            <a:ext cx="2079828" cy="3422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56" y="2344340"/>
            <a:ext cx="2683926" cy="342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314">
            <a:off x="7862155" y="1086956"/>
            <a:ext cx="12946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06" y="1155700"/>
            <a:ext cx="4265987" cy="5175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1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027" y="1900466"/>
            <a:ext cx="5761383" cy="3198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Plasma Diagnostics Package?</a:t>
            </a:r>
            <a:endParaRPr lang="en-US" dirty="0" smtClean="0"/>
          </a:p>
          <a:p>
            <a:pPr lvl="1"/>
            <a:r>
              <a:rPr lang="en-US" dirty="0" smtClean="0"/>
              <a:t>How did it come about?</a:t>
            </a:r>
          </a:p>
          <a:p>
            <a:pPr lvl="1"/>
            <a:r>
              <a:rPr lang="en-US" dirty="0" smtClean="0"/>
              <a:t>What question does it answer?</a:t>
            </a:r>
          </a:p>
          <a:p>
            <a:pPr lvl="1"/>
            <a:r>
              <a:rPr lang="en-US" dirty="0" smtClean="0"/>
              <a:t>What are the measurements and approach?</a:t>
            </a:r>
          </a:p>
          <a:p>
            <a:pPr lvl="1"/>
            <a:r>
              <a:rPr lang="en-US" dirty="0" smtClean="0"/>
              <a:t>Where are we going to measure?</a:t>
            </a:r>
          </a:p>
          <a:p>
            <a:pPr lvl="1"/>
            <a:r>
              <a:rPr lang="en-US" dirty="0" smtClean="0"/>
              <a:t>How will we use PDP?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2226269"/>
            <a:ext cx="4572000" cy="31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story started with 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155031"/>
            <a:ext cx="4729509" cy="5086743"/>
          </a:xfrm>
        </p:spPr>
        <p:txBody>
          <a:bodyPr/>
          <a:lstStyle/>
          <a:p>
            <a:r>
              <a:rPr lang="en-US" dirty="0" smtClean="0"/>
              <a:t>In 2012</a:t>
            </a:r>
            <a:r>
              <a:rPr lang="en-US" dirty="0" smtClean="0"/>
              <a:t>, NASA Space Technology Mission Directorate </a:t>
            </a:r>
            <a:r>
              <a:rPr lang="en-US" dirty="0" smtClean="0"/>
              <a:t>initiated the development of high-power </a:t>
            </a:r>
            <a:r>
              <a:rPr lang="en-US" dirty="0" smtClean="0"/>
              <a:t>long-life Hall thruster: 12.5-kW HERMeS</a:t>
            </a:r>
          </a:p>
          <a:p>
            <a:pPr lvl="1"/>
            <a:r>
              <a:rPr lang="en-US" dirty="0" smtClean="0"/>
              <a:t>3x power and 50% higher discharge voltage compared to state-of-the-art thruster (XR-5)</a:t>
            </a:r>
          </a:p>
          <a:p>
            <a:pPr lvl="1"/>
            <a:r>
              <a:rPr lang="en-US" dirty="0" smtClean="0"/>
              <a:t>Many times longer wear life</a:t>
            </a:r>
          </a:p>
          <a:p>
            <a:r>
              <a:rPr lang="en-US" dirty="0" smtClean="0"/>
              <a:t>Must be developed with extensibility to higher power thruster (Mars transport)</a:t>
            </a:r>
          </a:p>
          <a:p>
            <a:pPr lvl="1"/>
            <a:r>
              <a:rPr lang="en-US" dirty="0" smtClean="0"/>
              <a:t>Need on-orbit data to provide feedback for the next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9445" y="5236390"/>
            <a:ext cx="945131" cy="28315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HERMeS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1" y="1507345"/>
            <a:ext cx="3200400" cy="3699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11797"/>
          <a:stretch/>
        </p:blipFill>
        <p:spPr>
          <a:xfrm flipH="1">
            <a:off x="8547129" y="2083810"/>
            <a:ext cx="3200400" cy="3102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67925" y="5236390"/>
            <a:ext cx="558807" cy="28315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XR-5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0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the plasma plume of HERMeS do to the spacecraft?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4" y="1155031"/>
            <a:ext cx="5650341" cy="5150076"/>
          </a:xfrm>
        </p:spPr>
        <p:txBody>
          <a:bodyPr>
            <a:normAutofit/>
          </a:bodyPr>
          <a:lstStyle/>
          <a:p>
            <a:r>
              <a:rPr lang="en-US" dirty="0" smtClean="0"/>
              <a:t>Flight thruster system has built-in basic telemetry but no plume data</a:t>
            </a:r>
          </a:p>
          <a:p>
            <a:r>
              <a:rPr lang="en-US" dirty="0" smtClean="0"/>
              <a:t>Large uncertainties in plasma plume predictions</a:t>
            </a:r>
            <a:endParaRPr lang="en-US" dirty="0"/>
          </a:p>
          <a:p>
            <a:pPr lvl="1"/>
            <a:r>
              <a:rPr lang="en-US" dirty="0" smtClean="0"/>
              <a:t>Leads to large stay out zones and protective shielding</a:t>
            </a:r>
            <a:endParaRPr lang="en-US" dirty="0"/>
          </a:p>
          <a:p>
            <a:r>
              <a:rPr lang="en-US" dirty="0" smtClean="0"/>
              <a:t>Strong evidence from earlier probe packages of differences between ground test and on-orbit behaviors</a:t>
            </a:r>
          </a:p>
          <a:p>
            <a:r>
              <a:rPr lang="en-US" dirty="0" smtClean="0"/>
              <a:t>Need to fly a probe package: </a:t>
            </a:r>
            <a:br>
              <a:rPr lang="en-US" dirty="0" smtClean="0"/>
            </a:br>
            <a:r>
              <a:rPr lang="en-US" dirty="0" smtClean="0"/>
              <a:t>Solar Electric Propulsion (SEP) Plasma Diagnostics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90" y="1037059"/>
            <a:ext cx="3657600" cy="24376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01228" y="3528112"/>
            <a:ext cx="3657600" cy="2926080"/>
            <a:chOff x="6253470" y="3739795"/>
            <a:chExt cx="2743200" cy="26184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253470" y="3739795"/>
              <a:ext cx="2743200" cy="180695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 bwMode="auto">
            <a:xfrm flipH="1">
              <a:off x="7628755" y="3768542"/>
              <a:ext cx="1" cy="258966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318070" y="5659162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HallPlume2D</a:t>
              </a:r>
              <a:br>
                <a:rPr lang="en-US" sz="16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/ Coliseum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570" y="5792313"/>
              <a:ext cx="622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TURF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3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 came the Power and Propulsion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155031"/>
            <a:ext cx="5237922" cy="2464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PPE, the first element of a Lunar Gateway for return of human presence to the Moon</a:t>
            </a:r>
          </a:p>
          <a:p>
            <a:pPr lvl="1"/>
            <a:r>
              <a:rPr lang="en-US" dirty="0" smtClean="0"/>
              <a:t>Provides power and propulsion to the rest of Gateway</a:t>
            </a:r>
          </a:p>
          <a:p>
            <a:r>
              <a:rPr lang="en-US" dirty="0" smtClean="0"/>
              <a:t>Feature two AEPS Hall thrusters (flight version of HERMeS) and four lower power Hall thrusters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4021" y="3619592"/>
            <a:ext cx="4876800" cy="2757826"/>
            <a:chOff x="704021" y="3619592"/>
            <a:chExt cx="4876800" cy="27578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1" y="3619592"/>
              <a:ext cx="4876800" cy="2743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4680" y="6063486"/>
              <a:ext cx="1002839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Gateway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45590" y="1215372"/>
            <a:ext cx="5943600" cy="5097725"/>
            <a:chOff x="5705061" y="844947"/>
            <a:chExt cx="5943600" cy="5097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061" y="844947"/>
              <a:ext cx="5943600" cy="4943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85536" y="5628740"/>
              <a:ext cx="2182649" cy="31393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800" dirty="0" err="1" smtClean="0">
                  <a:solidFill>
                    <a:schemeClr val="tx1"/>
                  </a:solidFill>
                  <a:latin typeface="+mn-lt"/>
                </a:rPr>
                <a:t>Maxar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PPE Concept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partnership was 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55032"/>
            <a:ext cx="4767471" cy="4943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 and PPE have common interest: we both want to know </a:t>
            </a:r>
            <a:r>
              <a:rPr lang="en-US" sz="2800" u="sng" dirty="0" smtClean="0">
                <a:solidFill>
                  <a:schemeClr val="tx1"/>
                </a:solidFill>
              </a:rPr>
              <a:t>what will the plume of the Hall thrusters do to the spacecraft</a:t>
            </a:r>
          </a:p>
          <a:p>
            <a:pPr lvl="1"/>
            <a:r>
              <a:rPr lang="en-US" sz="2400" dirty="0" smtClean="0"/>
              <a:t>SEP wants to know more about the science for future Hall thruster design</a:t>
            </a:r>
          </a:p>
          <a:p>
            <a:pPr lvl="1"/>
            <a:r>
              <a:rPr lang="en-US" sz="2400" dirty="0" smtClean="0"/>
              <a:t>PPE wants to know if any changes to spacecraft operation may be needed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42" y="1155031"/>
            <a:ext cx="5943600" cy="494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2071" y="1887279"/>
            <a:ext cx="640080" cy="10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we going to measure?</a:t>
            </a:r>
            <a:br>
              <a:rPr lang="en-US" dirty="0" smtClean="0"/>
            </a:br>
            <a:r>
              <a:rPr lang="en-US" dirty="0" smtClean="0"/>
              <a:t>(Audience exercise)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E642-C370-BD43-8320-1F31FDFBFA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7" y="1668072"/>
            <a:ext cx="3810000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19" y="2741552"/>
            <a:ext cx="174779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CNASA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GRCNASATemplate</Template>
  <TotalTime>6168</TotalTime>
  <Words>1148</Words>
  <Application>Microsoft Office PowerPoint</Application>
  <PresentationFormat>Custom</PresentationFormat>
  <Paragraphs>250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GRCNASATemplate</vt:lpstr>
      <vt:lpstr>Plasma Diagnostics Package (PDP) for Studying High-Power Hall Thrusters in Flight</vt:lpstr>
      <vt:lpstr>About Me</vt:lpstr>
      <vt:lpstr>The path to PI</vt:lpstr>
      <vt:lpstr>Part 1 Outline</vt:lpstr>
      <vt:lpstr>The story started with HERMeS</vt:lpstr>
      <vt:lpstr>What will the plasma plume of HERMeS do to the spacecraft?</vt:lpstr>
      <vt:lpstr>Then came the Power and Propulsion Element</vt:lpstr>
      <vt:lpstr>And a partnership was born</vt:lpstr>
      <vt:lpstr>What are we going to measure? (Audience exercise) </vt:lpstr>
      <vt:lpstr>Stakeholder Exercises</vt:lpstr>
      <vt:lpstr>What is PDP going to measure?</vt:lpstr>
      <vt:lpstr>Architecture: What is PDP’s approach to taking the measurements?</vt:lpstr>
      <vt:lpstr>Where are we going to measure? Let’s have a closer look at the thruster</vt:lpstr>
      <vt:lpstr>Hall thrusters can spray plasma side ways</vt:lpstr>
      <vt:lpstr>What does that plasma plume look like?</vt:lpstr>
      <vt:lpstr>Where are we going to measure? Ideally..</vt:lpstr>
      <vt:lpstr>Where are we really going to measure?</vt:lpstr>
      <vt:lpstr>Concept of Operations:  How will we measure?</vt:lpstr>
      <vt:lpstr>Typical Data Set</vt:lpstr>
      <vt:lpstr>Part 2 Outline</vt:lpstr>
      <vt:lpstr>Discharge Current Sensor</vt:lpstr>
      <vt:lpstr>Discharge Current Sensor Usage</vt:lpstr>
      <vt:lpstr>Retarding Potential Analyzer</vt:lpstr>
      <vt:lpstr>RPA Usage</vt:lpstr>
      <vt:lpstr>Wide-Angle Potential Analyzer</vt:lpstr>
      <vt:lpstr>WAPA Usage</vt:lpstr>
      <vt:lpstr>Planar Probe</vt:lpstr>
      <vt:lpstr>PP Usage</vt:lpstr>
      <vt:lpstr>Design completed, starting fabrication!</vt:lpstr>
      <vt:lpstr>The PDP Team</vt:lpstr>
      <vt:lpstr>PPE to launch in 2022, look forward to results!</vt:lpstr>
      <vt:lpstr>Questions?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Master</dc:title>
  <dc:creator>mmessich</dc:creator>
  <cp:lastModifiedBy>David Huang</cp:lastModifiedBy>
  <cp:revision>274</cp:revision>
  <cp:lastPrinted>2011-07-05T21:16:18Z</cp:lastPrinted>
  <dcterms:created xsi:type="dcterms:W3CDTF">2012-09-26T13:22:04Z</dcterms:created>
  <dcterms:modified xsi:type="dcterms:W3CDTF">2019-09-30T02:19:56Z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