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notesSlides/notesSlide8.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4"/>
    <p:sldMasterId id="2147483671" r:id="rId5"/>
    <p:sldMasterId id="2147483682" r:id="rId6"/>
    <p:sldMasterId id="2147483783" r:id="rId7"/>
    <p:sldMasterId id="2147483794" r:id="rId8"/>
  </p:sldMasterIdLst>
  <p:notesMasterIdLst>
    <p:notesMasterId r:id="rId44"/>
  </p:notesMasterIdLst>
  <p:handoutMasterIdLst>
    <p:handoutMasterId r:id="rId45"/>
  </p:handoutMasterIdLst>
  <p:sldIdLst>
    <p:sldId id="907" r:id="rId9"/>
    <p:sldId id="4475" r:id="rId10"/>
    <p:sldId id="4500" r:id="rId11"/>
    <p:sldId id="4154" r:id="rId12"/>
    <p:sldId id="4487" r:id="rId13"/>
    <p:sldId id="4498" r:id="rId14"/>
    <p:sldId id="4497" r:id="rId15"/>
    <p:sldId id="4496" r:id="rId16"/>
    <p:sldId id="4495" r:id="rId17"/>
    <p:sldId id="4501" r:id="rId18"/>
    <p:sldId id="4485" r:id="rId19"/>
    <p:sldId id="4474" r:id="rId20"/>
    <p:sldId id="4502" r:id="rId21"/>
    <p:sldId id="4483" r:id="rId22"/>
    <p:sldId id="4157" r:id="rId23"/>
    <p:sldId id="4493" r:id="rId24"/>
    <p:sldId id="4504" r:id="rId25"/>
    <p:sldId id="4507" r:id="rId26"/>
    <p:sldId id="4492" r:id="rId27"/>
    <p:sldId id="4143" r:id="rId28"/>
    <p:sldId id="4488" r:id="rId29"/>
    <p:sldId id="4155" r:id="rId30"/>
    <p:sldId id="4159" r:id="rId31"/>
    <p:sldId id="4503" r:id="rId32"/>
    <p:sldId id="4494" r:id="rId33"/>
    <p:sldId id="4478" r:id="rId34"/>
    <p:sldId id="4479" r:id="rId35"/>
    <p:sldId id="4490" r:id="rId36"/>
    <p:sldId id="4419" r:id="rId37"/>
    <p:sldId id="4477" r:id="rId38"/>
    <p:sldId id="4476" r:id="rId39"/>
    <p:sldId id="4158" r:id="rId40"/>
    <p:sldId id="4505" r:id="rId41"/>
    <p:sldId id="925" r:id="rId42"/>
    <p:sldId id="4489" r:id="rId43"/>
  </p:sldIdLst>
  <p:sldSz cx="9144000" cy="5143500" type="screen16x9"/>
  <p:notesSz cx="6858000" cy="9144000"/>
  <p:defaultTextStyle>
    <a:defPPr>
      <a:defRPr lang="en-US"/>
    </a:defPPr>
    <a:lvl1pPr algn="l" rtl="0" fontAlgn="base">
      <a:spcBef>
        <a:spcPct val="0"/>
      </a:spcBef>
      <a:spcAft>
        <a:spcPct val="0"/>
      </a:spcAft>
      <a:defRPr sz="1400" b="1" kern="1200">
        <a:solidFill>
          <a:schemeClr val="tx1"/>
        </a:solidFill>
        <a:latin typeface="Helvetica" pitchFamily="34" charset="0"/>
        <a:ea typeface="MS PGothic" pitchFamily="34" charset="-128"/>
        <a:cs typeface="+mn-cs"/>
      </a:defRPr>
    </a:lvl1pPr>
    <a:lvl2pPr marL="457200" algn="l" rtl="0" fontAlgn="base">
      <a:spcBef>
        <a:spcPct val="0"/>
      </a:spcBef>
      <a:spcAft>
        <a:spcPct val="0"/>
      </a:spcAft>
      <a:defRPr sz="1400" b="1" kern="1200">
        <a:solidFill>
          <a:schemeClr val="tx1"/>
        </a:solidFill>
        <a:latin typeface="Helvetica" pitchFamily="34" charset="0"/>
        <a:ea typeface="MS PGothic" pitchFamily="34" charset="-128"/>
        <a:cs typeface="+mn-cs"/>
      </a:defRPr>
    </a:lvl2pPr>
    <a:lvl3pPr marL="914400" algn="l" rtl="0" fontAlgn="base">
      <a:spcBef>
        <a:spcPct val="0"/>
      </a:spcBef>
      <a:spcAft>
        <a:spcPct val="0"/>
      </a:spcAft>
      <a:defRPr sz="1400" b="1" kern="1200">
        <a:solidFill>
          <a:schemeClr val="tx1"/>
        </a:solidFill>
        <a:latin typeface="Helvetica" pitchFamily="34" charset="0"/>
        <a:ea typeface="MS PGothic" pitchFamily="34" charset="-128"/>
        <a:cs typeface="+mn-cs"/>
      </a:defRPr>
    </a:lvl3pPr>
    <a:lvl4pPr marL="1371600" algn="l" rtl="0" fontAlgn="base">
      <a:spcBef>
        <a:spcPct val="0"/>
      </a:spcBef>
      <a:spcAft>
        <a:spcPct val="0"/>
      </a:spcAft>
      <a:defRPr sz="1400" b="1" kern="1200">
        <a:solidFill>
          <a:schemeClr val="tx1"/>
        </a:solidFill>
        <a:latin typeface="Helvetica" pitchFamily="34" charset="0"/>
        <a:ea typeface="MS PGothic" pitchFamily="34" charset="-128"/>
        <a:cs typeface="+mn-cs"/>
      </a:defRPr>
    </a:lvl4pPr>
    <a:lvl5pPr marL="1828800" algn="l" rtl="0" fontAlgn="base">
      <a:spcBef>
        <a:spcPct val="0"/>
      </a:spcBef>
      <a:spcAft>
        <a:spcPct val="0"/>
      </a:spcAft>
      <a:defRPr sz="1400" b="1" kern="1200">
        <a:solidFill>
          <a:schemeClr val="tx1"/>
        </a:solidFill>
        <a:latin typeface="Helvetica" pitchFamily="34" charset="0"/>
        <a:ea typeface="MS PGothic" pitchFamily="34" charset="-128"/>
        <a:cs typeface="+mn-cs"/>
      </a:defRPr>
    </a:lvl5pPr>
    <a:lvl6pPr marL="2286000" algn="l" defTabSz="914400" rtl="0" eaLnBrk="1" latinLnBrk="0" hangingPunct="1">
      <a:defRPr sz="1400" b="1" kern="1200">
        <a:solidFill>
          <a:schemeClr val="tx1"/>
        </a:solidFill>
        <a:latin typeface="Helvetica" pitchFamily="34" charset="0"/>
        <a:ea typeface="MS PGothic" pitchFamily="34" charset="-128"/>
        <a:cs typeface="+mn-cs"/>
      </a:defRPr>
    </a:lvl6pPr>
    <a:lvl7pPr marL="2743200" algn="l" defTabSz="914400" rtl="0" eaLnBrk="1" latinLnBrk="0" hangingPunct="1">
      <a:defRPr sz="1400" b="1" kern="1200">
        <a:solidFill>
          <a:schemeClr val="tx1"/>
        </a:solidFill>
        <a:latin typeface="Helvetica" pitchFamily="34" charset="0"/>
        <a:ea typeface="MS PGothic" pitchFamily="34" charset="-128"/>
        <a:cs typeface="+mn-cs"/>
      </a:defRPr>
    </a:lvl7pPr>
    <a:lvl8pPr marL="3200400" algn="l" defTabSz="914400" rtl="0" eaLnBrk="1" latinLnBrk="0" hangingPunct="1">
      <a:defRPr sz="1400" b="1" kern="1200">
        <a:solidFill>
          <a:schemeClr val="tx1"/>
        </a:solidFill>
        <a:latin typeface="Helvetica" pitchFamily="34" charset="0"/>
        <a:ea typeface="MS PGothic" pitchFamily="34" charset="-128"/>
        <a:cs typeface="+mn-cs"/>
      </a:defRPr>
    </a:lvl8pPr>
    <a:lvl9pPr marL="3657600" algn="l" defTabSz="914400" rtl="0" eaLnBrk="1" latinLnBrk="0" hangingPunct="1">
      <a:defRPr sz="1400" b="1" kern="1200">
        <a:solidFill>
          <a:schemeClr val="tx1"/>
        </a:solidFill>
        <a:latin typeface="Helvetica" pitchFamily="34" charset="0"/>
        <a:ea typeface="MS PGothic" pitchFamily="34" charset="-128"/>
        <a:cs typeface="+mn-cs"/>
      </a:defRPr>
    </a:lvl9pPr>
  </p:defaultTextStyle>
  <p:extLst>
    <p:ext uri="{EFAFB233-063F-42B5-8137-9DF3F51BA10A}">
      <p15:sldGuideLst xmlns:p15="http://schemas.microsoft.com/office/powerpoint/2012/main">
        <p15:guide id="1" orient="horz" pos="1814" userDrawn="1">
          <p15:clr>
            <a:srgbClr val="A4A3A4"/>
          </p15:clr>
        </p15:guide>
        <p15:guide id="2" pos="26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E06"/>
    <a:srgbClr val="FF0078"/>
    <a:srgbClr val="4DFF65"/>
    <a:srgbClr val="73CEFB"/>
    <a:srgbClr val="216BFF"/>
    <a:srgbClr val="B13C77"/>
    <a:srgbClr val="68BADD"/>
    <a:srgbClr val="FA2CE0"/>
    <a:srgbClr val="FF006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7"/>
    <p:restoredTop sz="94558"/>
  </p:normalViewPr>
  <p:slideViewPr>
    <p:cSldViewPr snapToGrid="0">
      <p:cViewPr varScale="1">
        <p:scale>
          <a:sx n="155" d="100"/>
          <a:sy n="155" d="100"/>
        </p:scale>
        <p:origin x="1280" y="184"/>
      </p:cViewPr>
      <p:guideLst>
        <p:guide orient="horz" pos="1814"/>
        <p:guide pos="267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Users/hurricane1/Desktop/APS_2022/hotspot_models_vs_fb.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1" Type="http://schemas.openxmlformats.org/officeDocument/2006/relationships/oleObject" Target="file:////Users/landen1/Documents/NIC%20Old%20Folder/NIC%20Campaigns%20Folder/TopLevelSummaries-11-25-20.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file:////Users/hurricane1/Desktop/Asymmetry%20and%20Swing%20Equations/HF_PS_Sum_2D_sym_and_2D_no_v2.xls"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Users/hurricane1/Desktop/Screen2/Ignition_Science_Team/APS_DPP_2021/Patel_Datafil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bg1">
                  <a:lumMod val="75000"/>
                </a:schemeClr>
              </a:solidFill>
              <a:ln w="9525">
                <a:solidFill>
                  <a:schemeClr val="accent1"/>
                </a:solidFill>
              </a:ln>
              <a:effectLst/>
            </c:spPr>
          </c:marker>
          <c:errBars>
            <c:errDir val="y"/>
            <c:errBarType val="both"/>
            <c:errValType val="percentage"/>
            <c:noEndCap val="0"/>
            <c:val val="10"/>
            <c:spPr>
              <a:noFill/>
              <a:ln w="9525" cap="flat" cmpd="sng" algn="ctr">
                <a:solidFill>
                  <a:schemeClr val="tx1">
                    <a:lumMod val="65000"/>
                    <a:lumOff val="35000"/>
                  </a:schemeClr>
                </a:solidFill>
                <a:round/>
              </a:ln>
              <a:effectLst/>
            </c:spPr>
          </c:errBars>
          <c:xVal>
            <c:numRef>
              <c:f>Sheet1!$CR$2:$CR$180</c:f>
              <c:numCache>
                <c:formatCode>General</c:formatCode>
                <c:ptCount val="179"/>
                <c:pt idx="0">
                  <c:v>0.63097087834666321</c:v>
                </c:pt>
                <c:pt idx="1">
                  <c:v>0.50311337242520193</c:v>
                </c:pt>
                <c:pt idx="2">
                  <c:v>0.78658309050315534</c:v>
                </c:pt>
                <c:pt idx="3">
                  <c:v>0.7118358044970432</c:v>
                </c:pt>
                <c:pt idx="4">
                  <c:v>1.0894068899186384</c:v>
                </c:pt>
                <c:pt idx="6">
                  <c:v>1.5608262602032643</c:v>
                </c:pt>
                <c:pt idx="7">
                  <c:v>2.1138526604058283</c:v>
                </c:pt>
                <c:pt idx="8">
                  <c:v>3.5068253493491821</c:v>
                </c:pt>
                <c:pt idx="9">
                  <c:v>3.5706279594489425</c:v>
                </c:pt>
                <c:pt idx="10">
                  <c:v>2.8929953183978014</c:v>
                </c:pt>
                <c:pt idx="11">
                  <c:v>4.7253174528933002</c:v>
                </c:pt>
                <c:pt idx="12">
                  <c:v>4.8722855274257819</c:v>
                </c:pt>
                <c:pt idx="13">
                  <c:v>5.3095866178864846</c:v>
                </c:pt>
                <c:pt idx="14">
                  <c:v>3.3588813901251044</c:v>
                </c:pt>
                <c:pt idx="15">
                  <c:v>2.9742365566671625</c:v>
                </c:pt>
                <c:pt idx="16">
                  <c:v>2.2034494489457717</c:v>
                </c:pt>
                <c:pt idx="17">
                  <c:v>3.3174600231378228</c:v>
                </c:pt>
                <c:pt idx="18">
                  <c:v>5.1946427976193092</c:v>
                </c:pt>
                <c:pt idx="19">
                  <c:v>2.2307911256819857</c:v>
                </c:pt>
                <c:pt idx="20">
                  <c:v>3.9605064239750813</c:v>
                </c:pt>
                <c:pt idx="22">
                  <c:v>1.4990434025542716</c:v>
                </c:pt>
                <c:pt idx="23">
                  <c:v>1.6427550450940944</c:v>
                </c:pt>
                <c:pt idx="24">
                  <c:v>0.6199789844231558</c:v>
                </c:pt>
                <c:pt idx="25">
                  <c:v>0.43086382132354395</c:v>
                </c:pt>
                <c:pt idx="26">
                  <c:v>0.4823692539579425</c:v>
                </c:pt>
                <c:pt idx="27">
                  <c:v>0.3415042786068237</c:v>
                </c:pt>
                <c:pt idx="28">
                  <c:v>1.0631956269092102</c:v>
                </c:pt>
                <c:pt idx="29">
                  <c:v>1.5556317587417678</c:v>
                </c:pt>
                <c:pt idx="30">
                  <c:v>1.6233056712574894</c:v>
                </c:pt>
                <c:pt idx="31">
                  <c:v>1.4638243612860766</c:v>
                </c:pt>
                <c:pt idx="32">
                  <c:v>2.2281696162470266</c:v>
                </c:pt>
                <c:pt idx="33">
                  <c:v>1.3177055472465553</c:v>
                </c:pt>
                <c:pt idx="34">
                  <c:v>2.5864782520499903</c:v>
                </c:pt>
                <c:pt idx="35">
                  <c:v>1.7432920232528073</c:v>
                </c:pt>
                <c:pt idx="36">
                  <c:v>1.953146274492471</c:v>
                </c:pt>
                <c:pt idx="37">
                  <c:v>2.8599667137248086</c:v>
                </c:pt>
                <c:pt idx="38">
                  <c:v>1.828394919295784</c:v>
                </c:pt>
                <c:pt idx="39">
                  <c:v>1.8778303188023193</c:v>
                </c:pt>
                <c:pt idx="40">
                  <c:v>1.7078840497225072</c:v>
                </c:pt>
                <c:pt idx="42">
                  <c:v>1.384206284004232</c:v>
                </c:pt>
                <c:pt idx="43">
                  <c:v>2.4807297407979512</c:v>
                </c:pt>
                <c:pt idx="44">
                  <c:v>1.9311606131026531</c:v>
                </c:pt>
                <c:pt idx="45">
                  <c:v>2.1561341313440456</c:v>
                </c:pt>
                <c:pt idx="46">
                  <c:v>1.7992991247608818</c:v>
                </c:pt>
                <c:pt idx="47">
                  <c:v>1.7393714938400158</c:v>
                </c:pt>
                <c:pt idx="48">
                  <c:v>2.9244089179331643</c:v>
                </c:pt>
                <c:pt idx="49">
                  <c:v>1.8849561604904319</c:v>
                </c:pt>
                <c:pt idx="50">
                  <c:v>1.1266564876134897</c:v>
                </c:pt>
                <c:pt idx="51">
                  <c:v>1.4880900767385736</c:v>
                </c:pt>
                <c:pt idx="52">
                  <c:v>1.2223971019715938</c:v>
                </c:pt>
                <c:pt idx="53">
                  <c:v>1.7513791763404731</c:v>
                </c:pt>
                <c:pt idx="54">
                  <c:v>1.1495801600328817</c:v>
                </c:pt>
                <c:pt idx="55">
                  <c:v>3.3885878782092163</c:v>
                </c:pt>
                <c:pt idx="56">
                  <c:v>1.8140530273876585</c:v>
                </c:pt>
                <c:pt idx="57">
                  <c:v>1.6655114405734524</c:v>
                </c:pt>
                <c:pt idx="58">
                  <c:v>1.1814301712851814</c:v>
                </c:pt>
                <c:pt idx="59">
                  <c:v>2.536288667545759</c:v>
                </c:pt>
                <c:pt idx="60">
                  <c:v>0.28665989240235995</c:v>
                </c:pt>
                <c:pt idx="61">
                  <c:v>0.2810661672265799</c:v>
                </c:pt>
                <c:pt idx="62">
                  <c:v>0.58959757518822331</c:v>
                </c:pt>
                <c:pt idx="63">
                  <c:v>0.26432045042822627</c:v>
                </c:pt>
                <c:pt idx="64">
                  <c:v>0.42850133722224865</c:v>
                </c:pt>
                <c:pt idx="66">
                  <c:v>0.51429274576123951</c:v>
                </c:pt>
                <c:pt idx="69">
                  <c:v>0.62379744976053952</c:v>
                </c:pt>
                <c:pt idx="70">
                  <c:v>0.44600219803264207</c:v>
                </c:pt>
                <c:pt idx="72">
                  <c:v>0.53656866547091975</c:v>
                </c:pt>
                <c:pt idx="73">
                  <c:v>0.16546223932529139</c:v>
                </c:pt>
                <c:pt idx="75">
                  <c:v>0.21406626788380767</c:v>
                </c:pt>
                <c:pt idx="76">
                  <c:v>0.33490255699676807</c:v>
                </c:pt>
                <c:pt idx="77">
                  <c:v>0.41381931567515351</c:v>
                </c:pt>
                <c:pt idx="78">
                  <c:v>0.14550717208294373</c:v>
                </c:pt>
                <c:pt idx="79">
                  <c:v>0.15455158427221147</c:v>
                </c:pt>
                <c:pt idx="80">
                  <c:v>0.40004672547565606</c:v>
                </c:pt>
                <c:pt idx="81">
                  <c:v>0.15887129795114174</c:v>
                </c:pt>
                <c:pt idx="82">
                  <c:v>0.1403001819619645</c:v>
                </c:pt>
                <c:pt idx="83">
                  <c:v>0.35601942729055491</c:v>
                </c:pt>
                <c:pt idx="84">
                  <c:v>0.26006905620221338</c:v>
                </c:pt>
                <c:pt idx="85">
                  <c:v>0.27895766867290728</c:v>
                </c:pt>
                <c:pt idx="86">
                  <c:v>0.20442553782236</c:v>
                </c:pt>
                <c:pt idx="87">
                  <c:v>0.45827338086689795</c:v>
                </c:pt>
                <c:pt idx="88">
                  <c:v>0.45411566952156168</c:v>
                </c:pt>
                <c:pt idx="89">
                  <c:v>0.78344888518876044</c:v>
                </c:pt>
                <c:pt idx="91">
                  <c:v>1.1457879052480953</c:v>
                </c:pt>
                <c:pt idx="92">
                  <c:v>1.8170382335003255</c:v>
                </c:pt>
                <c:pt idx="93">
                  <c:v>2.3007237023910347</c:v>
                </c:pt>
                <c:pt idx="94">
                  <c:v>2.075979949689521</c:v>
                </c:pt>
                <c:pt idx="95">
                  <c:v>1.5444659808107528</c:v>
                </c:pt>
                <c:pt idx="96">
                  <c:v>1.7674392043177451</c:v>
                </c:pt>
                <c:pt idx="97">
                  <c:v>1.7392570910404779</c:v>
                </c:pt>
                <c:pt idx="98">
                  <c:v>1.1661193275227524</c:v>
                </c:pt>
                <c:pt idx="99">
                  <c:v>2.0048097224224528</c:v>
                </c:pt>
                <c:pt idx="100">
                  <c:v>2.0357376853970353</c:v>
                </c:pt>
                <c:pt idx="101">
                  <c:v>1.4202583811297107</c:v>
                </c:pt>
                <c:pt idx="102">
                  <c:v>1.562527589406344</c:v>
                </c:pt>
                <c:pt idx="103">
                  <c:v>1.4595769098179665</c:v>
                </c:pt>
                <c:pt idx="104">
                  <c:v>1.4833888633122647</c:v>
                </c:pt>
                <c:pt idx="105">
                  <c:v>0.69241405413094781</c:v>
                </c:pt>
                <c:pt idx="106">
                  <c:v>0.26546321882639218</c:v>
                </c:pt>
                <c:pt idx="107">
                  <c:v>1.2028744842837147</c:v>
                </c:pt>
                <c:pt idx="108">
                  <c:v>1.0886586722353924</c:v>
                </c:pt>
                <c:pt idx="109">
                  <c:v>0.66176246323887655</c:v>
                </c:pt>
                <c:pt idx="110">
                  <c:v>1.0842949892477438</c:v>
                </c:pt>
                <c:pt idx="111">
                  <c:v>0.71000486243069716</c:v>
                </c:pt>
                <c:pt idx="112">
                  <c:v>0.85808498554320378</c:v>
                </c:pt>
                <c:pt idx="114">
                  <c:v>1.5147911086646206</c:v>
                </c:pt>
                <c:pt idx="115">
                  <c:v>0.49989312938455149</c:v>
                </c:pt>
                <c:pt idx="116">
                  <c:v>0.88183735096959714</c:v>
                </c:pt>
                <c:pt idx="117">
                  <c:v>0.85015810142222026</c:v>
                </c:pt>
                <c:pt idx="118">
                  <c:v>1.1275383886366441</c:v>
                </c:pt>
                <c:pt idx="119">
                  <c:v>1.0406172406652598</c:v>
                </c:pt>
                <c:pt idx="121">
                  <c:v>1.1032649939105266</c:v>
                </c:pt>
                <c:pt idx="122">
                  <c:v>4.3207281328339757</c:v>
                </c:pt>
                <c:pt idx="123">
                  <c:v>3.8478392091139195</c:v>
                </c:pt>
                <c:pt idx="124">
                  <c:v>2.7537353490794869</c:v>
                </c:pt>
                <c:pt idx="125">
                  <c:v>3.8179838762858722</c:v>
                </c:pt>
                <c:pt idx="126">
                  <c:v>3.3193240623789579</c:v>
                </c:pt>
                <c:pt idx="127">
                  <c:v>2.8193989757610458</c:v>
                </c:pt>
                <c:pt idx="128">
                  <c:v>1.9538466559516174</c:v>
                </c:pt>
                <c:pt idx="129">
                  <c:v>2.3062553358119766</c:v>
                </c:pt>
                <c:pt idx="131">
                  <c:v>3.9659295205667258</c:v>
                </c:pt>
                <c:pt idx="132">
                  <c:v>2.4720977773736483</c:v>
                </c:pt>
                <c:pt idx="133">
                  <c:v>3.6769771474961033</c:v>
                </c:pt>
                <c:pt idx="134">
                  <c:v>2.043605302998281</c:v>
                </c:pt>
                <c:pt idx="135">
                  <c:v>4.1153901008288356</c:v>
                </c:pt>
                <c:pt idx="136">
                  <c:v>2.5768626701003536</c:v>
                </c:pt>
                <c:pt idx="137">
                  <c:v>2.247410536157016</c:v>
                </c:pt>
                <c:pt idx="138">
                  <c:v>2.8577147158251086</c:v>
                </c:pt>
                <c:pt idx="139">
                  <c:v>2.1292008262086415</c:v>
                </c:pt>
                <c:pt idx="142">
                  <c:v>1.711402252024347</c:v>
                </c:pt>
                <c:pt idx="143">
                  <c:v>2.5162326929925598</c:v>
                </c:pt>
                <c:pt idx="144">
                  <c:v>2.3158014433418144</c:v>
                </c:pt>
                <c:pt idx="145">
                  <c:v>2.0500951498664977</c:v>
                </c:pt>
                <c:pt idx="146">
                  <c:v>1.2519410388297547</c:v>
                </c:pt>
                <c:pt idx="148">
                  <c:v>1.3634200322846814</c:v>
                </c:pt>
                <c:pt idx="149">
                  <c:v>1.5257618157910913</c:v>
                </c:pt>
                <c:pt idx="150">
                  <c:v>3.061900134810132</c:v>
                </c:pt>
                <c:pt idx="151">
                  <c:v>3.4836629753247088</c:v>
                </c:pt>
                <c:pt idx="152">
                  <c:v>3.8597483791366805</c:v>
                </c:pt>
                <c:pt idx="153">
                  <c:v>3.1449128254862768</c:v>
                </c:pt>
                <c:pt idx="154">
                  <c:v>2.2809161593005323</c:v>
                </c:pt>
                <c:pt idx="155">
                  <c:v>5.7331613652930322</c:v>
                </c:pt>
                <c:pt idx="156">
                  <c:v>13.553593439274039</c:v>
                </c:pt>
                <c:pt idx="157">
                  <c:v>7.4574280027476805</c:v>
                </c:pt>
                <c:pt idx="158">
                  <c:v>8.7751246682810748</c:v>
                </c:pt>
                <c:pt idx="159">
                  <c:v>7.5331493170885144</c:v>
                </c:pt>
                <c:pt idx="160">
                  <c:v>0</c:v>
                </c:pt>
                <c:pt idx="161">
                  <c:v>0</c:v>
                </c:pt>
                <c:pt idx="162">
                  <c:v>0</c:v>
                </c:pt>
                <c:pt idx="163">
                  <c:v>19.398585650247632</c:v>
                </c:pt>
                <c:pt idx="164">
                  <c:v>1.4022084646330728</c:v>
                </c:pt>
                <c:pt idx="165">
                  <c:v>2.2597159041388895</c:v>
                </c:pt>
                <c:pt idx="166">
                  <c:v>1.8699114452426726</c:v>
                </c:pt>
                <c:pt idx="167">
                  <c:v>0.9044572105804819</c:v>
                </c:pt>
                <c:pt idx="168">
                  <c:v>2.1613164516963126</c:v>
                </c:pt>
                <c:pt idx="169">
                  <c:v>1.2034042518162527</c:v>
                </c:pt>
                <c:pt idx="171">
                  <c:v>1.0122111304657384</c:v>
                </c:pt>
                <c:pt idx="172">
                  <c:v>2.113981592351506</c:v>
                </c:pt>
                <c:pt idx="173">
                  <c:v>1.8221432034538463</c:v>
                </c:pt>
                <c:pt idx="174">
                  <c:v>2.3720573898894304</c:v>
                </c:pt>
                <c:pt idx="175">
                  <c:v>2.8448072559902786</c:v>
                </c:pt>
                <c:pt idx="176">
                  <c:v>3.7801151174055216</c:v>
                </c:pt>
                <c:pt idx="177">
                  <c:v>4.6844044950048023</c:v>
                </c:pt>
              </c:numCache>
            </c:numRef>
          </c:xVal>
          <c:yVal>
            <c:numRef>
              <c:f>Sheet1!$CM$2:$CM$180</c:f>
              <c:numCache>
                <c:formatCode>0.00E+00</c:formatCode>
                <c:ptCount val="179"/>
                <c:pt idx="0">
                  <c:v>0.27019379344059874</c:v>
                </c:pt>
                <c:pt idx="1">
                  <c:v>0.21231110347590779</c:v>
                </c:pt>
                <c:pt idx="2">
                  <c:v>0.38083813059844951</c:v>
                </c:pt>
                <c:pt idx="3">
                  <c:v>0.59969508323851728</c:v>
                </c:pt>
                <c:pt idx="4">
                  <c:v>0.86959768982472796</c:v>
                </c:pt>
                <c:pt idx="5">
                  <c:v>0.12156960568114253</c:v>
                </c:pt>
                <c:pt idx="6">
                  <c:v>0.69222644485222129</c:v>
                </c:pt>
                <c:pt idx="7">
                  <c:v>1.0740460608570179</c:v>
                </c:pt>
                <c:pt idx="8">
                  <c:v>2.3650630460783724</c:v>
                </c:pt>
                <c:pt idx="9">
                  <c:v>3.7868711906510488</c:v>
                </c:pt>
                <c:pt idx="10">
                  <c:v>1.6458495293764746</c:v>
                </c:pt>
                <c:pt idx="11">
                  <c:v>2.0502466065016138</c:v>
                </c:pt>
                <c:pt idx="12">
                  <c:v>2.4438989608399639</c:v>
                </c:pt>
                <c:pt idx="13">
                  <c:v>2.5430298979164778</c:v>
                </c:pt>
                <c:pt idx="14">
                  <c:v>4.5189296154397436</c:v>
                </c:pt>
                <c:pt idx="15">
                  <c:v>2.5766533224000763</c:v>
                </c:pt>
                <c:pt idx="16">
                  <c:v>2.2922270866062493</c:v>
                </c:pt>
                <c:pt idx="17">
                  <c:v>3.1407507393991758</c:v>
                </c:pt>
                <c:pt idx="18">
                  <c:v>3.5424553846574249</c:v>
                </c:pt>
                <c:pt idx="19">
                  <c:v>1.4474509962084774</c:v>
                </c:pt>
                <c:pt idx="20">
                  <c:v>3.5071321087736864</c:v>
                </c:pt>
                <c:pt idx="21">
                  <c:v>0.2221048513046156</c:v>
                </c:pt>
                <c:pt idx="22">
                  <c:v>0.91235518403845983</c:v>
                </c:pt>
                <c:pt idx="23">
                  <c:v>1.1884288036003774</c:v>
                </c:pt>
                <c:pt idx="24">
                  <c:v>0.29718167544799579</c:v>
                </c:pt>
                <c:pt idx="25">
                  <c:v>0.1871814005111771</c:v>
                </c:pt>
                <c:pt idx="26">
                  <c:v>0.33380400108987945</c:v>
                </c:pt>
                <c:pt idx="27">
                  <c:v>0.1542885761517909</c:v>
                </c:pt>
                <c:pt idx="28">
                  <c:v>0.7903591139078433</c:v>
                </c:pt>
                <c:pt idx="29">
                  <c:v>1.2504521109206619</c:v>
                </c:pt>
                <c:pt idx="30">
                  <c:v>1.4794991857600119</c:v>
                </c:pt>
                <c:pt idx="31">
                  <c:v>0.89984994951355313</c:v>
                </c:pt>
                <c:pt idx="32">
                  <c:v>2.2367240704275746</c:v>
                </c:pt>
                <c:pt idx="33">
                  <c:v>0.90854879673144107</c:v>
                </c:pt>
                <c:pt idx="34">
                  <c:v>2.0087644210883591</c:v>
                </c:pt>
                <c:pt idx="35">
                  <c:v>1.3940349192358794</c:v>
                </c:pt>
                <c:pt idx="36">
                  <c:v>1.4793154280528673</c:v>
                </c:pt>
                <c:pt idx="37">
                  <c:v>2.0392311901634836</c:v>
                </c:pt>
                <c:pt idx="38">
                  <c:v>1.2697260923672313</c:v>
                </c:pt>
                <c:pt idx="39">
                  <c:v>1.289723644438864</c:v>
                </c:pt>
                <c:pt idx="40">
                  <c:v>1.3538247177676066</c:v>
                </c:pt>
                <c:pt idx="41">
                  <c:v>0.90367258612394741</c:v>
                </c:pt>
                <c:pt idx="42">
                  <c:v>0.7658229051027573</c:v>
                </c:pt>
                <c:pt idx="43">
                  <c:v>1.6700132878820808</c:v>
                </c:pt>
                <c:pt idx="44">
                  <c:v>1.8858974627976139</c:v>
                </c:pt>
                <c:pt idx="45">
                  <c:v>1.3689029217757576</c:v>
                </c:pt>
                <c:pt idx="46">
                  <c:v>1.247284528287653</c:v>
                </c:pt>
                <c:pt idx="47">
                  <c:v>1.4045055210333948</c:v>
                </c:pt>
                <c:pt idx="48">
                  <c:v>1.9181806291657264</c:v>
                </c:pt>
                <c:pt idx="49">
                  <c:v>1.5853353203745384</c:v>
                </c:pt>
                <c:pt idx="50">
                  <c:v>0.82983826962430829</c:v>
                </c:pt>
                <c:pt idx="51">
                  <c:v>1.4407513204051092</c:v>
                </c:pt>
                <c:pt idx="52">
                  <c:v>1.1094236811134821</c:v>
                </c:pt>
                <c:pt idx="53">
                  <c:v>1.5115543323063614</c:v>
                </c:pt>
                <c:pt idx="54">
                  <c:v>0.74917203459159198</c:v>
                </c:pt>
                <c:pt idx="55">
                  <c:v>2.6535186332259943</c:v>
                </c:pt>
                <c:pt idx="56">
                  <c:v>0.68053855461900659</c:v>
                </c:pt>
                <c:pt idx="57">
                  <c:v>1.1532054734246446</c:v>
                </c:pt>
                <c:pt idx="58">
                  <c:v>0.99071294126926457</c:v>
                </c:pt>
                <c:pt idx="59">
                  <c:v>2.0579285791362172</c:v>
                </c:pt>
                <c:pt idx="60">
                  <c:v>8.6005449821299207E-2</c:v>
                </c:pt>
                <c:pt idx="61">
                  <c:v>0.16336696816586921</c:v>
                </c:pt>
                <c:pt idx="62">
                  <c:v>0.16266899706663168</c:v>
                </c:pt>
                <c:pt idx="63">
                  <c:v>5.2262678602109945E-2</c:v>
                </c:pt>
                <c:pt idx="64">
                  <c:v>0.1379581730027169</c:v>
                </c:pt>
                <c:pt idx="65">
                  <c:v>0.18341965748210359</c:v>
                </c:pt>
                <c:pt idx="66">
                  <c:v>0.17124642591013781</c:v>
                </c:pt>
                <c:pt idx="67">
                  <c:v>0.10109592149424942</c:v>
                </c:pt>
                <c:pt idx="68">
                  <c:v>0.19899582590225948</c:v>
                </c:pt>
                <c:pt idx="69">
                  <c:v>0.28303426296716838</c:v>
                </c:pt>
                <c:pt idx="70">
                  <c:v>0.11852045017098738</c:v>
                </c:pt>
                <c:pt idx="71">
                  <c:v>0.24019806317399794</c:v>
                </c:pt>
                <c:pt idx="72">
                  <c:v>0.21865425786507961</c:v>
                </c:pt>
                <c:pt idx="73">
                  <c:v>3.1420374247028225E-2</c:v>
                </c:pt>
                <c:pt idx="74">
                  <c:v>0.13122948761385439</c:v>
                </c:pt>
                <c:pt idx="75">
                  <c:v>4.8557606343519043E-2</c:v>
                </c:pt>
                <c:pt idx="76">
                  <c:v>8.3424873103120661E-2</c:v>
                </c:pt>
                <c:pt idx="77">
                  <c:v>0.1587684031684892</c:v>
                </c:pt>
                <c:pt idx="78">
                  <c:v>4.1287128280020041E-2</c:v>
                </c:pt>
                <c:pt idx="79">
                  <c:v>3.8728093343877994E-2</c:v>
                </c:pt>
                <c:pt idx="80">
                  <c:v>0.1651608782351433</c:v>
                </c:pt>
                <c:pt idx="81">
                  <c:v>3.121350339831926E-2</c:v>
                </c:pt>
                <c:pt idx="82">
                  <c:v>3.5903328052686923E-2</c:v>
                </c:pt>
                <c:pt idx="83">
                  <c:v>9.4776839966828175E-2</c:v>
                </c:pt>
                <c:pt idx="84">
                  <c:v>6.1272958531042629E-2</c:v>
                </c:pt>
                <c:pt idx="85">
                  <c:v>0.11852859306361208</c:v>
                </c:pt>
                <c:pt idx="86">
                  <c:v>5.6729374061548279E-2</c:v>
                </c:pt>
                <c:pt idx="87">
                  <c:v>0.16655168907330761</c:v>
                </c:pt>
                <c:pt idx="88">
                  <c:v>0.11983190393001573</c:v>
                </c:pt>
                <c:pt idx="89">
                  <c:v>0.41550317858669711</c:v>
                </c:pt>
                <c:pt idx="91">
                  <c:v>0.83778854485711152</c:v>
                </c:pt>
                <c:pt idx="92">
                  <c:v>1.7338904242672586</c:v>
                </c:pt>
                <c:pt idx="93">
                  <c:v>1.7114625662980443</c:v>
                </c:pt>
                <c:pt idx="94">
                  <c:v>1.8520585541798869</c:v>
                </c:pt>
                <c:pt idx="95">
                  <c:v>1.2307481361805752</c:v>
                </c:pt>
                <c:pt idx="96">
                  <c:v>1.2551189187438598</c:v>
                </c:pt>
                <c:pt idx="97">
                  <c:v>1.3539121996488999</c:v>
                </c:pt>
                <c:pt idx="98">
                  <c:v>0.77136160286658151</c:v>
                </c:pt>
                <c:pt idx="99">
                  <c:v>1.502955913969874</c:v>
                </c:pt>
                <c:pt idx="100">
                  <c:v>1.31924566827422</c:v>
                </c:pt>
                <c:pt idx="101">
                  <c:v>1.5256959562191621</c:v>
                </c:pt>
                <c:pt idx="102">
                  <c:v>1.0037061202568929</c:v>
                </c:pt>
                <c:pt idx="103">
                  <c:v>1.1976800444866447</c:v>
                </c:pt>
                <c:pt idx="104">
                  <c:v>1.0050194304140856</c:v>
                </c:pt>
                <c:pt idx="105">
                  <c:v>0.40295827443053683</c:v>
                </c:pt>
                <c:pt idx="106">
                  <c:v>8.1757978673727819E-2</c:v>
                </c:pt>
                <c:pt idx="107">
                  <c:v>0.59368002236632589</c:v>
                </c:pt>
                <c:pt idx="108">
                  <c:v>0.88613753510917803</c:v>
                </c:pt>
                <c:pt idx="109">
                  <c:v>0.27956816234912141</c:v>
                </c:pt>
                <c:pt idx="110">
                  <c:v>0.44318772445283577</c:v>
                </c:pt>
                <c:pt idx="111">
                  <c:v>0.51379766453526865</c:v>
                </c:pt>
                <c:pt idx="112">
                  <c:v>0.48181753900461066</c:v>
                </c:pt>
                <c:pt idx="113">
                  <c:v>0.13664298307215653</c:v>
                </c:pt>
                <c:pt idx="114">
                  <c:v>0.55151602762169616</c:v>
                </c:pt>
                <c:pt idx="115">
                  <c:v>0.1982335016487427</c:v>
                </c:pt>
                <c:pt idx="116">
                  <c:v>0.73283745927163457</c:v>
                </c:pt>
                <c:pt idx="117">
                  <c:v>0.70255941343884309</c:v>
                </c:pt>
                <c:pt idx="118">
                  <c:v>1.1132003865916931</c:v>
                </c:pt>
                <c:pt idx="119">
                  <c:v>1.1178022873316324</c:v>
                </c:pt>
                <c:pt idx="120">
                  <c:v>1.8330983112004524</c:v>
                </c:pt>
                <c:pt idx="121">
                  <c:v>0.70612045471165408</c:v>
                </c:pt>
                <c:pt idx="122">
                  <c:v>2.4838648938804986</c:v>
                </c:pt>
                <c:pt idx="123">
                  <c:v>4.2598618460762543</c:v>
                </c:pt>
                <c:pt idx="124">
                  <c:v>2.4901737283848147</c:v>
                </c:pt>
                <c:pt idx="125">
                  <c:v>4.6677083405100115</c:v>
                </c:pt>
                <c:pt idx="126">
                  <c:v>4.2039246718878012</c:v>
                </c:pt>
                <c:pt idx="127">
                  <c:v>4.2126454547846528</c:v>
                </c:pt>
                <c:pt idx="128">
                  <c:v>2.6798580374070071</c:v>
                </c:pt>
                <c:pt idx="129">
                  <c:v>1.9424012670409447</c:v>
                </c:pt>
                <c:pt idx="130">
                  <c:v>2.8153827211766518</c:v>
                </c:pt>
                <c:pt idx="131">
                  <c:v>4.6007857784523516</c:v>
                </c:pt>
                <c:pt idx="132">
                  <c:v>3.7632072028977461</c:v>
                </c:pt>
                <c:pt idx="133">
                  <c:v>4.4919758003054335</c:v>
                </c:pt>
                <c:pt idx="134">
                  <c:v>2.9780525497538757</c:v>
                </c:pt>
                <c:pt idx="135">
                  <c:v>4.9411360760377301</c:v>
                </c:pt>
                <c:pt idx="136">
                  <c:v>2.6174759223431785</c:v>
                </c:pt>
                <c:pt idx="137">
                  <c:v>3.0791306112809664</c:v>
                </c:pt>
                <c:pt idx="138">
                  <c:v>3.2631368215195313</c:v>
                </c:pt>
                <c:pt idx="139">
                  <c:v>2.3200756091497112</c:v>
                </c:pt>
                <c:pt idx="140">
                  <c:v>3.9253238439079272</c:v>
                </c:pt>
                <c:pt idx="141">
                  <c:v>2.4338346924395502</c:v>
                </c:pt>
                <c:pt idx="142">
                  <c:v>1.5462432797834906</c:v>
                </c:pt>
                <c:pt idx="143">
                  <c:v>2.0193256258328618</c:v>
                </c:pt>
                <c:pt idx="144">
                  <c:v>2.7129203573474641</c:v>
                </c:pt>
                <c:pt idx="145">
                  <c:v>1.6669281218763319</c:v>
                </c:pt>
                <c:pt idx="146">
                  <c:v>1.2059576635836744</c:v>
                </c:pt>
                <c:pt idx="147">
                  <c:v>1.3740722168959978</c:v>
                </c:pt>
                <c:pt idx="148">
                  <c:v>1.6370025556896237</c:v>
                </c:pt>
                <c:pt idx="149">
                  <c:v>1.8115797026708129</c:v>
                </c:pt>
                <c:pt idx="150">
                  <c:v>6.2077994958819787</c:v>
                </c:pt>
                <c:pt idx="151">
                  <c:v>10.657951865315738</c:v>
                </c:pt>
                <c:pt idx="152">
                  <c:v>8.7722702315120831</c:v>
                </c:pt>
                <c:pt idx="153">
                  <c:v>4.2587975516675005</c:v>
                </c:pt>
                <c:pt idx="154">
                  <c:v>2.0803822100803417</c:v>
                </c:pt>
                <c:pt idx="155">
                  <c:v>9.2335375697197843</c:v>
                </c:pt>
                <c:pt idx="156">
                  <c:v>79.886528371771803</c:v>
                </c:pt>
                <c:pt idx="157">
                  <c:v>27.188579034913175</c:v>
                </c:pt>
                <c:pt idx="163">
                  <c:v>157.37750043859648</c:v>
                </c:pt>
                <c:pt idx="164">
                  <c:v>1.450765604901753</c:v>
                </c:pt>
                <c:pt idx="165">
                  <c:v>3.22582831882097</c:v>
                </c:pt>
                <c:pt idx="166">
                  <c:v>3.5702616182557114</c:v>
                </c:pt>
                <c:pt idx="167">
                  <c:v>0.82742167318729132</c:v>
                </c:pt>
                <c:pt idx="168">
                  <c:v>2.0799583176217702</c:v>
                </c:pt>
                <c:pt idx="169">
                  <c:v>0.98344353741566204</c:v>
                </c:pt>
                <c:pt idx="170">
                  <c:v>2.5278685464969302</c:v>
                </c:pt>
                <c:pt idx="171">
                  <c:v>0.96904358106114896</c:v>
                </c:pt>
                <c:pt idx="172">
                  <c:v>2.4104258228770159</c:v>
                </c:pt>
                <c:pt idx="173">
                  <c:v>1.4975037324157519</c:v>
                </c:pt>
                <c:pt idx="174">
                  <c:v>4.2819036280652387</c:v>
                </c:pt>
                <c:pt idx="175">
                  <c:v>4.35122537785199</c:v>
                </c:pt>
                <c:pt idx="176">
                  <c:v>8.7513250254976018</c:v>
                </c:pt>
                <c:pt idx="177">
                  <c:v>14.104638503777169</c:v>
                </c:pt>
                <c:pt idx="178">
                  <c:v>5.7608488685576704</c:v>
                </c:pt>
              </c:numCache>
            </c:numRef>
          </c:yVal>
          <c:smooth val="0"/>
          <c:extLst>
            <c:ext xmlns:c16="http://schemas.microsoft.com/office/drawing/2014/chart" uri="{C3380CC4-5D6E-409C-BE32-E72D297353CC}">
              <c16:uniqueId val="{00000000-E366-CC44-9E09-3884C3CFDB42}"/>
            </c:ext>
          </c:extLst>
        </c:ser>
        <c:dLbls>
          <c:showLegendKey val="0"/>
          <c:showVal val="0"/>
          <c:showCatName val="0"/>
          <c:showSerName val="0"/>
          <c:showPercent val="0"/>
          <c:showBubbleSize val="0"/>
        </c:dLbls>
        <c:axId val="764965103"/>
        <c:axId val="764960591"/>
      </c:scatterChart>
      <c:scatterChart>
        <c:scatterStyle val="smoothMarker"/>
        <c:varyColors val="0"/>
        <c:ser>
          <c:idx val="1"/>
          <c:order val="1"/>
          <c:tx>
            <c:v>Theory</c:v>
          </c:tx>
          <c:spPr>
            <a:ln w="19050" cap="rnd">
              <a:solidFill>
                <a:schemeClr val="tx1"/>
              </a:solidFill>
              <a:prstDash val="dash"/>
              <a:round/>
            </a:ln>
            <a:effectLst/>
          </c:spPr>
          <c:marker>
            <c:symbol val="none"/>
          </c:marker>
          <c:xVal>
            <c:numRef>
              <c:f>Sheet1!$DB$193:$DB$235</c:f>
              <c:numCache>
                <c:formatCode>General</c:formatCode>
                <c:ptCount val="43"/>
                <c:pt idx="0">
                  <c:v>0.01</c:v>
                </c:pt>
                <c:pt idx="1">
                  <c:v>0.02</c:v>
                </c:pt>
                <c:pt idx="2">
                  <c:v>0.03</c:v>
                </c:pt>
                <c:pt idx="3">
                  <c:v>0.04</c:v>
                </c:pt>
                <c:pt idx="4">
                  <c:v>0.05</c:v>
                </c:pt>
                <c:pt idx="5">
                  <c:v>0.06</c:v>
                </c:pt>
                <c:pt idx="6">
                  <c:v>7.0000000000000007E-2</c:v>
                </c:pt>
                <c:pt idx="7">
                  <c:v>0.08</c:v>
                </c:pt>
                <c:pt idx="8">
                  <c:v>0.09</c:v>
                </c:pt>
                <c:pt idx="9">
                  <c:v>0.1</c:v>
                </c:pt>
                <c:pt idx="10">
                  <c:v>0.2</c:v>
                </c:pt>
                <c:pt idx="11">
                  <c:v>0.3</c:v>
                </c:pt>
                <c:pt idx="12">
                  <c:v>0.4</c:v>
                </c:pt>
                <c:pt idx="13">
                  <c:v>0.5</c:v>
                </c:pt>
                <c:pt idx="14">
                  <c:v>0.6</c:v>
                </c:pt>
                <c:pt idx="15">
                  <c:v>0.7</c:v>
                </c:pt>
                <c:pt idx="16">
                  <c:v>0.8</c:v>
                </c:pt>
                <c:pt idx="17">
                  <c:v>0.9</c:v>
                </c:pt>
                <c:pt idx="18">
                  <c:v>1</c:v>
                </c:pt>
                <c:pt idx="19">
                  <c:v>2</c:v>
                </c:pt>
                <c:pt idx="20">
                  <c:v>3</c:v>
                </c:pt>
                <c:pt idx="21">
                  <c:v>4</c:v>
                </c:pt>
                <c:pt idx="22">
                  <c:v>5</c:v>
                </c:pt>
                <c:pt idx="23">
                  <c:v>6</c:v>
                </c:pt>
                <c:pt idx="24">
                  <c:v>7</c:v>
                </c:pt>
                <c:pt idx="25">
                  <c:v>8</c:v>
                </c:pt>
                <c:pt idx="26">
                  <c:v>9</c:v>
                </c:pt>
                <c:pt idx="27">
                  <c:v>10</c:v>
                </c:pt>
                <c:pt idx="28">
                  <c:v>11</c:v>
                </c:pt>
                <c:pt idx="29">
                  <c:v>12</c:v>
                </c:pt>
                <c:pt idx="30">
                  <c:v>13</c:v>
                </c:pt>
                <c:pt idx="31">
                  <c:v>14</c:v>
                </c:pt>
              </c:numCache>
            </c:numRef>
          </c:xVal>
          <c:yVal>
            <c:numRef>
              <c:f>Sheet1!$DC$193:$DC$235</c:f>
              <c:numCache>
                <c:formatCode>General</c:formatCode>
                <c:ptCount val="43"/>
                <c:pt idx="0">
                  <c:v>1.0007004903432403E-2</c:v>
                </c:pt>
                <c:pt idx="1">
                  <c:v>2.0028039254956938E-2</c:v>
                </c:pt>
                <c:pt idx="2">
                  <c:v>3.006313257841467E-2</c:v>
                </c:pt>
                <c:pt idx="3">
                  <c:v>4.011231448054553E-2</c:v>
                </c:pt>
                <c:pt idx="4">
                  <c:v>5.0175614651279475E-2</c:v>
                </c:pt>
                <c:pt idx="5">
                  <c:v>6.0253062864028921E-2</c:v>
                </c:pt>
                <c:pt idx="6">
                  <c:v>7.0344688975982325E-2</c:v>
                </c:pt>
                <c:pt idx="7">
                  <c:v>8.0450522928399035E-2</c:v>
                </c:pt>
                <c:pt idx="8">
                  <c:v>9.05705947469055E-2</c:v>
                </c:pt>
                <c:pt idx="9">
                  <c:v>0.10070493454179255</c:v>
                </c:pt>
                <c:pt idx="10">
                  <c:v>0.20283975659229211</c:v>
                </c:pt>
                <c:pt idx="11">
                  <c:v>0.30643513789581206</c:v>
                </c:pt>
                <c:pt idx="12">
                  <c:v>0.41152263374485598</c:v>
                </c:pt>
                <c:pt idx="13">
                  <c:v>0.5181347150259068</c:v>
                </c:pt>
                <c:pt idx="14">
                  <c:v>0.62630480167014613</c:v>
                </c:pt>
                <c:pt idx="15">
                  <c:v>0.73606729758149314</c:v>
                </c:pt>
                <c:pt idx="16">
                  <c:v>0.84745762711864414</c:v>
                </c:pt>
                <c:pt idx="17">
                  <c:v>0.96051227321237997</c:v>
                </c:pt>
                <c:pt idx="18">
                  <c:v>1.0752688172043012</c:v>
                </c:pt>
                <c:pt idx="19">
                  <c:v>2.3255813953488373</c:v>
                </c:pt>
                <c:pt idx="20">
                  <c:v>3.7974683544303796</c:v>
                </c:pt>
                <c:pt idx="21">
                  <c:v>5.5555555555555554</c:v>
                </c:pt>
                <c:pt idx="22">
                  <c:v>7.6923076923076934</c:v>
                </c:pt>
                <c:pt idx="23">
                  <c:v>10.344827586206897</c:v>
                </c:pt>
                <c:pt idx="24">
                  <c:v>13.725490196078431</c:v>
                </c:pt>
                <c:pt idx="25">
                  <c:v>18.181818181818183</c:v>
                </c:pt>
                <c:pt idx="26">
                  <c:v>24.324324324324333</c:v>
                </c:pt>
                <c:pt idx="27">
                  <c:v>33.333333333333343</c:v>
                </c:pt>
                <c:pt idx="28">
                  <c:v>47.826086956521742</c:v>
                </c:pt>
                <c:pt idx="29">
                  <c:v>75.000000000000043</c:v>
                </c:pt>
                <c:pt idx="30">
                  <c:v>144.44444444444468</c:v>
                </c:pt>
                <c:pt idx="31">
                  <c:v>700.0000000000033</c:v>
                </c:pt>
              </c:numCache>
            </c:numRef>
          </c:yVal>
          <c:smooth val="1"/>
          <c:extLst>
            <c:ext xmlns:c16="http://schemas.microsoft.com/office/drawing/2014/chart" uri="{C3380CC4-5D6E-409C-BE32-E72D297353CC}">
              <c16:uniqueId val="{00000001-E366-CC44-9E09-3884C3CFDB42}"/>
            </c:ext>
          </c:extLst>
        </c:ser>
        <c:dLbls>
          <c:showLegendKey val="0"/>
          <c:showVal val="0"/>
          <c:showCatName val="0"/>
          <c:showSerName val="0"/>
          <c:showPercent val="0"/>
          <c:showBubbleSize val="0"/>
        </c:dLbls>
        <c:axId val="764965103"/>
        <c:axId val="764960591"/>
      </c:scatterChart>
      <c:valAx>
        <c:axId val="764965103"/>
        <c:scaling>
          <c:logBase val="10"/>
          <c:orientation val="minMax"/>
          <c:min val="1.0000000000000002E-2"/>
        </c:scaling>
        <c:delete val="0"/>
        <c:axPos val="b"/>
        <c:majorGridlines>
          <c:spPr>
            <a:ln w="9525" cap="flat" cmpd="sng" algn="ctr">
              <a:solidFill>
                <a:schemeClr val="tx1"/>
              </a:solidFill>
              <a:round/>
            </a:ln>
            <a:effectLst/>
          </c:spPr>
        </c:majorGridlines>
        <c:numFmt formatCode="#,##0.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764960591"/>
        <c:crossesAt val="1.0000000000000002E-3"/>
        <c:crossBetween val="midCat"/>
      </c:valAx>
      <c:valAx>
        <c:axId val="764960591"/>
        <c:scaling>
          <c:logBase val="10"/>
          <c:orientation val="minMax"/>
          <c:max val="300"/>
          <c:min val="1.0000000000000002E-2"/>
        </c:scaling>
        <c:delete val="0"/>
        <c:axPos val="l"/>
        <c:majorGridlines>
          <c:spPr>
            <a:ln w="9525" cap="flat" cmpd="sng" algn="ctr">
              <a:solidFill>
                <a:schemeClr val="tx1"/>
              </a:solidFill>
              <a:round/>
            </a:ln>
            <a:effectLst/>
          </c:spPr>
        </c:majorGridlines>
        <c:numFmt formatCode="0.0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764965103"/>
        <c:crossesAt val="1.0000000000000002E-2"/>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51964594036882"/>
          <c:y val="3.8013392952168233E-2"/>
          <c:w val="0.73916247222807674"/>
          <c:h val="0.80165168796485142"/>
        </c:manualLayout>
      </c:layout>
      <c:scatterChart>
        <c:scatterStyle val="lineMarker"/>
        <c:varyColors val="0"/>
        <c:ser>
          <c:idx val="0"/>
          <c:order val="0"/>
          <c:tx>
            <c:v>Lowfoot</c:v>
          </c:tx>
          <c:spPr>
            <a:ln w="19050" cap="rnd">
              <a:noFill/>
              <a:round/>
            </a:ln>
            <a:effectLst/>
          </c:spPr>
          <c:marker>
            <c:symbol val="circle"/>
            <c:size val="10"/>
            <c:spPr>
              <a:solidFill>
                <a:schemeClr val="accent1">
                  <a:lumMod val="60000"/>
                  <a:lumOff val="40000"/>
                </a:schemeClr>
              </a:solidFill>
              <a:ln w="9525">
                <a:solidFill>
                  <a:schemeClr val="accent1"/>
                </a:solidFill>
              </a:ln>
              <a:effectLst/>
            </c:spPr>
          </c:marker>
          <c:xVal>
            <c:numRef>
              <c:f>Sheet1!$AC$62:$AC$90</c:f>
              <c:numCache>
                <c:formatCode>0.0</c:formatCode>
                <c:ptCount val="29"/>
                <c:pt idx="0">
                  <c:v>36.300390418507163</c:v>
                </c:pt>
                <c:pt idx="1">
                  <c:v>38.201815644096094</c:v>
                </c:pt>
                <c:pt idx="2">
                  <c:v>73.540545281612395</c:v>
                </c:pt>
                <c:pt idx="3">
                  <c:v>88.478314699521903</c:v>
                </c:pt>
                <c:pt idx="4">
                  <c:v>100.38498481154691</c:v>
                </c:pt>
                <c:pt idx="6">
                  <c:v>77.56558155614411</c:v>
                </c:pt>
                <c:pt idx="9">
                  <c:v>89.899370104105657</c:v>
                </c:pt>
                <c:pt idx="10">
                  <c:v>81.324287847115812</c:v>
                </c:pt>
                <c:pt idx="12">
                  <c:v>81.195003667948043</c:v>
                </c:pt>
                <c:pt idx="13">
                  <c:v>82.841709981997823</c:v>
                </c:pt>
                <c:pt idx="15">
                  <c:v>74.893791487041838</c:v>
                </c:pt>
                <c:pt idx="16">
                  <c:v>108.01484490028928</c:v>
                </c:pt>
                <c:pt idx="17">
                  <c:v>95.965986858869897</c:v>
                </c:pt>
                <c:pt idx="18">
                  <c:v>101.70938529975722</c:v>
                </c:pt>
                <c:pt idx="19">
                  <c:v>105.56478533690347</c:v>
                </c:pt>
                <c:pt idx="20">
                  <c:v>102.59436226562764</c:v>
                </c:pt>
                <c:pt idx="21">
                  <c:v>77.558365829556152</c:v>
                </c:pt>
                <c:pt idx="22">
                  <c:v>56.630182685752466</c:v>
                </c:pt>
                <c:pt idx="23">
                  <c:v>102.26762536234986</c:v>
                </c:pt>
                <c:pt idx="24">
                  <c:v>78.004036611990415</c:v>
                </c:pt>
                <c:pt idx="25">
                  <c:v>68.783167527125826</c:v>
                </c:pt>
                <c:pt idx="26">
                  <c:v>64.722289545101617</c:v>
                </c:pt>
                <c:pt idx="27">
                  <c:v>73.39828854496929</c:v>
                </c:pt>
                <c:pt idx="28">
                  <c:v>91.266462842672311</c:v>
                </c:pt>
              </c:numCache>
            </c:numRef>
          </c:xVal>
          <c:yVal>
            <c:numRef>
              <c:f>Sheet1!$CL$62:$CL$90</c:f>
              <c:numCache>
                <c:formatCode>0.00E+00</c:formatCode>
                <c:ptCount val="29"/>
                <c:pt idx="0">
                  <c:v>0.64969649250988804</c:v>
                </c:pt>
                <c:pt idx="1">
                  <c:v>1.4077787559533792</c:v>
                </c:pt>
                <c:pt idx="2">
                  <c:v>1.3912668373139441</c:v>
                </c:pt>
                <c:pt idx="3">
                  <c:v>0.56846356278311927</c:v>
                </c:pt>
                <c:pt idx="4">
                  <c:v>1.530774558556</c:v>
                </c:pt>
                <c:pt idx="5">
                  <c:v>1.9779619127032306</c:v>
                </c:pt>
                <c:pt idx="6">
                  <c:v>1.9802353166898619</c:v>
                </c:pt>
                <c:pt idx="7">
                  <c:v>0.75426590950224859</c:v>
                </c:pt>
                <c:pt idx="8">
                  <c:v>1.8846318215114957</c:v>
                </c:pt>
                <c:pt idx="9">
                  <c:v>2.5153227484879306</c:v>
                </c:pt>
                <c:pt idx="10">
                  <c:v>1.0502255603229578</c:v>
                </c:pt>
                <c:pt idx="11">
                  <c:v>2.0277625892849285</c:v>
                </c:pt>
                <c:pt idx="12">
                  <c:v>1.8905144142612171</c:v>
                </c:pt>
                <c:pt idx="13">
                  <c:v>0.32335300229495434</c:v>
                </c:pt>
                <c:pt idx="14">
                  <c:v>1.1791773334112967</c:v>
                </c:pt>
                <c:pt idx="15">
                  <c:v>0.44855877066565542</c:v>
                </c:pt>
                <c:pt idx="16">
                  <c:v>0.77748478924700026</c:v>
                </c:pt>
                <c:pt idx="17">
                  <c:v>1.5136170577534436</c:v>
                </c:pt>
                <c:pt idx="18">
                  <c:v>0.44367608750355103</c:v>
                </c:pt>
                <c:pt idx="19">
                  <c:v>0.38096333297921481</c:v>
                </c:pt>
                <c:pt idx="20">
                  <c:v>1.5041116038307798</c:v>
                </c:pt>
                <c:pt idx="21">
                  <c:v>0.28073937504644308</c:v>
                </c:pt>
                <c:pt idx="22">
                  <c:v>0.33458270183302957</c:v>
                </c:pt>
                <c:pt idx="23">
                  <c:v>0.83642086392700243</c:v>
                </c:pt>
                <c:pt idx="24">
                  <c:v>0.54166225966861781</c:v>
                </c:pt>
                <c:pt idx="25">
                  <c:v>1.0224593496210856</c:v>
                </c:pt>
                <c:pt idx="26">
                  <c:v>0.51774210528112974</c:v>
                </c:pt>
                <c:pt idx="27">
                  <c:v>1.5649539600919324</c:v>
                </c:pt>
                <c:pt idx="28">
                  <c:v>0.98850092617645169</c:v>
                </c:pt>
              </c:numCache>
            </c:numRef>
          </c:yVal>
          <c:smooth val="0"/>
          <c:extLst>
            <c:ext xmlns:c16="http://schemas.microsoft.com/office/drawing/2014/chart" uri="{C3380CC4-5D6E-409C-BE32-E72D297353CC}">
              <c16:uniqueId val="{00000000-FF88-1E47-B09E-4E0A2FACB9C8}"/>
            </c:ext>
          </c:extLst>
        </c:ser>
        <c:ser>
          <c:idx val="2"/>
          <c:order val="1"/>
          <c:tx>
            <c:v>Highfoot</c:v>
          </c:tx>
          <c:spPr>
            <a:ln w="25400" cap="rnd">
              <a:noFill/>
              <a:round/>
            </a:ln>
            <a:effectLst/>
          </c:spPr>
          <c:marker>
            <c:symbol val="circle"/>
            <c:size val="10"/>
            <c:spPr>
              <a:solidFill>
                <a:srgbClr val="92D050"/>
              </a:solidFill>
              <a:ln w="9525">
                <a:solidFill>
                  <a:schemeClr val="accent3"/>
                </a:solidFill>
              </a:ln>
              <a:effectLst/>
            </c:spPr>
          </c:marker>
          <c:xVal>
            <c:numRef>
              <c:f>Sheet1!$AC$26:$AC$59</c:f>
              <c:numCache>
                <c:formatCode>0.0</c:formatCode>
                <c:ptCount val="34"/>
                <c:pt idx="0">
                  <c:v>70.453739894403768</c:v>
                </c:pt>
                <c:pt idx="1">
                  <c:v>41.203715988723154</c:v>
                </c:pt>
                <c:pt idx="2">
                  <c:v>56.519304946154584</c:v>
                </c:pt>
                <c:pt idx="3">
                  <c:v>46.388439038218458</c:v>
                </c:pt>
                <c:pt idx="4">
                  <c:v>101.62778496802476</c:v>
                </c:pt>
                <c:pt idx="5">
                  <c:v>111.77899229546395</c:v>
                </c:pt>
                <c:pt idx="6">
                  <c:v>116.95811871679059</c:v>
                </c:pt>
                <c:pt idx="7">
                  <c:v>112.19738305464341</c:v>
                </c:pt>
                <c:pt idx="8">
                  <c:v>145.98211069086412</c:v>
                </c:pt>
                <c:pt idx="9">
                  <c:v>142.59617678015991</c:v>
                </c:pt>
                <c:pt idx="10">
                  <c:v>141.69757950899631</c:v>
                </c:pt>
                <c:pt idx="11">
                  <c:v>135.3231022376857</c:v>
                </c:pt>
                <c:pt idx="12">
                  <c:v>143.3400388041614</c:v>
                </c:pt>
                <c:pt idx="13">
                  <c:v>209.72490773641437</c:v>
                </c:pt>
                <c:pt idx="14">
                  <c:v>185.37394138843607</c:v>
                </c:pt>
                <c:pt idx="15">
                  <c:v>133.99088197407724</c:v>
                </c:pt>
                <c:pt idx="16">
                  <c:v>133.77469581335799</c:v>
                </c:pt>
                <c:pt idx="18">
                  <c:v>137.78469759182408</c:v>
                </c:pt>
                <c:pt idx="19">
                  <c:v>209.53414533127003</c:v>
                </c:pt>
                <c:pt idx="20">
                  <c:v>174.14413408600481</c:v>
                </c:pt>
                <c:pt idx="21">
                  <c:v>181.17239308879576</c:v>
                </c:pt>
                <c:pt idx="22">
                  <c:v>131.28186325916639</c:v>
                </c:pt>
                <c:pt idx="23">
                  <c:v>170.53661197434621</c:v>
                </c:pt>
                <c:pt idx="24">
                  <c:v>230.80729955214636</c:v>
                </c:pt>
                <c:pt idx="25">
                  <c:v>168.99434387555382</c:v>
                </c:pt>
                <c:pt idx="26">
                  <c:v>119.53274437634661</c:v>
                </c:pt>
                <c:pt idx="27">
                  <c:v>150.4658604466608</c:v>
                </c:pt>
                <c:pt idx="28">
                  <c:v>134.17206450762151</c:v>
                </c:pt>
                <c:pt idx="29">
                  <c:v>177.73286263525222</c:v>
                </c:pt>
                <c:pt idx="30">
                  <c:v>120.59821896595079</c:v>
                </c:pt>
                <c:pt idx="31">
                  <c:v>289.5758417729424</c:v>
                </c:pt>
                <c:pt idx="32">
                  <c:v>129.73645522326791</c:v>
                </c:pt>
                <c:pt idx="33">
                  <c:v>157.80454764922999</c:v>
                </c:pt>
              </c:numCache>
            </c:numRef>
          </c:xVal>
          <c:yVal>
            <c:numRef>
              <c:f>Sheet1!$CL$26:$CL$59</c:f>
              <c:numCache>
                <c:formatCode>0.00E+00</c:formatCode>
                <c:ptCount val="34"/>
                <c:pt idx="0">
                  <c:v>2.4386520922397463</c:v>
                </c:pt>
                <c:pt idx="1">
                  <c:v>1.8053548909871704</c:v>
                </c:pt>
                <c:pt idx="2">
                  <c:v>3.3753898476056765</c:v>
                </c:pt>
                <c:pt idx="3">
                  <c:v>1.5188455218545864</c:v>
                </c:pt>
                <c:pt idx="4">
                  <c:v>7.8617228366546605</c:v>
                </c:pt>
                <c:pt idx="5">
                  <c:v>14.271093381699057</c:v>
                </c:pt>
                <c:pt idx="6">
                  <c:v>16.829167822891595</c:v>
                </c:pt>
                <c:pt idx="7">
                  <c:v>9.7632428178931363</c:v>
                </c:pt>
                <c:pt idx="8">
                  <c:v>26.113226690970141</c:v>
                </c:pt>
                <c:pt idx="9">
                  <c:v>9.073217595432995</c:v>
                </c:pt>
                <c:pt idx="10">
                  <c:v>26.015580054159027</c:v>
                </c:pt>
                <c:pt idx="11">
                  <c:v>17.084415445201067</c:v>
                </c:pt>
                <c:pt idx="12">
                  <c:v>20.083938178778475</c:v>
                </c:pt>
                <c:pt idx="13">
                  <c:v>25.439344255085928</c:v>
                </c:pt>
                <c:pt idx="14">
                  <c:v>13.969191378663144</c:v>
                </c:pt>
                <c:pt idx="15">
                  <c:v>17.614332753379294</c:v>
                </c:pt>
                <c:pt idx="16">
                  <c:v>15.451231908501157</c:v>
                </c:pt>
                <c:pt idx="17">
                  <c:v>10.071273190310691</c:v>
                </c:pt>
                <c:pt idx="18">
                  <c:v>9.0885129987225053</c:v>
                </c:pt>
                <c:pt idx="19">
                  <c:v>20.427319570740433</c:v>
                </c:pt>
                <c:pt idx="20">
                  <c:v>24.483939128433729</c:v>
                </c:pt>
                <c:pt idx="21">
                  <c:v>16.273508542411989</c:v>
                </c:pt>
                <c:pt idx="22">
                  <c:v>15.626232605777028</c:v>
                </c:pt>
                <c:pt idx="23">
                  <c:v>18.872837865228931</c:v>
                </c:pt>
                <c:pt idx="24">
                  <c:v>22.860356414762276</c:v>
                </c:pt>
                <c:pt idx="25">
                  <c:v>19.254536154124313</c:v>
                </c:pt>
                <c:pt idx="26">
                  <c:v>8.7185103105539756</c:v>
                </c:pt>
                <c:pt idx="27">
                  <c:v>15.820051635856323</c:v>
                </c:pt>
                <c:pt idx="28">
                  <c:v>12.394042584566051</c:v>
                </c:pt>
                <c:pt idx="29">
                  <c:v>17.836085447255257</c:v>
                </c:pt>
                <c:pt idx="30">
                  <c:v>9.3578394986636066</c:v>
                </c:pt>
                <c:pt idx="31">
                  <c:v>30.248930858183648</c:v>
                </c:pt>
                <c:pt idx="32">
                  <c:v>7.9178461650033487</c:v>
                </c:pt>
                <c:pt idx="33">
                  <c:v>13.354250369782694</c:v>
                </c:pt>
              </c:numCache>
            </c:numRef>
          </c:yVal>
          <c:smooth val="0"/>
          <c:extLst>
            <c:ext xmlns:c16="http://schemas.microsoft.com/office/drawing/2014/chart" uri="{C3380CC4-5D6E-409C-BE32-E72D297353CC}">
              <c16:uniqueId val="{00000001-FF88-1E47-B09E-4E0A2FACB9C8}"/>
            </c:ext>
          </c:extLst>
        </c:ser>
        <c:ser>
          <c:idx val="5"/>
          <c:order val="2"/>
          <c:tx>
            <c:v>HDC</c:v>
          </c:tx>
          <c:spPr>
            <a:ln w="25400" cap="rnd">
              <a:noFill/>
              <a:round/>
            </a:ln>
            <a:effectLst/>
          </c:spPr>
          <c:marker>
            <c:symbol val="circle"/>
            <c:size val="10"/>
            <c:spPr>
              <a:solidFill>
                <a:schemeClr val="accent2">
                  <a:lumMod val="60000"/>
                  <a:lumOff val="40000"/>
                </a:schemeClr>
              </a:solidFill>
              <a:ln w="9525">
                <a:solidFill>
                  <a:schemeClr val="accent6"/>
                </a:solidFill>
              </a:ln>
              <a:effectLst/>
            </c:spPr>
          </c:marker>
          <c:xVal>
            <c:numRef>
              <c:f>Sheet1!$AC$117:$AC$140</c:f>
              <c:numCache>
                <c:formatCode>0.0</c:formatCode>
                <c:ptCount val="24"/>
                <c:pt idx="0">
                  <c:v>59.382550317964437</c:v>
                </c:pt>
                <c:pt idx="1">
                  <c:v>95.694317347123913</c:v>
                </c:pt>
                <c:pt idx="2">
                  <c:v>98.354667016605006</c:v>
                </c:pt>
                <c:pt idx="3">
                  <c:v>129.2521384622668</c:v>
                </c:pt>
                <c:pt idx="4">
                  <c:v>119.12339539497034</c:v>
                </c:pt>
                <c:pt idx="6">
                  <c:v>142.00723667936001</c:v>
                </c:pt>
                <c:pt idx="7">
                  <c:v>459.28162427711578</c:v>
                </c:pt>
                <c:pt idx="8">
                  <c:v>311.58613302666254</c:v>
                </c:pt>
                <c:pt idx="9">
                  <c:v>266.61692829898573</c:v>
                </c:pt>
                <c:pt idx="10">
                  <c:v>324.46323177740669</c:v>
                </c:pt>
                <c:pt idx="11">
                  <c:v>322.32539997283061</c:v>
                </c:pt>
                <c:pt idx="12">
                  <c:v>288.95701278367738</c:v>
                </c:pt>
                <c:pt idx="13">
                  <c:v>198.35538262436185</c:v>
                </c:pt>
                <c:pt idx="14">
                  <c:v>292.52872999877138</c:v>
                </c:pt>
                <c:pt idx="16">
                  <c:v>317.92507862516953</c:v>
                </c:pt>
                <c:pt idx="17">
                  <c:v>259.01988046734238</c:v>
                </c:pt>
                <c:pt idx="18">
                  <c:v>388.31573213316562</c:v>
                </c:pt>
                <c:pt idx="19">
                  <c:v>219.56261874158528</c:v>
                </c:pt>
                <c:pt idx="20">
                  <c:v>316.99372529964</c:v>
                </c:pt>
                <c:pt idx="21">
                  <c:v>228.65989245262196</c:v>
                </c:pt>
                <c:pt idx="22">
                  <c:v>186.90035029473336</c:v>
                </c:pt>
                <c:pt idx="23">
                  <c:v>216.93195714878703</c:v>
                </c:pt>
              </c:numCache>
            </c:numRef>
          </c:xVal>
          <c:yVal>
            <c:numRef>
              <c:f>Sheet1!$CL$117:$CL$140</c:f>
              <c:numCache>
                <c:formatCode>0.00E+00</c:formatCode>
                <c:ptCount val="24"/>
                <c:pt idx="0">
                  <c:v>1.5135210717151184</c:v>
                </c:pt>
                <c:pt idx="1">
                  <c:v>5.0726303753254669</c:v>
                </c:pt>
                <c:pt idx="2">
                  <c:v>4.836355172143266</c:v>
                </c:pt>
                <c:pt idx="3">
                  <c:v>8.089059220843664</c:v>
                </c:pt>
                <c:pt idx="4">
                  <c:v>8.8231551573716143</c:v>
                </c:pt>
                <c:pt idx="5">
                  <c:v>14.792929262402788</c:v>
                </c:pt>
                <c:pt idx="6">
                  <c:v>6.1965147185622582</c:v>
                </c:pt>
                <c:pt idx="7">
                  <c:v>20.917606273894854</c:v>
                </c:pt>
                <c:pt idx="8">
                  <c:v>46.561250541558302</c:v>
                </c:pt>
                <c:pt idx="9">
                  <c:v>28.047192745893057</c:v>
                </c:pt>
                <c:pt idx="10">
                  <c:v>53.166452097576339</c:v>
                </c:pt>
                <c:pt idx="11">
                  <c:v>48.219260990354691</c:v>
                </c:pt>
                <c:pt idx="12">
                  <c:v>47.840793561224395</c:v>
                </c:pt>
                <c:pt idx="13">
                  <c:v>33.207967470953633</c:v>
                </c:pt>
                <c:pt idx="14">
                  <c:v>25.914176721161919</c:v>
                </c:pt>
                <c:pt idx="15">
                  <c:v>33.656839431224974</c:v>
                </c:pt>
                <c:pt idx="16">
                  <c:v>51.106868556425241</c:v>
                </c:pt>
                <c:pt idx="17">
                  <c:v>43.1778898553085</c:v>
                </c:pt>
                <c:pt idx="18">
                  <c:v>49.500750174898741</c:v>
                </c:pt>
                <c:pt idx="19">
                  <c:v>33.323527904884578</c:v>
                </c:pt>
                <c:pt idx="20">
                  <c:v>53.170467224549988</c:v>
                </c:pt>
                <c:pt idx="21">
                  <c:v>29.080613891479871</c:v>
                </c:pt>
                <c:pt idx="22">
                  <c:v>36.679208579435105</c:v>
                </c:pt>
                <c:pt idx="23">
                  <c:v>33.683674914775686</c:v>
                </c:pt>
              </c:numCache>
            </c:numRef>
          </c:yVal>
          <c:smooth val="0"/>
          <c:extLst>
            <c:ext xmlns:c16="http://schemas.microsoft.com/office/drawing/2014/chart" uri="{C3380CC4-5D6E-409C-BE32-E72D297353CC}">
              <c16:uniqueId val="{00000002-FF88-1E47-B09E-4E0A2FACB9C8}"/>
            </c:ext>
          </c:extLst>
        </c:ser>
        <c:ser>
          <c:idx val="6"/>
          <c:order val="3"/>
          <c:tx>
            <c:v>Bigfoot</c:v>
          </c:tx>
          <c:spPr>
            <a:ln w="25400" cap="rnd">
              <a:noFill/>
              <a:round/>
            </a:ln>
            <a:effectLst/>
          </c:spPr>
          <c:marker>
            <c:symbol val="circle"/>
            <c:size val="10"/>
            <c:spPr>
              <a:solidFill>
                <a:schemeClr val="accent2">
                  <a:lumMod val="75000"/>
                </a:schemeClr>
              </a:solidFill>
              <a:ln w="9525">
                <a:solidFill>
                  <a:schemeClr val="accent1">
                    <a:lumMod val="60000"/>
                  </a:schemeClr>
                </a:solidFill>
              </a:ln>
              <a:effectLst/>
            </c:spPr>
          </c:marker>
          <c:xVal>
            <c:numRef>
              <c:f>Sheet1!$AC$7:$AC$22</c:f>
              <c:numCache>
                <c:formatCode>0.0</c:formatCode>
                <c:ptCount val="16"/>
                <c:pt idx="1">
                  <c:v>148.67319350885271</c:v>
                </c:pt>
                <c:pt idx="2">
                  <c:v>200.05583185399379</c:v>
                </c:pt>
                <c:pt idx="3">
                  <c:v>359.68888339325616</c:v>
                </c:pt>
                <c:pt idx="4">
                  <c:v>296.58767289436162</c:v>
                </c:pt>
                <c:pt idx="5">
                  <c:v>212.66219931875267</c:v>
                </c:pt>
                <c:pt idx="6">
                  <c:v>238.44547947022397</c:v>
                </c:pt>
                <c:pt idx="7">
                  <c:v>307.08252658270231</c:v>
                </c:pt>
                <c:pt idx="8">
                  <c:v>291.61965956641217</c:v>
                </c:pt>
                <c:pt idx="9">
                  <c:v>266.15912027516299</c:v>
                </c:pt>
                <c:pt idx="10">
                  <c:v>284.65378361900906</c:v>
                </c:pt>
                <c:pt idx="11">
                  <c:v>213.96366200916472</c:v>
                </c:pt>
                <c:pt idx="12">
                  <c:v>248.39965230644714</c:v>
                </c:pt>
                <c:pt idx="13">
                  <c:v>345.77367866798045</c:v>
                </c:pt>
                <c:pt idx="14">
                  <c:v>193.22078946355026</c:v>
                </c:pt>
                <c:pt idx="15">
                  <c:v>289.63509380535498</c:v>
                </c:pt>
              </c:numCache>
            </c:numRef>
          </c:xVal>
          <c:yVal>
            <c:numRef>
              <c:f>Sheet1!$CL$8:$CL$22</c:f>
              <c:numCache>
                <c:formatCode>0.00E+00</c:formatCode>
                <c:ptCount val="15"/>
                <c:pt idx="0">
                  <c:v>5.2425323696453292</c:v>
                </c:pt>
                <c:pt idx="1">
                  <c:v>7.3500984311614666</c:v>
                </c:pt>
                <c:pt idx="2">
                  <c:v>21.153618166065595</c:v>
                </c:pt>
                <c:pt idx="3">
                  <c:v>30.903460747044164</c:v>
                </c:pt>
                <c:pt idx="4">
                  <c:v>17.603846281472677</c:v>
                </c:pt>
                <c:pt idx="5">
                  <c:v>22.469368911755932</c:v>
                </c:pt>
                <c:pt idx="6">
                  <c:v>28.997182211968237</c:v>
                </c:pt>
                <c:pt idx="7">
                  <c:v>31.749074583854302</c:v>
                </c:pt>
                <c:pt idx="8">
                  <c:v>55.266214063886167</c:v>
                </c:pt>
                <c:pt idx="9">
                  <c:v>30.405042626977288</c:v>
                </c:pt>
                <c:pt idx="10">
                  <c:v>28.682654706337214</c:v>
                </c:pt>
                <c:pt idx="11">
                  <c:v>39.0019662777637</c:v>
                </c:pt>
                <c:pt idx="12">
                  <c:v>48.620027450570817</c:v>
                </c:pt>
                <c:pt idx="13">
                  <c:v>20.385602814865571</c:v>
                </c:pt>
                <c:pt idx="14">
                  <c:v>48.942014692663811</c:v>
                </c:pt>
              </c:numCache>
            </c:numRef>
          </c:yVal>
          <c:smooth val="0"/>
          <c:extLst>
            <c:ext xmlns:c16="http://schemas.microsoft.com/office/drawing/2014/chart" uri="{C3380CC4-5D6E-409C-BE32-E72D297353CC}">
              <c16:uniqueId val="{00000003-FF88-1E47-B09E-4E0A2FACB9C8}"/>
            </c:ext>
          </c:extLst>
        </c:ser>
        <c:ser>
          <c:idx val="7"/>
          <c:order val="4"/>
          <c:tx>
            <c:v>HyE 1100</c:v>
          </c:tx>
          <c:spPr>
            <a:ln w="25400" cap="rnd">
              <a:noFill/>
              <a:round/>
            </a:ln>
            <a:effectLst/>
          </c:spPr>
          <c:marker>
            <c:symbol val="circle"/>
            <c:size val="10"/>
            <c:spPr>
              <a:solidFill>
                <a:srgbClr val="FF0000"/>
              </a:solidFill>
              <a:ln w="9525">
                <a:solidFill>
                  <a:schemeClr val="accent2">
                    <a:lumMod val="60000"/>
                  </a:schemeClr>
                </a:solidFill>
              </a:ln>
              <a:effectLst/>
            </c:spPr>
          </c:marker>
          <c:xVal>
            <c:numRef>
              <c:f>Sheet1!$AC$166:$AC$174</c:f>
              <c:numCache>
                <c:formatCode>0.0</c:formatCode>
                <c:ptCount val="9"/>
                <c:pt idx="0">
                  <c:v>131.21942242196383</c:v>
                </c:pt>
                <c:pt idx="1">
                  <c:v>204.47792900456815</c:v>
                </c:pt>
                <c:pt idx="2">
                  <c:v>164.66311467400141</c:v>
                </c:pt>
                <c:pt idx="3">
                  <c:v>91.833237910064128</c:v>
                </c:pt>
                <c:pt idx="4">
                  <c:v>190.5153381138453</c:v>
                </c:pt>
                <c:pt idx="5">
                  <c:v>133.80731842843173</c:v>
                </c:pt>
                <c:pt idx="7">
                  <c:v>109.82913480764265</c:v>
                </c:pt>
                <c:pt idx="8">
                  <c:v>158.36169602549961</c:v>
                </c:pt>
              </c:numCache>
            </c:numRef>
          </c:xVal>
          <c:yVal>
            <c:numRef>
              <c:f>Sheet1!$CL$166:$CL$174</c:f>
              <c:numCache>
                <c:formatCode>0.00E+00</c:formatCode>
                <c:ptCount val="9"/>
                <c:pt idx="0">
                  <c:v>21.14349044567123</c:v>
                </c:pt>
                <c:pt idx="1">
                  <c:v>53.80779250804104</c:v>
                </c:pt>
                <c:pt idx="2">
                  <c:v>57.25033561813661</c:v>
                </c:pt>
                <c:pt idx="3">
                  <c:v>15.908939800563438</c:v>
                </c:pt>
                <c:pt idx="4">
                  <c:v>40.790292042819196</c:v>
                </c:pt>
                <c:pt idx="5">
                  <c:v>18.586854498667773</c:v>
                </c:pt>
                <c:pt idx="6">
                  <c:v>40.400888187147181</c:v>
                </c:pt>
                <c:pt idx="7">
                  <c:v>18.525633704207831</c:v>
                </c:pt>
                <c:pt idx="8">
                  <c:v>51.089803187191301</c:v>
                </c:pt>
              </c:numCache>
            </c:numRef>
          </c:yVal>
          <c:smooth val="0"/>
          <c:extLst>
            <c:ext xmlns:c16="http://schemas.microsoft.com/office/drawing/2014/chart" uri="{C3380CC4-5D6E-409C-BE32-E72D297353CC}">
              <c16:uniqueId val="{00000004-FF88-1E47-B09E-4E0A2FACB9C8}"/>
            </c:ext>
          </c:extLst>
        </c:ser>
        <c:ser>
          <c:idx val="9"/>
          <c:order val="5"/>
          <c:tx>
            <c:v>Iraum</c:v>
          </c:tx>
          <c:spPr>
            <a:ln w="25400" cap="rnd">
              <a:noFill/>
              <a:round/>
            </a:ln>
            <a:effectLst/>
          </c:spPr>
          <c:marker>
            <c:symbol val="circle"/>
            <c:size val="10"/>
            <c:spPr>
              <a:solidFill>
                <a:srgbClr val="7030A0"/>
              </a:solidFill>
              <a:ln w="9525">
                <a:solidFill>
                  <a:schemeClr val="accent1"/>
                </a:solidFill>
              </a:ln>
              <a:effectLst/>
            </c:spPr>
          </c:marker>
          <c:xVal>
            <c:numRef>
              <c:f>Sheet1!$AC$175:$AC$180</c:f>
              <c:numCache>
                <c:formatCode>0.0</c:formatCode>
                <c:ptCount val="6"/>
                <c:pt idx="0">
                  <c:v>200.58537990747732</c:v>
                </c:pt>
                <c:pt idx="1">
                  <c:v>192.75403857369312</c:v>
                </c:pt>
                <c:pt idx="2">
                  <c:v>260.14217293243178</c:v>
                </c:pt>
                <c:pt idx="3">
                  <c:v>272.28072283862826</c:v>
                </c:pt>
                <c:pt idx="4">
                  <c:v>323.07763726834003</c:v>
                </c:pt>
              </c:numCache>
            </c:numRef>
          </c:xVal>
          <c:yVal>
            <c:numRef>
              <c:f>Sheet1!$CL$175:$CL$180</c:f>
              <c:numCache>
                <c:formatCode>0.00E+00</c:formatCode>
                <c:ptCount val="6"/>
                <c:pt idx="0">
                  <c:v>19.053453318049119</c:v>
                </c:pt>
                <c:pt idx="1">
                  <c:v>50.336108027190917</c:v>
                </c:pt>
                <c:pt idx="2">
                  <c:v>50.288212013666573</c:v>
                </c:pt>
                <c:pt idx="3">
                  <c:v>106.41837314892821</c:v>
                </c:pt>
                <c:pt idx="4">
                  <c:v>160.91551184869678</c:v>
                </c:pt>
                <c:pt idx="5">
                  <c:v>68.14799031731205</c:v>
                </c:pt>
              </c:numCache>
            </c:numRef>
          </c:yVal>
          <c:smooth val="0"/>
          <c:extLst>
            <c:ext xmlns:c16="http://schemas.microsoft.com/office/drawing/2014/chart" uri="{C3380CC4-5D6E-409C-BE32-E72D297353CC}">
              <c16:uniqueId val="{00000006-FF88-1E47-B09E-4E0A2FACB9C8}"/>
            </c:ext>
          </c:extLst>
        </c:ser>
        <c:dLbls>
          <c:showLegendKey val="0"/>
          <c:showVal val="0"/>
          <c:showCatName val="0"/>
          <c:showSerName val="0"/>
          <c:showPercent val="0"/>
          <c:showBubbleSize val="0"/>
        </c:dLbls>
        <c:axId val="764965103"/>
        <c:axId val="764960591"/>
      </c:scatterChart>
      <c:valAx>
        <c:axId val="764965103"/>
        <c:scaling>
          <c:orientation val="minMax"/>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Hot spot peak pressure (Gbar)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64960591"/>
        <c:crosses val="autoZero"/>
        <c:crossBetween val="midCat"/>
      </c:valAx>
      <c:valAx>
        <c:axId val="764960591"/>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Total Fusion Yield (kJ)</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649651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dirty="0"/>
              <a:t>Energy and Yield</a:t>
            </a:r>
            <a:r>
              <a:rPr lang="en-US" sz="1200" baseline="0" dirty="0"/>
              <a:t> amplification</a:t>
            </a:r>
            <a:r>
              <a:rPr lang="en-US" sz="1200" dirty="0"/>
              <a:t> "cost" of mix for N210808-like implosion</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767599189815277"/>
          <c:y val="0.18319379943035644"/>
          <c:w val="0.70771798634009409"/>
          <c:h val="0.64674084648840424"/>
        </c:manualLayout>
      </c:layout>
      <c:scatterChart>
        <c:scatterStyle val="smoothMarker"/>
        <c:varyColors val="0"/>
        <c:ser>
          <c:idx val="0"/>
          <c:order val="0"/>
          <c:tx>
            <c:v>fB=1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Sheet1!$V$3:$V$13</c:f>
              <c:numCache>
                <c:formatCode>0.00E+00</c:formatCode>
                <c:ptCount val="11"/>
                <c:pt idx="0">
                  <c:v>24.114890640000002</c:v>
                </c:pt>
                <c:pt idx="1">
                  <c:v>23.743421625000003</c:v>
                </c:pt>
                <c:pt idx="2">
                  <c:v>23.130714000000001</c:v>
                </c:pt>
                <c:pt idx="3">
                  <c:v>22.526015624999999</c:v>
                </c:pt>
                <c:pt idx="4">
                  <c:v>21.929326500000002</c:v>
                </c:pt>
                <c:pt idx="5">
                  <c:v>21.340646625000002</c:v>
                </c:pt>
                <c:pt idx="6">
                  <c:v>20.759976000000002</c:v>
                </c:pt>
                <c:pt idx="7">
                  <c:v>19.622662500000001</c:v>
                </c:pt>
                <c:pt idx="8">
                  <c:v>18.517386000000002</c:v>
                </c:pt>
                <c:pt idx="9">
                  <c:v>17.444146500000002</c:v>
                </c:pt>
                <c:pt idx="10">
                  <c:v>14.416650000000001</c:v>
                </c:pt>
              </c:numCache>
            </c:numRef>
          </c:xVal>
          <c:yVal>
            <c:numRef>
              <c:f>Sheet1!$P$3:$P$13</c:f>
              <c:numCache>
                <c:formatCode>0.00E+00</c:formatCode>
                <c:ptCount val="11"/>
                <c:pt idx="0" formatCode="General">
                  <c:v>48.879081943895045</c:v>
                </c:pt>
                <c:pt idx="1">
                  <c:v>33.199059557131484</c:v>
                </c:pt>
                <c:pt idx="2" formatCode="General">
                  <c:v>15.434946609165516</c:v>
                </c:pt>
                <c:pt idx="3" formatCode="General">
                  <c:v>9.1305587786308653</c:v>
                </c:pt>
                <c:pt idx="4" formatCode="General">
                  <c:v>6.4153360235385417</c:v>
                </c:pt>
                <c:pt idx="5" formatCode="General">
                  <c:v>4.97380083594682</c:v>
                </c:pt>
                <c:pt idx="6" formatCode="General">
                  <c:v>4.0896726505519316</c:v>
                </c:pt>
                <c:pt idx="7" formatCode="General">
                  <c:v>3.0644756227898147</c:v>
                </c:pt>
                <c:pt idx="8" formatCode="General">
                  <c:v>2.4886223038504713</c:v>
                </c:pt>
                <c:pt idx="9" formatCode="General">
                  <c:v>2.1205930307196339</c:v>
                </c:pt>
                <c:pt idx="10" formatCode="General">
                  <c:v>1.5410333929045197</c:v>
                </c:pt>
              </c:numCache>
            </c:numRef>
          </c:yVal>
          <c:smooth val="1"/>
          <c:extLst>
            <c:ext xmlns:c16="http://schemas.microsoft.com/office/drawing/2014/chart" uri="{C3380CC4-5D6E-409C-BE32-E72D297353CC}">
              <c16:uniqueId val="{00000000-C02A-D04D-B504-3B82275CF8E6}"/>
            </c:ext>
          </c:extLst>
        </c:ser>
        <c:ser>
          <c:idx val="1"/>
          <c:order val="1"/>
          <c:tx>
            <c:v>fB=1.2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Sheet1!$V$16:$V$21</c:f>
              <c:numCache>
                <c:formatCode>0.00E+00</c:formatCode>
                <c:ptCount val="6"/>
                <c:pt idx="0">
                  <c:v>24.992864624999999</c:v>
                </c:pt>
                <c:pt idx="1">
                  <c:v>24.364138499999999</c:v>
                </c:pt>
                <c:pt idx="2">
                  <c:v>24.114890640000002</c:v>
                </c:pt>
                <c:pt idx="3">
                  <c:v>23.743421625000003</c:v>
                </c:pt>
                <c:pt idx="4">
                  <c:v>23.130714000000001</c:v>
                </c:pt>
                <c:pt idx="5">
                  <c:v>21.929326500000002</c:v>
                </c:pt>
              </c:numCache>
            </c:numRef>
          </c:xVal>
          <c:yVal>
            <c:numRef>
              <c:f>Sheet1!$P$16:$P$21</c:f>
              <c:numCache>
                <c:formatCode>General</c:formatCode>
                <c:ptCount val="6"/>
                <c:pt idx="0">
                  <c:v>44.335130372422547</c:v>
                </c:pt>
                <c:pt idx="1">
                  <c:v>16.062208375353602</c:v>
                </c:pt>
                <c:pt idx="2">
                  <c:v>12.090597796250751</c:v>
                </c:pt>
                <c:pt idx="3">
                  <c:v>8.8729114441473573</c:v>
                </c:pt>
                <c:pt idx="4">
                  <c:v>6.3605605099102638</c:v>
                </c:pt>
                <c:pt idx="5">
                  <c:v>3.9588396231141765</c:v>
                </c:pt>
              </c:numCache>
            </c:numRef>
          </c:yVal>
          <c:smooth val="1"/>
          <c:extLst>
            <c:ext xmlns:c16="http://schemas.microsoft.com/office/drawing/2014/chart" uri="{C3380CC4-5D6E-409C-BE32-E72D297353CC}">
              <c16:uniqueId val="{00000001-C02A-D04D-B504-3B82275CF8E6}"/>
            </c:ext>
          </c:extLst>
        </c:ser>
        <c:ser>
          <c:idx val="2"/>
          <c:order val="2"/>
          <c:tx>
            <c:v>fB=1.4</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Sheet1!$V$26:$V$30</c:f>
              <c:numCache>
                <c:formatCode>0.00E+00</c:formatCode>
                <c:ptCount val="5"/>
                <c:pt idx="0">
                  <c:v>26.274344625000001</c:v>
                </c:pt>
                <c:pt idx="1">
                  <c:v>25.6296</c:v>
                </c:pt>
                <c:pt idx="2">
                  <c:v>24.364138499999999</c:v>
                </c:pt>
                <c:pt idx="3">
                  <c:v>23.130714000000001</c:v>
                </c:pt>
                <c:pt idx="4">
                  <c:v>21.929326500000002</c:v>
                </c:pt>
              </c:numCache>
            </c:numRef>
          </c:xVal>
          <c:yVal>
            <c:numRef>
              <c:f>Sheet1!$P$26:$P$30</c:f>
              <c:numCache>
                <c:formatCode>General</c:formatCode>
                <c:ptCount val="5"/>
                <c:pt idx="0">
                  <c:v>37.571388949975436</c:v>
                </c:pt>
                <c:pt idx="1">
                  <c:v>11.095028246931513</c:v>
                </c:pt>
                <c:pt idx="2">
                  <c:v>5.1571288309318986</c:v>
                </c:pt>
                <c:pt idx="3">
                  <c:v>3.6105368779418399</c:v>
                </c:pt>
                <c:pt idx="4">
                  <c:v>2.8551908815659033</c:v>
                </c:pt>
              </c:numCache>
            </c:numRef>
          </c:yVal>
          <c:smooth val="1"/>
          <c:extLst>
            <c:ext xmlns:c16="http://schemas.microsoft.com/office/drawing/2014/chart" uri="{C3380CC4-5D6E-409C-BE32-E72D297353CC}">
              <c16:uniqueId val="{00000002-C02A-D04D-B504-3B82275CF8E6}"/>
            </c:ext>
          </c:extLst>
        </c:ser>
        <c:dLbls>
          <c:showLegendKey val="0"/>
          <c:showVal val="0"/>
          <c:showCatName val="0"/>
          <c:showSerName val="0"/>
          <c:showPercent val="0"/>
          <c:showBubbleSize val="0"/>
        </c:dLbls>
        <c:axId val="414090064"/>
        <c:axId val="414091744"/>
      </c:scatterChart>
      <c:valAx>
        <c:axId val="414090064"/>
        <c:scaling>
          <c:orientation val="minMax"/>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KE(kJ)</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14091744"/>
        <c:crosses val="autoZero"/>
        <c:crossBetween val="midCat"/>
      </c:valAx>
      <c:valAx>
        <c:axId val="414091744"/>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dirty="0" err="1"/>
                  <a:t>Y</a:t>
                </a:r>
                <a:r>
                  <a:rPr lang="en-US" baseline="-25000" dirty="0" err="1"/>
                  <a:t>amp</a:t>
                </a:r>
                <a:endParaRPr lang="en-US" baseline="-25000" dirty="0"/>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14090064"/>
        <c:crosses val="autoZero"/>
        <c:crossBetween val="midCat"/>
      </c:valAx>
      <c:spPr>
        <a:noFill/>
        <a:ln>
          <a:noFill/>
        </a:ln>
        <a:effectLst/>
      </c:spPr>
    </c:plotArea>
    <c:legend>
      <c:legendPos val="r"/>
      <c:layout>
        <c:manualLayout>
          <c:xMode val="edge"/>
          <c:yMode val="edge"/>
          <c:x val="0.18813370440218974"/>
          <c:y val="0.21857029436944919"/>
          <c:w val="0.2521547943239224"/>
          <c:h val="0.20670888512080937"/>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51964594036882"/>
          <c:y val="3.8013392952168233E-2"/>
          <c:w val="0.73916247222807674"/>
          <c:h val="0.80165168796485142"/>
        </c:manualLayout>
      </c:layout>
      <c:scatterChart>
        <c:scatterStyle val="lineMarker"/>
        <c:varyColors val="0"/>
        <c:ser>
          <c:idx val="0"/>
          <c:order val="0"/>
          <c:tx>
            <c:v>Lowfoot</c:v>
          </c:tx>
          <c:spPr>
            <a:ln w="19050" cap="rnd">
              <a:noFill/>
              <a:round/>
            </a:ln>
            <a:effectLst/>
          </c:spPr>
          <c:marker>
            <c:symbol val="circle"/>
            <c:size val="10"/>
            <c:spPr>
              <a:solidFill>
                <a:schemeClr val="accent1">
                  <a:lumMod val="60000"/>
                  <a:lumOff val="40000"/>
                </a:schemeClr>
              </a:solidFill>
              <a:ln w="9525">
                <a:solidFill>
                  <a:schemeClr val="accent1"/>
                </a:solidFill>
              </a:ln>
              <a:effectLst/>
            </c:spPr>
          </c:marker>
          <c:xVal>
            <c:numRef>
              <c:f>Sheet1!$J$62:$J$90</c:f>
              <c:numCache>
                <c:formatCode>0.00</c:formatCode>
                <c:ptCount val="29"/>
                <c:pt idx="0">
                  <c:v>2.8166523399999996</c:v>
                </c:pt>
                <c:pt idx="1">
                  <c:v>3.10177755</c:v>
                </c:pt>
                <c:pt idx="2">
                  <c:v>3.7102224349999999</c:v>
                </c:pt>
                <c:pt idx="3">
                  <c:v>1.9656060500000001</c:v>
                </c:pt>
                <c:pt idx="4">
                  <c:v>2.2562298599999999</c:v>
                </c:pt>
                <c:pt idx="5">
                  <c:v>2.3196550899999999</c:v>
                </c:pt>
                <c:pt idx="6">
                  <c:v>3.2306102800000001</c:v>
                </c:pt>
                <c:pt idx="7">
                  <c:v>3.0590000000000002</c:v>
                </c:pt>
                <c:pt idx="8">
                  <c:v>3.42</c:v>
                </c:pt>
                <c:pt idx="9">
                  <c:v>3.0874999999999999</c:v>
                </c:pt>
                <c:pt idx="10">
                  <c:v>2.698</c:v>
                </c:pt>
                <c:pt idx="11">
                  <c:v>3.1196316599999996</c:v>
                </c:pt>
                <c:pt idx="12">
                  <c:v>3.1825000000000001</c:v>
                </c:pt>
                <c:pt idx="13">
                  <c:v>1.482</c:v>
                </c:pt>
                <c:pt idx="14">
                  <c:v>2.4129999999999998</c:v>
                </c:pt>
                <c:pt idx="15">
                  <c:v>1.7694832999999999</c:v>
                </c:pt>
                <c:pt idx="16">
                  <c:v>2.16019797</c:v>
                </c:pt>
                <c:pt idx="17">
                  <c:v>2.6512360599999996</c:v>
                </c:pt>
                <c:pt idx="18">
                  <c:v>1.2961119799999998</c:v>
                </c:pt>
                <c:pt idx="19">
                  <c:v>1.4681817749999999</c:v>
                </c:pt>
                <c:pt idx="20">
                  <c:v>2.58324665</c:v>
                </c:pt>
                <c:pt idx="21">
                  <c:v>1.5718612599999999</c:v>
                </c:pt>
                <c:pt idx="22">
                  <c:v>1.52</c:v>
                </c:pt>
                <c:pt idx="23">
                  <c:v>1.9664999999999997</c:v>
                </c:pt>
                <c:pt idx="24">
                  <c:v>1.823855885</c:v>
                </c:pt>
                <c:pt idx="25">
                  <c:v>2.3198154500000001</c:v>
                </c:pt>
                <c:pt idx="26">
                  <c:v>2.0139999999999998</c:v>
                </c:pt>
                <c:pt idx="27">
                  <c:v>2.8982476500000001</c:v>
                </c:pt>
                <c:pt idx="28">
                  <c:v>2.3524722699999998</c:v>
                </c:pt>
              </c:numCache>
            </c:numRef>
          </c:xVal>
          <c:yVal>
            <c:numRef>
              <c:f>Sheet1!$E$62:$E$90</c:f>
              <c:numCache>
                <c:formatCode>0.00E+00</c:formatCode>
                <c:ptCount val="29"/>
                <c:pt idx="0">
                  <c:v>230072477474638.34</c:v>
                </c:pt>
                <c:pt idx="1">
                  <c:v>498526850386880.94</c:v>
                </c:pt>
                <c:pt idx="2">
                  <c:v>492679600058410.5</c:v>
                </c:pt>
                <c:pt idx="3">
                  <c:v>201306027893603.5</c:v>
                </c:pt>
                <c:pt idx="4">
                  <c:v>542082494214426.75</c:v>
                </c:pt>
                <c:pt idx="5">
                  <c:v>700441826071857.12</c:v>
                </c:pt>
                <c:pt idx="6">
                  <c:v>701246890734411.12</c:v>
                </c:pt>
                <c:pt idx="7">
                  <c:v>267102914167575.84</c:v>
                </c:pt>
                <c:pt idx="8">
                  <c:v>667391493261126.25</c:v>
                </c:pt>
                <c:pt idx="9">
                  <c:v>890733662663458.5</c:v>
                </c:pt>
                <c:pt idx="10">
                  <c:v>371909036536803.69</c:v>
                </c:pt>
                <c:pt idx="11">
                  <c:v>718077391559984</c:v>
                </c:pt>
                <c:pt idx="12">
                  <c:v>669474654711904.88</c:v>
                </c:pt>
                <c:pt idx="13">
                  <c:v>114506738445614</c:v>
                </c:pt>
                <c:pt idx="14">
                  <c:v>417573826559862</c:v>
                </c:pt>
                <c:pt idx="15">
                  <c:v>158844982002815.44</c:v>
                </c:pt>
                <c:pt idx="16">
                  <c:v>275325253750207.06</c:v>
                </c:pt>
                <c:pt idx="17">
                  <c:v>536006628387188.75</c:v>
                </c:pt>
                <c:pt idx="18">
                  <c:v>157115911544870.88</c:v>
                </c:pt>
                <c:pt idx="19">
                  <c:v>134907882151125.47</c:v>
                </c:pt>
                <c:pt idx="20">
                  <c:v>532640528433255.31</c:v>
                </c:pt>
                <c:pt idx="21">
                  <c:v>99416272499937.797</c:v>
                </c:pt>
                <c:pt idx="22">
                  <c:v>118483433446751.7</c:v>
                </c:pt>
                <c:pt idx="23">
                  <c:v>296195873909899.62</c:v>
                </c:pt>
                <c:pt idx="24">
                  <c:v>191815069764399.44</c:v>
                </c:pt>
                <c:pt idx="25">
                  <c:v>362076382428446.62</c:v>
                </c:pt>
                <c:pt idx="26">
                  <c:v>183344392694488.25</c:v>
                </c:pt>
                <c:pt idx="27">
                  <c:v>554186206764256.81</c:v>
                </c:pt>
                <c:pt idx="28">
                  <c:v>350050923305437.88</c:v>
                </c:pt>
              </c:numCache>
            </c:numRef>
          </c:yVal>
          <c:smooth val="0"/>
          <c:extLst>
            <c:ext xmlns:c16="http://schemas.microsoft.com/office/drawing/2014/chart" uri="{C3380CC4-5D6E-409C-BE32-E72D297353CC}">
              <c16:uniqueId val="{00000000-D7EC-4140-97A1-2B34E38B8FDD}"/>
            </c:ext>
          </c:extLst>
        </c:ser>
        <c:ser>
          <c:idx val="2"/>
          <c:order val="1"/>
          <c:tx>
            <c:v>Highfoot</c:v>
          </c:tx>
          <c:spPr>
            <a:ln w="25400" cap="rnd">
              <a:noFill/>
              <a:round/>
            </a:ln>
            <a:effectLst/>
          </c:spPr>
          <c:marker>
            <c:symbol val="circle"/>
            <c:size val="10"/>
            <c:spPr>
              <a:solidFill>
                <a:srgbClr val="92D050"/>
              </a:solidFill>
              <a:ln w="9525">
                <a:solidFill>
                  <a:schemeClr val="accent3"/>
                </a:solidFill>
              </a:ln>
              <a:effectLst/>
            </c:spPr>
          </c:marker>
          <c:xVal>
            <c:numRef>
              <c:f>Sheet1!$J$26:$J$59</c:f>
              <c:numCache>
                <c:formatCode>0.00</c:formatCode>
                <c:ptCount val="34"/>
                <c:pt idx="0">
                  <c:v>2.6130150899999998</c:v>
                </c:pt>
                <c:pt idx="1">
                  <c:v>2.6124999999999998</c:v>
                </c:pt>
                <c:pt idx="2">
                  <c:v>3.1635</c:v>
                </c:pt>
                <c:pt idx="3">
                  <c:v>2.6233077700000003</c:v>
                </c:pt>
                <c:pt idx="4">
                  <c:v>3.7145000000000001</c:v>
                </c:pt>
                <c:pt idx="5">
                  <c:v>4.0944999999999991</c:v>
                </c:pt>
                <c:pt idx="6">
                  <c:v>4.4364999999999997</c:v>
                </c:pt>
                <c:pt idx="7">
                  <c:v>4.5504999999999995</c:v>
                </c:pt>
                <c:pt idx="8">
                  <c:v>4.6739999999999995</c:v>
                </c:pt>
                <c:pt idx="9">
                  <c:v>4.1040000000000001</c:v>
                </c:pt>
                <c:pt idx="10">
                  <c:v>5.3674999999999997</c:v>
                </c:pt>
                <c:pt idx="11">
                  <c:v>4.8925000000000001</c:v>
                </c:pt>
                <c:pt idx="12">
                  <c:v>5.0540000000000003</c:v>
                </c:pt>
                <c:pt idx="13">
                  <c:v>5.1584999999999992</c:v>
                </c:pt>
                <c:pt idx="14">
                  <c:v>4.2939999999999996</c:v>
                </c:pt>
                <c:pt idx="15">
                  <c:v>5.4339999999999993</c:v>
                </c:pt>
                <c:pt idx="16">
                  <c:v>4.8544999999999998</c:v>
                </c:pt>
                <c:pt idx="17">
                  <c:v>3.7809999999999997</c:v>
                </c:pt>
                <c:pt idx="18">
                  <c:v>4.1229999999999993</c:v>
                </c:pt>
                <c:pt idx="19">
                  <c:v>4.9425279499999997</c:v>
                </c:pt>
                <c:pt idx="20">
                  <c:v>4.5846227649999998</c:v>
                </c:pt>
                <c:pt idx="21">
                  <c:v>4.8453039999999996</c:v>
                </c:pt>
                <c:pt idx="22">
                  <c:v>5.267125375</c:v>
                </c:pt>
                <c:pt idx="23">
                  <c:v>4.3345104699999997</c:v>
                </c:pt>
                <c:pt idx="24">
                  <c:v>5.1109999999999998</c:v>
                </c:pt>
                <c:pt idx="25">
                  <c:v>4.6631848199999997</c:v>
                </c:pt>
                <c:pt idx="26">
                  <c:v>3.6538577000000001</c:v>
                </c:pt>
                <c:pt idx="27">
                  <c:v>4.3550498499999994</c:v>
                </c:pt>
                <c:pt idx="28">
                  <c:v>4.1532802999999996</c:v>
                </c:pt>
                <c:pt idx="29">
                  <c:v>4.2851783000000001</c:v>
                </c:pt>
                <c:pt idx="30">
                  <c:v>3.9848870999999999</c:v>
                </c:pt>
                <c:pt idx="31">
                  <c:v>4.8799124999999997</c:v>
                </c:pt>
                <c:pt idx="32">
                  <c:v>4.2842986000000005</c:v>
                </c:pt>
                <c:pt idx="33">
                  <c:v>4.0646031199999992</c:v>
                </c:pt>
              </c:numCache>
            </c:numRef>
          </c:xVal>
          <c:yVal>
            <c:numRef>
              <c:f>Sheet1!$E$26:$E$59</c:f>
              <c:numCache>
                <c:formatCode>0.00E+00</c:formatCode>
                <c:ptCount val="34"/>
                <c:pt idx="0">
                  <c:v>863582819098826.5</c:v>
                </c:pt>
                <c:pt idx="1">
                  <c:v>639317708005099.62</c:v>
                </c:pt>
                <c:pt idx="2">
                  <c:v>1195303212552838</c:v>
                </c:pt>
                <c:pt idx="3">
                  <c:v>537858147832045.31</c:v>
                </c:pt>
                <c:pt idx="4">
                  <c:v>2784016954225054.5</c:v>
                </c:pt>
                <c:pt idx="5">
                  <c:v>5053722543452773</c:v>
                </c:pt>
                <c:pt idx="6">
                  <c:v>5959595564216789</c:v>
                </c:pt>
                <c:pt idx="7">
                  <c:v>3457388933441035</c:v>
                </c:pt>
                <c:pt idx="8">
                  <c:v>9247294435034856</c:v>
                </c:pt>
                <c:pt idx="9">
                  <c:v>3213035124729381.5</c:v>
                </c:pt>
                <c:pt idx="10">
                  <c:v>9212715514096852</c:v>
                </c:pt>
                <c:pt idx="11">
                  <c:v>6049984620508881</c:v>
                </c:pt>
                <c:pt idx="12">
                  <c:v>7112184639304813</c:v>
                </c:pt>
                <c:pt idx="13">
                  <c:v>9008657158494278</c:v>
                </c:pt>
                <c:pt idx="14">
                  <c:v>4946812097430978</c:v>
                </c:pt>
                <c:pt idx="15">
                  <c:v>6237640532699912</c:v>
                </c:pt>
                <c:pt idx="16">
                  <c:v>5471636750709320</c:v>
                </c:pt>
                <c:pt idx="17">
                  <c:v>3566469576074277.5</c:v>
                </c:pt>
                <c:pt idx="18">
                  <c:v>3218451578980499.5</c:v>
                </c:pt>
                <c:pt idx="19">
                  <c:v>7233783891383544</c:v>
                </c:pt>
                <c:pt idx="20">
                  <c:v>8670326219332719</c:v>
                </c:pt>
                <c:pt idx="21">
                  <c:v>5762823827312619</c:v>
                </c:pt>
                <c:pt idx="22">
                  <c:v>5533608524370136</c:v>
                </c:pt>
                <c:pt idx="23">
                  <c:v>6683306150932161</c:v>
                </c:pt>
                <c:pt idx="24">
                  <c:v>8095378221881889</c:v>
                </c:pt>
                <c:pt idx="25">
                  <c:v>6818474297884493</c:v>
                </c:pt>
                <c:pt idx="26">
                  <c:v>3087425113360610</c:v>
                </c:pt>
                <c:pt idx="27">
                  <c:v>5602244302685341</c:v>
                </c:pt>
                <c:pt idx="28">
                  <c:v>4389015665362981.5</c:v>
                </c:pt>
                <c:pt idx="29">
                  <c:v>6316168264117427</c:v>
                </c:pt>
                <c:pt idx="30">
                  <c:v>3313826289796072</c:v>
                </c:pt>
                <c:pt idx="31">
                  <c:v>1.0711842442947206E+16</c:v>
                </c:pt>
                <c:pt idx="32">
                  <c:v>2803891516187706</c:v>
                </c:pt>
                <c:pt idx="33">
                  <c:v>4729047336431093</c:v>
                </c:pt>
              </c:numCache>
            </c:numRef>
          </c:yVal>
          <c:smooth val="0"/>
          <c:extLst>
            <c:ext xmlns:c16="http://schemas.microsoft.com/office/drawing/2014/chart" uri="{C3380CC4-5D6E-409C-BE32-E72D297353CC}">
              <c16:uniqueId val="{00000001-D7EC-4140-97A1-2B34E38B8FDD}"/>
            </c:ext>
          </c:extLst>
        </c:ser>
        <c:ser>
          <c:idx val="5"/>
          <c:order val="2"/>
          <c:tx>
            <c:v>HDC</c:v>
          </c:tx>
          <c:spPr>
            <a:ln w="25400" cap="rnd">
              <a:noFill/>
              <a:round/>
            </a:ln>
            <a:effectLst/>
          </c:spPr>
          <c:marker>
            <c:symbol val="circle"/>
            <c:size val="10"/>
            <c:spPr>
              <a:solidFill>
                <a:schemeClr val="accent2">
                  <a:lumMod val="60000"/>
                  <a:lumOff val="40000"/>
                </a:schemeClr>
              </a:solidFill>
              <a:ln w="9525">
                <a:solidFill>
                  <a:schemeClr val="accent6"/>
                </a:solidFill>
              </a:ln>
              <a:effectLst/>
            </c:spPr>
          </c:marker>
          <c:xVal>
            <c:numRef>
              <c:f>Sheet1!$J$117:$J$140</c:f>
              <c:numCache>
                <c:formatCode>0.00</c:formatCode>
                <c:ptCount val="24"/>
                <c:pt idx="0">
                  <c:v>3.23</c:v>
                </c:pt>
                <c:pt idx="1">
                  <c:v>3.422729635</c:v>
                </c:pt>
                <c:pt idx="2">
                  <c:v>3.17174106</c:v>
                </c:pt>
                <c:pt idx="3">
                  <c:v>3.3604425999999998</c:v>
                </c:pt>
                <c:pt idx="4">
                  <c:v>3.57955326</c:v>
                </c:pt>
                <c:pt idx="5">
                  <c:v>4.0492692649999995</c:v>
                </c:pt>
                <c:pt idx="6">
                  <c:v>3.6019556850000001</c:v>
                </c:pt>
                <c:pt idx="7">
                  <c:v>4.1337184699999998</c:v>
                </c:pt>
                <c:pt idx="8">
                  <c:v>4.2707645200000002</c:v>
                </c:pt>
                <c:pt idx="9">
                  <c:v>3.9896694000000004</c:v>
                </c:pt>
                <c:pt idx="10">
                  <c:v>4.3434022799999994</c:v>
                </c:pt>
                <c:pt idx="11">
                  <c:v>4.0112461799999997</c:v>
                </c:pt>
                <c:pt idx="12">
                  <c:v>4.3406417699999995</c:v>
                </c:pt>
                <c:pt idx="13">
                  <c:v>4.4251114000000005</c:v>
                </c:pt>
                <c:pt idx="14">
                  <c:v>3.8937450499999997</c:v>
                </c:pt>
                <c:pt idx="15">
                  <c:v>4.3088199999999999</c:v>
                </c:pt>
                <c:pt idx="16">
                  <c:v>4.1830423749999994</c:v>
                </c:pt>
                <c:pt idx="17">
                  <c:v>4.2214845999999993</c:v>
                </c:pt>
                <c:pt idx="18">
                  <c:v>4.4880412999999999</c:v>
                </c:pt>
                <c:pt idx="19">
                  <c:v>4.2214618000000002</c:v>
                </c:pt>
                <c:pt idx="20">
                  <c:v>4.5466392000000004</c:v>
                </c:pt>
                <c:pt idx="21">
                  <c:v>4.0808177199999998</c:v>
                </c:pt>
                <c:pt idx="22">
                  <c:v>4.1868779999999992</c:v>
                </c:pt>
                <c:pt idx="23">
                  <c:v>4.231616635</c:v>
                </c:pt>
              </c:numCache>
            </c:numRef>
          </c:xVal>
          <c:yVal>
            <c:numRef>
              <c:f>Sheet1!$E$117:$E$140</c:f>
              <c:numCache>
                <c:formatCode>0.00E+00</c:formatCode>
                <c:ptCount val="24"/>
                <c:pt idx="0">
                  <c:v>535972637522384.94</c:v>
                </c:pt>
                <c:pt idx="1">
                  <c:v>1796335136820016.8</c:v>
                </c:pt>
                <c:pt idx="2">
                  <c:v>1712664650695105</c:v>
                </c:pt>
                <c:pt idx="3">
                  <c:v>2864521998862792.5</c:v>
                </c:pt>
                <c:pt idx="4">
                  <c:v>3124482261490314.5</c:v>
                </c:pt>
                <c:pt idx="5">
                  <c:v>5238516636221929</c:v>
                </c:pt>
                <c:pt idx="6">
                  <c:v>2194328443270736.2</c:v>
                </c:pt>
                <c:pt idx="7">
                  <c:v>7407405694437828</c:v>
                </c:pt>
                <c:pt idx="8">
                  <c:v>1.6488410188316704E+16</c:v>
                </c:pt>
                <c:pt idx="9">
                  <c:v>9932156315524684</c:v>
                </c:pt>
                <c:pt idx="10">
                  <c:v>1.8827464044589872E+16</c:v>
                </c:pt>
                <c:pt idx="11">
                  <c:v>1.7075549838955372E+16</c:v>
                </c:pt>
                <c:pt idx="12">
                  <c:v>1.6941525813787744E+16</c:v>
                </c:pt>
                <c:pt idx="13">
                  <c:v>1.1759705394782046E+16</c:v>
                </c:pt>
                <c:pt idx="14">
                  <c:v>9176806260598032</c:v>
                </c:pt>
                <c:pt idx="15">
                  <c:v>1.1918661284430708E+16</c:v>
                </c:pt>
                <c:pt idx="16">
                  <c:v>1.8098118121775908E+16</c:v>
                </c:pt>
                <c:pt idx="17">
                  <c:v>1.5290284318391468E+16</c:v>
                </c:pt>
                <c:pt idx="18">
                  <c:v>1.752935464619083E+16</c:v>
                </c:pt>
                <c:pt idx="19">
                  <c:v>1.180062800347557E+16</c:v>
                </c:pt>
                <c:pt idx="20">
                  <c:v>1.8828885893439072E+16</c:v>
                </c:pt>
                <c:pt idx="21">
                  <c:v>1.0298114522134856E+16</c:v>
                </c:pt>
                <c:pt idx="22">
                  <c:v>1.29889517443427E+16</c:v>
                </c:pt>
                <c:pt idx="23">
                  <c:v>1.1928164346638864E+16</c:v>
                </c:pt>
              </c:numCache>
            </c:numRef>
          </c:yVal>
          <c:smooth val="0"/>
          <c:extLst>
            <c:ext xmlns:c16="http://schemas.microsoft.com/office/drawing/2014/chart" uri="{C3380CC4-5D6E-409C-BE32-E72D297353CC}">
              <c16:uniqueId val="{00000002-D7EC-4140-97A1-2B34E38B8FDD}"/>
            </c:ext>
          </c:extLst>
        </c:ser>
        <c:ser>
          <c:idx val="6"/>
          <c:order val="3"/>
          <c:tx>
            <c:v>Bigfoot</c:v>
          </c:tx>
          <c:spPr>
            <a:ln w="25400" cap="rnd">
              <a:noFill/>
              <a:round/>
            </a:ln>
            <a:effectLst/>
          </c:spPr>
          <c:marker>
            <c:symbol val="circle"/>
            <c:size val="10"/>
            <c:spPr>
              <a:solidFill>
                <a:schemeClr val="accent2">
                  <a:lumMod val="75000"/>
                </a:schemeClr>
              </a:solidFill>
              <a:ln w="9525">
                <a:solidFill>
                  <a:schemeClr val="accent1">
                    <a:lumMod val="60000"/>
                  </a:schemeClr>
                </a:solidFill>
              </a:ln>
              <a:effectLst/>
            </c:spPr>
          </c:marker>
          <c:xVal>
            <c:numRef>
              <c:f>Sheet1!$J$7:$J$22</c:f>
              <c:numCache>
                <c:formatCode>0.00</c:formatCode>
                <c:ptCount val="16"/>
                <c:pt idx="0">
                  <c:v>2.795251215</c:v>
                </c:pt>
                <c:pt idx="1">
                  <c:v>3.8253393499999997</c:v>
                </c:pt>
                <c:pt idx="2">
                  <c:v>3.895922165</c:v>
                </c:pt>
                <c:pt idx="3">
                  <c:v>4.1562576</c:v>
                </c:pt>
                <c:pt idx="4">
                  <c:v>4.4823350299999998</c:v>
                </c:pt>
                <c:pt idx="5">
                  <c:v>4.0754999999999999</c:v>
                </c:pt>
                <c:pt idx="6">
                  <c:v>4.2814832749999994</c:v>
                </c:pt>
                <c:pt idx="7">
                  <c:v>4.4544477799999997</c:v>
                </c:pt>
                <c:pt idx="8">
                  <c:v>4.5343955999999999</c:v>
                </c:pt>
                <c:pt idx="9">
                  <c:v>4.3028297749999993</c:v>
                </c:pt>
                <c:pt idx="10">
                  <c:v>4.1643853249999996</c:v>
                </c:pt>
                <c:pt idx="11">
                  <c:v>4.07819135</c:v>
                </c:pt>
                <c:pt idx="12">
                  <c:v>4.7404999999999999</c:v>
                </c:pt>
                <c:pt idx="13">
                  <c:v>5.1502387999999995</c:v>
                </c:pt>
                <c:pt idx="14">
                  <c:v>4.3656733199999991</c:v>
                </c:pt>
                <c:pt idx="15">
                  <c:v>5.0824999999999996</c:v>
                </c:pt>
              </c:numCache>
            </c:numRef>
          </c:xVal>
          <c:yVal>
            <c:numRef>
              <c:f>Sheet1!$E$8:$E$22</c:f>
              <c:numCache>
                <c:formatCode>0.00E+00</c:formatCode>
                <c:ptCount val="15"/>
                <c:pt idx="0">
                  <c:v>1856501342443264.5</c:v>
                </c:pt>
                <c:pt idx="1">
                  <c:v>2602838979793375.5</c:v>
                </c:pt>
                <c:pt idx="2">
                  <c:v>7490982936074811</c:v>
                </c:pt>
                <c:pt idx="3">
                  <c:v>1.094362653728576E+16</c:v>
                </c:pt>
                <c:pt idx="4">
                  <c:v>6233927031704696</c:v>
                </c:pt>
                <c:pt idx="5">
                  <c:v>7956920550468615</c:v>
                </c:pt>
                <c:pt idx="6">
                  <c:v>1.0268569444661902E+16</c:v>
                </c:pt>
                <c:pt idx="7">
                  <c:v>1.1243077854423324E+16</c:v>
                </c:pt>
                <c:pt idx="8">
                  <c:v>1.9571038072255672E+16</c:v>
                </c:pt>
                <c:pt idx="9">
                  <c:v>1.0767125212399366E+16</c:v>
                </c:pt>
                <c:pt idx="10">
                  <c:v>1.015718801765913E+16</c:v>
                </c:pt>
                <c:pt idx="11">
                  <c:v>1.3811493691834616E+16</c:v>
                </c:pt>
                <c:pt idx="12">
                  <c:v>1.721747046412984E+16</c:v>
                </c:pt>
                <c:pt idx="13">
                  <c:v>7219011028228234</c:v>
                </c:pt>
                <c:pt idx="14">
                  <c:v>1.7331493555461886E+16</c:v>
                </c:pt>
              </c:numCache>
            </c:numRef>
          </c:yVal>
          <c:smooth val="0"/>
          <c:extLst>
            <c:ext xmlns:c16="http://schemas.microsoft.com/office/drawing/2014/chart" uri="{C3380CC4-5D6E-409C-BE32-E72D297353CC}">
              <c16:uniqueId val="{00000003-D7EC-4140-97A1-2B34E38B8FDD}"/>
            </c:ext>
          </c:extLst>
        </c:ser>
        <c:ser>
          <c:idx val="7"/>
          <c:order val="4"/>
          <c:tx>
            <c:v>HyE 1100</c:v>
          </c:tx>
          <c:spPr>
            <a:ln w="25400" cap="rnd">
              <a:noFill/>
              <a:round/>
            </a:ln>
            <a:effectLst/>
          </c:spPr>
          <c:marker>
            <c:symbol val="circle"/>
            <c:size val="10"/>
            <c:spPr>
              <a:solidFill>
                <a:srgbClr val="FF0000"/>
              </a:solidFill>
              <a:ln w="9525">
                <a:solidFill>
                  <a:schemeClr val="accent2">
                    <a:lumMod val="60000"/>
                  </a:schemeClr>
                </a:solidFill>
              </a:ln>
              <a:effectLst/>
            </c:spPr>
          </c:marker>
          <c:xVal>
            <c:numRef>
              <c:f>Sheet1!$J$166:$J$174</c:f>
              <c:numCache>
                <c:formatCode>0.00</c:formatCode>
                <c:ptCount val="9"/>
                <c:pt idx="0">
                  <c:v>4.2099417199999998</c:v>
                </c:pt>
                <c:pt idx="1">
                  <c:v>4.29433022</c:v>
                </c:pt>
                <c:pt idx="2">
                  <c:v>4.31123148</c:v>
                </c:pt>
                <c:pt idx="3">
                  <c:v>3.957189375</c:v>
                </c:pt>
                <c:pt idx="4">
                  <c:v>4.4148251800000002</c:v>
                </c:pt>
                <c:pt idx="5">
                  <c:v>3.6533264599999997</c:v>
                </c:pt>
                <c:pt idx="6">
                  <c:v>4.3670454999999997</c:v>
                </c:pt>
                <c:pt idx="7">
                  <c:v>3.4916000749999996</c:v>
                </c:pt>
                <c:pt idx="8">
                  <c:v>3.9182636</c:v>
                </c:pt>
              </c:numCache>
            </c:numRef>
          </c:xVal>
          <c:yVal>
            <c:numRef>
              <c:f>Sheet1!$E$166:$E$174</c:f>
              <c:numCache>
                <c:formatCode>0.00E+00</c:formatCode>
                <c:ptCount val="9"/>
                <c:pt idx="0">
                  <c:v>7487396477244934</c:v>
                </c:pt>
                <c:pt idx="1">
                  <c:v>1.9054577441139372E+16</c:v>
                </c:pt>
                <c:pt idx="2">
                  <c:v>2.0273661169132376E+16</c:v>
                </c:pt>
                <c:pt idx="3">
                  <c:v>5633721647119410</c:v>
                </c:pt>
                <c:pt idx="4">
                  <c:v>1.4444780994508152E+16</c:v>
                </c:pt>
                <c:pt idx="5">
                  <c:v>6582032860372935</c:v>
                </c:pt>
                <c:pt idx="6">
                  <c:v>1.4306884129055594E+16</c:v>
                </c:pt>
                <c:pt idx="7">
                  <c:v>6560353168367902</c:v>
                </c:pt>
                <c:pt idx="8">
                  <c:v>1.8092074881857056E+16</c:v>
                </c:pt>
              </c:numCache>
            </c:numRef>
          </c:yVal>
          <c:smooth val="0"/>
          <c:extLst>
            <c:ext xmlns:c16="http://schemas.microsoft.com/office/drawing/2014/chart" uri="{C3380CC4-5D6E-409C-BE32-E72D297353CC}">
              <c16:uniqueId val="{00000004-D7EC-4140-97A1-2B34E38B8FDD}"/>
            </c:ext>
          </c:extLst>
        </c:ser>
        <c:ser>
          <c:idx val="8"/>
          <c:order val="5"/>
          <c:tx>
            <c:v>HyE 1050</c:v>
          </c:tx>
          <c:spPr>
            <a:ln w="25400" cap="rnd">
              <a:noFill/>
              <a:round/>
            </a:ln>
            <a:effectLst/>
          </c:spPr>
          <c:marker>
            <c:symbol val="circle"/>
            <c:size val="10"/>
            <c:spPr>
              <a:solidFill>
                <a:srgbClr val="FF0000"/>
              </a:solidFill>
              <a:ln w="9525">
                <a:solidFill>
                  <a:schemeClr val="accent3">
                    <a:lumMod val="60000"/>
                  </a:schemeClr>
                </a:solidFill>
              </a:ln>
              <a:effectLst/>
            </c:spPr>
          </c:marker>
          <c:trendline>
            <c:spPr>
              <a:ln w="19050" cap="rnd">
                <a:solidFill>
                  <a:schemeClr val="accent3">
                    <a:lumMod val="60000"/>
                  </a:schemeClr>
                </a:solidFill>
                <a:prstDash val="sysDot"/>
              </a:ln>
              <a:effectLst/>
            </c:spPr>
            <c:trendlineType val="power"/>
            <c:dispRSqr val="1"/>
            <c:dispEq val="1"/>
            <c:trendlineLbl>
              <c:layout>
                <c:manualLayout>
                  <c:x val="-0.45198564123187446"/>
                  <c:y val="1.4878783559344549E-2"/>
                </c:manualLayout>
              </c:layout>
              <c:tx>
                <c:rich>
                  <a:bodyPr rot="0" spcFirstLastPara="1" vertOverflow="ellipsis" vert="horz" wrap="square" anchor="ctr" anchorCtr="1"/>
                  <a:lstStyle/>
                  <a:p>
                    <a:pPr>
                      <a:defRPr sz="1400" b="1" i="1" u="none" strike="noStrike" kern="1200" baseline="0">
                        <a:solidFill>
                          <a:schemeClr val="tx1"/>
                        </a:solidFill>
                        <a:latin typeface="+mn-lt"/>
                        <a:ea typeface="+mn-ea"/>
                        <a:cs typeface="+mn-cs"/>
                      </a:defRPr>
                    </a:pPr>
                    <a:r>
                      <a:rPr lang="en-US" i="1" baseline="0" dirty="0"/>
                      <a:t>R² = 0.9572</a:t>
                    </a:r>
                    <a:endParaRPr lang="en-US" i="1" dirty="0"/>
                  </a:p>
                </c:rich>
              </c:tx>
              <c:numFmt formatCode="General" sourceLinked="0"/>
              <c:spPr>
                <a:noFill/>
                <a:ln>
                  <a:noFill/>
                </a:ln>
                <a:effectLst/>
              </c:spPr>
              <c:txPr>
                <a:bodyPr rot="0" spcFirstLastPara="1" vertOverflow="ellipsis" vert="horz" wrap="square" anchor="ctr" anchorCtr="1"/>
                <a:lstStyle/>
                <a:p>
                  <a:pPr>
                    <a:defRPr sz="1400" b="1" i="1" u="none" strike="noStrike" kern="1200" baseline="0">
                      <a:solidFill>
                        <a:schemeClr val="tx1"/>
                      </a:solidFill>
                      <a:latin typeface="+mn-lt"/>
                      <a:ea typeface="+mn-ea"/>
                      <a:cs typeface="+mn-cs"/>
                    </a:defRPr>
                  </a:pPr>
                  <a:endParaRPr lang="en-US"/>
                </a:p>
              </c:txPr>
            </c:trendlineLbl>
          </c:trendline>
          <c:errBars>
            <c:errDir val="x"/>
            <c:errBarType val="both"/>
            <c:errValType val="cust"/>
            <c:noEndCap val="0"/>
            <c:plus>
              <c:numRef>
                <c:f>Sheet1!$K$151:$K$174</c:f>
                <c:numCache>
                  <c:formatCode>General</c:formatCode>
                  <c:ptCount val="24"/>
                  <c:pt idx="0">
                    <c:v>0.26145637799999999</c:v>
                  </c:pt>
                  <c:pt idx="1">
                    <c:v>0.25038310200000002</c:v>
                  </c:pt>
                  <c:pt idx="2">
                    <c:v>0.26580505999999998</c:v>
                  </c:pt>
                  <c:pt idx="3">
                    <c:v>0.252202333</c:v>
                  </c:pt>
                  <c:pt idx="4">
                    <c:v>0.26009200700000001</c:v>
                  </c:pt>
                  <c:pt idx="5">
                    <c:v>0.266995657</c:v>
                  </c:pt>
                  <c:pt idx="6">
                    <c:v>0.25882009</c:v>
                  </c:pt>
                  <c:pt idx="7">
                    <c:v>0.56791000000000003</c:v>
                  </c:pt>
                  <c:pt idx="8">
                    <c:v>0.43</c:v>
                  </c:pt>
                  <c:pt idx="9">
                    <c:v>0.26</c:v>
                  </c:pt>
                  <c:pt idx="10">
                    <c:v>0.66</c:v>
                  </c:pt>
                  <c:pt idx="11">
                    <c:v>0.21</c:v>
                  </c:pt>
                  <c:pt idx="12">
                    <c:v>0.28000000000000003</c:v>
                  </c:pt>
                  <c:pt idx="15">
                    <c:v>0.24713115699999999</c:v>
                  </c:pt>
                  <c:pt idx="16">
                    <c:v>0.24888886600000001</c:v>
                  </c:pt>
                  <c:pt idx="17">
                    <c:v>0.24566428099999998</c:v>
                  </c:pt>
                  <c:pt idx="18">
                    <c:v>0.25811740350000001</c:v>
                  </c:pt>
                  <c:pt idx="19">
                    <c:v>0.26125864500000001</c:v>
                  </c:pt>
                  <c:pt idx="20">
                    <c:v>0.24474217299999998</c:v>
                  </c:pt>
                  <c:pt idx="21">
                    <c:v>0.26117500699999996</c:v>
                  </c:pt>
                  <c:pt idx="22">
                    <c:v>0.24327789999999996</c:v>
                  </c:pt>
                  <c:pt idx="23">
                    <c:v>0.25127366999999995</c:v>
                  </c:pt>
                </c:numCache>
              </c:numRef>
            </c:plus>
            <c:minus>
              <c:numRef>
                <c:f>Sheet1!$K$151:$K$174</c:f>
                <c:numCache>
                  <c:formatCode>General</c:formatCode>
                  <c:ptCount val="24"/>
                  <c:pt idx="0">
                    <c:v>0.26145637799999999</c:v>
                  </c:pt>
                  <c:pt idx="1">
                    <c:v>0.25038310200000002</c:v>
                  </c:pt>
                  <c:pt idx="2">
                    <c:v>0.26580505999999998</c:v>
                  </c:pt>
                  <c:pt idx="3">
                    <c:v>0.252202333</c:v>
                  </c:pt>
                  <c:pt idx="4">
                    <c:v>0.26009200700000001</c:v>
                  </c:pt>
                  <c:pt idx="5">
                    <c:v>0.266995657</c:v>
                  </c:pt>
                  <c:pt idx="6">
                    <c:v>0.25882009</c:v>
                  </c:pt>
                  <c:pt idx="7">
                    <c:v>0.56791000000000003</c:v>
                  </c:pt>
                  <c:pt idx="8">
                    <c:v>0.43</c:v>
                  </c:pt>
                  <c:pt idx="9">
                    <c:v>0.26</c:v>
                  </c:pt>
                  <c:pt idx="10">
                    <c:v>0.66</c:v>
                  </c:pt>
                  <c:pt idx="11">
                    <c:v>0.21</c:v>
                  </c:pt>
                  <c:pt idx="12">
                    <c:v>0.28000000000000003</c:v>
                  </c:pt>
                  <c:pt idx="15">
                    <c:v>0.24713115699999999</c:v>
                  </c:pt>
                  <c:pt idx="16">
                    <c:v>0.24888886600000001</c:v>
                  </c:pt>
                  <c:pt idx="17">
                    <c:v>0.24566428099999998</c:v>
                  </c:pt>
                  <c:pt idx="18">
                    <c:v>0.25811740350000001</c:v>
                  </c:pt>
                  <c:pt idx="19">
                    <c:v>0.26125864500000001</c:v>
                  </c:pt>
                  <c:pt idx="20">
                    <c:v>0.24474217299999998</c:v>
                  </c:pt>
                  <c:pt idx="21">
                    <c:v>0.26117500699999996</c:v>
                  </c:pt>
                  <c:pt idx="22">
                    <c:v>0.24327789999999996</c:v>
                  </c:pt>
                  <c:pt idx="23">
                    <c:v>0.25127366999999995</c:v>
                  </c:pt>
                </c:numCache>
              </c:numRef>
            </c:minus>
            <c:spPr>
              <a:noFill/>
              <a:ln w="9525" cap="flat" cmpd="sng" algn="ctr">
                <a:solidFill>
                  <a:schemeClr val="tx1">
                    <a:lumMod val="65000"/>
                    <a:lumOff val="35000"/>
                  </a:schemeClr>
                </a:solidFill>
                <a:round/>
              </a:ln>
              <a:effectLst/>
            </c:spPr>
          </c:errBars>
          <c:errBars>
            <c:errDir val="y"/>
            <c:errBarType val="both"/>
            <c:errValType val="cust"/>
            <c:noEndCap val="0"/>
            <c:plus>
              <c:numRef>
                <c:f>Sheet1!$BU$151:$BU$174</c:f>
                <c:numCache>
                  <c:formatCode>General</c:formatCode>
                  <c:ptCount val="24"/>
                  <c:pt idx="0">
                    <c:v>3.3575746687558543</c:v>
                  </c:pt>
                  <c:pt idx="1">
                    <c:v>5.0160130959264864</c:v>
                  </c:pt>
                  <c:pt idx="2">
                    <c:v>4.6556990361726731</c:v>
                  </c:pt>
                  <c:pt idx="3">
                    <c:v>5.5635546828104507</c:v>
                  </c:pt>
                  <c:pt idx="4">
                    <c:v>7.206243107183492</c:v>
                  </c:pt>
                  <c:pt idx="5">
                    <c:v>5.3325980987625456</c:v>
                  </c:pt>
                  <c:pt idx="6">
                    <c:v>8.4485731724185911</c:v>
                  </c:pt>
                  <c:pt idx="7">
                    <c:v>8.1215357511398434</c:v>
                  </c:pt>
                  <c:pt idx="8">
                    <c:v>8</c:v>
                  </c:pt>
                  <c:pt idx="9">
                    <c:v>8</c:v>
                  </c:pt>
                  <c:pt idx="10">
                    <c:v>9</c:v>
                  </c:pt>
                  <c:pt idx="11">
                    <c:v>5</c:v>
                  </c:pt>
                  <c:pt idx="15">
                    <c:v>3.2660886271690921</c:v>
                  </c:pt>
                  <c:pt idx="16">
                    <c:v>4.7755474371916309</c:v>
                  </c:pt>
                  <c:pt idx="17">
                    <c:v>3.7414685924304005</c:v>
                  </c:pt>
                  <c:pt idx="18">
                    <c:v>2.0736421559188556</c:v>
                  </c:pt>
                  <c:pt idx="19">
                    <c:v>5.5574429822697882</c:v>
                  </c:pt>
                  <c:pt idx="22">
                    <c:v>2.8683877908176125</c:v>
                  </c:pt>
                  <c:pt idx="23">
                    <c:v>3.8108231695058925</c:v>
                  </c:pt>
                </c:numCache>
              </c:numRef>
            </c:plus>
            <c:minus>
              <c:numRef>
                <c:f>Sheet1!$BU$151:$BU$174</c:f>
                <c:numCache>
                  <c:formatCode>General</c:formatCode>
                  <c:ptCount val="24"/>
                  <c:pt idx="0">
                    <c:v>3.3575746687558543</c:v>
                  </c:pt>
                  <c:pt idx="1">
                    <c:v>5.0160130959264864</c:v>
                  </c:pt>
                  <c:pt idx="2">
                    <c:v>4.6556990361726731</c:v>
                  </c:pt>
                  <c:pt idx="3">
                    <c:v>5.5635546828104507</c:v>
                  </c:pt>
                  <c:pt idx="4">
                    <c:v>7.206243107183492</c:v>
                  </c:pt>
                  <c:pt idx="5">
                    <c:v>5.3325980987625456</c:v>
                  </c:pt>
                  <c:pt idx="6">
                    <c:v>8.4485731724185911</c:v>
                  </c:pt>
                  <c:pt idx="7">
                    <c:v>8.1215357511398434</c:v>
                  </c:pt>
                  <c:pt idx="8">
                    <c:v>8</c:v>
                  </c:pt>
                  <c:pt idx="9">
                    <c:v>8</c:v>
                  </c:pt>
                  <c:pt idx="10">
                    <c:v>9</c:v>
                  </c:pt>
                  <c:pt idx="11">
                    <c:v>5</c:v>
                  </c:pt>
                  <c:pt idx="15">
                    <c:v>3.2660886271690921</c:v>
                  </c:pt>
                  <c:pt idx="16">
                    <c:v>4.7755474371916309</c:v>
                  </c:pt>
                  <c:pt idx="17">
                    <c:v>3.7414685924304005</c:v>
                  </c:pt>
                  <c:pt idx="18">
                    <c:v>2.0736421559188556</c:v>
                  </c:pt>
                  <c:pt idx="19">
                    <c:v>5.5574429822697882</c:v>
                  </c:pt>
                  <c:pt idx="22">
                    <c:v>2.8683877908176125</c:v>
                  </c:pt>
                  <c:pt idx="23">
                    <c:v>3.8108231695058925</c:v>
                  </c:pt>
                </c:numCache>
              </c:numRef>
            </c:minus>
            <c:spPr>
              <a:noFill/>
              <a:ln w="9525" cap="flat" cmpd="sng" algn="ctr">
                <a:solidFill>
                  <a:schemeClr val="tx1">
                    <a:lumMod val="65000"/>
                    <a:lumOff val="35000"/>
                  </a:schemeClr>
                </a:solidFill>
                <a:round/>
              </a:ln>
              <a:effectLst/>
            </c:spPr>
          </c:errBars>
          <c:xVal>
            <c:numRef>
              <c:f>Sheet1!$J$151:$J$165</c:f>
              <c:numCache>
                <c:formatCode>0.00</c:formatCode>
                <c:ptCount val="15"/>
                <c:pt idx="0">
                  <c:v>3.9330370499999998</c:v>
                </c:pt>
                <c:pt idx="1">
                  <c:v>4.6066449999999994</c:v>
                </c:pt>
                <c:pt idx="2">
                  <c:v>5.2121602750000005</c:v>
                </c:pt>
                <c:pt idx="3">
                  <c:v>5.0541415499999998</c:v>
                </c:pt>
                <c:pt idx="4">
                  <c:v>4.7813889499999993</c:v>
                </c:pt>
                <c:pt idx="5">
                  <c:v>4.0209405499999997</c:v>
                </c:pt>
                <c:pt idx="6">
                  <c:v>5.2877887299999999</c:v>
                </c:pt>
                <c:pt idx="7">
                  <c:v>9.31</c:v>
                </c:pt>
                <c:pt idx="8">
                  <c:v>6.94</c:v>
                </c:pt>
                <c:pt idx="9">
                  <c:v>7.42</c:v>
                </c:pt>
                <c:pt idx="10">
                  <c:v>6.3</c:v>
                </c:pt>
                <c:pt idx="11">
                  <c:v>5.5</c:v>
                </c:pt>
                <c:pt idx="12">
                  <c:v>4.93</c:v>
                </c:pt>
                <c:pt idx="13">
                  <c:v>8.65</c:v>
                </c:pt>
                <c:pt idx="14">
                  <c:v>12</c:v>
                </c:pt>
              </c:numCache>
            </c:numRef>
          </c:xVal>
          <c:yVal>
            <c:numRef>
              <c:f>Sheet1!$E$151:$E$165</c:f>
              <c:numCache>
                <c:formatCode>0.00E+00</c:formatCode>
                <c:ptCount val="15"/>
                <c:pt idx="0">
                  <c:v>1.0165325251067788E+16</c:v>
                </c:pt>
                <c:pt idx="1">
                  <c:v>3.4897198150358572E+16</c:v>
                </c:pt>
                <c:pt idx="2">
                  <c:v>5.999494095202536E+16</c:v>
                </c:pt>
                <c:pt idx="3">
                  <c:v>5.1229341330607496E+16</c:v>
                </c:pt>
                <c:pt idx="4">
                  <c:v>2.1993951417861648E+16</c:v>
                </c:pt>
                <c:pt idx="5">
                  <c:v>1.2120065050731218E+16</c:v>
                </c:pt>
                <c:pt idx="6">
                  <c:v>4.6431132611540376E+16</c:v>
                </c:pt>
                <c:pt idx="7">
                  <c:v>4.7831495805386502E+17</c:v>
                </c:pt>
                <c:pt idx="8">
                  <c:v>1.5404962310107674E+17</c:v>
                </c:pt>
                <c:pt idx="9">
                  <c:v>2.4967565649345043E+17</c:v>
                </c:pt>
                <c:pt idx="10">
                  <c:v>1.7104835699085261E+17</c:v>
                </c:pt>
                <c:pt idx="11">
                  <c:v>8.9201152115301552E+16</c:v>
                </c:pt>
                <c:pt idx="12">
                  <c:v>5.7709720915198552E+16</c:v>
                </c:pt>
                <c:pt idx="13">
                  <c:v>4.09E+17</c:v>
                </c:pt>
                <c:pt idx="14">
                  <c:v>9.53E+17</c:v>
                </c:pt>
              </c:numCache>
            </c:numRef>
          </c:yVal>
          <c:smooth val="0"/>
          <c:extLst>
            <c:ext xmlns:c16="http://schemas.microsoft.com/office/drawing/2014/chart" uri="{C3380CC4-5D6E-409C-BE32-E72D297353CC}">
              <c16:uniqueId val="{00000006-D7EC-4140-97A1-2B34E38B8FDD}"/>
            </c:ext>
          </c:extLst>
        </c:ser>
        <c:ser>
          <c:idx val="9"/>
          <c:order val="6"/>
          <c:tx>
            <c:v>Iraum</c:v>
          </c:tx>
          <c:spPr>
            <a:ln w="25400" cap="rnd">
              <a:noFill/>
              <a:round/>
            </a:ln>
            <a:effectLst/>
          </c:spPr>
          <c:marker>
            <c:symbol val="circle"/>
            <c:size val="10"/>
            <c:spPr>
              <a:solidFill>
                <a:srgbClr val="7030A0"/>
              </a:solidFill>
              <a:ln w="9525">
                <a:solidFill>
                  <a:schemeClr val="accent1"/>
                </a:solidFill>
              </a:ln>
              <a:effectLst/>
            </c:spPr>
          </c:marker>
          <c:xVal>
            <c:numRef>
              <c:f>Sheet1!$J$175:$J$180</c:f>
              <c:numCache>
                <c:formatCode>0.00</c:formatCode>
                <c:ptCount val="6"/>
                <c:pt idx="0">
                  <c:v>4.2931497499999995</c:v>
                </c:pt>
                <c:pt idx="1">
                  <c:v>4.8005869299999997</c:v>
                </c:pt>
                <c:pt idx="2">
                  <c:v>4.41556485</c:v>
                </c:pt>
                <c:pt idx="3">
                  <c:v>4.865268725</c:v>
                </c:pt>
                <c:pt idx="4">
                  <c:v>5.0350432249999999</c:v>
                </c:pt>
                <c:pt idx="5">
                  <c:v>4.5238660849999999</c:v>
                </c:pt>
              </c:numCache>
            </c:numRef>
          </c:xVal>
          <c:yVal>
            <c:numRef>
              <c:f>Sheet1!$E$175:$E$180</c:f>
              <c:numCache>
                <c:formatCode>0.00E+00</c:formatCode>
                <c:ptCount val="6"/>
                <c:pt idx="0">
                  <c:v>6747266238726404</c:v>
                </c:pt>
                <c:pt idx="1">
                  <c:v>1.7825174083221002E+16</c:v>
                </c:pt>
                <c:pt idx="2">
                  <c:v>1.7808213002747668E+16</c:v>
                </c:pt>
                <c:pt idx="3">
                  <c:v>3.7685194612347104E+16</c:v>
                </c:pt>
                <c:pt idx="4">
                  <c:v>5.6983885401791256E+16</c:v>
                </c:pt>
                <c:pt idx="5">
                  <c:v>2.413277145248406E+16</c:v>
                </c:pt>
              </c:numCache>
            </c:numRef>
          </c:yVal>
          <c:smooth val="0"/>
          <c:extLst>
            <c:ext xmlns:c16="http://schemas.microsoft.com/office/drawing/2014/chart" uri="{C3380CC4-5D6E-409C-BE32-E72D297353CC}">
              <c16:uniqueId val="{00000007-D7EC-4140-97A1-2B34E38B8FDD}"/>
            </c:ext>
          </c:extLst>
        </c:ser>
        <c:dLbls>
          <c:showLegendKey val="0"/>
          <c:showVal val="0"/>
          <c:showCatName val="0"/>
          <c:showSerName val="0"/>
          <c:showPercent val="0"/>
          <c:showBubbleSize val="0"/>
        </c:dLbls>
        <c:axId val="764965103"/>
        <c:axId val="764960591"/>
      </c:scatterChart>
      <c:valAx>
        <c:axId val="764965103"/>
        <c:scaling>
          <c:orientation val="minMax"/>
          <c:max val="12"/>
        </c:scaling>
        <c:delete val="0"/>
        <c:axPos val="b"/>
        <c:majorGridlines>
          <c:spPr>
            <a:ln w="9525" cap="flat" cmpd="sng" algn="ctr">
              <a:solidFill>
                <a:schemeClr val="bg2">
                  <a:lumMod val="9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DD Tion (keV)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64960591"/>
        <c:crosses val="autoZero"/>
        <c:crossBetween val="midCat"/>
        <c:majorUnit val="1"/>
      </c:valAx>
      <c:valAx>
        <c:axId val="764960591"/>
        <c:scaling>
          <c:logBase val="10"/>
          <c:orientation val="minMax"/>
          <c:min val="100000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Total Neutron Yield</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64965103"/>
        <c:crosses val="autoZero"/>
        <c:crossBetween val="midCat"/>
      </c:valAx>
      <c:spPr>
        <a:noFill/>
        <a:ln>
          <a:noFill/>
        </a:ln>
        <a:effectLst/>
      </c:spPr>
    </c:plotArea>
    <c:legend>
      <c:legendPos val="r"/>
      <c:layout>
        <c:manualLayout>
          <c:xMode val="edge"/>
          <c:yMode val="edge"/>
          <c:x val="0.67557706984247401"/>
          <c:y val="0.36433026521818745"/>
          <c:w val="0.26334109808806117"/>
          <c:h val="0.45915381523081339"/>
        </c:manualLayout>
      </c:layout>
      <c:overlay val="0"/>
      <c:spPr>
        <a:solidFill>
          <a:schemeClr val="bg1"/>
        </a:solidFill>
        <a:ln>
          <a:solidFill>
            <a:schemeClr val="tx1"/>
          </a:solid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51964594036882"/>
          <c:y val="3.8013392952168233E-2"/>
          <c:w val="0.73916247222807674"/>
          <c:h val="0.80165168796485142"/>
        </c:manualLayout>
      </c:layout>
      <c:scatterChart>
        <c:scatterStyle val="lineMarker"/>
        <c:varyColors val="0"/>
        <c:ser>
          <c:idx val="0"/>
          <c:order val="0"/>
          <c:tx>
            <c:v>Lowfoot</c:v>
          </c:tx>
          <c:spPr>
            <a:ln w="19050" cap="rnd">
              <a:noFill/>
              <a:round/>
            </a:ln>
            <a:effectLst/>
          </c:spPr>
          <c:marker>
            <c:symbol val="circle"/>
            <c:size val="10"/>
            <c:spPr>
              <a:solidFill>
                <a:schemeClr val="accent1">
                  <a:lumMod val="60000"/>
                  <a:lumOff val="40000"/>
                </a:schemeClr>
              </a:solidFill>
              <a:ln w="9525">
                <a:solidFill>
                  <a:schemeClr val="accent1"/>
                </a:solidFill>
              </a:ln>
              <a:effectLst/>
            </c:spPr>
          </c:marker>
          <c:xVal>
            <c:numRef>
              <c:f>Sheet1!$AC$62:$AC$90</c:f>
              <c:numCache>
                <c:formatCode>0.0</c:formatCode>
                <c:ptCount val="29"/>
                <c:pt idx="0">
                  <c:v>36.300390418507163</c:v>
                </c:pt>
                <c:pt idx="1">
                  <c:v>38.201815644096094</c:v>
                </c:pt>
                <c:pt idx="2">
                  <c:v>73.540545281612395</c:v>
                </c:pt>
                <c:pt idx="3">
                  <c:v>88.478314699521903</c:v>
                </c:pt>
                <c:pt idx="4">
                  <c:v>100.38498481154691</c:v>
                </c:pt>
                <c:pt idx="6">
                  <c:v>77.56558155614411</c:v>
                </c:pt>
                <c:pt idx="9">
                  <c:v>89.899370104105657</c:v>
                </c:pt>
                <c:pt idx="10">
                  <c:v>81.324287847115812</c:v>
                </c:pt>
                <c:pt idx="12">
                  <c:v>81.195003667948043</c:v>
                </c:pt>
                <c:pt idx="13">
                  <c:v>82.841709981997823</c:v>
                </c:pt>
                <c:pt idx="15">
                  <c:v>74.893791487041838</c:v>
                </c:pt>
                <c:pt idx="16">
                  <c:v>108.01484490028928</c:v>
                </c:pt>
                <c:pt idx="17">
                  <c:v>95.965986858869897</c:v>
                </c:pt>
                <c:pt idx="18">
                  <c:v>101.70938529975722</c:v>
                </c:pt>
                <c:pt idx="19">
                  <c:v>105.56478533690347</c:v>
                </c:pt>
                <c:pt idx="20">
                  <c:v>102.59436226562764</c:v>
                </c:pt>
                <c:pt idx="21">
                  <c:v>77.558365829556152</c:v>
                </c:pt>
                <c:pt idx="22">
                  <c:v>56.630182685752466</c:v>
                </c:pt>
                <c:pt idx="23">
                  <c:v>102.26762536234986</c:v>
                </c:pt>
                <c:pt idx="24">
                  <c:v>78.004036611990415</c:v>
                </c:pt>
                <c:pt idx="25">
                  <c:v>68.783167527125826</c:v>
                </c:pt>
                <c:pt idx="26">
                  <c:v>64.722289545101617</c:v>
                </c:pt>
                <c:pt idx="27">
                  <c:v>73.39828854496929</c:v>
                </c:pt>
                <c:pt idx="28">
                  <c:v>91.266462842672311</c:v>
                </c:pt>
              </c:numCache>
            </c:numRef>
          </c:xVal>
          <c:yVal>
            <c:numRef>
              <c:f>Sheet1!$CL$62:$CL$90</c:f>
              <c:numCache>
                <c:formatCode>0.00E+00</c:formatCode>
                <c:ptCount val="29"/>
                <c:pt idx="0">
                  <c:v>0.64969649250988804</c:v>
                </c:pt>
                <c:pt idx="1">
                  <c:v>1.4077787559533792</c:v>
                </c:pt>
                <c:pt idx="2">
                  <c:v>1.3912668373139441</c:v>
                </c:pt>
                <c:pt idx="3">
                  <c:v>0.56846356278311927</c:v>
                </c:pt>
                <c:pt idx="4">
                  <c:v>1.530774558556</c:v>
                </c:pt>
                <c:pt idx="5">
                  <c:v>1.9779619127032306</c:v>
                </c:pt>
                <c:pt idx="6">
                  <c:v>1.9802353166898619</c:v>
                </c:pt>
                <c:pt idx="7">
                  <c:v>0.75426590950224859</c:v>
                </c:pt>
                <c:pt idx="8">
                  <c:v>1.8846318215114957</c:v>
                </c:pt>
                <c:pt idx="9">
                  <c:v>2.5153227484879306</c:v>
                </c:pt>
                <c:pt idx="10">
                  <c:v>1.0502255603229578</c:v>
                </c:pt>
                <c:pt idx="11">
                  <c:v>2.0277625892849285</c:v>
                </c:pt>
                <c:pt idx="12">
                  <c:v>1.8905144142612171</c:v>
                </c:pt>
                <c:pt idx="13">
                  <c:v>0.32335300229495434</c:v>
                </c:pt>
                <c:pt idx="14">
                  <c:v>1.1791773334112967</c:v>
                </c:pt>
                <c:pt idx="15">
                  <c:v>0.44855877066565542</c:v>
                </c:pt>
                <c:pt idx="16">
                  <c:v>0.77748478924700026</c:v>
                </c:pt>
                <c:pt idx="17">
                  <c:v>1.5136170577534436</c:v>
                </c:pt>
                <c:pt idx="18">
                  <c:v>0.44367608750355103</c:v>
                </c:pt>
                <c:pt idx="19">
                  <c:v>0.38096333297921481</c:v>
                </c:pt>
                <c:pt idx="20">
                  <c:v>1.5041116038307798</c:v>
                </c:pt>
                <c:pt idx="21">
                  <c:v>0.28073937504644308</c:v>
                </c:pt>
                <c:pt idx="22">
                  <c:v>0.33458270183302957</c:v>
                </c:pt>
                <c:pt idx="23">
                  <c:v>0.83642086392700243</c:v>
                </c:pt>
                <c:pt idx="24">
                  <c:v>0.54166225966861781</c:v>
                </c:pt>
                <c:pt idx="25">
                  <c:v>1.0224593496210856</c:v>
                </c:pt>
                <c:pt idx="26">
                  <c:v>0.51774210528112974</c:v>
                </c:pt>
                <c:pt idx="27">
                  <c:v>1.5649539600919324</c:v>
                </c:pt>
                <c:pt idx="28">
                  <c:v>0.98850092617645169</c:v>
                </c:pt>
              </c:numCache>
            </c:numRef>
          </c:yVal>
          <c:smooth val="0"/>
          <c:extLst>
            <c:ext xmlns:c16="http://schemas.microsoft.com/office/drawing/2014/chart" uri="{C3380CC4-5D6E-409C-BE32-E72D297353CC}">
              <c16:uniqueId val="{00000000-FF88-1E47-B09E-4E0A2FACB9C8}"/>
            </c:ext>
          </c:extLst>
        </c:ser>
        <c:ser>
          <c:idx val="2"/>
          <c:order val="1"/>
          <c:tx>
            <c:v>Highfoot</c:v>
          </c:tx>
          <c:spPr>
            <a:ln w="25400" cap="rnd">
              <a:noFill/>
              <a:round/>
            </a:ln>
            <a:effectLst/>
          </c:spPr>
          <c:marker>
            <c:symbol val="circle"/>
            <c:size val="10"/>
            <c:spPr>
              <a:solidFill>
                <a:srgbClr val="92D050"/>
              </a:solidFill>
              <a:ln w="9525">
                <a:solidFill>
                  <a:schemeClr val="accent3"/>
                </a:solidFill>
              </a:ln>
              <a:effectLst/>
            </c:spPr>
          </c:marker>
          <c:xVal>
            <c:numRef>
              <c:f>Sheet1!$AC$26:$AC$59</c:f>
              <c:numCache>
                <c:formatCode>0.0</c:formatCode>
                <c:ptCount val="34"/>
                <c:pt idx="0">
                  <c:v>70.453739894403768</c:v>
                </c:pt>
                <c:pt idx="1">
                  <c:v>41.203715988723154</c:v>
                </c:pt>
                <c:pt idx="2">
                  <c:v>56.519304946154584</c:v>
                </c:pt>
                <c:pt idx="3">
                  <c:v>46.388439038218458</c:v>
                </c:pt>
                <c:pt idx="4">
                  <c:v>101.62778496802476</c:v>
                </c:pt>
                <c:pt idx="5">
                  <c:v>111.77899229546395</c:v>
                </c:pt>
                <c:pt idx="6">
                  <c:v>116.95811871679059</c:v>
                </c:pt>
                <c:pt idx="7">
                  <c:v>112.19738305464341</c:v>
                </c:pt>
                <c:pt idx="8">
                  <c:v>145.98211069086412</c:v>
                </c:pt>
                <c:pt idx="9">
                  <c:v>142.59617678015991</c:v>
                </c:pt>
                <c:pt idx="10">
                  <c:v>141.69757950899631</c:v>
                </c:pt>
                <c:pt idx="11">
                  <c:v>135.3231022376857</c:v>
                </c:pt>
                <c:pt idx="12">
                  <c:v>143.3400388041614</c:v>
                </c:pt>
                <c:pt idx="13">
                  <c:v>209.72490773641437</c:v>
                </c:pt>
                <c:pt idx="14">
                  <c:v>185.37394138843607</c:v>
                </c:pt>
                <c:pt idx="15">
                  <c:v>133.99088197407724</c:v>
                </c:pt>
                <c:pt idx="16">
                  <c:v>133.77469581335799</c:v>
                </c:pt>
                <c:pt idx="18">
                  <c:v>137.78469759182408</c:v>
                </c:pt>
                <c:pt idx="19">
                  <c:v>209.53414533127003</c:v>
                </c:pt>
                <c:pt idx="20">
                  <c:v>174.14413408600481</c:v>
                </c:pt>
                <c:pt idx="21">
                  <c:v>181.17239308879576</c:v>
                </c:pt>
                <c:pt idx="22">
                  <c:v>131.28186325916639</c:v>
                </c:pt>
                <c:pt idx="23">
                  <c:v>170.53661197434621</c:v>
                </c:pt>
                <c:pt idx="24">
                  <c:v>230.80729955214636</c:v>
                </c:pt>
                <c:pt idx="25">
                  <c:v>168.99434387555382</c:v>
                </c:pt>
                <c:pt idx="26">
                  <c:v>119.53274437634661</c:v>
                </c:pt>
                <c:pt idx="27">
                  <c:v>150.4658604466608</c:v>
                </c:pt>
                <c:pt idx="28">
                  <c:v>134.17206450762151</c:v>
                </c:pt>
                <c:pt idx="29">
                  <c:v>177.73286263525222</c:v>
                </c:pt>
                <c:pt idx="30">
                  <c:v>120.59821896595079</c:v>
                </c:pt>
                <c:pt idx="31">
                  <c:v>289.5758417729424</c:v>
                </c:pt>
                <c:pt idx="32">
                  <c:v>129.73645522326791</c:v>
                </c:pt>
                <c:pt idx="33">
                  <c:v>157.80454764922999</c:v>
                </c:pt>
              </c:numCache>
            </c:numRef>
          </c:xVal>
          <c:yVal>
            <c:numRef>
              <c:f>Sheet1!$CL$26:$CL$59</c:f>
              <c:numCache>
                <c:formatCode>0.00E+00</c:formatCode>
                <c:ptCount val="34"/>
                <c:pt idx="0">
                  <c:v>2.4386520922397463</c:v>
                </c:pt>
                <c:pt idx="1">
                  <c:v>1.8053548909871704</c:v>
                </c:pt>
                <c:pt idx="2">
                  <c:v>3.3753898476056765</c:v>
                </c:pt>
                <c:pt idx="3">
                  <c:v>1.5188455218545864</c:v>
                </c:pt>
                <c:pt idx="4">
                  <c:v>7.8617228366546605</c:v>
                </c:pt>
                <c:pt idx="5">
                  <c:v>14.271093381699057</c:v>
                </c:pt>
                <c:pt idx="6">
                  <c:v>16.829167822891595</c:v>
                </c:pt>
                <c:pt idx="7">
                  <c:v>9.7632428178931363</c:v>
                </c:pt>
                <c:pt idx="8">
                  <c:v>26.113226690970141</c:v>
                </c:pt>
                <c:pt idx="9">
                  <c:v>9.073217595432995</c:v>
                </c:pt>
                <c:pt idx="10">
                  <c:v>26.015580054159027</c:v>
                </c:pt>
                <c:pt idx="11">
                  <c:v>17.084415445201067</c:v>
                </c:pt>
                <c:pt idx="12">
                  <c:v>20.083938178778475</c:v>
                </c:pt>
                <c:pt idx="13">
                  <c:v>25.439344255085928</c:v>
                </c:pt>
                <c:pt idx="14">
                  <c:v>13.969191378663144</c:v>
                </c:pt>
                <c:pt idx="15">
                  <c:v>17.614332753379294</c:v>
                </c:pt>
                <c:pt idx="16">
                  <c:v>15.451231908501157</c:v>
                </c:pt>
                <c:pt idx="17">
                  <c:v>10.071273190310691</c:v>
                </c:pt>
                <c:pt idx="18">
                  <c:v>9.0885129987225053</c:v>
                </c:pt>
                <c:pt idx="19">
                  <c:v>20.427319570740433</c:v>
                </c:pt>
                <c:pt idx="20">
                  <c:v>24.483939128433729</c:v>
                </c:pt>
                <c:pt idx="21">
                  <c:v>16.273508542411989</c:v>
                </c:pt>
                <c:pt idx="22">
                  <c:v>15.626232605777028</c:v>
                </c:pt>
                <c:pt idx="23">
                  <c:v>18.872837865228931</c:v>
                </c:pt>
                <c:pt idx="24">
                  <c:v>22.860356414762276</c:v>
                </c:pt>
                <c:pt idx="25">
                  <c:v>19.254536154124313</c:v>
                </c:pt>
                <c:pt idx="26">
                  <c:v>8.7185103105539756</c:v>
                </c:pt>
                <c:pt idx="27">
                  <c:v>15.820051635856323</c:v>
                </c:pt>
                <c:pt idx="28">
                  <c:v>12.394042584566051</c:v>
                </c:pt>
                <c:pt idx="29">
                  <c:v>17.836085447255257</c:v>
                </c:pt>
                <c:pt idx="30">
                  <c:v>9.3578394986636066</c:v>
                </c:pt>
                <c:pt idx="31">
                  <c:v>30.248930858183648</c:v>
                </c:pt>
                <c:pt idx="32">
                  <c:v>7.9178461650033487</c:v>
                </c:pt>
                <c:pt idx="33">
                  <c:v>13.354250369782694</c:v>
                </c:pt>
              </c:numCache>
            </c:numRef>
          </c:yVal>
          <c:smooth val="0"/>
          <c:extLst>
            <c:ext xmlns:c16="http://schemas.microsoft.com/office/drawing/2014/chart" uri="{C3380CC4-5D6E-409C-BE32-E72D297353CC}">
              <c16:uniqueId val="{00000001-FF88-1E47-B09E-4E0A2FACB9C8}"/>
            </c:ext>
          </c:extLst>
        </c:ser>
        <c:ser>
          <c:idx val="5"/>
          <c:order val="2"/>
          <c:tx>
            <c:v>HDC</c:v>
          </c:tx>
          <c:spPr>
            <a:ln w="25400" cap="rnd">
              <a:noFill/>
              <a:round/>
            </a:ln>
            <a:effectLst/>
          </c:spPr>
          <c:marker>
            <c:symbol val="circle"/>
            <c:size val="10"/>
            <c:spPr>
              <a:solidFill>
                <a:schemeClr val="accent2">
                  <a:lumMod val="60000"/>
                  <a:lumOff val="40000"/>
                </a:schemeClr>
              </a:solidFill>
              <a:ln w="9525">
                <a:solidFill>
                  <a:schemeClr val="accent6"/>
                </a:solidFill>
              </a:ln>
              <a:effectLst/>
            </c:spPr>
          </c:marker>
          <c:xVal>
            <c:numRef>
              <c:f>Sheet1!$AC$117:$AC$140</c:f>
              <c:numCache>
                <c:formatCode>0.0</c:formatCode>
                <c:ptCount val="24"/>
                <c:pt idx="0">
                  <c:v>59.382550317964437</c:v>
                </c:pt>
                <c:pt idx="1">
                  <c:v>95.694317347123913</c:v>
                </c:pt>
                <c:pt idx="2">
                  <c:v>98.354667016605006</c:v>
                </c:pt>
                <c:pt idx="3">
                  <c:v>129.2521384622668</c:v>
                </c:pt>
                <c:pt idx="4">
                  <c:v>119.12339539497034</c:v>
                </c:pt>
                <c:pt idx="6">
                  <c:v>142.00723667936001</c:v>
                </c:pt>
                <c:pt idx="7">
                  <c:v>459.28162427711578</c:v>
                </c:pt>
                <c:pt idx="8">
                  <c:v>311.58613302666254</c:v>
                </c:pt>
                <c:pt idx="9">
                  <c:v>266.61692829898573</c:v>
                </c:pt>
                <c:pt idx="10">
                  <c:v>324.46323177740669</c:v>
                </c:pt>
                <c:pt idx="11">
                  <c:v>322.32539997283061</c:v>
                </c:pt>
                <c:pt idx="12">
                  <c:v>288.95701278367738</c:v>
                </c:pt>
                <c:pt idx="13">
                  <c:v>198.35538262436185</c:v>
                </c:pt>
                <c:pt idx="14">
                  <c:v>292.52872999877138</c:v>
                </c:pt>
                <c:pt idx="16">
                  <c:v>317.92507862516953</c:v>
                </c:pt>
                <c:pt idx="17">
                  <c:v>259.01988046734238</c:v>
                </c:pt>
                <c:pt idx="18">
                  <c:v>388.31573213316562</c:v>
                </c:pt>
                <c:pt idx="19">
                  <c:v>219.56261874158528</c:v>
                </c:pt>
                <c:pt idx="20">
                  <c:v>316.99372529964</c:v>
                </c:pt>
                <c:pt idx="21">
                  <c:v>228.65989245262196</c:v>
                </c:pt>
                <c:pt idx="22">
                  <c:v>186.90035029473336</c:v>
                </c:pt>
                <c:pt idx="23">
                  <c:v>216.93195714878703</c:v>
                </c:pt>
              </c:numCache>
            </c:numRef>
          </c:xVal>
          <c:yVal>
            <c:numRef>
              <c:f>Sheet1!$CL$117:$CL$140</c:f>
              <c:numCache>
                <c:formatCode>0.00E+00</c:formatCode>
                <c:ptCount val="24"/>
                <c:pt idx="0">
                  <c:v>1.5135210717151184</c:v>
                </c:pt>
                <c:pt idx="1">
                  <c:v>5.0726303753254669</c:v>
                </c:pt>
                <c:pt idx="2">
                  <c:v>4.836355172143266</c:v>
                </c:pt>
                <c:pt idx="3">
                  <c:v>8.089059220843664</c:v>
                </c:pt>
                <c:pt idx="4">
                  <c:v>8.8231551573716143</c:v>
                </c:pt>
                <c:pt idx="5">
                  <c:v>14.792929262402788</c:v>
                </c:pt>
                <c:pt idx="6">
                  <c:v>6.1965147185622582</c:v>
                </c:pt>
                <c:pt idx="7">
                  <c:v>20.917606273894854</c:v>
                </c:pt>
                <c:pt idx="8">
                  <c:v>46.561250541558302</c:v>
                </c:pt>
                <c:pt idx="9">
                  <c:v>28.047192745893057</c:v>
                </c:pt>
                <c:pt idx="10">
                  <c:v>53.166452097576339</c:v>
                </c:pt>
                <c:pt idx="11">
                  <c:v>48.219260990354691</c:v>
                </c:pt>
                <c:pt idx="12">
                  <c:v>47.840793561224395</c:v>
                </c:pt>
                <c:pt idx="13">
                  <c:v>33.207967470953633</c:v>
                </c:pt>
                <c:pt idx="14">
                  <c:v>25.914176721161919</c:v>
                </c:pt>
                <c:pt idx="15">
                  <c:v>33.656839431224974</c:v>
                </c:pt>
                <c:pt idx="16">
                  <c:v>51.106868556425241</c:v>
                </c:pt>
                <c:pt idx="17">
                  <c:v>43.1778898553085</c:v>
                </c:pt>
                <c:pt idx="18">
                  <c:v>49.500750174898741</c:v>
                </c:pt>
                <c:pt idx="19">
                  <c:v>33.323527904884578</c:v>
                </c:pt>
                <c:pt idx="20">
                  <c:v>53.170467224549988</c:v>
                </c:pt>
                <c:pt idx="21">
                  <c:v>29.080613891479871</c:v>
                </c:pt>
                <c:pt idx="22">
                  <c:v>36.679208579435105</c:v>
                </c:pt>
                <c:pt idx="23">
                  <c:v>33.683674914775686</c:v>
                </c:pt>
              </c:numCache>
            </c:numRef>
          </c:yVal>
          <c:smooth val="0"/>
          <c:extLst>
            <c:ext xmlns:c16="http://schemas.microsoft.com/office/drawing/2014/chart" uri="{C3380CC4-5D6E-409C-BE32-E72D297353CC}">
              <c16:uniqueId val="{00000002-FF88-1E47-B09E-4E0A2FACB9C8}"/>
            </c:ext>
          </c:extLst>
        </c:ser>
        <c:ser>
          <c:idx val="6"/>
          <c:order val="3"/>
          <c:tx>
            <c:v>Bigfoot</c:v>
          </c:tx>
          <c:spPr>
            <a:ln w="25400" cap="rnd">
              <a:noFill/>
              <a:round/>
            </a:ln>
            <a:effectLst/>
          </c:spPr>
          <c:marker>
            <c:symbol val="circle"/>
            <c:size val="10"/>
            <c:spPr>
              <a:solidFill>
                <a:schemeClr val="accent2">
                  <a:lumMod val="75000"/>
                </a:schemeClr>
              </a:solidFill>
              <a:ln w="9525">
                <a:solidFill>
                  <a:schemeClr val="accent1">
                    <a:lumMod val="60000"/>
                  </a:schemeClr>
                </a:solidFill>
              </a:ln>
              <a:effectLst/>
            </c:spPr>
          </c:marker>
          <c:xVal>
            <c:numRef>
              <c:f>Sheet1!$AC$7:$AC$22</c:f>
              <c:numCache>
                <c:formatCode>0.0</c:formatCode>
                <c:ptCount val="16"/>
                <c:pt idx="1">
                  <c:v>148.67319350885271</c:v>
                </c:pt>
                <c:pt idx="2">
                  <c:v>200.05583185399379</c:v>
                </c:pt>
                <c:pt idx="3">
                  <c:v>359.68888339325616</c:v>
                </c:pt>
                <c:pt idx="4">
                  <c:v>296.58767289436162</c:v>
                </c:pt>
                <c:pt idx="5">
                  <c:v>212.66219931875267</c:v>
                </c:pt>
                <c:pt idx="6">
                  <c:v>238.44547947022397</c:v>
                </c:pt>
                <c:pt idx="7">
                  <c:v>307.08252658270231</c:v>
                </c:pt>
                <c:pt idx="8">
                  <c:v>291.61965956641217</c:v>
                </c:pt>
                <c:pt idx="9">
                  <c:v>266.15912027516299</c:v>
                </c:pt>
                <c:pt idx="10">
                  <c:v>284.65378361900906</c:v>
                </c:pt>
                <c:pt idx="11">
                  <c:v>213.96366200916472</c:v>
                </c:pt>
                <c:pt idx="12">
                  <c:v>248.39965230644714</c:v>
                </c:pt>
                <c:pt idx="13">
                  <c:v>345.77367866798045</c:v>
                </c:pt>
                <c:pt idx="14">
                  <c:v>193.22078946355026</c:v>
                </c:pt>
                <c:pt idx="15">
                  <c:v>289.63509380535498</c:v>
                </c:pt>
              </c:numCache>
            </c:numRef>
          </c:xVal>
          <c:yVal>
            <c:numRef>
              <c:f>Sheet1!$CL$8:$CL$22</c:f>
              <c:numCache>
                <c:formatCode>0.00E+00</c:formatCode>
                <c:ptCount val="15"/>
                <c:pt idx="0">
                  <c:v>5.2425323696453292</c:v>
                </c:pt>
                <c:pt idx="1">
                  <c:v>7.3500984311614666</c:v>
                </c:pt>
                <c:pt idx="2">
                  <c:v>21.153618166065595</c:v>
                </c:pt>
                <c:pt idx="3">
                  <c:v>30.903460747044164</c:v>
                </c:pt>
                <c:pt idx="4">
                  <c:v>17.603846281472677</c:v>
                </c:pt>
                <c:pt idx="5">
                  <c:v>22.469368911755932</c:v>
                </c:pt>
                <c:pt idx="6">
                  <c:v>28.997182211968237</c:v>
                </c:pt>
                <c:pt idx="7">
                  <c:v>31.749074583854302</c:v>
                </c:pt>
                <c:pt idx="8">
                  <c:v>55.266214063886167</c:v>
                </c:pt>
                <c:pt idx="9">
                  <c:v>30.405042626977288</c:v>
                </c:pt>
                <c:pt idx="10">
                  <c:v>28.682654706337214</c:v>
                </c:pt>
                <c:pt idx="11">
                  <c:v>39.0019662777637</c:v>
                </c:pt>
                <c:pt idx="12">
                  <c:v>48.620027450570817</c:v>
                </c:pt>
                <c:pt idx="13">
                  <c:v>20.385602814865571</c:v>
                </c:pt>
                <c:pt idx="14">
                  <c:v>48.942014692663811</c:v>
                </c:pt>
              </c:numCache>
            </c:numRef>
          </c:yVal>
          <c:smooth val="0"/>
          <c:extLst>
            <c:ext xmlns:c16="http://schemas.microsoft.com/office/drawing/2014/chart" uri="{C3380CC4-5D6E-409C-BE32-E72D297353CC}">
              <c16:uniqueId val="{00000003-FF88-1E47-B09E-4E0A2FACB9C8}"/>
            </c:ext>
          </c:extLst>
        </c:ser>
        <c:ser>
          <c:idx val="7"/>
          <c:order val="4"/>
          <c:tx>
            <c:v>HyE 1100</c:v>
          </c:tx>
          <c:spPr>
            <a:ln w="25400" cap="rnd">
              <a:noFill/>
              <a:round/>
            </a:ln>
            <a:effectLst/>
          </c:spPr>
          <c:marker>
            <c:symbol val="circle"/>
            <c:size val="10"/>
            <c:spPr>
              <a:solidFill>
                <a:srgbClr val="FF0000"/>
              </a:solidFill>
              <a:ln w="9525">
                <a:solidFill>
                  <a:schemeClr val="accent2">
                    <a:lumMod val="60000"/>
                  </a:schemeClr>
                </a:solidFill>
              </a:ln>
              <a:effectLst/>
            </c:spPr>
          </c:marker>
          <c:xVal>
            <c:numRef>
              <c:f>Sheet1!$AC$166:$AC$174</c:f>
              <c:numCache>
                <c:formatCode>0.0</c:formatCode>
                <c:ptCount val="9"/>
                <c:pt idx="0">
                  <c:v>131.21942242196383</c:v>
                </c:pt>
                <c:pt idx="1">
                  <c:v>204.47792900456815</c:v>
                </c:pt>
                <c:pt idx="2">
                  <c:v>164.66311467400141</c:v>
                </c:pt>
                <c:pt idx="3">
                  <c:v>91.833237910064128</c:v>
                </c:pt>
                <c:pt idx="4">
                  <c:v>190.5153381138453</c:v>
                </c:pt>
                <c:pt idx="5">
                  <c:v>133.80731842843173</c:v>
                </c:pt>
                <c:pt idx="7">
                  <c:v>109.82913480764265</c:v>
                </c:pt>
                <c:pt idx="8">
                  <c:v>158.36169602549961</c:v>
                </c:pt>
              </c:numCache>
            </c:numRef>
          </c:xVal>
          <c:yVal>
            <c:numRef>
              <c:f>Sheet1!$CL$166:$CL$174</c:f>
              <c:numCache>
                <c:formatCode>0.00E+00</c:formatCode>
                <c:ptCount val="9"/>
                <c:pt idx="0">
                  <c:v>21.14349044567123</c:v>
                </c:pt>
                <c:pt idx="1">
                  <c:v>53.80779250804104</c:v>
                </c:pt>
                <c:pt idx="2">
                  <c:v>57.25033561813661</c:v>
                </c:pt>
                <c:pt idx="3">
                  <c:v>15.908939800563438</c:v>
                </c:pt>
                <c:pt idx="4">
                  <c:v>40.790292042819196</c:v>
                </c:pt>
                <c:pt idx="5">
                  <c:v>18.586854498667773</c:v>
                </c:pt>
                <c:pt idx="6">
                  <c:v>40.400888187147181</c:v>
                </c:pt>
                <c:pt idx="7">
                  <c:v>18.525633704207831</c:v>
                </c:pt>
                <c:pt idx="8">
                  <c:v>51.089803187191301</c:v>
                </c:pt>
              </c:numCache>
            </c:numRef>
          </c:yVal>
          <c:smooth val="0"/>
          <c:extLst>
            <c:ext xmlns:c16="http://schemas.microsoft.com/office/drawing/2014/chart" uri="{C3380CC4-5D6E-409C-BE32-E72D297353CC}">
              <c16:uniqueId val="{00000004-FF88-1E47-B09E-4E0A2FACB9C8}"/>
            </c:ext>
          </c:extLst>
        </c:ser>
        <c:ser>
          <c:idx val="8"/>
          <c:order val="5"/>
          <c:spPr>
            <a:ln w="25400" cap="rnd">
              <a:noFill/>
              <a:round/>
            </a:ln>
            <a:effectLst/>
          </c:spPr>
          <c:marker>
            <c:symbol val="circle"/>
            <c:size val="10"/>
            <c:spPr>
              <a:solidFill>
                <a:srgbClr val="FF0000"/>
              </a:solidFill>
              <a:ln w="9525">
                <a:solidFill>
                  <a:schemeClr val="accent3">
                    <a:lumMod val="60000"/>
                  </a:schemeClr>
                </a:solidFill>
              </a:ln>
              <a:effectLst/>
            </c:spPr>
          </c:marker>
          <c:errBars>
            <c:errDir val="x"/>
            <c:errBarType val="both"/>
            <c:errValType val="cust"/>
            <c:noEndCap val="0"/>
            <c:plus>
              <c:numRef>
                <c:f>Sheet1!$AE$151:$AE$158</c:f>
                <c:numCache>
                  <c:formatCode>General</c:formatCode>
                  <c:ptCount val="8"/>
                  <c:pt idx="0">
                    <c:v>28.991895365962193</c:v>
                  </c:pt>
                  <c:pt idx="1">
                    <c:v>48.258298692657604</c:v>
                  </c:pt>
                  <c:pt idx="2">
                    <c:v>48.707016605526917</c:v>
                  </c:pt>
                  <c:pt idx="3">
                    <c:v>50.949739709027142</c:v>
                  </c:pt>
                  <c:pt idx="4">
                    <c:v>52.708038023107235</c:v>
                  </c:pt>
                  <c:pt idx="5">
                    <c:v>28.638353216984285</c:v>
                  </c:pt>
                  <c:pt idx="6">
                    <c:v>54.922587253337099</c:v>
                  </c:pt>
                  <c:pt idx="7">
                    <c:v>85.985810339472891</c:v>
                  </c:pt>
                </c:numCache>
              </c:numRef>
            </c:plus>
            <c:minus>
              <c:numRef>
                <c:f>Sheet1!$AD$151:$AD$158</c:f>
                <c:numCache>
                  <c:formatCode>General</c:formatCode>
                  <c:ptCount val="8"/>
                  <c:pt idx="0">
                    <c:v>23.128941469095054</c:v>
                  </c:pt>
                  <c:pt idx="1">
                    <c:v>37.483817863629099</c:v>
                  </c:pt>
                  <c:pt idx="2">
                    <c:v>40.687890360979509</c:v>
                  </c:pt>
                  <c:pt idx="3">
                    <c:v>41.147925169236089</c:v>
                  </c:pt>
                  <c:pt idx="4">
                    <c:v>42.066068493079342</c:v>
                  </c:pt>
                  <c:pt idx="5">
                    <c:v>22.972989060147228</c:v>
                  </c:pt>
                  <c:pt idx="6">
                    <c:v>44.859965436374978</c:v>
                  </c:pt>
                  <c:pt idx="7">
                    <c:v>69.831064906661084</c:v>
                  </c:pt>
                </c:numCache>
              </c:numRef>
            </c:minus>
            <c:spPr>
              <a:noFill/>
              <a:ln w="9525" cap="flat" cmpd="sng" algn="ctr">
                <a:solidFill>
                  <a:schemeClr val="tx1">
                    <a:lumMod val="65000"/>
                    <a:lumOff val="35000"/>
                  </a:schemeClr>
                </a:solidFill>
                <a:round/>
              </a:ln>
              <a:effectLst/>
            </c:spPr>
          </c:errBars>
          <c:errBars>
            <c:errDir val="y"/>
            <c:errBarType val="both"/>
            <c:errValType val="percentage"/>
            <c:noEndCap val="0"/>
            <c:val val="5"/>
            <c:spPr>
              <a:noFill/>
              <a:ln w="9525" cap="flat" cmpd="sng" algn="ctr">
                <a:solidFill>
                  <a:schemeClr val="tx1">
                    <a:lumMod val="65000"/>
                    <a:lumOff val="35000"/>
                  </a:schemeClr>
                </a:solidFill>
                <a:round/>
              </a:ln>
              <a:effectLst/>
            </c:spPr>
          </c:errBars>
          <c:xVal>
            <c:numRef>
              <c:f>Sheet1!$AC$151:$AC$165</c:f>
              <c:numCache>
                <c:formatCode>0.0</c:formatCode>
                <c:ptCount val="15"/>
                <c:pt idx="0">
                  <c:v>152.7891923430719</c:v>
                </c:pt>
                <c:pt idx="1">
                  <c:v>279.91573648314534</c:v>
                </c:pt>
                <c:pt idx="2">
                  <c:v>306.14024420664276</c:v>
                </c:pt>
                <c:pt idx="3">
                  <c:v>312.83604630806605</c:v>
                </c:pt>
                <c:pt idx="4">
                  <c:v>338.15851099640651</c:v>
                </c:pt>
                <c:pt idx="5">
                  <c:v>228.14645333533451</c:v>
                </c:pt>
                <c:pt idx="6">
                  <c:v>351.7464159592854</c:v>
                </c:pt>
                <c:pt idx="7">
                  <c:v>530.70706204708665</c:v>
                </c:pt>
                <c:pt idx="11">
                  <c:v>282</c:v>
                </c:pt>
                <c:pt idx="12">
                  <c:v>462</c:v>
                </c:pt>
                <c:pt idx="13">
                  <c:v>518</c:v>
                </c:pt>
                <c:pt idx="14">
                  <c:v>540</c:v>
                </c:pt>
              </c:numCache>
            </c:numRef>
          </c:xVal>
          <c:yVal>
            <c:numRef>
              <c:f>Sheet1!$CL$151:$CL$165</c:f>
              <c:numCache>
                <c:formatCode>0.00E+00</c:formatCode>
                <c:ptCount val="15"/>
                <c:pt idx="0">
                  <c:v>28.705633256672176</c:v>
                </c:pt>
                <c:pt idx="1">
                  <c:v>98.545412669839195</c:v>
                </c:pt>
                <c:pt idx="2">
                  <c:v>169.41836386825298</c:v>
                </c:pt>
                <c:pt idx="3">
                  <c:v>144.66538432332257</c:v>
                </c:pt>
                <c:pt idx="4">
                  <c:v>62.108224544992602</c:v>
                </c:pt>
                <c:pt idx="5">
                  <c:v>34.225578995296239</c:v>
                </c:pt>
                <c:pt idx="6">
                  <c:v>131.11583068124509</c:v>
                </c:pt>
                <c:pt idx="7">
                  <c:v>1350.7028479617532</c:v>
                </c:pt>
                <c:pt idx="8">
                  <c:v>435.0172645586108</c:v>
                </c:pt>
                <c:pt idx="9">
                  <c:v>705.05346866958359</c:v>
                </c:pt>
                <c:pt idx="10">
                  <c:v>483.01960671843631</c:v>
                </c:pt>
                <c:pt idx="11">
                  <c:v>251.89312643247746</c:v>
                </c:pt>
                <c:pt idx="12">
                  <c:v>162.9651824237086</c:v>
                </c:pt>
                <c:pt idx="13">
                  <c:v>1154.9658975</c:v>
                </c:pt>
                <c:pt idx="14">
                  <c:v>2691.1552575000001</c:v>
                </c:pt>
              </c:numCache>
            </c:numRef>
          </c:yVal>
          <c:smooth val="0"/>
          <c:extLst>
            <c:ext xmlns:c16="http://schemas.microsoft.com/office/drawing/2014/chart" uri="{C3380CC4-5D6E-409C-BE32-E72D297353CC}">
              <c16:uniqueId val="{00000005-FF88-1E47-B09E-4E0A2FACB9C8}"/>
            </c:ext>
          </c:extLst>
        </c:ser>
        <c:ser>
          <c:idx val="9"/>
          <c:order val="6"/>
          <c:tx>
            <c:v>Iraum</c:v>
          </c:tx>
          <c:spPr>
            <a:ln w="25400" cap="rnd">
              <a:noFill/>
              <a:round/>
            </a:ln>
            <a:effectLst/>
          </c:spPr>
          <c:marker>
            <c:symbol val="circle"/>
            <c:size val="10"/>
            <c:spPr>
              <a:solidFill>
                <a:srgbClr val="7030A0"/>
              </a:solidFill>
              <a:ln w="9525">
                <a:solidFill>
                  <a:schemeClr val="accent1"/>
                </a:solidFill>
              </a:ln>
              <a:effectLst/>
            </c:spPr>
          </c:marker>
          <c:xVal>
            <c:numRef>
              <c:f>Sheet1!$AC$175:$AC$180</c:f>
              <c:numCache>
                <c:formatCode>0.0</c:formatCode>
                <c:ptCount val="6"/>
                <c:pt idx="0">
                  <c:v>200.58537990747732</c:v>
                </c:pt>
                <c:pt idx="1">
                  <c:v>192.75403857369312</c:v>
                </c:pt>
                <c:pt idx="2">
                  <c:v>260.14217293243178</c:v>
                </c:pt>
                <c:pt idx="3">
                  <c:v>272.28072283862826</c:v>
                </c:pt>
                <c:pt idx="4">
                  <c:v>323.07763726834003</c:v>
                </c:pt>
              </c:numCache>
            </c:numRef>
          </c:xVal>
          <c:yVal>
            <c:numRef>
              <c:f>Sheet1!$CL$175:$CL$180</c:f>
              <c:numCache>
                <c:formatCode>0.00E+00</c:formatCode>
                <c:ptCount val="6"/>
                <c:pt idx="0">
                  <c:v>19.053453318049119</c:v>
                </c:pt>
                <c:pt idx="1">
                  <c:v>50.336108027190917</c:v>
                </c:pt>
                <c:pt idx="2">
                  <c:v>50.288212013666573</c:v>
                </c:pt>
                <c:pt idx="3">
                  <c:v>106.41837314892821</c:v>
                </c:pt>
                <c:pt idx="4">
                  <c:v>160.91551184869678</c:v>
                </c:pt>
                <c:pt idx="5">
                  <c:v>68.14799031731205</c:v>
                </c:pt>
              </c:numCache>
            </c:numRef>
          </c:yVal>
          <c:smooth val="0"/>
          <c:extLst>
            <c:ext xmlns:c16="http://schemas.microsoft.com/office/drawing/2014/chart" uri="{C3380CC4-5D6E-409C-BE32-E72D297353CC}">
              <c16:uniqueId val="{00000006-FF88-1E47-B09E-4E0A2FACB9C8}"/>
            </c:ext>
          </c:extLst>
        </c:ser>
        <c:dLbls>
          <c:showLegendKey val="0"/>
          <c:showVal val="0"/>
          <c:showCatName val="0"/>
          <c:showSerName val="0"/>
          <c:showPercent val="0"/>
          <c:showBubbleSize val="0"/>
        </c:dLbls>
        <c:axId val="764965103"/>
        <c:axId val="764960591"/>
      </c:scatterChart>
      <c:valAx>
        <c:axId val="764965103"/>
        <c:scaling>
          <c:orientation val="minMax"/>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Hot spot peak pressure (Gbar)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64960591"/>
        <c:crosses val="autoZero"/>
        <c:crossBetween val="midCat"/>
      </c:valAx>
      <c:valAx>
        <c:axId val="764960591"/>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Total Fusion Yield (kJ)</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649651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1"/>
          <c:spPr>
            <a:ln w="38100" cap="rnd">
              <a:solidFill>
                <a:srgbClr val="00B0F0"/>
              </a:solidFill>
              <a:round/>
            </a:ln>
            <a:effectLst/>
          </c:spPr>
          <c:marker>
            <c:symbol val="none"/>
          </c:marker>
          <c:xVal>
            <c:numRef>
              <c:f>Sheet1!$Y$190:$Y$205</c:f>
              <c:numCache>
                <c:formatCode>0.00</c:formatCode>
                <c:ptCount val="16"/>
                <c:pt idx="0">
                  <c:v>4.5</c:v>
                </c:pt>
                <c:pt idx="1">
                  <c:v>5</c:v>
                </c:pt>
                <c:pt idx="2">
                  <c:v>5.5</c:v>
                </c:pt>
                <c:pt idx="3">
                  <c:v>6</c:v>
                </c:pt>
                <c:pt idx="4">
                  <c:v>6.5</c:v>
                </c:pt>
                <c:pt idx="5">
                  <c:v>7</c:v>
                </c:pt>
                <c:pt idx="6">
                  <c:v>7.5</c:v>
                </c:pt>
                <c:pt idx="7">
                  <c:v>8</c:v>
                </c:pt>
                <c:pt idx="8">
                  <c:v>8.5</c:v>
                </c:pt>
                <c:pt idx="9">
                  <c:v>9</c:v>
                </c:pt>
                <c:pt idx="10">
                  <c:v>9.5</c:v>
                </c:pt>
                <c:pt idx="11">
                  <c:v>10</c:v>
                </c:pt>
                <c:pt idx="12">
                  <c:v>10.5</c:v>
                </c:pt>
                <c:pt idx="13">
                  <c:v>11</c:v>
                </c:pt>
                <c:pt idx="14">
                  <c:v>11.5</c:v>
                </c:pt>
                <c:pt idx="15">
                  <c:v>12</c:v>
                </c:pt>
              </c:numCache>
            </c:numRef>
          </c:xVal>
          <c:yVal>
            <c:numRef>
              <c:f>Sheet1!$Z$190:$Z$205</c:f>
              <c:numCache>
                <c:formatCode>0.0</c:formatCode>
                <c:ptCount val="16"/>
                <c:pt idx="0">
                  <c:v>635.29999999999995</c:v>
                </c:pt>
                <c:pt idx="1">
                  <c:v>118.2</c:v>
                </c:pt>
                <c:pt idx="2">
                  <c:v>62.1</c:v>
                </c:pt>
                <c:pt idx="3">
                  <c:v>42.6</c:v>
                </c:pt>
                <c:pt idx="4">
                  <c:v>32.9</c:v>
                </c:pt>
                <c:pt idx="5">
                  <c:v>27.2</c:v>
                </c:pt>
                <c:pt idx="6">
                  <c:v>23.5</c:v>
                </c:pt>
                <c:pt idx="7">
                  <c:v>20.9</c:v>
                </c:pt>
                <c:pt idx="8">
                  <c:v>18.899999999999999</c:v>
                </c:pt>
                <c:pt idx="9">
                  <c:v>17.5</c:v>
                </c:pt>
                <c:pt idx="10">
                  <c:v>16.3</c:v>
                </c:pt>
                <c:pt idx="11">
                  <c:v>15.4</c:v>
                </c:pt>
                <c:pt idx="12">
                  <c:v>14.7</c:v>
                </c:pt>
                <c:pt idx="13">
                  <c:v>14</c:v>
                </c:pt>
                <c:pt idx="14">
                  <c:v>13.5</c:v>
                </c:pt>
                <c:pt idx="15">
                  <c:v>13.1</c:v>
                </c:pt>
              </c:numCache>
            </c:numRef>
          </c:yVal>
          <c:smooth val="1"/>
          <c:extLst>
            <c:ext xmlns:c16="http://schemas.microsoft.com/office/drawing/2014/chart" uri="{C3380CC4-5D6E-409C-BE32-E72D297353CC}">
              <c16:uniqueId val="{00000000-EB8D-314F-9E7D-E14E73667FAF}"/>
            </c:ext>
          </c:extLst>
        </c:ser>
        <c:ser>
          <c:idx val="3"/>
          <c:order val="2"/>
          <c:spPr>
            <a:ln w="19050" cap="rnd">
              <a:solidFill>
                <a:srgbClr val="00B0F0"/>
              </a:solidFill>
              <a:prstDash val="dash"/>
              <a:round/>
            </a:ln>
            <a:effectLst/>
          </c:spPr>
          <c:marker>
            <c:symbol val="none"/>
          </c:marker>
          <c:xVal>
            <c:numRef>
              <c:f>Sheet1!$Y$190:$Y$205</c:f>
              <c:numCache>
                <c:formatCode>0.00</c:formatCode>
                <c:ptCount val="16"/>
                <c:pt idx="0">
                  <c:v>4.5</c:v>
                </c:pt>
                <c:pt idx="1">
                  <c:v>5</c:v>
                </c:pt>
                <c:pt idx="2">
                  <c:v>5.5</c:v>
                </c:pt>
                <c:pt idx="3">
                  <c:v>6</c:v>
                </c:pt>
                <c:pt idx="4">
                  <c:v>6.5</c:v>
                </c:pt>
                <c:pt idx="5">
                  <c:v>7</c:v>
                </c:pt>
                <c:pt idx="6">
                  <c:v>7.5</c:v>
                </c:pt>
                <c:pt idx="7">
                  <c:v>8</c:v>
                </c:pt>
                <c:pt idx="8">
                  <c:v>8.5</c:v>
                </c:pt>
                <c:pt idx="9">
                  <c:v>9</c:v>
                </c:pt>
                <c:pt idx="10">
                  <c:v>9.5</c:v>
                </c:pt>
                <c:pt idx="11">
                  <c:v>10</c:v>
                </c:pt>
                <c:pt idx="12">
                  <c:v>10.5</c:v>
                </c:pt>
                <c:pt idx="13">
                  <c:v>11</c:v>
                </c:pt>
                <c:pt idx="14">
                  <c:v>11.5</c:v>
                </c:pt>
                <c:pt idx="15">
                  <c:v>12</c:v>
                </c:pt>
              </c:numCache>
            </c:numRef>
          </c:xVal>
          <c:yVal>
            <c:numRef>
              <c:f>Sheet1!$AA$190:$AA$205</c:f>
              <c:numCache>
                <c:formatCode>0.0</c:formatCode>
                <c:ptCount val="16"/>
                <c:pt idx="1">
                  <c:v>986.14095550000002</c:v>
                </c:pt>
                <c:pt idx="2">
                  <c:v>125.7</c:v>
                </c:pt>
                <c:pt idx="3">
                  <c:v>62.44</c:v>
                </c:pt>
                <c:pt idx="4">
                  <c:v>41.84</c:v>
                </c:pt>
                <c:pt idx="5">
                  <c:v>31.2</c:v>
                </c:pt>
                <c:pt idx="6">
                  <c:v>26.33</c:v>
                </c:pt>
                <c:pt idx="7">
                  <c:v>22.7</c:v>
                </c:pt>
                <c:pt idx="8">
                  <c:v>20.2</c:v>
                </c:pt>
                <c:pt idx="9">
                  <c:v>18.399999999999999</c:v>
                </c:pt>
                <c:pt idx="10">
                  <c:v>17</c:v>
                </c:pt>
                <c:pt idx="11">
                  <c:v>16</c:v>
                </c:pt>
                <c:pt idx="12">
                  <c:v>15.1</c:v>
                </c:pt>
                <c:pt idx="13">
                  <c:v>14.5</c:v>
                </c:pt>
                <c:pt idx="14">
                  <c:v>13.9</c:v>
                </c:pt>
                <c:pt idx="15">
                  <c:v>13.5</c:v>
                </c:pt>
              </c:numCache>
            </c:numRef>
          </c:yVal>
          <c:smooth val="1"/>
          <c:extLst>
            <c:ext xmlns:c16="http://schemas.microsoft.com/office/drawing/2014/chart" uri="{C3380CC4-5D6E-409C-BE32-E72D297353CC}">
              <c16:uniqueId val="{00000001-EB8D-314F-9E7D-E14E73667FAF}"/>
            </c:ext>
          </c:extLst>
        </c:ser>
        <c:ser>
          <c:idx val="4"/>
          <c:order val="3"/>
          <c:spPr>
            <a:ln w="19050" cap="rnd">
              <a:solidFill>
                <a:srgbClr val="00B0F0"/>
              </a:solidFill>
              <a:prstDash val="dash"/>
              <a:round/>
            </a:ln>
            <a:effectLst/>
          </c:spPr>
          <c:marker>
            <c:symbol val="none"/>
          </c:marker>
          <c:xVal>
            <c:numRef>
              <c:f>Sheet1!$Y$192:$Y$205</c:f>
              <c:numCache>
                <c:formatCode>0.00</c:formatCode>
                <c:ptCount val="14"/>
                <c:pt idx="0">
                  <c:v>5.5</c:v>
                </c:pt>
                <c:pt idx="1">
                  <c:v>6</c:v>
                </c:pt>
                <c:pt idx="2">
                  <c:v>6.5</c:v>
                </c:pt>
                <c:pt idx="3">
                  <c:v>7</c:v>
                </c:pt>
                <c:pt idx="4">
                  <c:v>7.5</c:v>
                </c:pt>
                <c:pt idx="5">
                  <c:v>8</c:v>
                </c:pt>
                <c:pt idx="6">
                  <c:v>8.5</c:v>
                </c:pt>
                <c:pt idx="7">
                  <c:v>9</c:v>
                </c:pt>
                <c:pt idx="8">
                  <c:v>9.5</c:v>
                </c:pt>
                <c:pt idx="9">
                  <c:v>10</c:v>
                </c:pt>
                <c:pt idx="10">
                  <c:v>10.5</c:v>
                </c:pt>
                <c:pt idx="11">
                  <c:v>11</c:v>
                </c:pt>
                <c:pt idx="12">
                  <c:v>11.5</c:v>
                </c:pt>
                <c:pt idx="13">
                  <c:v>12</c:v>
                </c:pt>
              </c:numCache>
            </c:numRef>
          </c:xVal>
          <c:yVal>
            <c:numRef>
              <c:f>Sheet1!$AB$192:$AB$205</c:f>
              <c:numCache>
                <c:formatCode>0.0</c:formatCode>
                <c:ptCount val="14"/>
                <c:pt idx="0">
                  <c:v>571.9</c:v>
                </c:pt>
                <c:pt idx="1">
                  <c:v>107.7</c:v>
                </c:pt>
                <c:pt idx="2">
                  <c:v>56.4</c:v>
                </c:pt>
                <c:pt idx="3">
                  <c:v>38.5</c:v>
                </c:pt>
                <c:pt idx="4">
                  <c:v>29.8</c:v>
                </c:pt>
                <c:pt idx="5">
                  <c:v>24.7</c:v>
                </c:pt>
                <c:pt idx="6">
                  <c:v>21.5</c:v>
                </c:pt>
                <c:pt idx="7">
                  <c:v>19.2</c:v>
                </c:pt>
                <c:pt idx="8">
                  <c:v>17.600000000000001</c:v>
                </c:pt>
                <c:pt idx="9">
                  <c:v>16.399999999999999</c:v>
                </c:pt>
                <c:pt idx="10">
                  <c:v>15.4</c:v>
                </c:pt>
                <c:pt idx="11">
                  <c:v>14.65</c:v>
                </c:pt>
                <c:pt idx="12">
                  <c:v>14</c:v>
                </c:pt>
                <c:pt idx="13">
                  <c:v>13.5</c:v>
                </c:pt>
              </c:numCache>
            </c:numRef>
          </c:yVal>
          <c:smooth val="1"/>
          <c:extLst>
            <c:ext xmlns:c16="http://schemas.microsoft.com/office/drawing/2014/chart" uri="{C3380CC4-5D6E-409C-BE32-E72D297353CC}">
              <c16:uniqueId val="{00000002-EB8D-314F-9E7D-E14E73667FAF}"/>
            </c:ext>
          </c:extLst>
        </c:ser>
        <c:dLbls>
          <c:showLegendKey val="0"/>
          <c:showVal val="0"/>
          <c:showCatName val="0"/>
          <c:showSerName val="0"/>
          <c:showPercent val="0"/>
          <c:showBubbleSize val="0"/>
        </c:dLbls>
        <c:axId val="764965103"/>
        <c:axId val="764960591"/>
      </c:scatterChart>
      <c:scatterChart>
        <c:scatterStyle val="lineMarker"/>
        <c:varyColors val="0"/>
        <c:ser>
          <c:idx val="0"/>
          <c:order val="0"/>
          <c:spPr>
            <a:ln w="19050" cap="rnd">
              <a:noFill/>
              <a:round/>
            </a:ln>
            <a:effectLst/>
          </c:spPr>
          <c:marker>
            <c:symbol val="circle"/>
            <c:size val="10"/>
            <c:spPr>
              <a:solidFill>
                <a:schemeClr val="accent1">
                  <a:lumMod val="60000"/>
                  <a:lumOff val="40000"/>
                </a:schemeClr>
              </a:solidFill>
              <a:ln w="9525">
                <a:solidFill>
                  <a:schemeClr val="accent1"/>
                </a:solidFill>
              </a:ln>
              <a:effectLst/>
            </c:spPr>
          </c:marker>
          <c:xVal>
            <c:numRef>
              <c:f>Sheet1!$J$2:$J$180</c:f>
              <c:numCache>
                <c:formatCode>0.00</c:formatCode>
                <c:ptCount val="179"/>
                <c:pt idx="0">
                  <c:v>3.3294368799999998</c:v>
                </c:pt>
                <c:pt idx="1">
                  <c:v>3.008468835</c:v>
                </c:pt>
                <c:pt idx="2">
                  <c:v>3.01215835</c:v>
                </c:pt>
                <c:pt idx="3">
                  <c:v>3.2288448000000001</c:v>
                </c:pt>
                <c:pt idx="4">
                  <c:v>2.9321704399999997</c:v>
                </c:pt>
                <c:pt idx="5">
                  <c:v>2.795251215</c:v>
                </c:pt>
                <c:pt idx="6">
                  <c:v>3.8253393499999997</c:v>
                </c:pt>
                <c:pt idx="7">
                  <c:v>3.895922165</c:v>
                </c:pt>
                <c:pt idx="8">
                  <c:v>4.1562576</c:v>
                </c:pt>
                <c:pt idx="9">
                  <c:v>4.4823350299999998</c:v>
                </c:pt>
                <c:pt idx="10">
                  <c:v>4.0754999999999999</c:v>
                </c:pt>
                <c:pt idx="11">
                  <c:v>4.2814832749999994</c:v>
                </c:pt>
                <c:pt idx="12">
                  <c:v>4.4544477799999997</c:v>
                </c:pt>
                <c:pt idx="13">
                  <c:v>4.5343955999999999</c:v>
                </c:pt>
                <c:pt idx="14">
                  <c:v>4.3028297749999993</c:v>
                </c:pt>
                <c:pt idx="15">
                  <c:v>4.1643853249999996</c:v>
                </c:pt>
                <c:pt idx="16">
                  <c:v>4.07819135</c:v>
                </c:pt>
                <c:pt idx="17">
                  <c:v>4.7404999999999999</c:v>
                </c:pt>
                <c:pt idx="18">
                  <c:v>5.1502387999999995</c:v>
                </c:pt>
                <c:pt idx="19">
                  <c:v>4.3656733199999991</c:v>
                </c:pt>
                <c:pt idx="20">
                  <c:v>5.0824999999999996</c:v>
                </c:pt>
                <c:pt idx="21">
                  <c:v>2.5470030100000001</c:v>
                </c:pt>
                <c:pt idx="22">
                  <c:v>3.4222547299999997</c:v>
                </c:pt>
                <c:pt idx="23">
                  <c:v>3.3973227399999999</c:v>
                </c:pt>
                <c:pt idx="24">
                  <c:v>2.6130150899999998</c:v>
                </c:pt>
                <c:pt idx="25">
                  <c:v>2.6124999999999998</c:v>
                </c:pt>
                <c:pt idx="26">
                  <c:v>3.1635</c:v>
                </c:pt>
                <c:pt idx="27">
                  <c:v>2.6233077700000003</c:v>
                </c:pt>
                <c:pt idx="28">
                  <c:v>3.7145000000000001</c:v>
                </c:pt>
                <c:pt idx="29">
                  <c:v>4.0944999999999991</c:v>
                </c:pt>
                <c:pt idx="30">
                  <c:v>4.4364999999999997</c:v>
                </c:pt>
                <c:pt idx="31">
                  <c:v>4.5504999999999995</c:v>
                </c:pt>
                <c:pt idx="32">
                  <c:v>4.6739999999999995</c:v>
                </c:pt>
                <c:pt idx="33">
                  <c:v>4.1040000000000001</c:v>
                </c:pt>
                <c:pt idx="34">
                  <c:v>5.3674999999999997</c:v>
                </c:pt>
                <c:pt idx="35">
                  <c:v>4.8925000000000001</c:v>
                </c:pt>
                <c:pt idx="36">
                  <c:v>5.0540000000000003</c:v>
                </c:pt>
                <c:pt idx="37">
                  <c:v>5.1584999999999992</c:v>
                </c:pt>
                <c:pt idx="38">
                  <c:v>4.2939999999999996</c:v>
                </c:pt>
                <c:pt idx="39">
                  <c:v>5.4339999999999993</c:v>
                </c:pt>
                <c:pt idx="40">
                  <c:v>4.8544999999999998</c:v>
                </c:pt>
                <c:pt idx="41">
                  <c:v>3.7809999999999997</c:v>
                </c:pt>
                <c:pt idx="42">
                  <c:v>4.1229999999999993</c:v>
                </c:pt>
                <c:pt idx="43">
                  <c:v>4.9425279499999997</c:v>
                </c:pt>
                <c:pt idx="44">
                  <c:v>4.5846227649999998</c:v>
                </c:pt>
                <c:pt idx="45">
                  <c:v>4.8453039999999996</c:v>
                </c:pt>
                <c:pt idx="46">
                  <c:v>5.267125375</c:v>
                </c:pt>
                <c:pt idx="47">
                  <c:v>4.3345104699999997</c:v>
                </c:pt>
                <c:pt idx="48">
                  <c:v>5.1109999999999998</c:v>
                </c:pt>
                <c:pt idx="49">
                  <c:v>4.6631848199999997</c:v>
                </c:pt>
                <c:pt idx="50">
                  <c:v>3.6538577000000001</c:v>
                </c:pt>
                <c:pt idx="51">
                  <c:v>4.3550498499999994</c:v>
                </c:pt>
                <c:pt idx="52">
                  <c:v>4.1532802999999996</c:v>
                </c:pt>
                <c:pt idx="53">
                  <c:v>4.2851783000000001</c:v>
                </c:pt>
                <c:pt idx="54">
                  <c:v>3.9848870999999999</c:v>
                </c:pt>
                <c:pt idx="55">
                  <c:v>4.8799124999999997</c:v>
                </c:pt>
                <c:pt idx="56">
                  <c:v>4.2842986000000005</c:v>
                </c:pt>
                <c:pt idx="57">
                  <c:v>4.0646031199999992</c:v>
                </c:pt>
                <c:pt idx="58">
                  <c:v>3.7317449699999998</c:v>
                </c:pt>
                <c:pt idx="59">
                  <c:v>4.9678843999999991</c:v>
                </c:pt>
                <c:pt idx="60">
                  <c:v>2.8166523399999996</c:v>
                </c:pt>
                <c:pt idx="61">
                  <c:v>3.10177755</c:v>
                </c:pt>
                <c:pt idx="62">
                  <c:v>3.7102224349999999</c:v>
                </c:pt>
                <c:pt idx="63">
                  <c:v>1.9656060500000001</c:v>
                </c:pt>
                <c:pt idx="64">
                  <c:v>2.2562298599999999</c:v>
                </c:pt>
                <c:pt idx="65">
                  <c:v>2.3196550899999999</c:v>
                </c:pt>
                <c:pt idx="66">
                  <c:v>3.2306102800000001</c:v>
                </c:pt>
                <c:pt idx="67">
                  <c:v>3.0590000000000002</c:v>
                </c:pt>
                <c:pt idx="68">
                  <c:v>3.42</c:v>
                </c:pt>
                <c:pt idx="69">
                  <c:v>3.0874999999999999</c:v>
                </c:pt>
                <c:pt idx="70">
                  <c:v>2.698</c:v>
                </c:pt>
                <c:pt idx="71">
                  <c:v>3.1196316599999996</c:v>
                </c:pt>
                <c:pt idx="72">
                  <c:v>3.1825000000000001</c:v>
                </c:pt>
                <c:pt idx="73">
                  <c:v>1.482</c:v>
                </c:pt>
                <c:pt idx="74">
                  <c:v>2.4129999999999998</c:v>
                </c:pt>
                <c:pt idx="75">
                  <c:v>1.7694832999999999</c:v>
                </c:pt>
                <c:pt idx="76">
                  <c:v>2.16019797</c:v>
                </c:pt>
                <c:pt idx="77">
                  <c:v>2.6512360599999996</c:v>
                </c:pt>
                <c:pt idx="78">
                  <c:v>1.2961119799999998</c:v>
                </c:pt>
                <c:pt idx="79">
                  <c:v>1.4681817749999999</c:v>
                </c:pt>
                <c:pt idx="80">
                  <c:v>2.58324665</c:v>
                </c:pt>
                <c:pt idx="81">
                  <c:v>1.5718612599999999</c:v>
                </c:pt>
                <c:pt idx="82">
                  <c:v>1.52</c:v>
                </c:pt>
                <c:pt idx="83">
                  <c:v>1.9664999999999997</c:v>
                </c:pt>
                <c:pt idx="84">
                  <c:v>1.823855885</c:v>
                </c:pt>
                <c:pt idx="85">
                  <c:v>2.3198154500000001</c:v>
                </c:pt>
                <c:pt idx="86">
                  <c:v>2.0139999999999998</c:v>
                </c:pt>
                <c:pt idx="87">
                  <c:v>2.8982476500000001</c:v>
                </c:pt>
                <c:pt idx="88">
                  <c:v>2.3524722699999998</c:v>
                </c:pt>
                <c:pt idx="89">
                  <c:v>3.04</c:v>
                </c:pt>
                <c:pt idx="90">
                  <c:v>3.7587346599999996</c:v>
                </c:pt>
                <c:pt idx="91">
                  <c:v>3.5724962800000002</c:v>
                </c:pt>
                <c:pt idx="92">
                  <c:v>3.9203241499999995</c:v>
                </c:pt>
                <c:pt idx="93">
                  <c:v>3.8836043699999996</c:v>
                </c:pt>
                <c:pt idx="94">
                  <c:v>3.7175287899999998</c:v>
                </c:pt>
                <c:pt idx="95">
                  <c:v>3.3992676749999999</c:v>
                </c:pt>
                <c:pt idx="96">
                  <c:v>3.4867560249999996</c:v>
                </c:pt>
                <c:pt idx="97">
                  <c:v>3.7220459200765665</c:v>
                </c:pt>
                <c:pt idx="98">
                  <c:v>3.5600304749999996</c:v>
                </c:pt>
                <c:pt idx="99">
                  <c:v>3.9638332000000003</c:v>
                </c:pt>
                <c:pt idx="100">
                  <c:v>3.5272948999999998</c:v>
                </c:pt>
                <c:pt idx="101">
                  <c:v>3.65437564</c:v>
                </c:pt>
                <c:pt idx="102">
                  <c:v>3.6923617699999998</c:v>
                </c:pt>
                <c:pt idx="103">
                  <c:v>3.88246095</c:v>
                </c:pt>
                <c:pt idx="104">
                  <c:v>3.54194941</c:v>
                </c:pt>
                <c:pt idx="105">
                  <c:v>3.1729913549999997</c:v>
                </c:pt>
                <c:pt idx="106">
                  <c:v>2.375</c:v>
                </c:pt>
                <c:pt idx="107">
                  <c:v>3.2679999999999998</c:v>
                </c:pt>
                <c:pt idx="108">
                  <c:v>3.6004999999999998</c:v>
                </c:pt>
                <c:pt idx="109">
                  <c:v>3.6764999999999999</c:v>
                </c:pt>
                <c:pt idx="110">
                  <c:v>3.435180715</c:v>
                </c:pt>
                <c:pt idx="111">
                  <c:v>3.1961149249999998</c:v>
                </c:pt>
                <c:pt idx="112">
                  <c:v>3.5090039800000001</c:v>
                </c:pt>
                <c:pt idx="113">
                  <c:v>2.9734999999999996</c:v>
                </c:pt>
                <c:pt idx="114">
                  <c:v>3.8943172349999999</c:v>
                </c:pt>
                <c:pt idx="115">
                  <c:v>3.23</c:v>
                </c:pt>
                <c:pt idx="116">
                  <c:v>3.422729635</c:v>
                </c:pt>
                <c:pt idx="117">
                  <c:v>3.17174106</c:v>
                </c:pt>
                <c:pt idx="118">
                  <c:v>3.3604425999999998</c:v>
                </c:pt>
                <c:pt idx="119">
                  <c:v>3.57955326</c:v>
                </c:pt>
                <c:pt idx="120">
                  <c:v>4.0492692649999995</c:v>
                </c:pt>
                <c:pt idx="121">
                  <c:v>3.6019556850000001</c:v>
                </c:pt>
                <c:pt idx="122">
                  <c:v>4.1337184699999998</c:v>
                </c:pt>
                <c:pt idx="123">
                  <c:v>4.2707645200000002</c:v>
                </c:pt>
                <c:pt idx="124">
                  <c:v>3.9896694000000004</c:v>
                </c:pt>
                <c:pt idx="125">
                  <c:v>4.3434022799999994</c:v>
                </c:pt>
                <c:pt idx="126">
                  <c:v>4.0112461799999997</c:v>
                </c:pt>
                <c:pt idx="127">
                  <c:v>4.3406417699999995</c:v>
                </c:pt>
                <c:pt idx="128">
                  <c:v>4.4251114000000005</c:v>
                </c:pt>
                <c:pt idx="129">
                  <c:v>3.8937450499999997</c:v>
                </c:pt>
                <c:pt idx="130">
                  <c:v>4.3088199999999999</c:v>
                </c:pt>
                <c:pt idx="131">
                  <c:v>4.1830423749999994</c:v>
                </c:pt>
                <c:pt idx="132">
                  <c:v>4.2214845999999993</c:v>
                </c:pt>
                <c:pt idx="133">
                  <c:v>4.4880412999999999</c:v>
                </c:pt>
                <c:pt idx="134">
                  <c:v>4.2214618000000002</c:v>
                </c:pt>
                <c:pt idx="135">
                  <c:v>4.5466392000000004</c:v>
                </c:pt>
                <c:pt idx="136">
                  <c:v>4.0808177199999998</c:v>
                </c:pt>
                <c:pt idx="137">
                  <c:v>4.1868779999999992</c:v>
                </c:pt>
                <c:pt idx="138">
                  <c:v>4.231616635</c:v>
                </c:pt>
                <c:pt idx="139">
                  <c:v>4.0306122149999997</c:v>
                </c:pt>
                <c:pt idx="140">
                  <c:v>4.08597945</c:v>
                </c:pt>
                <c:pt idx="141">
                  <c:v>4.2355984649999998</c:v>
                </c:pt>
                <c:pt idx="142">
                  <c:v>3.6349070999999999</c:v>
                </c:pt>
                <c:pt idx="143">
                  <c:v>3.9894997299999995</c:v>
                </c:pt>
                <c:pt idx="144">
                  <c:v>4.1599046500000005</c:v>
                </c:pt>
                <c:pt idx="145">
                  <c:v>4.0562615499999994</c:v>
                </c:pt>
                <c:pt idx="146">
                  <c:v>3.5955143999999999</c:v>
                </c:pt>
                <c:pt idx="147">
                  <c:v>3.9552024499999994</c:v>
                </c:pt>
                <c:pt idx="148">
                  <c:v>3.8801904500000002</c:v>
                </c:pt>
                <c:pt idx="149">
                  <c:v>3.9330370499999998</c:v>
                </c:pt>
                <c:pt idx="150">
                  <c:v>4.6066449999999994</c:v>
                </c:pt>
                <c:pt idx="151">
                  <c:v>5.2121602750000005</c:v>
                </c:pt>
                <c:pt idx="152">
                  <c:v>5.0541415499999998</c:v>
                </c:pt>
                <c:pt idx="153">
                  <c:v>4.7813889499999993</c:v>
                </c:pt>
                <c:pt idx="154">
                  <c:v>4.0209405499999997</c:v>
                </c:pt>
                <c:pt idx="155">
                  <c:v>5.2877887299999999</c:v>
                </c:pt>
                <c:pt idx="156">
                  <c:v>9.31</c:v>
                </c:pt>
                <c:pt idx="157">
                  <c:v>6.94</c:v>
                </c:pt>
                <c:pt idx="158">
                  <c:v>7.42</c:v>
                </c:pt>
                <c:pt idx="159">
                  <c:v>6.3</c:v>
                </c:pt>
                <c:pt idx="160">
                  <c:v>5.5</c:v>
                </c:pt>
                <c:pt idx="161">
                  <c:v>4.93</c:v>
                </c:pt>
                <c:pt idx="162">
                  <c:v>8.65</c:v>
                </c:pt>
                <c:pt idx="163">
                  <c:v>12</c:v>
                </c:pt>
                <c:pt idx="164">
                  <c:v>4.2099417199999998</c:v>
                </c:pt>
                <c:pt idx="165">
                  <c:v>4.29433022</c:v>
                </c:pt>
                <c:pt idx="166">
                  <c:v>4.31123148</c:v>
                </c:pt>
                <c:pt idx="167">
                  <c:v>3.957189375</c:v>
                </c:pt>
                <c:pt idx="168">
                  <c:v>4.4148251800000002</c:v>
                </c:pt>
                <c:pt idx="169">
                  <c:v>3.6533264599999997</c:v>
                </c:pt>
                <c:pt idx="170">
                  <c:v>4.3670454999999997</c:v>
                </c:pt>
                <c:pt idx="171">
                  <c:v>3.4916000749999996</c:v>
                </c:pt>
                <c:pt idx="172">
                  <c:v>3.9182636</c:v>
                </c:pt>
                <c:pt idx="173">
                  <c:v>4.2931497499999995</c:v>
                </c:pt>
                <c:pt idx="174">
                  <c:v>4.8005869299999997</c:v>
                </c:pt>
                <c:pt idx="175">
                  <c:v>4.41556485</c:v>
                </c:pt>
                <c:pt idx="176">
                  <c:v>4.865268725</c:v>
                </c:pt>
                <c:pt idx="177">
                  <c:v>5.0350432249999999</c:v>
                </c:pt>
                <c:pt idx="178">
                  <c:v>4.5238660849999999</c:v>
                </c:pt>
              </c:numCache>
            </c:numRef>
          </c:xVal>
          <c:yVal>
            <c:numRef>
              <c:f>Sheet1!$BT$62:$BT$90</c:f>
              <c:numCache>
                <c:formatCode>General</c:formatCode>
                <c:ptCount val="29"/>
                <c:pt idx="0">
                  <c:v>7.3471990207058511</c:v>
                </c:pt>
                <c:pt idx="1">
                  <c:v>6.4755208813107155</c:v>
                </c:pt>
                <c:pt idx="2">
                  <c:v>10.92077097431944</c:v>
                </c:pt>
                <c:pt idx="3">
                  <c:v>13.679145273444822</c:v>
                </c:pt>
                <c:pt idx="4">
                  <c:v>16.252216248871679</c:v>
                </c:pt>
                <c:pt idx="6">
                  <c:v>11.39283261896645</c:v>
                </c:pt>
                <c:pt idx="9">
                  <c:v>15.847856849086149</c:v>
                </c:pt>
                <c:pt idx="10">
                  <c:v>13.705765200196504</c:v>
                </c:pt>
                <c:pt idx="12">
                  <c:v>11.885214274773329</c:v>
                </c:pt>
                <c:pt idx="13">
                  <c:v>12.867673997204932</c:v>
                </c:pt>
                <c:pt idx="15">
                  <c:v>12.953040285821125</c:v>
                </c:pt>
                <c:pt idx="16">
                  <c:v>14.964210435801615</c:v>
                </c:pt>
                <c:pt idx="17">
                  <c:v>13.586972643491597</c:v>
                </c:pt>
                <c:pt idx="18">
                  <c:v>14.260081826922505</c:v>
                </c:pt>
                <c:pt idx="19">
                  <c:v>12.539531924186502</c:v>
                </c:pt>
                <c:pt idx="20">
                  <c:v>13.279670259575449</c:v>
                </c:pt>
                <c:pt idx="21">
                  <c:v>11.910002087556673</c:v>
                </c:pt>
                <c:pt idx="22">
                  <c:v>10.476583796864206</c:v>
                </c:pt>
                <c:pt idx="23">
                  <c:v>18.203637314498277</c:v>
                </c:pt>
                <c:pt idx="24">
                  <c:v>15.171785121032134</c:v>
                </c:pt>
                <c:pt idx="25">
                  <c:v>10.792575358379949</c:v>
                </c:pt>
                <c:pt idx="26">
                  <c:v>10.042582766160464</c:v>
                </c:pt>
                <c:pt idx="27">
                  <c:v>12.713356189552313</c:v>
                </c:pt>
                <c:pt idx="28">
                  <c:v>15.697831608939635</c:v>
                </c:pt>
              </c:numCache>
            </c:numRef>
          </c:yVal>
          <c:smooth val="0"/>
          <c:extLst>
            <c:ext xmlns:c16="http://schemas.microsoft.com/office/drawing/2014/chart" uri="{C3380CC4-5D6E-409C-BE32-E72D297353CC}">
              <c16:uniqueId val="{00000003-EB8D-314F-9E7D-E14E73667FAF}"/>
            </c:ext>
          </c:extLst>
        </c:ser>
        <c:ser>
          <c:idx val="2"/>
          <c:order val="4"/>
          <c:spPr>
            <a:ln w="25400" cap="rnd">
              <a:noFill/>
              <a:round/>
            </a:ln>
            <a:effectLst/>
          </c:spPr>
          <c:marker>
            <c:symbol val="circle"/>
            <c:size val="10"/>
            <c:spPr>
              <a:solidFill>
                <a:srgbClr val="92D050"/>
              </a:solidFill>
              <a:ln w="9525">
                <a:solidFill>
                  <a:schemeClr val="accent3"/>
                </a:solidFill>
              </a:ln>
              <a:effectLst/>
            </c:spPr>
          </c:marker>
          <c:xVal>
            <c:numRef>
              <c:f>Sheet1!$J$26:$J$59</c:f>
              <c:numCache>
                <c:formatCode>0.00</c:formatCode>
                <c:ptCount val="34"/>
                <c:pt idx="0">
                  <c:v>2.6130150899999998</c:v>
                </c:pt>
                <c:pt idx="1">
                  <c:v>2.6124999999999998</c:v>
                </c:pt>
                <c:pt idx="2">
                  <c:v>3.1635</c:v>
                </c:pt>
                <c:pt idx="3">
                  <c:v>2.6233077700000003</c:v>
                </c:pt>
                <c:pt idx="4">
                  <c:v>3.7145000000000001</c:v>
                </c:pt>
                <c:pt idx="5">
                  <c:v>4.0944999999999991</c:v>
                </c:pt>
                <c:pt idx="6">
                  <c:v>4.4364999999999997</c:v>
                </c:pt>
                <c:pt idx="7">
                  <c:v>4.5504999999999995</c:v>
                </c:pt>
                <c:pt idx="8">
                  <c:v>4.6739999999999995</c:v>
                </c:pt>
                <c:pt idx="9">
                  <c:v>4.1040000000000001</c:v>
                </c:pt>
                <c:pt idx="10">
                  <c:v>5.3674999999999997</c:v>
                </c:pt>
                <c:pt idx="11">
                  <c:v>4.8925000000000001</c:v>
                </c:pt>
                <c:pt idx="12">
                  <c:v>5.0540000000000003</c:v>
                </c:pt>
                <c:pt idx="13">
                  <c:v>5.1584999999999992</c:v>
                </c:pt>
                <c:pt idx="14">
                  <c:v>4.2939999999999996</c:v>
                </c:pt>
                <c:pt idx="15">
                  <c:v>5.4339999999999993</c:v>
                </c:pt>
                <c:pt idx="16">
                  <c:v>4.8544999999999998</c:v>
                </c:pt>
                <c:pt idx="17">
                  <c:v>3.7809999999999997</c:v>
                </c:pt>
                <c:pt idx="18">
                  <c:v>4.1229999999999993</c:v>
                </c:pt>
                <c:pt idx="19">
                  <c:v>4.9425279499999997</c:v>
                </c:pt>
                <c:pt idx="20">
                  <c:v>4.5846227649999998</c:v>
                </c:pt>
                <c:pt idx="21">
                  <c:v>4.8453039999999996</c:v>
                </c:pt>
                <c:pt idx="22">
                  <c:v>5.267125375</c:v>
                </c:pt>
                <c:pt idx="23">
                  <c:v>4.3345104699999997</c:v>
                </c:pt>
                <c:pt idx="24">
                  <c:v>5.1109999999999998</c:v>
                </c:pt>
                <c:pt idx="25">
                  <c:v>4.6631848199999997</c:v>
                </c:pt>
                <c:pt idx="26">
                  <c:v>3.6538577000000001</c:v>
                </c:pt>
                <c:pt idx="27">
                  <c:v>4.3550498499999994</c:v>
                </c:pt>
                <c:pt idx="28">
                  <c:v>4.1532802999999996</c:v>
                </c:pt>
                <c:pt idx="29">
                  <c:v>4.2851783000000001</c:v>
                </c:pt>
                <c:pt idx="30">
                  <c:v>3.9848870999999999</c:v>
                </c:pt>
                <c:pt idx="31">
                  <c:v>4.8799124999999997</c:v>
                </c:pt>
                <c:pt idx="32">
                  <c:v>4.2842986000000005</c:v>
                </c:pt>
                <c:pt idx="33">
                  <c:v>4.0646031199999992</c:v>
                </c:pt>
              </c:numCache>
            </c:numRef>
          </c:xVal>
          <c:yVal>
            <c:numRef>
              <c:f>Sheet1!$BT$26:$BT$59</c:f>
              <c:numCache>
                <c:formatCode>General</c:formatCode>
                <c:ptCount val="34"/>
                <c:pt idx="0">
                  <c:v>15.54377556862956</c:v>
                </c:pt>
                <c:pt idx="1">
                  <c:v>10.845608256483773</c:v>
                </c:pt>
                <c:pt idx="2">
                  <c:v>9.7561015614746829</c:v>
                </c:pt>
                <c:pt idx="3">
                  <c:v>9.3653776638011355</c:v>
                </c:pt>
                <c:pt idx="4">
                  <c:v>16.483856920295956</c:v>
                </c:pt>
                <c:pt idx="5">
                  <c:v>19.648824853819836</c:v>
                </c:pt>
                <c:pt idx="6">
                  <c:v>18.033777617164507</c:v>
                </c:pt>
                <c:pt idx="7">
                  <c:v>16.540571924840691</c:v>
                </c:pt>
                <c:pt idx="8">
                  <c:v>24.121396995919842</c:v>
                </c:pt>
                <c:pt idx="9">
                  <c:v>18.173093802900663</c:v>
                </c:pt>
                <c:pt idx="10">
                  <c:v>22.099434183916181</c:v>
                </c:pt>
                <c:pt idx="11">
                  <c:v>17.943747388107361</c:v>
                </c:pt>
                <c:pt idx="12">
                  <c:v>18.373128045222991</c:v>
                </c:pt>
                <c:pt idx="13">
                  <c:v>26.20716673379432</c:v>
                </c:pt>
                <c:pt idx="14">
                  <c:v>22.629742963782174</c:v>
                </c:pt>
                <c:pt idx="15">
                  <c:v>15.897359813917772</c:v>
                </c:pt>
                <c:pt idx="16">
                  <c:v>18.119026880921201</c:v>
                </c:pt>
                <c:pt idx="18">
                  <c:v>17.934446169246009</c:v>
                </c:pt>
                <c:pt idx="19">
                  <c:v>24.359495356203855</c:v>
                </c:pt>
                <c:pt idx="20">
                  <c:v>21.666235751712126</c:v>
                </c:pt>
                <c:pt idx="21">
                  <c:v>21.044387019764432</c:v>
                </c:pt>
                <c:pt idx="22">
                  <c:v>16.098631525183773</c:v>
                </c:pt>
                <c:pt idx="23">
                  <c:v>21.60361182601925</c:v>
                </c:pt>
                <c:pt idx="24">
                  <c:v>27.272614031783846</c:v>
                </c:pt>
                <c:pt idx="25">
                  <c:v>20.443531453620565</c:v>
                </c:pt>
                <c:pt idx="26">
                  <c:v>17.899432566563963</c:v>
                </c:pt>
                <c:pt idx="27">
                  <c:v>17.816717382375749</c:v>
                </c:pt>
                <c:pt idx="28">
                  <c:v>15.786459438603163</c:v>
                </c:pt>
                <c:pt idx="29">
                  <c:v>21.828147667993544</c:v>
                </c:pt>
                <c:pt idx="30">
                  <c:v>15.746319483600812</c:v>
                </c:pt>
                <c:pt idx="31">
                  <c:v>34.098067025993046</c:v>
                </c:pt>
                <c:pt idx="32">
                  <c:v>22.377675676995548</c:v>
                </c:pt>
                <c:pt idx="33">
                  <c:v>21.317787895195941</c:v>
                </c:pt>
              </c:numCache>
            </c:numRef>
          </c:yVal>
          <c:smooth val="0"/>
          <c:extLst>
            <c:ext xmlns:c16="http://schemas.microsoft.com/office/drawing/2014/chart" uri="{C3380CC4-5D6E-409C-BE32-E72D297353CC}">
              <c16:uniqueId val="{00000004-EB8D-314F-9E7D-E14E73667FAF}"/>
            </c:ext>
          </c:extLst>
        </c:ser>
        <c:ser>
          <c:idx val="5"/>
          <c:order val="5"/>
          <c:spPr>
            <a:ln w="25400" cap="rnd">
              <a:noFill/>
              <a:round/>
            </a:ln>
            <a:effectLst/>
          </c:spPr>
          <c:marker>
            <c:symbol val="circle"/>
            <c:size val="10"/>
            <c:spPr>
              <a:solidFill>
                <a:schemeClr val="accent2">
                  <a:lumMod val="60000"/>
                  <a:lumOff val="40000"/>
                </a:schemeClr>
              </a:solidFill>
              <a:ln w="9525">
                <a:solidFill>
                  <a:schemeClr val="accent6"/>
                </a:solidFill>
              </a:ln>
              <a:effectLst/>
            </c:spPr>
          </c:marker>
          <c:xVal>
            <c:numRef>
              <c:f>Sheet1!$J$117:$J$140</c:f>
              <c:numCache>
                <c:formatCode>0.00</c:formatCode>
                <c:ptCount val="24"/>
                <c:pt idx="0">
                  <c:v>3.23</c:v>
                </c:pt>
                <c:pt idx="1">
                  <c:v>3.422729635</c:v>
                </c:pt>
                <c:pt idx="2">
                  <c:v>3.17174106</c:v>
                </c:pt>
                <c:pt idx="3">
                  <c:v>3.3604425999999998</c:v>
                </c:pt>
                <c:pt idx="4">
                  <c:v>3.57955326</c:v>
                </c:pt>
                <c:pt idx="5">
                  <c:v>4.0492692649999995</c:v>
                </c:pt>
                <c:pt idx="6">
                  <c:v>3.6019556850000001</c:v>
                </c:pt>
                <c:pt idx="7">
                  <c:v>4.1337184699999998</c:v>
                </c:pt>
                <c:pt idx="8">
                  <c:v>4.2707645200000002</c:v>
                </c:pt>
                <c:pt idx="9">
                  <c:v>3.9896694000000004</c:v>
                </c:pt>
                <c:pt idx="10">
                  <c:v>4.3434022799999994</c:v>
                </c:pt>
                <c:pt idx="11">
                  <c:v>4.0112461799999997</c:v>
                </c:pt>
                <c:pt idx="12">
                  <c:v>4.3406417699999995</c:v>
                </c:pt>
                <c:pt idx="13">
                  <c:v>4.4251114000000005</c:v>
                </c:pt>
                <c:pt idx="14">
                  <c:v>3.8937450499999997</c:v>
                </c:pt>
                <c:pt idx="15">
                  <c:v>4.3088199999999999</c:v>
                </c:pt>
                <c:pt idx="16">
                  <c:v>4.1830423749999994</c:v>
                </c:pt>
                <c:pt idx="17">
                  <c:v>4.2214845999999993</c:v>
                </c:pt>
                <c:pt idx="18">
                  <c:v>4.4880412999999999</c:v>
                </c:pt>
                <c:pt idx="19">
                  <c:v>4.2214618000000002</c:v>
                </c:pt>
                <c:pt idx="20">
                  <c:v>4.5466392000000004</c:v>
                </c:pt>
                <c:pt idx="21">
                  <c:v>4.0808177199999998</c:v>
                </c:pt>
                <c:pt idx="22">
                  <c:v>4.1868779999999992</c:v>
                </c:pt>
                <c:pt idx="23">
                  <c:v>4.231616635</c:v>
                </c:pt>
              </c:numCache>
            </c:numRef>
          </c:xVal>
          <c:yVal>
            <c:numRef>
              <c:f>Sheet1!$BT$117:$BT$140</c:f>
              <c:numCache>
                <c:formatCode>General</c:formatCode>
                <c:ptCount val="24"/>
                <c:pt idx="0">
                  <c:v>9.200472447778651</c:v>
                </c:pt>
                <c:pt idx="1">
                  <c:v>15.37902736505692</c:v>
                </c:pt>
                <c:pt idx="2">
                  <c:v>16.604758290525361</c:v>
                </c:pt>
                <c:pt idx="3">
                  <c:v>20.36481184610048</c:v>
                </c:pt>
                <c:pt idx="4">
                  <c:v>16.988237602591031</c:v>
                </c:pt>
                <c:pt idx="6">
                  <c:v>17.716676344600931</c:v>
                </c:pt>
                <c:pt idx="7">
                  <c:v>57.194130638192689</c:v>
                </c:pt>
                <c:pt idx="8">
                  <c:v>48.769149869600909</c:v>
                </c:pt>
                <c:pt idx="9">
                  <c:v>39.394448719434727</c:v>
                </c:pt>
                <c:pt idx="10">
                  <c:v>47.046106892357265</c:v>
                </c:pt>
                <c:pt idx="11">
                  <c:v>43.101212416316358</c:v>
                </c:pt>
                <c:pt idx="12">
                  <c:v>33.156424017794734</c:v>
                </c:pt>
                <c:pt idx="13">
                  <c:v>22.138738603824418</c:v>
                </c:pt>
                <c:pt idx="14">
                  <c:v>34.399623475475522</c:v>
                </c:pt>
                <c:pt idx="16">
                  <c:v>44.242936403459559</c:v>
                </c:pt>
                <c:pt idx="17">
                  <c:v>31.379092949503086</c:v>
                </c:pt>
                <c:pt idx="18">
                  <c:v>42.725624495506125</c:v>
                </c:pt>
                <c:pt idx="19">
                  <c:v>26.064958285187725</c:v>
                </c:pt>
                <c:pt idx="20">
                  <c:v>38.88838835698629</c:v>
                </c:pt>
                <c:pt idx="21">
                  <c:v>28.947394760458113</c:v>
                </c:pt>
                <c:pt idx="22">
                  <c:v>24.231017218271688</c:v>
                </c:pt>
                <c:pt idx="23">
                  <c:v>30.291619283830787</c:v>
                </c:pt>
              </c:numCache>
            </c:numRef>
          </c:yVal>
          <c:smooth val="0"/>
          <c:extLst>
            <c:ext xmlns:c16="http://schemas.microsoft.com/office/drawing/2014/chart" uri="{C3380CC4-5D6E-409C-BE32-E72D297353CC}">
              <c16:uniqueId val="{00000005-EB8D-314F-9E7D-E14E73667FAF}"/>
            </c:ext>
          </c:extLst>
        </c:ser>
        <c:ser>
          <c:idx val="6"/>
          <c:order val="6"/>
          <c:spPr>
            <a:ln w="25400" cap="rnd">
              <a:noFill/>
              <a:round/>
            </a:ln>
            <a:effectLst/>
          </c:spPr>
          <c:marker>
            <c:symbol val="circle"/>
            <c:size val="10"/>
            <c:spPr>
              <a:solidFill>
                <a:schemeClr val="accent2">
                  <a:lumMod val="75000"/>
                </a:schemeClr>
              </a:solidFill>
              <a:ln w="9525">
                <a:solidFill>
                  <a:schemeClr val="accent1">
                    <a:lumMod val="60000"/>
                  </a:schemeClr>
                </a:solidFill>
              </a:ln>
              <a:effectLst/>
            </c:spPr>
          </c:marker>
          <c:xVal>
            <c:numRef>
              <c:f>Sheet1!$J$7:$J$22</c:f>
              <c:numCache>
                <c:formatCode>0.00</c:formatCode>
                <c:ptCount val="16"/>
                <c:pt idx="0">
                  <c:v>2.795251215</c:v>
                </c:pt>
                <c:pt idx="1">
                  <c:v>3.8253393499999997</c:v>
                </c:pt>
                <c:pt idx="2">
                  <c:v>3.895922165</c:v>
                </c:pt>
                <c:pt idx="3">
                  <c:v>4.1562576</c:v>
                </c:pt>
                <c:pt idx="4">
                  <c:v>4.4823350299999998</c:v>
                </c:pt>
                <c:pt idx="5">
                  <c:v>4.0754999999999999</c:v>
                </c:pt>
                <c:pt idx="6">
                  <c:v>4.2814832749999994</c:v>
                </c:pt>
                <c:pt idx="7">
                  <c:v>4.4544477799999997</c:v>
                </c:pt>
                <c:pt idx="8">
                  <c:v>4.5343955999999999</c:v>
                </c:pt>
                <c:pt idx="9">
                  <c:v>4.3028297749999993</c:v>
                </c:pt>
                <c:pt idx="10">
                  <c:v>4.1643853249999996</c:v>
                </c:pt>
                <c:pt idx="11">
                  <c:v>4.07819135</c:v>
                </c:pt>
                <c:pt idx="12">
                  <c:v>4.7404999999999999</c:v>
                </c:pt>
                <c:pt idx="13">
                  <c:v>5.1502387999999995</c:v>
                </c:pt>
                <c:pt idx="14">
                  <c:v>4.3656733199999991</c:v>
                </c:pt>
                <c:pt idx="15">
                  <c:v>5.0824999999999996</c:v>
                </c:pt>
              </c:numCache>
            </c:numRef>
          </c:xVal>
          <c:yVal>
            <c:numRef>
              <c:f>Sheet1!$BT$8:$BT$22</c:f>
              <c:numCache>
                <c:formatCode>General</c:formatCode>
                <c:ptCount val="15"/>
                <c:pt idx="0">
                  <c:v>18.51121396922251</c:v>
                </c:pt>
                <c:pt idx="1">
                  <c:v>24.501838692283489</c:v>
                </c:pt>
                <c:pt idx="2">
                  <c:v>36.591819138021719</c:v>
                </c:pt>
                <c:pt idx="3">
                  <c:v>33.003773178367283</c:v>
                </c:pt>
                <c:pt idx="4">
                  <c:v>31.966612538653731</c:v>
                </c:pt>
                <c:pt idx="5">
                  <c:v>49.574948070665769</c:v>
                </c:pt>
                <c:pt idx="6">
                  <c:v>47.282102718995517</c:v>
                </c:pt>
                <c:pt idx="7">
                  <c:v>50.079499444004476</c:v>
                </c:pt>
                <c:pt idx="8">
                  <c:v>34.587262407483081</c:v>
                </c:pt>
                <c:pt idx="9">
                  <c:v>35.173414436963164</c:v>
                </c:pt>
                <c:pt idx="10">
                  <c:v>25.932544804575372</c:v>
                </c:pt>
                <c:pt idx="11">
                  <c:v>29.322485514957012</c:v>
                </c:pt>
                <c:pt idx="12">
                  <c:v>40.363737748133005</c:v>
                </c:pt>
                <c:pt idx="13">
                  <c:v>22.121827144060479</c:v>
                </c:pt>
                <c:pt idx="14">
                  <c:v>31.134911599849129</c:v>
                </c:pt>
              </c:numCache>
            </c:numRef>
          </c:yVal>
          <c:smooth val="0"/>
          <c:extLst>
            <c:ext xmlns:c16="http://schemas.microsoft.com/office/drawing/2014/chart" uri="{C3380CC4-5D6E-409C-BE32-E72D297353CC}">
              <c16:uniqueId val="{00000006-EB8D-314F-9E7D-E14E73667FAF}"/>
            </c:ext>
          </c:extLst>
        </c:ser>
        <c:ser>
          <c:idx val="7"/>
          <c:order val="7"/>
          <c:spPr>
            <a:ln w="25400" cap="rnd">
              <a:noFill/>
              <a:round/>
            </a:ln>
            <a:effectLst/>
          </c:spPr>
          <c:marker>
            <c:symbol val="circle"/>
            <c:size val="10"/>
            <c:spPr>
              <a:solidFill>
                <a:srgbClr val="FF0000"/>
              </a:solidFill>
              <a:ln w="9525">
                <a:solidFill>
                  <a:schemeClr val="accent2">
                    <a:lumMod val="60000"/>
                  </a:schemeClr>
                </a:solidFill>
              </a:ln>
              <a:effectLst/>
            </c:spPr>
          </c:marker>
          <c:xVal>
            <c:numRef>
              <c:f>Sheet1!$J$166:$J$174</c:f>
              <c:numCache>
                <c:formatCode>0.00</c:formatCode>
                <c:ptCount val="9"/>
                <c:pt idx="0">
                  <c:v>4.2099417199999998</c:v>
                </c:pt>
                <c:pt idx="1">
                  <c:v>4.29433022</c:v>
                </c:pt>
                <c:pt idx="2">
                  <c:v>4.31123148</c:v>
                </c:pt>
                <c:pt idx="3">
                  <c:v>3.957189375</c:v>
                </c:pt>
                <c:pt idx="4">
                  <c:v>4.4148251800000002</c:v>
                </c:pt>
                <c:pt idx="5">
                  <c:v>3.6533264599999997</c:v>
                </c:pt>
                <c:pt idx="6">
                  <c:v>4.3670454999999997</c:v>
                </c:pt>
                <c:pt idx="7">
                  <c:v>3.4916000749999996</c:v>
                </c:pt>
                <c:pt idx="8">
                  <c:v>3.9182636</c:v>
                </c:pt>
              </c:numCache>
            </c:numRef>
          </c:xVal>
          <c:yVal>
            <c:numRef>
              <c:f>Sheet1!$BT$166:$BT$174</c:f>
              <c:numCache>
                <c:formatCode>General</c:formatCode>
                <c:ptCount val="9"/>
                <c:pt idx="0">
                  <c:v>18.456781536522904</c:v>
                </c:pt>
                <c:pt idx="1">
                  <c:v>27.819068603069351</c:v>
                </c:pt>
                <c:pt idx="2">
                  <c:v>23.007996634046116</c:v>
                </c:pt>
                <c:pt idx="3">
                  <c:v>12.846983657087074</c:v>
                </c:pt>
                <c:pt idx="4">
                  <c:v>24.832839457541148</c:v>
                </c:pt>
                <c:pt idx="5">
                  <c:v>18.719643848137601</c:v>
                </c:pt>
                <c:pt idx="7">
                  <c:v>16.870281745076618</c:v>
                </c:pt>
                <c:pt idx="8">
                  <c:v>26.18742860301597</c:v>
                </c:pt>
              </c:numCache>
            </c:numRef>
          </c:yVal>
          <c:smooth val="0"/>
          <c:extLst>
            <c:ext xmlns:c16="http://schemas.microsoft.com/office/drawing/2014/chart" uri="{C3380CC4-5D6E-409C-BE32-E72D297353CC}">
              <c16:uniqueId val="{00000007-EB8D-314F-9E7D-E14E73667FAF}"/>
            </c:ext>
          </c:extLst>
        </c:ser>
        <c:ser>
          <c:idx val="8"/>
          <c:order val="8"/>
          <c:spPr>
            <a:ln w="25400" cap="rnd">
              <a:noFill/>
              <a:round/>
            </a:ln>
            <a:effectLst/>
          </c:spPr>
          <c:marker>
            <c:symbol val="circle"/>
            <c:size val="10"/>
            <c:spPr>
              <a:solidFill>
                <a:srgbClr val="FF0000"/>
              </a:solidFill>
              <a:ln w="9525">
                <a:solidFill>
                  <a:schemeClr val="accent3">
                    <a:lumMod val="60000"/>
                  </a:schemeClr>
                </a:solidFill>
              </a:ln>
              <a:effectLst/>
            </c:spPr>
          </c:marker>
          <c:errBars>
            <c:errDir val="x"/>
            <c:errBarType val="both"/>
            <c:errValType val="cust"/>
            <c:noEndCap val="0"/>
            <c:plus>
              <c:numRef>
                <c:f>Sheet1!$K$151:$K$174</c:f>
                <c:numCache>
                  <c:formatCode>General</c:formatCode>
                  <c:ptCount val="24"/>
                  <c:pt idx="0">
                    <c:v>0.26145637799999999</c:v>
                  </c:pt>
                  <c:pt idx="1">
                    <c:v>0.25038310200000002</c:v>
                  </c:pt>
                  <c:pt idx="2">
                    <c:v>0.26580505999999998</c:v>
                  </c:pt>
                  <c:pt idx="3">
                    <c:v>0.252202333</c:v>
                  </c:pt>
                  <c:pt idx="4">
                    <c:v>0.26009200700000001</c:v>
                  </c:pt>
                  <c:pt idx="5">
                    <c:v>0.266995657</c:v>
                  </c:pt>
                  <c:pt idx="6">
                    <c:v>0.25882009</c:v>
                  </c:pt>
                  <c:pt idx="7">
                    <c:v>0.56791000000000003</c:v>
                  </c:pt>
                  <c:pt idx="8">
                    <c:v>0.43</c:v>
                  </c:pt>
                  <c:pt idx="9">
                    <c:v>0.26</c:v>
                  </c:pt>
                  <c:pt idx="10">
                    <c:v>0.66</c:v>
                  </c:pt>
                  <c:pt idx="11">
                    <c:v>0.21</c:v>
                  </c:pt>
                  <c:pt idx="12">
                    <c:v>0.28000000000000003</c:v>
                  </c:pt>
                  <c:pt idx="15">
                    <c:v>0.24713115699999999</c:v>
                  </c:pt>
                  <c:pt idx="16">
                    <c:v>0.24888886600000001</c:v>
                  </c:pt>
                  <c:pt idx="17">
                    <c:v>0.24566428099999998</c:v>
                  </c:pt>
                  <c:pt idx="18">
                    <c:v>0.25811740350000001</c:v>
                  </c:pt>
                  <c:pt idx="19">
                    <c:v>0.26125864500000001</c:v>
                  </c:pt>
                  <c:pt idx="20">
                    <c:v>0.24474217299999998</c:v>
                  </c:pt>
                  <c:pt idx="21">
                    <c:v>0.26117500699999996</c:v>
                  </c:pt>
                  <c:pt idx="22">
                    <c:v>0.24327789999999996</c:v>
                  </c:pt>
                  <c:pt idx="23">
                    <c:v>0.25127366999999995</c:v>
                  </c:pt>
                </c:numCache>
              </c:numRef>
            </c:plus>
            <c:minus>
              <c:numRef>
                <c:f>Sheet1!$K$151:$K$174</c:f>
                <c:numCache>
                  <c:formatCode>General</c:formatCode>
                  <c:ptCount val="24"/>
                  <c:pt idx="0">
                    <c:v>0.26145637799999999</c:v>
                  </c:pt>
                  <c:pt idx="1">
                    <c:v>0.25038310200000002</c:v>
                  </c:pt>
                  <c:pt idx="2">
                    <c:v>0.26580505999999998</c:v>
                  </c:pt>
                  <c:pt idx="3">
                    <c:v>0.252202333</c:v>
                  </c:pt>
                  <c:pt idx="4">
                    <c:v>0.26009200700000001</c:v>
                  </c:pt>
                  <c:pt idx="5">
                    <c:v>0.266995657</c:v>
                  </c:pt>
                  <c:pt idx="6">
                    <c:v>0.25882009</c:v>
                  </c:pt>
                  <c:pt idx="7">
                    <c:v>0.56791000000000003</c:v>
                  </c:pt>
                  <c:pt idx="8">
                    <c:v>0.43</c:v>
                  </c:pt>
                  <c:pt idx="9">
                    <c:v>0.26</c:v>
                  </c:pt>
                  <c:pt idx="10">
                    <c:v>0.66</c:v>
                  </c:pt>
                  <c:pt idx="11">
                    <c:v>0.21</c:v>
                  </c:pt>
                  <c:pt idx="12">
                    <c:v>0.28000000000000003</c:v>
                  </c:pt>
                  <c:pt idx="15">
                    <c:v>0.24713115699999999</c:v>
                  </c:pt>
                  <c:pt idx="16">
                    <c:v>0.24888886600000001</c:v>
                  </c:pt>
                  <c:pt idx="17">
                    <c:v>0.24566428099999998</c:v>
                  </c:pt>
                  <c:pt idx="18">
                    <c:v>0.25811740350000001</c:v>
                  </c:pt>
                  <c:pt idx="19">
                    <c:v>0.26125864500000001</c:v>
                  </c:pt>
                  <c:pt idx="20">
                    <c:v>0.24474217299999998</c:v>
                  </c:pt>
                  <c:pt idx="21">
                    <c:v>0.26117500699999996</c:v>
                  </c:pt>
                  <c:pt idx="22">
                    <c:v>0.24327789999999996</c:v>
                  </c:pt>
                  <c:pt idx="23">
                    <c:v>0.25127366999999995</c:v>
                  </c:pt>
                </c:numCache>
              </c:numRef>
            </c:minus>
            <c:spPr>
              <a:noFill/>
              <a:ln w="9525" cap="flat" cmpd="sng" algn="ctr">
                <a:solidFill>
                  <a:schemeClr val="tx1">
                    <a:lumMod val="65000"/>
                    <a:lumOff val="35000"/>
                  </a:schemeClr>
                </a:solidFill>
                <a:round/>
              </a:ln>
              <a:effectLst/>
            </c:spPr>
          </c:errBars>
          <c:errBars>
            <c:errDir val="y"/>
            <c:errBarType val="both"/>
            <c:errValType val="cust"/>
            <c:noEndCap val="0"/>
            <c:plus>
              <c:numRef>
                <c:f>Sheet1!$BU$151:$BU$174</c:f>
                <c:numCache>
                  <c:formatCode>General</c:formatCode>
                  <c:ptCount val="24"/>
                  <c:pt idx="0">
                    <c:v>3.3575746687558543</c:v>
                  </c:pt>
                  <c:pt idx="1">
                    <c:v>5.0160130959264864</c:v>
                  </c:pt>
                  <c:pt idx="2">
                    <c:v>4.6556990361726731</c:v>
                  </c:pt>
                  <c:pt idx="3">
                    <c:v>5.5635546828104507</c:v>
                  </c:pt>
                  <c:pt idx="4">
                    <c:v>7.206243107183492</c:v>
                  </c:pt>
                  <c:pt idx="5">
                    <c:v>5.3325980987625456</c:v>
                  </c:pt>
                  <c:pt idx="6">
                    <c:v>8.4485731724185911</c:v>
                  </c:pt>
                  <c:pt idx="7">
                    <c:v>8.1215357511398434</c:v>
                  </c:pt>
                  <c:pt idx="8">
                    <c:v>8</c:v>
                  </c:pt>
                  <c:pt idx="9">
                    <c:v>8</c:v>
                  </c:pt>
                  <c:pt idx="10">
                    <c:v>9</c:v>
                  </c:pt>
                  <c:pt idx="11">
                    <c:v>5</c:v>
                  </c:pt>
                  <c:pt idx="15">
                    <c:v>3.2660886271690921</c:v>
                  </c:pt>
                  <c:pt idx="16">
                    <c:v>4.7755474371916309</c:v>
                  </c:pt>
                  <c:pt idx="17">
                    <c:v>3.7414685924304005</c:v>
                  </c:pt>
                  <c:pt idx="18">
                    <c:v>2.0736421559188556</c:v>
                  </c:pt>
                  <c:pt idx="19">
                    <c:v>5.5574429822697882</c:v>
                  </c:pt>
                  <c:pt idx="22">
                    <c:v>2.8683877908176125</c:v>
                  </c:pt>
                  <c:pt idx="23">
                    <c:v>3.8108231695058925</c:v>
                  </c:pt>
                </c:numCache>
              </c:numRef>
            </c:plus>
            <c:minus>
              <c:numRef>
                <c:f>Sheet1!$BU$151:$BU$174</c:f>
                <c:numCache>
                  <c:formatCode>General</c:formatCode>
                  <c:ptCount val="24"/>
                  <c:pt idx="0">
                    <c:v>3.3575746687558543</c:v>
                  </c:pt>
                  <c:pt idx="1">
                    <c:v>5.0160130959264864</c:v>
                  </c:pt>
                  <c:pt idx="2">
                    <c:v>4.6556990361726731</c:v>
                  </c:pt>
                  <c:pt idx="3">
                    <c:v>5.5635546828104507</c:v>
                  </c:pt>
                  <c:pt idx="4">
                    <c:v>7.206243107183492</c:v>
                  </c:pt>
                  <c:pt idx="5">
                    <c:v>5.3325980987625456</c:v>
                  </c:pt>
                  <c:pt idx="6">
                    <c:v>8.4485731724185911</c:v>
                  </c:pt>
                  <c:pt idx="7">
                    <c:v>8.1215357511398434</c:v>
                  </c:pt>
                  <c:pt idx="8">
                    <c:v>8</c:v>
                  </c:pt>
                  <c:pt idx="9">
                    <c:v>8</c:v>
                  </c:pt>
                  <c:pt idx="10">
                    <c:v>9</c:v>
                  </c:pt>
                  <c:pt idx="11">
                    <c:v>5</c:v>
                  </c:pt>
                  <c:pt idx="15">
                    <c:v>3.2660886271690921</c:v>
                  </c:pt>
                  <c:pt idx="16">
                    <c:v>4.7755474371916309</c:v>
                  </c:pt>
                  <c:pt idx="17">
                    <c:v>3.7414685924304005</c:v>
                  </c:pt>
                  <c:pt idx="18">
                    <c:v>2.0736421559188556</c:v>
                  </c:pt>
                  <c:pt idx="19">
                    <c:v>5.5574429822697882</c:v>
                  </c:pt>
                  <c:pt idx="22">
                    <c:v>2.8683877908176125</c:v>
                  </c:pt>
                  <c:pt idx="23">
                    <c:v>3.8108231695058925</c:v>
                  </c:pt>
                </c:numCache>
              </c:numRef>
            </c:minus>
            <c:spPr>
              <a:noFill/>
              <a:ln w="9525" cap="flat" cmpd="sng" algn="ctr">
                <a:solidFill>
                  <a:schemeClr val="tx1">
                    <a:lumMod val="65000"/>
                    <a:lumOff val="35000"/>
                  </a:schemeClr>
                </a:solidFill>
                <a:round/>
              </a:ln>
              <a:effectLst/>
            </c:spPr>
          </c:errBars>
          <c:xVal>
            <c:numRef>
              <c:f>Sheet1!$J$151:$J$165</c:f>
              <c:numCache>
                <c:formatCode>0.00</c:formatCode>
                <c:ptCount val="15"/>
                <c:pt idx="0">
                  <c:v>3.9330370499999998</c:v>
                </c:pt>
                <c:pt idx="1">
                  <c:v>4.6066449999999994</c:v>
                </c:pt>
                <c:pt idx="2">
                  <c:v>5.2121602750000005</c:v>
                </c:pt>
                <c:pt idx="3">
                  <c:v>5.0541415499999998</c:v>
                </c:pt>
                <c:pt idx="4">
                  <c:v>4.7813889499999993</c:v>
                </c:pt>
                <c:pt idx="5">
                  <c:v>4.0209405499999997</c:v>
                </c:pt>
                <c:pt idx="6">
                  <c:v>5.2877887299999999</c:v>
                </c:pt>
                <c:pt idx="7">
                  <c:v>9.31</c:v>
                </c:pt>
                <c:pt idx="8">
                  <c:v>6.94</c:v>
                </c:pt>
                <c:pt idx="9">
                  <c:v>7.42</c:v>
                </c:pt>
                <c:pt idx="10">
                  <c:v>6.3</c:v>
                </c:pt>
                <c:pt idx="11">
                  <c:v>5.5</c:v>
                </c:pt>
                <c:pt idx="12">
                  <c:v>4.93</c:v>
                </c:pt>
                <c:pt idx="13">
                  <c:v>8.65</c:v>
                </c:pt>
                <c:pt idx="14">
                  <c:v>12</c:v>
                </c:pt>
              </c:numCache>
            </c:numRef>
          </c:xVal>
          <c:yVal>
            <c:numRef>
              <c:f>Sheet1!$BT$151:$BT$165</c:f>
              <c:numCache>
                <c:formatCode>General</c:formatCode>
                <c:ptCount val="15"/>
                <c:pt idx="0">
                  <c:v>21.196337845246081</c:v>
                </c:pt>
                <c:pt idx="1">
                  <c:v>33.030441602810818</c:v>
                </c:pt>
                <c:pt idx="2">
                  <c:v>31.455656201939558</c:v>
                </c:pt>
                <c:pt idx="3">
                  <c:v>36.819779856927866</c:v>
                </c:pt>
                <c:pt idx="4">
                  <c:v>32.302234220290785</c:v>
                </c:pt>
                <c:pt idx="5">
                  <c:v>30.799771200270161</c:v>
                </c:pt>
                <c:pt idx="6">
                  <c:v>49.947991066218528</c:v>
                </c:pt>
                <c:pt idx="7">
                  <c:v>47.763635584237797</c:v>
                </c:pt>
                <c:pt idx="8">
                  <c:v>42.051000000000002</c:v>
                </c:pt>
                <c:pt idx="9">
                  <c:v>44.46</c:v>
                </c:pt>
                <c:pt idx="10">
                  <c:v>49.59</c:v>
                </c:pt>
                <c:pt idx="11">
                  <c:v>29.327999999999999</c:v>
                </c:pt>
                <c:pt idx="12">
                  <c:v>43.658999999999999</c:v>
                </c:pt>
                <c:pt idx="13">
                  <c:v>46.62</c:v>
                </c:pt>
                <c:pt idx="14">
                  <c:v>48.6</c:v>
                </c:pt>
              </c:numCache>
            </c:numRef>
          </c:yVal>
          <c:smooth val="0"/>
          <c:extLst>
            <c:ext xmlns:c16="http://schemas.microsoft.com/office/drawing/2014/chart" uri="{C3380CC4-5D6E-409C-BE32-E72D297353CC}">
              <c16:uniqueId val="{00000008-EB8D-314F-9E7D-E14E73667FAF}"/>
            </c:ext>
          </c:extLst>
        </c:ser>
        <c:ser>
          <c:idx val="9"/>
          <c:order val="9"/>
          <c:spPr>
            <a:ln w="25400" cap="rnd">
              <a:noFill/>
              <a:round/>
            </a:ln>
            <a:effectLst/>
          </c:spPr>
          <c:marker>
            <c:symbol val="circle"/>
            <c:size val="10"/>
            <c:spPr>
              <a:solidFill>
                <a:srgbClr val="7030A0"/>
              </a:solidFill>
              <a:ln w="9525">
                <a:solidFill>
                  <a:schemeClr val="accent1"/>
                </a:solidFill>
              </a:ln>
              <a:effectLst/>
            </c:spPr>
          </c:marker>
          <c:xVal>
            <c:numRef>
              <c:f>Sheet1!$J$175:$J$180</c:f>
              <c:numCache>
                <c:formatCode>0.00</c:formatCode>
                <c:ptCount val="6"/>
                <c:pt idx="0">
                  <c:v>4.2931497499999995</c:v>
                </c:pt>
                <c:pt idx="1">
                  <c:v>4.8005869299999997</c:v>
                </c:pt>
                <c:pt idx="2">
                  <c:v>4.41556485</c:v>
                </c:pt>
                <c:pt idx="3">
                  <c:v>4.865268725</c:v>
                </c:pt>
                <c:pt idx="4">
                  <c:v>5.0350432249999999</c:v>
                </c:pt>
                <c:pt idx="5">
                  <c:v>4.5238660849999999</c:v>
                </c:pt>
              </c:numCache>
            </c:numRef>
          </c:xVal>
          <c:yVal>
            <c:numRef>
              <c:f>Sheet1!$BT$175:$BT$180</c:f>
              <c:numCache>
                <c:formatCode>General</c:formatCode>
                <c:ptCount val="6"/>
                <c:pt idx="0">
                  <c:v>22.884129163380642</c:v>
                </c:pt>
                <c:pt idx="1">
                  <c:v>24.380138855704722</c:v>
                </c:pt>
                <c:pt idx="2">
                  <c:v>33.012041745125593</c:v>
                </c:pt>
                <c:pt idx="3">
                  <c:v>37.494955804708077</c:v>
                </c:pt>
                <c:pt idx="4">
                  <c:v>43.75695541362461</c:v>
                </c:pt>
              </c:numCache>
            </c:numRef>
          </c:yVal>
          <c:smooth val="0"/>
          <c:extLst>
            <c:ext xmlns:c16="http://schemas.microsoft.com/office/drawing/2014/chart" uri="{C3380CC4-5D6E-409C-BE32-E72D297353CC}">
              <c16:uniqueId val="{00000009-EB8D-314F-9E7D-E14E73667FAF}"/>
            </c:ext>
          </c:extLst>
        </c:ser>
        <c:dLbls>
          <c:showLegendKey val="0"/>
          <c:showVal val="0"/>
          <c:showCatName val="0"/>
          <c:showSerName val="0"/>
          <c:showPercent val="0"/>
          <c:showBubbleSize val="0"/>
        </c:dLbls>
        <c:axId val="764965103"/>
        <c:axId val="764960591"/>
      </c:scatterChart>
      <c:valAx>
        <c:axId val="764965103"/>
        <c:scaling>
          <c:orientation val="minMax"/>
          <c:max val="12"/>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764960591"/>
        <c:crosses val="autoZero"/>
        <c:crossBetween val="midCat"/>
        <c:majorUnit val="1"/>
      </c:valAx>
      <c:valAx>
        <c:axId val="764960591"/>
        <c:scaling>
          <c:orientation val="minMax"/>
          <c:max val="7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7649651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2513723905541333"/>
          <c:y val="8.8602929614211304E-2"/>
          <c:w val="0.68051174513535728"/>
          <c:h val="0.74437067490725672"/>
        </c:manualLayout>
      </c:layout>
      <c:scatterChart>
        <c:scatterStyle val="lineMarker"/>
        <c:varyColors val="0"/>
        <c:ser>
          <c:idx val="2"/>
          <c:order val="0"/>
          <c:tx>
            <c:v>CH</c:v>
          </c:tx>
          <c:spPr>
            <a:ln w="47625">
              <a:noFill/>
            </a:ln>
            <a:effectLst/>
          </c:spPr>
          <c:marker>
            <c:symbol val="circle"/>
            <c:size val="5"/>
            <c:spPr>
              <a:solidFill>
                <a:schemeClr val="tx1"/>
              </a:solidFill>
              <a:ln w="3175">
                <a:solidFill>
                  <a:schemeClr val="tx1"/>
                </a:solidFill>
              </a:ln>
              <a:effectLst/>
            </c:spPr>
          </c:marker>
          <c:dPt>
            <c:idx val="65"/>
            <c:bubble3D val="0"/>
            <c:extLst>
              <c:ext xmlns:c16="http://schemas.microsoft.com/office/drawing/2014/chart" uri="{C3380CC4-5D6E-409C-BE32-E72D297353CC}">
                <c16:uniqueId val="{00000000-7CF0-494D-8F14-E4075D1690F8}"/>
              </c:ext>
            </c:extLst>
          </c:dPt>
          <c:dPt>
            <c:idx val="91"/>
            <c:bubble3D val="0"/>
            <c:extLst>
              <c:ext xmlns:c16="http://schemas.microsoft.com/office/drawing/2014/chart" uri="{C3380CC4-5D6E-409C-BE32-E72D297353CC}">
                <c16:uniqueId val="{00000001-7CF0-494D-8F14-E4075D1690F8}"/>
              </c:ext>
            </c:extLst>
          </c:dPt>
          <c:dPt>
            <c:idx val="101"/>
            <c:bubble3D val="0"/>
            <c:extLst>
              <c:ext xmlns:c16="http://schemas.microsoft.com/office/drawing/2014/chart" uri="{C3380CC4-5D6E-409C-BE32-E72D297353CC}">
                <c16:uniqueId val="{00000002-7CF0-494D-8F14-E4075D1690F8}"/>
              </c:ext>
            </c:extLst>
          </c:dPt>
          <c:dPt>
            <c:idx val="105"/>
            <c:bubble3D val="0"/>
            <c:extLst>
              <c:ext xmlns:c16="http://schemas.microsoft.com/office/drawing/2014/chart" uri="{C3380CC4-5D6E-409C-BE32-E72D297353CC}">
                <c16:uniqueId val="{00000003-7CF0-494D-8F14-E4075D1690F8}"/>
              </c:ext>
            </c:extLst>
          </c:dPt>
          <c:dPt>
            <c:idx val="117"/>
            <c:bubble3D val="0"/>
            <c:extLst>
              <c:ext xmlns:c16="http://schemas.microsoft.com/office/drawing/2014/chart" uri="{C3380CC4-5D6E-409C-BE32-E72D297353CC}">
                <c16:uniqueId val="{00000004-7CF0-494D-8F14-E4075D1690F8}"/>
              </c:ext>
            </c:extLst>
          </c:dPt>
          <c:errBars>
            <c:errDir val="x"/>
            <c:errBarType val="both"/>
            <c:errValType val="cust"/>
            <c:noEndCap val="0"/>
            <c:plus>
              <c:numRef>
                <c:f>TopLevelSummaryDSR!$QO$3:$QO$86</c:f>
                <c:numCache>
                  <c:formatCode>General</c:formatCode>
                  <c:ptCount val="84"/>
                  <c:pt idx="0">
                    <c:v>4.5891216186077763E-2</c:v>
                  </c:pt>
                  <c:pt idx="1">
                    <c:v>4.0746588624590734E-2</c:v>
                  </c:pt>
                  <c:pt idx="2">
                    <c:v>4.4077698786166672E-2</c:v>
                  </c:pt>
                  <c:pt idx="3">
                    <c:v>4.2987165531402881E-2</c:v>
                  </c:pt>
                  <c:pt idx="4">
                    <c:v>4.24104380841588E-2</c:v>
                  </c:pt>
                  <c:pt idx="5">
                    <c:v>4.1229210065686271E-2</c:v>
                  </c:pt>
                  <c:pt idx="6">
                    <c:v>4.2087869416659679E-2</c:v>
                  </c:pt>
                  <c:pt idx="7">
                    <c:v>5.9132903533297781E-2</c:v>
                  </c:pt>
                  <c:pt idx="8">
                    <c:v>5.4990114949146046E-2</c:v>
                  </c:pt>
                  <c:pt idx="9">
                    <c:v>5.5449724444256797E-2</c:v>
                  </c:pt>
                  <c:pt idx="10">
                    <c:v>4.8764015956607752E-2</c:v>
                  </c:pt>
                  <c:pt idx="11">
                    <c:v>4.8037542288450578E-2</c:v>
                  </c:pt>
                  <c:pt idx="12">
                    <c:v>4.7716148399712159E-2</c:v>
                  </c:pt>
                  <c:pt idx="13">
                    <c:v>4.7949359893715751E-2</c:v>
                  </c:pt>
                  <c:pt idx="14">
                    <c:v>4.6860806097749189E-2</c:v>
                  </c:pt>
                  <c:pt idx="15">
                    <c:v>4.5875375187856782E-2</c:v>
                  </c:pt>
                  <c:pt idx="16">
                    <c:v>4.4866192263075144E-2</c:v>
                  </c:pt>
                  <c:pt idx="17">
                    <c:v>4.9518889737377017E-2</c:v>
                  </c:pt>
                  <c:pt idx="18">
                    <c:v>4.7454259676517244E-2</c:v>
                  </c:pt>
                  <c:pt idx="19">
                    <c:v>4.8534657085828922E-2</c:v>
                  </c:pt>
                  <c:pt idx="20">
                    <c:v>4.7309031726011336E-2</c:v>
                  </c:pt>
                  <c:pt idx="21">
                    <c:v>4.9627445106034174E-2</c:v>
                  </c:pt>
                  <c:pt idx="22">
                    <c:v>4.4681054697712587E-2</c:v>
                  </c:pt>
                  <c:pt idx="23">
                    <c:v>4.6601696738218748E-2</c:v>
                  </c:pt>
                  <c:pt idx="24">
                    <c:v>4.6784904564093864E-2</c:v>
                  </c:pt>
                  <c:pt idx="25">
                    <c:v>5.5316995701364717E-2</c:v>
                  </c:pt>
                  <c:pt idx="26">
                    <c:v>5.8052881757433346E-2</c:v>
                  </c:pt>
                  <c:pt idx="27">
                    <c:v>5.8640565433272625E-2</c:v>
                  </c:pt>
                  <c:pt idx="28">
                    <c:v>5.1002664174953874E-2</c:v>
                  </c:pt>
                  <c:pt idx="29">
                    <c:v>6.0504110892803643E-2</c:v>
                  </c:pt>
                  <c:pt idx="30">
                    <c:v>0.15826730087477006</c:v>
                  </c:pt>
                  <c:pt idx="31">
                    <c:v>0.21186844173619737</c:v>
                  </c:pt>
                  <c:pt idx="32">
                    <c:v>0.12005124626109857</c:v>
                  </c:pt>
                  <c:pt idx="33">
                    <c:v>0.1160918965382406</c:v>
                  </c:pt>
                  <c:pt idx="34">
                    <c:v>0.11138764194283343</c:v>
                  </c:pt>
                  <c:pt idx="35">
                    <c:v>0.10973036901123782</c:v>
                  </c:pt>
                  <c:pt idx="36">
                    <c:v>0.11095816434000386</c:v>
                  </c:pt>
                  <c:pt idx="37">
                    <c:v>0.11632631642216584</c:v>
                  </c:pt>
                  <c:pt idx="38">
                    <c:v>0.11344854487933946</c:v>
                  </c:pt>
                  <c:pt idx="39">
                    <c:v>0.11437748360136797</c:v>
                  </c:pt>
                  <c:pt idx="40">
                    <c:v>0.11199066643936018</c:v>
                  </c:pt>
                  <c:pt idx="41">
                    <c:v>0.12165588076487753</c:v>
                  </c:pt>
                  <c:pt idx="42">
                    <c:v>0.11228111474318989</c:v>
                  </c:pt>
                  <c:pt idx="43">
                    <c:v>0.11965957568237413</c:v>
                  </c:pt>
                  <c:pt idx="44">
                    <c:v>0.11523907029069659</c:v>
                  </c:pt>
                  <c:pt idx="45">
                    <c:v>0.11153414697731778</c:v>
                  </c:pt>
                  <c:pt idx="46">
                    <c:v>0.1120961694432772</c:v>
                  </c:pt>
                  <c:pt idx="47">
                    <c:v>0.11768130728740683</c:v>
                  </c:pt>
                  <c:pt idx="48">
                    <c:v>8.8532703215616168E-2</c:v>
                  </c:pt>
                  <c:pt idx="49">
                    <c:v>0.11020954409209584</c:v>
                  </c:pt>
                  <c:pt idx="50">
                    <c:v>0.10960311107698499</c:v>
                  </c:pt>
                  <c:pt idx="51">
                    <c:v>0.10910682222952514</c:v>
                  </c:pt>
                  <c:pt idx="52">
                    <c:v>0.11923231569386913</c:v>
                  </c:pt>
                  <c:pt idx="53">
                    <c:v>0.1163049777970882</c:v>
                  </c:pt>
                  <c:pt idx="54">
                    <c:v>0.1136180264179541</c:v>
                  </c:pt>
                  <c:pt idx="55">
                    <c:v>0.1173382559512257</c:v>
                  </c:pt>
                  <c:pt idx="56">
                    <c:v>0.11452127618436685</c:v>
                  </c:pt>
                  <c:pt idx="57">
                    <c:v>0.1173643859713364</c:v>
                  </c:pt>
                  <c:pt idx="58">
                    <c:v>0.11193920179312181</c:v>
                  </c:pt>
                  <c:pt idx="59">
                    <c:v>0.11296633511787976</c:v>
                  </c:pt>
                  <c:pt idx="60">
                    <c:v>0.11119602643298131</c:v>
                  </c:pt>
                  <c:pt idx="61">
                    <c:v>0.10946330953411695</c:v>
                  </c:pt>
                  <c:pt idx="62">
                    <c:v>0.11061372819111219</c:v>
                  </c:pt>
                  <c:pt idx="63">
                    <c:v>0.11323771347013187</c:v>
                  </c:pt>
                  <c:pt idx="64">
                    <c:v>0.12527374563162935</c:v>
                  </c:pt>
                  <c:pt idx="65">
                    <c:v>0.11894827826405402</c:v>
                  </c:pt>
                  <c:pt idx="66">
                    <c:v>0.10878362019274555</c:v>
                  </c:pt>
                  <c:pt idx="67">
                    <c:v>0.10692765554739013</c:v>
                  </c:pt>
                  <c:pt idx="68">
                    <c:v>0.10273529653504927</c:v>
                  </c:pt>
                  <c:pt idx="69">
                    <c:v>0.1061966919260425</c:v>
                  </c:pt>
                  <c:pt idx="70">
                    <c:v>9.0600866415804851E-2</c:v>
                  </c:pt>
                  <c:pt idx="71">
                    <c:v>7.4729444185330451E-2</c:v>
                  </c:pt>
                  <c:pt idx="72">
                    <c:v>0.12621659791086537</c:v>
                  </c:pt>
                  <c:pt idx="73">
                    <c:v>9.9212626674183388E-2</c:v>
                  </c:pt>
                  <c:pt idx="74">
                    <c:v>9.1298420081244294E-2</c:v>
                  </c:pt>
                  <c:pt idx="75">
                    <c:v>9.4881193929988047E-2</c:v>
                  </c:pt>
                  <c:pt idx="76">
                    <c:v>0.10115391459296651</c:v>
                  </c:pt>
                  <c:pt idx="77">
                    <c:v>0.10412470253924963</c:v>
                  </c:pt>
                  <c:pt idx="78">
                    <c:v>0.1041951948445468</c:v>
                  </c:pt>
                  <c:pt idx="79">
                    <c:v>0.10951598254489323</c:v>
                  </c:pt>
                  <c:pt idx="80">
                    <c:v>0.11216157530212023</c:v>
                  </c:pt>
                  <c:pt idx="81">
                    <c:v>0.5</c:v>
                  </c:pt>
                  <c:pt idx="82">
                    <c:v>0.5</c:v>
                  </c:pt>
                  <c:pt idx="83">
                    <c:v>0.5</c:v>
                  </c:pt>
                </c:numCache>
              </c:numRef>
            </c:plus>
            <c:minus>
              <c:numRef>
                <c:f>TopLevelSummaryDSR!$QO$3:$QO$86</c:f>
                <c:numCache>
                  <c:formatCode>General</c:formatCode>
                  <c:ptCount val="84"/>
                  <c:pt idx="0">
                    <c:v>4.5891216186077763E-2</c:v>
                  </c:pt>
                  <c:pt idx="1">
                    <c:v>4.0746588624590734E-2</c:v>
                  </c:pt>
                  <c:pt idx="2">
                    <c:v>4.4077698786166672E-2</c:v>
                  </c:pt>
                  <c:pt idx="3">
                    <c:v>4.2987165531402881E-2</c:v>
                  </c:pt>
                  <c:pt idx="4">
                    <c:v>4.24104380841588E-2</c:v>
                  </c:pt>
                  <c:pt idx="5">
                    <c:v>4.1229210065686271E-2</c:v>
                  </c:pt>
                  <c:pt idx="6">
                    <c:v>4.2087869416659679E-2</c:v>
                  </c:pt>
                  <c:pt idx="7">
                    <c:v>5.9132903533297781E-2</c:v>
                  </c:pt>
                  <c:pt idx="8">
                    <c:v>5.4990114949146046E-2</c:v>
                  </c:pt>
                  <c:pt idx="9">
                    <c:v>5.5449724444256797E-2</c:v>
                  </c:pt>
                  <c:pt idx="10">
                    <c:v>4.8764015956607752E-2</c:v>
                  </c:pt>
                  <c:pt idx="11">
                    <c:v>4.8037542288450578E-2</c:v>
                  </c:pt>
                  <c:pt idx="12">
                    <c:v>4.7716148399712159E-2</c:v>
                  </c:pt>
                  <c:pt idx="13">
                    <c:v>4.7949359893715751E-2</c:v>
                  </c:pt>
                  <c:pt idx="14">
                    <c:v>4.6860806097749189E-2</c:v>
                  </c:pt>
                  <c:pt idx="15">
                    <c:v>4.5875375187856782E-2</c:v>
                  </c:pt>
                  <c:pt idx="16">
                    <c:v>4.4866192263075144E-2</c:v>
                  </c:pt>
                  <c:pt idx="17">
                    <c:v>4.9518889737377017E-2</c:v>
                  </c:pt>
                  <c:pt idx="18">
                    <c:v>4.7454259676517244E-2</c:v>
                  </c:pt>
                  <c:pt idx="19">
                    <c:v>4.8534657085828922E-2</c:v>
                  </c:pt>
                  <c:pt idx="20">
                    <c:v>4.7309031726011336E-2</c:v>
                  </c:pt>
                  <c:pt idx="21">
                    <c:v>4.9627445106034174E-2</c:v>
                  </c:pt>
                  <c:pt idx="22">
                    <c:v>4.4681054697712587E-2</c:v>
                  </c:pt>
                  <c:pt idx="23">
                    <c:v>4.6601696738218748E-2</c:v>
                  </c:pt>
                  <c:pt idx="24">
                    <c:v>4.6784904564093864E-2</c:v>
                  </c:pt>
                  <c:pt idx="25">
                    <c:v>5.5316995701364717E-2</c:v>
                  </c:pt>
                  <c:pt idx="26">
                    <c:v>5.8052881757433346E-2</c:v>
                  </c:pt>
                  <c:pt idx="27">
                    <c:v>5.8640565433272625E-2</c:v>
                  </c:pt>
                  <c:pt idx="28">
                    <c:v>5.1002664174953874E-2</c:v>
                  </c:pt>
                  <c:pt idx="29">
                    <c:v>6.0504110892803643E-2</c:v>
                  </c:pt>
                  <c:pt idx="30">
                    <c:v>0.15826730087477006</c:v>
                  </c:pt>
                  <c:pt idx="31">
                    <c:v>0.21186844173619737</c:v>
                  </c:pt>
                  <c:pt idx="32">
                    <c:v>0.12005124626109857</c:v>
                  </c:pt>
                  <c:pt idx="33">
                    <c:v>0.1160918965382406</c:v>
                  </c:pt>
                  <c:pt idx="34">
                    <c:v>0.11138764194283343</c:v>
                  </c:pt>
                  <c:pt idx="35">
                    <c:v>0.10973036901123782</c:v>
                  </c:pt>
                  <c:pt idx="36">
                    <c:v>0.11095816434000386</c:v>
                  </c:pt>
                  <c:pt idx="37">
                    <c:v>0.11632631642216584</c:v>
                  </c:pt>
                  <c:pt idx="38">
                    <c:v>0.11344854487933946</c:v>
                  </c:pt>
                  <c:pt idx="39">
                    <c:v>0.11437748360136797</c:v>
                  </c:pt>
                  <c:pt idx="40">
                    <c:v>0.11199066643936018</c:v>
                  </c:pt>
                  <c:pt idx="41">
                    <c:v>0.12165588076487753</c:v>
                  </c:pt>
                  <c:pt idx="42">
                    <c:v>0.11228111474318989</c:v>
                  </c:pt>
                  <c:pt idx="43">
                    <c:v>0.11965957568237413</c:v>
                  </c:pt>
                  <c:pt idx="44">
                    <c:v>0.11523907029069659</c:v>
                  </c:pt>
                  <c:pt idx="45">
                    <c:v>0.11153414697731778</c:v>
                  </c:pt>
                  <c:pt idx="46">
                    <c:v>0.1120961694432772</c:v>
                  </c:pt>
                  <c:pt idx="47">
                    <c:v>0.11768130728740683</c:v>
                  </c:pt>
                  <c:pt idx="48">
                    <c:v>8.8532703215616168E-2</c:v>
                  </c:pt>
                  <c:pt idx="49">
                    <c:v>0.11020954409209584</c:v>
                  </c:pt>
                  <c:pt idx="50">
                    <c:v>0.10960311107698499</c:v>
                  </c:pt>
                  <c:pt idx="51">
                    <c:v>0.10910682222952514</c:v>
                  </c:pt>
                  <c:pt idx="52">
                    <c:v>0.11923231569386913</c:v>
                  </c:pt>
                  <c:pt idx="53">
                    <c:v>0.1163049777970882</c:v>
                  </c:pt>
                  <c:pt idx="54">
                    <c:v>0.1136180264179541</c:v>
                  </c:pt>
                  <c:pt idx="55">
                    <c:v>0.1173382559512257</c:v>
                  </c:pt>
                  <c:pt idx="56">
                    <c:v>0.11452127618436685</c:v>
                  </c:pt>
                  <c:pt idx="57">
                    <c:v>0.1173643859713364</c:v>
                  </c:pt>
                  <c:pt idx="58">
                    <c:v>0.11193920179312181</c:v>
                  </c:pt>
                  <c:pt idx="59">
                    <c:v>0.11296633511787976</c:v>
                  </c:pt>
                  <c:pt idx="60">
                    <c:v>0.11119602643298131</c:v>
                  </c:pt>
                  <c:pt idx="61">
                    <c:v>0.10946330953411695</c:v>
                  </c:pt>
                  <c:pt idx="62">
                    <c:v>0.11061372819111219</c:v>
                  </c:pt>
                  <c:pt idx="63">
                    <c:v>0.11323771347013187</c:v>
                  </c:pt>
                  <c:pt idx="64">
                    <c:v>0.12527374563162935</c:v>
                  </c:pt>
                  <c:pt idx="65">
                    <c:v>0.11894827826405402</c:v>
                  </c:pt>
                  <c:pt idx="66">
                    <c:v>0.10878362019274555</c:v>
                  </c:pt>
                  <c:pt idx="67">
                    <c:v>0.10692765554739013</c:v>
                  </c:pt>
                  <c:pt idx="68">
                    <c:v>0.10273529653504927</c:v>
                  </c:pt>
                  <c:pt idx="69">
                    <c:v>0.1061966919260425</c:v>
                  </c:pt>
                  <c:pt idx="70">
                    <c:v>9.0600866415804851E-2</c:v>
                  </c:pt>
                  <c:pt idx="71">
                    <c:v>7.4729444185330451E-2</c:v>
                  </c:pt>
                  <c:pt idx="72">
                    <c:v>0.12621659791086537</c:v>
                  </c:pt>
                  <c:pt idx="73">
                    <c:v>9.9212626674183388E-2</c:v>
                  </c:pt>
                  <c:pt idx="74">
                    <c:v>9.1298420081244294E-2</c:v>
                  </c:pt>
                  <c:pt idx="75">
                    <c:v>9.4881193929988047E-2</c:v>
                  </c:pt>
                  <c:pt idx="76">
                    <c:v>0.10115391459296651</c:v>
                  </c:pt>
                  <c:pt idx="77">
                    <c:v>0.10412470253924963</c:v>
                  </c:pt>
                  <c:pt idx="78">
                    <c:v>0.1041951948445468</c:v>
                  </c:pt>
                  <c:pt idx="79">
                    <c:v>0.10951598254489323</c:v>
                  </c:pt>
                  <c:pt idx="80">
                    <c:v>0.11216157530212023</c:v>
                  </c:pt>
                  <c:pt idx="81">
                    <c:v>0.5</c:v>
                  </c:pt>
                  <c:pt idx="82">
                    <c:v>0.5</c:v>
                  </c:pt>
                  <c:pt idx="83">
                    <c:v>0.5</c:v>
                  </c:pt>
                </c:numCache>
              </c:numRef>
            </c:minus>
            <c:spPr>
              <a:ln w="3175"/>
            </c:spPr>
          </c:errBars>
          <c:errBars>
            <c:errDir val="y"/>
            <c:errBarType val="both"/>
            <c:errValType val="cust"/>
            <c:noEndCap val="0"/>
            <c:plus>
              <c:numRef>
                <c:f>TopLevelSummaryDSR!$PQ$3:$PQ$86</c:f>
                <c:numCache>
                  <c:formatCode>General</c:formatCode>
                  <c:ptCount val="84"/>
                  <c:pt idx="0">
                    <c:v>2.1623000240093346</c:v>
                  </c:pt>
                  <c:pt idx="1">
                    <c:v>1.8428388642603732</c:v>
                  </c:pt>
                  <c:pt idx="2">
                    <c:v>2.1045492876420386</c:v>
                  </c:pt>
                  <c:pt idx="3">
                    <c:v>1.8906826344330845</c:v>
                  </c:pt>
                  <c:pt idx="4">
                    <c:v>2.0490384160123027</c:v>
                  </c:pt>
                  <c:pt idx="5">
                    <c:v>1.9821946310677085</c:v>
                  </c:pt>
                  <c:pt idx="6">
                    <c:v>2.0759166454569544</c:v>
                  </c:pt>
                  <c:pt idx="7">
                    <c:v>2.0220068294861346</c:v>
                  </c:pt>
                  <c:pt idx="8">
                    <c:v>2.0134917545853432</c:v>
                  </c:pt>
                  <c:pt idx="9">
                    <c:v>2.0261213128131534</c:v>
                  </c:pt>
                  <c:pt idx="10">
                    <c:v>1.9238347557301676</c:v>
                  </c:pt>
                  <c:pt idx="11">
                    <c:v>1.8798512664390901</c:v>
                  </c:pt>
                  <c:pt idx="12">
                    <c:v>2.0481805202256198</c:v>
                  </c:pt>
                  <c:pt idx="13">
                    <c:v>1.8743595602448226</c:v>
                  </c:pt>
                  <c:pt idx="14">
                    <c:v>2.0315519163789189</c:v>
                  </c:pt>
                  <c:pt idx="15">
                    <c:v>2.1291240451047835</c:v>
                  </c:pt>
                  <c:pt idx="16">
                    <c:v>2.3350935157577921</c:v>
                  </c:pt>
                  <c:pt idx="17">
                    <c:v>2.4427146925112075</c:v>
                  </c:pt>
                  <c:pt idx="18">
                    <c:v>1.9908686031697163</c:v>
                  </c:pt>
                  <c:pt idx="19">
                    <c:v>2.333692813022314</c:v>
                  </c:pt>
                  <c:pt idx="20">
                    <c:v>2.2258133398076088</c:v>
                  </c:pt>
                  <c:pt idx="21">
                    <c:v>2.2565780954978827</c:v>
                  </c:pt>
                  <c:pt idx="22">
                    <c:v>1.9944872170033352</c:v>
                  </c:pt>
                  <c:pt idx="23">
                    <c:v>2.1660465409488405</c:v>
                  </c:pt>
                  <c:pt idx="24">
                    <c:v>2.4014066217872889</c:v>
                  </c:pt>
                  <c:pt idx="25">
                    <c:v>2.0508530715090609</c:v>
                  </c:pt>
                  <c:pt idx="26">
                    <c:v>2.0654756151870601</c:v>
                  </c:pt>
                  <c:pt idx="27">
                    <c:v>1.9178347940478562</c:v>
                  </c:pt>
                  <c:pt idx="28">
                    <c:v>1.9707408136167017</c:v>
                  </c:pt>
                  <c:pt idx="29">
                    <c:v>2.1683764933139256</c:v>
                  </c:pt>
                  <c:pt idx="30">
                    <c:v>2.0390062239423612</c:v>
                  </c:pt>
                  <c:pt idx="31">
                    <c:v>1.9398851102070955</c:v>
                  </c:pt>
                  <c:pt idx="32">
                    <c:v>1.6402216161238956</c:v>
                  </c:pt>
                  <c:pt idx="33">
                    <c:v>1.553199681273403</c:v>
                  </c:pt>
                  <c:pt idx="34">
                    <c:v>1.7035089161665173</c:v>
                  </c:pt>
                  <c:pt idx="35">
                    <c:v>1.5810103843098897</c:v>
                  </c:pt>
                  <c:pt idx="36">
                    <c:v>1.878005918747492</c:v>
                  </c:pt>
                  <c:pt idx="37">
                    <c:v>1.6979040386199216</c:v>
                  </c:pt>
                  <c:pt idx="38">
                    <c:v>1.6555922705617381</c:v>
                  </c:pt>
                  <c:pt idx="39">
                    <c:v>1.8397633961259445</c:v>
                  </c:pt>
                  <c:pt idx="40">
                    <c:v>1.7417393944156954</c:v>
                  </c:pt>
                  <c:pt idx="41">
                    <c:v>1.7894422343862231</c:v>
                  </c:pt>
                  <c:pt idx="42">
                    <c:v>1.5877015022338641</c:v>
                  </c:pt>
                  <c:pt idx="43">
                    <c:v>1.849271156615355</c:v>
                  </c:pt>
                  <c:pt idx="44">
                    <c:v>1.6808801678883771</c:v>
                  </c:pt>
                  <c:pt idx="45">
                    <c:v>1.8596447246117049</c:v>
                  </c:pt>
                  <c:pt idx="46">
                    <c:v>1.9204843700874104</c:v>
                  </c:pt>
                  <c:pt idx="47">
                    <c:v>1.673101980105528</c:v>
                  </c:pt>
                  <c:pt idx="48">
                    <c:v>1.6269587930724358</c:v>
                  </c:pt>
                  <c:pt idx="49">
                    <c:v>1.793918799629834</c:v>
                  </c:pt>
                  <c:pt idx="50">
                    <c:v>1.8000791185492875</c:v>
                  </c:pt>
                  <c:pt idx="51">
                    <c:v>1.8151942434343311</c:v>
                  </c:pt>
                  <c:pt idx="52">
                    <c:v>1.5940955661113132</c:v>
                  </c:pt>
                  <c:pt idx="53">
                    <c:v>1.8194795991910169</c:v>
                  </c:pt>
                  <c:pt idx="54">
                    <c:v>1.6878414387345138</c:v>
                  </c:pt>
                  <c:pt idx="55">
                    <c:v>1.5425306800878231</c:v>
                  </c:pt>
                  <c:pt idx="56">
                    <c:v>1.9059547429238421</c:v>
                  </c:pt>
                  <c:pt idx="57">
                    <c:v>1.7236779924302381</c:v>
                  </c:pt>
                  <c:pt idx="58">
                    <c:v>1.7581040899044438</c:v>
                  </c:pt>
                  <c:pt idx="59">
                    <c:v>1.8705176014819613</c:v>
                  </c:pt>
                  <c:pt idx="60">
                    <c:v>1.8973709307370081</c:v>
                  </c:pt>
                  <c:pt idx="61">
                    <c:v>1.9082462115510899</c:v>
                  </c:pt>
                  <c:pt idx="62">
                    <c:v>1.8706856847799971</c:v>
                  </c:pt>
                  <c:pt idx="63">
                    <c:v>1.8021188841655473</c:v>
                  </c:pt>
                  <c:pt idx="64">
                    <c:v>1.7264587003008049</c:v>
                  </c:pt>
                  <c:pt idx="65">
                    <c:v>1.7389914002844475</c:v>
                  </c:pt>
                  <c:pt idx="66">
                    <c:v>1.8594390513490859</c:v>
                  </c:pt>
                  <c:pt idx="67">
                    <c:v>1.9480575107366171</c:v>
                  </c:pt>
                  <c:pt idx="68">
                    <c:v>1.8235393806807543</c:v>
                  </c:pt>
                  <c:pt idx="69">
                    <c:v>1.8096958831318399</c:v>
                  </c:pt>
                  <c:pt idx="70">
                    <c:v>1.5568899053515961</c:v>
                  </c:pt>
                  <c:pt idx="71">
                    <c:v>1.6597162785820956</c:v>
                  </c:pt>
                  <c:pt idx="72">
                    <c:v>1.7503078143204405</c:v>
                  </c:pt>
                  <c:pt idx="73">
                    <c:v>1.8559497483354788</c:v>
                  </c:pt>
                  <c:pt idx="74">
                    <c:v>1.7839401647090578</c:v>
                  </c:pt>
                  <c:pt idx="75">
                    <c:v>1.9379187578738137</c:v>
                  </c:pt>
                  <c:pt idx="76">
                    <c:v>1.7953556449292882</c:v>
                  </c:pt>
                  <c:pt idx="77">
                    <c:v>1.7952182771807521</c:v>
                  </c:pt>
                  <c:pt idx="78">
                    <c:v>1.837813589363259</c:v>
                  </c:pt>
                  <c:pt idx="79">
                    <c:v>1.8353957837993005</c:v>
                  </c:pt>
                  <c:pt idx="80">
                    <c:v>1.5699692670127356</c:v>
                  </c:pt>
                  <c:pt idx="81">
                    <c:v>3.6276193265036576</c:v>
                  </c:pt>
                  <c:pt idx="82">
                    <c:v>1.2505618720770464</c:v>
                  </c:pt>
                  <c:pt idx="83">
                    <c:v>1.3046893736661078</c:v>
                  </c:pt>
                </c:numCache>
              </c:numRef>
            </c:plus>
            <c:minus>
              <c:numRef>
                <c:f>TopLevelSummaryDSR!$PQ$3:$PQ$86</c:f>
                <c:numCache>
                  <c:formatCode>General</c:formatCode>
                  <c:ptCount val="84"/>
                  <c:pt idx="0">
                    <c:v>2.1623000240093346</c:v>
                  </c:pt>
                  <c:pt idx="1">
                    <c:v>1.8428388642603732</c:v>
                  </c:pt>
                  <c:pt idx="2">
                    <c:v>2.1045492876420386</c:v>
                  </c:pt>
                  <c:pt idx="3">
                    <c:v>1.8906826344330845</c:v>
                  </c:pt>
                  <c:pt idx="4">
                    <c:v>2.0490384160123027</c:v>
                  </c:pt>
                  <c:pt idx="5">
                    <c:v>1.9821946310677085</c:v>
                  </c:pt>
                  <c:pt idx="6">
                    <c:v>2.0759166454569544</c:v>
                  </c:pt>
                  <c:pt idx="7">
                    <c:v>2.0220068294861346</c:v>
                  </c:pt>
                  <c:pt idx="8">
                    <c:v>2.0134917545853432</c:v>
                  </c:pt>
                  <c:pt idx="9">
                    <c:v>2.0261213128131534</c:v>
                  </c:pt>
                  <c:pt idx="10">
                    <c:v>1.9238347557301676</c:v>
                  </c:pt>
                  <c:pt idx="11">
                    <c:v>1.8798512664390901</c:v>
                  </c:pt>
                  <c:pt idx="12">
                    <c:v>2.0481805202256198</c:v>
                  </c:pt>
                  <c:pt idx="13">
                    <c:v>1.8743595602448226</c:v>
                  </c:pt>
                  <c:pt idx="14">
                    <c:v>2.0315519163789189</c:v>
                  </c:pt>
                  <c:pt idx="15">
                    <c:v>2.1291240451047835</c:v>
                  </c:pt>
                  <c:pt idx="16">
                    <c:v>2.3350935157577921</c:v>
                  </c:pt>
                  <c:pt idx="17">
                    <c:v>2.4427146925112075</c:v>
                  </c:pt>
                  <c:pt idx="18">
                    <c:v>1.9908686031697163</c:v>
                  </c:pt>
                  <c:pt idx="19">
                    <c:v>2.333692813022314</c:v>
                  </c:pt>
                  <c:pt idx="20">
                    <c:v>2.2258133398076088</c:v>
                  </c:pt>
                  <c:pt idx="21">
                    <c:v>2.2565780954978827</c:v>
                  </c:pt>
                  <c:pt idx="22">
                    <c:v>1.9944872170033352</c:v>
                  </c:pt>
                  <c:pt idx="23">
                    <c:v>2.1660465409488405</c:v>
                  </c:pt>
                  <c:pt idx="24">
                    <c:v>2.4014066217872889</c:v>
                  </c:pt>
                  <c:pt idx="25">
                    <c:v>2.0508530715090609</c:v>
                  </c:pt>
                  <c:pt idx="26">
                    <c:v>2.0654756151870601</c:v>
                  </c:pt>
                  <c:pt idx="27">
                    <c:v>1.9178347940478562</c:v>
                  </c:pt>
                  <c:pt idx="28">
                    <c:v>1.9707408136167017</c:v>
                  </c:pt>
                  <c:pt idx="29">
                    <c:v>2.1683764933139256</c:v>
                  </c:pt>
                  <c:pt idx="30">
                    <c:v>2.0390062239423612</c:v>
                  </c:pt>
                  <c:pt idx="31">
                    <c:v>1.9398851102070955</c:v>
                  </c:pt>
                  <c:pt idx="32">
                    <c:v>1.6402216161238956</c:v>
                  </c:pt>
                  <c:pt idx="33">
                    <c:v>1.553199681273403</c:v>
                  </c:pt>
                  <c:pt idx="34">
                    <c:v>1.7035089161665173</c:v>
                  </c:pt>
                  <c:pt idx="35">
                    <c:v>1.5810103843098897</c:v>
                  </c:pt>
                  <c:pt idx="36">
                    <c:v>1.878005918747492</c:v>
                  </c:pt>
                  <c:pt idx="37">
                    <c:v>1.6979040386199216</c:v>
                  </c:pt>
                  <c:pt idx="38">
                    <c:v>1.6555922705617381</c:v>
                  </c:pt>
                  <c:pt idx="39">
                    <c:v>1.8397633961259445</c:v>
                  </c:pt>
                  <c:pt idx="40">
                    <c:v>1.7417393944156954</c:v>
                  </c:pt>
                  <c:pt idx="41">
                    <c:v>1.7894422343862231</c:v>
                  </c:pt>
                  <c:pt idx="42">
                    <c:v>1.5877015022338641</c:v>
                  </c:pt>
                  <c:pt idx="43">
                    <c:v>1.849271156615355</c:v>
                  </c:pt>
                  <c:pt idx="44">
                    <c:v>1.6808801678883771</c:v>
                  </c:pt>
                  <c:pt idx="45">
                    <c:v>1.8596447246117049</c:v>
                  </c:pt>
                  <c:pt idx="46">
                    <c:v>1.9204843700874104</c:v>
                  </c:pt>
                  <c:pt idx="47">
                    <c:v>1.673101980105528</c:v>
                  </c:pt>
                  <c:pt idx="48">
                    <c:v>1.6269587930724358</c:v>
                  </c:pt>
                  <c:pt idx="49">
                    <c:v>1.793918799629834</c:v>
                  </c:pt>
                  <c:pt idx="50">
                    <c:v>1.8000791185492875</c:v>
                  </c:pt>
                  <c:pt idx="51">
                    <c:v>1.8151942434343311</c:v>
                  </c:pt>
                  <c:pt idx="52">
                    <c:v>1.5940955661113132</c:v>
                  </c:pt>
                  <c:pt idx="53">
                    <c:v>1.8194795991910169</c:v>
                  </c:pt>
                  <c:pt idx="54">
                    <c:v>1.6878414387345138</c:v>
                  </c:pt>
                  <c:pt idx="55">
                    <c:v>1.5425306800878231</c:v>
                  </c:pt>
                  <c:pt idx="56">
                    <c:v>1.9059547429238421</c:v>
                  </c:pt>
                  <c:pt idx="57">
                    <c:v>1.7236779924302381</c:v>
                  </c:pt>
                  <c:pt idx="58">
                    <c:v>1.7581040899044438</c:v>
                  </c:pt>
                  <c:pt idx="59">
                    <c:v>1.8705176014819613</c:v>
                  </c:pt>
                  <c:pt idx="60">
                    <c:v>1.8973709307370081</c:v>
                  </c:pt>
                  <c:pt idx="61">
                    <c:v>1.9082462115510899</c:v>
                  </c:pt>
                  <c:pt idx="62">
                    <c:v>1.8706856847799971</c:v>
                  </c:pt>
                  <c:pt idx="63">
                    <c:v>1.8021188841655473</c:v>
                  </c:pt>
                  <c:pt idx="64">
                    <c:v>1.7264587003008049</c:v>
                  </c:pt>
                  <c:pt idx="65">
                    <c:v>1.7389914002844475</c:v>
                  </c:pt>
                  <c:pt idx="66">
                    <c:v>1.8594390513490859</c:v>
                  </c:pt>
                  <c:pt idx="67">
                    <c:v>1.9480575107366171</c:v>
                  </c:pt>
                  <c:pt idx="68">
                    <c:v>1.8235393806807543</c:v>
                  </c:pt>
                  <c:pt idx="69">
                    <c:v>1.8096958831318399</c:v>
                  </c:pt>
                  <c:pt idx="70">
                    <c:v>1.5568899053515961</c:v>
                  </c:pt>
                  <c:pt idx="71">
                    <c:v>1.6597162785820956</c:v>
                  </c:pt>
                  <c:pt idx="72">
                    <c:v>1.7503078143204405</c:v>
                  </c:pt>
                  <c:pt idx="73">
                    <c:v>1.8559497483354788</c:v>
                  </c:pt>
                  <c:pt idx="74">
                    <c:v>1.7839401647090578</c:v>
                  </c:pt>
                  <c:pt idx="75">
                    <c:v>1.9379187578738137</c:v>
                  </c:pt>
                  <c:pt idx="76">
                    <c:v>1.7953556449292882</c:v>
                  </c:pt>
                  <c:pt idx="77">
                    <c:v>1.7952182771807521</c:v>
                  </c:pt>
                  <c:pt idx="78">
                    <c:v>1.837813589363259</c:v>
                  </c:pt>
                  <c:pt idx="79">
                    <c:v>1.8353957837993005</c:v>
                  </c:pt>
                  <c:pt idx="80">
                    <c:v>1.5699692670127356</c:v>
                  </c:pt>
                  <c:pt idx="81">
                    <c:v>3.6276193265036576</c:v>
                  </c:pt>
                  <c:pt idx="82">
                    <c:v>1.2505618720770464</c:v>
                  </c:pt>
                  <c:pt idx="83">
                    <c:v>1.3046893736661078</c:v>
                  </c:pt>
                </c:numCache>
              </c:numRef>
            </c:minus>
            <c:spPr>
              <a:ln w="3175"/>
            </c:spPr>
          </c:errBars>
          <c:xVal>
            <c:numRef>
              <c:f>TopLevelSummaryDSR!$QN$3:$QN$86</c:f>
              <c:numCache>
                <c:formatCode>0.00</c:formatCode>
                <c:ptCount val="84"/>
                <c:pt idx="0">
                  <c:v>1.4589908424867304</c:v>
                </c:pt>
                <c:pt idx="1">
                  <c:v>1.3743746287016581</c:v>
                </c:pt>
                <c:pt idx="2">
                  <c:v>1.4301374245166194</c:v>
                </c:pt>
                <c:pt idx="3">
                  <c:v>1.4828986011123162</c:v>
                </c:pt>
                <c:pt idx="4">
                  <c:v>1.5245274212984699</c:v>
                </c:pt>
                <c:pt idx="5">
                  <c:v>1.4868995595677683</c:v>
                </c:pt>
                <c:pt idx="6">
                  <c:v>1.506361311151295</c:v>
                </c:pt>
                <c:pt idx="7">
                  <c:v>1.5777301562993022</c:v>
                </c:pt>
                <c:pt idx="8">
                  <c:v>1.5341791921842103</c:v>
                </c:pt>
                <c:pt idx="9">
                  <c:v>1.5412448933746956</c:v>
                </c:pt>
                <c:pt idx="10">
                  <c:v>1.609045853886113</c:v>
                </c:pt>
                <c:pt idx="11">
                  <c:v>1.6113434893648886</c:v>
                </c:pt>
                <c:pt idx="12">
                  <c:v>1.5919331251171269</c:v>
                </c:pt>
                <c:pt idx="13">
                  <c:v>1.6027442691887563</c:v>
                </c:pt>
                <c:pt idx="14">
                  <c:v>1.5752486026729173</c:v>
                </c:pt>
                <c:pt idx="15">
                  <c:v>1.5904585172666255</c:v>
                </c:pt>
                <c:pt idx="16">
                  <c:v>1.5506604569782985</c:v>
                </c:pt>
                <c:pt idx="17">
                  <c:v>1.6696482117990583</c:v>
                </c:pt>
                <c:pt idx="18">
                  <c:v>1.6408334452744251</c:v>
                </c:pt>
                <c:pt idx="19">
                  <c:v>1.6570197400062503</c:v>
                </c:pt>
                <c:pt idx="20">
                  <c:v>1.6346532771391806</c:v>
                </c:pt>
                <c:pt idx="21">
                  <c:v>1.6870119963527466</c:v>
                </c:pt>
                <c:pt idx="22">
                  <c:v>1.5439493747531825</c:v>
                </c:pt>
                <c:pt idx="23">
                  <c:v>1.6100287109093012</c:v>
                </c:pt>
                <c:pt idx="24">
                  <c:v>1.6142007674148382</c:v>
                </c:pt>
                <c:pt idx="25">
                  <c:v>1.5257943558107103</c:v>
                </c:pt>
                <c:pt idx="26">
                  <c:v>1.5471354504718924</c:v>
                </c:pt>
                <c:pt idx="27">
                  <c:v>1.566110097653707</c:v>
                </c:pt>
                <c:pt idx="28">
                  <c:v>1.7679097698019652</c:v>
                </c:pt>
                <c:pt idx="29">
                  <c:v>1.9422299713797859</c:v>
                </c:pt>
                <c:pt idx="30">
                  <c:v>2.1731838810986606</c:v>
                </c:pt>
                <c:pt idx="31">
                  <c:v>2.1445128798279889</c:v>
                </c:pt>
                <c:pt idx="32">
                  <c:v>2.5186342589947692</c:v>
                </c:pt>
                <c:pt idx="33">
                  <c:v>2.4934450009406168</c:v>
                </c:pt>
                <c:pt idx="34">
                  <c:v>2.4958288497137269</c:v>
                </c:pt>
                <c:pt idx="35">
                  <c:v>2.3831750520659138</c:v>
                </c:pt>
                <c:pt idx="36">
                  <c:v>2.5000177026365309</c:v>
                </c:pt>
                <c:pt idx="37">
                  <c:v>2.4956041496829475</c:v>
                </c:pt>
                <c:pt idx="38">
                  <c:v>2.5359929288640366</c:v>
                </c:pt>
                <c:pt idx="39">
                  <c:v>2.3811217897480206</c:v>
                </c:pt>
                <c:pt idx="40">
                  <c:v>2.4848232086124487</c:v>
                </c:pt>
                <c:pt idx="41">
                  <c:v>2.3249697053931935</c:v>
                </c:pt>
                <c:pt idx="42">
                  <c:v>2.5200983480971768</c:v>
                </c:pt>
                <c:pt idx="43">
                  <c:v>2.3958105737647362</c:v>
                </c:pt>
                <c:pt idx="44">
                  <c:v>2.5522060540677187</c:v>
                </c:pt>
                <c:pt idx="45">
                  <c:v>2.3888556172070525</c:v>
                </c:pt>
                <c:pt idx="46">
                  <c:v>2.392881100323816</c:v>
                </c:pt>
                <c:pt idx="47">
                  <c:v>2.4609530744032897</c:v>
                </c:pt>
                <c:pt idx="48">
                  <c:v>2.1752431367716767</c:v>
                </c:pt>
                <c:pt idx="49">
                  <c:v>2.3917189674289792</c:v>
                </c:pt>
                <c:pt idx="50">
                  <c:v>2.3679981414524156</c:v>
                </c:pt>
                <c:pt idx="51">
                  <c:v>2.3624039658390683</c:v>
                </c:pt>
                <c:pt idx="52">
                  <c:v>2.3932560355160204</c:v>
                </c:pt>
                <c:pt idx="53">
                  <c:v>2.4771119582783236</c:v>
                </c:pt>
                <c:pt idx="54">
                  <c:v>2.4111248783419486</c:v>
                </c:pt>
                <c:pt idx="55">
                  <c:v>2.3647953854163863</c:v>
                </c:pt>
                <c:pt idx="56">
                  <c:v>2.4034559263759316</c:v>
                </c:pt>
                <c:pt idx="57">
                  <c:v>2.4444088094021716</c:v>
                </c:pt>
                <c:pt idx="58">
                  <c:v>2.5121883284327042</c:v>
                </c:pt>
                <c:pt idx="59">
                  <c:v>2.3709356530773831</c:v>
                </c:pt>
                <c:pt idx="60">
                  <c:v>2.3704185820143597</c:v>
                </c:pt>
                <c:pt idx="61">
                  <c:v>2.4069367711419383</c:v>
                </c:pt>
                <c:pt idx="62">
                  <c:v>2.3818955942871693</c:v>
                </c:pt>
                <c:pt idx="63">
                  <c:v>2.3900038029464121</c:v>
                </c:pt>
                <c:pt idx="64">
                  <c:v>2.4594252272402244</c:v>
                </c:pt>
                <c:pt idx="65">
                  <c:v>2.5508524108969453</c:v>
                </c:pt>
                <c:pt idx="66">
                  <c:v>2.2294011027952347</c:v>
                </c:pt>
                <c:pt idx="67">
                  <c:v>2.2288530194155443</c:v>
                </c:pt>
                <c:pt idx="68">
                  <c:v>2.193982204793492</c:v>
                </c:pt>
                <c:pt idx="69">
                  <c:v>2.2630790788360664</c:v>
                </c:pt>
                <c:pt idx="70">
                  <c:v>1.9861099437515259</c:v>
                </c:pt>
                <c:pt idx="71">
                  <c:v>2.4302472299543481</c:v>
                </c:pt>
                <c:pt idx="72">
                  <c:v>2.4513998660705849</c:v>
                </c:pt>
                <c:pt idx="73">
                  <c:v>2.4754311577768031</c:v>
                </c:pt>
                <c:pt idx="74">
                  <c:v>2.3023236059090113</c:v>
                </c:pt>
                <c:pt idx="75">
                  <c:v>2.3372062528328557</c:v>
                </c:pt>
                <c:pt idx="76">
                  <c:v>2.329720166252784</c:v>
                </c:pt>
                <c:pt idx="77">
                  <c:v>2.3316200237510718</c:v>
                </c:pt>
                <c:pt idx="78">
                  <c:v>2.3421751023419661</c:v>
                </c:pt>
                <c:pt idx="79">
                  <c:v>2.3190390550516593</c:v>
                </c:pt>
                <c:pt idx="80">
                  <c:v>2.3962495163171411</c:v>
                </c:pt>
                <c:pt idx="81">
                  <c:v>5.2</c:v>
                </c:pt>
                <c:pt idx="82">
                  <c:v>5</c:v>
                </c:pt>
                <c:pt idx="83">
                  <c:v>4.8</c:v>
                </c:pt>
              </c:numCache>
            </c:numRef>
          </c:xVal>
          <c:yVal>
            <c:numRef>
              <c:f>TopLevelSummaryDSR!$PP$3:$PP$86</c:f>
              <c:numCache>
                <c:formatCode>0.0</c:formatCode>
                <c:ptCount val="84"/>
                <c:pt idx="0">
                  <c:v>24.025555822325941</c:v>
                </c:pt>
                <c:pt idx="1">
                  <c:v>20.475987380670816</c:v>
                </c:pt>
                <c:pt idx="2">
                  <c:v>23.38388097380043</c:v>
                </c:pt>
                <c:pt idx="3">
                  <c:v>21.007584827034272</c:v>
                </c:pt>
                <c:pt idx="4">
                  <c:v>22.767093511247808</c:v>
                </c:pt>
                <c:pt idx="5">
                  <c:v>22.024384789641207</c:v>
                </c:pt>
                <c:pt idx="6">
                  <c:v>23.065740505077272</c:v>
                </c:pt>
                <c:pt idx="7">
                  <c:v>22.466742549845943</c:v>
                </c:pt>
                <c:pt idx="8">
                  <c:v>22.372130606503816</c:v>
                </c:pt>
                <c:pt idx="9">
                  <c:v>22.512459031257261</c:v>
                </c:pt>
                <c:pt idx="10">
                  <c:v>21.375941730335196</c:v>
                </c:pt>
                <c:pt idx="11">
                  <c:v>20.887236293767668</c:v>
                </c:pt>
                <c:pt idx="12">
                  <c:v>22.757561335840222</c:v>
                </c:pt>
                <c:pt idx="13">
                  <c:v>20.826217336053585</c:v>
                </c:pt>
                <c:pt idx="14">
                  <c:v>22.572799070876876</c:v>
                </c:pt>
                <c:pt idx="15">
                  <c:v>23.656933834497597</c:v>
                </c:pt>
                <c:pt idx="16">
                  <c:v>25.945483508419912</c:v>
                </c:pt>
                <c:pt idx="17">
                  <c:v>27.141274361235642</c:v>
                </c:pt>
                <c:pt idx="18">
                  <c:v>22.120762257441292</c:v>
                </c:pt>
                <c:pt idx="19">
                  <c:v>25.929920144692378</c:v>
                </c:pt>
                <c:pt idx="20">
                  <c:v>24.731259331195655</c:v>
                </c:pt>
                <c:pt idx="21">
                  <c:v>25.073089949976474</c:v>
                </c:pt>
                <c:pt idx="22">
                  <c:v>22.160969077814837</c:v>
                </c:pt>
                <c:pt idx="23">
                  <c:v>24.067183788320449</c:v>
                </c:pt>
                <c:pt idx="24">
                  <c:v>26.682295797636545</c:v>
                </c:pt>
                <c:pt idx="25">
                  <c:v>22.78725635010068</c:v>
                </c:pt>
                <c:pt idx="26">
                  <c:v>22.949729057634002</c:v>
                </c:pt>
                <c:pt idx="27">
                  <c:v>21.309275489420624</c:v>
                </c:pt>
                <c:pt idx="28">
                  <c:v>21.897120151296686</c:v>
                </c:pt>
                <c:pt idx="29">
                  <c:v>24.093072147932507</c:v>
                </c:pt>
                <c:pt idx="30">
                  <c:v>22.655624710470679</c:v>
                </c:pt>
                <c:pt idx="31">
                  <c:v>21.554279002301062</c:v>
                </c:pt>
                <c:pt idx="32">
                  <c:v>18.22468462359884</c:v>
                </c:pt>
                <c:pt idx="33">
                  <c:v>17.257774236371144</c:v>
                </c:pt>
                <c:pt idx="34">
                  <c:v>18.927876846294637</c:v>
                </c:pt>
                <c:pt idx="35">
                  <c:v>17.566782047887664</c:v>
                </c:pt>
                <c:pt idx="36">
                  <c:v>20.866732430527691</c:v>
                </c:pt>
                <c:pt idx="37">
                  <c:v>18.865600429110241</c:v>
                </c:pt>
                <c:pt idx="38">
                  <c:v>18.395469672908202</c:v>
                </c:pt>
                <c:pt idx="39">
                  <c:v>20.441815512510495</c:v>
                </c:pt>
                <c:pt idx="40">
                  <c:v>19.352659937952172</c:v>
                </c:pt>
                <c:pt idx="41">
                  <c:v>19.882691493180257</c:v>
                </c:pt>
                <c:pt idx="42">
                  <c:v>17.64112780259849</c:v>
                </c:pt>
                <c:pt idx="43">
                  <c:v>20.547457295726169</c:v>
                </c:pt>
                <c:pt idx="44">
                  <c:v>18.676446309870858</c:v>
                </c:pt>
                <c:pt idx="45">
                  <c:v>20.662719162352278</c:v>
                </c:pt>
                <c:pt idx="46">
                  <c:v>21.33871522319345</c:v>
                </c:pt>
                <c:pt idx="47">
                  <c:v>18.590022001172535</c:v>
                </c:pt>
                <c:pt idx="48">
                  <c:v>18.077319923027066</c:v>
                </c:pt>
                <c:pt idx="49">
                  <c:v>19.932431106998155</c:v>
                </c:pt>
                <c:pt idx="50">
                  <c:v>20.000879094992083</c:v>
                </c:pt>
                <c:pt idx="51">
                  <c:v>20.168824927048124</c:v>
                </c:pt>
                <c:pt idx="52">
                  <c:v>17.712172956792369</c:v>
                </c:pt>
                <c:pt idx="53">
                  <c:v>20.216439991011299</c:v>
                </c:pt>
                <c:pt idx="54">
                  <c:v>18.753793763716821</c:v>
                </c:pt>
                <c:pt idx="55">
                  <c:v>17.139229778753592</c:v>
                </c:pt>
                <c:pt idx="56">
                  <c:v>21.177274921376025</c:v>
                </c:pt>
                <c:pt idx="57">
                  <c:v>19.151977693669313</c:v>
                </c:pt>
                <c:pt idx="58">
                  <c:v>19.534489887827153</c:v>
                </c:pt>
                <c:pt idx="59">
                  <c:v>20.783528905355126</c:v>
                </c:pt>
                <c:pt idx="60">
                  <c:v>21.081899230411203</c:v>
                </c:pt>
                <c:pt idx="61">
                  <c:v>21.202735683901</c:v>
                </c:pt>
                <c:pt idx="62">
                  <c:v>20.785396497555524</c:v>
                </c:pt>
                <c:pt idx="63">
                  <c:v>20.023543157394972</c:v>
                </c:pt>
                <c:pt idx="64">
                  <c:v>19.182874447786723</c:v>
                </c:pt>
                <c:pt idx="65">
                  <c:v>19.322126669827195</c:v>
                </c:pt>
                <c:pt idx="66">
                  <c:v>20.660433903878733</c:v>
                </c:pt>
                <c:pt idx="67">
                  <c:v>21.645083452629081</c:v>
                </c:pt>
                <c:pt idx="68">
                  <c:v>20.261548674230603</c:v>
                </c:pt>
                <c:pt idx="69">
                  <c:v>20.107732034798222</c:v>
                </c:pt>
                <c:pt idx="70">
                  <c:v>17.298776726128846</c:v>
                </c:pt>
                <c:pt idx="71">
                  <c:v>18.441291984245506</c:v>
                </c:pt>
                <c:pt idx="72">
                  <c:v>19.447864603560451</c:v>
                </c:pt>
                <c:pt idx="73">
                  <c:v>20.621663870394208</c:v>
                </c:pt>
                <c:pt idx="74">
                  <c:v>19.821557385656199</c:v>
                </c:pt>
                <c:pt idx="75">
                  <c:v>21.532430643042375</c:v>
                </c:pt>
                <c:pt idx="76">
                  <c:v>19.948396054769869</c:v>
                </c:pt>
                <c:pt idx="77">
                  <c:v>19.946869746452801</c:v>
                </c:pt>
                <c:pt idx="78">
                  <c:v>20.420150992925102</c:v>
                </c:pt>
                <c:pt idx="79">
                  <c:v>20.393286486658894</c:v>
                </c:pt>
                <c:pt idx="80">
                  <c:v>17.444102966808174</c:v>
                </c:pt>
                <c:pt idx="81">
                  <c:v>18.138096632518288</c:v>
                </c:pt>
                <c:pt idx="82">
                  <c:v>13.895131911967182</c:v>
                </c:pt>
                <c:pt idx="83">
                  <c:v>14.496548596290088</c:v>
                </c:pt>
              </c:numCache>
            </c:numRef>
          </c:yVal>
          <c:smooth val="0"/>
          <c:extLst>
            <c:ext xmlns:c16="http://schemas.microsoft.com/office/drawing/2014/chart" uri="{C3380CC4-5D6E-409C-BE32-E72D297353CC}">
              <c16:uniqueId val="{00000005-7CF0-494D-8F14-E4075D1690F8}"/>
            </c:ext>
          </c:extLst>
        </c:ser>
        <c:ser>
          <c:idx val="5"/>
          <c:order val="1"/>
          <c:tx>
            <c:v>C</c:v>
          </c:tx>
          <c:spPr>
            <a:ln w="47625">
              <a:noFill/>
            </a:ln>
            <a:effectLst/>
          </c:spPr>
          <c:marker>
            <c:symbol val="circle"/>
            <c:size val="5"/>
            <c:spPr>
              <a:solidFill>
                <a:srgbClr val="00B0F0"/>
              </a:solidFill>
              <a:ln w="3175">
                <a:solidFill>
                  <a:srgbClr val="00B0F0"/>
                </a:solidFill>
              </a:ln>
              <a:effectLst/>
            </c:spPr>
          </c:marker>
          <c:errBars>
            <c:errDir val="x"/>
            <c:errBarType val="both"/>
            <c:errValType val="cust"/>
            <c:noEndCap val="0"/>
            <c:plus>
              <c:numRef>
                <c:f>TopLevelSummaryDSR!$QO$108:$QO$155</c:f>
                <c:numCache>
                  <c:formatCode>General</c:formatCode>
                  <c:ptCount val="48"/>
                  <c:pt idx="0">
                    <c:v>0.11385749290721946</c:v>
                  </c:pt>
                  <c:pt idx="1">
                    <c:v>0.10944753639047458</c:v>
                  </c:pt>
                  <c:pt idx="2">
                    <c:v>8.8242006013951171E-2</c:v>
                  </c:pt>
                  <c:pt idx="3">
                    <c:v>8.2020167333526794E-2</c:v>
                  </c:pt>
                  <c:pt idx="4">
                    <c:v>0.14689565929281287</c:v>
                  </c:pt>
                  <c:pt idx="5">
                    <c:v>0.10406583780459938</c:v>
                  </c:pt>
                  <c:pt idx="6">
                    <c:v>8.5489975959891468E-2</c:v>
                  </c:pt>
                  <c:pt idx="7">
                    <c:v>0.13387740497847767</c:v>
                  </c:pt>
                  <c:pt idx="8">
                    <c:v>0.11164326249998936</c:v>
                  </c:pt>
                  <c:pt idx="9">
                    <c:v>0.10077160612840237</c:v>
                  </c:pt>
                  <c:pt idx="10">
                    <c:v>0.10275827973615953</c:v>
                  </c:pt>
                  <c:pt idx="11">
                    <c:v>0.10249303428323217</c:v>
                  </c:pt>
                  <c:pt idx="12">
                    <c:v>0.10143817025548431</c:v>
                  </c:pt>
                  <c:pt idx="13">
                    <c:v>9.3774280143057276E-2</c:v>
                  </c:pt>
                  <c:pt idx="14">
                    <c:v>9.4312528359600273E-2</c:v>
                  </c:pt>
                  <c:pt idx="15">
                    <c:v>9.3437622415286886E-2</c:v>
                  </c:pt>
                  <c:pt idx="16">
                    <c:v>6.2322067529910333E-2</c:v>
                  </c:pt>
                  <c:pt idx="17">
                    <c:v>6.248932140214674E-2</c:v>
                  </c:pt>
                  <c:pt idx="18">
                    <c:v>6.2839866921948428E-2</c:v>
                  </c:pt>
                  <c:pt idx="19">
                    <c:v>9.2428497701636442E-2</c:v>
                  </c:pt>
                  <c:pt idx="20">
                    <c:v>9.4974437856317234E-2</c:v>
                  </c:pt>
                  <c:pt idx="21">
                    <c:v>9.5673611349425633E-2</c:v>
                  </c:pt>
                  <c:pt idx="22">
                    <c:v>6.4908619239081311E-2</c:v>
                  </c:pt>
                  <c:pt idx="23">
                    <c:v>0.10154086153521777</c:v>
                  </c:pt>
                  <c:pt idx="24">
                    <c:v>9.6290696868683079E-2</c:v>
                  </c:pt>
                  <c:pt idx="25">
                    <c:v>9.1184209690456985E-2</c:v>
                  </c:pt>
                  <c:pt idx="26">
                    <c:v>6.3717065247171648E-2</c:v>
                  </c:pt>
                  <c:pt idx="27">
                    <c:v>9.597606906660025E-2</c:v>
                  </c:pt>
                  <c:pt idx="28">
                    <c:v>6.3473462227089078E-2</c:v>
                  </c:pt>
                  <c:pt idx="29">
                    <c:v>6.2780759504561606E-2</c:v>
                  </c:pt>
                  <c:pt idx="30">
                    <c:v>9.6989942671152088E-2</c:v>
                  </c:pt>
                  <c:pt idx="31">
                    <c:v>6.2087491926361218E-2</c:v>
                  </c:pt>
                  <c:pt idx="32">
                    <c:v>6.3814262453444112E-2</c:v>
                  </c:pt>
                  <c:pt idx="33">
                    <c:v>9.7668501542450048E-2</c:v>
                  </c:pt>
                  <c:pt idx="34">
                    <c:v>0.11872711185159632</c:v>
                  </c:pt>
                  <c:pt idx="35">
                    <c:v>0.10115775647862929</c:v>
                  </c:pt>
                  <c:pt idx="36">
                    <c:v>6.3546339536763904E-2</c:v>
                  </c:pt>
                  <c:pt idx="37">
                    <c:v>9.8606385586258671E-2</c:v>
                  </c:pt>
                  <c:pt idx="38">
                    <c:v>0.14202180845222467</c:v>
                  </c:pt>
                  <c:pt idx="39">
                    <c:v>0.10190557963491391</c:v>
                  </c:pt>
                  <c:pt idx="40">
                    <c:v>0.10222898571707897</c:v>
                  </c:pt>
                  <c:pt idx="41">
                    <c:v>9.6409311528599925E-2</c:v>
                  </c:pt>
                  <c:pt idx="42">
                    <c:v>9.6386102823334124E-2</c:v>
                  </c:pt>
                  <c:pt idx="43">
                    <c:v>0.14992714580562175</c:v>
                  </c:pt>
                  <c:pt idx="44">
                    <c:v>9.6577203311049978E-2</c:v>
                  </c:pt>
                  <c:pt idx="45">
                    <c:v>9.8569105675834767E-2</c:v>
                  </c:pt>
                  <c:pt idx="46">
                    <c:v>9.6073685167971309E-2</c:v>
                  </c:pt>
                  <c:pt idx="47">
                    <c:v>9.663526836044227E-2</c:v>
                  </c:pt>
                </c:numCache>
              </c:numRef>
            </c:plus>
            <c:minus>
              <c:numRef>
                <c:f>TopLevelSummaryDSR!$QO$108:$QO$155</c:f>
                <c:numCache>
                  <c:formatCode>General</c:formatCode>
                  <c:ptCount val="48"/>
                  <c:pt idx="0">
                    <c:v>0.11385749290721946</c:v>
                  </c:pt>
                  <c:pt idx="1">
                    <c:v>0.10944753639047458</c:v>
                  </c:pt>
                  <c:pt idx="2">
                    <c:v>8.8242006013951171E-2</c:v>
                  </c:pt>
                  <c:pt idx="3">
                    <c:v>8.2020167333526794E-2</c:v>
                  </c:pt>
                  <c:pt idx="4">
                    <c:v>0.14689565929281287</c:v>
                  </c:pt>
                  <c:pt idx="5">
                    <c:v>0.10406583780459938</c:v>
                  </c:pt>
                  <c:pt idx="6">
                    <c:v>8.5489975959891468E-2</c:v>
                  </c:pt>
                  <c:pt idx="7">
                    <c:v>0.13387740497847767</c:v>
                  </c:pt>
                  <c:pt idx="8">
                    <c:v>0.11164326249998936</c:v>
                  </c:pt>
                  <c:pt idx="9">
                    <c:v>0.10077160612840237</c:v>
                  </c:pt>
                  <c:pt idx="10">
                    <c:v>0.10275827973615953</c:v>
                  </c:pt>
                  <c:pt idx="11">
                    <c:v>0.10249303428323217</c:v>
                  </c:pt>
                  <c:pt idx="12">
                    <c:v>0.10143817025548431</c:v>
                  </c:pt>
                  <c:pt idx="13">
                    <c:v>9.3774280143057276E-2</c:v>
                  </c:pt>
                  <c:pt idx="14">
                    <c:v>9.4312528359600273E-2</c:v>
                  </c:pt>
                  <c:pt idx="15">
                    <c:v>9.3437622415286886E-2</c:v>
                  </c:pt>
                  <c:pt idx="16">
                    <c:v>6.2322067529910333E-2</c:v>
                  </c:pt>
                  <c:pt idx="17">
                    <c:v>6.248932140214674E-2</c:v>
                  </c:pt>
                  <c:pt idx="18">
                    <c:v>6.2839866921948428E-2</c:v>
                  </c:pt>
                  <c:pt idx="19">
                    <c:v>9.2428497701636442E-2</c:v>
                  </c:pt>
                  <c:pt idx="20">
                    <c:v>9.4974437856317234E-2</c:v>
                  </c:pt>
                  <c:pt idx="21">
                    <c:v>9.5673611349425633E-2</c:v>
                  </c:pt>
                  <c:pt idx="22">
                    <c:v>6.4908619239081311E-2</c:v>
                  </c:pt>
                  <c:pt idx="23">
                    <c:v>0.10154086153521777</c:v>
                  </c:pt>
                  <c:pt idx="24">
                    <c:v>9.6290696868683079E-2</c:v>
                  </c:pt>
                  <c:pt idx="25">
                    <c:v>9.1184209690456985E-2</c:v>
                  </c:pt>
                  <c:pt idx="26">
                    <c:v>6.3717065247171648E-2</c:v>
                  </c:pt>
                  <c:pt idx="27">
                    <c:v>9.597606906660025E-2</c:v>
                  </c:pt>
                  <c:pt idx="28">
                    <c:v>6.3473462227089078E-2</c:v>
                  </c:pt>
                  <c:pt idx="29">
                    <c:v>6.2780759504561606E-2</c:v>
                  </c:pt>
                  <c:pt idx="30">
                    <c:v>9.6989942671152088E-2</c:v>
                  </c:pt>
                  <c:pt idx="31">
                    <c:v>6.2087491926361218E-2</c:v>
                  </c:pt>
                  <c:pt idx="32">
                    <c:v>6.3814262453444112E-2</c:v>
                  </c:pt>
                  <c:pt idx="33">
                    <c:v>9.7668501542450048E-2</c:v>
                  </c:pt>
                  <c:pt idx="34">
                    <c:v>0.11872711185159632</c:v>
                  </c:pt>
                  <c:pt idx="35">
                    <c:v>0.10115775647862929</c:v>
                  </c:pt>
                  <c:pt idx="36">
                    <c:v>6.3546339536763904E-2</c:v>
                  </c:pt>
                  <c:pt idx="37">
                    <c:v>9.8606385586258671E-2</c:v>
                  </c:pt>
                  <c:pt idx="38">
                    <c:v>0.14202180845222467</c:v>
                  </c:pt>
                  <c:pt idx="39">
                    <c:v>0.10190557963491391</c:v>
                  </c:pt>
                  <c:pt idx="40">
                    <c:v>0.10222898571707897</c:v>
                  </c:pt>
                  <c:pt idx="41">
                    <c:v>9.6409311528599925E-2</c:v>
                  </c:pt>
                  <c:pt idx="42">
                    <c:v>9.6386102823334124E-2</c:v>
                  </c:pt>
                  <c:pt idx="43">
                    <c:v>0.14992714580562175</c:v>
                  </c:pt>
                  <c:pt idx="44">
                    <c:v>9.6577203311049978E-2</c:v>
                  </c:pt>
                  <c:pt idx="45">
                    <c:v>9.8569105675834767E-2</c:v>
                  </c:pt>
                  <c:pt idx="46">
                    <c:v>9.6073685167971309E-2</c:v>
                  </c:pt>
                  <c:pt idx="47">
                    <c:v>9.663526836044227E-2</c:v>
                  </c:pt>
                </c:numCache>
              </c:numRef>
            </c:minus>
            <c:spPr>
              <a:ln w="3175">
                <a:solidFill>
                  <a:srgbClr val="00B0F0"/>
                </a:solidFill>
              </a:ln>
            </c:spPr>
          </c:errBars>
          <c:errBars>
            <c:errDir val="y"/>
            <c:errBarType val="both"/>
            <c:errValType val="cust"/>
            <c:noEndCap val="0"/>
            <c:plus>
              <c:numRef>
                <c:f>TopLevelSummaryDSR!$PQ$108:$PQ$155</c:f>
                <c:numCache>
                  <c:formatCode>General</c:formatCode>
                  <c:ptCount val="48"/>
                  <c:pt idx="0">
                    <c:v>1.2992556018217263</c:v>
                  </c:pt>
                  <c:pt idx="1">
                    <c:v>1.2614958098469398</c:v>
                  </c:pt>
                  <c:pt idx="2">
                    <c:v>1.5021471646851248</c:v>
                  </c:pt>
                  <c:pt idx="3">
                    <c:v>1.3502544920912118</c:v>
                  </c:pt>
                  <c:pt idx="4">
                    <c:v>1.4855514301300696</c:v>
                  </c:pt>
                  <c:pt idx="5">
                    <c:v>1.3263951088147661</c:v>
                  </c:pt>
                  <c:pt idx="6">
                    <c:v>1.4237632772348641</c:v>
                  </c:pt>
                  <c:pt idx="7">
                    <c:v>1.4281503593148719</c:v>
                  </c:pt>
                  <c:pt idx="8">
                    <c:v>1.4083205041696443</c:v>
                  </c:pt>
                  <c:pt idx="9">
                    <c:v>1.3053133997936088</c:v>
                  </c:pt>
                  <c:pt idx="10">
                    <c:v>1.434991170806996</c:v>
                  </c:pt>
                  <c:pt idx="11">
                    <c:v>1.4468165323489683</c:v>
                  </c:pt>
                  <c:pt idx="12">
                    <c:v>1.3306382225700117</c:v>
                  </c:pt>
                  <c:pt idx="13">
                    <c:v>1.5378165848329861</c:v>
                  </c:pt>
                  <c:pt idx="14">
                    <c:v>1.3792525151079718</c:v>
                  </c:pt>
                  <c:pt idx="15">
                    <c:v>1.3842194990495933</c:v>
                  </c:pt>
                  <c:pt idx="16">
                    <c:v>1.3174839777642027</c:v>
                  </c:pt>
                  <c:pt idx="17">
                    <c:v>1.3860624543741151</c:v>
                  </c:pt>
                  <c:pt idx="18">
                    <c:v>1.2697308996588175</c:v>
                  </c:pt>
                  <c:pt idx="19">
                    <c:v>1.197380608385272</c:v>
                  </c:pt>
                  <c:pt idx="20">
                    <c:v>1.3578170780417411</c:v>
                  </c:pt>
                  <c:pt idx="21">
                    <c:v>1.343154328306825</c:v>
                  </c:pt>
                  <c:pt idx="22">
                    <c:v>1.5089465663509301</c:v>
                  </c:pt>
                  <c:pt idx="23">
                    <c:v>1.4973662549532303</c:v>
                  </c:pt>
                  <c:pt idx="24">
                    <c:v>1.4914271093312113</c:v>
                  </c:pt>
                  <c:pt idx="25">
                    <c:v>1.2111891257440612</c:v>
                  </c:pt>
                  <c:pt idx="26">
                    <c:v>1.3111813858521664</c:v>
                  </c:pt>
                  <c:pt idx="27">
                    <c:v>1.4731762384235738</c:v>
                  </c:pt>
                  <c:pt idx="28">
                    <c:v>1.3752726390441219</c:v>
                  </c:pt>
                  <c:pt idx="29">
                    <c:v>1.3891298609242455</c:v>
                  </c:pt>
                  <c:pt idx="30">
                    <c:v>1.3748488536196182</c:v>
                  </c:pt>
                  <c:pt idx="31">
                    <c:v>1.2606459890674049</c:v>
                  </c:pt>
                  <c:pt idx="32">
                    <c:v>1.3778567121183618</c:v>
                  </c:pt>
                  <c:pt idx="33">
                    <c:v>1.449522190900038</c:v>
                  </c:pt>
                  <c:pt idx="34">
                    <c:v>1.4755392683443398</c:v>
                  </c:pt>
                  <c:pt idx="35">
                    <c:v>1.3053217931741432</c:v>
                  </c:pt>
                  <c:pt idx="36">
                    <c:v>1.3769022532865365</c:v>
                  </c:pt>
                  <c:pt idx="37">
                    <c:v>1.4026801688826562</c:v>
                  </c:pt>
                  <c:pt idx="38">
                    <c:v>1.4788707443973526</c:v>
                  </c:pt>
                  <c:pt idx="39">
                    <c:v>1.4924945430010541</c:v>
                  </c:pt>
                  <c:pt idx="40">
                    <c:v>1.5337044306494034</c:v>
                  </c:pt>
                  <c:pt idx="41">
                    <c:v>1.3865272907044852</c:v>
                  </c:pt>
                  <c:pt idx="42">
                    <c:v>1.4308456626528656</c:v>
                  </c:pt>
                  <c:pt idx="43">
                    <c:v>1.5242620828813571</c:v>
                  </c:pt>
                  <c:pt idx="44">
                    <c:v>1.4594548367195925</c:v>
                  </c:pt>
                  <c:pt idx="45">
                    <c:v>1.3787692074706348</c:v>
                  </c:pt>
                  <c:pt idx="46">
                    <c:v>1.3727182469804344</c:v>
                  </c:pt>
                  <c:pt idx="47">
                    <c:v>1.3540736414298626</c:v>
                  </c:pt>
                </c:numCache>
              </c:numRef>
            </c:plus>
            <c:minus>
              <c:numRef>
                <c:f>TopLevelSummaryDSR!$PQ$108:$PQ$155</c:f>
                <c:numCache>
                  <c:formatCode>General</c:formatCode>
                  <c:ptCount val="48"/>
                  <c:pt idx="0">
                    <c:v>1.2992556018217263</c:v>
                  </c:pt>
                  <c:pt idx="1">
                    <c:v>1.2614958098469398</c:v>
                  </c:pt>
                  <c:pt idx="2">
                    <c:v>1.5021471646851248</c:v>
                  </c:pt>
                  <c:pt idx="3">
                    <c:v>1.3502544920912118</c:v>
                  </c:pt>
                  <c:pt idx="4">
                    <c:v>1.4855514301300696</c:v>
                  </c:pt>
                  <c:pt idx="5">
                    <c:v>1.3263951088147661</c:v>
                  </c:pt>
                  <c:pt idx="6">
                    <c:v>1.4237632772348641</c:v>
                  </c:pt>
                  <c:pt idx="7">
                    <c:v>1.4281503593148719</c:v>
                  </c:pt>
                  <c:pt idx="8">
                    <c:v>1.4083205041696443</c:v>
                  </c:pt>
                  <c:pt idx="9">
                    <c:v>1.3053133997936088</c:v>
                  </c:pt>
                  <c:pt idx="10">
                    <c:v>1.434991170806996</c:v>
                  </c:pt>
                  <c:pt idx="11">
                    <c:v>1.4468165323489683</c:v>
                  </c:pt>
                  <c:pt idx="12">
                    <c:v>1.3306382225700117</c:v>
                  </c:pt>
                  <c:pt idx="13">
                    <c:v>1.5378165848329861</c:v>
                  </c:pt>
                  <c:pt idx="14">
                    <c:v>1.3792525151079718</c:v>
                  </c:pt>
                  <c:pt idx="15">
                    <c:v>1.3842194990495933</c:v>
                  </c:pt>
                  <c:pt idx="16">
                    <c:v>1.3174839777642027</c:v>
                  </c:pt>
                  <c:pt idx="17">
                    <c:v>1.3860624543741151</c:v>
                  </c:pt>
                  <c:pt idx="18">
                    <c:v>1.2697308996588175</c:v>
                  </c:pt>
                  <c:pt idx="19">
                    <c:v>1.197380608385272</c:v>
                  </c:pt>
                  <c:pt idx="20">
                    <c:v>1.3578170780417411</c:v>
                  </c:pt>
                  <c:pt idx="21">
                    <c:v>1.343154328306825</c:v>
                  </c:pt>
                  <c:pt idx="22">
                    <c:v>1.5089465663509301</c:v>
                  </c:pt>
                  <c:pt idx="23">
                    <c:v>1.4973662549532303</c:v>
                  </c:pt>
                  <c:pt idx="24">
                    <c:v>1.4914271093312113</c:v>
                  </c:pt>
                  <c:pt idx="25">
                    <c:v>1.2111891257440612</c:v>
                  </c:pt>
                  <c:pt idx="26">
                    <c:v>1.3111813858521664</c:v>
                  </c:pt>
                  <c:pt idx="27">
                    <c:v>1.4731762384235738</c:v>
                  </c:pt>
                  <c:pt idx="28">
                    <c:v>1.3752726390441219</c:v>
                  </c:pt>
                  <c:pt idx="29">
                    <c:v>1.3891298609242455</c:v>
                  </c:pt>
                  <c:pt idx="30">
                    <c:v>1.3748488536196182</c:v>
                  </c:pt>
                  <c:pt idx="31">
                    <c:v>1.2606459890674049</c:v>
                  </c:pt>
                  <c:pt idx="32">
                    <c:v>1.3778567121183618</c:v>
                  </c:pt>
                  <c:pt idx="33">
                    <c:v>1.449522190900038</c:v>
                  </c:pt>
                  <c:pt idx="34">
                    <c:v>1.4755392683443398</c:v>
                  </c:pt>
                  <c:pt idx="35">
                    <c:v>1.3053217931741432</c:v>
                  </c:pt>
                  <c:pt idx="36">
                    <c:v>1.3769022532865365</c:v>
                  </c:pt>
                  <c:pt idx="37">
                    <c:v>1.4026801688826562</c:v>
                  </c:pt>
                  <c:pt idx="38">
                    <c:v>1.4788707443973526</c:v>
                  </c:pt>
                  <c:pt idx="39">
                    <c:v>1.4924945430010541</c:v>
                  </c:pt>
                  <c:pt idx="40">
                    <c:v>1.5337044306494034</c:v>
                  </c:pt>
                  <c:pt idx="41">
                    <c:v>1.3865272907044852</c:v>
                  </c:pt>
                  <c:pt idx="42">
                    <c:v>1.4308456626528656</c:v>
                  </c:pt>
                  <c:pt idx="43">
                    <c:v>1.5242620828813571</c:v>
                  </c:pt>
                  <c:pt idx="44">
                    <c:v>1.4594548367195925</c:v>
                  </c:pt>
                  <c:pt idx="45">
                    <c:v>1.3787692074706348</c:v>
                  </c:pt>
                  <c:pt idx="46">
                    <c:v>1.3727182469804344</c:v>
                  </c:pt>
                  <c:pt idx="47">
                    <c:v>1.3540736414298626</c:v>
                  </c:pt>
                </c:numCache>
              </c:numRef>
            </c:minus>
            <c:spPr>
              <a:ln w="3175">
                <a:solidFill>
                  <a:srgbClr val="00B0F0"/>
                </a:solidFill>
              </a:ln>
            </c:spPr>
          </c:errBars>
          <c:xVal>
            <c:numRef>
              <c:f>TopLevelSummaryDSR!$QN$108:$QN$155</c:f>
              <c:numCache>
                <c:formatCode>0.00</c:formatCode>
                <c:ptCount val="48"/>
                <c:pt idx="0">
                  <c:v>2.9435015473482635</c:v>
                </c:pt>
                <c:pt idx="1">
                  <c:v>2.8419713809585576</c:v>
                </c:pt>
                <c:pt idx="2">
                  <c:v>2.3905887007216933</c:v>
                </c:pt>
                <c:pt idx="3">
                  <c:v>1.8659811468218175</c:v>
                </c:pt>
                <c:pt idx="4">
                  <c:v>2.7817235790810111</c:v>
                </c:pt>
                <c:pt idx="5">
                  <c:v>2.1795740691327432</c:v>
                </c:pt>
                <c:pt idx="6">
                  <c:v>2.3437022314118758</c:v>
                </c:pt>
                <c:pt idx="7">
                  <c:v>2.6149952189492334</c:v>
                </c:pt>
                <c:pt idx="8">
                  <c:v>2.2454784019354661</c:v>
                </c:pt>
                <c:pt idx="9">
                  <c:v>2.1847365363928311</c:v>
                </c:pt>
                <c:pt idx="10">
                  <c:v>2.2282962380750275</c:v>
                </c:pt>
                <c:pt idx="11">
                  <c:v>2.2242625952040589</c:v>
                </c:pt>
                <c:pt idx="12">
                  <c:v>2.1935105158768629</c:v>
                </c:pt>
                <c:pt idx="13">
                  <c:v>2.2196505694665358</c:v>
                </c:pt>
                <c:pt idx="14">
                  <c:v>2.2323342273071405</c:v>
                </c:pt>
                <c:pt idx="15">
                  <c:v>2.2376514013218838</c:v>
                </c:pt>
                <c:pt idx="16">
                  <c:v>2.1420676447566214</c:v>
                </c:pt>
                <c:pt idx="17">
                  <c:v>2.1436789840613919</c:v>
                </c:pt>
                <c:pt idx="18">
                  <c:v>2.1415083814026894</c:v>
                </c:pt>
                <c:pt idx="19">
                  <c:v>2.6399408748568489</c:v>
                </c:pt>
                <c:pt idx="20">
                  <c:v>2.7107267557731261</c:v>
                </c:pt>
                <c:pt idx="21">
                  <c:v>2.6900649449301905</c:v>
                </c:pt>
                <c:pt idx="22">
                  <c:v>2.2258276401197614</c:v>
                </c:pt>
                <c:pt idx="23">
                  <c:v>2.8505874334454311</c:v>
                </c:pt>
                <c:pt idx="24">
                  <c:v>2.5732146505847657</c:v>
                </c:pt>
                <c:pt idx="25">
                  <c:v>2.5729417498353242</c:v>
                </c:pt>
                <c:pt idx="26">
                  <c:v>2.1439123198519643</c:v>
                </c:pt>
                <c:pt idx="27">
                  <c:v>2.5887488517247985</c:v>
                </c:pt>
                <c:pt idx="28">
                  <c:v>2.145324372820252</c:v>
                </c:pt>
                <c:pt idx="29">
                  <c:v>2.1321988192979955</c:v>
                </c:pt>
                <c:pt idx="30">
                  <c:v>2.5890311912944499</c:v>
                </c:pt>
                <c:pt idx="31">
                  <c:v>2.1222028762477487</c:v>
                </c:pt>
                <c:pt idx="32">
                  <c:v>2.1554545555549023</c:v>
                </c:pt>
                <c:pt idx="33">
                  <c:v>2.5875192943896308</c:v>
                </c:pt>
                <c:pt idx="34">
                  <c:v>2.5235076465544752</c:v>
                </c:pt>
                <c:pt idx="35">
                  <c:v>2.6168493133776902</c:v>
                </c:pt>
                <c:pt idx="36">
                  <c:v>2.1464647012308444</c:v>
                </c:pt>
                <c:pt idx="37">
                  <c:v>2.5901762087988764</c:v>
                </c:pt>
                <c:pt idx="38">
                  <c:v>2.7071753896097763</c:v>
                </c:pt>
                <c:pt idx="39">
                  <c:v>2.6152350323757418</c:v>
                </c:pt>
                <c:pt idx="40">
                  <c:v>2.4295693803319942</c:v>
                </c:pt>
                <c:pt idx="41">
                  <c:v>2.486478279146072</c:v>
                </c:pt>
                <c:pt idx="42">
                  <c:v>2.7029965047782687</c:v>
                </c:pt>
                <c:pt idx="43">
                  <c:v>2.826160907357377</c:v>
                </c:pt>
                <c:pt idx="44">
                  <c:v>2.5133626179159965</c:v>
                </c:pt>
                <c:pt idx="45">
                  <c:v>2.5342071657965684</c:v>
                </c:pt>
                <c:pt idx="46">
                  <c:v>2.4733510046603122</c:v>
                </c:pt>
                <c:pt idx="47">
                  <c:v>2.4770187448319265</c:v>
                </c:pt>
              </c:numCache>
            </c:numRef>
          </c:xVal>
          <c:yVal>
            <c:numRef>
              <c:f>TopLevelSummaryDSR!$PP$108:$PP$155</c:f>
              <c:numCache>
                <c:formatCode>0.0</c:formatCode>
                <c:ptCount val="48"/>
                <c:pt idx="0">
                  <c:v>14.436173353574736</c:v>
                </c:pt>
                <c:pt idx="1">
                  <c:v>14.016620109410443</c:v>
                </c:pt>
                <c:pt idx="2">
                  <c:v>16.690524052056944</c:v>
                </c:pt>
                <c:pt idx="3">
                  <c:v>15.002827689902356</c:v>
                </c:pt>
                <c:pt idx="4">
                  <c:v>16.506127001445218</c:v>
                </c:pt>
                <c:pt idx="5">
                  <c:v>14.73772343127518</c:v>
                </c:pt>
                <c:pt idx="6">
                  <c:v>15.819591969276269</c:v>
                </c:pt>
                <c:pt idx="7">
                  <c:v>15.868337325720798</c:v>
                </c:pt>
                <c:pt idx="8">
                  <c:v>15.648005601884936</c:v>
                </c:pt>
                <c:pt idx="9">
                  <c:v>14.503482219928987</c:v>
                </c:pt>
                <c:pt idx="10">
                  <c:v>15.944346342299957</c:v>
                </c:pt>
                <c:pt idx="11">
                  <c:v>16.07573924832187</c:v>
                </c:pt>
                <c:pt idx="12">
                  <c:v>14.784869139666798</c:v>
                </c:pt>
                <c:pt idx="13">
                  <c:v>17.086850942588736</c:v>
                </c:pt>
                <c:pt idx="14">
                  <c:v>15.325027945644131</c:v>
                </c:pt>
                <c:pt idx="15">
                  <c:v>15.380216656106592</c:v>
                </c:pt>
                <c:pt idx="16">
                  <c:v>14.638710864046697</c:v>
                </c:pt>
                <c:pt idx="17">
                  <c:v>15.400693937490169</c:v>
                </c:pt>
                <c:pt idx="18">
                  <c:v>14.108121107320194</c:v>
                </c:pt>
                <c:pt idx="19">
                  <c:v>13.304228982058579</c:v>
                </c:pt>
                <c:pt idx="20">
                  <c:v>15.086856422686013</c:v>
                </c:pt>
                <c:pt idx="21">
                  <c:v>14.923936981186946</c:v>
                </c:pt>
                <c:pt idx="22">
                  <c:v>16.766072959454778</c:v>
                </c:pt>
                <c:pt idx="23">
                  <c:v>16.63740283281367</c:v>
                </c:pt>
                <c:pt idx="24">
                  <c:v>16.571412325902347</c:v>
                </c:pt>
                <c:pt idx="25">
                  <c:v>13.457656952711792</c:v>
                </c:pt>
                <c:pt idx="26">
                  <c:v>14.568682065024072</c:v>
                </c:pt>
                <c:pt idx="27">
                  <c:v>16.368624871373044</c:v>
                </c:pt>
                <c:pt idx="28">
                  <c:v>15.280807100490245</c:v>
                </c:pt>
                <c:pt idx="29">
                  <c:v>15.434776232491618</c:v>
                </c:pt>
                <c:pt idx="30">
                  <c:v>15.276098373551314</c:v>
                </c:pt>
                <c:pt idx="31">
                  <c:v>14.007177656304499</c:v>
                </c:pt>
                <c:pt idx="32">
                  <c:v>15.309519023537355</c:v>
                </c:pt>
                <c:pt idx="33">
                  <c:v>16.105802121111534</c:v>
                </c:pt>
                <c:pt idx="34">
                  <c:v>16.394880759381554</c:v>
                </c:pt>
                <c:pt idx="35">
                  <c:v>14.503575479712703</c:v>
                </c:pt>
                <c:pt idx="36">
                  <c:v>15.298913925405961</c:v>
                </c:pt>
                <c:pt idx="37">
                  <c:v>15.585335209807292</c:v>
                </c:pt>
                <c:pt idx="38">
                  <c:v>16.431897159970585</c:v>
                </c:pt>
                <c:pt idx="39">
                  <c:v>16.583272700011712</c:v>
                </c:pt>
                <c:pt idx="40">
                  <c:v>17.041160340548927</c:v>
                </c:pt>
                <c:pt idx="41">
                  <c:v>15.405858785605393</c:v>
                </c:pt>
                <c:pt idx="42">
                  <c:v>15.898285140587396</c:v>
                </c:pt>
                <c:pt idx="43">
                  <c:v>16.936245365348412</c:v>
                </c:pt>
                <c:pt idx="44">
                  <c:v>16.216164852439917</c:v>
                </c:pt>
                <c:pt idx="45">
                  <c:v>15.319657860784831</c:v>
                </c:pt>
                <c:pt idx="46">
                  <c:v>15.252424966449272</c:v>
                </c:pt>
                <c:pt idx="47">
                  <c:v>15.04526268255403</c:v>
                </c:pt>
              </c:numCache>
            </c:numRef>
          </c:yVal>
          <c:smooth val="0"/>
          <c:extLst>
            <c:ext xmlns:c16="http://schemas.microsoft.com/office/drawing/2014/chart" uri="{C3380CC4-5D6E-409C-BE32-E72D297353CC}">
              <c16:uniqueId val="{00000006-7CF0-494D-8F14-E4075D1690F8}"/>
            </c:ext>
          </c:extLst>
        </c:ser>
        <c:ser>
          <c:idx val="4"/>
          <c:order val="2"/>
          <c:tx>
            <c:v>C 3-2-Shock</c:v>
          </c:tx>
          <c:spPr>
            <a:ln w="47625">
              <a:noFill/>
            </a:ln>
            <a:effectLst/>
          </c:spPr>
          <c:marker>
            <c:symbol val="circle"/>
            <c:size val="5"/>
            <c:spPr>
              <a:solidFill>
                <a:srgbClr val="3CFF3D"/>
              </a:solidFill>
              <a:ln w="3175">
                <a:solidFill>
                  <a:srgbClr val="3CFF3D"/>
                </a:solidFill>
              </a:ln>
              <a:effectLst/>
            </c:spPr>
          </c:marker>
          <c:errBars>
            <c:errDir val="x"/>
            <c:errBarType val="both"/>
            <c:errValType val="cust"/>
            <c:noEndCap val="0"/>
            <c:plus>
              <c:numRef>
                <c:f>TopLevelSummaryDSR!$QO$92:$QO$107</c:f>
                <c:numCache>
                  <c:formatCode>General</c:formatCode>
                  <c:ptCount val="16"/>
                  <c:pt idx="0">
                    <c:v>0.1392202316808247</c:v>
                  </c:pt>
                  <c:pt idx="1">
                    <c:v>0.19379539364673887</c:v>
                  </c:pt>
                  <c:pt idx="2">
                    <c:v>0.19124023638386922</c:v>
                  </c:pt>
                  <c:pt idx="3">
                    <c:v>0.14645762122012387</c:v>
                  </c:pt>
                  <c:pt idx="4">
                    <c:v>0.14686508438988824</c:v>
                  </c:pt>
                  <c:pt idx="5">
                    <c:v>0.1545999081176021</c:v>
                  </c:pt>
                  <c:pt idx="6">
                    <c:v>0.15368934762669823</c:v>
                  </c:pt>
                  <c:pt idx="7">
                    <c:v>0.1555996383958308</c:v>
                  </c:pt>
                  <c:pt idx="8">
                    <c:v>0.15927715949990029</c:v>
                  </c:pt>
                  <c:pt idx="9">
                    <c:v>0.16590977815005506</c:v>
                  </c:pt>
                  <c:pt idx="10">
                    <c:v>0.19955155148129694</c:v>
                  </c:pt>
                  <c:pt idx="11">
                    <c:v>0.1643046095148247</c:v>
                  </c:pt>
                  <c:pt idx="12">
                    <c:v>0.19954424104660165</c:v>
                  </c:pt>
                  <c:pt idx="13">
                    <c:v>0.17264187644171677</c:v>
                  </c:pt>
                  <c:pt idx="14">
                    <c:v>0.10545179006746656</c:v>
                  </c:pt>
                  <c:pt idx="15">
                    <c:v>0.12857835279835336</c:v>
                  </c:pt>
                </c:numCache>
              </c:numRef>
            </c:plus>
            <c:minus>
              <c:numRef>
                <c:f>TopLevelSummaryDSR!$QO$92:$QO$107</c:f>
                <c:numCache>
                  <c:formatCode>General</c:formatCode>
                  <c:ptCount val="16"/>
                  <c:pt idx="0">
                    <c:v>0.1392202316808247</c:v>
                  </c:pt>
                  <c:pt idx="1">
                    <c:v>0.19379539364673887</c:v>
                  </c:pt>
                  <c:pt idx="2">
                    <c:v>0.19124023638386922</c:v>
                  </c:pt>
                  <c:pt idx="3">
                    <c:v>0.14645762122012387</c:v>
                  </c:pt>
                  <c:pt idx="4">
                    <c:v>0.14686508438988824</c:v>
                  </c:pt>
                  <c:pt idx="5">
                    <c:v>0.1545999081176021</c:v>
                  </c:pt>
                  <c:pt idx="6">
                    <c:v>0.15368934762669823</c:v>
                  </c:pt>
                  <c:pt idx="7">
                    <c:v>0.1555996383958308</c:v>
                  </c:pt>
                  <c:pt idx="8">
                    <c:v>0.15927715949990029</c:v>
                  </c:pt>
                  <c:pt idx="9">
                    <c:v>0.16590977815005506</c:v>
                  </c:pt>
                  <c:pt idx="10">
                    <c:v>0.19955155148129694</c:v>
                  </c:pt>
                  <c:pt idx="11">
                    <c:v>0.1643046095148247</c:v>
                  </c:pt>
                  <c:pt idx="12">
                    <c:v>0.19954424104660165</c:v>
                  </c:pt>
                  <c:pt idx="13">
                    <c:v>0.17264187644171677</c:v>
                  </c:pt>
                  <c:pt idx="14">
                    <c:v>0.10545179006746656</c:v>
                  </c:pt>
                  <c:pt idx="15">
                    <c:v>0.12857835279835336</c:v>
                  </c:pt>
                </c:numCache>
              </c:numRef>
            </c:minus>
            <c:spPr>
              <a:ln w="3175">
                <a:solidFill>
                  <a:srgbClr val="3CFF3D"/>
                </a:solidFill>
              </a:ln>
            </c:spPr>
          </c:errBars>
          <c:errBars>
            <c:errDir val="y"/>
            <c:errBarType val="both"/>
            <c:errValType val="cust"/>
            <c:noEndCap val="0"/>
            <c:plus>
              <c:numRef>
                <c:f>TopLevelSummaryDSR!$PQ$92:$PQ$107</c:f>
                <c:numCache>
                  <c:formatCode>General</c:formatCode>
                  <c:ptCount val="16"/>
                  <c:pt idx="0">
                    <c:v>1.2282607458345653</c:v>
                  </c:pt>
                  <c:pt idx="1">
                    <c:v>1.5934319681389164</c:v>
                  </c:pt>
                  <c:pt idx="2">
                    <c:v>1.5138322144849123</c:v>
                  </c:pt>
                  <c:pt idx="3">
                    <c:v>1.3551773191500758</c:v>
                  </c:pt>
                  <c:pt idx="4">
                    <c:v>1.3909383510288793</c:v>
                  </c:pt>
                  <c:pt idx="5">
                    <c:v>1.3658411083305055</c:v>
                  </c:pt>
                  <c:pt idx="6">
                    <c:v>1.4629500034438978</c:v>
                  </c:pt>
                  <c:pt idx="7">
                    <c:v>1.2944752390446523</c:v>
                  </c:pt>
                  <c:pt idx="8">
                    <c:v>1.2895925894299196</c:v>
                  </c:pt>
                  <c:pt idx="9">
                    <c:v>1.2655548611106324</c:v>
                  </c:pt>
                  <c:pt idx="10">
                    <c:v>1.4258992682356002</c:v>
                  </c:pt>
                  <c:pt idx="11">
                    <c:v>1.3967254152518029</c:v>
                  </c:pt>
                  <c:pt idx="12">
                    <c:v>1.3851037069967289</c:v>
                  </c:pt>
                  <c:pt idx="13">
                    <c:v>1.3893098944469142</c:v>
                  </c:pt>
                  <c:pt idx="14">
                    <c:v>1.3329433968434534</c:v>
                  </c:pt>
                  <c:pt idx="15">
                    <c:v>1.2966629787668837</c:v>
                  </c:pt>
                </c:numCache>
              </c:numRef>
            </c:plus>
            <c:minus>
              <c:numRef>
                <c:f>TopLevelSummaryDSR!$PQ$92:$PQ$107</c:f>
                <c:numCache>
                  <c:formatCode>General</c:formatCode>
                  <c:ptCount val="16"/>
                  <c:pt idx="0">
                    <c:v>1.2282607458345653</c:v>
                  </c:pt>
                  <c:pt idx="1">
                    <c:v>1.5934319681389164</c:v>
                  </c:pt>
                  <c:pt idx="2">
                    <c:v>1.5138322144849123</c:v>
                  </c:pt>
                  <c:pt idx="3">
                    <c:v>1.3551773191500758</c:v>
                  </c:pt>
                  <c:pt idx="4">
                    <c:v>1.3909383510288793</c:v>
                  </c:pt>
                  <c:pt idx="5">
                    <c:v>1.3658411083305055</c:v>
                  </c:pt>
                  <c:pt idx="6">
                    <c:v>1.4629500034438978</c:v>
                  </c:pt>
                  <c:pt idx="7">
                    <c:v>1.2944752390446523</c:v>
                  </c:pt>
                  <c:pt idx="8">
                    <c:v>1.2895925894299196</c:v>
                  </c:pt>
                  <c:pt idx="9">
                    <c:v>1.2655548611106324</c:v>
                  </c:pt>
                  <c:pt idx="10">
                    <c:v>1.4258992682356002</c:v>
                  </c:pt>
                  <c:pt idx="11">
                    <c:v>1.3967254152518029</c:v>
                  </c:pt>
                  <c:pt idx="12">
                    <c:v>1.3851037069967289</c:v>
                  </c:pt>
                  <c:pt idx="13">
                    <c:v>1.3893098944469142</c:v>
                  </c:pt>
                  <c:pt idx="14">
                    <c:v>1.3329433968434534</c:v>
                  </c:pt>
                  <c:pt idx="15">
                    <c:v>1.2966629787668837</c:v>
                  </c:pt>
                </c:numCache>
              </c:numRef>
            </c:minus>
            <c:spPr>
              <a:ln w="3175">
                <a:solidFill>
                  <a:srgbClr val="3CFF3D"/>
                </a:solidFill>
              </a:ln>
            </c:spPr>
          </c:errBars>
          <c:xVal>
            <c:numRef>
              <c:f>TopLevelSummaryDSR!$QN$92:$QN$107</c:f>
              <c:numCache>
                <c:formatCode>0.00</c:formatCode>
                <c:ptCount val="16"/>
                <c:pt idx="0">
                  <c:v>3.0311477277625358</c:v>
                </c:pt>
                <c:pt idx="1">
                  <c:v>3.8152879556616521</c:v>
                </c:pt>
                <c:pt idx="2">
                  <c:v>3.8069977460096225</c:v>
                </c:pt>
                <c:pt idx="3">
                  <c:v>3.5498659184197354</c:v>
                </c:pt>
                <c:pt idx="4">
                  <c:v>3.5025081902658357</c:v>
                </c:pt>
                <c:pt idx="5">
                  <c:v>3.5397537433280877</c:v>
                </c:pt>
                <c:pt idx="6">
                  <c:v>3.5355357927502129</c:v>
                </c:pt>
                <c:pt idx="7">
                  <c:v>3.5135665479367293</c:v>
                </c:pt>
                <c:pt idx="8">
                  <c:v>3.5058358394038369</c:v>
                </c:pt>
                <c:pt idx="9">
                  <c:v>3.5323516972537998</c:v>
                </c:pt>
                <c:pt idx="10">
                  <c:v>3.8907893899515136</c:v>
                </c:pt>
                <c:pt idx="11">
                  <c:v>3.5910529325243359</c:v>
                </c:pt>
                <c:pt idx="12">
                  <c:v>3.8845276330872509</c:v>
                </c:pt>
                <c:pt idx="13">
                  <c:v>3.5522930710104141</c:v>
                </c:pt>
                <c:pt idx="14">
                  <c:v>2.6027198537938596</c:v>
                </c:pt>
                <c:pt idx="15">
                  <c:v>2.9895540190780019</c:v>
                </c:pt>
              </c:numCache>
            </c:numRef>
          </c:xVal>
          <c:yVal>
            <c:numRef>
              <c:f>TopLevelSummaryDSR!$PP$92:$PP$107</c:f>
              <c:numCache>
                <c:formatCode>0.0</c:formatCode>
                <c:ptCount val="16"/>
                <c:pt idx="0">
                  <c:v>13.64734162038406</c:v>
                </c:pt>
                <c:pt idx="1">
                  <c:v>17.704799645987961</c:v>
                </c:pt>
                <c:pt idx="2">
                  <c:v>16.820357938721248</c:v>
                </c:pt>
                <c:pt idx="3">
                  <c:v>15.057525768334175</c:v>
                </c:pt>
                <c:pt idx="4">
                  <c:v>15.454870566987548</c:v>
                </c:pt>
                <c:pt idx="5">
                  <c:v>15.176012314783396</c:v>
                </c:pt>
                <c:pt idx="6">
                  <c:v>16.255000038265532</c:v>
                </c:pt>
                <c:pt idx="7">
                  <c:v>14.383058211607249</c:v>
                </c:pt>
                <c:pt idx="8">
                  <c:v>14.32880654922133</c:v>
                </c:pt>
                <c:pt idx="9">
                  <c:v>14.061720679007028</c:v>
                </c:pt>
                <c:pt idx="10">
                  <c:v>15.84332520261778</c:v>
                </c:pt>
                <c:pt idx="11">
                  <c:v>15.519171280575589</c:v>
                </c:pt>
                <c:pt idx="12">
                  <c:v>15.390041188852544</c:v>
                </c:pt>
                <c:pt idx="13">
                  <c:v>15.436776604965715</c:v>
                </c:pt>
                <c:pt idx="14">
                  <c:v>14.810482187149484</c:v>
                </c:pt>
                <c:pt idx="15">
                  <c:v>14.407366430743153</c:v>
                </c:pt>
              </c:numCache>
            </c:numRef>
          </c:yVal>
          <c:smooth val="0"/>
          <c:extLst>
            <c:ext xmlns:c16="http://schemas.microsoft.com/office/drawing/2014/chart" uri="{C3380CC4-5D6E-409C-BE32-E72D297353CC}">
              <c16:uniqueId val="{00000007-7CF0-494D-8F14-E4075D1690F8}"/>
            </c:ext>
          </c:extLst>
        </c:ser>
        <c:ser>
          <c:idx val="3"/>
          <c:order val="3"/>
          <c:tx>
            <c:v>Be</c:v>
          </c:tx>
          <c:spPr>
            <a:ln w="47625">
              <a:noFill/>
            </a:ln>
            <a:effectLst/>
          </c:spPr>
          <c:marker>
            <c:symbol val="circle"/>
            <c:size val="5"/>
            <c:spPr>
              <a:solidFill>
                <a:schemeClr val="accent2"/>
              </a:solidFill>
              <a:ln w="3175">
                <a:solidFill>
                  <a:schemeClr val="accent2"/>
                </a:solidFill>
              </a:ln>
              <a:effectLst/>
            </c:spPr>
          </c:marker>
          <c:errBars>
            <c:errDir val="x"/>
            <c:errBarType val="both"/>
            <c:errValType val="cust"/>
            <c:noEndCap val="0"/>
            <c:plus>
              <c:numRef>
                <c:f>TopLevelSummaryDSR!$QO$87:$QO$91</c:f>
                <c:numCache>
                  <c:formatCode>General</c:formatCode>
                  <c:ptCount val="5"/>
                  <c:pt idx="0">
                    <c:v>0.19367497830095437</c:v>
                  </c:pt>
                  <c:pt idx="1">
                    <c:v>0.23999351895610965</c:v>
                  </c:pt>
                  <c:pt idx="2">
                    <c:v>0.23259348111845435</c:v>
                  </c:pt>
                  <c:pt idx="3">
                    <c:v>0.2389148799375336</c:v>
                  </c:pt>
                  <c:pt idx="4">
                    <c:v>0.23576388855019179</c:v>
                  </c:pt>
                </c:numCache>
              </c:numRef>
            </c:plus>
            <c:minus>
              <c:numRef>
                <c:f>TopLevelSummaryDSR!$QO$87:$QO$91</c:f>
                <c:numCache>
                  <c:formatCode>General</c:formatCode>
                  <c:ptCount val="5"/>
                  <c:pt idx="0">
                    <c:v>0.19367497830095437</c:v>
                  </c:pt>
                  <c:pt idx="1">
                    <c:v>0.23999351895610965</c:v>
                  </c:pt>
                  <c:pt idx="2">
                    <c:v>0.23259348111845435</c:v>
                  </c:pt>
                  <c:pt idx="3">
                    <c:v>0.2389148799375336</c:v>
                  </c:pt>
                  <c:pt idx="4">
                    <c:v>0.23576388855019179</c:v>
                  </c:pt>
                </c:numCache>
              </c:numRef>
            </c:minus>
            <c:spPr>
              <a:ln w="3175">
                <a:solidFill>
                  <a:schemeClr val="accent6"/>
                </a:solidFill>
              </a:ln>
            </c:spPr>
          </c:errBars>
          <c:errBars>
            <c:errDir val="y"/>
            <c:errBarType val="both"/>
            <c:errValType val="cust"/>
            <c:noEndCap val="0"/>
            <c:plus>
              <c:numRef>
                <c:f>TopLevelSummaryDSR!$PQ$87:$PQ$91</c:f>
                <c:numCache>
                  <c:formatCode>General</c:formatCode>
                  <c:ptCount val="5"/>
                  <c:pt idx="0">
                    <c:v>1.6317204765737203</c:v>
                  </c:pt>
                  <c:pt idx="1">
                    <c:v>1.5594338855899617</c:v>
                  </c:pt>
                  <c:pt idx="2">
                    <c:v>1.5505500794946001</c:v>
                  </c:pt>
                  <c:pt idx="3">
                    <c:v>1.7279216382941227</c:v>
                  </c:pt>
                  <c:pt idx="4">
                    <c:v>1.6845739771236936</c:v>
                  </c:pt>
                </c:numCache>
              </c:numRef>
            </c:plus>
            <c:minus>
              <c:numRef>
                <c:f>TopLevelSummaryDSR!$PQ$87:$PQ$91</c:f>
                <c:numCache>
                  <c:formatCode>General</c:formatCode>
                  <c:ptCount val="5"/>
                  <c:pt idx="0">
                    <c:v>1.6317204765737203</c:v>
                  </c:pt>
                  <c:pt idx="1">
                    <c:v>1.5594338855899617</c:v>
                  </c:pt>
                  <c:pt idx="2">
                    <c:v>1.5505500794946001</c:v>
                  </c:pt>
                  <c:pt idx="3">
                    <c:v>1.7279216382941227</c:v>
                  </c:pt>
                  <c:pt idx="4">
                    <c:v>1.6845739771236936</c:v>
                  </c:pt>
                </c:numCache>
              </c:numRef>
            </c:minus>
            <c:spPr>
              <a:ln w="3175">
                <a:solidFill>
                  <a:schemeClr val="accent6"/>
                </a:solidFill>
              </a:ln>
            </c:spPr>
          </c:errBars>
          <c:xVal>
            <c:numRef>
              <c:f>TopLevelSummaryDSR!$QN$87:$QN$91</c:f>
              <c:numCache>
                <c:formatCode>0.00</c:formatCode>
                <c:ptCount val="5"/>
                <c:pt idx="0">
                  <c:v>2.9642283848250361</c:v>
                </c:pt>
                <c:pt idx="1">
                  <c:v>3.0226083118316125</c:v>
                </c:pt>
                <c:pt idx="2">
                  <c:v>2.9954637448514823</c:v>
                </c:pt>
                <c:pt idx="3">
                  <c:v>2.9853057628909823</c:v>
                </c:pt>
                <c:pt idx="4">
                  <c:v>3.0782205360063202</c:v>
                </c:pt>
              </c:numCache>
            </c:numRef>
          </c:xVal>
          <c:yVal>
            <c:numRef>
              <c:f>TopLevelSummaryDSR!$PP$87:$PP$91</c:f>
              <c:numCache>
                <c:formatCode>0.0</c:formatCode>
                <c:ptCount val="5"/>
                <c:pt idx="0">
                  <c:v>18.130227517485782</c:v>
                </c:pt>
                <c:pt idx="1">
                  <c:v>17.327043173221796</c:v>
                </c:pt>
                <c:pt idx="2">
                  <c:v>17.228334216606669</c:v>
                </c:pt>
                <c:pt idx="3">
                  <c:v>19.199129314379142</c:v>
                </c:pt>
                <c:pt idx="4">
                  <c:v>18.717488634707706</c:v>
                </c:pt>
              </c:numCache>
            </c:numRef>
          </c:yVal>
          <c:smooth val="0"/>
          <c:extLst>
            <c:ext xmlns:c16="http://schemas.microsoft.com/office/drawing/2014/chart" uri="{C3380CC4-5D6E-409C-BE32-E72D297353CC}">
              <c16:uniqueId val="{00000008-7CF0-494D-8F14-E4075D1690F8}"/>
            </c:ext>
          </c:extLst>
        </c:ser>
        <c:ser>
          <c:idx val="1"/>
          <c:order val="4"/>
          <c:tx>
            <c:v>Fit2</c:v>
          </c:tx>
          <c:spPr>
            <a:ln w="19050">
              <a:solidFill>
                <a:schemeClr val="tx1"/>
              </a:solidFill>
            </a:ln>
          </c:spPr>
          <c:marker>
            <c:symbol val="none"/>
          </c:marker>
          <c:xVal>
            <c:numRef>
              <c:f>TopLevelSummaryDSR!$NP$179:$NP$279</c:f>
              <c:numCache>
                <c:formatCode>0.00</c:formatCode>
                <c:ptCount val="101"/>
                <c:pt idx="0">
                  <c:v>1</c:v>
                </c:pt>
                <c:pt idx="1">
                  <c:v>1.05</c:v>
                </c:pt>
                <c:pt idx="2">
                  <c:v>1.1000000000000001</c:v>
                </c:pt>
                <c:pt idx="3">
                  <c:v>1.1499999999999999</c:v>
                </c:pt>
                <c:pt idx="4">
                  <c:v>1.2</c:v>
                </c:pt>
                <c:pt idx="5">
                  <c:v>1.25</c:v>
                </c:pt>
                <c:pt idx="6">
                  <c:v>1.3</c:v>
                </c:pt>
                <c:pt idx="7">
                  <c:v>1.35</c:v>
                </c:pt>
                <c:pt idx="8">
                  <c:v>1.4</c:v>
                </c:pt>
                <c:pt idx="9">
                  <c:v>1.45</c:v>
                </c:pt>
                <c:pt idx="10">
                  <c:v>1.5</c:v>
                </c:pt>
                <c:pt idx="11">
                  <c:v>1.55</c:v>
                </c:pt>
                <c:pt idx="12">
                  <c:v>1.6</c:v>
                </c:pt>
                <c:pt idx="13">
                  <c:v>1.65</c:v>
                </c:pt>
                <c:pt idx="14">
                  <c:v>1.7</c:v>
                </c:pt>
                <c:pt idx="15">
                  <c:v>1.75</c:v>
                </c:pt>
                <c:pt idx="16">
                  <c:v>1.8</c:v>
                </c:pt>
                <c:pt idx="17">
                  <c:v>1.85</c:v>
                </c:pt>
                <c:pt idx="18">
                  <c:v>1.9</c:v>
                </c:pt>
                <c:pt idx="19">
                  <c:v>1.95</c:v>
                </c:pt>
                <c:pt idx="20">
                  <c:v>2</c:v>
                </c:pt>
                <c:pt idx="21">
                  <c:v>2.0499999999999998</c:v>
                </c:pt>
                <c:pt idx="22">
                  <c:v>2.1</c:v>
                </c:pt>
                <c:pt idx="23">
                  <c:v>2.15</c:v>
                </c:pt>
                <c:pt idx="24">
                  <c:v>2.2000000000000002</c:v>
                </c:pt>
                <c:pt idx="25">
                  <c:v>2.25</c:v>
                </c:pt>
                <c:pt idx="26">
                  <c:v>2.2999999999999998</c:v>
                </c:pt>
                <c:pt idx="27">
                  <c:v>2.35</c:v>
                </c:pt>
                <c:pt idx="28">
                  <c:v>2.4</c:v>
                </c:pt>
                <c:pt idx="29">
                  <c:v>2.4500000000000002</c:v>
                </c:pt>
                <c:pt idx="30">
                  <c:v>2.5</c:v>
                </c:pt>
                <c:pt idx="31">
                  <c:v>2.5499999999999998</c:v>
                </c:pt>
                <c:pt idx="32">
                  <c:v>2.6</c:v>
                </c:pt>
                <c:pt idx="33">
                  <c:v>2.65</c:v>
                </c:pt>
                <c:pt idx="34">
                  <c:v>2.7</c:v>
                </c:pt>
                <c:pt idx="35">
                  <c:v>2.75</c:v>
                </c:pt>
                <c:pt idx="36">
                  <c:v>2.8</c:v>
                </c:pt>
                <c:pt idx="37">
                  <c:v>2.85</c:v>
                </c:pt>
                <c:pt idx="38">
                  <c:v>2.9</c:v>
                </c:pt>
                <c:pt idx="39">
                  <c:v>2.95</c:v>
                </c:pt>
                <c:pt idx="40">
                  <c:v>3</c:v>
                </c:pt>
                <c:pt idx="41">
                  <c:v>3.05</c:v>
                </c:pt>
                <c:pt idx="42">
                  <c:v>3.1</c:v>
                </c:pt>
                <c:pt idx="43">
                  <c:v>3.15</c:v>
                </c:pt>
                <c:pt idx="44">
                  <c:v>3.2</c:v>
                </c:pt>
                <c:pt idx="45">
                  <c:v>3.25</c:v>
                </c:pt>
                <c:pt idx="46">
                  <c:v>3.3</c:v>
                </c:pt>
                <c:pt idx="47">
                  <c:v>3.35</c:v>
                </c:pt>
                <c:pt idx="48">
                  <c:v>3.4</c:v>
                </c:pt>
                <c:pt idx="49">
                  <c:v>3.45</c:v>
                </c:pt>
                <c:pt idx="50">
                  <c:v>3.5</c:v>
                </c:pt>
                <c:pt idx="51">
                  <c:v>3.55</c:v>
                </c:pt>
                <c:pt idx="52">
                  <c:v>3.6</c:v>
                </c:pt>
                <c:pt idx="53">
                  <c:v>3.65</c:v>
                </c:pt>
                <c:pt idx="54">
                  <c:v>3.7</c:v>
                </c:pt>
                <c:pt idx="55">
                  <c:v>3.75</c:v>
                </c:pt>
                <c:pt idx="56">
                  <c:v>3.8</c:v>
                </c:pt>
                <c:pt idx="57">
                  <c:v>3.85</c:v>
                </c:pt>
                <c:pt idx="58">
                  <c:v>3.9</c:v>
                </c:pt>
                <c:pt idx="59">
                  <c:v>3.95</c:v>
                </c:pt>
                <c:pt idx="60">
                  <c:v>4</c:v>
                </c:pt>
                <c:pt idx="61">
                  <c:v>4.05</c:v>
                </c:pt>
                <c:pt idx="62">
                  <c:v>4.0999999999999996</c:v>
                </c:pt>
                <c:pt idx="63">
                  <c:v>4.1500000000000004</c:v>
                </c:pt>
                <c:pt idx="64">
                  <c:v>4.2</c:v>
                </c:pt>
                <c:pt idx="65">
                  <c:v>4.25</c:v>
                </c:pt>
                <c:pt idx="66">
                  <c:v>4.3</c:v>
                </c:pt>
                <c:pt idx="67">
                  <c:v>4.3499999999999996</c:v>
                </c:pt>
                <c:pt idx="68">
                  <c:v>4.4000000000000004</c:v>
                </c:pt>
                <c:pt idx="69">
                  <c:v>4.45</c:v>
                </c:pt>
                <c:pt idx="70">
                  <c:v>4.5</c:v>
                </c:pt>
                <c:pt idx="71">
                  <c:v>4.55</c:v>
                </c:pt>
                <c:pt idx="72">
                  <c:v>4.5999999999999996</c:v>
                </c:pt>
                <c:pt idx="73">
                  <c:v>4.6500000000000004</c:v>
                </c:pt>
                <c:pt idx="74">
                  <c:v>4.7</c:v>
                </c:pt>
                <c:pt idx="75">
                  <c:v>4.75</c:v>
                </c:pt>
                <c:pt idx="76">
                  <c:v>4.8</c:v>
                </c:pt>
                <c:pt idx="77">
                  <c:v>4.8499999999999996</c:v>
                </c:pt>
                <c:pt idx="78">
                  <c:v>4.9000000000000004</c:v>
                </c:pt>
                <c:pt idx="79">
                  <c:v>4.95</c:v>
                </c:pt>
                <c:pt idx="80">
                  <c:v>5</c:v>
                </c:pt>
                <c:pt idx="81">
                  <c:v>5.05</c:v>
                </c:pt>
                <c:pt idx="82">
                  <c:v>5.0999999999999996</c:v>
                </c:pt>
                <c:pt idx="83">
                  <c:v>5.15</c:v>
                </c:pt>
                <c:pt idx="84">
                  <c:v>5.2</c:v>
                </c:pt>
                <c:pt idx="85">
                  <c:v>5.25</c:v>
                </c:pt>
                <c:pt idx="86">
                  <c:v>5.3</c:v>
                </c:pt>
                <c:pt idx="87">
                  <c:v>5.35</c:v>
                </c:pt>
                <c:pt idx="88">
                  <c:v>5.4</c:v>
                </c:pt>
                <c:pt idx="89">
                  <c:v>5.45</c:v>
                </c:pt>
                <c:pt idx="90">
                  <c:v>5.5</c:v>
                </c:pt>
                <c:pt idx="91">
                  <c:v>5.55</c:v>
                </c:pt>
                <c:pt idx="92">
                  <c:v>5.6</c:v>
                </c:pt>
                <c:pt idx="93">
                  <c:v>5.65</c:v>
                </c:pt>
                <c:pt idx="94">
                  <c:v>5.7</c:v>
                </c:pt>
                <c:pt idx="95">
                  <c:v>5.75</c:v>
                </c:pt>
                <c:pt idx="96">
                  <c:v>5.8</c:v>
                </c:pt>
                <c:pt idx="97">
                  <c:v>5.85</c:v>
                </c:pt>
                <c:pt idx="98">
                  <c:v>5.9</c:v>
                </c:pt>
                <c:pt idx="99">
                  <c:v>5.95</c:v>
                </c:pt>
                <c:pt idx="100">
                  <c:v>6</c:v>
                </c:pt>
              </c:numCache>
            </c:numRef>
          </c:xVal>
          <c:yVal>
            <c:numRef>
              <c:f>TopLevelSummaryDSR!$NS$179:$NS$279</c:f>
              <c:numCache>
                <c:formatCode>0.0</c:formatCode>
                <c:ptCount val="101"/>
                <c:pt idx="0">
                  <c:v>29.7</c:v>
                </c:pt>
                <c:pt idx="1">
                  <c:v>29.125992254829455</c:v>
                </c:pt>
                <c:pt idx="2">
                  <c:v>28.589027028888182</c:v>
                </c:pt>
                <c:pt idx="3">
                  <c:v>28.08518656574142</c:v>
                </c:pt>
                <c:pt idx="4">
                  <c:v>27.611115387813228</c:v>
                </c:pt>
                <c:pt idx="5">
                  <c:v>27.163920084483184</c:v>
                </c:pt>
                <c:pt idx="6">
                  <c:v>26.741090167843808</c:v>
                </c:pt>
                <c:pt idx="7">
                  <c:v>26.340434943193522</c:v>
                </c:pt>
                <c:pt idx="8">
                  <c:v>25.960032692078883</c:v>
                </c:pt>
                <c:pt idx="9">
                  <c:v>25.598189420833986</c:v>
                </c:pt>
                <c:pt idx="10">
                  <c:v>25.253405112390659</c:v>
                </c:pt>
                <c:pt idx="11">
                  <c:v>24.924345916470521</c:v>
                </c:pt>
                <c:pt idx="12">
                  <c:v>24.609821078749402</c:v>
                </c:pt>
                <c:pt idx="13">
                  <c:v>24.3087636811313</c:v>
                </c:pt>
                <c:pt idx="14">
                  <c:v>24.020214469098867</c:v>
                </c:pt>
                <c:pt idx="15">
                  <c:v>23.743308196572446</c:v>
                </c:pt>
                <c:pt idx="16">
                  <c:v>23.477262036815187</c:v>
                </c:pt>
                <c:pt idx="17">
                  <c:v>23.221365698984016</c:v>
                </c:pt>
                <c:pt idx="18">
                  <c:v>22.974972960691201</c:v>
                </c:pt>
                <c:pt idx="19">
                  <c:v>22.737494382340955</c:v>
                </c:pt>
                <c:pt idx="20">
                  <c:v>22.508391012679411</c:v>
                </c:pt>
                <c:pt idx="21">
                  <c:v>22.287168929653667</c:v>
                </c:pt>
                <c:pt idx="22">
                  <c:v>22.073374488349273</c:v>
                </c:pt>
                <c:pt idx="23">
                  <c:v>21.866590170003967</c:v>
                </c:pt>
                <c:pt idx="24">
                  <c:v>21.666430944049683</c:v>
                </c:pt>
                <c:pt idx="25">
                  <c:v>21.472541069714431</c:v>
                </c:pt>
                <c:pt idx="26">
                  <c:v>21.284591275614769</c:v>
                </c:pt>
                <c:pt idx="27">
                  <c:v>21.102276265527546</c:v>
                </c:pt>
                <c:pt idx="28">
                  <c:v>20.925312506569341</c:v>
                </c:pt>
                <c:pt idx="29">
                  <c:v>20.753436262664145</c:v>
                </c:pt>
                <c:pt idx="30">
                  <c:v>20.586401841707847</c:v>
                </c:pt>
                <c:pt idx="31">
                  <c:v>20.423980029449876</c:v>
                </c:pt>
                <c:pt idx="32">
                  <c:v>20.26595668697459</c:v>
                </c:pt>
                <c:pt idx="33">
                  <c:v>20.112131491911732</c:v>
                </c:pt>
                <c:pt idx="34">
                  <c:v>19.962316806243898</c:v>
                </c:pt>
                <c:pt idx="35">
                  <c:v>19.81633665589694</c:v>
                </c:pt>
                <c:pt idx="36">
                  <c:v>19.674025809267743</c:v>
                </c:pt>
                <c:pt idx="37">
                  <c:v>19.535228943520416</c:v>
                </c:pt>
                <c:pt idx="38">
                  <c:v>19.399799888914643</c:v>
                </c:pt>
                <c:pt idx="39">
                  <c:v>19.267600942657445</c:v>
                </c:pt>
                <c:pt idx="40">
                  <c:v>19.138502244824448</c:v>
                </c:pt>
                <c:pt idx="41">
                  <c:v>19.012381209805572</c:v>
                </c:pt>
                <c:pt idx="42">
                  <c:v>18.889122007515084</c:v>
                </c:pt>
                <c:pt idx="43">
                  <c:v>18.768615089285962</c:v>
                </c:pt>
                <c:pt idx="44">
                  <c:v>18.650756753958632</c:v>
                </c:pt>
                <c:pt idx="45">
                  <c:v>18.535448750187722</c:v>
                </c:pt>
                <c:pt idx="46">
                  <c:v>18.422597911438498</c:v>
                </c:pt>
                <c:pt idx="47">
                  <c:v>18.312115820536004</c:v>
                </c:pt>
                <c:pt idx="48">
                  <c:v>18.203918500972957</c:v>
                </c:pt>
                <c:pt idx="49">
                  <c:v>18.097926132483352</c:v>
                </c:pt>
                <c:pt idx="50">
                  <c:v>17.994062788653487</c:v>
                </c:pt>
                <c:pt idx="51">
                  <c:v>17.892256194575346</c:v>
                </c:pt>
                <c:pt idx="52">
                  <c:v>17.792437502753216</c:v>
                </c:pt>
                <c:pt idx="53">
                  <c:v>17.694541085656503</c:v>
                </c:pt>
                <c:pt idx="54">
                  <c:v>17.598504343473188</c:v>
                </c:pt>
                <c:pt idx="55">
                  <c:v>17.504267525761396</c:v>
                </c:pt>
                <c:pt idx="56">
                  <c:v>17.411773565824053</c:v>
                </c:pt>
                <c:pt idx="57">
                  <c:v>17.32096792674497</c:v>
                </c:pt>
                <c:pt idx="58">
                  <c:v>17.231798458125649</c:v>
                </c:pt>
                <c:pt idx="59">
                  <c:v>17.144215262652633</c:v>
                </c:pt>
                <c:pt idx="60">
                  <c:v>17.058170571705968</c:v>
                </c:pt>
                <c:pt idx="61">
                  <c:v>16.973618629291636</c:v>
                </c:pt>
                <c:pt idx="62">
                  <c:v>16.890515583645939</c:v>
                </c:pt>
                <c:pt idx="63">
                  <c:v>16.808819385918053</c:v>
                </c:pt>
                <c:pt idx="64">
                  <c:v>16.728489695389488</c:v>
                </c:pt>
                <c:pt idx="65">
                  <c:v>16.649487790736508</c:v>
                </c:pt>
                <c:pt idx="66">
                  <c:v>16.571776486884218</c:v>
                </c:pt>
                <c:pt idx="67">
                  <c:v>16.495320057039486</c:v>
                </c:pt>
                <c:pt idx="68">
                  <c:v>16.420084159524812</c:v>
                </c:pt>
                <c:pt idx="69">
                  <c:v>16.346035769066674</c:v>
                </c:pt>
                <c:pt idx="70">
                  <c:v>16.273143112220534</c:v>
                </c:pt>
                <c:pt idx="71">
                  <c:v>16.2013756066406</c:v>
                </c:pt>
                <c:pt idx="72">
                  <c:v>16.130703803925996</c:v>
                </c:pt>
                <c:pt idx="73">
                  <c:v>16.061099335796374</c:v>
                </c:pt>
                <c:pt idx="74">
                  <c:v>15.992534863369638</c:v>
                </c:pt>
                <c:pt idx="75">
                  <c:v>15.924984029332032</c:v>
                </c:pt>
                <c:pt idx="76">
                  <c:v>15.858421412807187</c:v>
                </c:pt>
                <c:pt idx="77">
                  <c:v>15.792822486745521</c:v>
                </c:pt>
                <c:pt idx="78">
                  <c:v>15.728163577668841</c:v>
                </c:pt>
                <c:pt idx="79">
                  <c:v>15.664421827617456</c:v>
                </c:pt>
                <c:pt idx="80">
                  <c:v>15.601575158158376</c:v>
                </c:pt>
                <c:pt idx="81">
                  <c:v>15.539602236323658</c:v>
                </c:pt>
                <c:pt idx="82">
                  <c:v>15.478482442357352</c:v>
                </c:pt>
                <c:pt idx="83">
                  <c:v>15.418195839158399</c:v>
                </c:pt>
                <c:pt idx="84">
                  <c:v>15.358723143314783</c:v>
                </c:pt>
                <c:pt idx="85">
                  <c:v>15.300045697631665</c:v>
                </c:pt>
                <c:pt idx="86">
                  <c:v>15.242145445063052</c:v>
                </c:pt>
                <c:pt idx="87">
                  <c:v>15.185004903962765</c:v>
                </c:pt>
                <c:pt idx="88">
                  <c:v>15.128607144576407</c:v>
                </c:pt>
                <c:pt idx="89">
                  <c:v>15.072935766701118</c:v>
                </c:pt>
                <c:pt idx="90">
                  <c:v>15.017974878445125</c:v>
                </c:pt>
                <c:pt idx="91">
                  <c:v>14.963709076023404</c:v>
                </c:pt>
                <c:pt idx="92">
                  <c:v>14.910123424530131</c:v>
                </c:pt>
                <c:pt idx="93">
                  <c:v>14.857203439632443</c:v>
                </c:pt>
                <c:pt idx="94">
                  <c:v>14.804935070133658</c:v>
                </c:pt>
                <c:pt idx="95">
                  <c:v>14.753304681357397</c:v>
                </c:pt>
                <c:pt idx="96">
                  <c:v>14.702299039307253</c:v>
                </c:pt>
                <c:pt idx="97">
                  <c:v>14.651905295559452</c:v>
                </c:pt>
                <c:pt idx="98">
                  <c:v>14.602110972848624</c:v>
                </c:pt>
                <c:pt idx="99">
                  <c:v>14.552903951309357</c:v>
                </c:pt>
                <c:pt idx="100">
                  <c:v>14.50427245533843</c:v>
                </c:pt>
              </c:numCache>
            </c:numRef>
          </c:yVal>
          <c:smooth val="1"/>
          <c:extLst>
            <c:ext xmlns:c16="http://schemas.microsoft.com/office/drawing/2014/chart" uri="{C3380CC4-5D6E-409C-BE32-E72D297353CC}">
              <c16:uniqueId val="{00000009-7CF0-494D-8F14-E4075D1690F8}"/>
            </c:ext>
          </c:extLst>
        </c:ser>
        <c:dLbls>
          <c:showLegendKey val="0"/>
          <c:showVal val="0"/>
          <c:showCatName val="0"/>
          <c:showSerName val="0"/>
          <c:showPercent val="0"/>
          <c:showBubbleSize val="0"/>
        </c:dLbls>
        <c:axId val="901294240"/>
        <c:axId val="901284352"/>
      </c:scatterChart>
      <c:valAx>
        <c:axId val="901294240"/>
        <c:scaling>
          <c:orientation val="minMax"/>
          <c:max val="6"/>
          <c:min val="1"/>
        </c:scaling>
        <c:delete val="0"/>
        <c:axPos val="b"/>
        <c:title>
          <c:tx>
            <c:rich>
              <a:bodyPr/>
              <a:lstStyle/>
              <a:p>
                <a:pPr>
                  <a:defRPr/>
                </a:pPr>
                <a:r>
                  <a:rPr lang="en-US" dirty="0">
                    <a:latin typeface="Times New Roman" panose="02020603050405020304" pitchFamily="18" charset="0"/>
                    <a:cs typeface="Times New Roman" panose="02020603050405020304" pitchFamily="18" charset="0"/>
                  </a:rPr>
                  <a:t>In-flight adiabat</a:t>
                </a:r>
                <a:endParaRPr lang="en-US" baseline="-25000" dirty="0">
                  <a:latin typeface="Times New Roman" panose="02020603050405020304" pitchFamily="18" charset="0"/>
                  <a:cs typeface="Times New Roman" panose="02020603050405020304" pitchFamily="18" charset="0"/>
                </a:endParaRPr>
              </a:p>
            </c:rich>
          </c:tx>
          <c:overlay val="0"/>
        </c:title>
        <c:numFmt formatCode="0" sourceLinked="0"/>
        <c:majorTickMark val="out"/>
        <c:minorTickMark val="out"/>
        <c:tickLblPos val="nextTo"/>
        <c:spPr>
          <a:ln>
            <a:solidFill>
              <a:schemeClr val="tx1"/>
            </a:solidFill>
          </a:ln>
        </c:spPr>
        <c:crossAx val="901284352"/>
        <c:crossesAt val="0"/>
        <c:crossBetween val="midCat"/>
        <c:majorUnit val="1"/>
        <c:minorUnit val="0.5"/>
      </c:valAx>
      <c:valAx>
        <c:axId val="901284352"/>
        <c:scaling>
          <c:orientation val="minMax"/>
          <c:max val="30"/>
          <c:min val="0"/>
        </c:scaling>
        <c:delete val="0"/>
        <c:axPos val="l"/>
        <c:title>
          <c:tx>
            <c:rich>
              <a:bodyPr rot="0" vert="horz"/>
              <a:lstStyle/>
              <a:p>
                <a:pPr>
                  <a:defRPr sz="1100"/>
                </a:pPr>
                <a:r>
                  <a:rPr lang="en-US" sz="1100" b="0" i="0" baseline="0">
                    <a:effectLst/>
                  </a:rPr>
                  <a:t>CR/</a:t>
                </a:r>
                <a:endParaRPr lang="en-US" sz="1100">
                  <a:effectLst/>
                </a:endParaRPr>
              </a:p>
              <a:p>
                <a:pPr>
                  <a:defRPr sz="1100"/>
                </a:pPr>
                <a:r>
                  <a:rPr lang="en-US" sz="1100" b="0" i="0" baseline="0">
                    <a:effectLst/>
                  </a:rPr>
                  <a:t>v</a:t>
                </a:r>
                <a:r>
                  <a:rPr lang="en-US" sz="1100" b="0" i="0" baseline="-25000">
                    <a:effectLst/>
                  </a:rPr>
                  <a:t>imp</a:t>
                </a:r>
                <a:r>
                  <a:rPr lang="en-US" sz="1100" b="0" i="0" baseline="30000">
                    <a:effectLst/>
                  </a:rPr>
                  <a:t>0.3</a:t>
                </a:r>
                <a:r>
                  <a:rPr lang="en-US" sz="1100" b="0" i="0" baseline="0">
                    <a:effectLst/>
                  </a:rPr>
                  <a:t>/</a:t>
                </a:r>
                <a:endParaRPr lang="en-US" sz="1100">
                  <a:effectLst/>
                </a:endParaRPr>
              </a:p>
              <a:p>
                <a:pPr>
                  <a:defRPr sz="1100"/>
                </a:pPr>
                <a:r>
                  <a:rPr lang="en-US" sz="1100" b="0" i="0" baseline="0">
                    <a:effectLst/>
                  </a:rPr>
                  <a:t>(R</a:t>
                </a:r>
                <a:r>
                  <a:rPr lang="en-US" sz="1100" b="0" i="0" baseline="-25000">
                    <a:effectLst/>
                  </a:rPr>
                  <a:t>0</a:t>
                </a:r>
                <a:r>
                  <a:rPr lang="en-US" sz="1100" b="0" i="0" baseline="0">
                    <a:effectLst/>
                  </a:rPr>
                  <a:t>/</a:t>
                </a:r>
                <a:r>
                  <a:rPr lang="en-US" sz="1100" b="0" i="0" baseline="0">
                    <a:effectLst/>
                    <a:latin typeface="Symbol" pitchFamily="2" charset="2"/>
                  </a:rPr>
                  <a:t>D</a:t>
                </a:r>
                <a:r>
                  <a:rPr lang="en-US" sz="1100" b="0" i="0" baseline="0">
                    <a:effectLst/>
                  </a:rPr>
                  <a:t>R</a:t>
                </a:r>
                <a:r>
                  <a:rPr lang="en-US" sz="1100" b="0" i="0" baseline="-25000">
                    <a:effectLst/>
                  </a:rPr>
                  <a:t>0</a:t>
                </a:r>
                <a:r>
                  <a:rPr lang="en-US" sz="1100" b="0" i="0" baseline="0">
                    <a:effectLst/>
                  </a:rPr>
                  <a:t>)</a:t>
                </a:r>
                <a:r>
                  <a:rPr lang="en-US" sz="1100" b="0" i="0" baseline="30000">
                    <a:effectLst/>
                  </a:rPr>
                  <a:t>1/3</a:t>
                </a:r>
                <a:r>
                  <a:rPr lang="en-US" sz="1100" b="0" i="0" baseline="0">
                    <a:effectLst/>
                  </a:rPr>
                  <a:t>/</a:t>
                </a:r>
                <a:endParaRPr lang="en-US" sz="1100">
                  <a:effectLst/>
                </a:endParaRPr>
              </a:p>
              <a:p>
                <a:pPr>
                  <a:defRPr sz="1100"/>
                </a:pPr>
                <a:r>
                  <a:rPr lang="en-US" sz="1100" b="0" i="0" baseline="0">
                    <a:effectLst/>
                  </a:rPr>
                  <a:t>(M</a:t>
                </a:r>
                <a:r>
                  <a:rPr lang="en-US" sz="1100" b="0" i="0" baseline="-25000">
                    <a:effectLst/>
                  </a:rPr>
                  <a:t>T</a:t>
                </a:r>
                <a:r>
                  <a:rPr lang="en-US" sz="1100" b="0" i="0" baseline="0">
                    <a:effectLst/>
                  </a:rPr>
                  <a:t>/M)</a:t>
                </a:r>
                <a:r>
                  <a:rPr lang="en-US" sz="1100" b="0" i="0" baseline="30000">
                    <a:effectLst/>
                  </a:rPr>
                  <a:t>0.2</a:t>
                </a:r>
              </a:p>
            </c:rich>
          </c:tx>
          <c:layout>
            <c:manualLayout>
              <c:xMode val="edge"/>
              <c:yMode val="edge"/>
              <c:x val="3.364268147082869E-3"/>
              <c:y val="0.24788930601399786"/>
            </c:manualLayout>
          </c:layout>
          <c:overlay val="0"/>
        </c:title>
        <c:numFmt formatCode="#,##0" sourceLinked="0"/>
        <c:majorTickMark val="out"/>
        <c:minorTickMark val="none"/>
        <c:tickLblPos val="nextTo"/>
        <c:spPr>
          <a:ln>
            <a:solidFill>
              <a:schemeClr val="tx1"/>
            </a:solidFill>
          </a:ln>
        </c:spPr>
        <c:crossAx val="901294240"/>
        <c:crossesAt val="1"/>
        <c:crossBetween val="midCat"/>
        <c:majorUnit val="5"/>
      </c:valAx>
      <c:spPr>
        <a:solidFill>
          <a:schemeClr val="bg1"/>
        </a:solidFill>
        <a:ln>
          <a:solidFill>
            <a:schemeClr val="tx1"/>
          </a:solidFill>
        </a:ln>
      </c:spPr>
    </c:plotArea>
    <c:legend>
      <c:legendPos val="t"/>
      <c:legendEntry>
        <c:idx val="4"/>
        <c:delete val="1"/>
      </c:legendEntry>
      <c:layout>
        <c:manualLayout>
          <c:xMode val="edge"/>
          <c:yMode val="edge"/>
          <c:x val="0.70925036187412627"/>
          <c:y val="0.1000050339991805"/>
          <c:w val="0.19671997810315159"/>
          <c:h val="0.17519892030560594"/>
        </c:manualLayout>
      </c:layout>
      <c:overlay val="0"/>
      <c:txPr>
        <a:bodyPr/>
        <a:lstStyle/>
        <a:p>
          <a:pPr>
            <a:defRPr sz="1100"/>
          </a:pPr>
          <a:endParaRPr lang="en-US"/>
        </a:p>
      </c:txPr>
    </c:legend>
    <c:plotVisOnly val="1"/>
    <c:dispBlanksAs val="gap"/>
    <c:showDLblsOverMax val="0"/>
  </c:chart>
  <c:spPr>
    <a:noFill/>
    <a:ln>
      <a:noFill/>
    </a:ln>
  </c:spPr>
  <c:txPr>
    <a:bodyPr/>
    <a:lstStyle/>
    <a:p>
      <a:pPr>
        <a:defRPr sz="1100" b="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51964594036882"/>
          <c:y val="3.8013392952168233E-2"/>
          <c:w val="0.73916247222807674"/>
          <c:h val="0.80165168796485142"/>
        </c:manualLayout>
      </c:layout>
      <c:scatterChart>
        <c:scatterStyle val="lineMarker"/>
        <c:varyColors val="0"/>
        <c:ser>
          <c:idx val="0"/>
          <c:order val="0"/>
          <c:tx>
            <c:v>Lowfoot</c:v>
          </c:tx>
          <c:spPr>
            <a:ln w="19050" cap="rnd">
              <a:noFill/>
              <a:round/>
            </a:ln>
            <a:effectLst/>
          </c:spPr>
          <c:marker>
            <c:symbol val="circle"/>
            <c:size val="10"/>
            <c:spPr>
              <a:solidFill>
                <a:schemeClr val="accent1">
                  <a:lumMod val="60000"/>
                  <a:lumOff val="40000"/>
                </a:schemeClr>
              </a:solidFill>
              <a:ln w="9525">
                <a:solidFill>
                  <a:schemeClr val="accent1"/>
                </a:solidFill>
              </a:ln>
              <a:effectLst/>
            </c:spPr>
          </c:marker>
          <c:xVal>
            <c:numRef>
              <c:f>Sheet1!$J$62:$J$90</c:f>
              <c:numCache>
                <c:formatCode>0.00</c:formatCode>
                <c:ptCount val="29"/>
                <c:pt idx="0">
                  <c:v>2.8166523399999996</c:v>
                </c:pt>
                <c:pt idx="1">
                  <c:v>3.10177755</c:v>
                </c:pt>
                <c:pt idx="2">
                  <c:v>3.7102224349999999</c:v>
                </c:pt>
                <c:pt idx="3">
                  <c:v>1.9656060500000001</c:v>
                </c:pt>
                <c:pt idx="4">
                  <c:v>2.2562298599999999</c:v>
                </c:pt>
                <c:pt idx="5">
                  <c:v>2.3196550899999999</c:v>
                </c:pt>
                <c:pt idx="6">
                  <c:v>3.2306102800000001</c:v>
                </c:pt>
                <c:pt idx="7">
                  <c:v>3.0590000000000002</c:v>
                </c:pt>
                <c:pt idx="8">
                  <c:v>3.42</c:v>
                </c:pt>
                <c:pt idx="9">
                  <c:v>3.0874999999999999</c:v>
                </c:pt>
                <c:pt idx="10">
                  <c:v>2.698</c:v>
                </c:pt>
                <c:pt idx="11">
                  <c:v>3.1196316599999996</c:v>
                </c:pt>
                <c:pt idx="12">
                  <c:v>3.1825000000000001</c:v>
                </c:pt>
                <c:pt idx="13">
                  <c:v>1.482</c:v>
                </c:pt>
                <c:pt idx="14">
                  <c:v>2.4129999999999998</c:v>
                </c:pt>
                <c:pt idx="15">
                  <c:v>1.7694832999999999</c:v>
                </c:pt>
                <c:pt idx="16">
                  <c:v>2.16019797</c:v>
                </c:pt>
                <c:pt idx="17">
                  <c:v>2.6512360599999996</c:v>
                </c:pt>
                <c:pt idx="18">
                  <c:v>1.2961119799999998</c:v>
                </c:pt>
                <c:pt idx="19">
                  <c:v>1.4681817749999999</c:v>
                </c:pt>
                <c:pt idx="20">
                  <c:v>2.58324665</c:v>
                </c:pt>
                <c:pt idx="21">
                  <c:v>1.5718612599999999</c:v>
                </c:pt>
                <c:pt idx="22">
                  <c:v>1.52</c:v>
                </c:pt>
                <c:pt idx="23">
                  <c:v>1.9664999999999997</c:v>
                </c:pt>
                <c:pt idx="24">
                  <c:v>1.823855885</c:v>
                </c:pt>
                <c:pt idx="25">
                  <c:v>2.3198154500000001</c:v>
                </c:pt>
                <c:pt idx="26">
                  <c:v>2.0139999999999998</c:v>
                </c:pt>
                <c:pt idx="27">
                  <c:v>2.8982476500000001</c:v>
                </c:pt>
                <c:pt idx="28">
                  <c:v>2.3524722699999998</c:v>
                </c:pt>
              </c:numCache>
            </c:numRef>
          </c:xVal>
          <c:yVal>
            <c:numRef>
              <c:f>Sheet1!$E$62:$E$90</c:f>
              <c:numCache>
                <c:formatCode>0.00E+00</c:formatCode>
                <c:ptCount val="29"/>
                <c:pt idx="0">
                  <c:v>230072477474638.34</c:v>
                </c:pt>
                <c:pt idx="1">
                  <c:v>498526850386880.94</c:v>
                </c:pt>
                <c:pt idx="2">
                  <c:v>492679600058410.5</c:v>
                </c:pt>
                <c:pt idx="3">
                  <c:v>201306027893603.5</c:v>
                </c:pt>
                <c:pt idx="4">
                  <c:v>542082494214426.75</c:v>
                </c:pt>
                <c:pt idx="5">
                  <c:v>700441826071857.12</c:v>
                </c:pt>
                <c:pt idx="6">
                  <c:v>701246890734411.12</c:v>
                </c:pt>
                <c:pt idx="7">
                  <c:v>267102914167575.84</c:v>
                </c:pt>
                <c:pt idx="8">
                  <c:v>667391493261126.25</c:v>
                </c:pt>
                <c:pt idx="9">
                  <c:v>890733662663458.5</c:v>
                </c:pt>
                <c:pt idx="10">
                  <c:v>371909036536803.69</c:v>
                </c:pt>
                <c:pt idx="11">
                  <c:v>718077391559984</c:v>
                </c:pt>
                <c:pt idx="12">
                  <c:v>669474654711904.88</c:v>
                </c:pt>
                <c:pt idx="13">
                  <c:v>114506738445614</c:v>
                </c:pt>
                <c:pt idx="14">
                  <c:v>417573826559862</c:v>
                </c:pt>
                <c:pt idx="15">
                  <c:v>158844982002815.44</c:v>
                </c:pt>
                <c:pt idx="16">
                  <c:v>275325253750207.06</c:v>
                </c:pt>
                <c:pt idx="17">
                  <c:v>536006628387188.75</c:v>
                </c:pt>
                <c:pt idx="18">
                  <c:v>157115911544870.88</c:v>
                </c:pt>
                <c:pt idx="19">
                  <c:v>134907882151125.47</c:v>
                </c:pt>
                <c:pt idx="20">
                  <c:v>532640528433255.31</c:v>
                </c:pt>
                <c:pt idx="21">
                  <c:v>99416272499937.797</c:v>
                </c:pt>
                <c:pt idx="22">
                  <c:v>118483433446751.7</c:v>
                </c:pt>
                <c:pt idx="23">
                  <c:v>296195873909899.62</c:v>
                </c:pt>
                <c:pt idx="24">
                  <c:v>191815069764399.44</c:v>
                </c:pt>
                <c:pt idx="25">
                  <c:v>362076382428446.62</c:v>
                </c:pt>
                <c:pt idx="26">
                  <c:v>183344392694488.25</c:v>
                </c:pt>
                <c:pt idx="27">
                  <c:v>554186206764256.81</c:v>
                </c:pt>
                <c:pt idx="28">
                  <c:v>350050923305437.88</c:v>
                </c:pt>
              </c:numCache>
            </c:numRef>
          </c:yVal>
          <c:smooth val="0"/>
          <c:extLst>
            <c:ext xmlns:c16="http://schemas.microsoft.com/office/drawing/2014/chart" uri="{C3380CC4-5D6E-409C-BE32-E72D297353CC}">
              <c16:uniqueId val="{00000000-D7EC-4140-97A1-2B34E38B8FDD}"/>
            </c:ext>
          </c:extLst>
        </c:ser>
        <c:dLbls>
          <c:showLegendKey val="0"/>
          <c:showVal val="0"/>
          <c:showCatName val="0"/>
          <c:showSerName val="0"/>
          <c:showPercent val="0"/>
          <c:showBubbleSize val="0"/>
        </c:dLbls>
        <c:axId val="764965103"/>
        <c:axId val="764960591"/>
      </c:scatterChart>
      <c:valAx>
        <c:axId val="764965103"/>
        <c:scaling>
          <c:orientation val="minMax"/>
        </c:scaling>
        <c:delete val="0"/>
        <c:axPos val="b"/>
        <c:majorGridlines>
          <c:spPr>
            <a:ln w="9525" cap="flat" cmpd="sng" algn="ctr">
              <a:solidFill>
                <a:schemeClr val="bg2">
                  <a:lumMod val="9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DD Tion (keV)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64960591"/>
        <c:crosses val="autoZero"/>
        <c:crossBetween val="midCat"/>
        <c:majorUnit val="1"/>
      </c:valAx>
      <c:valAx>
        <c:axId val="764960591"/>
        <c:scaling>
          <c:logBase val="10"/>
          <c:orientation val="minMax"/>
          <c:min val="100000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Total Neutron Yield</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64965103"/>
        <c:crosses val="autoZero"/>
        <c:crossBetween val="midCat"/>
      </c:valAx>
      <c:spPr>
        <a:noFill/>
        <a:ln>
          <a:noFill/>
        </a:ln>
        <a:effectLst/>
      </c:spPr>
    </c:plotArea>
    <c:legend>
      <c:legendPos val="r"/>
      <c:layout>
        <c:manualLayout>
          <c:xMode val="edge"/>
          <c:yMode val="edge"/>
          <c:x val="0.77424218882100004"/>
          <c:y val="0.73045404580657991"/>
          <c:w val="0.16467592232920975"/>
          <c:h val="9.3030034642420656E-2"/>
        </c:manualLayout>
      </c:layout>
      <c:overlay val="0"/>
      <c:spPr>
        <a:solidFill>
          <a:schemeClr val="bg1"/>
        </a:solidFill>
        <a:ln>
          <a:solidFill>
            <a:schemeClr val="tx1"/>
          </a:solid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51964594036882"/>
          <c:y val="3.8013392952168233E-2"/>
          <c:w val="0.73916247222807674"/>
          <c:h val="0.80165168796485142"/>
        </c:manualLayout>
      </c:layout>
      <c:scatterChart>
        <c:scatterStyle val="lineMarker"/>
        <c:varyColors val="0"/>
        <c:ser>
          <c:idx val="0"/>
          <c:order val="0"/>
          <c:tx>
            <c:v>Lowfoot</c:v>
          </c:tx>
          <c:spPr>
            <a:ln w="19050" cap="rnd">
              <a:noFill/>
              <a:round/>
            </a:ln>
            <a:effectLst/>
          </c:spPr>
          <c:marker>
            <c:symbol val="circle"/>
            <c:size val="10"/>
            <c:spPr>
              <a:solidFill>
                <a:schemeClr val="accent1">
                  <a:lumMod val="60000"/>
                  <a:lumOff val="40000"/>
                </a:schemeClr>
              </a:solidFill>
              <a:ln w="9525">
                <a:solidFill>
                  <a:schemeClr val="accent1"/>
                </a:solidFill>
              </a:ln>
              <a:effectLst/>
            </c:spPr>
          </c:marker>
          <c:xVal>
            <c:numRef>
              <c:f>Sheet1!$AC$62:$AC$90</c:f>
              <c:numCache>
                <c:formatCode>0.0</c:formatCode>
                <c:ptCount val="29"/>
                <c:pt idx="0">
                  <c:v>36.300390418507163</c:v>
                </c:pt>
                <c:pt idx="1">
                  <c:v>38.201815644096094</c:v>
                </c:pt>
                <c:pt idx="2">
                  <c:v>73.540545281612395</c:v>
                </c:pt>
                <c:pt idx="3">
                  <c:v>88.478314699521903</c:v>
                </c:pt>
                <c:pt idx="4">
                  <c:v>100.38498481154691</c:v>
                </c:pt>
                <c:pt idx="6">
                  <c:v>77.56558155614411</c:v>
                </c:pt>
                <c:pt idx="9">
                  <c:v>89.899370104105657</c:v>
                </c:pt>
                <c:pt idx="10">
                  <c:v>81.324287847115812</c:v>
                </c:pt>
                <c:pt idx="12">
                  <c:v>81.195003667948043</c:v>
                </c:pt>
                <c:pt idx="13">
                  <c:v>82.841709981997823</c:v>
                </c:pt>
                <c:pt idx="15">
                  <c:v>74.893791487041838</c:v>
                </c:pt>
                <c:pt idx="16">
                  <c:v>108.01484490028928</c:v>
                </c:pt>
                <c:pt idx="17">
                  <c:v>95.965986858869897</c:v>
                </c:pt>
                <c:pt idx="18">
                  <c:v>101.70938529975722</c:v>
                </c:pt>
                <c:pt idx="19">
                  <c:v>105.56478533690347</c:v>
                </c:pt>
                <c:pt idx="20">
                  <c:v>102.59436226562764</c:v>
                </c:pt>
                <c:pt idx="21">
                  <c:v>77.558365829556152</c:v>
                </c:pt>
                <c:pt idx="22">
                  <c:v>56.630182685752466</c:v>
                </c:pt>
                <c:pt idx="23">
                  <c:v>102.26762536234986</c:v>
                </c:pt>
                <c:pt idx="24">
                  <c:v>78.004036611990415</c:v>
                </c:pt>
                <c:pt idx="25">
                  <c:v>68.783167527125826</c:v>
                </c:pt>
                <c:pt idx="26">
                  <c:v>64.722289545101617</c:v>
                </c:pt>
                <c:pt idx="27">
                  <c:v>73.39828854496929</c:v>
                </c:pt>
                <c:pt idx="28">
                  <c:v>91.266462842672311</c:v>
                </c:pt>
              </c:numCache>
            </c:numRef>
          </c:xVal>
          <c:yVal>
            <c:numRef>
              <c:f>Sheet1!$CL$62:$CL$90</c:f>
              <c:numCache>
                <c:formatCode>0.00E+00</c:formatCode>
                <c:ptCount val="29"/>
                <c:pt idx="0">
                  <c:v>0.64969649250988804</c:v>
                </c:pt>
                <c:pt idx="1">
                  <c:v>1.4077787559533792</c:v>
                </c:pt>
                <c:pt idx="2">
                  <c:v>1.3912668373139441</c:v>
                </c:pt>
                <c:pt idx="3">
                  <c:v>0.56846356278311927</c:v>
                </c:pt>
                <c:pt idx="4">
                  <c:v>1.530774558556</c:v>
                </c:pt>
                <c:pt idx="5">
                  <c:v>1.9779619127032306</c:v>
                </c:pt>
                <c:pt idx="6">
                  <c:v>1.9802353166898619</c:v>
                </c:pt>
                <c:pt idx="7">
                  <c:v>0.75426590950224859</c:v>
                </c:pt>
                <c:pt idx="8">
                  <c:v>1.8846318215114957</c:v>
                </c:pt>
                <c:pt idx="9">
                  <c:v>2.5153227484879306</c:v>
                </c:pt>
                <c:pt idx="10">
                  <c:v>1.0502255603229578</c:v>
                </c:pt>
                <c:pt idx="11">
                  <c:v>2.0277625892849285</c:v>
                </c:pt>
                <c:pt idx="12">
                  <c:v>1.8905144142612171</c:v>
                </c:pt>
                <c:pt idx="13">
                  <c:v>0.32335300229495434</c:v>
                </c:pt>
                <c:pt idx="14">
                  <c:v>1.1791773334112967</c:v>
                </c:pt>
                <c:pt idx="15">
                  <c:v>0.44855877066565542</c:v>
                </c:pt>
                <c:pt idx="16">
                  <c:v>0.77748478924700026</c:v>
                </c:pt>
                <c:pt idx="17">
                  <c:v>1.5136170577534436</c:v>
                </c:pt>
                <c:pt idx="18">
                  <c:v>0.44367608750355103</c:v>
                </c:pt>
                <c:pt idx="19">
                  <c:v>0.38096333297921481</c:v>
                </c:pt>
                <c:pt idx="20">
                  <c:v>1.5041116038307798</c:v>
                </c:pt>
                <c:pt idx="21">
                  <c:v>0.28073937504644308</c:v>
                </c:pt>
                <c:pt idx="22">
                  <c:v>0.33458270183302957</c:v>
                </c:pt>
                <c:pt idx="23">
                  <c:v>0.83642086392700243</c:v>
                </c:pt>
                <c:pt idx="24">
                  <c:v>0.54166225966861781</c:v>
                </c:pt>
                <c:pt idx="25">
                  <c:v>1.0224593496210856</c:v>
                </c:pt>
                <c:pt idx="26">
                  <c:v>0.51774210528112974</c:v>
                </c:pt>
                <c:pt idx="27">
                  <c:v>1.5649539600919324</c:v>
                </c:pt>
                <c:pt idx="28">
                  <c:v>0.98850092617645169</c:v>
                </c:pt>
              </c:numCache>
            </c:numRef>
          </c:yVal>
          <c:smooth val="0"/>
          <c:extLst>
            <c:ext xmlns:c16="http://schemas.microsoft.com/office/drawing/2014/chart" uri="{C3380CC4-5D6E-409C-BE32-E72D297353CC}">
              <c16:uniqueId val="{00000000-FF88-1E47-B09E-4E0A2FACB9C8}"/>
            </c:ext>
          </c:extLst>
        </c:ser>
        <c:dLbls>
          <c:showLegendKey val="0"/>
          <c:showVal val="0"/>
          <c:showCatName val="0"/>
          <c:showSerName val="0"/>
          <c:showPercent val="0"/>
          <c:showBubbleSize val="0"/>
        </c:dLbls>
        <c:axId val="764965103"/>
        <c:axId val="764960591"/>
      </c:scatterChart>
      <c:valAx>
        <c:axId val="764965103"/>
        <c:scaling>
          <c:orientation val="minMax"/>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Hot spot peak pressure (Gbar)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64960591"/>
        <c:crosses val="autoZero"/>
        <c:crossBetween val="midCat"/>
      </c:valAx>
      <c:valAx>
        <c:axId val="764960591"/>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Total Fusion Yield (kJ)</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649651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51964594036882"/>
          <c:y val="3.8013392952168233E-2"/>
          <c:w val="0.73916247222807674"/>
          <c:h val="0.80165168796485142"/>
        </c:manualLayout>
      </c:layout>
      <c:scatterChart>
        <c:scatterStyle val="lineMarker"/>
        <c:varyColors val="0"/>
        <c:ser>
          <c:idx val="0"/>
          <c:order val="0"/>
          <c:tx>
            <c:v>Lowfoot</c:v>
          </c:tx>
          <c:spPr>
            <a:ln w="19050" cap="rnd">
              <a:noFill/>
              <a:round/>
            </a:ln>
            <a:effectLst/>
          </c:spPr>
          <c:marker>
            <c:symbol val="circle"/>
            <c:size val="10"/>
            <c:spPr>
              <a:solidFill>
                <a:schemeClr val="accent1">
                  <a:lumMod val="60000"/>
                  <a:lumOff val="40000"/>
                </a:schemeClr>
              </a:solidFill>
              <a:ln w="9525">
                <a:solidFill>
                  <a:schemeClr val="accent1"/>
                </a:solidFill>
              </a:ln>
              <a:effectLst/>
            </c:spPr>
          </c:marker>
          <c:xVal>
            <c:numRef>
              <c:f>Sheet1!$J$62:$J$90</c:f>
              <c:numCache>
                <c:formatCode>0.00</c:formatCode>
                <c:ptCount val="29"/>
                <c:pt idx="0">
                  <c:v>2.8166523399999996</c:v>
                </c:pt>
                <c:pt idx="1">
                  <c:v>3.10177755</c:v>
                </c:pt>
                <c:pt idx="2">
                  <c:v>3.7102224349999999</c:v>
                </c:pt>
                <c:pt idx="3">
                  <c:v>1.9656060500000001</c:v>
                </c:pt>
                <c:pt idx="4">
                  <c:v>2.2562298599999999</c:v>
                </c:pt>
                <c:pt idx="5">
                  <c:v>2.3196550899999999</c:v>
                </c:pt>
                <c:pt idx="6">
                  <c:v>3.2306102800000001</c:v>
                </c:pt>
                <c:pt idx="7">
                  <c:v>3.0590000000000002</c:v>
                </c:pt>
                <c:pt idx="8">
                  <c:v>3.42</c:v>
                </c:pt>
                <c:pt idx="9">
                  <c:v>3.0874999999999999</c:v>
                </c:pt>
                <c:pt idx="10">
                  <c:v>2.698</c:v>
                </c:pt>
                <c:pt idx="11">
                  <c:v>3.1196316599999996</c:v>
                </c:pt>
                <c:pt idx="12">
                  <c:v>3.1825000000000001</c:v>
                </c:pt>
                <c:pt idx="13">
                  <c:v>1.482</c:v>
                </c:pt>
                <c:pt idx="14">
                  <c:v>2.4129999999999998</c:v>
                </c:pt>
                <c:pt idx="15">
                  <c:v>1.7694832999999999</c:v>
                </c:pt>
                <c:pt idx="16">
                  <c:v>2.16019797</c:v>
                </c:pt>
                <c:pt idx="17">
                  <c:v>2.6512360599999996</c:v>
                </c:pt>
                <c:pt idx="18">
                  <c:v>1.2961119799999998</c:v>
                </c:pt>
                <c:pt idx="19">
                  <c:v>1.4681817749999999</c:v>
                </c:pt>
                <c:pt idx="20">
                  <c:v>2.58324665</c:v>
                </c:pt>
                <c:pt idx="21">
                  <c:v>1.5718612599999999</c:v>
                </c:pt>
                <c:pt idx="22">
                  <c:v>1.52</c:v>
                </c:pt>
                <c:pt idx="23">
                  <c:v>1.9664999999999997</c:v>
                </c:pt>
                <c:pt idx="24">
                  <c:v>1.823855885</c:v>
                </c:pt>
                <c:pt idx="25">
                  <c:v>2.3198154500000001</c:v>
                </c:pt>
                <c:pt idx="26">
                  <c:v>2.0139999999999998</c:v>
                </c:pt>
                <c:pt idx="27">
                  <c:v>2.8982476500000001</c:v>
                </c:pt>
                <c:pt idx="28">
                  <c:v>2.3524722699999998</c:v>
                </c:pt>
              </c:numCache>
            </c:numRef>
          </c:xVal>
          <c:yVal>
            <c:numRef>
              <c:f>Sheet1!$E$62:$E$90</c:f>
              <c:numCache>
                <c:formatCode>0.00E+00</c:formatCode>
                <c:ptCount val="29"/>
                <c:pt idx="0">
                  <c:v>230072477474638.34</c:v>
                </c:pt>
                <c:pt idx="1">
                  <c:v>498526850386880.94</c:v>
                </c:pt>
                <c:pt idx="2">
                  <c:v>492679600058410.5</c:v>
                </c:pt>
                <c:pt idx="3">
                  <c:v>201306027893603.5</c:v>
                </c:pt>
                <c:pt idx="4">
                  <c:v>542082494214426.75</c:v>
                </c:pt>
                <c:pt idx="5">
                  <c:v>700441826071857.12</c:v>
                </c:pt>
                <c:pt idx="6">
                  <c:v>701246890734411.12</c:v>
                </c:pt>
                <c:pt idx="7">
                  <c:v>267102914167575.84</c:v>
                </c:pt>
                <c:pt idx="8">
                  <c:v>667391493261126.25</c:v>
                </c:pt>
                <c:pt idx="9">
                  <c:v>890733662663458.5</c:v>
                </c:pt>
                <c:pt idx="10">
                  <c:v>371909036536803.69</c:v>
                </c:pt>
                <c:pt idx="11">
                  <c:v>718077391559984</c:v>
                </c:pt>
                <c:pt idx="12">
                  <c:v>669474654711904.88</c:v>
                </c:pt>
                <c:pt idx="13">
                  <c:v>114506738445614</c:v>
                </c:pt>
                <c:pt idx="14">
                  <c:v>417573826559862</c:v>
                </c:pt>
                <c:pt idx="15">
                  <c:v>158844982002815.44</c:v>
                </c:pt>
                <c:pt idx="16">
                  <c:v>275325253750207.06</c:v>
                </c:pt>
                <c:pt idx="17">
                  <c:v>536006628387188.75</c:v>
                </c:pt>
                <c:pt idx="18">
                  <c:v>157115911544870.88</c:v>
                </c:pt>
                <c:pt idx="19">
                  <c:v>134907882151125.47</c:v>
                </c:pt>
                <c:pt idx="20">
                  <c:v>532640528433255.31</c:v>
                </c:pt>
                <c:pt idx="21">
                  <c:v>99416272499937.797</c:v>
                </c:pt>
                <c:pt idx="22">
                  <c:v>118483433446751.7</c:v>
                </c:pt>
                <c:pt idx="23">
                  <c:v>296195873909899.62</c:v>
                </c:pt>
                <c:pt idx="24">
                  <c:v>191815069764399.44</c:v>
                </c:pt>
                <c:pt idx="25">
                  <c:v>362076382428446.62</c:v>
                </c:pt>
                <c:pt idx="26">
                  <c:v>183344392694488.25</c:v>
                </c:pt>
                <c:pt idx="27">
                  <c:v>554186206764256.81</c:v>
                </c:pt>
                <c:pt idx="28">
                  <c:v>350050923305437.88</c:v>
                </c:pt>
              </c:numCache>
            </c:numRef>
          </c:yVal>
          <c:smooth val="0"/>
          <c:extLst>
            <c:ext xmlns:c16="http://schemas.microsoft.com/office/drawing/2014/chart" uri="{C3380CC4-5D6E-409C-BE32-E72D297353CC}">
              <c16:uniqueId val="{00000000-D7EC-4140-97A1-2B34E38B8FDD}"/>
            </c:ext>
          </c:extLst>
        </c:ser>
        <c:ser>
          <c:idx val="2"/>
          <c:order val="1"/>
          <c:tx>
            <c:v>Highfoot</c:v>
          </c:tx>
          <c:spPr>
            <a:ln w="25400" cap="rnd">
              <a:noFill/>
              <a:round/>
            </a:ln>
            <a:effectLst/>
          </c:spPr>
          <c:marker>
            <c:symbol val="circle"/>
            <c:size val="10"/>
            <c:spPr>
              <a:solidFill>
                <a:srgbClr val="92D050"/>
              </a:solidFill>
              <a:ln w="9525">
                <a:solidFill>
                  <a:schemeClr val="accent3"/>
                </a:solidFill>
              </a:ln>
              <a:effectLst/>
            </c:spPr>
          </c:marker>
          <c:xVal>
            <c:numRef>
              <c:f>Sheet1!$J$26:$J$59</c:f>
              <c:numCache>
                <c:formatCode>0.00</c:formatCode>
                <c:ptCount val="34"/>
                <c:pt idx="0">
                  <c:v>2.6130150899999998</c:v>
                </c:pt>
                <c:pt idx="1">
                  <c:v>2.6124999999999998</c:v>
                </c:pt>
                <c:pt idx="2">
                  <c:v>3.1635</c:v>
                </c:pt>
                <c:pt idx="3">
                  <c:v>2.6233077700000003</c:v>
                </c:pt>
                <c:pt idx="4">
                  <c:v>3.7145000000000001</c:v>
                </c:pt>
                <c:pt idx="5">
                  <c:v>4.0944999999999991</c:v>
                </c:pt>
                <c:pt idx="6">
                  <c:v>4.4364999999999997</c:v>
                </c:pt>
                <c:pt idx="7">
                  <c:v>4.5504999999999995</c:v>
                </c:pt>
                <c:pt idx="8">
                  <c:v>4.6739999999999995</c:v>
                </c:pt>
                <c:pt idx="9">
                  <c:v>4.1040000000000001</c:v>
                </c:pt>
                <c:pt idx="10">
                  <c:v>5.3674999999999997</c:v>
                </c:pt>
                <c:pt idx="11">
                  <c:v>4.8925000000000001</c:v>
                </c:pt>
                <c:pt idx="12">
                  <c:v>5.0540000000000003</c:v>
                </c:pt>
                <c:pt idx="13">
                  <c:v>5.1584999999999992</c:v>
                </c:pt>
                <c:pt idx="14">
                  <c:v>4.2939999999999996</c:v>
                </c:pt>
                <c:pt idx="15">
                  <c:v>5.4339999999999993</c:v>
                </c:pt>
                <c:pt idx="16">
                  <c:v>4.8544999999999998</c:v>
                </c:pt>
                <c:pt idx="17">
                  <c:v>3.7809999999999997</c:v>
                </c:pt>
                <c:pt idx="18">
                  <c:v>4.1229999999999993</c:v>
                </c:pt>
                <c:pt idx="19">
                  <c:v>4.9425279499999997</c:v>
                </c:pt>
                <c:pt idx="20">
                  <c:v>4.5846227649999998</c:v>
                </c:pt>
                <c:pt idx="21">
                  <c:v>4.8453039999999996</c:v>
                </c:pt>
                <c:pt idx="22">
                  <c:v>5.267125375</c:v>
                </c:pt>
                <c:pt idx="23">
                  <c:v>4.3345104699999997</c:v>
                </c:pt>
                <c:pt idx="24">
                  <c:v>5.1109999999999998</c:v>
                </c:pt>
                <c:pt idx="25">
                  <c:v>4.6631848199999997</c:v>
                </c:pt>
                <c:pt idx="26">
                  <c:v>3.6538577000000001</c:v>
                </c:pt>
                <c:pt idx="27">
                  <c:v>4.3550498499999994</c:v>
                </c:pt>
                <c:pt idx="28">
                  <c:v>4.1532802999999996</c:v>
                </c:pt>
                <c:pt idx="29">
                  <c:v>4.2851783000000001</c:v>
                </c:pt>
                <c:pt idx="30">
                  <c:v>3.9848870999999999</c:v>
                </c:pt>
                <c:pt idx="31">
                  <c:v>4.8799124999999997</c:v>
                </c:pt>
                <c:pt idx="32">
                  <c:v>4.2842986000000005</c:v>
                </c:pt>
                <c:pt idx="33">
                  <c:v>4.0646031199999992</c:v>
                </c:pt>
              </c:numCache>
            </c:numRef>
          </c:xVal>
          <c:yVal>
            <c:numRef>
              <c:f>Sheet1!$E$26:$E$59</c:f>
              <c:numCache>
                <c:formatCode>0.00E+00</c:formatCode>
                <c:ptCount val="34"/>
                <c:pt idx="0">
                  <c:v>863582819098826.5</c:v>
                </c:pt>
                <c:pt idx="1">
                  <c:v>639317708005099.62</c:v>
                </c:pt>
                <c:pt idx="2">
                  <c:v>1195303212552838</c:v>
                </c:pt>
                <c:pt idx="3">
                  <c:v>537858147832045.31</c:v>
                </c:pt>
                <c:pt idx="4">
                  <c:v>2784016954225054.5</c:v>
                </c:pt>
                <c:pt idx="5">
                  <c:v>5053722543452773</c:v>
                </c:pt>
                <c:pt idx="6">
                  <c:v>5959595564216789</c:v>
                </c:pt>
                <c:pt idx="7">
                  <c:v>3457388933441035</c:v>
                </c:pt>
                <c:pt idx="8">
                  <c:v>9247294435034856</c:v>
                </c:pt>
                <c:pt idx="9">
                  <c:v>3213035124729381.5</c:v>
                </c:pt>
                <c:pt idx="10">
                  <c:v>9212715514096852</c:v>
                </c:pt>
                <c:pt idx="11">
                  <c:v>6049984620508881</c:v>
                </c:pt>
                <c:pt idx="12">
                  <c:v>7112184639304813</c:v>
                </c:pt>
                <c:pt idx="13">
                  <c:v>9008657158494278</c:v>
                </c:pt>
                <c:pt idx="14">
                  <c:v>4946812097430978</c:v>
                </c:pt>
                <c:pt idx="15">
                  <c:v>6237640532699912</c:v>
                </c:pt>
                <c:pt idx="16">
                  <c:v>5471636750709320</c:v>
                </c:pt>
                <c:pt idx="17">
                  <c:v>3566469576074277.5</c:v>
                </c:pt>
                <c:pt idx="18">
                  <c:v>3218451578980499.5</c:v>
                </c:pt>
                <c:pt idx="19">
                  <c:v>7233783891383544</c:v>
                </c:pt>
                <c:pt idx="20">
                  <c:v>8670326219332719</c:v>
                </c:pt>
                <c:pt idx="21">
                  <c:v>5762823827312619</c:v>
                </c:pt>
                <c:pt idx="22">
                  <c:v>5533608524370136</c:v>
                </c:pt>
                <c:pt idx="23">
                  <c:v>6683306150932161</c:v>
                </c:pt>
                <c:pt idx="24">
                  <c:v>8095378221881889</c:v>
                </c:pt>
                <c:pt idx="25">
                  <c:v>6818474297884493</c:v>
                </c:pt>
                <c:pt idx="26">
                  <c:v>3087425113360610</c:v>
                </c:pt>
                <c:pt idx="27">
                  <c:v>5602244302685341</c:v>
                </c:pt>
                <c:pt idx="28">
                  <c:v>4389015665362981.5</c:v>
                </c:pt>
                <c:pt idx="29">
                  <c:v>6316168264117427</c:v>
                </c:pt>
                <c:pt idx="30">
                  <c:v>3313826289796072</c:v>
                </c:pt>
                <c:pt idx="31">
                  <c:v>1.0711842442947206E+16</c:v>
                </c:pt>
                <c:pt idx="32">
                  <c:v>2803891516187706</c:v>
                </c:pt>
                <c:pt idx="33">
                  <c:v>4729047336431093</c:v>
                </c:pt>
              </c:numCache>
            </c:numRef>
          </c:yVal>
          <c:smooth val="0"/>
          <c:extLst>
            <c:ext xmlns:c16="http://schemas.microsoft.com/office/drawing/2014/chart" uri="{C3380CC4-5D6E-409C-BE32-E72D297353CC}">
              <c16:uniqueId val="{00000001-D7EC-4140-97A1-2B34E38B8FDD}"/>
            </c:ext>
          </c:extLst>
        </c:ser>
        <c:dLbls>
          <c:showLegendKey val="0"/>
          <c:showVal val="0"/>
          <c:showCatName val="0"/>
          <c:showSerName val="0"/>
          <c:showPercent val="0"/>
          <c:showBubbleSize val="0"/>
        </c:dLbls>
        <c:axId val="764965103"/>
        <c:axId val="764960591"/>
      </c:scatterChart>
      <c:valAx>
        <c:axId val="764965103"/>
        <c:scaling>
          <c:orientation val="minMax"/>
        </c:scaling>
        <c:delete val="0"/>
        <c:axPos val="b"/>
        <c:majorGridlines>
          <c:spPr>
            <a:ln w="9525" cap="flat" cmpd="sng" algn="ctr">
              <a:solidFill>
                <a:schemeClr val="bg2">
                  <a:lumMod val="9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DD Tion (keV)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64960591"/>
        <c:crosses val="autoZero"/>
        <c:crossBetween val="midCat"/>
        <c:majorUnit val="1"/>
      </c:valAx>
      <c:valAx>
        <c:axId val="764960591"/>
        <c:scaling>
          <c:logBase val="10"/>
          <c:orientation val="minMax"/>
          <c:min val="100000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Total Neutron Yield</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64965103"/>
        <c:crosses val="autoZero"/>
        <c:crossBetween val="midCat"/>
      </c:valAx>
      <c:spPr>
        <a:noFill/>
        <a:ln>
          <a:noFill/>
        </a:ln>
        <a:effectLst/>
      </c:spPr>
    </c:plotArea>
    <c:legend>
      <c:legendPos val="r"/>
      <c:layout>
        <c:manualLayout>
          <c:xMode val="edge"/>
          <c:yMode val="edge"/>
          <c:x val="0.78004601934914852"/>
          <c:y val="0.66943341570851456"/>
          <c:w val="0.14726443074476397"/>
          <c:h val="0.15066062973503808"/>
        </c:manualLayout>
      </c:layout>
      <c:overlay val="0"/>
      <c:spPr>
        <a:solidFill>
          <a:schemeClr val="bg1"/>
        </a:solidFill>
        <a:ln>
          <a:solidFill>
            <a:schemeClr val="tx1"/>
          </a:solid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51964594036882"/>
          <c:y val="3.8013392952168233E-2"/>
          <c:w val="0.73916247222807674"/>
          <c:h val="0.80165168796485142"/>
        </c:manualLayout>
      </c:layout>
      <c:scatterChart>
        <c:scatterStyle val="lineMarker"/>
        <c:varyColors val="0"/>
        <c:ser>
          <c:idx val="0"/>
          <c:order val="0"/>
          <c:tx>
            <c:v>Lowfoot</c:v>
          </c:tx>
          <c:spPr>
            <a:ln w="19050" cap="rnd">
              <a:noFill/>
              <a:round/>
            </a:ln>
            <a:effectLst/>
          </c:spPr>
          <c:marker>
            <c:symbol val="circle"/>
            <c:size val="10"/>
            <c:spPr>
              <a:solidFill>
                <a:schemeClr val="accent1">
                  <a:lumMod val="60000"/>
                  <a:lumOff val="40000"/>
                </a:schemeClr>
              </a:solidFill>
              <a:ln w="9525">
                <a:solidFill>
                  <a:schemeClr val="accent1"/>
                </a:solidFill>
              </a:ln>
              <a:effectLst/>
            </c:spPr>
          </c:marker>
          <c:xVal>
            <c:numRef>
              <c:f>Sheet1!$AC$62:$AC$90</c:f>
              <c:numCache>
                <c:formatCode>0.0</c:formatCode>
                <c:ptCount val="29"/>
                <c:pt idx="0">
                  <c:v>36.300390418507163</c:v>
                </c:pt>
                <c:pt idx="1">
                  <c:v>38.201815644096094</c:v>
                </c:pt>
                <c:pt idx="2">
                  <c:v>73.540545281612395</c:v>
                </c:pt>
                <c:pt idx="3">
                  <c:v>88.478314699521903</c:v>
                </c:pt>
                <c:pt idx="4">
                  <c:v>100.38498481154691</c:v>
                </c:pt>
                <c:pt idx="6">
                  <c:v>77.56558155614411</c:v>
                </c:pt>
                <c:pt idx="9">
                  <c:v>89.899370104105657</c:v>
                </c:pt>
                <c:pt idx="10">
                  <c:v>81.324287847115812</c:v>
                </c:pt>
                <c:pt idx="12">
                  <c:v>81.195003667948043</c:v>
                </c:pt>
                <c:pt idx="13">
                  <c:v>82.841709981997823</c:v>
                </c:pt>
                <c:pt idx="15">
                  <c:v>74.893791487041838</c:v>
                </c:pt>
                <c:pt idx="16">
                  <c:v>108.01484490028928</c:v>
                </c:pt>
                <c:pt idx="17">
                  <c:v>95.965986858869897</c:v>
                </c:pt>
                <c:pt idx="18">
                  <c:v>101.70938529975722</c:v>
                </c:pt>
                <c:pt idx="19">
                  <c:v>105.56478533690347</c:v>
                </c:pt>
                <c:pt idx="20">
                  <c:v>102.59436226562764</c:v>
                </c:pt>
                <c:pt idx="21">
                  <c:v>77.558365829556152</c:v>
                </c:pt>
                <c:pt idx="22">
                  <c:v>56.630182685752466</c:v>
                </c:pt>
                <c:pt idx="23">
                  <c:v>102.26762536234986</c:v>
                </c:pt>
                <c:pt idx="24">
                  <c:v>78.004036611990415</c:v>
                </c:pt>
                <c:pt idx="25">
                  <c:v>68.783167527125826</c:v>
                </c:pt>
                <c:pt idx="26">
                  <c:v>64.722289545101617</c:v>
                </c:pt>
                <c:pt idx="27">
                  <c:v>73.39828854496929</c:v>
                </c:pt>
                <c:pt idx="28">
                  <c:v>91.266462842672311</c:v>
                </c:pt>
              </c:numCache>
            </c:numRef>
          </c:xVal>
          <c:yVal>
            <c:numRef>
              <c:f>Sheet1!$CL$62:$CL$90</c:f>
              <c:numCache>
                <c:formatCode>0.00E+00</c:formatCode>
                <c:ptCount val="29"/>
                <c:pt idx="0">
                  <c:v>0.64969649250988804</c:v>
                </c:pt>
                <c:pt idx="1">
                  <c:v>1.4077787559533792</c:v>
                </c:pt>
                <c:pt idx="2">
                  <c:v>1.3912668373139441</c:v>
                </c:pt>
                <c:pt idx="3">
                  <c:v>0.56846356278311927</c:v>
                </c:pt>
                <c:pt idx="4">
                  <c:v>1.530774558556</c:v>
                </c:pt>
                <c:pt idx="5">
                  <c:v>1.9779619127032306</c:v>
                </c:pt>
                <c:pt idx="6">
                  <c:v>1.9802353166898619</c:v>
                </c:pt>
                <c:pt idx="7">
                  <c:v>0.75426590950224859</c:v>
                </c:pt>
                <c:pt idx="8">
                  <c:v>1.8846318215114957</c:v>
                </c:pt>
                <c:pt idx="9">
                  <c:v>2.5153227484879306</c:v>
                </c:pt>
                <c:pt idx="10">
                  <c:v>1.0502255603229578</c:v>
                </c:pt>
                <c:pt idx="11">
                  <c:v>2.0277625892849285</c:v>
                </c:pt>
                <c:pt idx="12">
                  <c:v>1.8905144142612171</c:v>
                </c:pt>
                <c:pt idx="13">
                  <c:v>0.32335300229495434</c:v>
                </c:pt>
                <c:pt idx="14">
                  <c:v>1.1791773334112967</c:v>
                </c:pt>
                <c:pt idx="15">
                  <c:v>0.44855877066565542</c:v>
                </c:pt>
                <c:pt idx="16">
                  <c:v>0.77748478924700026</c:v>
                </c:pt>
                <c:pt idx="17">
                  <c:v>1.5136170577534436</c:v>
                </c:pt>
                <c:pt idx="18">
                  <c:v>0.44367608750355103</c:v>
                </c:pt>
                <c:pt idx="19">
                  <c:v>0.38096333297921481</c:v>
                </c:pt>
                <c:pt idx="20">
                  <c:v>1.5041116038307798</c:v>
                </c:pt>
                <c:pt idx="21">
                  <c:v>0.28073937504644308</c:v>
                </c:pt>
                <c:pt idx="22">
                  <c:v>0.33458270183302957</c:v>
                </c:pt>
                <c:pt idx="23">
                  <c:v>0.83642086392700243</c:v>
                </c:pt>
                <c:pt idx="24">
                  <c:v>0.54166225966861781</c:v>
                </c:pt>
                <c:pt idx="25">
                  <c:v>1.0224593496210856</c:v>
                </c:pt>
                <c:pt idx="26">
                  <c:v>0.51774210528112974</c:v>
                </c:pt>
                <c:pt idx="27">
                  <c:v>1.5649539600919324</c:v>
                </c:pt>
                <c:pt idx="28">
                  <c:v>0.98850092617645169</c:v>
                </c:pt>
              </c:numCache>
            </c:numRef>
          </c:yVal>
          <c:smooth val="0"/>
          <c:extLst>
            <c:ext xmlns:c16="http://schemas.microsoft.com/office/drawing/2014/chart" uri="{C3380CC4-5D6E-409C-BE32-E72D297353CC}">
              <c16:uniqueId val="{00000000-FF88-1E47-B09E-4E0A2FACB9C8}"/>
            </c:ext>
          </c:extLst>
        </c:ser>
        <c:ser>
          <c:idx val="2"/>
          <c:order val="1"/>
          <c:tx>
            <c:v>Highfoot</c:v>
          </c:tx>
          <c:spPr>
            <a:ln w="25400" cap="rnd">
              <a:noFill/>
              <a:round/>
            </a:ln>
            <a:effectLst/>
          </c:spPr>
          <c:marker>
            <c:symbol val="circle"/>
            <c:size val="10"/>
            <c:spPr>
              <a:solidFill>
                <a:srgbClr val="92D050"/>
              </a:solidFill>
              <a:ln w="9525">
                <a:solidFill>
                  <a:schemeClr val="accent3"/>
                </a:solidFill>
              </a:ln>
              <a:effectLst/>
            </c:spPr>
          </c:marker>
          <c:xVal>
            <c:numRef>
              <c:f>Sheet1!$AC$26:$AC$59</c:f>
              <c:numCache>
                <c:formatCode>0.0</c:formatCode>
                <c:ptCount val="34"/>
                <c:pt idx="0">
                  <c:v>70.453739894403768</c:v>
                </c:pt>
                <c:pt idx="1">
                  <c:v>41.203715988723154</c:v>
                </c:pt>
                <c:pt idx="2">
                  <c:v>56.519304946154584</c:v>
                </c:pt>
                <c:pt idx="3">
                  <c:v>46.388439038218458</c:v>
                </c:pt>
                <c:pt idx="4">
                  <c:v>101.62778496802476</c:v>
                </c:pt>
                <c:pt idx="5">
                  <c:v>111.77899229546395</c:v>
                </c:pt>
                <c:pt idx="6">
                  <c:v>116.95811871679059</c:v>
                </c:pt>
                <c:pt idx="7">
                  <c:v>112.19738305464341</c:v>
                </c:pt>
                <c:pt idx="8">
                  <c:v>145.98211069086412</c:v>
                </c:pt>
                <c:pt idx="9">
                  <c:v>142.59617678015991</c:v>
                </c:pt>
                <c:pt idx="10">
                  <c:v>141.69757950899631</c:v>
                </c:pt>
                <c:pt idx="11">
                  <c:v>135.3231022376857</c:v>
                </c:pt>
                <c:pt idx="12">
                  <c:v>143.3400388041614</c:v>
                </c:pt>
                <c:pt idx="13">
                  <c:v>209.72490773641437</c:v>
                </c:pt>
                <c:pt idx="14">
                  <c:v>185.37394138843607</c:v>
                </c:pt>
                <c:pt idx="15">
                  <c:v>133.99088197407724</c:v>
                </c:pt>
                <c:pt idx="16">
                  <c:v>133.77469581335799</c:v>
                </c:pt>
                <c:pt idx="18">
                  <c:v>137.78469759182408</c:v>
                </c:pt>
                <c:pt idx="19">
                  <c:v>209.53414533127003</c:v>
                </c:pt>
                <c:pt idx="20">
                  <c:v>174.14413408600481</c:v>
                </c:pt>
                <c:pt idx="21">
                  <c:v>181.17239308879576</c:v>
                </c:pt>
                <c:pt idx="22">
                  <c:v>131.28186325916639</c:v>
                </c:pt>
                <c:pt idx="23">
                  <c:v>170.53661197434621</c:v>
                </c:pt>
                <c:pt idx="24">
                  <c:v>230.80729955214636</c:v>
                </c:pt>
                <c:pt idx="25">
                  <c:v>168.99434387555382</c:v>
                </c:pt>
                <c:pt idx="26">
                  <c:v>119.53274437634661</c:v>
                </c:pt>
                <c:pt idx="27">
                  <c:v>150.4658604466608</c:v>
                </c:pt>
                <c:pt idx="28">
                  <c:v>134.17206450762151</c:v>
                </c:pt>
                <c:pt idx="29">
                  <c:v>177.73286263525222</c:v>
                </c:pt>
                <c:pt idx="30">
                  <c:v>120.59821896595079</c:v>
                </c:pt>
                <c:pt idx="31">
                  <c:v>289.5758417729424</c:v>
                </c:pt>
                <c:pt idx="32">
                  <c:v>129.73645522326791</c:v>
                </c:pt>
                <c:pt idx="33">
                  <c:v>157.80454764922999</c:v>
                </c:pt>
              </c:numCache>
            </c:numRef>
          </c:xVal>
          <c:yVal>
            <c:numRef>
              <c:f>Sheet1!$CL$26:$CL$59</c:f>
              <c:numCache>
                <c:formatCode>0.00E+00</c:formatCode>
                <c:ptCount val="34"/>
                <c:pt idx="0">
                  <c:v>2.4386520922397463</c:v>
                </c:pt>
                <c:pt idx="1">
                  <c:v>1.8053548909871704</c:v>
                </c:pt>
                <c:pt idx="2">
                  <c:v>3.3753898476056765</c:v>
                </c:pt>
                <c:pt idx="3">
                  <c:v>1.5188455218545864</c:v>
                </c:pt>
                <c:pt idx="4">
                  <c:v>7.8617228366546605</c:v>
                </c:pt>
                <c:pt idx="5">
                  <c:v>14.271093381699057</c:v>
                </c:pt>
                <c:pt idx="6">
                  <c:v>16.829167822891595</c:v>
                </c:pt>
                <c:pt idx="7">
                  <c:v>9.7632428178931363</c:v>
                </c:pt>
                <c:pt idx="8">
                  <c:v>26.113226690970141</c:v>
                </c:pt>
                <c:pt idx="9">
                  <c:v>9.073217595432995</c:v>
                </c:pt>
                <c:pt idx="10">
                  <c:v>26.015580054159027</c:v>
                </c:pt>
                <c:pt idx="11">
                  <c:v>17.084415445201067</c:v>
                </c:pt>
                <c:pt idx="12">
                  <c:v>20.083938178778475</c:v>
                </c:pt>
                <c:pt idx="13">
                  <c:v>25.439344255085928</c:v>
                </c:pt>
                <c:pt idx="14">
                  <c:v>13.969191378663144</c:v>
                </c:pt>
                <c:pt idx="15">
                  <c:v>17.614332753379294</c:v>
                </c:pt>
                <c:pt idx="16">
                  <c:v>15.451231908501157</c:v>
                </c:pt>
                <c:pt idx="17">
                  <c:v>10.071273190310691</c:v>
                </c:pt>
                <c:pt idx="18">
                  <c:v>9.0885129987225053</c:v>
                </c:pt>
                <c:pt idx="19">
                  <c:v>20.427319570740433</c:v>
                </c:pt>
                <c:pt idx="20">
                  <c:v>24.483939128433729</c:v>
                </c:pt>
                <c:pt idx="21">
                  <c:v>16.273508542411989</c:v>
                </c:pt>
                <c:pt idx="22">
                  <c:v>15.626232605777028</c:v>
                </c:pt>
                <c:pt idx="23">
                  <c:v>18.872837865228931</c:v>
                </c:pt>
                <c:pt idx="24">
                  <c:v>22.860356414762276</c:v>
                </c:pt>
                <c:pt idx="25">
                  <c:v>19.254536154124313</c:v>
                </c:pt>
                <c:pt idx="26">
                  <c:v>8.7185103105539756</c:v>
                </c:pt>
                <c:pt idx="27">
                  <c:v>15.820051635856323</c:v>
                </c:pt>
                <c:pt idx="28">
                  <c:v>12.394042584566051</c:v>
                </c:pt>
                <c:pt idx="29">
                  <c:v>17.836085447255257</c:v>
                </c:pt>
                <c:pt idx="30">
                  <c:v>9.3578394986636066</c:v>
                </c:pt>
                <c:pt idx="31">
                  <c:v>30.248930858183648</c:v>
                </c:pt>
                <c:pt idx="32">
                  <c:v>7.9178461650033487</c:v>
                </c:pt>
                <c:pt idx="33">
                  <c:v>13.354250369782694</c:v>
                </c:pt>
              </c:numCache>
            </c:numRef>
          </c:yVal>
          <c:smooth val="0"/>
          <c:extLst>
            <c:ext xmlns:c16="http://schemas.microsoft.com/office/drawing/2014/chart" uri="{C3380CC4-5D6E-409C-BE32-E72D297353CC}">
              <c16:uniqueId val="{00000001-FF88-1E47-B09E-4E0A2FACB9C8}"/>
            </c:ext>
          </c:extLst>
        </c:ser>
        <c:dLbls>
          <c:showLegendKey val="0"/>
          <c:showVal val="0"/>
          <c:showCatName val="0"/>
          <c:showSerName val="0"/>
          <c:showPercent val="0"/>
          <c:showBubbleSize val="0"/>
        </c:dLbls>
        <c:axId val="764965103"/>
        <c:axId val="764960591"/>
      </c:scatterChart>
      <c:valAx>
        <c:axId val="764965103"/>
        <c:scaling>
          <c:orientation val="minMax"/>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Hot spot peak pressure (Gbar)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64960591"/>
        <c:crosses val="autoZero"/>
        <c:crossBetween val="midCat"/>
      </c:valAx>
      <c:valAx>
        <c:axId val="764960591"/>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Total Fusion Yield (kJ)</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649651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51964594036882"/>
          <c:y val="3.8013392952168233E-2"/>
          <c:w val="0.73916247222807674"/>
          <c:h val="0.80165168796485142"/>
        </c:manualLayout>
      </c:layout>
      <c:scatterChart>
        <c:scatterStyle val="lineMarker"/>
        <c:varyColors val="0"/>
        <c:ser>
          <c:idx val="0"/>
          <c:order val="0"/>
          <c:tx>
            <c:v>Lowfoot</c:v>
          </c:tx>
          <c:spPr>
            <a:ln w="19050" cap="rnd">
              <a:noFill/>
              <a:round/>
            </a:ln>
            <a:effectLst/>
          </c:spPr>
          <c:marker>
            <c:symbol val="circle"/>
            <c:size val="10"/>
            <c:spPr>
              <a:solidFill>
                <a:schemeClr val="accent1">
                  <a:lumMod val="60000"/>
                  <a:lumOff val="40000"/>
                </a:schemeClr>
              </a:solidFill>
              <a:ln w="9525">
                <a:solidFill>
                  <a:schemeClr val="accent1"/>
                </a:solidFill>
              </a:ln>
              <a:effectLst/>
            </c:spPr>
          </c:marker>
          <c:xVal>
            <c:numRef>
              <c:f>Sheet1!$J$62:$J$90</c:f>
              <c:numCache>
                <c:formatCode>0.00</c:formatCode>
                <c:ptCount val="29"/>
                <c:pt idx="0">
                  <c:v>2.8166523399999996</c:v>
                </c:pt>
                <c:pt idx="1">
                  <c:v>3.10177755</c:v>
                </c:pt>
                <c:pt idx="2">
                  <c:v>3.7102224349999999</c:v>
                </c:pt>
                <c:pt idx="3">
                  <c:v>1.9656060500000001</c:v>
                </c:pt>
                <c:pt idx="4">
                  <c:v>2.2562298599999999</c:v>
                </c:pt>
                <c:pt idx="5">
                  <c:v>2.3196550899999999</c:v>
                </c:pt>
                <c:pt idx="6">
                  <c:v>3.2306102800000001</c:v>
                </c:pt>
                <c:pt idx="7">
                  <c:v>3.0590000000000002</c:v>
                </c:pt>
                <c:pt idx="8">
                  <c:v>3.42</c:v>
                </c:pt>
                <c:pt idx="9">
                  <c:v>3.0874999999999999</c:v>
                </c:pt>
                <c:pt idx="10">
                  <c:v>2.698</c:v>
                </c:pt>
                <c:pt idx="11">
                  <c:v>3.1196316599999996</c:v>
                </c:pt>
                <c:pt idx="12">
                  <c:v>3.1825000000000001</c:v>
                </c:pt>
                <c:pt idx="13">
                  <c:v>1.482</c:v>
                </c:pt>
                <c:pt idx="14">
                  <c:v>2.4129999999999998</c:v>
                </c:pt>
                <c:pt idx="15">
                  <c:v>1.7694832999999999</c:v>
                </c:pt>
                <c:pt idx="16">
                  <c:v>2.16019797</c:v>
                </c:pt>
                <c:pt idx="17">
                  <c:v>2.6512360599999996</c:v>
                </c:pt>
                <c:pt idx="18">
                  <c:v>1.2961119799999998</c:v>
                </c:pt>
                <c:pt idx="19">
                  <c:v>1.4681817749999999</c:v>
                </c:pt>
                <c:pt idx="20">
                  <c:v>2.58324665</c:v>
                </c:pt>
                <c:pt idx="21">
                  <c:v>1.5718612599999999</c:v>
                </c:pt>
                <c:pt idx="22">
                  <c:v>1.52</c:v>
                </c:pt>
                <c:pt idx="23">
                  <c:v>1.9664999999999997</c:v>
                </c:pt>
                <c:pt idx="24">
                  <c:v>1.823855885</c:v>
                </c:pt>
                <c:pt idx="25">
                  <c:v>2.3198154500000001</c:v>
                </c:pt>
                <c:pt idx="26">
                  <c:v>2.0139999999999998</c:v>
                </c:pt>
                <c:pt idx="27">
                  <c:v>2.8982476500000001</c:v>
                </c:pt>
                <c:pt idx="28">
                  <c:v>2.3524722699999998</c:v>
                </c:pt>
              </c:numCache>
            </c:numRef>
          </c:xVal>
          <c:yVal>
            <c:numRef>
              <c:f>Sheet1!$E$62:$E$90</c:f>
              <c:numCache>
                <c:formatCode>0.00E+00</c:formatCode>
                <c:ptCount val="29"/>
                <c:pt idx="0">
                  <c:v>230072477474638.34</c:v>
                </c:pt>
                <c:pt idx="1">
                  <c:v>498526850386880.94</c:v>
                </c:pt>
                <c:pt idx="2">
                  <c:v>492679600058410.5</c:v>
                </c:pt>
                <c:pt idx="3">
                  <c:v>201306027893603.5</c:v>
                </c:pt>
                <c:pt idx="4">
                  <c:v>542082494214426.75</c:v>
                </c:pt>
                <c:pt idx="5">
                  <c:v>700441826071857.12</c:v>
                </c:pt>
                <c:pt idx="6">
                  <c:v>701246890734411.12</c:v>
                </c:pt>
                <c:pt idx="7">
                  <c:v>267102914167575.84</c:v>
                </c:pt>
                <c:pt idx="8">
                  <c:v>667391493261126.25</c:v>
                </c:pt>
                <c:pt idx="9">
                  <c:v>890733662663458.5</c:v>
                </c:pt>
                <c:pt idx="10">
                  <c:v>371909036536803.69</c:v>
                </c:pt>
                <c:pt idx="11">
                  <c:v>718077391559984</c:v>
                </c:pt>
                <c:pt idx="12">
                  <c:v>669474654711904.88</c:v>
                </c:pt>
                <c:pt idx="13">
                  <c:v>114506738445614</c:v>
                </c:pt>
                <c:pt idx="14">
                  <c:v>417573826559862</c:v>
                </c:pt>
                <c:pt idx="15">
                  <c:v>158844982002815.44</c:v>
                </c:pt>
                <c:pt idx="16">
                  <c:v>275325253750207.06</c:v>
                </c:pt>
                <c:pt idx="17">
                  <c:v>536006628387188.75</c:v>
                </c:pt>
                <c:pt idx="18">
                  <c:v>157115911544870.88</c:v>
                </c:pt>
                <c:pt idx="19">
                  <c:v>134907882151125.47</c:v>
                </c:pt>
                <c:pt idx="20">
                  <c:v>532640528433255.31</c:v>
                </c:pt>
                <c:pt idx="21">
                  <c:v>99416272499937.797</c:v>
                </c:pt>
                <c:pt idx="22">
                  <c:v>118483433446751.7</c:v>
                </c:pt>
                <c:pt idx="23">
                  <c:v>296195873909899.62</c:v>
                </c:pt>
                <c:pt idx="24">
                  <c:v>191815069764399.44</c:v>
                </c:pt>
                <c:pt idx="25">
                  <c:v>362076382428446.62</c:v>
                </c:pt>
                <c:pt idx="26">
                  <c:v>183344392694488.25</c:v>
                </c:pt>
                <c:pt idx="27">
                  <c:v>554186206764256.81</c:v>
                </c:pt>
                <c:pt idx="28">
                  <c:v>350050923305437.88</c:v>
                </c:pt>
              </c:numCache>
            </c:numRef>
          </c:yVal>
          <c:smooth val="0"/>
          <c:extLst>
            <c:ext xmlns:c16="http://schemas.microsoft.com/office/drawing/2014/chart" uri="{C3380CC4-5D6E-409C-BE32-E72D297353CC}">
              <c16:uniqueId val="{00000000-D7EC-4140-97A1-2B34E38B8FDD}"/>
            </c:ext>
          </c:extLst>
        </c:ser>
        <c:ser>
          <c:idx val="2"/>
          <c:order val="1"/>
          <c:tx>
            <c:v>Highfoot</c:v>
          </c:tx>
          <c:spPr>
            <a:ln w="25400" cap="rnd">
              <a:noFill/>
              <a:round/>
            </a:ln>
            <a:effectLst/>
          </c:spPr>
          <c:marker>
            <c:symbol val="circle"/>
            <c:size val="10"/>
            <c:spPr>
              <a:solidFill>
                <a:srgbClr val="92D050"/>
              </a:solidFill>
              <a:ln w="9525">
                <a:solidFill>
                  <a:schemeClr val="accent3"/>
                </a:solidFill>
              </a:ln>
              <a:effectLst/>
            </c:spPr>
          </c:marker>
          <c:xVal>
            <c:numRef>
              <c:f>Sheet1!$J$26:$J$59</c:f>
              <c:numCache>
                <c:formatCode>0.00</c:formatCode>
                <c:ptCount val="34"/>
                <c:pt idx="0">
                  <c:v>2.6130150899999998</c:v>
                </c:pt>
                <c:pt idx="1">
                  <c:v>2.6124999999999998</c:v>
                </c:pt>
                <c:pt idx="2">
                  <c:v>3.1635</c:v>
                </c:pt>
                <c:pt idx="3">
                  <c:v>2.6233077700000003</c:v>
                </c:pt>
                <c:pt idx="4">
                  <c:v>3.7145000000000001</c:v>
                </c:pt>
                <c:pt idx="5">
                  <c:v>4.0944999999999991</c:v>
                </c:pt>
                <c:pt idx="6">
                  <c:v>4.4364999999999997</c:v>
                </c:pt>
                <c:pt idx="7">
                  <c:v>4.5504999999999995</c:v>
                </c:pt>
                <c:pt idx="8">
                  <c:v>4.6739999999999995</c:v>
                </c:pt>
                <c:pt idx="9">
                  <c:v>4.1040000000000001</c:v>
                </c:pt>
                <c:pt idx="10">
                  <c:v>5.3674999999999997</c:v>
                </c:pt>
                <c:pt idx="11">
                  <c:v>4.8925000000000001</c:v>
                </c:pt>
                <c:pt idx="12">
                  <c:v>5.0540000000000003</c:v>
                </c:pt>
                <c:pt idx="13">
                  <c:v>5.1584999999999992</c:v>
                </c:pt>
                <c:pt idx="14">
                  <c:v>4.2939999999999996</c:v>
                </c:pt>
                <c:pt idx="15">
                  <c:v>5.4339999999999993</c:v>
                </c:pt>
                <c:pt idx="16">
                  <c:v>4.8544999999999998</c:v>
                </c:pt>
                <c:pt idx="17">
                  <c:v>3.7809999999999997</c:v>
                </c:pt>
                <c:pt idx="18">
                  <c:v>4.1229999999999993</c:v>
                </c:pt>
                <c:pt idx="19">
                  <c:v>4.9425279499999997</c:v>
                </c:pt>
                <c:pt idx="20">
                  <c:v>4.5846227649999998</c:v>
                </c:pt>
                <c:pt idx="21">
                  <c:v>4.8453039999999996</c:v>
                </c:pt>
                <c:pt idx="22">
                  <c:v>5.267125375</c:v>
                </c:pt>
                <c:pt idx="23">
                  <c:v>4.3345104699999997</c:v>
                </c:pt>
                <c:pt idx="24">
                  <c:v>5.1109999999999998</c:v>
                </c:pt>
                <c:pt idx="25">
                  <c:v>4.6631848199999997</c:v>
                </c:pt>
                <c:pt idx="26">
                  <c:v>3.6538577000000001</c:v>
                </c:pt>
                <c:pt idx="27">
                  <c:v>4.3550498499999994</c:v>
                </c:pt>
                <c:pt idx="28">
                  <c:v>4.1532802999999996</c:v>
                </c:pt>
                <c:pt idx="29">
                  <c:v>4.2851783000000001</c:v>
                </c:pt>
                <c:pt idx="30">
                  <c:v>3.9848870999999999</c:v>
                </c:pt>
                <c:pt idx="31">
                  <c:v>4.8799124999999997</c:v>
                </c:pt>
                <c:pt idx="32">
                  <c:v>4.2842986000000005</c:v>
                </c:pt>
                <c:pt idx="33">
                  <c:v>4.0646031199999992</c:v>
                </c:pt>
              </c:numCache>
            </c:numRef>
          </c:xVal>
          <c:yVal>
            <c:numRef>
              <c:f>Sheet1!$E$26:$E$59</c:f>
              <c:numCache>
                <c:formatCode>0.00E+00</c:formatCode>
                <c:ptCount val="34"/>
                <c:pt idx="0">
                  <c:v>863582819098826.5</c:v>
                </c:pt>
                <c:pt idx="1">
                  <c:v>639317708005099.62</c:v>
                </c:pt>
                <c:pt idx="2">
                  <c:v>1195303212552838</c:v>
                </c:pt>
                <c:pt idx="3">
                  <c:v>537858147832045.31</c:v>
                </c:pt>
                <c:pt idx="4">
                  <c:v>2784016954225054.5</c:v>
                </c:pt>
                <c:pt idx="5">
                  <c:v>5053722543452773</c:v>
                </c:pt>
                <c:pt idx="6">
                  <c:v>5959595564216789</c:v>
                </c:pt>
                <c:pt idx="7">
                  <c:v>3457388933441035</c:v>
                </c:pt>
                <c:pt idx="8">
                  <c:v>9247294435034856</c:v>
                </c:pt>
                <c:pt idx="9">
                  <c:v>3213035124729381.5</c:v>
                </c:pt>
                <c:pt idx="10">
                  <c:v>9212715514096852</c:v>
                </c:pt>
                <c:pt idx="11">
                  <c:v>6049984620508881</c:v>
                </c:pt>
                <c:pt idx="12">
                  <c:v>7112184639304813</c:v>
                </c:pt>
                <c:pt idx="13">
                  <c:v>9008657158494278</c:v>
                </c:pt>
                <c:pt idx="14">
                  <c:v>4946812097430978</c:v>
                </c:pt>
                <c:pt idx="15">
                  <c:v>6237640532699912</c:v>
                </c:pt>
                <c:pt idx="16">
                  <c:v>5471636750709320</c:v>
                </c:pt>
                <c:pt idx="17">
                  <c:v>3566469576074277.5</c:v>
                </c:pt>
                <c:pt idx="18">
                  <c:v>3218451578980499.5</c:v>
                </c:pt>
                <c:pt idx="19">
                  <c:v>7233783891383544</c:v>
                </c:pt>
                <c:pt idx="20">
                  <c:v>8670326219332719</c:v>
                </c:pt>
                <c:pt idx="21">
                  <c:v>5762823827312619</c:v>
                </c:pt>
                <c:pt idx="22">
                  <c:v>5533608524370136</c:v>
                </c:pt>
                <c:pt idx="23">
                  <c:v>6683306150932161</c:v>
                </c:pt>
                <c:pt idx="24">
                  <c:v>8095378221881889</c:v>
                </c:pt>
                <c:pt idx="25">
                  <c:v>6818474297884493</c:v>
                </c:pt>
                <c:pt idx="26">
                  <c:v>3087425113360610</c:v>
                </c:pt>
                <c:pt idx="27">
                  <c:v>5602244302685341</c:v>
                </c:pt>
                <c:pt idx="28">
                  <c:v>4389015665362981.5</c:v>
                </c:pt>
                <c:pt idx="29">
                  <c:v>6316168264117427</c:v>
                </c:pt>
                <c:pt idx="30">
                  <c:v>3313826289796072</c:v>
                </c:pt>
                <c:pt idx="31">
                  <c:v>1.0711842442947206E+16</c:v>
                </c:pt>
                <c:pt idx="32">
                  <c:v>2803891516187706</c:v>
                </c:pt>
                <c:pt idx="33">
                  <c:v>4729047336431093</c:v>
                </c:pt>
              </c:numCache>
            </c:numRef>
          </c:yVal>
          <c:smooth val="0"/>
          <c:extLst>
            <c:ext xmlns:c16="http://schemas.microsoft.com/office/drawing/2014/chart" uri="{C3380CC4-5D6E-409C-BE32-E72D297353CC}">
              <c16:uniqueId val="{00000001-D7EC-4140-97A1-2B34E38B8FDD}"/>
            </c:ext>
          </c:extLst>
        </c:ser>
        <c:ser>
          <c:idx val="5"/>
          <c:order val="2"/>
          <c:tx>
            <c:v>HDC</c:v>
          </c:tx>
          <c:spPr>
            <a:ln w="25400" cap="rnd">
              <a:noFill/>
              <a:round/>
            </a:ln>
            <a:effectLst/>
          </c:spPr>
          <c:marker>
            <c:symbol val="circle"/>
            <c:size val="10"/>
            <c:spPr>
              <a:solidFill>
                <a:schemeClr val="accent2">
                  <a:lumMod val="60000"/>
                  <a:lumOff val="40000"/>
                </a:schemeClr>
              </a:solidFill>
              <a:ln w="9525">
                <a:solidFill>
                  <a:schemeClr val="accent6"/>
                </a:solidFill>
              </a:ln>
              <a:effectLst/>
            </c:spPr>
          </c:marker>
          <c:xVal>
            <c:numRef>
              <c:f>Sheet1!$J$117:$J$140</c:f>
              <c:numCache>
                <c:formatCode>0.00</c:formatCode>
                <c:ptCount val="24"/>
                <c:pt idx="0">
                  <c:v>3.23</c:v>
                </c:pt>
                <c:pt idx="1">
                  <c:v>3.422729635</c:v>
                </c:pt>
                <c:pt idx="2">
                  <c:v>3.17174106</c:v>
                </c:pt>
                <c:pt idx="3">
                  <c:v>3.3604425999999998</c:v>
                </c:pt>
                <c:pt idx="4">
                  <c:v>3.57955326</c:v>
                </c:pt>
                <c:pt idx="5">
                  <c:v>4.0492692649999995</c:v>
                </c:pt>
                <c:pt idx="6">
                  <c:v>3.6019556850000001</c:v>
                </c:pt>
                <c:pt idx="7">
                  <c:v>4.1337184699999998</c:v>
                </c:pt>
                <c:pt idx="8">
                  <c:v>4.2707645200000002</c:v>
                </c:pt>
                <c:pt idx="9">
                  <c:v>3.9896694000000004</c:v>
                </c:pt>
                <c:pt idx="10">
                  <c:v>4.3434022799999994</c:v>
                </c:pt>
                <c:pt idx="11">
                  <c:v>4.0112461799999997</c:v>
                </c:pt>
                <c:pt idx="12">
                  <c:v>4.3406417699999995</c:v>
                </c:pt>
                <c:pt idx="13">
                  <c:v>4.4251114000000005</c:v>
                </c:pt>
                <c:pt idx="14">
                  <c:v>3.8937450499999997</c:v>
                </c:pt>
                <c:pt idx="15">
                  <c:v>4.3088199999999999</c:v>
                </c:pt>
                <c:pt idx="16">
                  <c:v>4.1830423749999994</c:v>
                </c:pt>
                <c:pt idx="17">
                  <c:v>4.2214845999999993</c:v>
                </c:pt>
                <c:pt idx="18">
                  <c:v>4.4880412999999999</c:v>
                </c:pt>
                <c:pt idx="19">
                  <c:v>4.2214618000000002</c:v>
                </c:pt>
                <c:pt idx="20">
                  <c:v>4.5466392000000004</c:v>
                </c:pt>
                <c:pt idx="21">
                  <c:v>4.0808177199999998</c:v>
                </c:pt>
                <c:pt idx="22">
                  <c:v>4.1868779999999992</c:v>
                </c:pt>
                <c:pt idx="23">
                  <c:v>4.231616635</c:v>
                </c:pt>
              </c:numCache>
            </c:numRef>
          </c:xVal>
          <c:yVal>
            <c:numRef>
              <c:f>Sheet1!$E$117:$E$140</c:f>
              <c:numCache>
                <c:formatCode>0.00E+00</c:formatCode>
                <c:ptCount val="24"/>
                <c:pt idx="0">
                  <c:v>535972637522384.94</c:v>
                </c:pt>
                <c:pt idx="1">
                  <c:v>1796335136820016.8</c:v>
                </c:pt>
                <c:pt idx="2">
                  <c:v>1712664650695105</c:v>
                </c:pt>
                <c:pt idx="3">
                  <c:v>2864521998862792.5</c:v>
                </c:pt>
                <c:pt idx="4">
                  <c:v>3124482261490314.5</c:v>
                </c:pt>
                <c:pt idx="5">
                  <c:v>5238516636221929</c:v>
                </c:pt>
                <c:pt idx="6">
                  <c:v>2194328443270736.2</c:v>
                </c:pt>
                <c:pt idx="7">
                  <c:v>7407405694437828</c:v>
                </c:pt>
                <c:pt idx="8">
                  <c:v>1.6488410188316704E+16</c:v>
                </c:pt>
                <c:pt idx="9">
                  <c:v>9932156315524684</c:v>
                </c:pt>
                <c:pt idx="10">
                  <c:v>1.8827464044589872E+16</c:v>
                </c:pt>
                <c:pt idx="11">
                  <c:v>1.7075549838955372E+16</c:v>
                </c:pt>
                <c:pt idx="12">
                  <c:v>1.6941525813787744E+16</c:v>
                </c:pt>
                <c:pt idx="13">
                  <c:v>1.1759705394782046E+16</c:v>
                </c:pt>
                <c:pt idx="14">
                  <c:v>9176806260598032</c:v>
                </c:pt>
                <c:pt idx="15">
                  <c:v>1.1918661284430708E+16</c:v>
                </c:pt>
                <c:pt idx="16">
                  <c:v>1.8098118121775908E+16</c:v>
                </c:pt>
                <c:pt idx="17">
                  <c:v>1.5290284318391468E+16</c:v>
                </c:pt>
                <c:pt idx="18">
                  <c:v>1.752935464619083E+16</c:v>
                </c:pt>
                <c:pt idx="19">
                  <c:v>1.180062800347557E+16</c:v>
                </c:pt>
                <c:pt idx="20">
                  <c:v>1.8828885893439072E+16</c:v>
                </c:pt>
                <c:pt idx="21">
                  <c:v>1.0298114522134856E+16</c:v>
                </c:pt>
                <c:pt idx="22">
                  <c:v>1.29889517443427E+16</c:v>
                </c:pt>
                <c:pt idx="23">
                  <c:v>1.1928164346638864E+16</c:v>
                </c:pt>
              </c:numCache>
            </c:numRef>
          </c:yVal>
          <c:smooth val="0"/>
          <c:extLst>
            <c:ext xmlns:c16="http://schemas.microsoft.com/office/drawing/2014/chart" uri="{C3380CC4-5D6E-409C-BE32-E72D297353CC}">
              <c16:uniqueId val="{00000002-D7EC-4140-97A1-2B34E38B8FDD}"/>
            </c:ext>
          </c:extLst>
        </c:ser>
        <c:ser>
          <c:idx val="6"/>
          <c:order val="3"/>
          <c:tx>
            <c:v>Bigfoot</c:v>
          </c:tx>
          <c:spPr>
            <a:ln w="25400" cap="rnd">
              <a:noFill/>
              <a:round/>
            </a:ln>
            <a:effectLst/>
          </c:spPr>
          <c:marker>
            <c:symbol val="circle"/>
            <c:size val="10"/>
            <c:spPr>
              <a:solidFill>
                <a:schemeClr val="accent2">
                  <a:lumMod val="75000"/>
                </a:schemeClr>
              </a:solidFill>
              <a:ln w="9525">
                <a:solidFill>
                  <a:schemeClr val="accent1">
                    <a:lumMod val="60000"/>
                  </a:schemeClr>
                </a:solidFill>
              </a:ln>
              <a:effectLst/>
            </c:spPr>
          </c:marker>
          <c:xVal>
            <c:numRef>
              <c:f>Sheet1!$J$7:$J$22</c:f>
              <c:numCache>
                <c:formatCode>0.00</c:formatCode>
                <c:ptCount val="16"/>
                <c:pt idx="0">
                  <c:v>2.795251215</c:v>
                </c:pt>
                <c:pt idx="1">
                  <c:v>3.8253393499999997</c:v>
                </c:pt>
                <c:pt idx="2">
                  <c:v>3.895922165</c:v>
                </c:pt>
                <c:pt idx="3">
                  <c:v>4.1562576</c:v>
                </c:pt>
                <c:pt idx="4">
                  <c:v>4.4823350299999998</c:v>
                </c:pt>
                <c:pt idx="5">
                  <c:v>4.0754999999999999</c:v>
                </c:pt>
                <c:pt idx="6">
                  <c:v>4.2814832749999994</c:v>
                </c:pt>
                <c:pt idx="7">
                  <c:v>4.4544477799999997</c:v>
                </c:pt>
                <c:pt idx="8">
                  <c:v>4.5343955999999999</c:v>
                </c:pt>
                <c:pt idx="9">
                  <c:v>4.3028297749999993</c:v>
                </c:pt>
                <c:pt idx="10">
                  <c:v>4.1643853249999996</c:v>
                </c:pt>
                <c:pt idx="11">
                  <c:v>4.07819135</c:v>
                </c:pt>
                <c:pt idx="12">
                  <c:v>4.7404999999999999</c:v>
                </c:pt>
                <c:pt idx="13">
                  <c:v>5.1502387999999995</c:v>
                </c:pt>
                <c:pt idx="14">
                  <c:v>4.3656733199999991</c:v>
                </c:pt>
                <c:pt idx="15">
                  <c:v>5.0824999999999996</c:v>
                </c:pt>
              </c:numCache>
            </c:numRef>
          </c:xVal>
          <c:yVal>
            <c:numRef>
              <c:f>Sheet1!$E$8:$E$22</c:f>
              <c:numCache>
                <c:formatCode>0.00E+00</c:formatCode>
                <c:ptCount val="15"/>
                <c:pt idx="0">
                  <c:v>1856501342443264.5</c:v>
                </c:pt>
                <c:pt idx="1">
                  <c:v>2602838979793375.5</c:v>
                </c:pt>
                <c:pt idx="2">
                  <c:v>7490982936074811</c:v>
                </c:pt>
                <c:pt idx="3">
                  <c:v>1.094362653728576E+16</c:v>
                </c:pt>
                <c:pt idx="4">
                  <c:v>6233927031704696</c:v>
                </c:pt>
                <c:pt idx="5">
                  <c:v>7956920550468615</c:v>
                </c:pt>
                <c:pt idx="6">
                  <c:v>1.0268569444661902E+16</c:v>
                </c:pt>
                <c:pt idx="7">
                  <c:v>1.1243077854423324E+16</c:v>
                </c:pt>
                <c:pt idx="8">
                  <c:v>1.9571038072255672E+16</c:v>
                </c:pt>
                <c:pt idx="9">
                  <c:v>1.0767125212399366E+16</c:v>
                </c:pt>
                <c:pt idx="10">
                  <c:v>1.015718801765913E+16</c:v>
                </c:pt>
                <c:pt idx="11">
                  <c:v>1.3811493691834616E+16</c:v>
                </c:pt>
                <c:pt idx="12">
                  <c:v>1.721747046412984E+16</c:v>
                </c:pt>
                <c:pt idx="13">
                  <c:v>7219011028228234</c:v>
                </c:pt>
                <c:pt idx="14">
                  <c:v>1.7331493555461886E+16</c:v>
                </c:pt>
              </c:numCache>
            </c:numRef>
          </c:yVal>
          <c:smooth val="0"/>
          <c:extLst>
            <c:ext xmlns:c16="http://schemas.microsoft.com/office/drawing/2014/chart" uri="{C3380CC4-5D6E-409C-BE32-E72D297353CC}">
              <c16:uniqueId val="{00000003-D7EC-4140-97A1-2B34E38B8FDD}"/>
            </c:ext>
          </c:extLst>
        </c:ser>
        <c:dLbls>
          <c:showLegendKey val="0"/>
          <c:showVal val="0"/>
          <c:showCatName val="0"/>
          <c:showSerName val="0"/>
          <c:showPercent val="0"/>
          <c:showBubbleSize val="0"/>
        </c:dLbls>
        <c:axId val="764965103"/>
        <c:axId val="764960591"/>
      </c:scatterChart>
      <c:valAx>
        <c:axId val="764965103"/>
        <c:scaling>
          <c:orientation val="minMax"/>
          <c:max val="12"/>
        </c:scaling>
        <c:delete val="0"/>
        <c:axPos val="b"/>
        <c:majorGridlines>
          <c:spPr>
            <a:ln w="9525" cap="flat" cmpd="sng" algn="ctr">
              <a:solidFill>
                <a:schemeClr val="bg2">
                  <a:lumMod val="9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DD Tion (keV)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64960591"/>
        <c:crosses val="autoZero"/>
        <c:crossBetween val="midCat"/>
        <c:majorUnit val="1"/>
      </c:valAx>
      <c:valAx>
        <c:axId val="764960591"/>
        <c:scaling>
          <c:logBase val="10"/>
          <c:orientation val="minMax"/>
          <c:min val="100000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Total Neutron Yield</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64965103"/>
        <c:crosses val="autoZero"/>
        <c:crossBetween val="midCat"/>
      </c:valAx>
      <c:spPr>
        <a:noFill/>
        <a:ln>
          <a:noFill/>
        </a:ln>
        <a:effectLst/>
      </c:spPr>
    </c:plotArea>
    <c:legend>
      <c:legendPos val="r"/>
      <c:layout>
        <c:manualLayout>
          <c:xMode val="edge"/>
          <c:yMode val="edge"/>
          <c:x val="0.67557706984247401"/>
          <c:y val="0.55417222552327994"/>
          <c:w val="0.26334109808806117"/>
          <c:h val="0.26931185492572085"/>
        </c:manualLayout>
      </c:layout>
      <c:overlay val="0"/>
      <c:spPr>
        <a:solidFill>
          <a:schemeClr val="bg1"/>
        </a:solidFill>
        <a:ln>
          <a:solidFill>
            <a:schemeClr val="tx1"/>
          </a:solid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51964594036882"/>
          <c:y val="3.8013392952168233E-2"/>
          <c:w val="0.73916247222807674"/>
          <c:h val="0.80165168796485142"/>
        </c:manualLayout>
      </c:layout>
      <c:scatterChart>
        <c:scatterStyle val="lineMarker"/>
        <c:varyColors val="0"/>
        <c:ser>
          <c:idx val="0"/>
          <c:order val="0"/>
          <c:tx>
            <c:v>Lowfoot</c:v>
          </c:tx>
          <c:spPr>
            <a:ln w="19050" cap="rnd">
              <a:noFill/>
              <a:round/>
            </a:ln>
            <a:effectLst/>
          </c:spPr>
          <c:marker>
            <c:symbol val="circle"/>
            <c:size val="10"/>
            <c:spPr>
              <a:solidFill>
                <a:schemeClr val="accent1">
                  <a:lumMod val="60000"/>
                  <a:lumOff val="40000"/>
                </a:schemeClr>
              </a:solidFill>
              <a:ln w="9525">
                <a:solidFill>
                  <a:schemeClr val="accent1"/>
                </a:solidFill>
              </a:ln>
              <a:effectLst/>
            </c:spPr>
          </c:marker>
          <c:xVal>
            <c:numRef>
              <c:f>Sheet1!$AC$62:$AC$90</c:f>
              <c:numCache>
                <c:formatCode>0.0</c:formatCode>
                <c:ptCount val="29"/>
                <c:pt idx="0">
                  <c:v>36.300390418507163</c:v>
                </c:pt>
                <c:pt idx="1">
                  <c:v>38.201815644096094</c:v>
                </c:pt>
                <c:pt idx="2">
                  <c:v>73.540545281612395</c:v>
                </c:pt>
                <c:pt idx="3">
                  <c:v>88.478314699521903</c:v>
                </c:pt>
                <c:pt idx="4">
                  <c:v>100.38498481154691</c:v>
                </c:pt>
                <c:pt idx="6">
                  <c:v>77.56558155614411</c:v>
                </c:pt>
                <c:pt idx="9">
                  <c:v>89.899370104105657</c:v>
                </c:pt>
                <c:pt idx="10">
                  <c:v>81.324287847115812</c:v>
                </c:pt>
                <c:pt idx="12">
                  <c:v>81.195003667948043</c:v>
                </c:pt>
                <c:pt idx="13">
                  <c:v>82.841709981997823</c:v>
                </c:pt>
                <c:pt idx="15">
                  <c:v>74.893791487041838</c:v>
                </c:pt>
                <c:pt idx="16">
                  <c:v>108.01484490028928</c:v>
                </c:pt>
                <c:pt idx="17">
                  <c:v>95.965986858869897</c:v>
                </c:pt>
                <c:pt idx="18">
                  <c:v>101.70938529975722</c:v>
                </c:pt>
                <c:pt idx="19">
                  <c:v>105.56478533690347</c:v>
                </c:pt>
                <c:pt idx="20">
                  <c:v>102.59436226562764</c:v>
                </c:pt>
                <c:pt idx="21">
                  <c:v>77.558365829556152</c:v>
                </c:pt>
                <c:pt idx="22">
                  <c:v>56.630182685752466</c:v>
                </c:pt>
                <c:pt idx="23">
                  <c:v>102.26762536234986</c:v>
                </c:pt>
                <c:pt idx="24">
                  <c:v>78.004036611990415</c:v>
                </c:pt>
                <c:pt idx="25">
                  <c:v>68.783167527125826</c:v>
                </c:pt>
                <c:pt idx="26">
                  <c:v>64.722289545101617</c:v>
                </c:pt>
                <c:pt idx="27">
                  <c:v>73.39828854496929</c:v>
                </c:pt>
                <c:pt idx="28">
                  <c:v>91.266462842672311</c:v>
                </c:pt>
              </c:numCache>
            </c:numRef>
          </c:xVal>
          <c:yVal>
            <c:numRef>
              <c:f>Sheet1!$CL$62:$CL$90</c:f>
              <c:numCache>
                <c:formatCode>0.00E+00</c:formatCode>
                <c:ptCount val="29"/>
                <c:pt idx="0">
                  <c:v>0.64969649250988804</c:v>
                </c:pt>
                <c:pt idx="1">
                  <c:v>1.4077787559533792</c:v>
                </c:pt>
                <c:pt idx="2">
                  <c:v>1.3912668373139441</c:v>
                </c:pt>
                <c:pt idx="3">
                  <c:v>0.56846356278311927</c:v>
                </c:pt>
                <c:pt idx="4">
                  <c:v>1.530774558556</c:v>
                </c:pt>
                <c:pt idx="5">
                  <c:v>1.9779619127032306</c:v>
                </c:pt>
                <c:pt idx="6">
                  <c:v>1.9802353166898619</c:v>
                </c:pt>
                <c:pt idx="7">
                  <c:v>0.75426590950224859</c:v>
                </c:pt>
                <c:pt idx="8">
                  <c:v>1.8846318215114957</c:v>
                </c:pt>
                <c:pt idx="9">
                  <c:v>2.5153227484879306</c:v>
                </c:pt>
                <c:pt idx="10">
                  <c:v>1.0502255603229578</c:v>
                </c:pt>
                <c:pt idx="11">
                  <c:v>2.0277625892849285</c:v>
                </c:pt>
                <c:pt idx="12">
                  <c:v>1.8905144142612171</c:v>
                </c:pt>
                <c:pt idx="13">
                  <c:v>0.32335300229495434</c:v>
                </c:pt>
                <c:pt idx="14">
                  <c:v>1.1791773334112967</c:v>
                </c:pt>
                <c:pt idx="15">
                  <c:v>0.44855877066565542</c:v>
                </c:pt>
                <c:pt idx="16">
                  <c:v>0.77748478924700026</c:v>
                </c:pt>
                <c:pt idx="17">
                  <c:v>1.5136170577534436</c:v>
                </c:pt>
                <c:pt idx="18">
                  <c:v>0.44367608750355103</c:v>
                </c:pt>
                <c:pt idx="19">
                  <c:v>0.38096333297921481</c:v>
                </c:pt>
                <c:pt idx="20">
                  <c:v>1.5041116038307798</c:v>
                </c:pt>
                <c:pt idx="21">
                  <c:v>0.28073937504644308</c:v>
                </c:pt>
                <c:pt idx="22">
                  <c:v>0.33458270183302957</c:v>
                </c:pt>
                <c:pt idx="23">
                  <c:v>0.83642086392700243</c:v>
                </c:pt>
                <c:pt idx="24">
                  <c:v>0.54166225966861781</c:v>
                </c:pt>
                <c:pt idx="25">
                  <c:v>1.0224593496210856</c:v>
                </c:pt>
                <c:pt idx="26">
                  <c:v>0.51774210528112974</c:v>
                </c:pt>
                <c:pt idx="27">
                  <c:v>1.5649539600919324</c:v>
                </c:pt>
                <c:pt idx="28">
                  <c:v>0.98850092617645169</c:v>
                </c:pt>
              </c:numCache>
            </c:numRef>
          </c:yVal>
          <c:smooth val="0"/>
          <c:extLst>
            <c:ext xmlns:c16="http://schemas.microsoft.com/office/drawing/2014/chart" uri="{C3380CC4-5D6E-409C-BE32-E72D297353CC}">
              <c16:uniqueId val="{00000000-FF88-1E47-B09E-4E0A2FACB9C8}"/>
            </c:ext>
          </c:extLst>
        </c:ser>
        <c:ser>
          <c:idx val="2"/>
          <c:order val="1"/>
          <c:tx>
            <c:v>Highfoot</c:v>
          </c:tx>
          <c:spPr>
            <a:ln w="25400" cap="rnd">
              <a:noFill/>
              <a:round/>
            </a:ln>
            <a:effectLst/>
          </c:spPr>
          <c:marker>
            <c:symbol val="circle"/>
            <c:size val="10"/>
            <c:spPr>
              <a:solidFill>
                <a:srgbClr val="92D050"/>
              </a:solidFill>
              <a:ln w="9525">
                <a:solidFill>
                  <a:schemeClr val="accent3"/>
                </a:solidFill>
              </a:ln>
              <a:effectLst/>
            </c:spPr>
          </c:marker>
          <c:xVal>
            <c:numRef>
              <c:f>Sheet1!$AC$26:$AC$59</c:f>
              <c:numCache>
                <c:formatCode>0.0</c:formatCode>
                <c:ptCount val="34"/>
                <c:pt idx="0">
                  <c:v>70.453739894403768</c:v>
                </c:pt>
                <c:pt idx="1">
                  <c:v>41.203715988723154</c:v>
                </c:pt>
                <c:pt idx="2">
                  <c:v>56.519304946154584</c:v>
                </c:pt>
                <c:pt idx="3">
                  <c:v>46.388439038218458</c:v>
                </c:pt>
                <c:pt idx="4">
                  <c:v>101.62778496802476</c:v>
                </c:pt>
                <c:pt idx="5">
                  <c:v>111.77899229546395</c:v>
                </c:pt>
                <c:pt idx="6">
                  <c:v>116.95811871679059</c:v>
                </c:pt>
                <c:pt idx="7">
                  <c:v>112.19738305464341</c:v>
                </c:pt>
                <c:pt idx="8">
                  <c:v>145.98211069086412</c:v>
                </c:pt>
                <c:pt idx="9">
                  <c:v>142.59617678015991</c:v>
                </c:pt>
                <c:pt idx="10">
                  <c:v>141.69757950899631</c:v>
                </c:pt>
                <c:pt idx="11">
                  <c:v>135.3231022376857</c:v>
                </c:pt>
                <c:pt idx="12">
                  <c:v>143.3400388041614</c:v>
                </c:pt>
                <c:pt idx="13">
                  <c:v>209.72490773641437</c:v>
                </c:pt>
                <c:pt idx="14">
                  <c:v>185.37394138843607</c:v>
                </c:pt>
                <c:pt idx="15">
                  <c:v>133.99088197407724</c:v>
                </c:pt>
                <c:pt idx="16">
                  <c:v>133.77469581335799</c:v>
                </c:pt>
                <c:pt idx="18">
                  <c:v>137.78469759182408</c:v>
                </c:pt>
                <c:pt idx="19">
                  <c:v>209.53414533127003</c:v>
                </c:pt>
                <c:pt idx="20">
                  <c:v>174.14413408600481</c:v>
                </c:pt>
                <c:pt idx="21">
                  <c:v>181.17239308879576</c:v>
                </c:pt>
                <c:pt idx="22">
                  <c:v>131.28186325916639</c:v>
                </c:pt>
                <c:pt idx="23">
                  <c:v>170.53661197434621</c:v>
                </c:pt>
                <c:pt idx="24">
                  <c:v>230.80729955214636</c:v>
                </c:pt>
                <c:pt idx="25">
                  <c:v>168.99434387555382</c:v>
                </c:pt>
                <c:pt idx="26">
                  <c:v>119.53274437634661</c:v>
                </c:pt>
                <c:pt idx="27">
                  <c:v>150.4658604466608</c:v>
                </c:pt>
                <c:pt idx="28">
                  <c:v>134.17206450762151</c:v>
                </c:pt>
                <c:pt idx="29">
                  <c:v>177.73286263525222</c:v>
                </c:pt>
                <c:pt idx="30">
                  <c:v>120.59821896595079</c:v>
                </c:pt>
                <c:pt idx="31">
                  <c:v>289.5758417729424</c:v>
                </c:pt>
                <c:pt idx="32">
                  <c:v>129.73645522326791</c:v>
                </c:pt>
                <c:pt idx="33">
                  <c:v>157.80454764922999</c:v>
                </c:pt>
              </c:numCache>
            </c:numRef>
          </c:xVal>
          <c:yVal>
            <c:numRef>
              <c:f>Sheet1!$CL$26:$CL$59</c:f>
              <c:numCache>
                <c:formatCode>0.00E+00</c:formatCode>
                <c:ptCount val="34"/>
                <c:pt idx="0">
                  <c:v>2.4386520922397463</c:v>
                </c:pt>
                <c:pt idx="1">
                  <c:v>1.8053548909871704</c:v>
                </c:pt>
                <c:pt idx="2">
                  <c:v>3.3753898476056765</c:v>
                </c:pt>
                <c:pt idx="3">
                  <c:v>1.5188455218545864</c:v>
                </c:pt>
                <c:pt idx="4">
                  <c:v>7.8617228366546605</c:v>
                </c:pt>
                <c:pt idx="5">
                  <c:v>14.271093381699057</c:v>
                </c:pt>
                <c:pt idx="6">
                  <c:v>16.829167822891595</c:v>
                </c:pt>
                <c:pt idx="7">
                  <c:v>9.7632428178931363</c:v>
                </c:pt>
                <c:pt idx="8">
                  <c:v>26.113226690970141</c:v>
                </c:pt>
                <c:pt idx="9">
                  <c:v>9.073217595432995</c:v>
                </c:pt>
                <c:pt idx="10">
                  <c:v>26.015580054159027</c:v>
                </c:pt>
                <c:pt idx="11">
                  <c:v>17.084415445201067</c:v>
                </c:pt>
                <c:pt idx="12">
                  <c:v>20.083938178778475</c:v>
                </c:pt>
                <c:pt idx="13">
                  <c:v>25.439344255085928</c:v>
                </c:pt>
                <c:pt idx="14">
                  <c:v>13.969191378663144</c:v>
                </c:pt>
                <c:pt idx="15">
                  <c:v>17.614332753379294</c:v>
                </c:pt>
                <c:pt idx="16">
                  <c:v>15.451231908501157</c:v>
                </c:pt>
                <c:pt idx="17">
                  <c:v>10.071273190310691</c:v>
                </c:pt>
                <c:pt idx="18">
                  <c:v>9.0885129987225053</c:v>
                </c:pt>
                <c:pt idx="19">
                  <c:v>20.427319570740433</c:v>
                </c:pt>
                <c:pt idx="20">
                  <c:v>24.483939128433729</c:v>
                </c:pt>
                <c:pt idx="21">
                  <c:v>16.273508542411989</c:v>
                </c:pt>
                <c:pt idx="22">
                  <c:v>15.626232605777028</c:v>
                </c:pt>
                <c:pt idx="23">
                  <c:v>18.872837865228931</c:v>
                </c:pt>
                <c:pt idx="24">
                  <c:v>22.860356414762276</c:v>
                </c:pt>
                <c:pt idx="25">
                  <c:v>19.254536154124313</c:v>
                </c:pt>
                <c:pt idx="26">
                  <c:v>8.7185103105539756</c:v>
                </c:pt>
                <c:pt idx="27">
                  <c:v>15.820051635856323</c:v>
                </c:pt>
                <c:pt idx="28">
                  <c:v>12.394042584566051</c:v>
                </c:pt>
                <c:pt idx="29">
                  <c:v>17.836085447255257</c:v>
                </c:pt>
                <c:pt idx="30">
                  <c:v>9.3578394986636066</c:v>
                </c:pt>
                <c:pt idx="31">
                  <c:v>30.248930858183648</c:v>
                </c:pt>
                <c:pt idx="32">
                  <c:v>7.9178461650033487</c:v>
                </c:pt>
                <c:pt idx="33">
                  <c:v>13.354250369782694</c:v>
                </c:pt>
              </c:numCache>
            </c:numRef>
          </c:yVal>
          <c:smooth val="0"/>
          <c:extLst>
            <c:ext xmlns:c16="http://schemas.microsoft.com/office/drawing/2014/chart" uri="{C3380CC4-5D6E-409C-BE32-E72D297353CC}">
              <c16:uniqueId val="{00000001-FF88-1E47-B09E-4E0A2FACB9C8}"/>
            </c:ext>
          </c:extLst>
        </c:ser>
        <c:ser>
          <c:idx val="5"/>
          <c:order val="2"/>
          <c:tx>
            <c:v>HDC</c:v>
          </c:tx>
          <c:spPr>
            <a:ln w="25400" cap="rnd">
              <a:noFill/>
              <a:round/>
            </a:ln>
            <a:effectLst/>
          </c:spPr>
          <c:marker>
            <c:symbol val="circle"/>
            <c:size val="10"/>
            <c:spPr>
              <a:solidFill>
                <a:schemeClr val="accent2">
                  <a:lumMod val="60000"/>
                  <a:lumOff val="40000"/>
                </a:schemeClr>
              </a:solidFill>
              <a:ln w="9525">
                <a:solidFill>
                  <a:schemeClr val="accent6"/>
                </a:solidFill>
              </a:ln>
              <a:effectLst/>
            </c:spPr>
          </c:marker>
          <c:xVal>
            <c:numRef>
              <c:f>Sheet1!$AC$117:$AC$140</c:f>
              <c:numCache>
                <c:formatCode>0.0</c:formatCode>
                <c:ptCount val="24"/>
                <c:pt idx="0">
                  <c:v>59.382550317964437</c:v>
                </c:pt>
                <c:pt idx="1">
                  <c:v>95.694317347123913</c:v>
                </c:pt>
                <c:pt idx="2">
                  <c:v>98.354667016605006</c:v>
                </c:pt>
                <c:pt idx="3">
                  <c:v>129.2521384622668</c:v>
                </c:pt>
                <c:pt idx="4">
                  <c:v>119.12339539497034</c:v>
                </c:pt>
                <c:pt idx="6">
                  <c:v>142.00723667936001</c:v>
                </c:pt>
                <c:pt idx="7">
                  <c:v>459.28162427711578</c:v>
                </c:pt>
                <c:pt idx="8">
                  <c:v>311.58613302666254</c:v>
                </c:pt>
                <c:pt idx="9">
                  <c:v>266.61692829898573</c:v>
                </c:pt>
                <c:pt idx="10">
                  <c:v>324.46323177740669</c:v>
                </c:pt>
                <c:pt idx="11">
                  <c:v>322.32539997283061</c:v>
                </c:pt>
                <c:pt idx="12">
                  <c:v>288.95701278367738</c:v>
                </c:pt>
                <c:pt idx="13">
                  <c:v>198.35538262436185</c:v>
                </c:pt>
                <c:pt idx="14">
                  <c:v>292.52872999877138</c:v>
                </c:pt>
                <c:pt idx="16">
                  <c:v>317.92507862516953</c:v>
                </c:pt>
                <c:pt idx="17">
                  <c:v>259.01988046734238</c:v>
                </c:pt>
                <c:pt idx="18">
                  <c:v>388.31573213316562</c:v>
                </c:pt>
                <c:pt idx="19">
                  <c:v>219.56261874158528</c:v>
                </c:pt>
                <c:pt idx="20">
                  <c:v>316.99372529964</c:v>
                </c:pt>
                <c:pt idx="21">
                  <c:v>228.65989245262196</c:v>
                </c:pt>
                <c:pt idx="22">
                  <c:v>186.90035029473336</c:v>
                </c:pt>
                <c:pt idx="23">
                  <c:v>216.93195714878703</c:v>
                </c:pt>
              </c:numCache>
            </c:numRef>
          </c:xVal>
          <c:yVal>
            <c:numRef>
              <c:f>Sheet1!$CL$117:$CL$140</c:f>
              <c:numCache>
                <c:formatCode>0.00E+00</c:formatCode>
                <c:ptCount val="24"/>
                <c:pt idx="0">
                  <c:v>1.5135210717151184</c:v>
                </c:pt>
                <c:pt idx="1">
                  <c:v>5.0726303753254669</c:v>
                </c:pt>
                <c:pt idx="2">
                  <c:v>4.836355172143266</c:v>
                </c:pt>
                <c:pt idx="3">
                  <c:v>8.089059220843664</c:v>
                </c:pt>
                <c:pt idx="4">
                  <c:v>8.8231551573716143</c:v>
                </c:pt>
                <c:pt idx="5">
                  <c:v>14.792929262402788</c:v>
                </c:pt>
                <c:pt idx="6">
                  <c:v>6.1965147185622582</c:v>
                </c:pt>
                <c:pt idx="7">
                  <c:v>20.917606273894854</c:v>
                </c:pt>
                <c:pt idx="8">
                  <c:v>46.561250541558302</c:v>
                </c:pt>
                <c:pt idx="9">
                  <c:v>28.047192745893057</c:v>
                </c:pt>
                <c:pt idx="10">
                  <c:v>53.166452097576339</c:v>
                </c:pt>
                <c:pt idx="11">
                  <c:v>48.219260990354691</c:v>
                </c:pt>
                <c:pt idx="12">
                  <c:v>47.840793561224395</c:v>
                </c:pt>
                <c:pt idx="13">
                  <c:v>33.207967470953633</c:v>
                </c:pt>
                <c:pt idx="14">
                  <c:v>25.914176721161919</c:v>
                </c:pt>
                <c:pt idx="15">
                  <c:v>33.656839431224974</c:v>
                </c:pt>
                <c:pt idx="16">
                  <c:v>51.106868556425241</c:v>
                </c:pt>
                <c:pt idx="17">
                  <c:v>43.1778898553085</c:v>
                </c:pt>
                <c:pt idx="18">
                  <c:v>49.500750174898741</c:v>
                </c:pt>
                <c:pt idx="19">
                  <c:v>33.323527904884578</c:v>
                </c:pt>
                <c:pt idx="20">
                  <c:v>53.170467224549988</c:v>
                </c:pt>
                <c:pt idx="21">
                  <c:v>29.080613891479871</c:v>
                </c:pt>
                <c:pt idx="22">
                  <c:v>36.679208579435105</c:v>
                </c:pt>
                <c:pt idx="23">
                  <c:v>33.683674914775686</c:v>
                </c:pt>
              </c:numCache>
            </c:numRef>
          </c:yVal>
          <c:smooth val="0"/>
          <c:extLst>
            <c:ext xmlns:c16="http://schemas.microsoft.com/office/drawing/2014/chart" uri="{C3380CC4-5D6E-409C-BE32-E72D297353CC}">
              <c16:uniqueId val="{00000002-FF88-1E47-B09E-4E0A2FACB9C8}"/>
            </c:ext>
          </c:extLst>
        </c:ser>
        <c:ser>
          <c:idx val="6"/>
          <c:order val="3"/>
          <c:tx>
            <c:v>Bigfoot</c:v>
          </c:tx>
          <c:spPr>
            <a:ln w="25400" cap="rnd">
              <a:noFill/>
              <a:round/>
            </a:ln>
            <a:effectLst/>
          </c:spPr>
          <c:marker>
            <c:symbol val="circle"/>
            <c:size val="10"/>
            <c:spPr>
              <a:solidFill>
                <a:schemeClr val="accent2">
                  <a:lumMod val="75000"/>
                </a:schemeClr>
              </a:solidFill>
              <a:ln w="9525">
                <a:solidFill>
                  <a:schemeClr val="accent1">
                    <a:lumMod val="60000"/>
                  </a:schemeClr>
                </a:solidFill>
              </a:ln>
              <a:effectLst/>
            </c:spPr>
          </c:marker>
          <c:xVal>
            <c:numRef>
              <c:f>Sheet1!$AC$7:$AC$22</c:f>
              <c:numCache>
                <c:formatCode>0.0</c:formatCode>
                <c:ptCount val="16"/>
                <c:pt idx="1">
                  <c:v>148.67319350885271</c:v>
                </c:pt>
                <c:pt idx="2">
                  <c:v>200.05583185399379</c:v>
                </c:pt>
                <c:pt idx="3">
                  <c:v>359.68888339325616</c:v>
                </c:pt>
                <c:pt idx="4">
                  <c:v>296.58767289436162</c:v>
                </c:pt>
                <c:pt idx="5">
                  <c:v>212.66219931875267</c:v>
                </c:pt>
                <c:pt idx="6">
                  <c:v>238.44547947022397</c:v>
                </c:pt>
                <c:pt idx="7">
                  <c:v>307.08252658270231</c:v>
                </c:pt>
                <c:pt idx="8">
                  <c:v>291.61965956641217</c:v>
                </c:pt>
                <c:pt idx="9">
                  <c:v>266.15912027516299</c:v>
                </c:pt>
                <c:pt idx="10">
                  <c:v>284.65378361900906</c:v>
                </c:pt>
                <c:pt idx="11">
                  <c:v>213.96366200916472</c:v>
                </c:pt>
                <c:pt idx="12">
                  <c:v>248.39965230644714</c:v>
                </c:pt>
                <c:pt idx="13">
                  <c:v>345.77367866798045</c:v>
                </c:pt>
                <c:pt idx="14">
                  <c:v>193.22078946355026</c:v>
                </c:pt>
                <c:pt idx="15">
                  <c:v>289.63509380535498</c:v>
                </c:pt>
              </c:numCache>
            </c:numRef>
          </c:xVal>
          <c:yVal>
            <c:numRef>
              <c:f>Sheet1!$CL$8:$CL$22</c:f>
              <c:numCache>
                <c:formatCode>0.00E+00</c:formatCode>
                <c:ptCount val="15"/>
                <c:pt idx="0">
                  <c:v>5.2425323696453292</c:v>
                </c:pt>
                <c:pt idx="1">
                  <c:v>7.3500984311614666</c:v>
                </c:pt>
                <c:pt idx="2">
                  <c:v>21.153618166065595</c:v>
                </c:pt>
                <c:pt idx="3">
                  <c:v>30.903460747044164</c:v>
                </c:pt>
                <c:pt idx="4">
                  <c:v>17.603846281472677</c:v>
                </c:pt>
                <c:pt idx="5">
                  <c:v>22.469368911755932</c:v>
                </c:pt>
                <c:pt idx="6">
                  <c:v>28.997182211968237</c:v>
                </c:pt>
                <c:pt idx="7">
                  <c:v>31.749074583854302</c:v>
                </c:pt>
                <c:pt idx="8">
                  <c:v>55.266214063886167</c:v>
                </c:pt>
                <c:pt idx="9">
                  <c:v>30.405042626977288</c:v>
                </c:pt>
                <c:pt idx="10">
                  <c:v>28.682654706337214</c:v>
                </c:pt>
                <c:pt idx="11">
                  <c:v>39.0019662777637</c:v>
                </c:pt>
                <c:pt idx="12">
                  <c:v>48.620027450570817</c:v>
                </c:pt>
                <c:pt idx="13">
                  <c:v>20.385602814865571</c:v>
                </c:pt>
                <c:pt idx="14">
                  <c:v>48.942014692663811</c:v>
                </c:pt>
              </c:numCache>
            </c:numRef>
          </c:yVal>
          <c:smooth val="0"/>
          <c:extLst>
            <c:ext xmlns:c16="http://schemas.microsoft.com/office/drawing/2014/chart" uri="{C3380CC4-5D6E-409C-BE32-E72D297353CC}">
              <c16:uniqueId val="{00000003-FF88-1E47-B09E-4E0A2FACB9C8}"/>
            </c:ext>
          </c:extLst>
        </c:ser>
        <c:dLbls>
          <c:showLegendKey val="0"/>
          <c:showVal val="0"/>
          <c:showCatName val="0"/>
          <c:showSerName val="0"/>
          <c:showPercent val="0"/>
          <c:showBubbleSize val="0"/>
        </c:dLbls>
        <c:axId val="764965103"/>
        <c:axId val="764960591"/>
      </c:scatterChart>
      <c:valAx>
        <c:axId val="764965103"/>
        <c:scaling>
          <c:orientation val="minMax"/>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Hot spot peak pressure (Gbar)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64960591"/>
        <c:crosses val="autoZero"/>
        <c:crossBetween val="midCat"/>
      </c:valAx>
      <c:valAx>
        <c:axId val="764960591"/>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Total Fusion Yield (kJ)</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649651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0"/>
          <c:tx>
            <c:v>Analytic Model</c:v>
          </c:tx>
          <c:spPr>
            <a:ln w="25400">
              <a:solidFill>
                <a:srgbClr val="FF0000"/>
              </a:solidFill>
              <a:prstDash val="solid"/>
            </a:ln>
          </c:spPr>
          <c:marker>
            <c:symbol val="none"/>
          </c:marker>
          <c:xVal>
            <c:numRef>
              <c:f>HF_PS_Sum_2D_sym_and_2D_noa!$A$54:$A$72</c:f>
              <c:numCache>
                <c:formatCode>General</c:formatCode>
                <c:ptCount val="19"/>
                <c:pt idx="0">
                  <c:v>0.01</c:v>
                </c:pt>
                <c:pt idx="1">
                  <c:v>0.02</c:v>
                </c:pt>
                <c:pt idx="2">
                  <c:v>0.03</c:v>
                </c:pt>
                <c:pt idx="3">
                  <c:v>0.04</c:v>
                </c:pt>
                <c:pt idx="4">
                  <c:v>0.05</c:v>
                </c:pt>
                <c:pt idx="5">
                  <c:v>0.06</c:v>
                </c:pt>
                <c:pt idx="6">
                  <c:v>7.0000000000000007E-2</c:v>
                </c:pt>
                <c:pt idx="7">
                  <c:v>0.08</c:v>
                </c:pt>
                <c:pt idx="8">
                  <c:v>0.09</c:v>
                </c:pt>
                <c:pt idx="9">
                  <c:v>0.1</c:v>
                </c:pt>
                <c:pt idx="10">
                  <c:v>0.2</c:v>
                </c:pt>
                <c:pt idx="11">
                  <c:v>0.3</c:v>
                </c:pt>
                <c:pt idx="12">
                  <c:v>0.4</c:v>
                </c:pt>
                <c:pt idx="13">
                  <c:v>0.5</c:v>
                </c:pt>
                <c:pt idx="14">
                  <c:v>0.6</c:v>
                </c:pt>
                <c:pt idx="15">
                  <c:v>0.7</c:v>
                </c:pt>
                <c:pt idx="16">
                  <c:v>0.8</c:v>
                </c:pt>
                <c:pt idx="17">
                  <c:v>0.9</c:v>
                </c:pt>
                <c:pt idx="18">
                  <c:v>1</c:v>
                </c:pt>
              </c:numCache>
            </c:numRef>
          </c:xVal>
          <c:yVal>
            <c:numRef>
              <c:f>HF_PS_Sum_2D_sym_and_2D_noa!$B$54:$B$72</c:f>
              <c:numCache>
                <c:formatCode>General</c:formatCode>
                <c:ptCount val="19"/>
                <c:pt idx="0">
                  <c:v>0.9670538286027488</c:v>
                </c:pt>
                <c:pt idx="1">
                  <c:v>0.93487508483546056</c:v>
                </c:pt>
                <c:pt idx="2">
                  <c:v>0.90345345047060055</c:v>
                </c:pt>
                <c:pt idx="3">
                  <c:v>0.872778642317937</c:v>
                </c:pt>
                <c:pt idx="4">
                  <c:v>0.8428404124649499</c:v>
                </c:pt>
                <c:pt idx="5">
                  <c:v>0.81362854852140576</c:v>
                </c:pt>
                <c:pt idx="6">
                  <c:v>0.78513287386821762</c:v>
                </c:pt>
                <c:pt idx="7">
                  <c:v>0.75734324791070862</c:v>
                </c:pt>
                <c:pt idx="8">
                  <c:v>0.73024956633640681</c:v>
                </c:pt>
                <c:pt idx="9">
                  <c:v>0.70384176137750409</c:v>
                </c:pt>
                <c:pt idx="10">
                  <c:v>0.47529869656194862</c:v>
                </c:pt>
                <c:pt idx="11">
                  <c:v>0.30455107259771191</c:v>
                </c:pt>
                <c:pt idx="12">
                  <c:v>0.18218145570517782</c:v>
                </c:pt>
                <c:pt idx="13">
                  <c:v>9.9212565748012474E-2</c:v>
                </c:pt>
                <c:pt idx="14">
                  <c:v>4.7155603182596956E-2</c:v>
                </c:pt>
                <c:pt idx="15">
                  <c:v>1.8074689652218583E-2</c:v>
                </c:pt>
                <c:pt idx="16">
                  <c:v>4.6784283811405827E-3</c:v>
                </c:pt>
                <c:pt idx="17">
                  <c:v>4.6415888336127757E-4</c:v>
                </c:pt>
                <c:pt idx="18">
                  <c:v>0</c:v>
                </c:pt>
              </c:numCache>
            </c:numRef>
          </c:yVal>
          <c:smooth val="1"/>
          <c:extLst>
            <c:ext xmlns:c16="http://schemas.microsoft.com/office/drawing/2014/chart" uri="{C3380CC4-5D6E-409C-BE32-E72D297353CC}">
              <c16:uniqueId val="{00000000-43E8-B447-AED2-3C814AD58D9D}"/>
            </c:ext>
          </c:extLst>
        </c:ser>
        <c:ser>
          <c:idx val="4"/>
          <c:order val="2"/>
          <c:tx>
            <c:v>5th power</c:v>
          </c:tx>
          <c:spPr>
            <a:ln w="25400">
              <a:solidFill>
                <a:srgbClr val="C00000"/>
              </a:solidFill>
            </a:ln>
          </c:spPr>
          <c:marker>
            <c:symbol val="none"/>
          </c:marker>
          <c:xVal>
            <c:numRef>
              <c:f>HF_PS_Sum_2D_sym_and_2D_noa!$A$54:$A$72</c:f>
              <c:numCache>
                <c:formatCode>General</c:formatCode>
                <c:ptCount val="19"/>
                <c:pt idx="0">
                  <c:v>0.01</c:v>
                </c:pt>
                <c:pt idx="1">
                  <c:v>0.02</c:v>
                </c:pt>
                <c:pt idx="2">
                  <c:v>0.03</c:v>
                </c:pt>
                <c:pt idx="3">
                  <c:v>0.04</c:v>
                </c:pt>
                <c:pt idx="4">
                  <c:v>0.05</c:v>
                </c:pt>
                <c:pt idx="5">
                  <c:v>0.06</c:v>
                </c:pt>
                <c:pt idx="6">
                  <c:v>7.0000000000000007E-2</c:v>
                </c:pt>
                <c:pt idx="7">
                  <c:v>0.08</c:v>
                </c:pt>
                <c:pt idx="8">
                  <c:v>0.09</c:v>
                </c:pt>
                <c:pt idx="9">
                  <c:v>0.1</c:v>
                </c:pt>
                <c:pt idx="10">
                  <c:v>0.2</c:v>
                </c:pt>
                <c:pt idx="11">
                  <c:v>0.3</c:v>
                </c:pt>
                <c:pt idx="12">
                  <c:v>0.4</c:v>
                </c:pt>
                <c:pt idx="13">
                  <c:v>0.5</c:v>
                </c:pt>
                <c:pt idx="14">
                  <c:v>0.6</c:v>
                </c:pt>
                <c:pt idx="15">
                  <c:v>0.7</c:v>
                </c:pt>
                <c:pt idx="16">
                  <c:v>0.8</c:v>
                </c:pt>
                <c:pt idx="17">
                  <c:v>0.9</c:v>
                </c:pt>
                <c:pt idx="18">
                  <c:v>1</c:v>
                </c:pt>
              </c:numCache>
            </c:numRef>
          </c:xVal>
          <c:yVal>
            <c:numRef>
              <c:f>HF_PS_Sum_2D_sym_and_2D_noa!$D$54:$D$72</c:f>
              <c:numCache>
                <c:formatCode>General</c:formatCode>
                <c:ptCount val="19"/>
                <c:pt idx="0">
                  <c:v>0.94790487981263261</c:v>
                </c:pt>
                <c:pt idx="1">
                  <c:v>0.89821810843654271</c:v>
                </c:pt>
                <c:pt idx="2">
                  <c:v>0.85084041739752525</c:v>
                </c:pt>
                <c:pt idx="3">
                  <c:v>0.80567623150082246</c:v>
                </c:pt>
                <c:pt idx="4">
                  <c:v>0.76263354263114846</c:v>
                </c:pt>
                <c:pt idx="5">
                  <c:v>0.72162378758015211</c:v>
                </c:pt>
                <c:pt idx="6">
                  <c:v>0.68256172977966689</c:v>
                </c:pt>
                <c:pt idx="7">
                  <c:v>0.64536534482260799</c:v>
                </c:pt>
                <c:pt idx="8">
                  <c:v>0.60995570965680024</c:v>
                </c:pt>
                <c:pt idx="9">
                  <c:v>0.57625689534033708</c:v>
                </c:pt>
                <c:pt idx="10">
                  <c:v>0.31860224416008476</c:v>
                </c:pt>
                <c:pt idx="11">
                  <c:v>0.16714117242654089</c:v>
                </c:pt>
                <c:pt idx="12">
                  <c:v>8.1859404773375041E-2</c:v>
                </c:pt>
                <c:pt idx="13">
                  <c:v>3.649826324456381E-2</c:v>
                </c:pt>
                <c:pt idx="14">
                  <c:v>1.4202994737826821E-2</c:v>
                </c:pt>
                <c:pt idx="15">
                  <c:v>4.4571635924238739E-3</c:v>
                </c:pt>
                <c:pt idx="16">
                  <c:v>9.4455839983965614E-4</c:v>
                </c:pt>
                <c:pt idx="17">
                  <c:v>7.6724947377792242E-5</c:v>
                </c:pt>
                <c:pt idx="18">
                  <c:v>0</c:v>
                </c:pt>
              </c:numCache>
            </c:numRef>
          </c:yVal>
          <c:smooth val="1"/>
          <c:extLst>
            <c:ext xmlns:c16="http://schemas.microsoft.com/office/drawing/2014/chart" uri="{C3380CC4-5D6E-409C-BE32-E72D297353CC}">
              <c16:uniqueId val="{00000001-43E8-B447-AED2-3C814AD58D9D}"/>
            </c:ext>
          </c:extLst>
        </c:ser>
        <c:dLbls>
          <c:showLegendKey val="0"/>
          <c:showVal val="0"/>
          <c:showCatName val="0"/>
          <c:showSerName val="0"/>
          <c:showPercent val="0"/>
          <c:showBubbleSize val="0"/>
        </c:dLbls>
        <c:axId val="1484054576"/>
        <c:axId val="1"/>
      </c:scatterChart>
      <c:scatterChart>
        <c:scatterStyle val="lineMarker"/>
        <c:varyColors val="0"/>
        <c:ser>
          <c:idx val="3"/>
          <c:order val="1"/>
          <c:tx>
            <c:v>Capsule Database</c:v>
          </c:tx>
          <c:spPr>
            <a:ln w="19050">
              <a:noFill/>
            </a:ln>
          </c:spPr>
          <c:marker>
            <c:symbol val="square"/>
            <c:size val="4"/>
          </c:marker>
          <c:xVal>
            <c:numRef>
              <c:f>HF_PS_Sum_2D_sym_and_2D_noa!$B$78:$B$431</c:f>
              <c:numCache>
                <c:formatCode>General</c:formatCode>
                <c:ptCount val="354"/>
                <c:pt idx="0">
                  <c:v>1.247E-2</c:v>
                </c:pt>
                <c:pt idx="1">
                  <c:v>8.0886299999999994E-2</c:v>
                </c:pt>
                <c:pt idx="2">
                  <c:v>0.161746</c:v>
                </c:pt>
                <c:pt idx="3">
                  <c:v>0.31333100000000003</c:v>
                </c:pt>
                <c:pt idx="4">
                  <c:v>1.49239E-2</c:v>
                </c:pt>
                <c:pt idx="5">
                  <c:v>6.7746299999999995E-2</c:v>
                </c:pt>
                <c:pt idx="6">
                  <c:v>0.12906999999999999</c:v>
                </c:pt>
                <c:pt idx="7">
                  <c:v>0.27350400000000002</c:v>
                </c:pt>
                <c:pt idx="8">
                  <c:v>1.1175300000000001E-2</c:v>
                </c:pt>
                <c:pt idx="9">
                  <c:v>1.6194199999999999E-2</c:v>
                </c:pt>
                <c:pt idx="10">
                  <c:v>2.8859300000000001E-2</c:v>
                </c:pt>
                <c:pt idx="11">
                  <c:v>0.10625999999999999</c:v>
                </c:pt>
                <c:pt idx="12">
                  <c:v>6.5745999999999999E-3</c:v>
                </c:pt>
                <c:pt idx="13">
                  <c:v>1.0223100000000001E-2</c:v>
                </c:pt>
                <c:pt idx="14">
                  <c:v>2.4270099999999999E-2</c:v>
                </c:pt>
                <c:pt idx="15">
                  <c:v>6.9582000000000005E-2</c:v>
                </c:pt>
                <c:pt idx="16">
                  <c:v>3.6739300000000003E-2</c:v>
                </c:pt>
                <c:pt idx="17">
                  <c:v>8.2958000000000007E-3</c:v>
                </c:pt>
                <c:pt idx="18">
                  <c:v>2.0119499999999998E-2</c:v>
                </c:pt>
                <c:pt idx="19">
                  <c:v>3.4566600000000003E-2</c:v>
                </c:pt>
                <c:pt idx="20">
                  <c:v>5.5948900000000003E-2</c:v>
                </c:pt>
                <c:pt idx="21">
                  <c:v>1.1195399999999999E-2</c:v>
                </c:pt>
                <c:pt idx="22">
                  <c:v>1.7177700000000001E-2</c:v>
                </c:pt>
                <c:pt idx="23">
                  <c:v>3.1738599999999999E-2</c:v>
                </c:pt>
                <c:pt idx="24">
                  <c:v>4.9522999999999998E-2</c:v>
                </c:pt>
                <c:pt idx="25">
                  <c:v>4.1072000000000001E-3</c:v>
                </c:pt>
                <c:pt idx="26">
                  <c:v>1.6661100000000002E-2</c:v>
                </c:pt>
                <c:pt idx="27">
                  <c:v>2.57685E-2</c:v>
                </c:pt>
                <c:pt idx="28">
                  <c:v>3.9436199999999998E-2</c:v>
                </c:pt>
                <c:pt idx="29">
                  <c:v>9.2367899999999999E-3</c:v>
                </c:pt>
                <c:pt idx="30">
                  <c:v>1.48898E-2</c:v>
                </c:pt>
                <c:pt idx="31">
                  <c:v>2.5984899999999998E-2</c:v>
                </c:pt>
                <c:pt idx="32">
                  <c:v>3.6493600000000001E-2</c:v>
                </c:pt>
                <c:pt idx="33">
                  <c:v>4.3023000000000002E-3</c:v>
                </c:pt>
                <c:pt idx="34">
                  <c:v>5.6284899999999999E-3</c:v>
                </c:pt>
                <c:pt idx="35">
                  <c:v>8.6386999999999992E-3</c:v>
                </c:pt>
                <c:pt idx="36">
                  <c:v>7.4664199999999997E-3</c:v>
                </c:pt>
                <c:pt idx="37">
                  <c:v>3.89471E-3</c:v>
                </c:pt>
                <c:pt idx="38">
                  <c:v>6.0067100000000002E-3</c:v>
                </c:pt>
                <c:pt idx="39">
                  <c:v>1.26106E-2</c:v>
                </c:pt>
                <c:pt idx="40">
                  <c:v>1.12158E-2</c:v>
                </c:pt>
                <c:pt idx="41">
                  <c:v>1.1156599999999999E-2</c:v>
                </c:pt>
                <c:pt idx="42">
                  <c:v>1.62407E-2</c:v>
                </c:pt>
                <c:pt idx="43">
                  <c:v>2.3221700000000001E-2</c:v>
                </c:pt>
                <c:pt idx="44">
                  <c:v>6.57867E-3</c:v>
                </c:pt>
                <c:pt idx="45">
                  <c:v>9.9436400000000001E-3</c:v>
                </c:pt>
                <c:pt idx="46">
                  <c:v>1.0186600000000001E-2</c:v>
                </c:pt>
                <c:pt idx="47">
                  <c:v>1.8634600000000001E-2</c:v>
                </c:pt>
                <c:pt idx="48">
                  <c:v>2.2650499999999998E-3</c:v>
                </c:pt>
                <c:pt idx="49">
                  <c:v>6.3206800000000004E-3</c:v>
                </c:pt>
                <c:pt idx="50">
                  <c:v>1.60053E-2</c:v>
                </c:pt>
                <c:pt idx="51">
                  <c:v>2.6197100000000001E-2</c:v>
                </c:pt>
                <c:pt idx="52">
                  <c:v>1.1154600000000001E-2</c:v>
                </c:pt>
                <c:pt idx="53">
                  <c:v>1.0195900000000001E-2</c:v>
                </c:pt>
                <c:pt idx="54">
                  <c:v>1.6899299999999999E-2</c:v>
                </c:pt>
                <c:pt idx="55">
                  <c:v>2.2356299999999999E-2</c:v>
                </c:pt>
                <c:pt idx="56">
                  <c:v>8.1550200000000007E-3</c:v>
                </c:pt>
                <c:pt idx="57">
                  <c:v>8.4307900000000005E-3</c:v>
                </c:pt>
                <c:pt idx="58">
                  <c:v>1.0743900000000001E-2</c:v>
                </c:pt>
                <c:pt idx="59">
                  <c:v>7.2263700000000002E-3</c:v>
                </c:pt>
                <c:pt idx="60">
                  <c:v>8.8623399999999998E-3</c:v>
                </c:pt>
                <c:pt idx="61">
                  <c:v>9.6120200000000006E-3</c:v>
                </c:pt>
                <c:pt idx="62">
                  <c:v>1.12926E-2</c:v>
                </c:pt>
                <c:pt idx="63">
                  <c:v>5.9081400000000001E-3</c:v>
                </c:pt>
                <c:pt idx="64">
                  <c:v>5.9274799999999997E-3</c:v>
                </c:pt>
                <c:pt idx="65">
                  <c:v>6.6073099999999999E-3</c:v>
                </c:pt>
                <c:pt idx="66">
                  <c:v>1.10315E-2</c:v>
                </c:pt>
                <c:pt idx="67">
                  <c:v>4.6930000000000001E-3</c:v>
                </c:pt>
                <c:pt idx="68">
                  <c:v>4.3322200000000003E-3</c:v>
                </c:pt>
                <c:pt idx="69">
                  <c:v>3.7618700000000001E-3</c:v>
                </c:pt>
                <c:pt idx="70">
                  <c:v>7.6439200000000002E-3</c:v>
                </c:pt>
                <c:pt idx="71">
                  <c:v>2.8067499999999999E-2</c:v>
                </c:pt>
                <c:pt idx="72">
                  <c:v>5.80356E-2</c:v>
                </c:pt>
                <c:pt idx="73">
                  <c:v>9.6755300000000002E-2</c:v>
                </c:pt>
                <c:pt idx="74">
                  <c:v>0.13489100000000001</c:v>
                </c:pt>
                <c:pt idx="75">
                  <c:v>2.0132500000000001E-2</c:v>
                </c:pt>
                <c:pt idx="76">
                  <c:v>3.4397999999999998E-2</c:v>
                </c:pt>
                <c:pt idx="77">
                  <c:v>6.2728599999999995E-2</c:v>
                </c:pt>
                <c:pt idx="78">
                  <c:v>8.8493500000000003E-2</c:v>
                </c:pt>
                <c:pt idx="79">
                  <c:v>1.49217E-2</c:v>
                </c:pt>
                <c:pt idx="80">
                  <c:v>3.9940799999999999E-2</c:v>
                </c:pt>
                <c:pt idx="81">
                  <c:v>7.2838799999999995E-2</c:v>
                </c:pt>
                <c:pt idx="82">
                  <c:v>0.11305800000000001</c:v>
                </c:pt>
                <c:pt idx="83">
                  <c:v>0.141734</c:v>
                </c:pt>
                <c:pt idx="84">
                  <c:v>1.47183E-2</c:v>
                </c:pt>
                <c:pt idx="85">
                  <c:v>3.8441000000000003E-2</c:v>
                </c:pt>
                <c:pt idx="86">
                  <c:v>8.0340599999999998E-2</c:v>
                </c:pt>
                <c:pt idx="87">
                  <c:v>0.118404</c:v>
                </c:pt>
                <c:pt idx="88">
                  <c:v>0.15404200000000001</c:v>
                </c:pt>
                <c:pt idx="89">
                  <c:v>9.0913299999999999E-3</c:v>
                </c:pt>
                <c:pt idx="90">
                  <c:v>2.4921499999999999E-2</c:v>
                </c:pt>
                <c:pt idx="91">
                  <c:v>9.0556499999999998E-2</c:v>
                </c:pt>
                <c:pt idx="92">
                  <c:v>0.30445</c:v>
                </c:pt>
                <c:pt idx="93">
                  <c:v>9.3943899999999997E-2</c:v>
                </c:pt>
                <c:pt idx="94">
                  <c:v>0.20984700000000001</c:v>
                </c:pt>
                <c:pt idx="95">
                  <c:v>0.30520000000000003</c:v>
                </c:pt>
                <c:pt idx="96">
                  <c:v>0.36421700000000001</c:v>
                </c:pt>
                <c:pt idx="97">
                  <c:v>0.42736800000000003</c:v>
                </c:pt>
                <c:pt idx="98">
                  <c:v>2.8327399999999999E-2</c:v>
                </c:pt>
                <c:pt idx="99">
                  <c:v>0.14907100000000001</c:v>
                </c:pt>
                <c:pt idx="100">
                  <c:v>3.4767800000000001E-2</c:v>
                </c:pt>
                <c:pt idx="101">
                  <c:v>3.48124E-2</c:v>
                </c:pt>
                <c:pt idx="102">
                  <c:v>8.7144800000000001E-3</c:v>
                </c:pt>
                <c:pt idx="103">
                  <c:v>3.1477600000000001E-2</c:v>
                </c:pt>
                <c:pt idx="104">
                  <c:v>5.81746E-2</c:v>
                </c:pt>
                <c:pt idx="105">
                  <c:v>8.8309299999999993E-2</c:v>
                </c:pt>
                <c:pt idx="106">
                  <c:v>1.33819E-2</c:v>
                </c:pt>
                <c:pt idx="107">
                  <c:v>2.7923400000000001E-2</c:v>
                </c:pt>
                <c:pt idx="108">
                  <c:v>4.9303800000000002E-2</c:v>
                </c:pt>
                <c:pt idx="109">
                  <c:v>6.8302000000000002E-2</c:v>
                </c:pt>
                <c:pt idx="110">
                  <c:v>5.5915699999999997E-3</c:v>
                </c:pt>
                <c:pt idx="111">
                  <c:v>8.5430300000000001E-3</c:v>
                </c:pt>
                <c:pt idx="112">
                  <c:v>1.19732E-2</c:v>
                </c:pt>
                <c:pt idx="113">
                  <c:v>1.5668700000000001E-2</c:v>
                </c:pt>
                <c:pt idx="114">
                  <c:v>3.5252E-3</c:v>
                </c:pt>
                <c:pt idx="115">
                  <c:v>9.3359099999999993E-3</c:v>
                </c:pt>
                <c:pt idx="116">
                  <c:v>9.1871899999999996E-3</c:v>
                </c:pt>
                <c:pt idx="117">
                  <c:v>1.1661899999999999E-2</c:v>
                </c:pt>
                <c:pt idx="118">
                  <c:v>0.14382500000000001</c:v>
                </c:pt>
                <c:pt idx="119">
                  <c:v>0.15829299999999999</c:v>
                </c:pt>
                <c:pt idx="120">
                  <c:v>0.21993199999999999</c:v>
                </c:pt>
                <c:pt idx="121">
                  <c:v>0.15891</c:v>
                </c:pt>
                <c:pt idx="122">
                  <c:v>1.1757500000000001E-2</c:v>
                </c:pt>
                <c:pt idx="123">
                  <c:v>8.6758299999999997E-2</c:v>
                </c:pt>
                <c:pt idx="124">
                  <c:v>8.6762300000000001E-2</c:v>
                </c:pt>
                <c:pt idx="125">
                  <c:v>0.18801799999999999</c:v>
                </c:pt>
                <c:pt idx="126">
                  <c:v>1.1613699999999999E-2</c:v>
                </c:pt>
                <c:pt idx="127">
                  <c:v>4.6052200000000001E-2</c:v>
                </c:pt>
                <c:pt idx="128">
                  <c:v>9.0376899999999996E-2</c:v>
                </c:pt>
                <c:pt idx="129">
                  <c:v>0.19416600000000001</c:v>
                </c:pt>
                <c:pt idx="130">
                  <c:v>6.2603099999999998E-3</c:v>
                </c:pt>
                <c:pt idx="131">
                  <c:v>7.3980500000000005E-2</c:v>
                </c:pt>
                <c:pt idx="132">
                  <c:v>7.4000800000000005E-2</c:v>
                </c:pt>
                <c:pt idx="133">
                  <c:v>0.20044400000000001</c:v>
                </c:pt>
                <c:pt idx="134">
                  <c:v>1.0080499999999999E-2</c:v>
                </c:pt>
                <c:pt idx="135">
                  <c:v>2.9778900000000001E-2</c:v>
                </c:pt>
                <c:pt idx="136">
                  <c:v>0.15312200000000001</c:v>
                </c:pt>
                <c:pt idx="137">
                  <c:v>4.2390200000000003E-2</c:v>
                </c:pt>
                <c:pt idx="138">
                  <c:v>0.35039599999999999</c:v>
                </c:pt>
                <c:pt idx="139">
                  <c:v>0.36629299999999998</c:v>
                </c:pt>
                <c:pt idx="140">
                  <c:v>3.8666100000000002E-2</c:v>
                </c:pt>
                <c:pt idx="141">
                  <c:v>0.17275799999999999</c:v>
                </c:pt>
                <c:pt idx="142">
                  <c:v>0.27762599999999998</c:v>
                </c:pt>
                <c:pt idx="143">
                  <c:v>0.17416300000000001</c:v>
                </c:pt>
                <c:pt idx="144">
                  <c:v>0.220447</c:v>
                </c:pt>
                <c:pt idx="145">
                  <c:v>0.278061</c:v>
                </c:pt>
                <c:pt idx="146">
                  <c:v>0.155999</c:v>
                </c:pt>
                <c:pt idx="147">
                  <c:v>0.17849899999999999</c:v>
                </c:pt>
                <c:pt idx="148">
                  <c:v>0.214117</c:v>
                </c:pt>
                <c:pt idx="149">
                  <c:v>2.2091099999999999E-2</c:v>
                </c:pt>
                <c:pt idx="150">
                  <c:v>4.7971199999999999E-2</c:v>
                </c:pt>
                <c:pt idx="151">
                  <c:v>0.118202</c:v>
                </c:pt>
                <c:pt idx="152">
                  <c:v>3.4329199999999997E-2</c:v>
                </c:pt>
                <c:pt idx="153">
                  <c:v>6.3220200000000004E-2</c:v>
                </c:pt>
                <c:pt idx="154">
                  <c:v>8.8562299999999997E-2</c:v>
                </c:pt>
                <c:pt idx="155">
                  <c:v>0.15503600000000001</c:v>
                </c:pt>
                <c:pt idx="156">
                  <c:v>0.160691</c:v>
                </c:pt>
                <c:pt idx="157">
                  <c:v>0.167547</c:v>
                </c:pt>
                <c:pt idx="158">
                  <c:v>0.17421400000000001</c:v>
                </c:pt>
                <c:pt idx="159">
                  <c:v>0.15446499999999999</c:v>
                </c:pt>
                <c:pt idx="160">
                  <c:v>0.15720200000000001</c:v>
                </c:pt>
                <c:pt idx="161">
                  <c:v>0.15659699999999999</c:v>
                </c:pt>
                <c:pt idx="162">
                  <c:v>0.151749</c:v>
                </c:pt>
                <c:pt idx="163">
                  <c:v>0.157858</c:v>
                </c:pt>
                <c:pt idx="164">
                  <c:v>0.16753000000000001</c:v>
                </c:pt>
                <c:pt idx="165">
                  <c:v>0.15134600000000001</c:v>
                </c:pt>
                <c:pt idx="166">
                  <c:v>0.156802</c:v>
                </c:pt>
                <c:pt idx="167">
                  <c:v>0.16372100000000001</c:v>
                </c:pt>
                <c:pt idx="168">
                  <c:v>1.61514E-2</c:v>
                </c:pt>
                <c:pt idx="169">
                  <c:v>0.18076700000000001</c:v>
                </c:pt>
                <c:pt idx="170">
                  <c:v>1.84788E-2</c:v>
                </c:pt>
                <c:pt idx="171">
                  <c:v>8.8812600000000005E-2</c:v>
                </c:pt>
                <c:pt idx="172">
                  <c:v>0.16768</c:v>
                </c:pt>
                <c:pt idx="173">
                  <c:v>0.28110299999999999</c:v>
                </c:pt>
                <c:pt idx="174">
                  <c:v>4.3537800000000001E-2</c:v>
                </c:pt>
                <c:pt idx="175">
                  <c:v>0.29219699999999998</c:v>
                </c:pt>
                <c:pt idx="176">
                  <c:v>0.46624100000000002</c:v>
                </c:pt>
                <c:pt idx="177">
                  <c:v>4.0614900000000002E-2</c:v>
                </c:pt>
                <c:pt idx="178">
                  <c:v>0.16242999999999999</c:v>
                </c:pt>
                <c:pt idx="179">
                  <c:v>1.3185499999999999E-2</c:v>
                </c:pt>
                <c:pt idx="180">
                  <c:v>4.7823600000000001E-2</c:v>
                </c:pt>
                <c:pt idx="181">
                  <c:v>1.7873300000000002E-2</c:v>
                </c:pt>
                <c:pt idx="182">
                  <c:v>3.9741100000000001E-2</c:v>
                </c:pt>
                <c:pt idx="183">
                  <c:v>7.4355100000000002E-3</c:v>
                </c:pt>
                <c:pt idx="184">
                  <c:v>1.6527199999999999E-2</c:v>
                </c:pt>
                <c:pt idx="185">
                  <c:v>3.1491199999999997E-2</c:v>
                </c:pt>
                <c:pt idx="186">
                  <c:v>6.0194699999999999E-3</c:v>
                </c:pt>
                <c:pt idx="187">
                  <c:v>1.1443099999999999E-2</c:v>
                </c:pt>
                <c:pt idx="188">
                  <c:v>2.6997899999999998E-2</c:v>
                </c:pt>
                <c:pt idx="189">
                  <c:v>8.0816200000000005E-2</c:v>
                </c:pt>
                <c:pt idx="190">
                  <c:v>6.0840299999999998E-3</c:v>
                </c:pt>
                <c:pt idx="191">
                  <c:v>1.7674200000000001E-2</c:v>
                </c:pt>
                <c:pt idx="192">
                  <c:v>4.2998500000000002E-2</c:v>
                </c:pt>
                <c:pt idx="193">
                  <c:v>0.14108000000000001</c:v>
                </c:pt>
                <c:pt idx="194">
                  <c:v>8.6835699999999998E-3</c:v>
                </c:pt>
                <c:pt idx="195">
                  <c:v>2.1290699999999999E-2</c:v>
                </c:pt>
                <c:pt idx="196">
                  <c:v>3.9356099999999998E-2</c:v>
                </c:pt>
                <c:pt idx="197">
                  <c:v>0.104226</c:v>
                </c:pt>
                <c:pt idx="198">
                  <c:v>1.59539E-2</c:v>
                </c:pt>
                <c:pt idx="199">
                  <c:v>6.9820400000000005E-2</c:v>
                </c:pt>
                <c:pt idx="200">
                  <c:v>0.13959299999999999</c:v>
                </c:pt>
                <c:pt idx="201">
                  <c:v>1.6197300000000001E-2</c:v>
                </c:pt>
                <c:pt idx="202">
                  <c:v>7.0683499999999996E-2</c:v>
                </c:pt>
                <c:pt idx="203">
                  <c:v>0.13923099999999999</c:v>
                </c:pt>
                <c:pt idx="204">
                  <c:v>0.28466799999999998</c:v>
                </c:pt>
                <c:pt idx="205">
                  <c:v>7.2087599999999998E-3</c:v>
                </c:pt>
                <c:pt idx="206">
                  <c:v>1.15067E-2</c:v>
                </c:pt>
                <c:pt idx="207">
                  <c:v>1.6781899999999999E-2</c:v>
                </c:pt>
                <c:pt idx="208">
                  <c:v>5.2176500000000001E-2</c:v>
                </c:pt>
                <c:pt idx="209">
                  <c:v>2.56705E-3</c:v>
                </c:pt>
                <c:pt idx="210">
                  <c:v>1.0487E-2</c:v>
                </c:pt>
                <c:pt idx="211">
                  <c:v>1.40018E-2</c:v>
                </c:pt>
                <c:pt idx="212">
                  <c:v>4.35609E-2</c:v>
                </c:pt>
                <c:pt idx="213">
                  <c:v>4.36963E-2</c:v>
                </c:pt>
                <c:pt idx="214">
                  <c:v>3.875E-2</c:v>
                </c:pt>
                <c:pt idx="215">
                  <c:v>1.80453E-2</c:v>
                </c:pt>
                <c:pt idx="216">
                  <c:v>7.5220599999999999E-2</c:v>
                </c:pt>
                <c:pt idx="217">
                  <c:v>0.133412</c:v>
                </c:pt>
                <c:pt idx="218">
                  <c:v>3.3054E-2</c:v>
                </c:pt>
                <c:pt idx="219">
                  <c:v>3.2686199999999999E-2</c:v>
                </c:pt>
                <c:pt idx="220">
                  <c:v>7.8331400000000006E-3</c:v>
                </c:pt>
                <c:pt idx="221">
                  <c:v>8.6003700000000002E-2</c:v>
                </c:pt>
                <c:pt idx="222">
                  <c:v>2.5103899999999998E-2</c:v>
                </c:pt>
                <c:pt idx="223">
                  <c:v>1.3355300000000001E-2</c:v>
                </c:pt>
                <c:pt idx="224">
                  <c:v>4.7824100000000001E-2</c:v>
                </c:pt>
                <c:pt idx="225">
                  <c:v>8.5074800000000006E-2</c:v>
                </c:pt>
                <c:pt idx="226">
                  <c:v>1.8144799999999999E-2</c:v>
                </c:pt>
                <c:pt idx="227">
                  <c:v>3.9860800000000002E-2</c:v>
                </c:pt>
                <c:pt idx="228">
                  <c:v>6.4554600000000004E-2</c:v>
                </c:pt>
                <c:pt idx="229">
                  <c:v>9.9458900000000003E-2</c:v>
                </c:pt>
                <c:pt idx="230">
                  <c:v>7.4939900000000004E-2</c:v>
                </c:pt>
                <c:pt idx="231">
                  <c:v>0.168516</c:v>
                </c:pt>
                <c:pt idx="232">
                  <c:v>0.247114</c:v>
                </c:pt>
                <c:pt idx="233">
                  <c:v>5.90749E-2</c:v>
                </c:pt>
                <c:pt idx="234">
                  <c:v>0.14469699999999999</c:v>
                </c:pt>
                <c:pt idx="235">
                  <c:v>0.22096099999999999</c:v>
                </c:pt>
                <c:pt idx="236">
                  <c:v>0.27999200000000002</c:v>
                </c:pt>
                <c:pt idx="237">
                  <c:v>5.5014E-2</c:v>
                </c:pt>
                <c:pt idx="238">
                  <c:v>0.140898</c:v>
                </c:pt>
                <c:pt idx="239">
                  <c:v>0.21033199999999999</c:v>
                </c:pt>
                <c:pt idx="240">
                  <c:v>4.9849400000000002E-2</c:v>
                </c:pt>
                <c:pt idx="241">
                  <c:v>0.116267</c:v>
                </c:pt>
                <c:pt idx="242">
                  <c:v>0.245944</c:v>
                </c:pt>
                <c:pt idx="243">
                  <c:v>8.0433899999999992E-3</c:v>
                </c:pt>
                <c:pt idx="244">
                  <c:v>1.2492899999999999E-2</c:v>
                </c:pt>
                <c:pt idx="245">
                  <c:v>2.0916299999999999E-2</c:v>
                </c:pt>
                <c:pt idx="246">
                  <c:v>1.0984300000000001E-2</c:v>
                </c:pt>
                <c:pt idx="247">
                  <c:v>9.6621499999999996E-3</c:v>
                </c:pt>
                <c:pt idx="248">
                  <c:v>1.7424599999999998E-2</c:v>
                </c:pt>
                <c:pt idx="249">
                  <c:v>2.4357299999999998E-2</c:v>
                </c:pt>
                <c:pt idx="250">
                  <c:v>3.6451699999999997E-2</c:v>
                </c:pt>
                <c:pt idx="251">
                  <c:v>9.3945699999999993E-2</c:v>
                </c:pt>
                <c:pt idx="252">
                  <c:v>0.15145</c:v>
                </c:pt>
                <c:pt idx="253">
                  <c:v>2.5010399999999999E-2</c:v>
                </c:pt>
                <c:pt idx="254">
                  <c:v>6.9284799999999994E-2</c:v>
                </c:pt>
                <c:pt idx="255">
                  <c:v>0.112398</c:v>
                </c:pt>
                <c:pt idx="256">
                  <c:v>0.1426</c:v>
                </c:pt>
                <c:pt idx="257">
                  <c:v>1.4526600000000001E-2</c:v>
                </c:pt>
                <c:pt idx="258">
                  <c:v>5.29373E-2</c:v>
                </c:pt>
                <c:pt idx="259">
                  <c:v>2.8774500000000001E-2</c:v>
                </c:pt>
                <c:pt idx="260">
                  <c:v>4.8739699999999997E-2</c:v>
                </c:pt>
                <c:pt idx="261">
                  <c:v>6.6370600000000002E-2</c:v>
                </c:pt>
                <c:pt idx="262">
                  <c:v>8.3309499999999995E-2</c:v>
                </c:pt>
                <c:pt idx="263">
                  <c:v>9.3177099999999999E-2</c:v>
                </c:pt>
                <c:pt idx="264">
                  <c:v>0.10356700000000001</c:v>
                </c:pt>
                <c:pt idx="265">
                  <c:v>7.5203199999999998E-2</c:v>
                </c:pt>
                <c:pt idx="266">
                  <c:v>9.0159299999999998E-2</c:v>
                </c:pt>
                <c:pt idx="267">
                  <c:v>0.11194900000000001</c:v>
                </c:pt>
                <c:pt idx="268">
                  <c:v>0.12790499999999999</c:v>
                </c:pt>
                <c:pt idx="269">
                  <c:v>0.146255</c:v>
                </c:pt>
                <c:pt idx="270">
                  <c:v>0.16733999999999999</c:v>
                </c:pt>
                <c:pt idx="271">
                  <c:v>6.0694600000000001E-2</c:v>
                </c:pt>
                <c:pt idx="272">
                  <c:v>0.12155299999999999</c:v>
                </c:pt>
                <c:pt idx="273">
                  <c:v>0.25771300000000003</c:v>
                </c:pt>
                <c:pt idx="274">
                  <c:v>0.357927</c:v>
                </c:pt>
                <c:pt idx="275">
                  <c:v>0.42878899999999998</c:v>
                </c:pt>
                <c:pt idx="276">
                  <c:v>9.9847900000000003E-2</c:v>
                </c:pt>
                <c:pt idx="277">
                  <c:v>0.209262</c:v>
                </c:pt>
                <c:pt idx="278">
                  <c:v>2.1850999999999999E-2</c:v>
                </c:pt>
                <c:pt idx="279">
                  <c:v>5.5442100000000001E-2</c:v>
                </c:pt>
                <c:pt idx="280">
                  <c:v>0.13113</c:v>
                </c:pt>
                <c:pt idx="281">
                  <c:v>0.21537200000000001</c:v>
                </c:pt>
                <c:pt idx="282">
                  <c:v>1.45869E-2</c:v>
                </c:pt>
                <c:pt idx="283">
                  <c:v>4.6116400000000002E-2</c:v>
                </c:pt>
                <c:pt idx="284">
                  <c:v>8.3433599999999997E-2</c:v>
                </c:pt>
                <c:pt idx="285">
                  <c:v>4.7976900000000003E-2</c:v>
                </c:pt>
                <c:pt idx="286">
                  <c:v>6.2202500000000001E-2</c:v>
                </c:pt>
                <c:pt idx="287">
                  <c:v>8.1003099999999995E-2</c:v>
                </c:pt>
                <c:pt idx="288">
                  <c:v>0.10705099999999999</c:v>
                </c:pt>
                <c:pt idx="289">
                  <c:v>0.15051400000000001</c:v>
                </c:pt>
                <c:pt idx="290">
                  <c:v>2.9333700000000001E-2</c:v>
                </c:pt>
                <c:pt idx="291">
                  <c:v>4.8231499999999997E-2</c:v>
                </c:pt>
                <c:pt idx="292">
                  <c:v>5.9470700000000001E-2</c:v>
                </c:pt>
                <c:pt idx="293">
                  <c:v>6.7657300000000004E-2</c:v>
                </c:pt>
                <c:pt idx="294">
                  <c:v>9.9388199999999996E-2</c:v>
                </c:pt>
                <c:pt idx="295">
                  <c:v>8.9624700000000002E-2</c:v>
                </c:pt>
                <c:pt idx="296">
                  <c:v>0.104796</c:v>
                </c:pt>
                <c:pt idx="297">
                  <c:v>0.11788700000000001</c:v>
                </c:pt>
                <c:pt idx="298">
                  <c:v>7.4898400000000004E-2</c:v>
                </c:pt>
                <c:pt idx="299">
                  <c:v>8.4231500000000001E-2</c:v>
                </c:pt>
                <c:pt idx="300">
                  <c:v>9.4575400000000004E-2</c:v>
                </c:pt>
                <c:pt idx="301">
                  <c:v>5.9450299999999998E-2</c:v>
                </c:pt>
                <c:pt idx="302">
                  <c:v>3.8687899999999997E-2</c:v>
                </c:pt>
                <c:pt idx="303">
                  <c:v>5.5174500000000001E-2</c:v>
                </c:pt>
                <c:pt idx="304">
                  <c:v>7.1170800000000006E-2</c:v>
                </c:pt>
                <c:pt idx="305">
                  <c:v>8.9396400000000001E-2</c:v>
                </c:pt>
                <c:pt idx="306">
                  <c:v>1.2992500000000001E-2</c:v>
                </c:pt>
                <c:pt idx="307">
                  <c:v>1.18938E-2</c:v>
                </c:pt>
                <c:pt idx="308">
                  <c:v>1.5130599999999999E-2</c:v>
                </c:pt>
                <c:pt idx="309">
                  <c:v>1.8737500000000001E-2</c:v>
                </c:pt>
                <c:pt idx="310">
                  <c:v>1.67782E-2</c:v>
                </c:pt>
                <c:pt idx="311">
                  <c:v>1.6390100000000001E-2</c:v>
                </c:pt>
                <c:pt idx="312">
                  <c:v>1.4160000000000001E-2</c:v>
                </c:pt>
                <c:pt idx="313">
                  <c:v>1.6176699999999999E-2</c:v>
                </c:pt>
                <c:pt idx="314">
                  <c:v>1.8977600000000001E-2</c:v>
                </c:pt>
                <c:pt idx="315">
                  <c:v>8.0487799999999998E-2</c:v>
                </c:pt>
                <c:pt idx="316">
                  <c:v>0.126252</c:v>
                </c:pt>
                <c:pt idx="317">
                  <c:v>0.1492</c:v>
                </c:pt>
                <c:pt idx="318">
                  <c:v>2.08501E-2</c:v>
                </c:pt>
                <c:pt idx="319">
                  <c:v>8.5769499999999999E-2</c:v>
                </c:pt>
                <c:pt idx="320">
                  <c:v>0.15556200000000001</c:v>
                </c:pt>
                <c:pt idx="321">
                  <c:v>0.28387800000000002</c:v>
                </c:pt>
                <c:pt idx="322">
                  <c:v>1.8377299999999999E-2</c:v>
                </c:pt>
                <c:pt idx="323">
                  <c:v>7.8634700000000002E-2</c:v>
                </c:pt>
                <c:pt idx="324">
                  <c:v>0.144428</c:v>
                </c:pt>
                <c:pt idx="325">
                  <c:v>1.8756999999999999E-2</c:v>
                </c:pt>
                <c:pt idx="326">
                  <c:v>0.107014</c:v>
                </c:pt>
                <c:pt idx="327">
                  <c:v>0.21767800000000001</c:v>
                </c:pt>
                <c:pt idx="328">
                  <c:v>0.36352200000000001</c:v>
                </c:pt>
                <c:pt idx="329">
                  <c:v>1.0919099999999999E-2</c:v>
                </c:pt>
                <c:pt idx="330">
                  <c:v>7.9034499999999994E-2</c:v>
                </c:pt>
                <c:pt idx="331">
                  <c:v>0.157919</c:v>
                </c:pt>
                <c:pt idx="332">
                  <c:v>0.30322700000000002</c:v>
                </c:pt>
                <c:pt idx="333">
                  <c:v>0.16839499999999999</c:v>
                </c:pt>
                <c:pt idx="334">
                  <c:v>4.3432800000000001E-2</c:v>
                </c:pt>
                <c:pt idx="335">
                  <c:v>0.24116299999999999</c:v>
                </c:pt>
                <c:pt idx="336">
                  <c:v>8.5761299999999999E-2</c:v>
                </c:pt>
                <c:pt idx="337">
                  <c:v>5.7026E-2</c:v>
                </c:pt>
                <c:pt idx="338">
                  <c:v>0.18004899999999999</c:v>
                </c:pt>
                <c:pt idx="339">
                  <c:v>7.8232800000000005E-2</c:v>
                </c:pt>
                <c:pt idx="340">
                  <c:v>5.4843299999999998E-2</c:v>
                </c:pt>
                <c:pt idx="341">
                  <c:v>0.200714</c:v>
                </c:pt>
                <c:pt idx="342">
                  <c:v>0.303896</c:v>
                </c:pt>
                <c:pt idx="343">
                  <c:v>0.41139500000000001</c:v>
                </c:pt>
                <c:pt idx="344">
                  <c:v>3.9825100000000002E-2</c:v>
                </c:pt>
                <c:pt idx="345">
                  <c:v>3.79467E-2</c:v>
                </c:pt>
                <c:pt idx="346">
                  <c:v>0.20815400000000001</c:v>
                </c:pt>
                <c:pt idx="347">
                  <c:v>3.1346100000000002E-2</c:v>
                </c:pt>
                <c:pt idx="348">
                  <c:v>0.129826</c:v>
                </c:pt>
                <c:pt idx="349">
                  <c:v>0.23566599999999999</c:v>
                </c:pt>
                <c:pt idx="350">
                  <c:v>0.207817</c:v>
                </c:pt>
                <c:pt idx="351">
                  <c:v>0.29557800000000001</c:v>
                </c:pt>
                <c:pt idx="352">
                  <c:v>0.20058999999999999</c:v>
                </c:pt>
                <c:pt idx="353">
                  <c:v>0.244973</c:v>
                </c:pt>
              </c:numCache>
            </c:numRef>
          </c:xVal>
          <c:yVal>
            <c:numRef>
              <c:f>HF_PS_Sum_2D_sym_and_2D_noa!$A$78:$A$431</c:f>
              <c:numCache>
                <c:formatCode>General</c:formatCode>
                <c:ptCount val="354"/>
                <c:pt idx="0">
                  <c:v>0.90869599999999995</c:v>
                </c:pt>
                <c:pt idx="1">
                  <c:v>0.56086999999999998</c:v>
                </c:pt>
                <c:pt idx="2">
                  <c:v>0.376087</c:v>
                </c:pt>
                <c:pt idx="3">
                  <c:v>0.17</c:v>
                </c:pt>
                <c:pt idx="4">
                  <c:v>0.90869599999999995</c:v>
                </c:pt>
                <c:pt idx="5">
                  <c:v>0.56304299999999996</c:v>
                </c:pt>
                <c:pt idx="6">
                  <c:v>0.37826100000000001</c:v>
                </c:pt>
                <c:pt idx="7">
                  <c:v>0.14108699999999999</c:v>
                </c:pt>
                <c:pt idx="8">
                  <c:v>0.99130399999999996</c:v>
                </c:pt>
                <c:pt idx="9">
                  <c:v>0.94347800000000004</c:v>
                </c:pt>
                <c:pt idx="10">
                  <c:v>0.85652200000000001</c:v>
                </c:pt>
                <c:pt idx="11">
                  <c:v>0.54130400000000001</c:v>
                </c:pt>
                <c:pt idx="12">
                  <c:v>0.95434799999999997</c:v>
                </c:pt>
                <c:pt idx="13">
                  <c:v>0.90434800000000004</c:v>
                </c:pt>
                <c:pt idx="14">
                  <c:v>0.821739</c:v>
                </c:pt>
                <c:pt idx="15">
                  <c:v>0.56304299999999996</c:v>
                </c:pt>
                <c:pt idx="16">
                  <c:v>0.75652200000000003</c:v>
                </c:pt>
                <c:pt idx="17">
                  <c:v>0.94565200000000005</c:v>
                </c:pt>
                <c:pt idx="18">
                  <c:v>0.86521700000000001</c:v>
                </c:pt>
                <c:pt idx="19">
                  <c:v>0.77391299999999996</c:v>
                </c:pt>
                <c:pt idx="20">
                  <c:v>0.68260900000000002</c:v>
                </c:pt>
                <c:pt idx="21">
                  <c:v>0.95434799999999997</c:v>
                </c:pt>
                <c:pt idx="22">
                  <c:v>0.87608699999999995</c:v>
                </c:pt>
                <c:pt idx="23">
                  <c:v>0.78913</c:v>
                </c:pt>
                <c:pt idx="24">
                  <c:v>0.69130400000000003</c:v>
                </c:pt>
                <c:pt idx="25">
                  <c:v>0.93478300000000003</c:v>
                </c:pt>
                <c:pt idx="26">
                  <c:v>0.863043</c:v>
                </c:pt>
                <c:pt idx="27">
                  <c:v>0.81521699999999997</c:v>
                </c:pt>
                <c:pt idx="28">
                  <c:v>0.73912999999999995</c:v>
                </c:pt>
                <c:pt idx="29">
                  <c:v>0.95</c:v>
                </c:pt>
                <c:pt idx="30">
                  <c:v>0.85869600000000001</c:v>
                </c:pt>
                <c:pt idx="31">
                  <c:v>0.83478300000000005</c:v>
                </c:pt>
                <c:pt idx="32">
                  <c:v>0.75217400000000001</c:v>
                </c:pt>
                <c:pt idx="33">
                  <c:v>0.97608700000000004</c:v>
                </c:pt>
                <c:pt idx="34">
                  <c:v>0.967391</c:v>
                </c:pt>
                <c:pt idx="35">
                  <c:v>0.93043500000000001</c:v>
                </c:pt>
                <c:pt idx="36">
                  <c:v>0.967391</c:v>
                </c:pt>
                <c:pt idx="37">
                  <c:v>0.95434799999999997</c:v>
                </c:pt>
                <c:pt idx="38">
                  <c:v>0.928261</c:v>
                </c:pt>
                <c:pt idx="39">
                  <c:v>0.91739099999999996</c:v>
                </c:pt>
                <c:pt idx="40">
                  <c:v>0.99130399999999996</c:v>
                </c:pt>
                <c:pt idx="41">
                  <c:v>0.96521699999999999</c:v>
                </c:pt>
                <c:pt idx="42">
                  <c:v>0.94565200000000005</c:v>
                </c:pt>
                <c:pt idx="43">
                  <c:v>0.91739099999999996</c:v>
                </c:pt>
                <c:pt idx="44">
                  <c:v>0.95652199999999998</c:v>
                </c:pt>
                <c:pt idx="45">
                  <c:v>0.94130400000000003</c:v>
                </c:pt>
                <c:pt idx="46">
                  <c:v>0.90217400000000003</c:v>
                </c:pt>
                <c:pt idx="47">
                  <c:v>0.84782599999999997</c:v>
                </c:pt>
                <c:pt idx="48">
                  <c:v>0.97391300000000003</c:v>
                </c:pt>
                <c:pt idx="49">
                  <c:v>0.93913000000000002</c:v>
                </c:pt>
                <c:pt idx="50">
                  <c:v>0.89782600000000001</c:v>
                </c:pt>
                <c:pt idx="51">
                  <c:v>0.82826100000000002</c:v>
                </c:pt>
                <c:pt idx="52">
                  <c:v>0.96304299999999998</c:v>
                </c:pt>
                <c:pt idx="53">
                  <c:v>0.95</c:v>
                </c:pt>
                <c:pt idx="54">
                  <c:v>0.92173899999999998</c:v>
                </c:pt>
                <c:pt idx="55">
                  <c:v>0.87173900000000004</c:v>
                </c:pt>
                <c:pt idx="56">
                  <c:v>0.94130400000000003</c:v>
                </c:pt>
                <c:pt idx="57">
                  <c:v>0.95434799999999997</c:v>
                </c:pt>
                <c:pt idx="58">
                  <c:v>0.92391299999999998</c:v>
                </c:pt>
                <c:pt idx="59">
                  <c:v>0.98695699999999997</c:v>
                </c:pt>
                <c:pt idx="60">
                  <c:v>0.96956500000000001</c:v>
                </c:pt>
                <c:pt idx="61">
                  <c:v>0.95434799999999997</c:v>
                </c:pt>
                <c:pt idx="62">
                  <c:v>0.93043500000000001</c:v>
                </c:pt>
                <c:pt idx="63">
                  <c:v>1</c:v>
                </c:pt>
                <c:pt idx="64">
                  <c:v>0.99565199999999998</c:v>
                </c:pt>
                <c:pt idx="65">
                  <c:v>1.0108699999999999</c:v>
                </c:pt>
                <c:pt idx="66">
                  <c:v>1.0043500000000001</c:v>
                </c:pt>
                <c:pt idx="67">
                  <c:v>1.00217</c:v>
                </c:pt>
                <c:pt idx="68">
                  <c:v>1.0086999999999999</c:v>
                </c:pt>
                <c:pt idx="69">
                  <c:v>0.97608700000000004</c:v>
                </c:pt>
                <c:pt idx="70">
                  <c:v>0.96521699999999999</c:v>
                </c:pt>
                <c:pt idx="71">
                  <c:v>0.84565199999999996</c:v>
                </c:pt>
                <c:pt idx="72">
                  <c:v>0.7</c:v>
                </c:pt>
                <c:pt idx="73">
                  <c:v>0.58043500000000003</c:v>
                </c:pt>
                <c:pt idx="74">
                  <c:v>0.45652199999999998</c:v>
                </c:pt>
                <c:pt idx="75">
                  <c:v>0.82826100000000002</c:v>
                </c:pt>
                <c:pt idx="76">
                  <c:v>0.71956500000000001</c:v>
                </c:pt>
                <c:pt idx="77">
                  <c:v>0.59565199999999996</c:v>
                </c:pt>
                <c:pt idx="78">
                  <c:v>0.47826099999999999</c:v>
                </c:pt>
                <c:pt idx="79">
                  <c:v>0.91739099999999996</c:v>
                </c:pt>
                <c:pt idx="80">
                  <c:v>0.75869600000000004</c:v>
                </c:pt>
                <c:pt idx="81">
                  <c:v>0.56956499999999999</c:v>
                </c:pt>
                <c:pt idx="82">
                  <c:v>0.395652</c:v>
                </c:pt>
                <c:pt idx="83">
                  <c:v>0.23913000000000001</c:v>
                </c:pt>
                <c:pt idx="84">
                  <c:v>0.88260899999999998</c:v>
                </c:pt>
                <c:pt idx="85">
                  <c:v>0.71956500000000001</c:v>
                </c:pt>
                <c:pt idx="86">
                  <c:v>0.53043499999999999</c:v>
                </c:pt>
                <c:pt idx="87">
                  <c:v>0.44565199999999999</c:v>
                </c:pt>
                <c:pt idx="88">
                  <c:v>0.34347800000000001</c:v>
                </c:pt>
                <c:pt idx="89">
                  <c:v>0.96956500000000001</c:v>
                </c:pt>
                <c:pt idx="90">
                  <c:v>0.81086999999999998</c:v>
                </c:pt>
                <c:pt idx="91">
                  <c:v>0.47826099999999999</c:v>
                </c:pt>
                <c:pt idx="92">
                  <c:v>3.6087000000000001E-2</c:v>
                </c:pt>
                <c:pt idx="93">
                  <c:v>0.49347800000000003</c:v>
                </c:pt>
                <c:pt idx="94">
                  <c:v>0.22173899999999999</c:v>
                </c:pt>
                <c:pt idx="95">
                  <c:v>0.11587</c:v>
                </c:pt>
                <c:pt idx="96">
                  <c:v>6.7608699999999994E-2</c:v>
                </c:pt>
                <c:pt idx="97">
                  <c:v>4.5217399999999998E-2</c:v>
                </c:pt>
                <c:pt idx="98">
                  <c:v>0.782609</c:v>
                </c:pt>
                <c:pt idx="99">
                  <c:v>0.28913</c:v>
                </c:pt>
                <c:pt idx="100">
                  <c:v>0.75652200000000003</c:v>
                </c:pt>
                <c:pt idx="101">
                  <c:v>0.75652200000000003</c:v>
                </c:pt>
                <c:pt idx="102">
                  <c:v>0.94347800000000004</c:v>
                </c:pt>
                <c:pt idx="103">
                  <c:v>0.81304299999999996</c:v>
                </c:pt>
                <c:pt idx="104">
                  <c:v>0.68043500000000001</c:v>
                </c:pt>
                <c:pt idx="105">
                  <c:v>0.571739</c:v>
                </c:pt>
                <c:pt idx="106">
                  <c:v>0.95</c:v>
                </c:pt>
                <c:pt idx="107">
                  <c:v>0.81739099999999998</c:v>
                </c:pt>
                <c:pt idx="108">
                  <c:v>0.68695700000000004</c:v>
                </c:pt>
                <c:pt idx="109">
                  <c:v>0.58043500000000003</c:v>
                </c:pt>
                <c:pt idx="110">
                  <c:v>0.99782599999999999</c:v>
                </c:pt>
                <c:pt idx="111">
                  <c:v>0.96521699999999999</c:v>
                </c:pt>
                <c:pt idx="112">
                  <c:v>0.96087</c:v>
                </c:pt>
                <c:pt idx="113">
                  <c:v>0.93478300000000003</c:v>
                </c:pt>
                <c:pt idx="114">
                  <c:v>0.97173900000000002</c:v>
                </c:pt>
                <c:pt idx="115">
                  <c:v>0.94782599999999995</c:v>
                </c:pt>
                <c:pt idx="116">
                  <c:v>0.92173899999999998</c:v>
                </c:pt>
                <c:pt idx="117">
                  <c:v>0.93043500000000001</c:v>
                </c:pt>
                <c:pt idx="118">
                  <c:v>0.29130400000000001</c:v>
                </c:pt>
                <c:pt idx="119">
                  <c:v>0.31086999999999998</c:v>
                </c:pt>
                <c:pt idx="120">
                  <c:v>0.35217399999999999</c:v>
                </c:pt>
                <c:pt idx="121">
                  <c:v>0.36956499999999998</c:v>
                </c:pt>
                <c:pt idx="122">
                  <c:v>0.91739099999999996</c:v>
                </c:pt>
                <c:pt idx="123">
                  <c:v>0.47391299999999997</c:v>
                </c:pt>
                <c:pt idx="124">
                  <c:v>0.47391299999999997</c:v>
                </c:pt>
                <c:pt idx="125">
                  <c:v>0.17478299999999999</c:v>
                </c:pt>
                <c:pt idx="126">
                  <c:v>0.91739099999999996</c:v>
                </c:pt>
                <c:pt idx="127">
                  <c:v>0.68478300000000003</c:v>
                </c:pt>
                <c:pt idx="128">
                  <c:v>0.45217400000000002</c:v>
                </c:pt>
                <c:pt idx="129">
                  <c:v>0.223913</c:v>
                </c:pt>
                <c:pt idx="130">
                  <c:v>0.99347799999999997</c:v>
                </c:pt>
                <c:pt idx="131">
                  <c:v>0.62608699999999995</c:v>
                </c:pt>
                <c:pt idx="132">
                  <c:v>0.62608699999999995</c:v>
                </c:pt>
                <c:pt idx="133">
                  <c:v>0.34782600000000002</c:v>
                </c:pt>
                <c:pt idx="134">
                  <c:v>0.95217399999999996</c:v>
                </c:pt>
                <c:pt idx="135">
                  <c:v>0.80217400000000005</c:v>
                </c:pt>
                <c:pt idx="136">
                  <c:v>0.36739100000000002</c:v>
                </c:pt>
                <c:pt idx="137">
                  <c:v>0.74782599999999999</c:v>
                </c:pt>
                <c:pt idx="138">
                  <c:v>0.15912999999999999</c:v>
                </c:pt>
                <c:pt idx="139">
                  <c:v>4.1956500000000001E-2</c:v>
                </c:pt>
                <c:pt idx="140">
                  <c:v>0.76739100000000005</c:v>
                </c:pt>
                <c:pt idx="141">
                  <c:v>0.35</c:v>
                </c:pt>
                <c:pt idx="142">
                  <c:v>0.17521700000000001</c:v>
                </c:pt>
                <c:pt idx="143">
                  <c:v>0.34565200000000001</c:v>
                </c:pt>
                <c:pt idx="144">
                  <c:v>0.21956500000000001</c:v>
                </c:pt>
                <c:pt idx="145">
                  <c:v>0.12</c:v>
                </c:pt>
                <c:pt idx="146">
                  <c:v>0.39782600000000001</c:v>
                </c:pt>
                <c:pt idx="147">
                  <c:v>0.39782600000000001</c:v>
                </c:pt>
                <c:pt idx="148">
                  <c:v>0.33912999999999999</c:v>
                </c:pt>
                <c:pt idx="149">
                  <c:v>0.86739100000000002</c:v>
                </c:pt>
                <c:pt idx="150">
                  <c:v>0.71956500000000001</c:v>
                </c:pt>
                <c:pt idx="151">
                  <c:v>0.47173900000000002</c:v>
                </c:pt>
                <c:pt idx="152">
                  <c:v>0.71956500000000001</c:v>
                </c:pt>
                <c:pt idx="153">
                  <c:v>0.59347799999999995</c:v>
                </c:pt>
                <c:pt idx="154">
                  <c:v>0.47826099999999999</c:v>
                </c:pt>
                <c:pt idx="155">
                  <c:v>0.31956499999999999</c:v>
                </c:pt>
                <c:pt idx="156">
                  <c:v>0.31739099999999998</c:v>
                </c:pt>
                <c:pt idx="157">
                  <c:v>0.29565200000000003</c:v>
                </c:pt>
                <c:pt idx="158">
                  <c:v>0.25652200000000003</c:v>
                </c:pt>
                <c:pt idx="159">
                  <c:v>0.32826100000000002</c:v>
                </c:pt>
                <c:pt idx="160">
                  <c:v>0.33695700000000001</c:v>
                </c:pt>
                <c:pt idx="161">
                  <c:v>0.34347800000000001</c:v>
                </c:pt>
                <c:pt idx="162">
                  <c:v>0.26739099999999999</c:v>
                </c:pt>
                <c:pt idx="163">
                  <c:v>0.24130399999999999</c:v>
                </c:pt>
                <c:pt idx="164">
                  <c:v>0.22173899999999999</c:v>
                </c:pt>
                <c:pt idx="165">
                  <c:v>0.28913</c:v>
                </c:pt>
                <c:pt idx="166">
                  <c:v>0.282609</c:v>
                </c:pt>
                <c:pt idx="167">
                  <c:v>0.27608700000000003</c:v>
                </c:pt>
                <c:pt idx="168">
                  <c:v>0.89347799999999999</c:v>
                </c:pt>
                <c:pt idx="169">
                  <c:v>0.18152199999999999</c:v>
                </c:pt>
                <c:pt idx="170">
                  <c:v>0.84347799999999995</c:v>
                </c:pt>
                <c:pt idx="171">
                  <c:v>0.47826099999999999</c:v>
                </c:pt>
                <c:pt idx="172">
                  <c:v>0.282609</c:v>
                </c:pt>
                <c:pt idx="173">
                  <c:v>8.7391300000000005E-2</c:v>
                </c:pt>
                <c:pt idx="174">
                  <c:v>0.72391300000000003</c:v>
                </c:pt>
                <c:pt idx="175">
                  <c:v>0.169348</c:v>
                </c:pt>
                <c:pt idx="176">
                  <c:v>6.2391299999999997E-2</c:v>
                </c:pt>
                <c:pt idx="177">
                  <c:v>0.72826100000000005</c:v>
                </c:pt>
                <c:pt idx="178">
                  <c:v>0.33043499999999998</c:v>
                </c:pt>
                <c:pt idx="179">
                  <c:v>0.90434800000000004</c:v>
                </c:pt>
                <c:pt idx="180">
                  <c:v>0.73260899999999995</c:v>
                </c:pt>
                <c:pt idx="181">
                  <c:v>0.886957</c:v>
                </c:pt>
                <c:pt idx="182">
                  <c:v>0.76521700000000004</c:v>
                </c:pt>
                <c:pt idx="183">
                  <c:v>0.95869599999999999</c:v>
                </c:pt>
                <c:pt idx="184">
                  <c:v>0.91086999999999996</c:v>
                </c:pt>
                <c:pt idx="185">
                  <c:v>0.85869600000000001</c:v>
                </c:pt>
                <c:pt idx="186">
                  <c:v>0.95652199999999998</c:v>
                </c:pt>
                <c:pt idx="187">
                  <c:v>0.89782600000000001</c:v>
                </c:pt>
                <c:pt idx="188">
                  <c:v>0.83695699999999995</c:v>
                </c:pt>
                <c:pt idx="189">
                  <c:v>0.58913000000000004</c:v>
                </c:pt>
                <c:pt idx="190">
                  <c:v>1.0086999999999999</c:v>
                </c:pt>
                <c:pt idx="191">
                  <c:v>0.86087000000000002</c:v>
                </c:pt>
                <c:pt idx="192">
                  <c:v>0.73478299999999996</c:v>
                </c:pt>
                <c:pt idx="193">
                  <c:v>0.46521699999999999</c:v>
                </c:pt>
                <c:pt idx="194">
                  <c:v>0.96304299999999998</c:v>
                </c:pt>
                <c:pt idx="195">
                  <c:v>0.84782599999999997</c:v>
                </c:pt>
                <c:pt idx="196">
                  <c:v>0.73695699999999997</c:v>
                </c:pt>
                <c:pt idx="197">
                  <c:v>0.49130400000000002</c:v>
                </c:pt>
                <c:pt idx="198">
                  <c:v>0.91086999999999996</c:v>
                </c:pt>
                <c:pt idx="199">
                  <c:v>0.55434799999999995</c:v>
                </c:pt>
                <c:pt idx="200">
                  <c:v>0.30434800000000001</c:v>
                </c:pt>
                <c:pt idx="201">
                  <c:v>0.895652</c:v>
                </c:pt>
                <c:pt idx="202">
                  <c:v>0.53695700000000002</c:v>
                </c:pt>
                <c:pt idx="203">
                  <c:v>0.35</c:v>
                </c:pt>
                <c:pt idx="204">
                  <c:v>0.13239100000000001</c:v>
                </c:pt>
                <c:pt idx="205">
                  <c:v>0.98043499999999995</c:v>
                </c:pt>
                <c:pt idx="206">
                  <c:v>0.94782599999999995</c:v>
                </c:pt>
                <c:pt idx="207">
                  <c:v>0.87826099999999996</c:v>
                </c:pt>
                <c:pt idx="208">
                  <c:v>0.62608699999999995</c:v>
                </c:pt>
                <c:pt idx="209">
                  <c:v>0.97173900000000002</c:v>
                </c:pt>
                <c:pt idx="210">
                  <c:v>0.91521699999999995</c:v>
                </c:pt>
                <c:pt idx="211">
                  <c:v>0.84347799999999995</c:v>
                </c:pt>
                <c:pt idx="212">
                  <c:v>0.61956500000000003</c:v>
                </c:pt>
                <c:pt idx="213">
                  <c:v>0.71304299999999998</c:v>
                </c:pt>
                <c:pt idx="214">
                  <c:v>0.77173899999999995</c:v>
                </c:pt>
                <c:pt idx="215">
                  <c:v>0.85217399999999999</c:v>
                </c:pt>
                <c:pt idx="216">
                  <c:v>0.59565199999999996</c:v>
                </c:pt>
                <c:pt idx="217">
                  <c:v>0.408696</c:v>
                </c:pt>
                <c:pt idx="218">
                  <c:v>0.66086999999999996</c:v>
                </c:pt>
                <c:pt idx="219">
                  <c:v>0.7</c:v>
                </c:pt>
                <c:pt idx="220">
                  <c:v>0.85652200000000001</c:v>
                </c:pt>
                <c:pt idx="221">
                  <c:v>0.50652200000000003</c:v>
                </c:pt>
                <c:pt idx="222">
                  <c:v>0.73912999999999995</c:v>
                </c:pt>
                <c:pt idx="223">
                  <c:v>0.90434800000000004</c:v>
                </c:pt>
                <c:pt idx="224">
                  <c:v>0.73260899999999995</c:v>
                </c:pt>
                <c:pt idx="225">
                  <c:v>0.57826100000000002</c:v>
                </c:pt>
                <c:pt idx="226">
                  <c:v>0.88912999999999998</c:v>
                </c:pt>
                <c:pt idx="227">
                  <c:v>0.75434800000000002</c:v>
                </c:pt>
                <c:pt idx="228">
                  <c:v>0.59347799999999995</c:v>
                </c:pt>
                <c:pt idx="229">
                  <c:v>0.48478300000000002</c:v>
                </c:pt>
                <c:pt idx="230">
                  <c:v>0.58913000000000004</c:v>
                </c:pt>
                <c:pt idx="231">
                  <c:v>0.33912999999999999</c:v>
                </c:pt>
                <c:pt idx="232">
                  <c:v>0.20608699999999999</c:v>
                </c:pt>
                <c:pt idx="233">
                  <c:v>0.60217399999999999</c:v>
                </c:pt>
                <c:pt idx="234">
                  <c:v>0.31521700000000002</c:v>
                </c:pt>
                <c:pt idx="235">
                  <c:v>0.18282599999999999</c:v>
                </c:pt>
                <c:pt idx="236">
                  <c:v>0.12587000000000001</c:v>
                </c:pt>
                <c:pt idx="237">
                  <c:v>0.67173899999999998</c:v>
                </c:pt>
                <c:pt idx="238">
                  <c:v>0.373913</c:v>
                </c:pt>
                <c:pt idx="239">
                  <c:v>0.24130399999999999</c:v>
                </c:pt>
                <c:pt idx="240">
                  <c:v>0.66086999999999996</c:v>
                </c:pt>
                <c:pt idx="241">
                  <c:v>0.40434799999999999</c:v>
                </c:pt>
                <c:pt idx="242">
                  <c:v>0.16760900000000001</c:v>
                </c:pt>
                <c:pt idx="243">
                  <c:v>0.96956500000000001</c:v>
                </c:pt>
                <c:pt idx="244">
                  <c:v>0.94130400000000003</c:v>
                </c:pt>
                <c:pt idx="245">
                  <c:v>0.88478299999999999</c:v>
                </c:pt>
                <c:pt idx="246">
                  <c:v>0.94565200000000005</c:v>
                </c:pt>
                <c:pt idx="247">
                  <c:v>0.93695700000000004</c:v>
                </c:pt>
                <c:pt idx="248">
                  <c:v>0.88478299999999999</c:v>
                </c:pt>
                <c:pt idx="249">
                  <c:v>0.80652199999999996</c:v>
                </c:pt>
                <c:pt idx="250">
                  <c:v>0.78695700000000002</c:v>
                </c:pt>
                <c:pt idx="251">
                  <c:v>0.46956500000000001</c:v>
                </c:pt>
                <c:pt idx="252">
                  <c:v>0.29565200000000003</c:v>
                </c:pt>
                <c:pt idx="253">
                  <c:v>0.8</c:v>
                </c:pt>
                <c:pt idx="254">
                  <c:v>0.50869600000000004</c:v>
                </c:pt>
                <c:pt idx="255">
                  <c:v>0.34565200000000001</c:v>
                </c:pt>
                <c:pt idx="256">
                  <c:v>0.23913000000000001</c:v>
                </c:pt>
                <c:pt idx="257">
                  <c:v>0.89347799999999999</c:v>
                </c:pt>
                <c:pt idx="258">
                  <c:v>0.62391300000000005</c:v>
                </c:pt>
                <c:pt idx="259">
                  <c:v>0.73478299999999996</c:v>
                </c:pt>
                <c:pt idx="260">
                  <c:v>0.636957</c:v>
                </c:pt>
                <c:pt idx="261">
                  <c:v>0.53478300000000001</c:v>
                </c:pt>
                <c:pt idx="262">
                  <c:v>0.56739099999999998</c:v>
                </c:pt>
                <c:pt idx="263">
                  <c:v>0.48695699999999997</c:v>
                </c:pt>
                <c:pt idx="264">
                  <c:v>0.45652199999999998</c:v>
                </c:pt>
                <c:pt idx="265">
                  <c:v>0.64347799999999999</c:v>
                </c:pt>
                <c:pt idx="266">
                  <c:v>0.55217400000000005</c:v>
                </c:pt>
                <c:pt idx="267">
                  <c:v>0.43913000000000002</c:v>
                </c:pt>
                <c:pt idx="268">
                  <c:v>0.467391</c:v>
                </c:pt>
                <c:pt idx="269">
                  <c:v>0.408696</c:v>
                </c:pt>
                <c:pt idx="270">
                  <c:v>0.354348</c:v>
                </c:pt>
                <c:pt idx="271">
                  <c:v>0.72173900000000002</c:v>
                </c:pt>
                <c:pt idx="272">
                  <c:v>0.47826099999999999</c:v>
                </c:pt>
                <c:pt idx="273">
                  <c:v>0.23913000000000001</c:v>
                </c:pt>
                <c:pt idx="274">
                  <c:v>0.12956500000000001</c:v>
                </c:pt>
                <c:pt idx="275">
                  <c:v>8.5434800000000005E-2</c:v>
                </c:pt>
                <c:pt idx="276">
                  <c:v>0.46956500000000001</c:v>
                </c:pt>
                <c:pt idx="277">
                  <c:v>0.236957</c:v>
                </c:pt>
                <c:pt idx="278">
                  <c:v>0.86956500000000003</c:v>
                </c:pt>
                <c:pt idx="279">
                  <c:v>0.67173899999999998</c:v>
                </c:pt>
                <c:pt idx="280">
                  <c:v>0.47173900000000002</c:v>
                </c:pt>
                <c:pt idx="281">
                  <c:v>0.27608700000000003</c:v>
                </c:pt>
                <c:pt idx="282">
                  <c:v>0.9</c:v>
                </c:pt>
                <c:pt idx="283">
                  <c:v>0.69565200000000005</c:v>
                </c:pt>
                <c:pt idx="284">
                  <c:v>0.51521700000000004</c:v>
                </c:pt>
                <c:pt idx="285">
                  <c:v>0.75434800000000002</c:v>
                </c:pt>
                <c:pt idx="286">
                  <c:v>0.68260900000000002</c:v>
                </c:pt>
                <c:pt idx="287">
                  <c:v>0.6</c:v>
                </c:pt>
                <c:pt idx="288">
                  <c:v>0.52608699999999997</c:v>
                </c:pt>
                <c:pt idx="289">
                  <c:v>0.38912999999999998</c:v>
                </c:pt>
                <c:pt idx="290">
                  <c:v>0.77826099999999998</c:v>
                </c:pt>
                <c:pt idx="291">
                  <c:v>0.70652199999999998</c:v>
                </c:pt>
                <c:pt idx="292">
                  <c:v>0.64130399999999999</c:v>
                </c:pt>
                <c:pt idx="293">
                  <c:v>0.54130400000000001</c:v>
                </c:pt>
                <c:pt idx="294">
                  <c:v>0.43478299999999998</c:v>
                </c:pt>
                <c:pt idx="295">
                  <c:v>0.467391</c:v>
                </c:pt>
                <c:pt idx="296">
                  <c:v>0.42391299999999998</c:v>
                </c:pt>
                <c:pt idx="297">
                  <c:v>0.38043500000000002</c:v>
                </c:pt>
                <c:pt idx="298">
                  <c:v>0.46521699999999999</c:v>
                </c:pt>
                <c:pt idx="299">
                  <c:v>0.42391299999999998</c:v>
                </c:pt>
                <c:pt idx="300">
                  <c:v>0.38260899999999998</c:v>
                </c:pt>
                <c:pt idx="301">
                  <c:v>0.62608699999999995</c:v>
                </c:pt>
                <c:pt idx="302">
                  <c:v>0.79130400000000001</c:v>
                </c:pt>
                <c:pt idx="303">
                  <c:v>0.72826100000000005</c:v>
                </c:pt>
                <c:pt idx="304">
                  <c:v>0.67173899999999998</c:v>
                </c:pt>
                <c:pt idx="305">
                  <c:v>0.60217399999999999</c:v>
                </c:pt>
                <c:pt idx="306">
                  <c:v>0.92391299999999998</c:v>
                </c:pt>
                <c:pt idx="307">
                  <c:v>0.93478300000000003</c:v>
                </c:pt>
                <c:pt idx="308">
                  <c:v>0.93478300000000003</c:v>
                </c:pt>
                <c:pt idx="309">
                  <c:v>0.87826099999999996</c:v>
                </c:pt>
                <c:pt idx="310">
                  <c:v>0.88912999999999998</c:v>
                </c:pt>
                <c:pt idx="311">
                  <c:v>0.91086999999999996</c:v>
                </c:pt>
                <c:pt idx="312">
                  <c:v>0.95652199999999998</c:v>
                </c:pt>
                <c:pt idx="313">
                  <c:v>0.91739099999999996</c:v>
                </c:pt>
                <c:pt idx="314">
                  <c:v>0.89347799999999999</c:v>
                </c:pt>
                <c:pt idx="315">
                  <c:v>0.58695699999999995</c:v>
                </c:pt>
                <c:pt idx="316">
                  <c:v>0.467391</c:v>
                </c:pt>
                <c:pt idx="317">
                  <c:v>0.41304299999999999</c:v>
                </c:pt>
                <c:pt idx="318">
                  <c:v>0.86521700000000001</c:v>
                </c:pt>
                <c:pt idx="319">
                  <c:v>0.49782599999999999</c:v>
                </c:pt>
                <c:pt idx="320">
                  <c:v>0.30869600000000003</c:v>
                </c:pt>
                <c:pt idx="321">
                  <c:v>0.115435</c:v>
                </c:pt>
                <c:pt idx="322">
                  <c:v>0.88912999999999998</c:v>
                </c:pt>
                <c:pt idx="323">
                  <c:v>0.51739100000000005</c:v>
                </c:pt>
                <c:pt idx="324">
                  <c:v>0.29782599999999998</c:v>
                </c:pt>
                <c:pt idx="325">
                  <c:v>0.91304300000000005</c:v>
                </c:pt>
                <c:pt idx="326">
                  <c:v>0.59347799999999995</c:v>
                </c:pt>
                <c:pt idx="327">
                  <c:v>0.35652200000000001</c:v>
                </c:pt>
                <c:pt idx="328">
                  <c:v>9.7608700000000007E-2</c:v>
                </c:pt>
                <c:pt idx="329">
                  <c:v>0.90869599999999995</c:v>
                </c:pt>
                <c:pt idx="330">
                  <c:v>0.59565199999999996</c:v>
                </c:pt>
                <c:pt idx="331">
                  <c:v>0.38043500000000002</c:v>
                </c:pt>
                <c:pt idx="332">
                  <c:v>0.122391</c:v>
                </c:pt>
                <c:pt idx="333">
                  <c:v>0.37173899999999999</c:v>
                </c:pt>
                <c:pt idx="334">
                  <c:v>0.80217400000000005</c:v>
                </c:pt>
                <c:pt idx="335">
                  <c:v>0.25869599999999998</c:v>
                </c:pt>
                <c:pt idx="336">
                  <c:v>0.49782599999999999</c:v>
                </c:pt>
                <c:pt idx="337">
                  <c:v>0.66521699999999995</c:v>
                </c:pt>
                <c:pt idx="338">
                  <c:v>0.269565</c:v>
                </c:pt>
                <c:pt idx="339">
                  <c:v>0.56086999999999998</c:v>
                </c:pt>
                <c:pt idx="340">
                  <c:v>0.65</c:v>
                </c:pt>
                <c:pt idx="341">
                  <c:v>0.302174</c:v>
                </c:pt>
                <c:pt idx="342">
                  <c:v>0.200652</c:v>
                </c:pt>
                <c:pt idx="343">
                  <c:v>0.13173899999999999</c:v>
                </c:pt>
                <c:pt idx="344">
                  <c:v>0.71521699999999999</c:v>
                </c:pt>
                <c:pt idx="345">
                  <c:v>0.75217400000000001</c:v>
                </c:pt>
                <c:pt idx="346">
                  <c:v>0.22826099999999999</c:v>
                </c:pt>
                <c:pt idx="347">
                  <c:v>0.74782599999999999</c:v>
                </c:pt>
                <c:pt idx="348">
                  <c:v>0.31086999999999998</c:v>
                </c:pt>
                <c:pt idx="349">
                  <c:v>0.195217</c:v>
                </c:pt>
                <c:pt idx="350">
                  <c:v>0.321739</c:v>
                </c:pt>
                <c:pt idx="351">
                  <c:v>0.20152200000000001</c:v>
                </c:pt>
                <c:pt idx="352">
                  <c:v>0.302174</c:v>
                </c:pt>
                <c:pt idx="353">
                  <c:v>0.192826</c:v>
                </c:pt>
              </c:numCache>
            </c:numRef>
          </c:yVal>
          <c:smooth val="0"/>
          <c:extLst>
            <c:ext xmlns:c16="http://schemas.microsoft.com/office/drawing/2014/chart" uri="{C3380CC4-5D6E-409C-BE32-E72D297353CC}">
              <c16:uniqueId val="{00000002-43E8-B447-AED2-3C814AD58D9D}"/>
            </c:ext>
          </c:extLst>
        </c:ser>
        <c:ser>
          <c:idx val="2"/>
          <c:order val="3"/>
          <c:tx>
            <c:v>Capsule (noa) Database</c:v>
          </c:tx>
          <c:spPr>
            <a:ln w="19050">
              <a:noFill/>
            </a:ln>
          </c:spPr>
          <c:marker>
            <c:symbol val="triangle"/>
            <c:size val="7"/>
            <c:spPr>
              <a:solidFill>
                <a:schemeClr val="accent6">
                  <a:lumMod val="75000"/>
                </a:schemeClr>
              </a:solidFill>
            </c:spPr>
          </c:marker>
          <c:xVal>
            <c:numRef>
              <c:f>HF_PS_Sum_2D_sym_and_2D_noa!$D$78:$D$145</c:f>
              <c:numCache>
                <c:formatCode>General</c:formatCode>
                <c:ptCount val="68"/>
                <c:pt idx="0">
                  <c:v>1.1435300000000001E-2</c:v>
                </c:pt>
                <c:pt idx="1">
                  <c:v>7.5738899999999998E-2</c:v>
                </c:pt>
                <c:pt idx="2">
                  <c:v>0.153499</c:v>
                </c:pt>
                <c:pt idx="3">
                  <c:v>0.29546600000000001</c:v>
                </c:pt>
                <c:pt idx="4">
                  <c:v>9.7813199999999996E-3</c:v>
                </c:pt>
                <c:pt idx="5">
                  <c:v>6.1149599999999998E-2</c:v>
                </c:pt>
                <c:pt idx="6">
                  <c:v>0.124138</c:v>
                </c:pt>
                <c:pt idx="7">
                  <c:v>3.38164E-3</c:v>
                </c:pt>
                <c:pt idx="8">
                  <c:v>2.0194899999999998E-2</c:v>
                </c:pt>
                <c:pt idx="9">
                  <c:v>5.2974899999999998E-2</c:v>
                </c:pt>
                <c:pt idx="10">
                  <c:v>0.13708899999999999</c:v>
                </c:pt>
                <c:pt idx="11">
                  <c:v>1.9682999999999999E-2</c:v>
                </c:pt>
                <c:pt idx="12">
                  <c:v>5.3877300000000003E-2</c:v>
                </c:pt>
                <c:pt idx="13">
                  <c:v>0.14956</c:v>
                </c:pt>
                <c:pt idx="14">
                  <c:v>1.92398E-3</c:v>
                </c:pt>
                <c:pt idx="15">
                  <c:v>8.8116300000000009E-3</c:v>
                </c:pt>
                <c:pt idx="16">
                  <c:v>2.34199E-2</c:v>
                </c:pt>
                <c:pt idx="17">
                  <c:v>0.10005600000000001</c:v>
                </c:pt>
                <c:pt idx="18">
                  <c:v>1.5064200000000001E-3</c:v>
                </c:pt>
                <c:pt idx="19">
                  <c:v>6.6673000000000001E-3</c:v>
                </c:pt>
                <c:pt idx="20">
                  <c:v>1.7605200000000001E-2</c:v>
                </c:pt>
                <c:pt idx="21">
                  <c:v>7.0261699999999996E-2</c:v>
                </c:pt>
                <c:pt idx="22">
                  <c:v>2.8319199999999999E-2</c:v>
                </c:pt>
                <c:pt idx="23">
                  <c:v>0.148447</c:v>
                </c:pt>
                <c:pt idx="24">
                  <c:v>2.9838300000000002E-2</c:v>
                </c:pt>
                <c:pt idx="25">
                  <c:v>0.150424</c:v>
                </c:pt>
                <c:pt idx="26">
                  <c:v>0.26352199999999998</c:v>
                </c:pt>
                <c:pt idx="27">
                  <c:v>0.158447</c:v>
                </c:pt>
                <c:pt idx="28">
                  <c:v>2.1053299999999999E-3</c:v>
                </c:pt>
                <c:pt idx="29">
                  <c:v>1.02288E-2</c:v>
                </c:pt>
                <c:pt idx="30">
                  <c:v>2.4900700000000001E-2</c:v>
                </c:pt>
                <c:pt idx="31">
                  <c:v>9.7034300000000004E-2</c:v>
                </c:pt>
                <c:pt idx="32">
                  <c:v>1.9475600000000001E-3</c:v>
                </c:pt>
                <c:pt idx="33">
                  <c:v>8.9905200000000001E-3</c:v>
                </c:pt>
                <c:pt idx="34">
                  <c:v>2.11141E-2</c:v>
                </c:pt>
                <c:pt idx="35">
                  <c:v>7.9076199999999999E-2</c:v>
                </c:pt>
                <c:pt idx="36">
                  <c:v>2.86842E-3</c:v>
                </c:pt>
                <c:pt idx="37">
                  <c:v>1.7972599999999998E-2</c:v>
                </c:pt>
                <c:pt idx="38">
                  <c:v>4.2736400000000001E-2</c:v>
                </c:pt>
                <c:pt idx="39">
                  <c:v>0.13766500000000001</c:v>
                </c:pt>
                <c:pt idx="40">
                  <c:v>2.6950699999999999E-3</c:v>
                </c:pt>
                <c:pt idx="41">
                  <c:v>1.46091E-2</c:v>
                </c:pt>
                <c:pt idx="42">
                  <c:v>3.4542400000000001E-2</c:v>
                </c:pt>
                <c:pt idx="43">
                  <c:v>0.10405499999999999</c:v>
                </c:pt>
                <c:pt idx="44">
                  <c:v>1.0484800000000001E-2</c:v>
                </c:pt>
                <c:pt idx="45">
                  <c:v>1.07446E-2</c:v>
                </c:pt>
                <c:pt idx="46">
                  <c:v>6.8129099999999998E-2</c:v>
                </c:pt>
                <c:pt idx="47">
                  <c:v>0.13727</c:v>
                </c:pt>
                <c:pt idx="48">
                  <c:v>5.9120199999999996E-3</c:v>
                </c:pt>
                <c:pt idx="49">
                  <c:v>1.41335E-2</c:v>
                </c:pt>
                <c:pt idx="50">
                  <c:v>4.7822700000000003E-2</c:v>
                </c:pt>
                <c:pt idx="51">
                  <c:v>1.6019700000000001E-3</c:v>
                </c:pt>
                <c:pt idx="52">
                  <c:v>5.90232E-3</c:v>
                </c:pt>
                <c:pt idx="53">
                  <c:v>1.32543E-2</c:v>
                </c:pt>
                <c:pt idx="54">
                  <c:v>4.2272499999999998E-2</c:v>
                </c:pt>
                <c:pt idx="55">
                  <c:v>5.1333999999999998E-2</c:v>
                </c:pt>
                <c:pt idx="56">
                  <c:v>0.151835</c:v>
                </c:pt>
                <c:pt idx="57">
                  <c:v>0.12739400000000001</c:v>
                </c:pt>
                <c:pt idx="58">
                  <c:v>7.6098700000000005E-2</c:v>
                </c:pt>
                <c:pt idx="59">
                  <c:v>0.14202999999999999</c:v>
                </c:pt>
                <c:pt idx="60">
                  <c:v>8.0258800000000005E-2</c:v>
                </c:pt>
                <c:pt idx="61">
                  <c:v>0.13123699999999999</c:v>
                </c:pt>
                <c:pt idx="62">
                  <c:v>0.101924</c:v>
                </c:pt>
                <c:pt idx="63">
                  <c:v>8.1736900000000001E-2</c:v>
                </c:pt>
                <c:pt idx="64">
                  <c:v>7.9230900000000007E-2</c:v>
                </c:pt>
                <c:pt idx="65">
                  <c:v>6.7937499999999998E-2</c:v>
                </c:pt>
                <c:pt idx="66">
                  <c:v>7.6724799999999996E-2</c:v>
                </c:pt>
                <c:pt idx="67">
                  <c:v>7.8518900000000003E-2</c:v>
                </c:pt>
              </c:numCache>
            </c:numRef>
          </c:xVal>
          <c:yVal>
            <c:numRef>
              <c:f>HF_PS_Sum_2D_sym_and_2D_noa!$C$78:$C$145</c:f>
              <c:numCache>
                <c:formatCode>General</c:formatCode>
                <c:ptCount val="68"/>
                <c:pt idx="0">
                  <c:v>0.97391300000000003</c:v>
                </c:pt>
                <c:pt idx="1">
                  <c:v>0.717391</c:v>
                </c:pt>
                <c:pt idx="2">
                  <c:v>0.53478300000000001</c:v>
                </c:pt>
                <c:pt idx="3">
                  <c:v>0.27826099999999998</c:v>
                </c:pt>
                <c:pt idx="4">
                  <c:v>0.99130399999999996</c:v>
                </c:pt>
                <c:pt idx="5">
                  <c:v>0.72173900000000002</c:v>
                </c:pt>
                <c:pt idx="6">
                  <c:v>0.54347800000000002</c:v>
                </c:pt>
                <c:pt idx="7">
                  <c:v>1.0130399999999999</c:v>
                </c:pt>
                <c:pt idx="8">
                  <c:v>0.94782599999999995</c:v>
                </c:pt>
                <c:pt idx="9">
                  <c:v>0.81304299999999996</c:v>
                </c:pt>
                <c:pt idx="10">
                  <c:v>0.37521700000000002</c:v>
                </c:pt>
                <c:pt idx="11">
                  <c:v>0.91304300000000005</c:v>
                </c:pt>
                <c:pt idx="12">
                  <c:v>0.76956500000000005</c:v>
                </c:pt>
                <c:pt idx="13">
                  <c:v>0.49565199999999998</c:v>
                </c:pt>
                <c:pt idx="14">
                  <c:v>1.0260899999999999</c:v>
                </c:pt>
                <c:pt idx="15">
                  <c:v>1</c:v>
                </c:pt>
                <c:pt idx="16">
                  <c:v>0.94347800000000004</c:v>
                </c:pt>
                <c:pt idx="17">
                  <c:v>0.69130400000000003</c:v>
                </c:pt>
                <c:pt idx="18">
                  <c:v>1.01739</c:v>
                </c:pt>
                <c:pt idx="19">
                  <c:v>0.98260899999999995</c:v>
                </c:pt>
                <c:pt idx="20">
                  <c:v>0.91304300000000005</c:v>
                </c:pt>
                <c:pt idx="21">
                  <c:v>0.70869599999999999</c:v>
                </c:pt>
                <c:pt idx="22">
                  <c:v>0.89130399999999999</c:v>
                </c:pt>
                <c:pt idx="23">
                  <c:v>0.43913000000000002</c:v>
                </c:pt>
                <c:pt idx="24">
                  <c:v>0.86956500000000003</c:v>
                </c:pt>
                <c:pt idx="25">
                  <c:v>0.48260900000000001</c:v>
                </c:pt>
                <c:pt idx="26">
                  <c:v>0.26304300000000003</c:v>
                </c:pt>
                <c:pt idx="27">
                  <c:v>0.31130400000000003</c:v>
                </c:pt>
                <c:pt idx="28">
                  <c:v>1.0130399999999999</c:v>
                </c:pt>
                <c:pt idx="29">
                  <c:v>0.99130399999999996</c:v>
                </c:pt>
                <c:pt idx="30">
                  <c:v>0.96087</c:v>
                </c:pt>
                <c:pt idx="31">
                  <c:v>0.76087000000000005</c:v>
                </c:pt>
                <c:pt idx="32">
                  <c:v>1.01739</c:v>
                </c:pt>
                <c:pt idx="33">
                  <c:v>0.97826100000000005</c:v>
                </c:pt>
                <c:pt idx="34">
                  <c:v>0.93913000000000002</c:v>
                </c:pt>
                <c:pt idx="35">
                  <c:v>0.74347799999999997</c:v>
                </c:pt>
                <c:pt idx="36">
                  <c:v>1.04348</c:v>
                </c:pt>
                <c:pt idx="37">
                  <c:v>0.94782599999999995</c:v>
                </c:pt>
                <c:pt idx="38">
                  <c:v>0.86956500000000003</c:v>
                </c:pt>
                <c:pt idx="39">
                  <c:v>0.62173900000000004</c:v>
                </c:pt>
                <c:pt idx="40">
                  <c:v>1.03043</c:v>
                </c:pt>
                <c:pt idx="41">
                  <c:v>0.96087</c:v>
                </c:pt>
                <c:pt idx="42">
                  <c:v>0.87391300000000005</c:v>
                </c:pt>
                <c:pt idx="43">
                  <c:v>0.66956499999999997</c:v>
                </c:pt>
                <c:pt idx="44">
                  <c:v>0.98260899999999995</c:v>
                </c:pt>
                <c:pt idx="45">
                  <c:v>0.96087</c:v>
                </c:pt>
                <c:pt idx="46">
                  <c:v>0.69565200000000005</c:v>
                </c:pt>
                <c:pt idx="47">
                  <c:v>0.51304300000000003</c:v>
                </c:pt>
                <c:pt idx="48">
                  <c:v>0.99565199999999998</c:v>
                </c:pt>
                <c:pt idx="49">
                  <c:v>0.96087</c:v>
                </c:pt>
                <c:pt idx="50">
                  <c:v>0.77826099999999998</c:v>
                </c:pt>
                <c:pt idx="51">
                  <c:v>1.0260899999999999</c:v>
                </c:pt>
                <c:pt idx="52">
                  <c:v>0.98695699999999997</c:v>
                </c:pt>
                <c:pt idx="53">
                  <c:v>0.93913000000000002</c:v>
                </c:pt>
                <c:pt idx="54">
                  <c:v>0.77826099999999998</c:v>
                </c:pt>
                <c:pt idx="55">
                  <c:v>0.85192699999999999</c:v>
                </c:pt>
                <c:pt idx="56">
                  <c:v>0.35652200000000001</c:v>
                </c:pt>
                <c:pt idx="57">
                  <c:v>0.43952799999999997</c:v>
                </c:pt>
                <c:pt idx="58">
                  <c:v>0.73902999999999996</c:v>
                </c:pt>
                <c:pt idx="59">
                  <c:v>0.422151</c:v>
                </c:pt>
                <c:pt idx="60">
                  <c:v>0.68421100000000001</c:v>
                </c:pt>
                <c:pt idx="61">
                  <c:v>0.45788000000000001</c:v>
                </c:pt>
                <c:pt idx="62">
                  <c:v>0.57122499999999998</c:v>
                </c:pt>
                <c:pt idx="63">
                  <c:v>0.65178599999999998</c:v>
                </c:pt>
                <c:pt idx="64">
                  <c:v>0.63883100000000004</c:v>
                </c:pt>
                <c:pt idx="65">
                  <c:v>0.72727299999999995</c:v>
                </c:pt>
                <c:pt idx="66">
                  <c:v>0.72030700000000003</c:v>
                </c:pt>
                <c:pt idx="67">
                  <c:v>0.77224199999999998</c:v>
                </c:pt>
              </c:numCache>
            </c:numRef>
          </c:yVal>
          <c:smooth val="0"/>
          <c:extLst>
            <c:ext xmlns:c16="http://schemas.microsoft.com/office/drawing/2014/chart" uri="{C3380CC4-5D6E-409C-BE32-E72D297353CC}">
              <c16:uniqueId val="{00000003-43E8-B447-AED2-3C814AD58D9D}"/>
            </c:ext>
          </c:extLst>
        </c:ser>
        <c:ser>
          <c:idx val="0"/>
          <c:order val="4"/>
          <c:tx>
            <c:v>High-foot Postshots</c:v>
          </c:tx>
          <c:spPr>
            <a:ln w="19050">
              <a:noFill/>
            </a:ln>
          </c:spPr>
          <c:marker>
            <c:symbol val="circle"/>
            <c:size val="8"/>
            <c:spPr>
              <a:solidFill>
                <a:schemeClr val="tx1"/>
              </a:solidFill>
            </c:spPr>
          </c:marker>
          <c:xVal>
            <c:numRef>
              <c:f>HF_PS_Sum_2D_sym_and_2D_noa!$G$78:$G$90</c:f>
              <c:numCache>
                <c:formatCode>General</c:formatCode>
                <c:ptCount val="13"/>
                <c:pt idx="0">
                  <c:v>5.1333999999999998E-2</c:v>
                </c:pt>
                <c:pt idx="1">
                  <c:v>0.151835</c:v>
                </c:pt>
                <c:pt idx="2">
                  <c:v>0.12739400000000001</c:v>
                </c:pt>
                <c:pt idx="3">
                  <c:v>7.6098700000000005E-2</c:v>
                </c:pt>
                <c:pt idx="4">
                  <c:v>0.14202999999999999</c:v>
                </c:pt>
                <c:pt idx="5">
                  <c:v>8.0258800000000005E-2</c:v>
                </c:pt>
                <c:pt idx="6">
                  <c:v>0.13123699999999999</c:v>
                </c:pt>
                <c:pt idx="7">
                  <c:v>0.101924</c:v>
                </c:pt>
                <c:pt idx="8">
                  <c:v>8.1736900000000001E-2</c:v>
                </c:pt>
                <c:pt idx="9">
                  <c:v>7.9230900000000007E-2</c:v>
                </c:pt>
                <c:pt idx="10">
                  <c:v>6.7937499999999998E-2</c:v>
                </c:pt>
                <c:pt idx="11">
                  <c:v>7.6724799999999996E-2</c:v>
                </c:pt>
                <c:pt idx="12">
                  <c:v>7.8518900000000003E-2</c:v>
                </c:pt>
              </c:numCache>
            </c:numRef>
          </c:xVal>
          <c:yVal>
            <c:numRef>
              <c:f>HF_PS_Sum_2D_sym_and_2D_noa!$F$78:$F$90</c:f>
              <c:numCache>
                <c:formatCode>General</c:formatCode>
                <c:ptCount val="13"/>
                <c:pt idx="0">
                  <c:v>0.85192699999999999</c:v>
                </c:pt>
                <c:pt idx="1">
                  <c:v>0.35652200000000001</c:v>
                </c:pt>
                <c:pt idx="2">
                  <c:v>0.43952799999999997</c:v>
                </c:pt>
                <c:pt idx="3">
                  <c:v>0.73902999999999996</c:v>
                </c:pt>
                <c:pt idx="4">
                  <c:v>0.422151</c:v>
                </c:pt>
                <c:pt idx="5">
                  <c:v>0.68421100000000001</c:v>
                </c:pt>
                <c:pt idx="6">
                  <c:v>0.45788000000000001</c:v>
                </c:pt>
                <c:pt idx="7">
                  <c:v>0.57122499999999998</c:v>
                </c:pt>
                <c:pt idx="8">
                  <c:v>0.65178599999999998</c:v>
                </c:pt>
                <c:pt idx="9">
                  <c:v>0.63883100000000004</c:v>
                </c:pt>
                <c:pt idx="10">
                  <c:v>0.72727299999999995</c:v>
                </c:pt>
                <c:pt idx="11">
                  <c:v>0.72030700000000003</c:v>
                </c:pt>
                <c:pt idx="12">
                  <c:v>0.77224199999999998</c:v>
                </c:pt>
              </c:numCache>
            </c:numRef>
          </c:yVal>
          <c:smooth val="0"/>
          <c:extLst>
            <c:ext xmlns:c16="http://schemas.microsoft.com/office/drawing/2014/chart" uri="{C3380CC4-5D6E-409C-BE32-E72D297353CC}">
              <c16:uniqueId val="{00000004-43E8-B447-AED2-3C814AD58D9D}"/>
            </c:ext>
          </c:extLst>
        </c:ser>
        <c:dLbls>
          <c:showLegendKey val="0"/>
          <c:showVal val="0"/>
          <c:showCatName val="0"/>
          <c:showSerName val="0"/>
          <c:showPercent val="0"/>
          <c:showBubbleSize val="0"/>
        </c:dLbls>
        <c:axId val="1484054576"/>
        <c:axId val="1"/>
      </c:scatterChart>
      <c:valAx>
        <c:axId val="1484054576"/>
        <c:scaling>
          <c:logBase val="10"/>
          <c:orientation val="minMax"/>
          <c:max val="1"/>
          <c:min val="0.0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en-US"/>
          </a:p>
        </c:txPr>
        <c:crossAx val="1"/>
        <c:crosses val="autoZero"/>
        <c:crossBetween val="midCat"/>
      </c:valAx>
      <c:valAx>
        <c:axId val="1"/>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484054576"/>
        <c:crossesAt val="0.01"/>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8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51964594036882"/>
          <c:y val="3.8013392952168233E-2"/>
          <c:w val="0.73916247222807674"/>
          <c:h val="0.80165168796485142"/>
        </c:manualLayout>
      </c:layout>
      <c:scatterChart>
        <c:scatterStyle val="lineMarker"/>
        <c:varyColors val="0"/>
        <c:ser>
          <c:idx val="0"/>
          <c:order val="0"/>
          <c:tx>
            <c:v>Lowfoot</c:v>
          </c:tx>
          <c:spPr>
            <a:ln w="19050" cap="rnd">
              <a:noFill/>
              <a:round/>
            </a:ln>
            <a:effectLst/>
          </c:spPr>
          <c:marker>
            <c:symbol val="circle"/>
            <c:size val="10"/>
            <c:spPr>
              <a:solidFill>
                <a:schemeClr val="accent1">
                  <a:lumMod val="60000"/>
                  <a:lumOff val="40000"/>
                </a:schemeClr>
              </a:solidFill>
              <a:ln w="9525">
                <a:solidFill>
                  <a:schemeClr val="accent1"/>
                </a:solidFill>
              </a:ln>
              <a:effectLst/>
            </c:spPr>
          </c:marker>
          <c:xVal>
            <c:numRef>
              <c:f>Sheet1!$J$62:$J$90</c:f>
              <c:numCache>
                <c:formatCode>0.00</c:formatCode>
                <c:ptCount val="29"/>
                <c:pt idx="0">
                  <c:v>2.8166523399999996</c:v>
                </c:pt>
                <c:pt idx="1">
                  <c:v>3.10177755</c:v>
                </c:pt>
                <c:pt idx="2">
                  <c:v>3.7102224349999999</c:v>
                </c:pt>
                <c:pt idx="3">
                  <c:v>1.9656060500000001</c:v>
                </c:pt>
                <c:pt idx="4">
                  <c:v>2.2562298599999999</c:v>
                </c:pt>
                <c:pt idx="5">
                  <c:v>2.3196550899999999</c:v>
                </c:pt>
                <c:pt idx="6">
                  <c:v>3.2306102800000001</c:v>
                </c:pt>
                <c:pt idx="7">
                  <c:v>3.0590000000000002</c:v>
                </c:pt>
                <c:pt idx="8">
                  <c:v>3.42</c:v>
                </c:pt>
                <c:pt idx="9">
                  <c:v>3.0874999999999999</c:v>
                </c:pt>
                <c:pt idx="10">
                  <c:v>2.698</c:v>
                </c:pt>
                <c:pt idx="11">
                  <c:v>3.1196316599999996</c:v>
                </c:pt>
                <c:pt idx="12">
                  <c:v>3.1825000000000001</c:v>
                </c:pt>
                <c:pt idx="13">
                  <c:v>1.482</c:v>
                </c:pt>
                <c:pt idx="14">
                  <c:v>2.4129999999999998</c:v>
                </c:pt>
                <c:pt idx="15">
                  <c:v>1.7694832999999999</c:v>
                </c:pt>
                <c:pt idx="16">
                  <c:v>2.16019797</c:v>
                </c:pt>
                <c:pt idx="17">
                  <c:v>2.6512360599999996</c:v>
                </c:pt>
                <c:pt idx="18">
                  <c:v>1.2961119799999998</c:v>
                </c:pt>
                <c:pt idx="19">
                  <c:v>1.4681817749999999</c:v>
                </c:pt>
                <c:pt idx="20">
                  <c:v>2.58324665</c:v>
                </c:pt>
                <c:pt idx="21">
                  <c:v>1.5718612599999999</c:v>
                </c:pt>
                <c:pt idx="22">
                  <c:v>1.52</c:v>
                </c:pt>
                <c:pt idx="23">
                  <c:v>1.9664999999999997</c:v>
                </c:pt>
                <c:pt idx="24">
                  <c:v>1.823855885</c:v>
                </c:pt>
                <c:pt idx="25">
                  <c:v>2.3198154500000001</c:v>
                </c:pt>
                <c:pt idx="26">
                  <c:v>2.0139999999999998</c:v>
                </c:pt>
                <c:pt idx="27">
                  <c:v>2.8982476500000001</c:v>
                </c:pt>
                <c:pt idx="28">
                  <c:v>2.3524722699999998</c:v>
                </c:pt>
              </c:numCache>
            </c:numRef>
          </c:xVal>
          <c:yVal>
            <c:numRef>
              <c:f>Sheet1!$E$62:$E$90</c:f>
              <c:numCache>
                <c:formatCode>0.00E+00</c:formatCode>
                <c:ptCount val="29"/>
                <c:pt idx="0">
                  <c:v>230072477474638.34</c:v>
                </c:pt>
                <c:pt idx="1">
                  <c:v>498526850386880.94</c:v>
                </c:pt>
                <c:pt idx="2">
                  <c:v>492679600058410.5</c:v>
                </c:pt>
                <c:pt idx="3">
                  <c:v>201306027893603.5</c:v>
                </c:pt>
                <c:pt idx="4">
                  <c:v>542082494214426.75</c:v>
                </c:pt>
                <c:pt idx="5">
                  <c:v>700441826071857.12</c:v>
                </c:pt>
                <c:pt idx="6">
                  <c:v>701246890734411.12</c:v>
                </c:pt>
                <c:pt idx="7">
                  <c:v>267102914167575.84</c:v>
                </c:pt>
                <c:pt idx="8">
                  <c:v>667391493261126.25</c:v>
                </c:pt>
                <c:pt idx="9">
                  <c:v>890733662663458.5</c:v>
                </c:pt>
                <c:pt idx="10">
                  <c:v>371909036536803.69</c:v>
                </c:pt>
                <c:pt idx="11">
                  <c:v>718077391559984</c:v>
                </c:pt>
                <c:pt idx="12">
                  <c:v>669474654711904.88</c:v>
                </c:pt>
                <c:pt idx="13">
                  <c:v>114506738445614</c:v>
                </c:pt>
                <c:pt idx="14">
                  <c:v>417573826559862</c:v>
                </c:pt>
                <c:pt idx="15">
                  <c:v>158844982002815.44</c:v>
                </c:pt>
                <c:pt idx="16">
                  <c:v>275325253750207.06</c:v>
                </c:pt>
                <c:pt idx="17">
                  <c:v>536006628387188.75</c:v>
                </c:pt>
                <c:pt idx="18">
                  <c:v>157115911544870.88</c:v>
                </c:pt>
                <c:pt idx="19">
                  <c:v>134907882151125.47</c:v>
                </c:pt>
                <c:pt idx="20">
                  <c:v>532640528433255.31</c:v>
                </c:pt>
                <c:pt idx="21">
                  <c:v>99416272499937.797</c:v>
                </c:pt>
                <c:pt idx="22">
                  <c:v>118483433446751.7</c:v>
                </c:pt>
                <c:pt idx="23">
                  <c:v>296195873909899.62</c:v>
                </c:pt>
                <c:pt idx="24">
                  <c:v>191815069764399.44</c:v>
                </c:pt>
                <c:pt idx="25">
                  <c:v>362076382428446.62</c:v>
                </c:pt>
                <c:pt idx="26">
                  <c:v>183344392694488.25</c:v>
                </c:pt>
                <c:pt idx="27">
                  <c:v>554186206764256.81</c:v>
                </c:pt>
                <c:pt idx="28">
                  <c:v>350050923305437.88</c:v>
                </c:pt>
              </c:numCache>
            </c:numRef>
          </c:yVal>
          <c:smooth val="0"/>
          <c:extLst>
            <c:ext xmlns:c16="http://schemas.microsoft.com/office/drawing/2014/chart" uri="{C3380CC4-5D6E-409C-BE32-E72D297353CC}">
              <c16:uniqueId val="{00000000-D7EC-4140-97A1-2B34E38B8FDD}"/>
            </c:ext>
          </c:extLst>
        </c:ser>
        <c:ser>
          <c:idx val="2"/>
          <c:order val="1"/>
          <c:tx>
            <c:v>Highfoot</c:v>
          </c:tx>
          <c:spPr>
            <a:ln w="25400" cap="rnd">
              <a:noFill/>
              <a:round/>
            </a:ln>
            <a:effectLst/>
          </c:spPr>
          <c:marker>
            <c:symbol val="circle"/>
            <c:size val="10"/>
            <c:spPr>
              <a:solidFill>
                <a:srgbClr val="92D050"/>
              </a:solidFill>
              <a:ln w="9525">
                <a:solidFill>
                  <a:schemeClr val="accent3"/>
                </a:solidFill>
              </a:ln>
              <a:effectLst/>
            </c:spPr>
          </c:marker>
          <c:xVal>
            <c:numRef>
              <c:f>Sheet1!$J$26:$J$59</c:f>
              <c:numCache>
                <c:formatCode>0.00</c:formatCode>
                <c:ptCount val="34"/>
                <c:pt idx="0">
                  <c:v>2.6130150899999998</c:v>
                </c:pt>
                <c:pt idx="1">
                  <c:v>2.6124999999999998</c:v>
                </c:pt>
                <c:pt idx="2">
                  <c:v>3.1635</c:v>
                </c:pt>
                <c:pt idx="3">
                  <c:v>2.6233077700000003</c:v>
                </c:pt>
                <c:pt idx="4">
                  <c:v>3.7145000000000001</c:v>
                </c:pt>
                <c:pt idx="5">
                  <c:v>4.0944999999999991</c:v>
                </c:pt>
                <c:pt idx="6">
                  <c:v>4.4364999999999997</c:v>
                </c:pt>
                <c:pt idx="7">
                  <c:v>4.5504999999999995</c:v>
                </c:pt>
                <c:pt idx="8">
                  <c:v>4.6739999999999995</c:v>
                </c:pt>
                <c:pt idx="9">
                  <c:v>4.1040000000000001</c:v>
                </c:pt>
                <c:pt idx="10">
                  <c:v>5.3674999999999997</c:v>
                </c:pt>
                <c:pt idx="11">
                  <c:v>4.8925000000000001</c:v>
                </c:pt>
                <c:pt idx="12">
                  <c:v>5.0540000000000003</c:v>
                </c:pt>
                <c:pt idx="13">
                  <c:v>5.1584999999999992</c:v>
                </c:pt>
                <c:pt idx="14">
                  <c:v>4.2939999999999996</c:v>
                </c:pt>
                <c:pt idx="15">
                  <c:v>5.4339999999999993</c:v>
                </c:pt>
                <c:pt idx="16">
                  <c:v>4.8544999999999998</c:v>
                </c:pt>
                <c:pt idx="17">
                  <c:v>3.7809999999999997</c:v>
                </c:pt>
                <c:pt idx="18">
                  <c:v>4.1229999999999993</c:v>
                </c:pt>
                <c:pt idx="19">
                  <c:v>4.9425279499999997</c:v>
                </c:pt>
                <c:pt idx="20">
                  <c:v>4.5846227649999998</c:v>
                </c:pt>
                <c:pt idx="21">
                  <c:v>4.8453039999999996</c:v>
                </c:pt>
                <c:pt idx="22">
                  <c:v>5.267125375</c:v>
                </c:pt>
                <c:pt idx="23">
                  <c:v>4.3345104699999997</c:v>
                </c:pt>
                <c:pt idx="24">
                  <c:v>5.1109999999999998</c:v>
                </c:pt>
                <c:pt idx="25">
                  <c:v>4.6631848199999997</c:v>
                </c:pt>
                <c:pt idx="26">
                  <c:v>3.6538577000000001</c:v>
                </c:pt>
                <c:pt idx="27">
                  <c:v>4.3550498499999994</c:v>
                </c:pt>
                <c:pt idx="28">
                  <c:v>4.1532802999999996</c:v>
                </c:pt>
                <c:pt idx="29">
                  <c:v>4.2851783000000001</c:v>
                </c:pt>
                <c:pt idx="30">
                  <c:v>3.9848870999999999</c:v>
                </c:pt>
                <c:pt idx="31">
                  <c:v>4.8799124999999997</c:v>
                </c:pt>
                <c:pt idx="32">
                  <c:v>4.2842986000000005</c:v>
                </c:pt>
                <c:pt idx="33">
                  <c:v>4.0646031199999992</c:v>
                </c:pt>
              </c:numCache>
            </c:numRef>
          </c:xVal>
          <c:yVal>
            <c:numRef>
              <c:f>Sheet1!$E$26:$E$59</c:f>
              <c:numCache>
                <c:formatCode>0.00E+00</c:formatCode>
                <c:ptCount val="34"/>
                <c:pt idx="0">
                  <c:v>863582819098826.5</c:v>
                </c:pt>
                <c:pt idx="1">
                  <c:v>639317708005099.62</c:v>
                </c:pt>
                <c:pt idx="2">
                  <c:v>1195303212552838</c:v>
                </c:pt>
                <c:pt idx="3">
                  <c:v>537858147832045.31</c:v>
                </c:pt>
                <c:pt idx="4">
                  <c:v>2784016954225054.5</c:v>
                </c:pt>
                <c:pt idx="5">
                  <c:v>5053722543452773</c:v>
                </c:pt>
                <c:pt idx="6">
                  <c:v>5959595564216789</c:v>
                </c:pt>
                <c:pt idx="7">
                  <c:v>3457388933441035</c:v>
                </c:pt>
                <c:pt idx="8">
                  <c:v>9247294435034856</c:v>
                </c:pt>
                <c:pt idx="9">
                  <c:v>3213035124729381.5</c:v>
                </c:pt>
                <c:pt idx="10">
                  <c:v>9212715514096852</c:v>
                </c:pt>
                <c:pt idx="11">
                  <c:v>6049984620508881</c:v>
                </c:pt>
                <c:pt idx="12">
                  <c:v>7112184639304813</c:v>
                </c:pt>
                <c:pt idx="13">
                  <c:v>9008657158494278</c:v>
                </c:pt>
                <c:pt idx="14">
                  <c:v>4946812097430978</c:v>
                </c:pt>
                <c:pt idx="15">
                  <c:v>6237640532699912</c:v>
                </c:pt>
                <c:pt idx="16">
                  <c:v>5471636750709320</c:v>
                </c:pt>
                <c:pt idx="17">
                  <c:v>3566469576074277.5</c:v>
                </c:pt>
                <c:pt idx="18">
                  <c:v>3218451578980499.5</c:v>
                </c:pt>
                <c:pt idx="19">
                  <c:v>7233783891383544</c:v>
                </c:pt>
                <c:pt idx="20">
                  <c:v>8670326219332719</c:v>
                </c:pt>
                <c:pt idx="21">
                  <c:v>5762823827312619</c:v>
                </c:pt>
                <c:pt idx="22">
                  <c:v>5533608524370136</c:v>
                </c:pt>
                <c:pt idx="23">
                  <c:v>6683306150932161</c:v>
                </c:pt>
                <c:pt idx="24">
                  <c:v>8095378221881889</c:v>
                </c:pt>
                <c:pt idx="25">
                  <c:v>6818474297884493</c:v>
                </c:pt>
                <c:pt idx="26">
                  <c:v>3087425113360610</c:v>
                </c:pt>
                <c:pt idx="27">
                  <c:v>5602244302685341</c:v>
                </c:pt>
                <c:pt idx="28">
                  <c:v>4389015665362981.5</c:v>
                </c:pt>
                <c:pt idx="29">
                  <c:v>6316168264117427</c:v>
                </c:pt>
                <c:pt idx="30">
                  <c:v>3313826289796072</c:v>
                </c:pt>
                <c:pt idx="31">
                  <c:v>1.0711842442947206E+16</c:v>
                </c:pt>
                <c:pt idx="32">
                  <c:v>2803891516187706</c:v>
                </c:pt>
                <c:pt idx="33">
                  <c:v>4729047336431093</c:v>
                </c:pt>
              </c:numCache>
            </c:numRef>
          </c:yVal>
          <c:smooth val="0"/>
          <c:extLst>
            <c:ext xmlns:c16="http://schemas.microsoft.com/office/drawing/2014/chart" uri="{C3380CC4-5D6E-409C-BE32-E72D297353CC}">
              <c16:uniqueId val="{00000001-D7EC-4140-97A1-2B34E38B8FDD}"/>
            </c:ext>
          </c:extLst>
        </c:ser>
        <c:ser>
          <c:idx val="5"/>
          <c:order val="2"/>
          <c:tx>
            <c:v>HDC</c:v>
          </c:tx>
          <c:spPr>
            <a:ln w="25400" cap="rnd">
              <a:noFill/>
              <a:round/>
            </a:ln>
            <a:effectLst/>
          </c:spPr>
          <c:marker>
            <c:symbol val="circle"/>
            <c:size val="10"/>
            <c:spPr>
              <a:solidFill>
                <a:schemeClr val="accent2">
                  <a:lumMod val="60000"/>
                  <a:lumOff val="40000"/>
                </a:schemeClr>
              </a:solidFill>
              <a:ln w="9525">
                <a:solidFill>
                  <a:schemeClr val="accent6"/>
                </a:solidFill>
              </a:ln>
              <a:effectLst/>
            </c:spPr>
          </c:marker>
          <c:xVal>
            <c:numRef>
              <c:f>Sheet1!$J$117:$J$140</c:f>
              <c:numCache>
                <c:formatCode>0.00</c:formatCode>
                <c:ptCount val="24"/>
                <c:pt idx="0">
                  <c:v>3.23</c:v>
                </c:pt>
                <c:pt idx="1">
                  <c:v>3.422729635</c:v>
                </c:pt>
                <c:pt idx="2">
                  <c:v>3.17174106</c:v>
                </c:pt>
                <c:pt idx="3">
                  <c:v>3.3604425999999998</c:v>
                </c:pt>
                <c:pt idx="4">
                  <c:v>3.57955326</c:v>
                </c:pt>
                <c:pt idx="5">
                  <c:v>4.0492692649999995</c:v>
                </c:pt>
                <c:pt idx="6">
                  <c:v>3.6019556850000001</c:v>
                </c:pt>
                <c:pt idx="7">
                  <c:v>4.1337184699999998</c:v>
                </c:pt>
                <c:pt idx="8">
                  <c:v>4.2707645200000002</c:v>
                </c:pt>
                <c:pt idx="9">
                  <c:v>3.9896694000000004</c:v>
                </c:pt>
                <c:pt idx="10">
                  <c:v>4.3434022799999994</c:v>
                </c:pt>
                <c:pt idx="11">
                  <c:v>4.0112461799999997</c:v>
                </c:pt>
                <c:pt idx="12">
                  <c:v>4.3406417699999995</c:v>
                </c:pt>
                <c:pt idx="13">
                  <c:v>4.4251114000000005</c:v>
                </c:pt>
                <c:pt idx="14">
                  <c:v>3.8937450499999997</c:v>
                </c:pt>
                <c:pt idx="15">
                  <c:v>4.3088199999999999</c:v>
                </c:pt>
                <c:pt idx="16">
                  <c:v>4.1830423749999994</c:v>
                </c:pt>
                <c:pt idx="17">
                  <c:v>4.2214845999999993</c:v>
                </c:pt>
                <c:pt idx="18">
                  <c:v>4.4880412999999999</c:v>
                </c:pt>
                <c:pt idx="19">
                  <c:v>4.2214618000000002</c:v>
                </c:pt>
                <c:pt idx="20">
                  <c:v>4.5466392000000004</c:v>
                </c:pt>
                <c:pt idx="21">
                  <c:v>4.0808177199999998</c:v>
                </c:pt>
                <c:pt idx="22">
                  <c:v>4.1868779999999992</c:v>
                </c:pt>
                <c:pt idx="23">
                  <c:v>4.231616635</c:v>
                </c:pt>
              </c:numCache>
            </c:numRef>
          </c:xVal>
          <c:yVal>
            <c:numRef>
              <c:f>Sheet1!$E$117:$E$140</c:f>
              <c:numCache>
                <c:formatCode>0.00E+00</c:formatCode>
                <c:ptCount val="24"/>
                <c:pt idx="0">
                  <c:v>535972637522384.94</c:v>
                </c:pt>
                <c:pt idx="1">
                  <c:v>1796335136820016.8</c:v>
                </c:pt>
                <c:pt idx="2">
                  <c:v>1712664650695105</c:v>
                </c:pt>
                <c:pt idx="3">
                  <c:v>2864521998862792.5</c:v>
                </c:pt>
                <c:pt idx="4">
                  <c:v>3124482261490314.5</c:v>
                </c:pt>
                <c:pt idx="5">
                  <c:v>5238516636221929</c:v>
                </c:pt>
                <c:pt idx="6">
                  <c:v>2194328443270736.2</c:v>
                </c:pt>
                <c:pt idx="7">
                  <c:v>7407405694437828</c:v>
                </c:pt>
                <c:pt idx="8">
                  <c:v>1.6488410188316704E+16</c:v>
                </c:pt>
                <c:pt idx="9">
                  <c:v>9932156315524684</c:v>
                </c:pt>
                <c:pt idx="10">
                  <c:v>1.8827464044589872E+16</c:v>
                </c:pt>
                <c:pt idx="11">
                  <c:v>1.7075549838955372E+16</c:v>
                </c:pt>
                <c:pt idx="12">
                  <c:v>1.6941525813787744E+16</c:v>
                </c:pt>
                <c:pt idx="13">
                  <c:v>1.1759705394782046E+16</c:v>
                </c:pt>
                <c:pt idx="14">
                  <c:v>9176806260598032</c:v>
                </c:pt>
                <c:pt idx="15">
                  <c:v>1.1918661284430708E+16</c:v>
                </c:pt>
                <c:pt idx="16">
                  <c:v>1.8098118121775908E+16</c:v>
                </c:pt>
                <c:pt idx="17">
                  <c:v>1.5290284318391468E+16</c:v>
                </c:pt>
                <c:pt idx="18">
                  <c:v>1.752935464619083E+16</c:v>
                </c:pt>
                <c:pt idx="19">
                  <c:v>1.180062800347557E+16</c:v>
                </c:pt>
                <c:pt idx="20">
                  <c:v>1.8828885893439072E+16</c:v>
                </c:pt>
                <c:pt idx="21">
                  <c:v>1.0298114522134856E+16</c:v>
                </c:pt>
                <c:pt idx="22">
                  <c:v>1.29889517443427E+16</c:v>
                </c:pt>
                <c:pt idx="23">
                  <c:v>1.1928164346638864E+16</c:v>
                </c:pt>
              </c:numCache>
            </c:numRef>
          </c:yVal>
          <c:smooth val="0"/>
          <c:extLst>
            <c:ext xmlns:c16="http://schemas.microsoft.com/office/drawing/2014/chart" uri="{C3380CC4-5D6E-409C-BE32-E72D297353CC}">
              <c16:uniqueId val="{00000002-D7EC-4140-97A1-2B34E38B8FDD}"/>
            </c:ext>
          </c:extLst>
        </c:ser>
        <c:ser>
          <c:idx val="6"/>
          <c:order val="3"/>
          <c:tx>
            <c:v>Bigfoot</c:v>
          </c:tx>
          <c:spPr>
            <a:ln w="25400" cap="rnd">
              <a:noFill/>
              <a:round/>
            </a:ln>
            <a:effectLst/>
          </c:spPr>
          <c:marker>
            <c:symbol val="circle"/>
            <c:size val="10"/>
            <c:spPr>
              <a:solidFill>
                <a:schemeClr val="accent2">
                  <a:lumMod val="75000"/>
                </a:schemeClr>
              </a:solidFill>
              <a:ln w="9525">
                <a:solidFill>
                  <a:schemeClr val="accent1">
                    <a:lumMod val="60000"/>
                  </a:schemeClr>
                </a:solidFill>
              </a:ln>
              <a:effectLst/>
            </c:spPr>
          </c:marker>
          <c:xVal>
            <c:numRef>
              <c:f>Sheet1!$J$7:$J$22</c:f>
              <c:numCache>
                <c:formatCode>0.00</c:formatCode>
                <c:ptCount val="16"/>
                <c:pt idx="0">
                  <c:v>2.795251215</c:v>
                </c:pt>
                <c:pt idx="1">
                  <c:v>3.8253393499999997</c:v>
                </c:pt>
                <c:pt idx="2">
                  <c:v>3.895922165</c:v>
                </c:pt>
                <c:pt idx="3">
                  <c:v>4.1562576</c:v>
                </c:pt>
                <c:pt idx="4">
                  <c:v>4.4823350299999998</c:v>
                </c:pt>
                <c:pt idx="5">
                  <c:v>4.0754999999999999</c:v>
                </c:pt>
                <c:pt idx="6">
                  <c:v>4.2814832749999994</c:v>
                </c:pt>
                <c:pt idx="7">
                  <c:v>4.4544477799999997</c:v>
                </c:pt>
                <c:pt idx="8">
                  <c:v>4.5343955999999999</c:v>
                </c:pt>
                <c:pt idx="9">
                  <c:v>4.3028297749999993</c:v>
                </c:pt>
                <c:pt idx="10">
                  <c:v>4.1643853249999996</c:v>
                </c:pt>
                <c:pt idx="11">
                  <c:v>4.07819135</c:v>
                </c:pt>
                <c:pt idx="12">
                  <c:v>4.7404999999999999</c:v>
                </c:pt>
                <c:pt idx="13">
                  <c:v>5.1502387999999995</c:v>
                </c:pt>
                <c:pt idx="14">
                  <c:v>4.3656733199999991</c:v>
                </c:pt>
                <c:pt idx="15">
                  <c:v>5.0824999999999996</c:v>
                </c:pt>
              </c:numCache>
            </c:numRef>
          </c:xVal>
          <c:yVal>
            <c:numRef>
              <c:f>Sheet1!$E$8:$E$22</c:f>
              <c:numCache>
                <c:formatCode>0.00E+00</c:formatCode>
                <c:ptCount val="15"/>
                <c:pt idx="0">
                  <c:v>1856501342443264.5</c:v>
                </c:pt>
                <c:pt idx="1">
                  <c:v>2602838979793375.5</c:v>
                </c:pt>
                <c:pt idx="2">
                  <c:v>7490982936074811</c:v>
                </c:pt>
                <c:pt idx="3">
                  <c:v>1.094362653728576E+16</c:v>
                </c:pt>
                <c:pt idx="4">
                  <c:v>6233927031704696</c:v>
                </c:pt>
                <c:pt idx="5">
                  <c:v>7956920550468615</c:v>
                </c:pt>
                <c:pt idx="6">
                  <c:v>1.0268569444661902E+16</c:v>
                </c:pt>
                <c:pt idx="7">
                  <c:v>1.1243077854423324E+16</c:v>
                </c:pt>
                <c:pt idx="8">
                  <c:v>1.9571038072255672E+16</c:v>
                </c:pt>
                <c:pt idx="9">
                  <c:v>1.0767125212399366E+16</c:v>
                </c:pt>
                <c:pt idx="10">
                  <c:v>1.015718801765913E+16</c:v>
                </c:pt>
                <c:pt idx="11">
                  <c:v>1.3811493691834616E+16</c:v>
                </c:pt>
                <c:pt idx="12">
                  <c:v>1.721747046412984E+16</c:v>
                </c:pt>
                <c:pt idx="13">
                  <c:v>7219011028228234</c:v>
                </c:pt>
                <c:pt idx="14">
                  <c:v>1.7331493555461886E+16</c:v>
                </c:pt>
              </c:numCache>
            </c:numRef>
          </c:yVal>
          <c:smooth val="0"/>
          <c:extLst>
            <c:ext xmlns:c16="http://schemas.microsoft.com/office/drawing/2014/chart" uri="{C3380CC4-5D6E-409C-BE32-E72D297353CC}">
              <c16:uniqueId val="{00000003-D7EC-4140-97A1-2B34E38B8FDD}"/>
            </c:ext>
          </c:extLst>
        </c:ser>
        <c:ser>
          <c:idx val="7"/>
          <c:order val="4"/>
          <c:tx>
            <c:v>HyE 1100</c:v>
          </c:tx>
          <c:spPr>
            <a:ln w="25400" cap="rnd">
              <a:noFill/>
              <a:round/>
            </a:ln>
            <a:effectLst/>
          </c:spPr>
          <c:marker>
            <c:symbol val="circle"/>
            <c:size val="10"/>
            <c:spPr>
              <a:solidFill>
                <a:srgbClr val="FF0000"/>
              </a:solidFill>
              <a:ln w="9525">
                <a:solidFill>
                  <a:schemeClr val="accent2">
                    <a:lumMod val="60000"/>
                  </a:schemeClr>
                </a:solidFill>
              </a:ln>
              <a:effectLst/>
            </c:spPr>
          </c:marker>
          <c:xVal>
            <c:numRef>
              <c:f>Sheet1!$J$166:$J$174</c:f>
              <c:numCache>
                <c:formatCode>0.00</c:formatCode>
                <c:ptCount val="9"/>
                <c:pt idx="0">
                  <c:v>4.2099417199999998</c:v>
                </c:pt>
                <c:pt idx="1">
                  <c:v>4.29433022</c:v>
                </c:pt>
                <c:pt idx="2">
                  <c:v>4.31123148</c:v>
                </c:pt>
                <c:pt idx="3">
                  <c:v>3.957189375</c:v>
                </c:pt>
                <c:pt idx="4">
                  <c:v>4.4148251800000002</c:v>
                </c:pt>
                <c:pt idx="5">
                  <c:v>3.6533264599999997</c:v>
                </c:pt>
                <c:pt idx="6">
                  <c:v>4.3670454999999997</c:v>
                </c:pt>
                <c:pt idx="7">
                  <c:v>3.4916000749999996</c:v>
                </c:pt>
                <c:pt idx="8">
                  <c:v>3.9182636</c:v>
                </c:pt>
              </c:numCache>
            </c:numRef>
          </c:xVal>
          <c:yVal>
            <c:numRef>
              <c:f>Sheet1!$E$166:$E$174</c:f>
              <c:numCache>
                <c:formatCode>0.00E+00</c:formatCode>
                <c:ptCount val="9"/>
                <c:pt idx="0">
                  <c:v>7487396477244934</c:v>
                </c:pt>
                <c:pt idx="1">
                  <c:v>1.9054577441139372E+16</c:v>
                </c:pt>
                <c:pt idx="2">
                  <c:v>2.0273661169132376E+16</c:v>
                </c:pt>
                <c:pt idx="3">
                  <c:v>5633721647119410</c:v>
                </c:pt>
                <c:pt idx="4">
                  <c:v>1.4444780994508152E+16</c:v>
                </c:pt>
                <c:pt idx="5">
                  <c:v>6582032860372935</c:v>
                </c:pt>
                <c:pt idx="6">
                  <c:v>1.4306884129055594E+16</c:v>
                </c:pt>
                <c:pt idx="7">
                  <c:v>6560353168367902</c:v>
                </c:pt>
                <c:pt idx="8">
                  <c:v>1.8092074881857056E+16</c:v>
                </c:pt>
              </c:numCache>
            </c:numRef>
          </c:yVal>
          <c:smooth val="0"/>
          <c:extLst>
            <c:ext xmlns:c16="http://schemas.microsoft.com/office/drawing/2014/chart" uri="{C3380CC4-5D6E-409C-BE32-E72D297353CC}">
              <c16:uniqueId val="{00000004-D7EC-4140-97A1-2B34E38B8FDD}"/>
            </c:ext>
          </c:extLst>
        </c:ser>
        <c:ser>
          <c:idx val="9"/>
          <c:order val="5"/>
          <c:tx>
            <c:v>Iraum</c:v>
          </c:tx>
          <c:spPr>
            <a:ln w="25400" cap="rnd">
              <a:noFill/>
              <a:round/>
            </a:ln>
            <a:effectLst/>
          </c:spPr>
          <c:marker>
            <c:symbol val="circle"/>
            <c:size val="10"/>
            <c:spPr>
              <a:solidFill>
                <a:srgbClr val="7030A0"/>
              </a:solidFill>
              <a:ln w="9525">
                <a:solidFill>
                  <a:schemeClr val="accent1"/>
                </a:solidFill>
              </a:ln>
              <a:effectLst/>
            </c:spPr>
          </c:marker>
          <c:xVal>
            <c:numRef>
              <c:f>Sheet1!$J$175:$J$180</c:f>
              <c:numCache>
                <c:formatCode>0.00</c:formatCode>
                <c:ptCount val="6"/>
                <c:pt idx="0">
                  <c:v>4.2931497499999995</c:v>
                </c:pt>
                <c:pt idx="1">
                  <c:v>4.8005869299999997</c:v>
                </c:pt>
                <c:pt idx="2">
                  <c:v>4.41556485</c:v>
                </c:pt>
                <c:pt idx="3">
                  <c:v>4.865268725</c:v>
                </c:pt>
                <c:pt idx="4">
                  <c:v>5.0350432249999999</c:v>
                </c:pt>
                <c:pt idx="5">
                  <c:v>4.5238660849999999</c:v>
                </c:pt>
              </c:numCache>
            </c:numRef>
          </c:xVal>
          <c:yVal>
            <c:numRef>
              <c:f>Sheet1!$E$175:$E$180</c:f>
              <c:numCache>
                <c:formatCode>0.00E+00</c:formatCode>
                <c:ptCount val="6"/>
                <c:pt idx="0">
                  <c:v>6747266238726404</c:v>
                </c:pt>
                <c:pt idx="1">
                  <c:v>1.7825174083221002E+16</c:v>
                </c:pt>
                <c:pt idx="2">
                  <c:v>1.7808213002747668E+16</c:v>
                </c:pt>
                <c:pt idx="3">
                  <c:v>3.7685194612347104E+16</c:v>
                </c:pt>
                <c:pt idx="4">
                  <c:v>5.6983885401791256E+16</c:v>
                </c:pt>
                <c:pt idx="5">
                  <c:v>2.413277145248406E+16</c:v>
                </c:pt>
              </c:numCache>
            </c:numRef>
          </c:yVal>
          <c:smooth val="0"/>
          <c:extLst>
            <c:ext xmlns:c16="http://schemas.microsoft.com/office/drawing/2014/chart" uri="{C3380CC4-5D6E-409C-BE32-E72D297353CC}">
              <c16:uniqueId val="{00000007-D7EC-4140-97A1-2B34E38B8FDD}"/>
            </c:ext>
          </c:extLst>
        </c:ser>
        <c:dLbls>
          <c:showLegendKey val="0"/>
          <c:showVal val="0"/>
          <c:showCatName val="0"/>
          <c:showSerName val="0"/>
          <c:showPercent val="0"/>
          <c:showBubbleSize val="0"/>
        </c:dLbls>
        <c:axId val="764965103"/>
        <c:axId val="764960591"/>
      </c:scatterChart>
      <c:valAx>
        <c:axId val="764965103"/>
        <c:scaling>
          <c:orientation val="minMax"/>
          <c:max val="12"/>
        </c:scaling>
        <c:delete val="0"/>
        <c:axPos val="b"/>
        <c:majorGridlines>
          <c:spPr>
            <a:ln w="9525" cap="flat" cmpd="sng" algn="ctr">
              <a:solidFill>
                <a:schemeClr val="bg2">
                  <a:lumMod val="90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DD Tion (keV)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64960591"/>
        <c:crosses val="autoZero"/>
        <c:crossBetween val="midCat"/>
        <c:majorUnit val="1"/>
      </c:valAx>
      <c:valAx>
        <c:axId val="764960591"/>
        <c:scaling>
          <c:logBase val="10"/>
          <c:orientation val="minMax"/>
          <c:min val="100000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Total Neutron Yield</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64965103"/>
        <c:crosses val="autoZero"/>
        <c:crossBetween val="midCat"/>
      </c:valAx>
      <c:spPr>
        <a:noFill/>
        <a:ln>
          <a:noFill/>
        </a:ln>
        <a:effectLst/>
      </c:spPr>
    </c:plotArea>
    <c:legend>
      <c:legendPos val="r"/>
      <c:layout>
        <c:manualLayout>
          <c:xMode val="edge"/>
          <c:yMode val="edge"/>
          <c:x val="0.73651729038803404"/>
          <c:y val="0.36433026521818745"/>
          <c:w val="0.20240082076217547"/>
          <c:h val="0.45915381523081339"/>
        </c:manualLayout>
      </c:layout>
      <c:overlay val="0"/>
      <c:spPr>
        <a:solidFill>
          <a:schemeClr val="bg1"/>
        </a:solidFill>
        <a:ln>
          <a:solidFill>
            <a:schemeClr val="tx1"/>
          </a:solid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latin typeface="Helvetica" pitchFamily="-105" charset="0"/>
                <a:ea typeface="ＭＳ Ｐゴシック" pitchFamily="-105" charset="-128"/>
                <a:cs typeface="ＭＳ Ｐゴシック" pitchFamily="-105"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4AFE369D-9134-4656-9A54-2B3A0B998C56}" type="datetime1">
              <a:rPr lang="en-US" altLang="en-US"/>
              <a:pPr/>
              <a:t>3/7/23</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latin typeface="Helvetica" pitchFamily="-105" charset="0"/>
                <a:ea typeface="ＭＳ Ｐゴシック" pitchFamily="-105" charset="-128"/>
                <a:cs typeface="ＭＳ Ｐゴシック" pitchFamily="-105"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AFBA1388-8C76-488B-BA23-CD002C92D635}" type="slidenum">
              <a:rPr lang="en-US" altLang="en-US"/>
              <a:pPr/>
              <a:t>‹#›</a:t>
            </a:fld>
            <a:endParaRPr lang="en-US" altLang="en-US"/>
          </a:p>
        </p:txBody>
      </p:sp>
    </p:spTree>
    <p:extLst>
      <p:ext uri="{BB962C8B-B14F-4D97-AF65-F5344CB8AC3E}">
        <p14:creationId xmlns:p14="http://schemas.microsoft.com/office/powerpoint/2010/main" val="36967121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Helvetica" pitchFamily="-105" charset="0"/>
                <a:ea typeface="ＭＳ Ｐゴシック" pitchFamily="-105" charset="-128"/>
                <a:cs typeface="ＭＳ Ｐゴシック" pitchFamily="-105" charset="-128"/>
              </a:defRPr>
            </a:lvl1pPr>
          </a:lstStyle>
          <a:p>
            <a:pPr>
              <a:defRPr/>
            </a:pPr>
            <a:endParaRPr lang="en-US"/>
          </a:p>
        </p:txBody>
      </p:sp>
      <p:sp>
        <p:nvSpPr>
          <p:cNvPr id="204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Helvetica" pitchFamily="-105" charset="0"/>
                <a:ea typeface="ＭＳ Ｐゴシック" pitchFamily="-105" charset="-128"/>
                <a:cs typeface="ＭＳ Ｐゴシック" pitchFamily="-105"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Helvetica" pitchFamily="-105" charset="0"/>
                <a:ea typeface="ＭＳ Ｐゴシック" pitchFamily="-105" charset="-128"/>
                <a:cs typeface="ＭＳ Ｐゴシック" pitchFamily="-105" charset="-128"/>
              </a:defRPr>
            </a:lvl1pPr>
          </a:lstStyle>
          <a:p>
            <a:pPr>
              <a:defRPr/>
            </a:pPr>
            <a:endParaRPr lang="en-US"/>
          </a:p>
        </p:txBody>
      </p:sp>
      <p:sp>
        <p:nvSpPr>
          <p:cNvPr id="204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6D375C61-B5FC-4888-B9D1-3CF662A4DC0F}" type="slidenum">
              <a:rPr lang="en-US" altLang="en-US"/>
              <a:pPr/>
              <a:t>‹#›</a:t>
            </a:fld>
            <a:endParaRPr lang="en-US" altLang="en-US"/>
          </a:p>
        </p:txBody>
      </p:sp>
    </p:spTree>
    <p:extLst>
      <p:ext uri="{BB962C8B-B14F-4D97-AF65-F5344CB8AC3E}">
        <p14:creationId xmlns:p14="http://schemas.microsoft.com/office/powerpoint/2010/main" val="230090704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375C61-B5FC-4888-B9D1-3CF662A4DC0F}" type="slidenum">
              <a:rPr lang="en-US" altLang="en-US" smtClean="0"/>
              <a:pPr/>
              <a:t>4</a:t>
            </a:fld>
            <a:endParaRPr lang="en-US" altLang="en-US"/>
          </a:p>
        </p:txBody>
      </p:sp>
    </p:spTree>
    <p:extLst>
      <p:ext uri="{BB962C8B-B14F-4D97-AF65-F5344CB8AC3E}">
        <p14:creationId xmlns:p14="http://schemas.microsoft.com/office/powerpoint/2010/main" val="27115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say 1 or 2 sentence about mission of NIF  -- stockpile stewardship</a:t>
            </a:r>
          </a:p>
        </p:txBody>
      </p:sp>
      <p:sp>
        <p:nvSpPr>
          <p:cNvPr id="4" name="Slide Number Placeholder 3"/>
          <p:cNvSpPr>
            <a:spLocks noGrp="1"/>
          </p:cNvSpPr>
          <p:nvPr>
            <p:ph type="sldNum" sz="quarter" idx="5"/>
          </p:nvPr>
        </p:nvSpPr>
        <p:spPr/>
        <p:txBody>
          <a:bodyPr/>
          <a:lstStyle/>
          <a:p>
            <a:fld id="{4CFDF800-FE0E-A944-8AC1-D57C07B352FC}" type="slidenum">
              <a:rPr lang="en-US" smtClean="0"/>
              <a:pPr/>
              <a:t>6</a:t>
            </a:fld>
            <a:endParaRPr lang="en-US"/>
          </a:p>
        </p:txBody>
      </p:sp>
    </p:spTree>
    <p:extLst>
      <p:ext uri="{BB962C8B-B14F-4D97-AF65-F5344CB8AC3E}">
        <p14:creationId xmlns:p14="http://schemas.microsoft.com/office/powerpoint/2010/main" val="154294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say 1 or 2 sentence about mission of NIF  -- stockpile stewardship</a:t>
            </a:r>
          </a:p>
        </p:txBody>
      </p:sp>
      <p:sp>
        <p:nvSpPr>
          <p:cNvPr id="4" name="Slide Number Placeholder 3"/>
          <p:cNvSpPr>
            <a:spLocks noGrp="1"/>
          </p:cNvSpPr>
          <p:nvPr>
            <p:ph type="sldNum" sz="quarter" idx="5"/>
          </p:nvPr>
        </p:nvSpPr>
        <p:spPr/>
        <p:txBody>
          <a:bodyPr/>
          <a:lstStyle/>
          <a:p>
            <a:fld id="{4CFDF800-FE0E-A944-8AC1-D57C07B352FC}" type="slidenum">
              <a:rPr lang="en-US" smtClean="0"/>
              <a:pPr/>
              <a:t>7</a:t>
            </a:fld>
            <a:endParaRPr lang="en-US"/>
          </a:p>
        </p:txBody>
      </p:sp>
    </p:spTree>
    <p:extLst>
      <p:ext uri="{BB962C8B-B14F-4D97-AF65-F5344CB8AC3E}">
        <p14:creationId xmlns:p14="http://schemas.microsoft.com/office/powerpoint/2010/main" val="212005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say 1 or 2 sentence about mission of NIF  -- stockpile stewardship</a:t>
            </a:r>
          </a:p>
        </p:txBody>
      </p:sp>
      <p:sp>
        <p:nvSpPr>
          <p:cNvPr id="4" name="Slide Number Placeholder 3"/>
          <p:cNvSpPr>
            <a:spLocks noGrp="1"/>
          </p:cNvSpPr>
          <p:nvPr>
            <p:ph type="sldNum" sz="quarter" idx="5"/>
          </p:nvPr>
        </p:nvSpPr>
        <p:spPr/>
        <p:txBody>
          <a:bodyPr/>
          <a:lstStyle/>
          <a:p>
            <a:fld id="{4CFDF800-FE0E-A944-8AC1-D57C07B352FC}" type="slidenum">
              <a:rPr lang="en-US" smtClean="0"/>
              <a:pPr/>
              <a:t>8</a:t>
            </a:fld>
            <a:endParaRPr lang="en-US"/>
          </a:p>
        </p:txBody>
      </p:sp>
    </p:spTree>
    <p:extLst>
      <p:ext uri="{BB962C8B-B14F-4D97-AF65-F5344CB8AC3E}">
        <p14:creationId xmlns:p14="http://schemas.microsoft.com/office/powerpoint/2010/main" val="3687887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say 1 or 2 sentence about mission of NIF  -- stockpile stewardship</a:t>
            </a:r>
          </a:p>
        </p:txBody>
      </p:sp>
      <p:sp>
        <p:nvSpPr>
          <p:cNvPr id="4" name="Slide Number Placeholder 3"/>
          <p:cNvSpPr>
            <a:spLocks noGrp="1"/>
          </p:cNvSpPr>
          <p:nvPr>
            <p:ph type="sldNum" sz="quarter" idx="5"/>
          </p:nvPr>
        </p:nvSpPr>
        <p:spPr/>
        <p:txBody>
          <a:bodyPr/>
          <a:lstStyle/>
          <a:p>
            <a:fld id="{4CFDF800-FE0E-A944-8AC1-D57C07B352FC}" type="slidenum">
              <a:rPr lang="en-US" smtClean="0"/>
              <a:pPr/>
              <a:t>9</a:t>
            </a:fld>
            <a:endParaRPr lang="en-US"/>
          </a:p>
        </p:txBody>
      </p:sp>
    </p:spTree>
    <p:extLst>
      <p:ext uri="{BB962C8B-B14F-4D97-AF65-F5344CB8AC3E}">
        <p14:creationId xmlns:p14="http://schemas.microsoft.com/office/powerpoint/2010/main" val="1336453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say 1 or 2 sentence about mission of NIF  -- stockpile stewardship</a:t>
            </a:r>
          </a:p>
        </p:txBody>
      </p:sp>
      <p:sp>
        <p:nvSpPr>
          <p:cNvPr id="4" name="Slide Number Placeholder 3"/>
          <p:cNvSpPr>
            <a:spLocks noGrp="1"/>
          </p:cNvSpPr>
          <p:nvPr>
            <p:ph type="sldNum" sz="quarter" idx="5"/>
          </p:nvPr>
        </p:nvSpPr>
        <p:spPr/>
        <p:txBody>
          <a:bodyPr/>
          <a:lstStyle/>
          <a:p>
            <a:fld id="{4CFDF800-FE0E-A944-8AC1-D57C07B352FC}" type="slidenum">
              <a:rPr lang="en-US" smtClean="0"/>
              <a:pPr/>
              <a:t>10</a:t>
            </a:fld>
            <a:endParaRPr lang="en-US"/>
          </a:p>
        </p:txBody>
      </p:sp>
    </p:spTree>
    <p:extLst>
      <p:ext uri="{BB962C8B-B14F-4D97-AF65-F5344CB8AC3E}">
        <p14:creationId xmlns:p14="http://schemas.microsoft.com/office/powerpoint/2010/main" val="80230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375C61-B5FC-4888-B9D1-3CF662A4DC0F}" type="slidenum">
              <a:rPr lang="en-US" altLang="en-US" smtClean="0"/>
              <a:pPr/>
              <a:t>15</a:t>
            </a:fld>
            <a:endParaRPr lang="en-US" altLang="en-US"/>
          </a:p>
        </p:txBody>
      </p:sp>
    </p:spTree>
    <p:extLst>
      <p:ext uri="{BB962C8B-B14F-4D97-AF65-F5344CB8AC3E}">
        <p14:creationId xmlns:p14="http://schemas.microsoft.com/office/powerpoint/2010/main" val="22145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375C61-B5FC-4888-B9D1-3CF662A4DC0F}" type="slidenum">
              <a:rPr lang="en-US" altLang="en-US" smtClean="0"/>
              <a:pPr/>
              <a:t>22</a:t>
            </a:fld>
            <a:endParaRPr lang="en-US" altLang="en-US"/>
          </a:p>
        </p:txBody>
      </p:sp>
    </p:spTree>
    <p:extLst>
      <p:ext uri="{BB962C8B-B14F-4D97-AF65-F5344CB8AC3E}">
        <p14:creationId xmlns:p14="http://schemas.microsoft.com/office/powerpoint/2010/main" val="2116376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985332"/>
            <a:ext cx="9144000" cy="2743200"/>
          </a:xfrm>
          <a:prstGeom prst="rect">
            <a:avLst/>
          </a:prstGeom>
        </p:spPr>
      </p:pic>
      <p:sp>
        <p:nvSpPr>
          <p:cNvPr id="19" name="Rectangle 18"/>
          <p:cNvSpPr/>
          <p:nvPr userDrawn="1"/>
        </p:nvSpPr>
        <p:spPr>
          <a:xfrm>
            <a:off x="-378" y="4737717"/>
            <a:ext cx="9144000" cy="40866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600">
              <a:latin typeface="Arial"/>
            </a:endParaRPr>
          </a:p>
        </p:txBody>
      </p:sp>
      <p:sp>
        <p:nvSpPr>
          <p:cNvPr id="10" name="Title 9"/>
          <p:cNvSpPr>
            <a:spLocks noGrp="1"/>
          </p:cNvSpPr>
          <p:nvPr>
            <p:ph type="title" hasCustomPrompt="1"/>
          </p:nvPr>
        </p:nvSpPr>
        <p:spPr>
          <a:xfrm>
            <a:off x="457200" y="423844"/>
            <a:ext cx="8229600" cy="1085682"/>
          </a:xfrm>
        </p:spPr>
        <p:txBody>
          <a:bodyPr anchor="b" anchorCtr="0"/>
          <a:lstStyle>
            <a:lvl1pPr>
              <a:lnSpc>
                <a:spcPts val="3800"/>
              </a:lnSpc>
              <a:defRPr sz="2800" b="1" i="0">
                <a:solidFill>
                  <a:schemeClr val="accent1">
                    <a:lumMod val="75000"/>
                  </a:schemeClr>
                </a:solidFill>
                <a:effectLst/>
                <a:latin typeface="Calibri"/>
                <a:cs typeface="Calibri"/>
              </a:defRPr>
            </a:lvl1pPr>
          </a:lstStyle>
          <a:p>
            <a:r>
              <a:rPr lang="en-US"/>
              <a:t>Click to edit </a:t>
            </a:r>
            <a:br>
              <a:rPr lang="en-US"/>
            </a:br>
            <a:r>
              <a:rPr lang="en-US"/>
              <a:t>Master title style</a:t>
            </a:r>
          </a:p>
        </p:txBody>
      </p:sp>
      <p:sp>
        <p:nvSpPr>
          <p:cNvPr id="12" name="Text Placeholder 11"/>
          <p:cNvSpPr>
            <a:spLocks noGrp="1"/>
          </p:cNvSpPr>
          <p:nvPr>
            <p:ph type="body" sz="quarter" idx="13"/>
          </p:nvPr>
        </p:nvSpPr>
        <p:spPr>
          <a:xfrm>
            <a:off x="457201" y="1518647"/>
            <a:ext cx="5629274" cy="277416"/>
          </a:xfrm>
        </p:spPr>
        <p:txBody>
          <a:bodyPr>
            <a:noAutofit/>
          </a:bodyPr>
          <a:lstStyle>
            <a:lvl1pPr>
              <a:lnSpc>
                <a:spcPts val="2200"/>
              </a:lnSpc>
              <a:buNone/>
              <a:defRPr sz="1600" b="0">
                <a:latin typeface="Calibri"/>
                <a:cs typeface="Calibri"/>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hasCustomPrompt="1"/>
          </p:nvPr>
        </p:nvSpPr>
        <p:spPr>
          <a:xfrm>
            <a:off x="4572000" y="1812353"/>
            <a:ext cx="4572000" cy="453767"/>
          </a:xfrm>
        </p:spPr>
        <p:txBody>
          <a:bodyPr rIns="182880" anchor="b" anchorCtr="0">
            <a:noAutofit/>
          </a:bodyPr>
          <a:lstStyle>
            <a:lvl1pPr marL="57150" indent="0" algn="r">
              <a:spcBef>
                <a:spcPts val="0"/>
              </a:spcBef>
              <a:buNone/>
              <a:defRPr sz="14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a:t>Author’s Name</a:t>
            </a:r>
          </a:p>
          <a:p>
            <a:pPr lvl="0"/>
            <a:r>
              <a:rPr lang="en-US"/>
              <a:t>Title</a:t>
            </a:r>
          </a:p>
        </p:txBody>
      </p:sp>
      <p:sp>
        <p:nvSpPr>
          <p:cNvPr id="14" name="TextBox 13"/>
          <p:cNvSpPr txBox="1"/>
          <p:nvPr userDrawn="1"/>
        </p:nvSpPr>
        <p:spPr>
          <a:xfrm>
            <a:off x="-20963" y="4792854"/>
            <a:ext cx="3722600" cy="3524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600" kern="1200">
                <a:solidFill>
                  <a:schemeClr val="bg1"/>
                </a:solidFill>
                <a:effectLst/>
                <a:latin typeface="+mn-lt"/>
                <a:ea typeface="+mn-ea"/>
                <a:cs typeface="Arial"/>
              </a:rPr>
              <a:t>LLNL-PRES-</a:t>
            </a:r>
            <a:r>
              <a:rPr lang="en-US" sz="600" kern="1200" err="1">
                <a:solidFill>
                  <a:schemeClr val="bg1"/>
                </a:solidFill>
                <a:effectLst/>
                <a:latin typeface="+mn-lt"/>
                <a:ea typeface="+mn-ea"/>
                <a:cs typeface="Arial"/>
              </a:rPr>
              <a:t>xxxxxx</a:t>
            </a:r>
            <a:endParaRPr lang="en-US" sz="600" kern="1200">
              <a:solidFill>
                <a:schemeClr val="bg1"/>
              </a:solidFill>
              <a:effectLst/>
              <a:latin typeface="+mn-lt"/>
              <a:ea typeface="+mn-ea"/>
              <a:cs typeface="Arial"/>
            </a:endParaRPr>
          </a:p>
          <a:p>
            <a:pPr marL="0" algn="l" defTabSz="457200" rtl="0" eaLnBrk="1" latinLnBrk="0" hangingPunct="1">
              <a:lnSpc>
                <a:spcPct val="90000"/>
              </a:lnSpc>
              <a:spcAft>
                <a:spcPts val="300"/>
              </a:spcAft>
            </a:pPr>
            <a:r>
              <a:rPr lang="en-US" sz="500" kern="1200">
                <a:solidFill>
                  <a:schemeClr val="bg1"/>
                </a:solidFill>
                <a:effectLst/>
                <a:latin typeface="Arial"/>
                <a:ea typeface="+mn-ea"/>
                <a:cs typeface="Arial"/>
              </a:rPr>
              <a:t>This work was performed under the auspices of the</a:t>
            </a:r>
            <a:r>
              <a:rPr lang="en-US" sz="500" kern="1200" baseline="0">
                <a:solidFill>
                  <a:schemeClr val="bg1"/>
                </a:solidFill>
                <a:effectLst/>
                <a:latin typeface="Arial"/>
                <a:ea typeface="+mn-ea"/>
                <a:cs typeface="Arial"/>
              </a:rPr>
              <a:t> </a:t>
            </a:r>
            <a:r>
              <a:rPr lang="en-US" sz="500" kern="1200">
                <a:solidFill>
                  <a:schemeClr val="bg1"/>
                </a:solidFill>
                <a:effectLst/>
                <a:latin typeface="Arial"/>
                <a:ea typeface="+mn-ea"/>
                <a:cs typeface="Arial"/>
              </a:rPr>
              <a:t>U.S. Department of Energy by Lawrence Livermore National Laboratory under contract DE-AC52-07NA27344.</a:t>
            </a:r>
            <a:r>
              <a:rPr lang="en-US" sz="500" kern="1200" baseline="0">
                <a:solidFill>
                  <a:schemeClr val="bg1"/>
                </a:solidFill>
                <a:effectLst/>
                <a:latin typeface="Arial"/>
                <a:ea typeface="+mn-ea"/>
                <a:cs typeface="Arial"/>
              </a:rPr>
              <a:t> </a:t>
            </a:r>
            <a:r>
              <a:rPr lang="en-US" sz="500" kern="120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84129" y="4818044"/>
            <a:ext cx="1588690" cy="268025"/>
          </a:xfrm>
          <a:prstGeom prst="rect">
            <a:avLst/>
          </a:prstGeom>
        </p:spPr>
      </p:pic>
      <p:sp>
        <p:nvSpPr>
          <p:cNvPr id="20" name="Rectangle 19"/>
          <p:cNvSpPr/>
          <p:nvPr userDrawn="1"/>
        </p:nvSpPr>
        <p:spPr>
          <a:xfrm>
            <a:off x="0" y="0"/>
            <a:ext cx="9144000" cy="84667"/>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latin typeface="Arial"/>
            </a:endParaRPr>
          </a:p>
        </p:txBody>
      </p:sp>
    </p:spTree>
    <p:extLst>
      <p:ext uri="{BB962C8B-B14F-4D97-AF65-F5344CB8AC3E}">
        <p14:creationId xmlns:p14="http://schemas.microsoft.com/office/powerpoint/2010/main" val="1093337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4078115"/>
            <a:ext cx="2710739" cy="457322"/>
          </a:xfrm>
          <a:prstGeom prst="rect">
            <a:avLst/>
          </a:prstGeom>
        </p:spPr>
      </p:pic>
    </p:spTree>
    <p:extLst>
      <p:ext uri="{BB962C8B-B14F-4D97-AF65-F5344CB8AC3E}">
        <p14:creationId xmlns:p14="http://schemas.microsoft.com/office/powerpoint/2010/main" val="808957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985332"/>
            <a:ext cx="9144000" cy="2743200"/>
          </a:xfrm>
          <a:prstGeom prst="rect">
            <a:avLst/>
          </a:prstGeom>
        </p:spPr>
      </p:pic>
      <p:sp>
        <p:nvSpPr>
          <p:cNvPr id="19" name="Rectangle 18"/>
          <p:cNvSpPr/>
          <p:nvPr userDrawn="1"/>
        </p:nvSpPr>
        <p:spPr>
          <a:xfrm>
            <a:off x="-378" y="4737717"/>
            <a:ext cx="9144000" cy="40866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600">
              <a:latin typeface="Arial"/>
            </a:endParaRPr>
          </a:p>
        </p:txBody>
      </p:sp>
      <p:sp>
        <p:nvSpPr>
          <p:cNvPr id="10" name="Title 9"/>
          <p:cNvSpPr>
            <a:spLocks noGrp="1"/>
          </p:cNvSpPr>
          <p:nvPr>
            <p:ph type="title" hasCustomPrompt="1"/>
          </p:nvPr>
        </p:nvSpPr>
        <p:spPr>
          <a:xfrm>
            <a:off x="457200" y="423844"/>
            <a:ext cx="8229600" cy="1085682"/>
          </a:xfrm>
        </p:spPr>
        <p:txBody>
          <a:bodyPr anchor="b" anchorCtr="0"/>
          <a:lstStyle>
            <a:lvl1pPr>
              <a:lnSpc>
                <a:spcPts val="3800"/>
              </a:lnSpc>
              <a:defRPr sz="2800" b="1" i="0">
                <a:solidFill>
                  <a:schemeClr val="accent1">
                    <a:lumMod val="75000"/>
                  </a:schemeClr>
                </a:solidFill>
                <a:effectLst/>
                <a:latin typeface="Calibri"/>
                <a:cs typeface="Calibri"/>
              </a:defRPr>
            </a:lvl1pPr>
          </a:lstStyle>
          <a:p>
            <a:r>
              <a:rPr lang="en-US"/>
              <a:t>Click to edit </a:t>
            </a:r>
            <a:br>
              <a:rPr lang="en-US"/>
            </a:br>
            <a:r>
              <a:rPr lang="en-US"/>
              <a:t>Master title style</a:t>
            </a:r>
          </a:p>
        </p:txBody>
      </p:sp>
      <p:sp>
        <p:nvSpPr>
          <p:cNvPr id="12" name="Text Placeholder 11"/>
          <p:cNvSpPr>
            <a:spLocks noGrp="1"/>
          </p:cNvSpPr>
          <p:nvPr>
            <p:ph type="body" sz="quarter" idx="13"/>
          </p:nvPr>
        </p:nvSpPr>
        <p:spPr>
          <a:xfrm>
            <a:off x="457201" y="1518647"/>
            <a:ext cx="5629274" cy="277416"/>
          </a:xfrm>
        </p:spPr>
        <p:txBody>
          <a:bodyPr>
            <a:noAutofit/>
          </a:bodyPr>
          <a:lstStyle>
            <a:lvl1pPr>
              <a:lnSpc>
                <a:spcPts val="2200"/>
              </a:lnSpc>
              <a:buNone/>
              <a:defRPr sz="1600" b="0">
                <a:latin typeface="Calibri"/>
                <a:cs typeface="Calibri"/>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hasCustomPrompt="1"/>
          </p:nvPr>
        </p:nvSpPr>
        <p:spPr>
          <a:xfrm>
            <a:off x="4572000" y="1812353"/>
            <a:ext cx="4572000" cy="453767"/>
          </a:xfrm>
        </p:spPr>
        <p:txBody>
          <a:bodyPr rIns="182880" anchor="b" anchorCtr="0">
            <a:noAutofit/>
          </a:bodyPr>
          <a:lstStyle>
            <a:lvl1pPr marL="57150" indent="0" algn="r">
              <a:spcBef>
                <a:spcPts val="0"/>
              </a:spcBef>
              <a:buNone/>
              <a:defRPr sz="14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a:t>Author’s Name</a:t>
            </a:r>
          </a:p>
          <a:p>
            <a:pPr lvl="0"/>
            <a:r>
              <a:rPr lang="en-US"/>
              <a:t>Title</a:t>
            </a:r>
          </a:p>
        </p:txBody>
      </p:sp>
      <p:sp>
        <p:nvSpPr>
          <p:cNvPr id="14" name="TextBox 13"/>
          <p:cNvSpPr txBox="1"/>
          <p:nvPr userDrawn="1"/>
        </p:nvSpPr>
        <p:spPr>
          <a:xfrm>
            <a:off x="-20963" y="4792854"/>
            <a:ext cx="3722600" cy="3524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600" kern="1200">
                <a:solidFill>
                  <a:schemeClr val="bg1"/>
                </a:solidFill>
                <a:effectLst/>
                <a:latin typeface="+mn-lt"/>
                <a:ea typeface="+mn-ea"/>
                <a:cs typeface="Arial"/>
              </a:rPr>
              <a:t>LLNL-PRES-</a:t>
            </a:r>
            <a:r>
              <a:rPr lang="en-US" sz="600" kern="1200" err="1">
                <a:solidFill>
                  <a:schemeClr val="bg1"/>
                </a:solidFill>
                <a:effectLst/>
                <a:latin typeface="+mn-lt"/>
                <a:ea typeface="+mn-ea"/>
                <a:cs typeface="Arial"/>
              </a:rPr>
              <a:t>xxxxxx</a:t>
            </a:r>
            <a:endParaRPr lang="en-US" sz="600" kern="1200">
              <a:solidFill>
                <a:schemeClr val="bg1"/>
              </a:solidFill>
              <a:effectLst/>
              <a:latin typeface="+mn-lt"/>
              <a:ea typeface="+mn-ea"/>
              <a:cs typeface="Arial"/>
            </a:endParaRPr>
          </a:p>
          <a:p>
            <a:pPr marL="0" algn="l" defTabSz="457200" rtl="0" eaLnBrk="1" latinLnBrk="0" hangingPunct="1">
              <a:lnSpc>
                <a:spcPct val="90000"/>
              </a:lnSpc>
              <a:spcAft>
                <a:spcPts val="300"/>
              </a:spcAft>
            </a:pPr>
            <a:r>
              <a:rPr lang="en-US" sz="500" kern="1200">
                <a:solidFill>
                  <a:schemeClr val="bg1"/>
                </a:solidFill>
                <a:effectLst/>
                <a:latin typeface="Arial"/>
                <a:ea typeface="+mn-ea"/>
                <a:cs typeface="Arial"/>
              </a:rPr>
              <a:t>This work was performed under the auspices of the</a:t>
            </a:r>
            <a:r>
              <a:rPr lang="en-US" sz="500" kern="1200" baseline="0">
                <a:solidFill>
                  <a:schemeClr val="bg1"/>
                </a:solidFill>
                <a:effectLst/>
                <a:latin typeface="Arial"/>
                <a:ea typeface="+mn-ea"/>
                <a:cs typeface="Arial"/>
              </a:rPr>
              <a:t> </a:t>
            </a:r>
            <a:r>
              <a:rPr lang="en-US" sz="500" kern="1200">
                <a:solidFill>
                  <a:schemeClr val="bg1"/>
                </a:solidFill>
                <a:effectLst/>
                <a:latin typeface="Arial"/>
                <a:ea typeface="+mn-ea"/>
                <a:cs typeface="Arial"/>
              </a:rPr>
              <a:t>U.S. Department of Energy by Lawrence Livermore National Laboratory under contract DE-AC52-07NA27344.</a:t>
            </a:r>
            <a:r>
              <a:rPr lang="en-US" sz="500" kern="1200" baseline="0">
                <a:solidFill>
                  <a:schemeClr val="bg1"/>
                </a:solidFill>
                <a:effectLst/>
                <a:latin typeface="Arial"/>
                <a:ea typeface="+mn-ea"/>
                <a:cs typeface="Arial"/>
              </a:rPr>
              <a:t> </a:t>
            </a:r>
            <a:r>
              <a:rPr lang="en-US" sz="500" kern="120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84129" y="4818044"/>
            <a:ext cx="1588690" cy="268025"/>
          </a:xfrm>
          <a:prstGeom prst="rect">
            <a:avLst/>
          </a:prstGeom>
        </p:spPr>
      </p:pic>
      <p:sp>
        <p:nvSpPr>
          <p:cNvPr id="20" name="Rectangle 19"/>
          <p:cNvSpPr/>
          <p:nvPr userDrawn="1"/>
        </p:nvSpPr>
        <p:spPr>
          <a:xfrm>
            <a:off x="0" y="0"/>
            <a:ext cx="9144000" cy="84667"/>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latin typeface="Arial"/>
            </a:endParaRPr>
          </a:p>
        </p:txBody>
      </p:sp>
    </p:spTree>
    <p:extLst>
      <p:ext uri="{BB962C8B-B14F-4D97-AF65-F5344CB8AC3E}">
        <p14:creationId xmlns:p14="http://schemas.microsoft.com/office/powerpoint/2010/main" val="986302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2418469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5" name="Title Placeholder 1"/>
          <p:cNvSpPr>
            <a:spLocks noGrp="1"/>
          </p:cNvSpPr>
          <p:nvPr>
            <p:ph type="title"/>
          </p:nvPr>
        </p:nvSpPr>
        <p:spPr>
          <a:xfrm>
            <a:off x="457200" y="164631"/>
            <a:ext cx="8229600" cy="756578"/>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66658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03722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726214"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46990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Content Placeholder 2"/>
          <p:cNvSpPr>
            <a:spLocks noGrp="1"/>
          </p:cNvSpPr>
          <p:nvPr>
            <p:ph idx="10"/>
          </p:nvPr>
        </p:nvSpPr>
        <p:spPr>
          <a:xfrm>
            <a:off x="4718649"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32378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Click icon to add picture</a:t>
            </a:r>
          </a:p>
        </p:txBody>
      </p:sp>
      <p:sp>
        <p:nvSpPr>
          <p:cNvPr id="6" name="Title 5"/>
          <p:cNvSpPr>
            <a:spLocks noGrp="1"/>
          </p:cNvSpPr>
          <p:nvPr>
            <p:ph type="title"/>
          </p:nvPr>
        </p:nvSpPr>
        <p:spPr>
          <a:xfrm>
            <a:off x="1" y="1"/>
            <a:ext cx="9143999" cy="921680"/>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37307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Click icon to add picture</a:t>
            </a:r>
          </a:p>
        </p:txBody>
      </p:sp>
    </p:spTree>
    <p:extLst>
      <p:ext uri="{BB962C8B-B14F-4D97-AF65-F5344CB8AC3E}">
        <p14:creationId xmlns:p14="http://schemas.microsoft.com/office/powerpoint/2010/main" val="717167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65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1861861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4078115"/>
            <a:ext cx="2710739" cy="457322"/>
          </a:xfrm>
          <a:prstGeom prst="rect">
            <a:avLst/>
          </a:prstGeom>
        </p:spPr>
      </p:pic>
    </p:spTree>
    <p:extLst>
      <p:ext uri="{BB962C8B-B14F-4D97-AF65-F5344CB8AC3E}">
        <p14:creationId xmlns:p14="http://schemas.microsoft.com/office/powerpoint/2010/main" val="3393222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985332"/>
            <a:ext cx="9144000" cy="2743200"/>
          </a:xfrm>
          <a:prstGeom prst="rect">
            <a:avLst/>
          </a:prstGeom>
        </p:spPr>
      </p:pic>
      <p:sp>
        <p:nvSpPr>
          <p:cNvPr id="19" name="Rectangle 18"/>
          <p:cNvSpPr/>
          <p:nvPr userDrawn="1"/>
        </p:nvSpPr>
        <p:spPr>
          <a:xfrm>
            <a:off x="-378" y="4737717"/>
            <a:ext cx="9144000" cy="40866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600">
              <a:latin typeface="Arial"/>
            </a:endParaRPr>
          </a:p>
        </p:txBody>
      </p:sp>
      <p:sp>
        <p:nvSpPr>
          <p:cNvPr id="10" name="Title 9"/>
          <p:cNvSpPr>
            <a:spLocks noGrp="1"/>
          </p:cNvSpPr>
          <p:nvPr>
            <p:ph type="title" hasCustomPrompt="1"/>
          </p:nvPr>
        </p:nvSpPr>
        <p:spPr>
          <a:xfrm>
            <a:off x="457200" y="423844"/>
            <a:ext cx="8229600" cy="1085682"/>
          </a:xfrm>
        </p:spPr>
        <p:txBody>
          <a:bodyPr anchor="b" anchorCtr="0"/>
          <a:lstStyle>
            <a:lvl1pPr>
              <a:lnSpc>
                <a:spcPts val="3800"/>
              </a:lnSpc>
              <a:defRPr sz="2800" b="1" i="0">
                <a:solidFill>
                  <a:schemeClr val="accent1">
                    <a:lumMod val="75000"/>
                  </a:schemeClr>
                </a:solidFill>
                <a:effectLst/>
                <a:latin typeface="Calibri"/>
                <a:cs typeface="Calibri"/>
              </a:defRPr>
            </a:lvl1pPr>
          </a:lstStyle>
          <a:p>
            <a:r>
              <a:rPr lang="en-US"/>
              <a:t>Click to edit </a:t>
            </a:r>
            <a:br>
              <a:rPr lang="en-US"/>
            </a:br>
            <a:r>
              <a:rPr lang="en-US"/>
              <a:t>Master title style</a:t>
            </a:r>
          </a:p>
        </p:txBody>
      </p:sp>
      <p:sp>
        <p:nvSpPr>
          <p:cNvPr id="12" name="Text Placeholder 11"/>
          <p:cNvSpPr>
            <a:spLocks noGrp="1"/>
          </p:cNvSpPr>
          <p:nvPr>
            <p:ph type="body" sz="quarter" idx="13"/>
          </p:nvPr>
        </p:nvSpPr>
        <p:spPr>
          <a:xfrm>
            <a:off x="457201" y="1518647"/>
            <a:ext cx="5629274" cy="277416"/>
          </a:xfrm>
        </p:spPr>
        <p:txBody>
          <a:bodyPr>
            <a:noAutofit/>
          </a:bodyPr>
          <a:lstStyle>
            <a:lvl1pPr>
              <a:lnSpc>
                <a:spcPts val="2200"/>
              </a:lnSpc>
              <a:buNone/>
              <a:defRPr sz="1600" b="0">
                <a:latin typeface="Calibri"/>
                <a:cs typeface="Calibri"/>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hasCustomPrompt="1"/>
          </p:nvPr>
        </p:nvSpPr>
        <p:spPr>
          <a:xfrm>
            <a:off x="4572000" y="1812353"/>
            <a:ext cx="4572000" cy="453767"/>
          </a:xfrm>
        </p:spPr>
        <p:txBody>
          <a:bodyPr rIns="182880" anchor="b" anchorCtr="0">
            <a:noAutofit/>
          </a:bodyPr>
          <a:lstStyle>
            <a:lvl1pPr marL="57150" indent="0" algn="r">
              <a:spcBef>
                <a:spcPts val="0"/>
              </a:spcBef>
              <a:buNone/>
              <a:defRPr sz="14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a:t>Author’s Name</a:t>
            </a:r>
          </a:p>
          <a:p>
            <a:pPr lvl="0"/>
            <a:r>
              <a:rPr lang="en-US"/>
              <a:t>Title</a:t>
            </a:r>
          </a:p>
        </p:txBody>
      </p:sp>
      <p:sp>
        <p:nvSpPr>
          <p:cNvPr id="14" name="TextBox 13"/>
          <p:cNvSpPr txBox="1"/>
          <p:nvPr userDrawn="1"/>
        </p:nvSpPr>
        <p:spPr>
          <a:xfrm>
            <a:off x="-20963" y="4792854"/>
            <a:ext cx="3722600" cy="353687"/>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600" kern="1200">
                <a:solidFill>
                  <a:schemeClr val="bg1"/>
                </a:solidFill>
                <a:effectLst/>
                <a:latin typeface="Arial"/>
                <a:ea typeface="+mn-ea"/>
                <a:cs typeface="Arial"/>
              </a:rPr>
              <a:t>LLNL-PRES-XXXXXX</a:t>
            </a:r>
          </a:p>
          <a:p>
            <a:pPr marL="0" algn="l" defTabSz="457200" rtl="0" eaLnBrk="1" latinLnBrk="0" hangingPunct="1">
              <a:lnSpc>
                <a:spcPct val="90000"/>
              </a:lnSpc>
              <a:spcAft>
                <a:spcPts val="600"/>
              </a:spcAft>
            </a:pPr>
            <a:r>
              <a:rPr lang="en-US" sz="500" kern="1200">
                <a:solidFill>
                  <a:schemeClr val="bg1"/>
                </a:solidFill>
                <a:effectLst/>
                <a:latin typeface="Arial"/>
                <a:ea typeface="+mn-ea"/>
                <a:cs typeface="Arial"/>
              </a:rPr>
              <a:t>This work was performed under the auspices of the</a:t>
            </a:r>
            <a:r>
              <a:rPr lang="en-US" sz="500" kern="1200" baseline="0">
                <a:solidFill>
                  <a:schemeClr val="bg1"/>
                </a:solidFill>
                <a:effectLst/>
                <a:latin typeface="Arial"/>
                <a:ea typeface="+mn-ea"/>
                <a:cs typeface="Arial"/>
              </a:rPr>
              <a:t> </a:t>
            </a:r>
            <a:r>
              <a:rPr lang="en-US" sz="500" kern="1200">
                <a:solidFill>
                  <a:schemeClr val="bg1"/>
                </a:solidFill>
                <a:effectLst/>
                <a:latin typeface="Arial"/>
                <a:ea typeface="+mn-ea"/>
                <a:cs typeface="Arial"/>
              </a:rPr>
              <a:t>U.S. Department of Energy by Lawrence Livermore National Laboratory under contract DE-AC52-07NA27344.</a:t>
            </a:r>
            <a:r>
              <a:rPr lang="en-US" sz="500" kern="1200" baseline="0">
                <a:solidFill>
                  <a:schemeClr val="bg1"/>
                </a:solidFill>
                <a:effectLst/>
                <a:latin typeface="Arial"/>
                <a:ea typeface="+mn-ea"/>
                <a:cs typeface="Arial"/>
              </a:rPr>
              <a:t> </a:t>
            </a:r>
            <a:r>
              <a:rPr lang="en-US" sz="500" kern="120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84129" y="4818044"/>
            <a:ext cx="1588690" cy="268025"/>
          </a:xfrm>
          <a:prstGeom prst="rect">
            <a:avLst/>
          </a:prstGeom>
        </p:spPr>
      </p:pic>
      <p:sp>
        <p:nvSpPr>
          <p:cNvPr id="20" name="Rectangle 19"/>
          <p:cNvSpPr/>
          <p:nvPr userDrawn="1"/>
        </p:nvSpPr>
        <p:spPr>
          <a:xfrm>
            <a:off x="0" y="0"/>
            <a:ext cx="9144000" cy="84667"/>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latin typeface="Arial"/>
            </a:endParaRPr>
          </a:p>
        </p:txBody>
      </p:sp>
    </p:spTree>
    <p:extLst>
      <p:ext uri="{BB962C8B-B14F-4D97-AF65-F5344CB8AC3E}">
        <p14:creationId xmlns:p14="http://schemas.microsoft.com/office/powerpoint/2010/main" val="808140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3321278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5" name="Title Placeholder 1"/>
          <p:cNvSpPr>
            <a:spLocks noGrp="1"/>
          </p:cNvSpPr>
          <p:nvPr>
            <p:ph type="title"/>
          </p:nvPr>
        </p:nvSpPr>
        <p:spPr>
          <a:xfrm>
            <a:off x="457200" y="164631"/>
            <a:ext cx="8229600" cy="756578"/>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3780296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2630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726214"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99010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Content Placeholder 2"/>
          <p:cNvSpPr>
            <a:spLocks noGrp="1"/>
          </p:cNvSpPr>
          <p:nvPr>
            <p:ph idx="10"/>
          </p:nvPr>
        </p:nvSpPr>
        <p:spPr>
          <a:xfrm>
            <a:off x="4718649"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050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Click icon to add picture</a:t>
            </a:r>
          </a:p>
        </p:txBody>
      </p:sp>
      <p:sp>
        <p:nvSpPr>
          <p:cNvPr id="6" name="Title 5"/>
          <p:cNvSpPr>
            <a:spLocks noGrp="1"/>
          </p:cNvSpPr>
          <p:nvPr>
            <p:ph type="title"/>
          </p:nvPr>
        </p:nvSpPr>
        <p:spPr>
          <a:xfrm>
            <a:off x="1" y="1"/>
            <a:ext cx="9143999" cy="921680"/>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981773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Click icon to add picture</a:t>
            </a:r>
          </a:p>
        </p:txBody>
      </p:sp>
    </p:spTree>
    <p:extLst>
      <p:ext uri="{BB962C8B-B14F-4D97-AF65-F5344CB8AC3E}">
        <p14:creationId xmlns:p14="http://schemas.microsoft.com/office/powerpoint/2010/main" val="529996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4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5" name="Title Placeholder 1"/>
          <p:cNvSpPr>
            <a:spLocks noGrp="1"/>
          </p:cNvSpPr>
          <p:nvPr>
            <p:ph type="title"/>
          </p:nvPr>
        </p:nvSpPr>
        <p:spPr>
          <a:xfrm>
            <a:off x="457200" y="164631"/>
            <a:ext cx="8229600" cy="756578"/>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3435566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1852" y="4078115"/>
            <a:ext cx="2710739" cy="457322"/>
          </a:xfrm>
          <a:prstGeom prst="rect">
            <a:avLst/>
          </a:prstGeom>
        </p:spPr>
      </p:pic>
    </p:spTree>
    <p:extLst>
      <p:ext uri="{BB962C8B-B14F-4D97-AF65-F5344CB8AC3E}">
        <p14:creationId xmlns:p14="http://schemas.microsoft.com/office/powerpoint/2010/main" val="1680485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D935A-49DC-CE4C-8F61-F3ACF501EC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644AD6-ED3F-5540-8F35-472DB56AA4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24A56-5B56-6A40-8F73-4DFA803E195F}"/>
              </a:ext>
            </a:extLst>
          </p:cNvPr>
          <p:cNvSpPr>
            <a:spLocks noGrp="1"/>
          </p:cNvSpPr>
          <p:nvPr>
            <p:ph type="dt" sz="half" idx="10"/>
          </p:nvPr>
        </p:nvSpPr>
        <p:spPr/>
        <p:txBody>
          <a:bodyPr/>
          <a:lstStyle/>
          <a:p>
            <a:fld id="{625B3D24-7EAF-4A47-A042-A1EC9CA43FB2}" type="datetimeFigureOut">
              <a:rPr lang="en-US" smtClean="0"/>
              <a:t>3/7/23</a:t>
            </a:fld>
            <a:endParaRPr lang="en-US"/>
          </a:p>
        </p:txBody>
      </p:sp>
      <p:sp>
        <p:nvSpPr>
          <p:cNvPr id="5" name="Footer Placeholder 4">
            <a:extLst>
              <a:ext uri="{FF2B5EF4-FFF2-40B4-BE49-F238E27FC236}">
                <a16:creationId xmlns:a16="http://schemas.microsoft.com/office/drawing/2014/main" id="{875C3EE0-EBDE-9940-9151-3F9711D58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A6700-86C8-D44D-9DC2-4262732FD252}"/>
              </a:ext>
            </a:extLst>
          </p:cNvPr>
          <p:cNvSpPr>
            <a:spLocks noGrp="1"/>
          </p:cNvSpPr>
          <p:nvPr>
            <p:ph type="sldNum" sz="quarter" idx="12"/>
          </p:nvPr>
        </p:nvSpPr>
        <p:spPr/>
        <p:txBody>
          <a:bodyPr/>
          <a:lstStyle/>
          <a:p>
            <a:fld id="{0373F42D-2F2A-7A4E-9D24-BA56DF515C28}" type="slidenum">
              <a:rPr lang="en-US" smtClean="0"/>
              <a:t>‹#›</a:t>
            </a:fld>
            <a:endParaRPr lang="en-US"/>
          </a:p>
        </p:txBody>
      </p:sp>
    </p:spTree>
    <p:extLst>
      <p:ext uri="{BB962C8B-B14F-4D97-AF65-F5344CB8AC3E}">
        <p14:creationId xmlns:p14="http://schemas.microsoft.com/office/powerpoint/2010/main" val="1032809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29D7-EDD8-9145-B999-90FD8134C12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EF7CD80-83F5-1049-9687-901F7C3F8C1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08EFC07-58E3-8F44-A031-0CF4B7E871E2}"/>
              </a:ext>
            </a:extLst>
          </p:cNvPr>
          <p:cNvSpPr>
            <a:spLocks noGrp="1"/>
          </p:cNvSpPr>
          <p:nvPr>
            <p:ph type="dt" sz="half" idx="10"/>
          </p:nvPr>
        </p:nvSpPr>
        <p:spPr/>
        <p:txBody>
          <a:bodyPr/>
          <a:lstStyle/>
          <a:p>
            <a:fld id="{90B2595B-D748-7746-9718-96C485FA177A}" type="datetimeFigureOut">
              <a:rPr lang="en-US" smtClean="0"/>
              <a:t>3/7/23</a:t>
            </a:fld>
            <a:endParaRPr lang="en-US"/>
          </a:p>
        </p:txBody>
      </p:sp>
      <p:sp>
        <p:nvSpPr>
          <p:cNvPr id="5" name="Footer Placeholder 4">
            <a:extLst>
              <a:ext uri="{FF2B5EF4-FFF2-40B4-BE49-F238E27FC236}">
                <a16:creationId xmlns:a16="http://schemas.microsoft.com/office/drawing/2014/main" id="{C3ED5C61-4426-1B45-B6F7-9999BC8FD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8AB67-7EED-8642-B549-5D7E0A1A78C9}"/>
              </a:ext>
            </a:extLst>
          </p:cNvPr>
          <p:cNvSpPr>
            <a:spLocks noGrp="1"/>
          </p:cNvSpPr>
          <p:nvPr>
            <p:ph type="sldNum" sz="quarter" idx="12"/>
          </p:nvPr>
        </p:nvSpPr>
        <p:spPr/>
        <p:txBody>
          <a:bodyPr/>
          <a:lstStyle/>
          <a:p>
            <a:fld id="{85D41A8F-AE2C-FE46-9888-C2BC838E771C}" type="slidenum">
              <a:rPr lang="en-US" smtClean="0"/>
              <a:t>‹#›</a:t>
            </a:fld>
            <a:endParaRPr lang="en-US"/>
          </a:p>
        </p:txBody>
      </p:sp>
    </p:spTree>
    <p:extLst>
      <p:ext uri="{BB962C8B-B14F-4D97-AF65-F5344CB8AC3E}">
        <p14:creationId xmlns:p14="http://schemas.microsoft.com/office/powerpoint/2010/main" val="2482906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 y="2755716"/>
            <a:ext cx="9143245" cy="2057230"/>
          </a:xfrm>
          <a:prstGeom prst="rect">
            <a:avLst/>
          </a:prstGeom>
        </p:spPr>
      </p:pic>
      <p:sp>
        <p:nvSpPr>
          <p:cNvPr id="19" name="Rectangle 18"/>
          <p:cNvSpPr/>
          <p:nvPr userDrawn="1"/>
        </p:nvSpPr>
        <p:spPr>
          <a:xfrm>
            <a:off x="-378" y="4797525"/>
            <a:ext cx="9144000" cy="348852"/>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050">
              <a:latin typeface="Arial"/>
            </a:endParaRPr>
          </a:p>
        </p:txBody>
      </p:sp>
      <p:sp>
        <p:nvSpPr>
          <p:cNvPr id="10" name="Title 9"/>
          <p:cNvSpPr>
            <a:spLocks noGrp="1"/>
          </p:cNvSpPr>
          <p:nvPr>
            <p:ph type="title" hasCustomPrompt="1"/>
          </p:nvPr>
        </p:nvSpPr>
        <p:spPr>
          <a:xfrm>
            <a:off x="457200" y="513607"/>
            <a:ext cx="8229600" cy="733534"/>
          </a:xfrm>
        </p:spPr>
        <p:txBody>
          <a:bodyPr anchor="t" anchorCtr="0">
            <a:spAutoFit/>
          </a:bodyPr>
          <a:lstStyle>
            <a:lvl1pPr algn="l">
              <a:lnSpc>
                <a:spcPts val="2520"/>
              </a:lnSpc>
              <a:defRPr sz="2100" b="1" i="0" baseline="0">
                <a:solidFill>
                  <a:schemeClr val="accent1">
                    <a:lumMod val="75000"/>
                  </a:schemeClr>
                </a:solidFill>
                <a:effectLst/>
                <a:latin typeface="Calibri"/>
                <a:cs typeface="Arial"/>
              </a:defRPr>
            </a:lvl1pPr>
          </a:lstStyle>
          <a:p>
            <a:r>
              <a:rPr lang="en-US"/>
              <a:t>Click to edit </a:t>
            </a:r>
            <a:br>
              <a:rPr lang="en-US"/>
            </a:br>
            <a:r>
              <a:rPr lang="en-US"/>
              <a:t>Master title style</a:t>
            </a:r>
          </a:p>
        </p:txBody>
      </p:sp>
      <p:sp>
        <p:nvSpPr>
          <p:cNvPr id="12" name="Text Placeholder 11"/>
          <p:cNvSpPr>
            <a:spLocks noGrp="1"/>
          </p:cNvSpPr>
          <p:nvPr>
            <p:ph type="body" sz="quarter" idx="13"/>
          </p:nvPr>
        </p:nvSpPr>
        <p:spPr>
          <a:xfrm>
            <a:off x="457201" y="1608409"/>
            <a:ext cx="5629274" cy="277416"/>
          </a:xfrm>
        </p:spPr>
        <p:txBody>
          <a:bodyPr>
            <a:noAutofit/>
          </a:bodyPr>
          <a:lstStyle>
            <a:lvl1pPr>
              <a:lnSpc>
                <a:spcPts val="1650"/>
              </a:lnSpc>
              <a:buNone/>
              <a:defRPr sz="1500" b="0">
                <a:latin typeface="Calibri"/>
                <a:cs typeface="Calibri"/>
              </a:defRPr>
            </a:lvl1pPr>
            <a:lvl2pPr>
              <a:buNone/>
              <a:defRPr/>
            </a:lvl2pPr>
            <a:lvl3pPr>
              <a:buNone/>
              <a:defRPr/>
            </a:lvl3pPr>
            <a:lvl4pPr>
              <a:buNone/>
              <a:defRPr/>
            </a:lvl4pPr>
            <a:lvl5pPr>
              <a:buNone/>
              <a:defRPr/>
            </a:lvl5pPr>
          </a:lstStyle>
          <a:p>
            <a:pPr lvl="0"/>
            <a:r>
              <a:rPr lang="en-US"/>
              <a:t>Edit Master text styles</a:t>
            </a:r>
          </a:p>
        </p:txBody>
      </p:sp>
      <p:sp>
        <p:nvSpPr>
          <p:cNvPr id="3" name="Text Placeholder 2"/>
          <p:cNvSpPr>
            <a:spLocks noGrp="1"/>
          </p:cNvSpPr>
          <p:nvPr>
            <p:ph type="body" sz="quarter" idx="14" hasCustomPrompt="1"/>
          </p:nvPr>
        </p:nvSpPr>
        <p:spPr>
          <a:xfrm>
            <a:off x="4572001" y="2412298"/>
            <a:ext cx="4572000" cy="358379"/>
          </a:xfrm>
        </p:spPr>
        <p:txBody>
          <a:bodyPr rIns="182880" anchor="b" anchorCtr="0">
            <a:noAutofit/>
          </a:bodyPr>
          <a:lstStyle>
            <a:lvl1pPr marL="42863" indent="0" algn="r">
              <a:spcBef>
                <a:spcPts val="0"/>
              </a:spcBef>
              <a:buNone/>
              <a:defRPr sz="1200" b="0">
                <a:latin typeface="Calibri"/>
                <a:cs typeface="Calibri"/>
              </a:defRPr>
            </a:lvl1pPr>
            <a:lvl2pPr marL="257175" indent="0" algn="r">
              <a:buNone/>
              <a:defRPr sz="1200" b="0"/>
            </a:lvl2pPr>
            <a:lvl3pPr marL="471488" indent="0" algn="r">
              <a:buNone/>
              <a:defRPr sz="1200" b="0"/>
            </a:lvl3pPr>
            <a:lvl4pPr marL="642938" indent="0" algn="r">
              <a:buNone/>
              <a:defRPr sz="1200" b="0"/>
            </a:lvl4pPr>
            <a:lvl5pPr marL="814388" indent="0" algn="r">
              <a:buNone/>
              <a:defRPr sz="1200" b="0"/>
            </a:lvl5pPr>
          </a:lstStyle>
          <a:p>
            <a:pPr lvl="0"/>
            <a:r>
              <a:rPr lang="en-US"/>
              <a:t>Authors Name</a:t>
            </a:r>
          </a:p>
          <a:p>
            <a:pPr lvl="0"/>
            <a:r>
              <a:rPr lang="en-US"/>
              <a:t>Title</a:t>
            </a:r>
          </a:p>
        </p:txBody>
      </p:sp>
      <p:sp>
        <p:nvSpPr>
          <p:cNvPr id="14" name="TextBox 13"/>
          <p:cNvSpPr txBox="1"/>
          <p:nvPr userDrawn="1"/>
        </p:nvSpPr>
        <p:spPr>
          <a:xfrm>
            <a:off x="68385" y="4812000"/>
            <a:ext cx="4503614" cy="346505"/>
          </a:xfrm>
          <a:prstGeom prst="rect">
            <a:avLst/>
          </a:prstGeom>
          <a:noFill/>
          <a:effectLst/>
        </p:spPr>
        <p:txBody>
          <a:bodyPr wrap="square" rtlCol="0">
            <a:spAutoFit/>
          </a:bodyPr>
          <a:lstStyle/>
          <a:p>
            <a:pPr marL="0" algn="l" defTabSz="342900" rtl="0" eaLnBrk="1" latinLnBrk="0" hangingPunct="1">
              <a:lnSpc>
                <a:spcPct val="90000"/>
              </a:lnSpc>
              <a:spcAft>
                <a:spcPts val="225"/>
              </a:spcAft>
            </a:pPr>
            <a:r>
              <a:rPr lang="en-US" sz="600" kern="1200" dirty="0">
                <a:solidFill>
                  <a:schemeClr val="bg1"/>
                </a:solidFill>
                <a:effectLst/>
                <a:latin typeface="Arial"/>
                <a:ea typeface="+mn-ea"/>
                <a:cs typeface="Arial"/>
              </a:rPr>
              <a:t>LLNL-PRES-836465</a:t>
            </a:r>
          </a:p>
          <a:p>
            <a:pPr marL="0" algn="l" defTabSz="342900" rtl="0" eaLnBrk="1" latinLnBrk="0" hangingPunct="1">
              <a:lnSpc>
                <a:spcPct val="90000"/>
              </a:lnSpc>
              <a:spcAft>
                <a:spcPts val="450"/>
              </a:spcAft>
            </a:pPr>
            <a:r>
              <a:rPr lang="en-US" sz="525" kern="1200" dirty="0">
                <a:solidFill>
                  <a:schemeClr val="bg1"/>
                </a:solidFill>
                <a:effectLst/>
                <a:latin typeface="Arial"/>
                <a:ea typeface="+mn-ea"/>
                <a:cs typeface="Arial"/>
              </a:rPr>
              <a:t>This work was performed under the auspices of the</a:t>
            </a:r>
            <a:r>
              <a:rPr lang="en-US" sz="525" kern="1200" baseline="0" dirty="0">
                <a:solidFill>
                  <a:schemeClr val="bg1"/>
                </a:solidFill>
                <a:effectLst/>
                <a:latin typeface="Arial"/>
                <a:ea typeface="+mn-ea"/>
                <a:cs typeface="Arial"/>
              </a:rPr>
              <a:t> </a:t>
            </a:r>
            <a:r>
              <a:rPr lang="en-US" sz="525" kern="1200" dirty="0">
                <a:solidFill>
                  <a:schemeClr val="bg1"/>
                </a:solidFill>
                <a:effectLst/>
                <a:latin typeface="Arial"/>
                <a:ea typeface="+mn-ea"/>
                <a:cs typeface="Arial"/>
              </a:rPr>
              <a:t>U.S. Department of Energy by Lawrence Livermore National Laboratory under contract DE-AC52-07NA27344.</a:t>
            </a:r>
            <a:r>
              <a:rPr lang="en-US" sz="525" kern="1200" baseline="0" dirty="0">
                <a:solidFill>
                  <a:schemeClr val="bg1"/>
                </a:solidFill>
                <a:effectLst/>
                <a:latin typeface="Arial"/>
                <a:ea typeface="+mn-ea"/>
                <a:cs typeface="Arial"/>
              </a:rPr>
              <a:t> </a:t>
            </a:r>
            <a:r>
              <a:rPr lang="en-US" sz="525" kern="1200" dirty="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010253" y="4855071"/>
            <a:ext cx="1865206" cy="236007"/>
          </a:xfrm>
          <a:prstGeom prst="rect">
            <a:avLst/>
          </a:prstGeom>
        </p:spPr>
      </p:pic>
      <p:sp>
        <p:nvSpPr>
          <p:cNvPr id="20" name="Rectangle 19"/>
          <p:cNvSpPr/>
          <p:nvPr userDrawn="1"/>
        </p:nvSpPr>
        <p:spPr>
          <a:xfrm>
            <a:off x="0" y="0"/>
            <a:ext cx="9144000" cy="84667"/>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050">
              <a:latin typeface="Arial"/>
            </a:endParaRPr>
          </a:p>
        </p:txBody>
      </p:sp>
    </p:spTree>
    <p:extLst>
      <p:ext uri="{BB962C8B-B14F-4D97-AF65-F5344CB8AC3E}">
        <p14:creationId xmlns:p14="http://schemas.microsoft.com/office/powerpoint/2010/main" val="3461760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554846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35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5" name="Title Placeholder 1"/>
          <p:cNvSpPr>
            <a:spLocks noGrp="1"/>
          </p:cNvSpPr>
          <p:nvPr>
            <p:ph type="title"/>
          </p:nvPr>
        </p:nvSpPr>
        <p:spPr>
          <a:xfrm>
            <a:off x="457200" y="164631"/>
            <a:ext cx="8229600" cy="756578"/>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463055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077516"/>
            <a:ext cx="3968496" cy="3661149"/>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89727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726214" y="1077516"/>
            <a:ext cx="3968496" cy="3661149"/>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6247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077516"/>
            <a:ext cx="3968496" cy="3661149"/>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Content Placeholder 2"/>
          <p:cNvSpPr>
            <a:spLocks noGrp="1"/>
          </p:cNvSpPr>
          <p:nvPr>
            <p:ph idx="10"/>
          </p:nvPr>
        </p:nvSpPr>
        <p:spPr>
          <a:xfrm>
            <a:off x="4718649" y="1077516"/>
            <a:ext cx="3968496" cy="3661149"/>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77274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Click icon to add picture</a:t>
            </a:r>
          </a:p>
        </p:txBody>
      </p:sp>
      <p:sp>
        <p:nvSpPr>
          <p:cNvPr id="6" name="Title 5"/>
          <p:cNvSpPr>
            <a:spLocks noGrp="1"/>
          </p:cNvSpPr>
          <p:nvPr>
            <p:ph type="title"/>
          </p:nvPr>
        </p:nvSpPr>
        <p:spPr>
          <a:xfrm>
            <a:off x="1" y="1"/>
            <a:ext cx="9143999" cy="921680"/>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175022" indent="0" algn="l" rtl="0" eaLnBrk="1" latinLnBrk="0" hangingPunct="1">
              <a:lnSpc>
                <a:spcPct val="90000"/>
              </a:lnSpc>
              <a:spcBef>
                <a:spcPct val="0"/>
              </a:spcBef>
              <a:buNone/>
              <a:defRPr kumimoji="0" lang="en-US" sz="18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426531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1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Click icon to add picture</a:t>
            </a:r>
          </a:p>
        </p:txBody>
      </p:sp>
    </p:spTree>
    <p:extLst>
      <p:ext uri="{BB962C8B-B14F-4D97-AF65-F5344CB8AC3E}">
        <p14:creationId xmlns:p14="http://schemas.microsoft.com/office/powerpoint/2010/main" val="1394746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15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4078115"/>
            <a:ext cx="3602498" cy="455826"/>
          </a:xfrm>
          <a:prstGeom prst="rect">
            <a:avLst/>
          </a:prstGeom>
        </p:spPr>
      </p:pic>
    </p:spTree>
    <p:extLst>
      <p:ext uri="{BB962C8B-B14F-4D97-AF65-F5344CB8AC3E}">
        <p14:creationId xmlns:p14="http://schemas.microsoft.com/office/powerpoint/2010/main" val="93835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985332"/>
            <a:ext cx="9144000" cy="2743200"/>
          </a:xfrm>
          <a:prstGeom prst="rect">
            <a:avLst/>
          </a:prstGeom>
        </p:spPr>
      </p:pic>
      <p:sp>
        <p:nvSpPr>
          <p:cNvPr id="19" name="Rectangle 18"/>
          <p:cNvSpPr/>
          <p:nvPr userDrawn="1"/>
        </p:nvSpPr>
        <p:spPr>
          <a:xfrm>
            <a:off x="-378" y="4737717"/>
            <a:ext cx="9144000" cy="40866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600">
              <a:latin typeface="Arial"/>
            </a:endParaRPr>
          </a:p>
        </p:txBody>
      </p:sp>
      <p:sp>
        <p:nvSpPr>
          <p:cNvPr id="10" name="Title 9"/>
          <p:cNvSpPr>
            <a:spLocks noGrp="1"/>
          </p:cNvSpPr>
          <p:nvPr>
            <p:ph type="title" hasCustomPrompt="1"/>
          </p:nvPr>
        </p:nvSpPr>
        <p:spPr>
          <a:xfrm>
            <a:off x="457200" y="423844"/>
            <a:ext cx="8229600" cy="1085682"/>
          </a:xfrm>
        </p:spPr>
        <p:txBody>
          <a:bodyPr anchor="b" anchorCtr="0"/>
          <a:lstStyle>
            <a:lvl1pPr>
              <a:lnSpc>
                <a:spcPts val="3800"/>
              </a:lnSpc>
              <a:defRPr sz="2800" b="1" i="0">
                <a:solidFill>
                  <a:schemeClr val="accent1">
                    <a:lumMod val="75000"/>
                  </a:schemeClr>
                </a:solidFill>
                <a:effectLst/>
                <a:latin typeface="Calibri"/>
                <a:cs typeface="Calibri"/>
              </a:defRPr>
            </a:lvl1pPr>
          </a:lstStyle>
          <a:p>
            <a:r>
              <a:rPr lang="en-US"/>
              <a:t>Click to edit </a:t>
            </a:r>
            <a:br>
              <a:rPr lang="en-US"/>
            </a:br>
            <a:r>
              <a:rPr lang="en-US"/>
              <a:t>Master title style</a:t>
            </a:r>
          </a:p>
        </p:txBody>
      </p:sp>
      <p:sp>
        <p:nvSpPr>
          <p:cNvPr id="12" name="Text Placeholder 11"/>
          <p:cNvSpPr>
            <a:spLocks noGrp="1"/>
          </p:cNvSpPr>
          <p:nvPr>
            <p:ph type="body" sz="quarter" idx="13"/>
          </p:nvPr>
        </p:nvSpPr>
        <p:spPr>
          <a:xfrm>
            <a:off x="457201" y="1518647"/>
            <a:ext cx="5629274" cy="277416"/>
          </a:xfrm>
        </p:spPr>
        <p:txBody>
          <a:bodyPr>
            <a:noAutofit/>
          </a:bodyPr>
          <a:lstStyle>
            <a:lvl1pPr>
              <a:lnSpc>
                <a:spcPts val="2200"/>
              </a:lnSpc>
              <a:buNone/>
              <a:defRPr sz="1600" b="0">
                <a:latin typeface="Calibri"/>
                <a:cs typeface="Calibri"/>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hasCustomPrompt="1"/>
          </p:nvPr>
        </p:nvSpPr>
        <p:spPr>
          <a:xfrm>
            <a:off x="4572000" y="1812353"/>
            <a:ext cx="4572000" cy="453767"/>
          </a:xfrm>
        </p:spPr>
        <p:txBody>
          <a:bodyPr rIns="182880" anchor="b" anchorCtr="0">
            <a:noAutofit/>
          </a:bodyPr>
          <a:lstStyle>
            <a:lvl1pPr marL="57150" indent="0" algn="r">
              <a:spcBef>
                <a:spcPts val="0"/>
              </a:spcBef>
              <a:buNone/>
              <a:defRPr sz="14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a:t>Author’s Name</a:t>
            </a:r>
          </a:p>
          <a:p>
            <a:pPr lvl="0"/>
            <a:r>
              <a:rPr lang="en-US"/>
              <a:t>Title</a:t>
            </a:r>
          </a:p>
        </p:txBody>
      </p:sp>
      <p:sp>
        <p:nvSpPr>
          <p:cNvPr id="14" name="TextBox 13"/>
          <p:cNvSpPr txBox="1"/>
          <p:nvPr userDrawn="1"/>
        </p:nvSpPr>
        <p:spPr>
          <a:xfrm>
            <a:off x="-20963" y="4792854"/>
            <a:ext cx="3722600" cy="3801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b="0" i="0" u="none" strike="noStrike" kern="1200" dirty="0">
                <a:solidFill>
                  <a:schemeClr val="bg1"/>
                </a:solidFill>
                <a:effectLst/>
                <a:latin typeface="Helvetica" pitchFamily="34" charset="0"/>
                <a:ea typeface="MS PGothic" pitchFamily="34" charset="-128"/>
                <a:cs typeface="+mn-cs"/>
              </a:rPr>
              <a:t>LLNL-PRES-844193</a:t>
            </a:r>
            <a:endParaRPr lang="en-US" sz="800" dirty="0">
              <a:solidFill>
                <a:schemeClr val="bg1"/>
              </a:solidFill>
            </a:endParaRPr>
          </a:p>
          <a:p>
            <a:pPr marL="0" algn="l" defTabSz="457200" rtl="0" eaLnBrk="1" latinLnBrk="0" hangingPunct="1">
              <a:lnSpc>
                <a:spcPct val="90000"/>
              </a:lnSpc>
              <a:spcAft>
                <a:spcPts val="300"/>
              </a:spcAft>
            </a:pPr>
            <a:r>
              <a:rPr lang="en-US" sz="500" kern="1200" dirty="0">
                <a:solidFill>
                  <a:schemeClr val="bg1"/>
                </a:solidFill>
                <a:effectLst/>
                <a:latin typeface="Arial"/>
                <a:ea typeface="+mn-ea"/>
                <a:cs typeface="Arial"/>
              </a:rPr>
              <a:t>This work was performed under the auspices of the</a:t>
            </a:r>
            <a:r>
              <a:rPr lang="en-US" sz="500" kern="1200" baseline="0" dirty="0">
                <a:solidFill>
                  <a:schemeClr val="bg1"/>
                </a:solidFill>
                <a:effectLst/>
                <a:latin typeface="Arial"/>
                <a:ea typeface="+mn-ea"/>
                <a:cs typeface="Arial"/>
              </a:rPr>
              <a:t> </a:t>
            </a:r>
            <a:r>
              <a:rPr lang="en-US" sz="500" kern="1200" dirty="0">
                <a:solidFill>
                  <a:schemeClr val="bg1"/>
                </a:solidFill>
                <a:effectLst/>
                <a:latin typeface="Arial"/>
                <a:ea typeface="+mn-ea"/>
                <a:cs typeface="Arial"/>
              </a:rPr>
              <a:t>U.S. Department of Energy by Lawrence Livermore National Laboratory under contract DE-AC52-07NA27344.</a:t>
            </a:r>
            <a:r>
              <a:rPr lang="en-US" sz="500" kern="1200" baseline="0" dirty="0">
                <a:solidFill>
                  <a:schemeClr val="bg1"/>
                </a:solidFill>
                <a:effectLst/>
                <a:latin typeface="Arial"/>
                <a:ea typeface="+mn-ea"/>
                <a:cs typeface="Arial"/>
              </a:rPr>
              <a:t> </a:t>
            </a:r>
            <a:r>
              <a:rPr lang="en-US" sz="5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84129" y="4818044"/>
            <a:ext cx="1588690" cy="268025"/>
          </a:xfrm>
          <a:prstGeom prst="rect">
            <a:avLst/>
          </a:prstGeom>
        </p:spPr>
      </p:pic>
      <p:sp>
        <p:nvSpPr>
          <p:cNvPr id="20" name="Rectangle 19"/>
          <p:cNvSpPr/>
          <p:nvPr userDrawn="1"/>
        </p:nvSpPr>
        <p:spPr>
          <a:xfrm>
            <a:off x="0" y="0"/>
            <a:ext cx="9144000" cy="84667"/>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latin typeface="Arial"/>
            </a:endParaRPr>
          </a:p>
        </p:txBody>
      </p:sp>
    </p:spTree>
    <p:extLst>
      <p:ext uri="{BB962C8B-B14F-4D97-AF65-F5344CB8AC3E}">
        <p14:creationId xmlns:p14="http://schemas.microsoft.com/office/powerpoint/2010/main" val="1913910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1171957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5" name="Title Placeholder 1"/>
          <p:cNvSpPr>
            <a:spLocks noGrp="1"/>
          </p:cNvSpPr>
          <p:nvPr>
            <p:ph type="title"/>
          </p:nvPr>
        </p:nvSpPr>
        <p:spPr>
          <a:xfrm>
            <a:off x="457200" y="164631"/>
            <a:ext cx="8229600" cy="756578"/>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2771032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262253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726214"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891078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Content Placeholder 2"/>
          <p:cNvSpPr>
            <a:spLocks noGrp="1"/>
          </p:cNvSpPr>
          <p:nvPr>
            <p:ph idx="10"/>
          </p:nvPr>
        </p:nvSpPr>
        <p:spPr>
          <a:xfrm>
            <a:off x="4718649"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62188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Click icon to add picture</a:t>
            </a:r>
          </a:p>
        </p:txBody>
      </p:sp>
      <p:sp>
        <p:nvSpPr>
          <p:cNvPr id="6" name="Title 5"/>
          <p:cNvSpPr>
            <a:spLocks noGrp="1"/>
          </p:cNvSpPr>
          <p:nvPr>
            <p:ph type="title"/>
          </p:nvPr>
        </p:nvSpPr>
        <p:spPr>
          <a:xfrm>
            <a:off x="1" y="1"/>
            <a:ext cx="9143999" cy="921680"/>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1596429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726214"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525870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Click icon to add picture</a:t>
            </a:r>
          </a:p>
        </p:txBody>
      </p:sp>
    </p:spTree>
    <p:extLst>
      <p:ext uri="{BB962C8B-B14F-4D97-AF65-F5344CB8AC3E}">
        <p14:creationId xmlns:p14="http://schemas.microsoft.com/office/powerpoint/2010/main" val="3701853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3998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4078115"/>
            <a:ext cx="2710739" cy="457322"/>
          </a:xfrm>
          <a:prstGeom prst="rect">
            <a:avLst/>
          </a:prstGeom>
        </p:spPr>
      </p:pic>
    </p:spTree>
    <p:extLst>
      <p:ext uri="{BB962C8B-B14F-4D97-AF65-F5344CB8AC3E}">
        <p14:creationId xmlns:p14="http://schemas.microsoft.com/office/powerpoint/2010/main" val="40399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Content Placeholder 2"/>
          <p:cNvSpPr>
            <a:spLocks noGrp="1"/>
          </p:cNvSpPr>
          <p:nvPr>
            <p:ph idx="10"/>
          </p:nvPr>
        </p:nvSpPr>
        <p:spPr>
          <a:xfrm>
            <a:off x="4718649" y="1077516"/>
            <a:ext cx="3968496" cy="3661149"/>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1843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Click icon to add picture</a:t>
            </a:r>
          </a:p>
        </p:txBody>
      </p:sp>
      <p:sp>
        <p:nvSpPr>
          <p:cNvPr id="6" name="Title 5"/>
          <p:cNvSpPr>
            <a:spLocks noGrp="1"/>
          </p:cNvSpPr>
          <p:nvPr>
            <p:ph type="title"/>
          </p:nvPr>
        </p:nvSpPr>
        <p:spPr>
          <a:xfrm>
            <a:off x="1" y="1"/>
            <a:ext cx="9143999" cy="921680"/>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165765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61782"/>
          </a:xfrm>
        </p:spPr>
        <p:txBody>
          <a:bodyPr/>
          <a:lstStyle/>
          <a:p>
            <a:r>
              <a:rPr lang="en-US"/>
              <a:t>Click icon to add picture</a:t>
            </a:r>
          </a:p>
        </p:txBody>
      </p:sp>
    </p:spTree>
    <p:extLst>
      <p:ext uri="{BB962C8B-B14F-4D97-AF65-F5344CB8AC3E}">
        <p14:creationId xmlns:p14="http://schemas.microsoft.com/office/powerpoint/2010/main" val="195309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511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microsoft.com/office/2007/relationships/hdphoto" Target="../media/hdphoto2.wdp"/><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9.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8.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microsoft.com/office/2007/relationships/hdphoto" Target="../media/hdphoto3.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microsoft.com/office/2007/relationships/hdphoto" Target="../media/hdphoto1.wdp"/><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4766310"/>
            <a:ext cx="9144000" cy="37719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a:latin typeface="Arial"/>
            </a:endParaRPr>
          </a:p>
        </p:txBody>
      </p:sp>
      <p:sp>
        <p:nvSpPr>
          <p:cNvPr id="2" name="Title Placeholder 1"/>
          <p:cNvSpPr>
            <a:spLocks noGrp="1"/>
          </p:cNvSpPr>
          <p:nvPr>
            <p:ph type="title"/>
          </p:nvPr>
        </p:nvSpPr>
        <p:spPr>
          <a:xfrm>
            <a:off x="457200" y="165102"/>
            <a:ext cx="8229600" cy="75438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sp>
        <p:nvSpPr>
          <p:cNvPr id="3" name="Text Placeholder 2"/>
          <p:cNvSpPr>
            <a:spLocks noGrp="1"/>
          </p:cNvSpPr>
          <p:nvPr>
            <p:ph type="body" idx="1"/>
          </p:nvPr>
        </p:nvSpPr>
        <p:spPr>
          <a:xfrm>
            <a:off x="457200" y="1081143"/>
            <a:ext cx="8229600" cy="3680167"/>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Rectangle 9"/>
          <p:cNvSpPr/>
          <p:nvPr/>
        </p:nvSpPr>
        <p:spPr bwMode="invGray">
          <a:xfrm>
            <a:off x="1" y="4766310"/>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latin typeface="Arial"/>
            </a:endParaRPr>
          </a:p>
        </p:txBody>
      </p:sp>
      <p:sp>
        <p:nvSpPr>
          <p:cNvPr id="14" name="TextBox 13"/>
          <p:cNvSpPr txBox="1"/>
          <p:nvPr/>
        </p:nvSpPr>
        <p:spPr>
          <a:xfrm>
            <a:off x="401988" y="5029055"/>
            <a:ext cx="873871" cy="76944"/>
          </a:xfrm>
          <a:prstGeom prst="rect">
            <a:avLst/>
          </a:prstGeom>
          <a:noFill/>
        </p:spPr>
        <p:txBody>
          <a:bodyPr wrap="square" lIns="0" tIns="0" rIns="0" bIns="0" rtlCol="0" anchor="b" anchorCtr="0">
            <a:spAutoFit/>
          </a:bodyPr>
          <a:lstStyle/>
          <a:p>
            <a:pPr algn="l"/>
            <a:r>
              <a:rPr lang="en-US" sz="500">
                <a:latin typeface="+mn-lt"/>
                <a:cs typeface="Arial"/>
              </a:rPr>
              <a:t>LLNL-PRES-</a:t>
            </a:r>
            <a:r>
              <a:rPr lang="en-US" sz="500" err="1">
                <a:latin typeface="+mn-lt"/>
                <a:cs typeface="Arial"/>
              </a:rPr>
              <a:t>xxxxxx</a:t>
            </a:r>
            <a:endParaRPr lang="en-US" sz="500">
              <a:latin typeface="Arial"/>
              <a:cs typeface="Arial"/>
            </a:endParaRPr>
          </a:p>
        </p:txBody>
      </p:sp>
      <p:sp>
        <p:nvSpPr>
          <p:cNvPr id="19" name="Slide Number Placeholder 7"/>
          <p:cNvSpPr txBox="1">
            <a:spLocks/>
          </p:cNvSpPr>
          <p:nvPr/>
        </p:nvSpPr>
        <p:spPr>
          <a:xfrm>
            <a:off x="8826124" y="4802440"/>
            <a:ext cx="317877" cy="341060"/>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cxnSp>
        <p:nvCxnSpPr>
          <p:cNvPr id="5" name="Straight Connector 4"/>
          <p:cNvCxnSpPr/>
          <p:nvPr/>
        </p:nvCxnSpPr>
        <p:spPr>
          <a:xfrm>
            <a:off x="-6059" y="950366"/>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NNSA_trans.png"/>
          <p:cNvPicPr>
            <a:picLocks noChangeAspect="1"/>
          </p:cNvPicPr>
          <p:nvPr/>
        </p:nvPicPr>
        <p:blipFill>
          <a:blip r:embed="rId12" cstate="print">
            <a:alphaModFix/>
            <a:extLst>
              <a:ext uri="{BEBA8EAE-BF5A-486C-A8C5-ECC9F3942E4B}">
                <a14:imgProps xmlns:a14="http://schemas.microsoft.com/office/drawing/2010/main">
                  <a14:imgLayer r:embed="rId13">
                    <a14:imgEffect>
                      <a14:saturation sat="87000"/>
                    </a14:imgEffect>
                  </a14:imgLayer>
                </a14:imgProps>
              </a:ext>
              <a:ext uri="{28A0092B-C50C-407E-A947-70E740481C1C}">
                <a14:useLocalDpi xmlns:a14="http://schemas.microsoft.com/office/drawing/2010/main"/>
              </a:ext>
            </a:extLst>
          </a:blip>
          <a:stretch>
            <a:fillRect/>
          </a:stretch>
        </p:blipFill>
        <p:spPr>
          <a:xfrm>
            <a:off x="8168104" y="4841530"/>
            <a:ext cx="716993" cy="276372"/>
          </a:xfrm>
          <a:prstGeom prst="rect">
            <a:avLst/>
          </a:prstGeom>
        </p:spPr>
      </p:pic>
      <p:pic>
        <p:nvPicPr>
          <p:cNvPr id="17" name="Picture 16" descr="lab_icon_text_no_background_rgb.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26429" y="4872247"/>
            <a:ext cx="2043496" cy="208436"/>
          </a:xfrm>
          <a:prstGeom prst="rect">
            <a:avLst/>
          </a:prstGeom>
        </p:spPr>
      </p:pic>
    </p:spTree>
    <p:extLst>
      <p:ext uri="{BB962C8B-B14F-4D97-AF65-F5344CB8AC3E}">
        <p14:creationId xmlns:p14="http://schemas.microsoft.com/office/powerpoint/2010/main" val="339043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16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4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2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4766310"/>
            <a:ext cx="9144000" cy="37719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a:latin typeface="Arial"/>
            </a:endParaRPr>
          </a:p>
        </p:txBody>
      </p:sp>
      <p:sp>
        <p:nvSpPr>
          <p:cNvPr id="2" name="Title Placeholder 1"/>
          <p:cNvSpPr>
            <a:spLocks noGrp="1"/>
          </p:cNvSpPr>
          <p:nvPr>
            <p:ph type="title"/>
          </p:nvPr>
        </p:nvSpPr>
        <p:spPr>
          <a:xfrm>
            <a:off x="457200" y="165102"/>
            <a:ext cx="8229600" cy="75438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sp>
        <p:nvSpPr>
          <p:cNvPr id="3" name="Text Placeholder 2"/>
          <p:cNvSpPr>
            <a:spLocks noGrp="1"/>
          </p:cNvSpPr>
          <p:nvPr>
            <p:ph type="body" idx="1"/>
          </p:nvPr>
        </p:nvSpPr>
        <p:spPr>
          <a:xfrm>
            <a:off x="457200" y="1081143"/>
            <a:ext cx="8229600" cy="3680167"/>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Rectangle 9"/>
          <p:cNvSpPr/>
          <p:nvPr/>
        </p:nvSpPr>
        <p:spPr bwMode="invGray">
          <a:xfrm>
            <a:off x="1" y="4766310"/>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latin typeface="Arial"/>
            </a:endParaRPr>
          </a:p>
        </p:txBody>
      </p:sp>
      <p:sp>
        <p:nvSpPr>
          <p:cNvPr id="14" name="TextBox 13"/>
          <p:cNvSpPr txBox="1"/>
          <p:nvPr/>
        </p:nvSpPr>
        <p:spPr>
          <a:xfrm>
            <a:off x="401988" y="5029055"/>
            <a:ext cx="873871" cy="76944"/>
          </a:xfrm>
          <a:prstGeom prst="rect">
            <a:avLst/>
          </a:prstGeom>
          <a:noFill/>
        </p:spPr>
        <p:txBody>
          <a:bodyPr wrap="square" lIns="0" tIns="0" rIns="0" bIns="0" rtlCol="0" anchor="b" anchorCtr="0">
            <a:spAutoFit/>
          </a:bodyPr>
          <a:lstStyle/>
          <a:p>
            <a:pPr algn="l"/>
            <a:r>
              <a:rPr lang="en-US" sz="500">
                <a:latin typeface="+mn-lt"/>
                <a:cs typeface="Arial"/>
              </a:rPr>
              <a:t>LLNL-PRES-760372</a:t>
            </a:r>
            <a:endParaRPr lang="en-US" sz="500">
              <a:latin typeface="Arial"/>
              <a:cs typeface="Arial"/>
            </a:endParaRPr>
          </a:p>
        </p:txBody>
      </p:sp>
      <p:sp>
        <p:nvSpPr>
          <p:cNvPr id="19" name="Slide Number Placeholder 7"/>
          <p:cNvSpPr txBox="1">
            <a:spLocks/>
          </p:cNvSpPr>
          <p:nvPr/>
        </p:nvSpPr>
        <p:spPr>
          <a:xfrm>
            <a:off x="8826124" y="4802440"/>
            <a:ext cx="317877" cy="341060"/>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cxnSp>
        <p:nvCxnSpPr>
          <p:cNvPr id="5" name="Straight Connector 4"/>
          <p:cNvCxnSpPr/>
          <p:nvPr/>
        </p:nvCxnSpPr>
        <p:spPr>
          <a:xfrm>
            <a:off x="-6059" y="950366"/>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NNSA_trans.png"/>
          <p:cNvPicPr>
            <a:picLocks noChangeAspect="1"/>
          </p:cNvPicPr>
          <p:nvPr/>
        </p:nvPicPr>
        <p:blipFill>
          <a:blip r:embed="rId12" cstate="print">
            <a:alphaModFix/>
            <a:extLst>
              <a:ext uri="{BEBA8EAE-BF5A-486C-A8C5-ECC9F3942E4B}">
                <a14:imgProps xmlns:a14="http://schemas.microsoft.com/office/drawing/2010/main">
                  <a14:imgLayer r:embed="rId13">
                    <a14:imgEffect>
                      <a14:saturation sat="87000"/>
                    </a14:imgEffect>
                  </a14:imgLayer>
                </a14:imgProps>
              </a:ext>
              <a:ext uri="{28A0092B-C50C-407E-A947-70E740481C1C}">
                <a14:useLocalDpi xmlns:a14="http://schemas.microsoft.com/office/drawing/2010/main"/>
              </a:ext>
            </a:extLst>
          </a:blip>
          <a:stretch>
            <a:fillRect/>
          </a:stretch>
        </p:blipFill>
        <p:spPr>
          <a:xfrm>
            <a:off x="8168104" y="4841530"/>
            <a:ext cx="716993" cy="276372"/>
          </a:xfrm>
          <a:prstGeom prst="rect">
            <a:avLst/>
          </a:prstGeom>
        </p:spPr>
      </p:pic>
      <p:pic>
        <p:nvPicPr>
          <p:cNvPr id="17" name="Picture 16" descr="lab_icon_text_no_background_rgb.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26429" y="4872247"/>
            <a:ext cx="2043496" cy="208436"/>
          </a:xfrm>
          <a:prstGeom prst="rect">
            <a:avLst/>
          </a:prstGeom>
        </p:spPr>
      </p:pic>
    </p:spTree>
    <p:extLst>
      <p:ext uri="{BB962C8B-B14F-4D97-AF65-F5344CB8AC3E}">
        <p14:creationId xmlns:p14="http://schemas.microsoft.com/office/powerpoint/2010/main" val="280372840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ftr="0" dt="0"/>
  <p:txStyles>
    <p:title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16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4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2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4766310"/>
            <a:ext cx="9144000" cy="37719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a:latin typeface="Arial"/>
            </a:endParaRPr>
          </a:p>
        </p:txBody>
      </p:sp>
      <p:sp>
        <p:nvSpPr>
          <p:cNvPr id="2" name="Title Placeholder 1"/>
          <p:cNvSpPr>
            <a:spLocks noGrp="1"/>
          </p:cNvSpPr>
          <p:nvPr>
            <p:ph type="title"/>
          </p:nvPr>
        </p:nvSpPr>
        <p:spPr>
          <a:xfrm>
            <a:off x="457200" y="165102"/>
            <a:ext cx="8229600" cy="75438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sp>
        <p:nvSpPr>
          <p:cNvPr id="3" name="Text Placeholder 2"/>
          <p:cNvSpPr>
            <a:spLocks noGrp="1"/>
          </p:cNvSpPr>
          <p:nvPr>
            <p:ph type="body" idx="1"/>
          </p:nvPr>
        </p:nvSpPr>
        <p:spPr>
          <a:xfrm>
            <a:off x="457200" y="1081143"/>
            <a:ext cx="8229600" cy="3680167"/>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Rectangle 9"/>
          <p:cNvSpPr/>
          <p:nvPr/>
        </p:nvSpPr>
        <p:spPr bwMode="invGray">
          <a:xfrm>
            <a:off x="1" y="4766310"/>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latin typeface="Arial"/>
            </a:endParaRPr>
          </a:p>
        </p:txBody>
      </p:sp>
      <p:sp>
        <p:nvSpPr>
          <p:cNvPr id="14" name="TextBox 13"/>
          <p:cNvSpPr txBox="1"/>
          <p:nvPr/>
        </p:nvSpPr>
        <p:spPr>
          <a:xfrm>
            <a:off x="401988" y="5029055"/>
            <a:ext cx="873871" cy="76944"/>
          </a:xfrm>
          <a:prstGeom prst="rect">
            <a:avLst/>
          </a:prstGeom>
          <a:noFill/>
        </p:spPr>
        <p:txBody>
          <a:bodyPr wrap="square" lIns="0" tIns="0" rIns="0" bIns="0" rtlCol="0" anchor="b" anchorCtr="0">
            <a:spAutoFit/>
          </a:bodyPr>
          <a:lstStyle/>
          <a:p>
            <a:pPr algn="l"/>
            <a:r>
              <a:rPr lang="en-US" sz="500">
                <a:latin typeface="Arial"/>
                <a:cs typeface="Arial"/>
              </a:rPr>
              <a:t>LLNL-PRES-</a:t>
            </a:r>
            <a:r>
              <a:rPr lang="en-US" sz="500" err="1">
                <a:latin typeface="Arial"/>
                <a:cs typeface="Arial"/>
              </a:rPr>
              <a:t>xxxxxx</a:t>
            </a:r>
            <a:endParaRPr lang="en-US" sz="500">
              <a:latin typeface="Arial"/>
              <a:cs typeface="Arial"/>
            </a:endParaRPr>
          </a:p>
        </p:txBody>
      </p:sp>
      <p:sp>
        <p:nvSpPr>
          <p:cNvPr id="19" name="Slide Number Placeholder 7"/>
          <p:cNvSpPr txBox="1">
            <a:spLocks/>
          </p:cNvSpPr>
          <p:nvPr/>
        </p:nvSpPr>
        <p:spPr>
          <a:xfrm>
            <a:off x="8826124" y="4802440"/>
            <a:ext cx="317877" cy="341060"/>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cxnSp>
        <p:nvCxnSpPr>
          <p:cNvPr id="5" name="Straight Connector 4"/>
          <p:cNvCxnSpPr/>
          <p:nvPr/>
        </p:nvCxnSpPr>
        <p:spPr>
          <a:xfrm>
            <a:off x="-6059" y="950366"/>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NNSA_trans.png"/>
          <p:cNvPicPr>
            <a:picLocks noChangeAspect="1"/>
          </p:cNvPicPr>
          <p:nvPr/>
        </p:nvPicPr>
        <p:blipFill>
          <a:blip r:embed="rId14" cstate="print">
            <a:alphaModFix/>
            <a:extLst>
              <a:ext uri="{BEBA8EAE-BF5A-486C-A8C5-ECC9F3942E4B}">
                <a14:imgProps xmlns:a14="http://schemas.microsoft.com/office/drawing/2010/main">
                  <a14:imgLayer r:embed="rId15">
                    <a14:imgEffect>
                      <a14:saturation sat="87000"/>
                    </a14:imgEffect>
                  </a14:imgLayer>
                </a14:imgProps>
              </a:ext>
              <a:ext uri="{28A0092B-C50C-407E-A947-70E740481C1C}">
                <a14:useLocalDpi xmlns:a14="http://schemas.microsoft.com/office/drawing/2010/main"/>
              </a:ext>
            </a:extLst>
          </a:blip>
          <a:stretch>
            <a:fillRect/>
          </a:stretch>
        </p:blipFill>
        <p:spPr>
          <a:xfrm>
            <a:off x="8168104" y="4841530"/>
            <a:ext cx="716993" cy="276372"/>
          </a:xfrm>
          <a:prstGeom prst="rect">
            <a:avLst/>
          </a:prstGeom>
        </p:spPr>
      </p:pic>
      <p:pic>
        <p:nvPicPr>
          <p:cNvPr id="17" name="Picture 16" descr="lab_icon_text_no_background_rgb.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26429" y="4872247"/>
            <a:ext cx="2043496" cy="208436"/>
          </a:xfrm>
          <a:prstGeom prst="rect">
            <a:avLst/>
          </a:prstGeom>
        </p:spPr>
      </p:pic>
    </p:spTree>
    <p:extLst>
      <p:ext uri="{BB962C8B-B14F-4D97-AF65-F5344CB8AC3E}">
        <p14:creationId xmlns:p14="http://schemas.microsoft.com/office/powerpoint/2010/main" val="104433728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hdr="0" ftr="0" dt="0"/>
  <p:txStyles>
    <p:title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16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4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2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4837421"/>
            <a:ext cx="9144000" cy="30607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050">
              <a:latin typeface="Arial"/>
            </a:endParaRPr>
          </a:p>
        </p:txBody>
      </p:sp>
      <p:pic>
        <p:nvPicPr>
          <p:cNvPr id="17" name="Picture 16" descr="lab_icon_text_no_background_rgb.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26429" y="4897180"/>
            <a:ext cx="2731791" cy="208982"/>
          </a:xfrm>
          <a:prstGeom prst="rect">
            <a:avLst/>
          </a:prstGeom>
        </p:spPr>
      </p:pic>
      <p:sp>
        <p:nvSpPr>
          <p:cNvPr id="2" name="Title Placeholder 1"/>
          <p:cNvSpPr>
            <a:spLocks noGrp="1"/>
          </p:cNvSpPr>
          <p:nvPr>
            <p:ph type="title"/>
          </p:nvPr>
        </p:nvSpPr>
        <p:spPr>
          <a:xfrm>
            <a:off x="457200" y="134650"/>
            <a:ext cx="8229600" cy="758029"/>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p>
            <a:r>
              <a:rPr kumimoji="0" lang="en-US"/>
              <a:t>Click to edit Master title</a:t>
            </a:r>
          </a:p>
        </p:txBody>
      </p:sp>
      <p:sp>
        <p:nvSpPr>
          <p:cNvPr id="3" name="Text Placeholder 2"/>
          <p:cNvSpPr>
            <a:spLocks noGrp="1"/>
          </p:cNvSpPr>
          <p:nvPr>
            <p:ph type="body" idx="1"/>
          </p:nvPr>
        </p:nvSpPr>
        <p:spPr>
          <a:xfrm>
            <a:off x="457200" y="957510"/>
            <a:ext cx="8229600" cy="3835028"/>
          </a:xfrm>
          <a:prstGeom prst="rect">
            <a:avLst/>
          </a:prstGeom>
        </p:spPr>
        <p:txBody>
          <a:bodyPr vert="horz" lIns="0" tIns="0" rIns="0" bIns="0" rtlCol="0">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Rectangle 9"/>
          <p:cNvSpPr/>
          <p:nvPr/>
        </p:nvSpPr>
        <p:spPr bwMode="invGray">
          <a:xfrm>
            <a:off x="1" y="4821164"/>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50">
              <a:latin typeface="Arial"/>
            </a:endParaRPr>
          </a:p>
        </p:txBody>
      </p:sp>
      <p:sp>
        <p:nvSpPr>
          <p:cNvPr id="19" name="Slide Number Placeholder 7"/>
          <p:cNvSpPr txBox="1">
            <a:spLocks/>
          </p:cNvSpPr>
          <p:nvPr/>
        </p:nvSpPr>
        <p:spPr>
          <a:xfrm>
            <a:off x="8826124" y="4817400"/>
            <a:ext cx="317877" cy="341060"/>
          </a:xfrm>
          <a:prstGeom prst="rect">
            <a:avLst/>
          </a:prstGeom>
        </p:spPr>
        <p:txBody>
          <a:bodyPr rIns="34290" anchor="ctr" anchorCtr="0"/>
          <a:lstStyle/>
          <a:p>
            <a:pPr marL="0" marR="0" lvl="0" indent="0" algn="r" defTabSz="3429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75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pic>
        <p:nvPicPr>
          <p:cNvPr id="15" name="Picture 14" descr="NNSA_trans.png"/>
          <p:cNvPicPr>
            <a:picLocks noChangeAspect="1"/>
          </p:cNvPicPr>
          <p:nvPr/>
        </p:nvPicPr>
        <p:blipFill>
          <a:blip r:embed="rId13" cstate="print">
            <a:alphaModFix/>
            <a:extLst>
              <a:ext uri="{BEBA8EAE-BF5A-486C-A8C5-ECC9F3942E4B}">
                <a14:imgProps xmlns:a14="http://schemas.microsoft.com/office/drawing/2010/main">
                  <a14:imgLayer r:embed="rId14">
                    <a14:imgEffect>
                      <a14:saturation sat="87000"/>
                    </a14:imgEffect>
                  </a14:imgLayer>
                </a14:imgProps>
              </a:ext>
              <a:ext uri="{28A0092B-C50C-407E-A947-70E740481C1C}">
                <a14:useLocalDpi xmlns:a14="http://schemas.microsoft.com/office/drawing/2010/main"/>
              </a:ext>
            </a:extLst>
          </a:blip>
          <a:stretch>
            <a:fillRect/>
          </a:stretch>
        </p:blipFill>
        <p:spPr>
          <a:xfrm>
            <a:off x="7905268" y="4852009"/>
            <a:ext cx="1012806" cy="292797"/>
          </a:xfrm>
          <a:prstGeom prst="rect">
            <a:avLst/>
          </a:prstGeom>
        </p:spPr>
      </p:pic>
      <p:sp>
        <p:nvSpPr>
          <p:cNvPr id="12" name="TextBox 11"/>
          <p:cNvSpPr txBox="1"/>
          <p:nvPr/>
        </p:nvSpPr>
        <p:spPr>
          <a:xfrm>
            <a:off x="479958" y="5014621"/>
            <a:ext cx="1390111" cy="103868"/>
          </a:xfrm>
          <a:prstGeom prst="rect">
            <a:avLst/>
          </a:prstGeom>
          <a:noFill/>
        </p:spPr>
        <p:txBody>
          <a:bodyPr wrap="none" lIns="0" tIns="34283" rIns="68567" bIns="0" rtlCol="0" anchor="b" anchorCtr="0">
            <a:spAutoFit/>
          </a:bodyPr>
          <a:lstStyle/>
          <a:p>
            <a:pPr algn="l"/>
            <a:r>
              <a:rPr lang="en-US" sz="450"/>
              <a:t>P0000000</a:t>
            </a:r>
            <a:r>
              <a:rPr lang="en-US" sz="450">
                <a:latin typeface="Arial"/>
                <a:cs typeface="Arial"/>
              </a:rPr>
              <a:t>.ppt – Author – Event – Month 00, 2015</a:t>
            </a:r>
          </a:p>
        </p:txBody>
      </p:sp>
    </p:spTree>
    <p:extLst>
      <p:ext uri="{BB962C8B-B14F-4D97-AF65-F5344CB8AC3E}">
        <p14:creationId xmlns:p14="http://schemas.microsoft.com/office/powerpoint/2010/main" val="421884422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Lst>
  <p:hf hdr="0" ftr="0" dt="0"/>
  <p:txStyles>
    <p:titleStyle>
      <a:lvl1pPr algn="l" rtl="0" eaLnBrk="1" latinLnBrk="0" hangingPunct="1">
        <a:lnSpc>
          <a:spcPts val="1950"/>
        </a:lnSpc>
        <a:spcBef>
          <a:spcPct val="0"/>
        </a:spcBef>
        <a:buNone/>
        <a:defRPr kumimoji="0" sz="1800" b="1" kern="1200" baseline="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14313" indent="-171450" algn="l" rtl="0" eaLnBrk="1" latinLnBrk="0" hangingPunct="1">
        <a:spcBef>
          <a:spcPts val="1350"/>
        </a:spcBef>
        <a:spcAft>
          <a:spcPts val="0"/>
        </a:spcAft>
        <a:buClr>
          <a:schemeClr val="accent1">
            <a:lumMod val="75000"/>
          </a:schemeClr>
        </a:buClr>
        <a:buSzPct val="90000"/>
        <a:buFont typeface="Wingdings" charset="2"/>
        <a:buChar char="§"/>
        <a:tabLst/>
        <a:defRPr kumimoji="0" sz="1350" b="0" kern="1200">
          <a:solidFill>
            <a:schemeClr val="tx1"/>
          </a:solidFill>
          <a:latin typeface="Calibri" panose="020F0502020204030204" pitchFamily="34" charset="0"/>
          <a:ea typeface="+mn-ea"/>
          <a:cs typeface="Calibri" panose="020F0502020204030204" pitchFamily="34" charset="0"/>
        </a:defRPr>
      </a:lvl1pPr>
      <a:lvl2pPr marL="471488" indent="-214313" algn="l" rtl="0" eaLnBrk="1" latinLnBrk="0" hangingPunct="1">
        <a:spcBef>
          <a:spcPts val="0"/>
        </a:spcBef>
        <a:spcAft>
          <a:spcPts val="0"/>
        </a:spcAft>
        <a:buClrTx/>
        <a:buSzPct val="90000"/>
        <a:buFont typeface="Calibri" panose="020F0502020204030204" pitchFamily="34" charset="0"/>
        <a:buChar char="—"/>
        <a:defRPr kumimoji="0" sz="1350" kern="1200">
          <a:solidFill>
            <a:schemeClr val="tx1"/>
          </a:solidFill>
          <a:latin typeface="Calibri" panose="020F0502020204030204" pitchFamily="34" charset="0"/>
          <a:ea typeface="+mn-ea"/>
          <a:cs typeface="Calibri" panose="020F0502020204030204" pitchFamily="34" charset="0"/>
        </a:defRPr>
      </a:lvl2pPr>
      <a:lvl3pPr marL="600075" indent="-128588" algn="l" rtl="0" eaLnBrk="1" latinLnBrk="0" hangingPunct="1">
        <a:spcBef>
          <a:spcPts val="0"/>
        </a:spcBef>
        <a:spcAft>
          <a:spcPts val="0"/>
        </a:spcAft>
        <a:buClrTx/>
        <a:buSzPct val="90000"/>
        <a:buFont typeface="Arial" panose="020B0604020202020204" pitchFamily="34" charset="0"/>
        <a:buChar char="•"/>
        <a:defRPr kumimoji="0" sz="1350" kern="1200">
          <a:solidFill>
            <a:schemeClr val="tx1"/>
          </a:solidFill>
          <a:latin typeface="Calibri" panose="020F0502020204030204" pitchFamily="34" charset="0"/>
          <a:ea typeface="+mn-ea"/>
          <a:cs typeface="Calibri" panose="020F0502020204030204" pitchFamily="34" charset="0"/>
        </a:defRPr>
      </a:lvl3pPr>
      <a:lvl4pPr marL="771525" indent="-128588" algn="l" rtl="0" eaLnBrk="1" latinLnBrk="0" hangingPunct="1">
        <a:spcBef>
          <a:spcPts val="0"/>
        </a:spcBef>
        <a:spcAft>
          <a:spcPts val="0"/>
        </a:spcAft>
        <a:buClrTx/>
        <a:buSzPct val="100000"/>
        <a:buFont typeface="Lucida Grande"/>
        <a:buChar char="–"/>
        <a:defRPr kumimoji="0" sz="1350" kern="1200">
          <a:solidFill>
            <a:schemeClr val="tx1"/>
          </a:solidFill>
          <a:latin typeface="Calibri" panose="020F0502020204030204" pitchFamily="34" charset="0"/>
          <a:ea typeface="+mn-ea"/>
          <a:cs typeface="Calibri" panose="020F0502020204030204" pitchFamily="34" charset="0"/>
        </a:defRPr>
      </a:lvl4pPr>
      <a:lvl5pPr marL="942975" indent="-128588" algn="l" rtl="0" eaLnBrk="1" latinLnBrk="0" hangingPunct="1">
        <a:spcBef>
          <a:spcPts val="0"/>
        </a:spcBef>
        <a:spcAft>
          <a:spcPts val="0"/>
        </a:spcAft>
        <a:buClrTx/>
        <a:buFont typeface="Arial"/>
        <a:buChar char="•"/>
        <a:tabLst>
          <a:tab pos="900113" algn="l"/>
        </a:tabLst>
        <a:defRPr kumimoji="0" lang="en-US" sz="1350" kern="1200" smtClean="0">
          <a:solidFill>
            <a:schemeClr val="tx1"/>
          </a:solidFill>
          <a:latin typeface="Calibri" panose="020F0502020204030204" pitchFamily="34" charset="0"/>
          <a:ea typeface="+mn-ea"/>
          <a:cs typeface="Calibri" panose="020F0502020204030204" pitchFamily="34" charset="0"/>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4775701"/>
            <a:ext cx="9144000" cy="37719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a:latin typeface="Arial"/>
            </a:endParaRPr>
          </a:p>
        </p:txBody>
      </p:sp>
      <p:sp>
        <p:nvSpPr>
          <p:cNvPr id="2" name="Title Placeholder 1"/>
          <p:cNvSpPr>
            <a:spLocks noGrp="1"/>
          </p:cNvSpPr>
          <p:nvPr>
            <p:ph type="title"/>
          </p:nvPr>
        </p:nvSpPr>
        <p:spPr>
          <a:xfrm>
            <a:off x="457200" y="165102"/>
            <a:ext cx="8229600" cy="75438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sp>
        <p:nvSpPr>
          <p:cNvPr id="3" name="Text Placeholder 2"/>
          <p:cNvSpPr>
            <a:spLocks noGrp="1"/>
          </p:cNvSpPr>
          <p:nvPr>
            <p:ph type="body" idx="1"/>
          </p:nvPr>
        </p:nvSpPr>
        <p:spPr>
          <a:xfrm>
            <a:off x="457200" y="1081143"/>
            <a:ext cx="8229600" cy="3680167"/>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Rectangle 9"/>
          <p:cNvSpPr/>
          <p:nvPr/>
        </p:nvSpPr>
        <p:spPr bwMode="invGray">
          <a:xfrm>
            <a:off x="1" y="4766310"/>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latin typeface="Arial"/>
            </a:endParaRPr>
          </a:p>
        </p:txBody>
      </p:sp>
      <p:sp>
        <p:nvSpPr>
          <p:cNvPr id="19" name="Slide Number Placeholder 7"/>
          <p:cNvSpPr txBox="1">
            <a:spLocks/>
          </p:cNvSpPr>
          <p:nvPr/>
        </p:nvSpPr>
        <p:spPr>
          <a:xfrm>
            <a:off x="8826124" y="4802440"/>
            <a:ext cx="317877" cy="341060"/>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cxnSp>
        <p:nvCxnSpPr>
          <p:cNvPr id="5" name="Straight Connector 4"/>
          <p:cNvCxnSpPr/>
          <p:nvPr/>
        </p:nvCxnSpPr>
        <p:spPr>
          <a:xfrm>
            <a:off x="-6059" y="950366"/>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NNSA_trans.png"/>
          <p:cNvPicPr>
            <a:picLocks noChangeAspect="1"/>
          </p:cNvPicPr>
          <p:nvPr/>
        </p:nvPicPr>
        <p:blipFill>
          <a:blip r:embed="rId12" cstate="print">
            <a:alphaModFix/>
            <a:extLst>
              <a:ext uri="{BEBA8EAE-BF5A-486C-A8C5-ECC9F3942E4B}">
                <a14:imgProps xmlns:a14="http://schemas.microsoft.com/office/drawing/2010/main">
                  <a14:imgLayer r:embed="rId13">
                    <a14:imgEffect>
                      <a14:saturation sat="87000"/>
                    </a14:imgEffect>
                  </a14:imgLayer>
                </a14:imgProps>
              </a:ext>
              <a:ext uri="{28A0092B-C50C-407E-A947-70E740481C1C}">
                <a14:useLocalDpi xmlns:a14="http://schemas.microsoft.com/office/drawing/2010/main"/>
              </a:ext>
            </a:extLst>
          </a:blip>
          <a:stretch>
            <a:fillRect/>
          </a:stretch>
        </p:blipFill>
        <p:spPr>
          <a:xfrm>
            <a:off x="8168104" y="4841530"/>
            <a:ext cx="716993" cy="276372"/>
          </a:xfrm>
          <a:prstGeom prst="rect">
            <a:avLst/>
          </a:prstGeom>
        </p:spPr>
      </p:pic>
      <p:pic>
        <p:nvPicPr>
          <p:cNvPr id="17" name="Picture 16" descr="lab_icon_text_no_background_rgb.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26429" y="4872247"/>
            <a:ext cx="2043496" cy="208436"/>
          </a:xfrm>
          <a:prstGeom prst="rect">
            <a:avLst/>
          </a:prstGeom>
        </p:spPr>
      </p:pic>
      <p:sp>
        <p:nvSpPr>
          <p:cNvPr id="4" name="TextBox 3">
            <a:extLst>
              <a:ext uri="{FF2B5EF4-FFF2-40B4-BE49-F238E27FC236}">
                <a16:creationId xmlns:a16="http://schemas.microsoft.com/office/drawing/2014/main" id="{D41AFBEA-AC09-0A43-93AE-F749DB7AC00F}"/>
              </a:ext>
            </a:extLst>
          </p:cNvPr>
          <p:cNvSpPr txBox="1"/>
          <p:nvPr userDrawn="1"/>
        </p:nvSpPr>
        <p:spPr>
          <a:xfrm>
            <a:off x="459842" y="4972970"/>
            <a:ext cx="1140056"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 dirty="0">
                <a:solidFill>
                  <a:schemeClr val="tx1"/>
                </a:solidFill>
              </a:rPr>
              <a:t>LLNL-PRES-844193</a:t>
            </a:r>
            <a:endParaRPr lang="en-US" sz="800" b="1" kern="1200" dirty="0">
              <a:solidFill>
                <a:schemeClr val="tx1"/>
              </a:solidFill>
              <a:effectLst/>
              <a:latin typeface="Helvetica" pitchFamily="34" charset="0"/>
              <a:ea typeface="MS PGothic" pitchFamily="34" charset="-128"/>
              <a:cs typeface="Arial"/>
            </a:endParaRPr>
          </a:p>
        </p:txBody>
      </p:sp>
    </p:spTree>
    <p:extLst>
      <p:ext uri="{BB962C8B-B14F-4D97-AF65-F5344CB8AC3E}">
        <p14:creationId xmlns:p14="http://schemas.microsoft.com/office/powerpoint/2010/main" val="78883753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Lst>
  <p:hf hdr="0" ftr="0" dt="0"/>
  <p:txStyles>
    <p:title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16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4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2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1.png"/><Relationship Id="rId2" Type="http://schemas.openxmlformats.org/officeDocument/2006/relationships/chart" Target="../charts/chart1.xml"/><Relationship Id="rId1" Type="http://schemas.openxmlformats.org/officeDocument/2006/relationships/slideLayout" Target="../slideLayouts/slideLayout44.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emf"/><Relationship Id="rId1" Type="http://schemas.openxmlformats.org/officeDocument/2006/relationships/slideLayout" Target="../slideLayouts/slideLayout4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44.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28.png"/><Relationship Id="rId10" Type="http://schemas.openxmlformats.org/officeDocument/2006/relationships/image" Target="../media/image41.png"/><Relationship Id="rId4" Type="http://schemas.openxmlformats.org/officeDocument/2006/relationships/notesSlide" Target="../notesSlides/notesSlide7.xml"/><Relationship Id="rId9" Type="http://schemas.openxmlformats.org/officeDocument/2006/relationships/image" Target="../media/image29.tiff"/></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44.xml"/><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mailto:eurooptics@europemeets.com" TargetMode="External"/><Relationship Id="rId7" Type="http://schemas.openxmlformats.org/officeDocument/2006/relationships/image" Target="../media/image55.png"/><Relationship Id="rId2" Type="http://schemas.openxmlformats.org/officeDocument/2006/relationships/image" Target="../media/image42.png"/><Relationship Id="rId1" Type="http://schemas.openxmlformats.org/officeDocument/2006/relationships/slideLayout" Target="../slideLayouts/slideLayout4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chart" Target="../charts/chart8.xml"/><Relationship Id="rId10" Type="http://schemas.openxmlformats.org/officeDocument/2006/relationships/image" Target="../media/image44.png"/><Relationship Id="rId4" Type="http://schemas.openxmlformats.org/officeDocument/2006/relationships/image" Target="../media/image43.gif"/><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460.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4.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5.png"/><Relationship Id="rId2" Type="http://schemas.openxmlformats.org/officeDocument/2006/relationships/image" Target="../media/image51.png"/><Relationship Id="rId1" Type="http://schemas.openxmlformats.org/officeDocument/2006/relationships/slideLayout" Target="../slideLayouts/slideLayout44.xml"/><Relationship Id="rId6" Type="http://schemas.openxmlformats.org/officeDocument/2006/relationships/image" Target="../media/image64.png"/><Relationship Id="rId5" Type="http://schemas.openxmlformats.org/officeDocument/2006/relationships/image" Target="../media/image54.tiff"/><Relationship Id="rId4" Type="http://schemas.openxmlformats.org/officeDocument/2006/relationships/image" Target="../media/image53.tiff"/></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46.xml"/><Relationship Id="rId7" Type="http://schemas.openxmlformats.org/officeDocument/2006/relationships/image" Target="../media/image62.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68.png"/><Relationship Id="rId2" Type="http://schemas.openxmlformats.org/officeDocument/2006/relationships/chart" Target="../charts/chart11.xml"/><Relationship Id="rId1" Type="http://schemas.openxmlformats.org/officeDocument/2006/relationships/slideLayout" Target="../slideLayouts/slideLayout45.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67.png"/><Relationship Id="rId10" Type="http://schemas.openxmlformats.org/officeDocument/2006/relationships/image" Target="../media/image78.png"/><Relationship Id="rId4" Type="http://schemas.openxmlformats.org/officeDocument/2006/relationships/image" Target="../media/image66.png"/><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44.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emf"/><Relationship Id="rId1" Type="http://schemas.openxmlformats.org/officeDocument/2006/relationships/slideLayout" Target="../slideLayouts/slideLayout4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44.xml"/><Relationship Id="rId5" Type="http://schemas.openxmlformats.org/officeDocument/2006/relationships/image" Target="../media/image81.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82.tiff"/><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chart" Target="../charts/chart15.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55DE9-971F-F542-971D-4BDDBDC14A18}"/>
              </a:ext>
            </a:extLst>
          </p:cNvPr>
          <p:cNvSpPr>
            <a:spLocks noGrp="1"/>
          </p:cNvSpPr>
          <p:nvPr>
            <p:ph type="title"/>
          </p:nvPr>
        </p:nvSpPr>
        <p:spPr>
          <a:xfrm>
            <a:off x="288546" y="184096"/>
            <a:ext cx="8753854" cy="411957"/>
          </a:xfrm>
        </p:spPr>
        <p:txBody>
          <a:bodyPr/>
          <a:lstStyle/>
          <a:p>
            <a:r>
              <a:rPr lang="en-US" sz="2000" dirty="0"/>
              <a:t>How ignition and target gain &gt; 1 was achieved in inertial fusion</a:t>
            </a:r>
          </a:p>
        </p:txBody>
      </p:sp>
      <p:sp>
        <p:nvSpPr>
          <p:cNvPr id="4" name="Text Placeholder 3">
            <a:extLst>
              <a:ext uri="{FF2B5EF4-FFF2-40B4-BE49-F238E27FC236}">
                <a16:creationId xmlns:a16="http://schemas.microsoft.com/office/drawing/2014/main" id="{8AC27A15-3453-494A-9C8C-76B5A0433B96}"/>
              </a:ext>
            </a:extLst>
          </p:cNvPr>
          <p:cNvSpPr>
            <a:spLocks noGrp="1"/>
          </p:cNvSpPr>
          <p:nvPr>
            <p:ph type="body" sz="quarter" idx="14"/>
          </p:nvPr>
        </p:nvSpPr>
        <p:spPr>
          <a:xfrm>
            <a:off x="185965" y="770619"/>
            <a:ext cx="8959016" cy="1313553"/>
          </a:xfrm>
          <a:solidFill>
            <a:srgbClr val="FFFFFF">
              <a:alpha val="50196"/>
            </a:srgbClr>
          </a:solidFill>
        </p:spPr>
        <p:txBody>
          <a:bodyPr/>
          <a:lstStyle/>
          <a:p>
            <a:pPr algn="l"/>
            <a:endParaRPr lang="en-US" sz="1600" dirty="0"/>
          </a:p>
          <a:p>
            <a:pPr algn="l"/>
            <a:r>
              <a:rPr lang="en-US" sz="2000" dirty="0"/>
              <a:t>O. A. Hurricane (Indirect Drive ICF Collaboration)</a:t>
            </a:r>
          </a:p>
          <a:p>
            <a:pPr algn="l"/>
            <a:endParaRPr lang="en-US" sz="1800" dirty="0"/>
          </a:p>
          <a:p>
            <a:pPr algn="l"/>
            <a:r>
              <a:rPr lang="en-US" sz="1800" dirty="0"/>
              <a:t>MIPSE</a:t>
            </a:r>
          </a:p>
          <a:p>
            <a:pPr algn="l"/>
            <a:r>
              <a:rPr lang="en-US" dirty="0"/>
              <a:t>Wednesday, March 8st, 2023</a:t>
            </a:r>
          </a:p>
          <a:p>
            <a:pPr algn="l"/>
            <a:r>
              <a:rPr lang="en-US" dirty="0"/>
              <a:t>3:30 pm, Ann Arbor Michigan</a:t>
            </a:r>
          </a:p>
        </p:txBody>
      </p:sp>
      <p:pic>
        <p:nvPicPr>
          <p:cNvPr id="6" name="Picture 5">
            <a:extLst>
              <a:ext uri="{FF2B5EF4-FFF2-40B4-BE49-F238E27FC236}">
                <a16:creationId xmlns:a16="http://schemas.microsoft.com/office/drawing/2014/main" id="{05C4DFAC-F49A-A893-8D85-8A4620701A7D}"/>
              </a:ext>
            </a:extLst>
          </p:cNvPr>
          <p:cNvPicPr>
            <a:picLocks noChangeAspect="1"/>
          </p:cNvPicPr>
          <p:nvPr/>
        </p:nvPicPr>
        <p:blipFill rotWithShape="1">
          <a:blip r:embed="rId2">
            <a:extLst>
              <a:ext uri="{28A0092B-C50C-407E-A947-70E740481C1C}">
                <a14:useLocalDpi xmlns:a14="http://schemas.microsoft.com/office/drawing/2010/main" val="0"/>
              </a:ext>
            </a:extLst>
          </a:blip>
          <a:srcRect t="21662"/>
          <a:stretch/>
        </p:blipFill>
        <p:spPr>
          <a:xfrm>
            <a:off x="5317298" y="2515383"/>
            <a:ext cx="3212925" cy="1857497"/>
          </a:xfrm>
          <a:prstGeom prst="rect">
            <a:avLst/>
          </a:prstGeom>
        </p:spPr>
      </p:pic>
      <p:pic>
        <p:nvPicPr>
          <p:cNvPr id="8" name="Picture 7">
            <a:extLst>
              <a:ext uri="{FF2B5EF4-FFF2-40B4-BE49-F238E27FC236}">
                <a16:creationId xmlns:a16="http://schemas.microsoft.com/office/drawing/2014/main" id="{5AB619FD-DED7-B271-EDC1-8B351A141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8174" y="2515383"/>
            <a:ext cx="1044097" cy="530080"/>
          </a:xfrm>
          <a:prstGeom prst="rect">
            <a:avLst/>
          </a:prstGeom>
        </p:spPr>
      </p:pic>
    </p:spTree>
    <p:extLst>
      <p:ext uri="{BB962C8B-B14F-4D97-AF65-F5344CB8AC3E}">
        <p14:creationId xmlns:p14="http://schemas.microsoft.com/office/powerpoint/2010/main" val="831574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6ABEAA-109C-CA47-8F59-0B3B533494D1}"/>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b="2771"/>
          <a:stretch/>
        </p:blipFill>
        <p:spPr>
          <a:xfrm>
            <a:off x="0" y="-5235"/>
            <a:ext cx="9144000" cy="4716836"/>
          </a:xfrm>
          <a:prstGeom prst="rect">
            <a:avLst/>
          </a:prstGeom>
          <a:solidFill>
            <a:schemeClr val="bg1">
              <a:lumMod val="75000"/>
            </a:schemeClr>
          </a:solidFill>
        </p:spPr>
      </p:pic>
      <p:sp>
        <p:nvSpPr>
          <p:cNvPr id="12" name="Rectangle 11">
            <a:extLst>
              <a:ext uri="{FF2B5EF4-FFF2-40B4-BE49-F238E27FC236}">
                <a16:creationId xmlns:a16="http://schemas.microsoft.com/office/drawing/2014/main" id="{F6216AFD-F6EA-2345-9902-A4350318E362}"/>
              </a:ext>
            </a:extLst>
          </p:cNvPr>
          <p:cNvSpPr/>
          <p:nvPr/>
        </p:nvSpPr>
        <p:spPr bwMode="auto">
          <a:xfrm>
            <a:off x="0" y="4762"/>
            <a:ext cx="9144000" cy="1172611"/>
          </a:xfrm>
          <a:prstGeom prst="rect">
            <a:avLst/>
          </a:prstGeom>
          <a:gradFill flip="none" rotWithShape="1">
            <a:gsLst>
              <a:gs pos="8000">
                <a:schemeClr val="tx1">
                  <a:alpha val="60000"/>
                </a:schemeClr>
              </a:gs>
              <a:gs pos="93000">
                <a:schemeClr val="tx1">
                  <a:alpha val="0"/>
                </a:schemeClr>
              </a:gs>
            </a:gsLst>
            <a:lin ang="54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200">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5400000" scaled="1"/>
                <a:tileRect/>
              </a:gradFill>
            </a:endParaRPr>
          </a:p>
        </p:txBody>
      </p:sp>
      <p:sp>
        <p:nvSpPr>
          <p:cNvPr id="14" name="Title 2">
            <a:extLst>
              <a:ext uri="{FF2B5EF4-FFF2-40B4-BE49-F238E27FC236}">
                <a16:creationId xmlns:a16="http://schemas.microsoft.com/office/drawing/2014/main" id="{6D53A2A2-B21F-DB44-B5FC-AFB9AF3EE462}"/>
              </a:ext>
            </a:extLst>
          </p:cNvPr>
          <p:cNvSpPr>
            <a:spLocks noGrp="1"/>
          </p:cNvSpPr>
          <p:nvPr>
            <p:ph type="title"/>
          </p:nvPr>
        </p:nvSpPr>
        <p:spPr>
          <a:xfrm rot="1437979">
            <a:off x="1973766" y="1975992"/>
            <a:ext cx="2476191" cy="754380"/>
          </a:xfrm>
          <a:effectLst>
            <a:outerShdw dist="25499" dir="2700000" algn="tl" rotWithShape="0">
              <a:prstClr val="black"/>
            </a:outerShdw>
          </a:effectLst>
        </p:spPr>
        <p:txBody>
          <a:bodyPr/>
          <a:lstStyle/>
          <a:p>
            <a:r>
              <a:rPr lang="en-US" dirty="0">
                <a:solidFill>
                  <a:schemeClr val="bg1"/>
                </a:solidFill>
                <a:latin typeface="Calibri" panose="020F0502020204030204" pitchFamily="34" charset="0"/>
                <a:cs typeface="Arial" panose="020B0604020202020204" pitchFamily="34" charset="0"/>
              </a:rPr>
              <a:t>96 laser beams</a:t>
            </a:r>
          </a:p>
        </p:txBody>
      </p:sp>
      <p:sp>
        <p:nvSpPr>
          <p:cNvPr id="4" name="Slide Number Placeholder 3">
            <a:extLst>
              <a:ext uri="{FF2B5EF4-FFF2-40B4-BE49-F238E27FC236}">
                <a16:creationId xmlns:a16="http://schemas.microsoft.com/office/drawing/2014/main" id="{3CFA8045-301E-BA42-B765-0FA967A9655C}"/>
              </a:ext>
            </a:extLst>
          </p:cNvPr>
          <p:cNvSpPr>
            <a:spLocks noGrp="1"/>
          </p:cNvSpPr>
          <p:nvPr>
            <p:ph type="sldNum" sz="quarter" idx="4294967295"/>
          </p:nvPr>
        </p:nvSpPr>
        <p:spPr>
          <a:xfrm>
            <a:off x="8737998" y="4860132"/>
            <a:ext cx="406003" cy="278606"/>
          </a:xfrm>
          <a:prstGeom prst="rect">
            <a:avLst/>
          </a:prstGeom>
        </p:spPr>
        <p:txBody>
          <a:bodyPr/>
          <a:lstStyle/>
          <a:p>
            <a:pPr defTabSz="457189">
              <a:defRPr/>
            </a:pPr>
            <a:fld id="{F621BA9E-024D-DE4D-A8C8-2AC39C7987FF}" type="slidenum">
              <a:rPr lang="en-US">
                <a:solidFill>
                  <a:prstClr val="white">
                    <a:lumMod val="50000"/>
                  </a:prstClr>
                </a:solidFill>
              </a:rPr>
              <a:pPr defTabSz="457189">
                <a:defRPr/>
              </a:pPr>
              <a:t>10</a:t>
            </a:fld>
            <a:endParaRPr lang="en-US">
              <a:solidFill>
                <a:prstClr val="white">
                  <a:lumMod val="50000"/>
                </a:prstClr>
              </a:solidFill>
            </a:endParaRPr>
          </a:p>
        </p:txBody>
      </p:sp>
      <p:pic>
        <p:nvPicPr>
          <p:cNvPr id="11" name="Picture 10" descr="Fusion_microcapsule.jpg">
            <a:extLst>
              <a:ext uri="{FF2B5EF4-FFF2-40B4-BE49-F238E27FC236}">
                <a16:creationId xmlns:a16="http://schemas.microsoft.com/office/drawing/2014/main" id="{C315FB55-C8A0-3F43-8E23-583E7B1CE1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751" y="2982576"/>
            <a:ext cx="1379575" cy="1066871"/>
          </a:xfrm>
          <a:prstGeom prst="ellipse">
            <a:avLst/>
          </a:prstGeom>
          <a:ln w="28575">
            <a:solidFill>
              <a:schemeClr val="bg1"/>
            </a:solidFill>
          </a:ln>
        </p:spPr>
      </p:pic>
      <p:pic>
        <p:nvPicPr>
          <p:cNvPr id="1026" name="Picture 3" descr="Class ring, Free energy, Rings">
            <a:extLst>
              <a:ext uri="{FF2B5EF4-FFF2-40B4-BE49-F238E27FC236}">
                <a16:creationId xmlns:a16="http://schemas.microsoft.com/office/drawing/2014/main" id="{D0138F95-76F5-40F5-80A7-FB08C8B96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4157" y="458706"/>
            <a:ext cx="2172055" cy="131525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7D7D050-9659-48FB-8A45-C5D5EF36DAD1}"/>
              </a:ext>
            </a:extLst>
          </p:cNvPr>
          <p:cNvSpPr/>
          <p:nvPr/>
        </p:nvSpPr>
        <p:spPr bwMode="auto">
          <a:xfrm>
            <a:off x="6874157" y="443985"/>
            <a:ext cx="2172055" cy="1329980"/>
          </a:xfrm>
          <a:prstGeom prst="ellipse">
            <a:avLst/>
          </a:prstGeom>
          <a:noFill/>
          <a:ln w="28575">
            <a:solidFill>
              <a:schemeClr val="bg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200">
              <a:solidFill>
                <a:srgbClr val="000000"/>
              </a:solidFill>
            </a:endParaRPr>
          </a:p>
        </p:txBody>
      </p:sp>
      <p:pic>
        <p:nvPicPr>
          <p:cNvPr id="3" name="Picture 2">
            <a:extLst>
              <a:ext uri="{FF2B5EF4-FFF2-40B4-BE49-F238E27FC236}">
                <a16:creationId xmlns:a16="http://schemas.microsoft.com/office/drawing/2014/main" id="{1A8927D5-DD5A-4E6C-A600-4B9EFBDC3934}"/>
              </a:ext>
            </a:extLst>
          </p:cNvPr>
          <p:cNvPicPr>
            <a:picLocks noChangeAspect="1"/>
          </p:cNvPicPr>
          <p:nvPr/>
        </p:nvPicPr>
        <p:blipFill>
          <a:blip r:embed="rId6"/>
          <a:stretch>
            <a:fillRect/>
          </a:stretch>
        </p:blipFill>
        <p:spPr>
          <a:xfrm>
            <a:off x="7962900" y="3482147"/>
            <a:ext cx="75979" cy="76884"/>
          </a:xfrm>
          <a:prstGeom prst="rect">
            <a:avLst/>
          </a:prstGeom>
        </p:spPr>
      </p:pic>
      <p:sp>
        <p:nvSpPr>
          <p:cNvPr id="13" name="Title 2">
            <a:extLst>
              <a:ext uri="{FF2B5EF4-FFF2-40B4-BE49-F238E27FC236}">
                <a16:creationId xmlns:a16="http://schemas.microsoft.com/office/drawing/2014/main" id="{BEF10E78-4051-F44C-AA5C-334E00272641}"/>
              </a:ext>
            </a:extLst>
          </p:cNvPr>
          <p:cNvSpPr txBox="1">
            <a:spLocks/>
          </p:cNvSpPr>
          <p:nvPr/>
        </p:nvSpPr>
        <p:spPr>
          <a:xfrm rot="1437979">
            <a:off x="3635859" y="831797"/>
            <a:ext cx="2476191"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dirty="0">
                <a:solidFill>
                  <a:schemeClr val="bg1"/>
                </a:solidFill>
                <a:cs typeface="Arial" panose="020B0604020202020204" pitchFamily="34" charset="0"/>
              </a:rPr>
              <a:t>96 laser beams</a:t>
            </a:r>
          </a:p>
        </p:txBody>
      </p:sp>
      <p:sp>
        <p:nvSpPr>
          <p:cNvPr id="16" name="Title 2">
            <a:extLst>
              <a:ext uri="{FF2B5EF4-FFF2-40B4-BE49-F238E27FC236}">
                <a16:creationId xmlns:a16="http://schemas.microsoft.com/office/drawing/2014/main" id="{441C6CB1-BEAC-8049-AE7C-EFCF05E54FC7}"/>
              </a:ext>
            </a:extLst>
          </p:cNvPr>
          <p:cNvSpPr txBox="1">
            <a:spLocks/>
          </p:cNvSpPr>
          <p:nvPr/>
        </p:nvSpPr>
        <p:spPr>
          <a:xfrm>
            <a:off x="61697" y="-153766"/>
            <a:ext cx="6910248"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dirty="0">
                <a:solidFill>
                  <a:schemeClr val="bg1"/>
                </a:solidFill>
                <a:cs typeface="Arial" panose="020B0604020202020204" pitchFamily="34" charset="0"/>
              </a:rPr>
              <a:t>Inertial fusion sacrifices energy for </a:t>
            </a:r>
            <a:r>
              <a:rPr lang="en-US" i="1" dirty="0">
                <a:solidFill>
                  <a:schemeClr val="bg1"/>
                </a:solidFill>
                <a:cs typeface="Arial" panose="020B0604020202020204" pitchFamily="34" charset="0"/>
              </a:rPr>
              <a:t>energy density</a:t>
            </a:r>
          </a:p>
        </p:txBody>
      </p:sp>
      <p:sp>
        <p:nvSpPr>
          <p:cNvPr id="6" name="Title 2">
            <a:extLst>
              <a:ext uri="{FF2B5EF4-FFF2-40B4-BE49-F238E27FC236}">
                <a16:creationId xmlns:a16="http://schemas.microsoft.com/office/drawing/2014/main" id="{F36D7182-77F9-C191-0143-DE9C744E7DB0}"/>
              </a:ext>
            </a:extLst>
          </p:cNvPr>
          <p:cNvSpPr txBox="1">
            <a:spLocks/>
          </p:cNvSpPr>
          <p:nvPr/>
        </p:nvSpPr>
        <p:spPr>
          <a:xfrm>
            <a:off x="5554941" y="486218"/>
            <a:ext cx="2172055"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sz="2000" dirty="0">
                <a:solidFill>
                  <a:srgbClr val="216BFF"/>
                </a:solidFill>
                <a:cs typeface="Arial" panose="020B0604020202020204" pitchFamily="34" charset="0"/>
              </a:rPr>
              <a:t>2 MJ </a:t>
            </a:r>
            <a:r>
              <a:rPr lang="en-US" sz="2000" dirty="0">
                <a:solidFill>
                  <a:schemeClr val="bg1"/>
                </a:solidFill>
                <a:cs typeface="Arial" panose="020B0604020202020204" pitchFamily="34" charset="0"/>
              </a:rPr>
              <a:t>of </a:t>
            </a:r>
            <a:r>
              <a:rPr lang="en-US" sz="2000" dirty="0">
                <a:solidFill>
                  <a:srgbClr val="216BFF"/>
                </a:solidFill>
                <a:cs typeface="Arial" panose="020B0604020202020204" pitchFamily="34" charset="0"/>
              </a:rPr>
              <a:t>blue</a:t>
            </a:r>
            <a:r>
              <a:rPr lang="en-US" sz="2000" dirty="0">
                <a:solidFill>
                  <a:schemeClr val="bg1"/>
                </a:solidFill>
                <a:cs typeface="Arial" panose="020B0604020202020204" pitchFamily="34" charset="0"/>
              </a:rPr>
              <a:t> light→</a:t>
            </a:r>
          </a:p>
        </p:txBody>
      </p:sp>
      <p:sp>
        <p:nvSpPr>
          <p:cNvPr id="7" name="Title 2">
            <a:extLst>
              <a:ext uri="{FF2B5EF4-FFF2-40B4-BE49-F238E27FC236}">
                <a16:creationId xmlns:a16="http://schemas.microsoft.com/office/drawing/2014/main" id="{6642091F-0588-A21C-2216-1C2E0F382A86}"/>
              </a:ext>
            </a:extLst>
          </p:cNvPr>
          <p:cNvSpPr txBox="1">
            <a:spLocks/>
          </p:cNvSpPr>
          <p:nvPr/>
        </p:nvSpPr>
        <p:spPr>
          <a:xfrm>
            <a:off x="6997501" y="2009910"/>
            <a:ext cx="2074267"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fontAlgn="auto">
              <a:spcAft>
                <a:spcPts val="0"/>
              </a:spcAft>
            </a:pPr>
            <a:r>
              <a:rPr lang="en-US" sz="2000" dirty="0">
                <a:solidFill>
                  <a:srgbClr val="FFFF00"/>
                </a:solidFill>
                <a:cs typeface="Arial" panose="020B0604020202020204" pitchFamily="34" charset="0"/>
              </a:rPr>
              <a:t>250 kJ x-ray absorbed by capsule</a:t>
            </a:r>
          </a:p>
          <a:p>
            <a:pPr algn="ctr" fontAlgn="auto">
              <a:spcAft>
                <a:spcPts val="0"/>
              </a:spcAft>
            </a:pPr>
            <a:r>
              <a:rPr lang="en-US" sz="2000" dirty="0">
                <a:solidFill>
                  <a:schemeClr val="bg1"/>
                </a:solidFill>
                <a:cs typeface="Arial" panose="020B0604020202020204" pitchFamily="34" charset="0"/>
              </a:rPr>
              <a:t>↓</a:t>
            </a:r>
          </a:p>
        </p:txBody>
      </p:sp>
      <p:sp>
        <p:nvSpPr>
          <p:cNvPr id="10" name="Title 2">
            <a:extLst>
              <a:ext uri="{FF2B5EF4-FFF2-40B4-BE49-F238E27FC236}">
                <a16:creationId xmlns:a16="http://schemas.microsoft.com/office/drawing/2014/main" id="{A4BF5BBB-D168-7A6C-6BA1-3D9A6C03E628}"/>
              </a:ext>
            </a:extLst>
          </p:cNvPr>
          <p:cNvSpPr txBox="1">
            <a:spLocks/>
          </p:cNvSpPr>
          <p:nvPr/>
        </p:nvSpPr>
        <p:spPr>
          <a:xfrm>
            <a:off x="6762793" y="4098253"/>
            <a:ext cx="2476191"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fontAlgn="auto">
              <a:spcAft>
                <a:spcPts val="0"/>
              </a:spcAft>
            </a:pPr>
            <a:r>
              <a:rPr lang="en-US" sz="1800" dirty="0">
                <a:solidFill>
                  <a:srgbClr val="FFFF00"/>
                </a:solidFill>
                <a:cs typeface="Arial" panose="020B0604020202020204" pitchFamily="34" charset="0"/>
              </a:rPr>
              <a:t>20 kJ internal energy into DT fuel inside capsule</a:t>
            </a:r>
          </a:p>
        </p:txBody>
      </p:sp>
      <p:sp>
        <p:nvSpPr>
          <p:cNvPr id="17" name="TextBox 16">
            <a:extLst>
              <a:ext uri="{FF2B5EF4-FFF2-40B4-BE49-F238E27FC236}">
                <a16:creationId xmlns:a16="http://schemas.microsoft.com/office/drawing/2014/main" id="{3C7C0A7B-405A-02CF-9EA3-49B5B9BCAB52}"/>
              </a:ext>
            </a:extLst>
          </p:cNvPr>
          <p:cNvSpPr txBox="1"/>
          <p:nvPr/>
        </p:nvSpPr>
        <p:spPr>
          <a:xfrm>
            <a:off x="1935543" y="4837273"/>
            <a:ext cx="5713424" cy="307777"/>
          </a:xfrm>
          <a:prstGeom prst="rect">
            <a:avLst/>
          </a:prstGeom>
          <a:noFill/>
        </p:spPr>
        <p:txBody>
          <a:bodyPr wrap="none" rtlCol="0">
            <a:spAutoFit/>
          </a:bodyPr>
          <a:lstStyle/>
          <a:p>
            <a:r>
              <a:rPr lang="en-US" dirty="0"/>
              <a:t>Most of the initial energy is lost before any gets to the fusion fuel</a:t>
            </a:r>
          </a:p>
        </p:txBody>
      </p:sp>
      <p:sp>
        <p:nvSpPr>
          <p:cNvPr id="18" name="Title 2">
            <a:extLst>
              <a:ext uri="{FF2B5EF4-FFF2-40B4-BE49-F238E27FC236}">
                <a16:creationId xmlns:a16="http://schemas.microsoft.com/office/drawing/2014/main" id="{5EABC8BD-8E38-CCC5-5771-CF879AA9BCFD}"/>
              </a:ext>
            </a:extLst>
          </p:cNvPr>
          <p:cNvSpPr txBox="1">
            <a:spLocks/>
          </p:cNvSpPr>
          <p:nvPr/>
        </p:nvSpPr>
        <p:spPr>
          <a:xfrm>
            <a:off x="61697" y="3528990"/>
            <a:ext cx="2858771" cy="1187845"/>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dirty="0">
                <a:solidFill>
                  <a:srgbClr val="FF0000"/>
                </a:solidFill>
                <a:cs typeface="Arial" panose="020B0604020202020204" pitchFamily="34" charset="0"/>
              </a:rPr>
              <a:t>300-400 MJ </a:t>
            </a:r>
            <a:r>
              <a:rPr lang="en-US" dirty="0">
                <a:solidFill>
                  <a:schemeClr val="bg1"/>
                </a:solidFill>
                <a:cs typeface="Arial" panose="020B0604020202020204" pitchFamily="34" charset="0"/>
              </a:rPr>
              <a:t>electrical energy into capacitor banks</a:t>
            </a:r>
          </a:p>
        </p:txBody>
      </p:sp>
    </p:spTree>
    <p:extLst>
      <p:ext uri="{BB962C8B-B14F-4D97-AF65-F5344CB8AC3E}">
        <p14:creationId xmlns:p14="http://schemas.microsoft.com/office/powerpoint/2010/main" val="63096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13C5-041B-BB57-502A-701D184EE9DC}"/>
              </a:ext>
            </a:extLst>
          </p:cNvPr>
          <p:cNvSpPr>
            <a:spLocks noGrp="1"/>
          </p:cNvSpPr>
          <p:nvPr>
            <p:ph type="title"/>
          </p:nvPr>
        </p:nvSpPr>
        <p:spPr/>
        <p:txBody>
          <a:bodyPr/>
          <a:lstStyle/>
          <a:p>
            <a:r>
              <a:rPr lang="en-US" dirty="0"/>
              <a:t>There are several energy gain metrics in ICF, all increased by approximately 5000x over the past decade on the NIF</a:t>
            </a:r>
          </a:p>
        </p:txBody>
      </p:sp>
      <p:graphicFrame>
        <p:nvGraphicFramePr>
          <p:cNvPr id="3" name="Chart 2">
            <a:extLst>
              <a:ext uri="{FF2B5EF4-FFF2-40B4-BE49-F238E27FC236}">
                <a16:creationId xmlns:a16="http://schemas.microsoft.com/office/drawing/2014/main" id="{9F210058-AF1D-F846-AFF0-B4FDE2A82F35}"/>
              </a:ext>
            </a:extLst>
          </p:cNvPr>
          <p:cNvGraphicFramePr>
            <a:graphicFrameLocks/>
          </p:cNvGraphicFramePr>
          <p:nvPr>
            <p:extLst>
              <p:ext uri="{D42A27DB-BD31-4B8C-83A1-F6EECF244321}">
                <p14:modId xmlns:p14="http://schemas.microsoft.com/office/powerpoint/2010/main" val="3700597333"/>
              </p:ext>
            </p:extLst>
          </p:nvPr>
        </p:nvGraphicFramePr>
        <p:xfrm>
          <a:off x="234273" y="919482"/>
          <a:ext cx="4024578" cy="3333104"/>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63ADBDE-DCB5-656B-7648-D610C1CD0552}"/>
                  </a:ext>
                </a:extLst>
              </p:cNvPr>
              <p:cNvSpPr txBox="1"/>
              <p:nvPr/>
            </p:nvSpPr>
            <p:spPr>
              <a:xfrm rot="16200000">
                <a:off x="-387917" y="2530256"/>
                <a:ext cx="1244380" cy="2358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lin"/>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1" i="1" smtClean="0">
                                  <a:latin typeface="Cambria Math" panose="02040503050406030204" pitchFamily="18" charset="0"/>
                                </a:rPr>
                                <m:t>𝒀</m:t>
                              </m:r>
                            </m:e>
                            <m:sub>
                              <m:r>
                                <a:rPr lang="en-US" b="1" i="1" smtClean="0">
                                  <a:latin typeface="Cambria Math" panose="02040503050406030204" pitchFamily="18" charset="0"/>
                                </a:rPr>
                                <m:t>𝒇𝒖𝒔𝒊𝒐𝒏</m:t>
                              </m:r>
                            </m:sub>
                          </m:sSub>
                        </m:num>
                        <m:den>
                          <m:sSub>
                            <m:sSubPr>
                              <m:ctrlPr>
                                <a:rPr lang="en-US" i="1" smtClean="0">
                                  <a:latin typeface="Cambria Math" panose="02040503050406030204" pitchFamily="18" charset="0"/>
                                </a:rPr>
                              </m:ctrlPr>
                            </m:sSubPr>
                            <m:e>
                              <m:r>
                                <a:rPr lang="en-US" b="1" i="1" smtClean="0">
                                  <a:latin typeface="Cambria Math" panose="02040503050406030204" pitchFamily="18" charset="0"/>
                                </a:rPr>
                                <m:t>𝑲𝑬</m:t>
                              </m:r>
                            </m:e>
                            <m:sub>
                              <m:r>
                                <a:rPr lang="en-US" b="1" i="1" smtClean="0">
                                  <a:latin typeface="Cambria Math" panose="02040503050406030204" pitchFamily="18" charset="0"/>
                                </a:rPr>
                                <m:t>𝒇𝒖𝒆𝒍</m:t>
                              </m:r>
                            </m:sub>
                          </m:sSub>
                        </m:den>
                      </m:f>
                    </m:oMath>
                  </m:oMathPara>
                </a14:m>
                <a:endParaRPr lang="en-US" dirty="0"/>
              </a:p>
            </p:txBody>
          </p:sp>
        </mc:Choice>
        <mc:Fallback xmlns="">
          <p:sp>
            <p:nvSpPr>
              <p:cNvPr id="8" name="TextBox 7">
                <a:extLst>
                  <a:ext uri="{FF2B5EF4-FFF2-40B4-BE49-F238E27FC236}">
                    <a16:creationId xmlns:a16="http://schemas.microsoft.com/office/drawing/2014/main" id="{363ADBDE-DCB5-656B-7648-D610C1CD0552}"/>
                  </a:ext>
                </a:extLst>
              </p:cNvPr>
              <p:cNvSpPr txBox="1">
                <a:spLocks noRot="1" noChangeAspect="1" noMove="1" noResize="1" noEditPoints="1" noAdjustHandles="1" noChangeArrowheads="1" noChangeShapeType="1" noTextEdit="1"/>
              </p:cNvSpPr>
              <p:nvPr/>
            </p:nvSpPr>
            <p:spPr>
              <a:xfrm rot="16200000">
                <a:off x="-387917" y="2530256"/>
                <a:ext cx="1244380" cy="235834"/>
              </a:xfrm>
              <a:prstGeom prst="rect">
                <a:avLst/>
              </a:prstGeom>
              <a:blipFill>
                <a:blip r:embed="rId3"/>
                <a:stretch>
                  <a:fillRect l="-157895" t="-2020" r="-231579" b="-20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2B8A45B-C40E-C27B-4869-6B32D791F108}"/>
                  </a:ext>
                </a:extLst>
              </p:cNvPr>
              <p:cNvSpPr txBox="1"/>
              <p:nvPr/>
            </p:nvSpPr>
            <p:spPr>
              <a:xfrm>
                <a:off x="1736146" y="4136996"/>
                <a:ext cx="1242328" cy="5789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𝟎</m:t>
                      </m:r>
                      <m:r>
                        <a:rPr lang="en-US" sz="1200" b="1" i="1" smtClean="0">
                          <a:latin typeface="Cambria Math" panose="02040503050406030204" pitchFamily="18" charset="0"/>
                        </a:rPr>
                        <m:t>.</m:t>
                      </m:r>
                      <m:r>
                        <a:rPr lang="en-US" sz="1200" b="1" i="1" smtClean="0">
                          <a:latin typeface="Cambria Math" panose="02040503050406030204" pitchFamily="18" charset="0"/>
                        </a:rPr>
                        <m:t>𝟎𝟏𝟗𝟓</m:t>
                      </m:r>
                      <m:f>
                        <m:fPr>
                          <m:ctrlPr>
                            <a:rPr lang="en-US" sz="1200" i="1" smtClean="0">
                              <a:latin typeface="Cambria Math" panose="02040503050406030204" pitchFamily="18" charset="0"/>
                            </a:rPr>
                          </m:ctrlPr>
                        </m:fPr>
                        <m:num>
                          <m:r>
                            <a:rPr lang="en-US" sz="1200" b="1" i="1" smtClean="0">
                              <a:latin typeface="Cambria Math" panose="02040503050406030204" pitchFamily="18" charset="0"/>
                            </a:rPr>
                            <m:t>𝒑</m:t>
                          </m:r>
                          <m:r>
                            <a:rPr lang="en-US" sz="1200" b="1" i="1" smtClean="0">
                              <a:latin typeface="Cambria Math" panose="02040503050406030204" pitchFamily="18" charset="0"/>
                              <a:ea typeface="Cambria Math" panose="02040503050406030204" pitchFamily="18" charset="0"/>
                            </a:rPr>
                            <m:t>𝝉</m:t>
                          </m:r>
                          <m:sSup>
                            <m:sSupPr>
                              <m:ctrlPr>
                                <a:rPr lang="en-US" sz="1200" b="1" i="1" smtClean="0">
                                  <a:latin typeface="Cambria Math" panose="02040503050406030204" pitchFamily="18" charset="0"/>
                                  <a:ea typeface="Cambria Math" panose="02040503050406030204" pitchFamily="18" charset="0"/>
                                </a:rPr>
                              </m:ctrlPr>
                            </m:sSupPr>
                            <m:e>
                              <m:r>
                                <a:rPr lang="en-US" sz="1200" b="1" i="1" smtClean="0">
                                  <a:latin typeface="Cambria Math" panose="02040503050406030204" pitchFamily="18" charset="0"/>
                                  <a:ea typeface="Cambria Math" panose="02040503050406030204" pitchFamily="18" charset="0"/>
                                </a:rPr>
                                <m:t>𝑻</m:t>
                              </m:r>
                            </m:e>
                            <m:sup>
                              <m:r>
                                <a:rPr lang="en-US" sz="1200" b="1" i="1" smtClean="0">
                                  <a:latin typeface="Cambria Math" panose="02040503050406030204" pitchFamily="18" charset="0"/>
                                  <a:ea typeface="Cambria Math" panose="02040503050406030204" pitchFamily="18" charset="0"/>
                                </a:rPr>
                                <m:t>𝟏</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𝟔</m:t>
                              </m:r>
                            </m:sup>
                          </m:sSup>
                        </m:num>
                        <m:den>
                          <m:r>
                            <a:rPr lang="en-US" sz="1200" b="1" i="1" smtClean="0">
                              <a:latin typeface="Cambria Math" panose="02040503050406030204" pitchFamily="18" charset="0"/>
                            </a:rPr>
                            <m:t>𝟏</m:t>
                          </m:r>
                          <m:r>
                            <a:rPr lang="en-US" sz="1200" b="1" i="1" smtClean="0">
                              <a:latin typeface="Cambria Math" panose="02040503050406030204" pitchFamily="18" charset="0"/>
                            </a:rPr>
                            <m:t>+</m:t>
                          </m:r>
                          <m:box>
                            <m:boxPr>
                              <m:ctrlPr>
                                <a:rPr lang="en-US" sz="1200" b="1" i="1" smtClean="0">
                                  <a:latin typeface="Cambria Math" panose="02040503050406030204" pitchFamily="18" charset="0"/>
                                </a:rPr>
                              </m:ctrlPr>
                            </m:boxPr>
                            <m:e>
                              <m:f>
                                <m:fPr>
                                  <m:ctrlPr>
                                    <a:rPr lang="en-US" sz="1200" b="1" i="1" smtClean="0">
                                      <a:latin typeface="Cambria Math" panose="02040503050406030204" pitchFamily="18" charset="0"/>
                                    </a:rPr>
                                  </m:ctrlPr>
                                </m:fPr>
                                <m:num>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𝑬</m:t>
                                      </m:r>
                                    </m:e>
                                    <m:sub>
                                      <m:r>
                                        <a:rPr lang="en-US" sz="1200" b="1" i="1" smtClean="0">
                                          <a:latin typeface="Cambria Math" panose="02040503050406030204" pitchFamily="18" charset="0"/>
                                        </a:rPr>
                                        <m:t>𝒇𝒖𝒆𝒍</m:t>
                                      </m:r>
                                    </m:sub>
                                  </m:sSub>
                                </m:num>
                                <m:den>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𝑬</m:t>
                                      </m:r>
                                    </m:e>
                                    <m:sub>
                                      <m:r>
                                        <a:rPr lang="en-US" sz="1200" b="1" i="1" smtClean="0">
                                          <a:latin typeface="Cambria Math" panose="02040503050406030204" pitchFamily="18" charset="0"/>
                                        </a:rPr>
                                        <m:t>𝒉𝒔</m:t>
                                      </m:r>
                                    </m:sub>
                                  </m:sSub>
                                </m:den>
                              </m:f>
                            </m:e>
                          </m:box>
                        </m:den>
                      </m:f>
                    </m:oMath>
                  </m:oMathPara>
                </a14:m>
                <a:endParaRPr lang="en-US" sz="1200" dirty="0"/>
              </a:p>
            </p:txBody>
          </p:sp>
        </mc:Choice>
        <mc:Fallback xmlns="">
          <p:sp>
            <p:nvSpPr>
              <p:cNvPr id="9" name="TextBox 8">
                <a:extLst>
                  <a:ext uri="{FF2B5EF4-FFF2-40B4-BE49-F238E27FC236}">
                    <a16:creationId xmlns:a16="http://schemas.microsoft.com/office/drawing/2014/main" id="{72B8A45B-C40E-C27B-4869-6B32D791F108}"/>
                  </a:ext>
                </a:extLst>
              </p:cNvPr>
              <p:cNvSpPr txBox="1">
                <a:spLocks noRot="1" noChangeAspect="1" noMove="1" noResize="1" noEditPoints="1" noAdjustHandles="1" noChangeArrowheads="1" noChangeShapeType="1" noTextEdit="1"/>
              </p:cNvSpPr>
              <p:nvPr/>
            </p:nvSpPr>
            <p:spPr>
              <a:xfrm>
                <a:off x="1736146" y="4136996"/>
                <a:ext cx="1242328" cy="578941"/>
              </a:xfrm>
              <a:prstGeom prst="rect">
                <a:avLst/>
              </a:prstGeom>
              <a:blipFill>
                <a:blip r:embed="rId4"/>
                <a:stretch>
                  <a:fillRect l="-1010"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7743C28-FCC0-9C1D-8C9D-357417449070}"/>
                  </a:ext>
                </a:extLst>
              </p:cNvPr>
              <p:cNvSpPr txBox="1"/>
              <p:nvPr/>
            </p:nvSpPr>
            <p:spPr>
              <a:xfrm>
                <a:off x="1447707" y="2617942"/>
                <a:ext cx="700513" cy="322332"/>
              </a:xfrm>
              <a:prstGeom prst="rect">
                <a:avLst/>
              </a:prstGeom>
              <a:solidFill>
                <a:schemeClr val="bg1"/>
              </a:solid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1" i="1" smtClean="0">
                              <a:latin typeface="Cambria Math" panose="02040503050406030204" pitchFamily="18" charset="0"/>
                            </a:rPr>
                            <m:t>𝑮</m:t>
                          </m:r>
                        </m:e>
                        <m:sub>
                          <m:r>
                            <a:rPr lang="en-US" sz="1000" b="1" i="1" smtClean="0">
                              <a:latin typeface="Cambria Math" panose="02040503050406030204" pitchFamily="18" charset="0"/>
                            </a:rPr>
                            <m:t>𝒇𝒖𝒆𝒍</m:t>
                          </m:r>
                        </m:sub>
                      </m:sSub>
                      <m:r>
                        <a:rPr lang="en-US" sz="1000" b="1" i="1" smtClean="0">
                          <a:latin typeface="Cambria Math" panose="02040503050406030204" pitchFamily="18" charset="0"/>
                        </a:rPr>
                        <m:t>~</m:t>
                      </m:r>
                      <m:r>
                        <a:rPr lang="en-US" sz="1000" b="1" i="1" smtClean="0">
                          <a:latin typeface="Cambria Math" panose="02040503050406030204" pitchFamily="18" charset="0"/>
                        </a:rPr>
                        <m:t>𝟏</m:t>
                      </m:r>
                    </m:oMath>
                  </m:oMathPara>
                </a14:m>
                <a:endParaRPr lang="en-US" sz="1000" b="1" dirty="0"/>
              </a:p>
              <a:p>
                <a:pPr algn="ctr"/>
                <a:r>
                  <a:rPr lang="en-US" sz="1000" dirty="0"/>
                  <a:t>(early 2014)</a:t>
                </a:r>
              </a:p>
            </p:txBody>
          </p:sp>
        </mc:Choice>
        <mc:Fallback xmlns="">
          <p:sp>
            <p:nvSpPr>
              <p:cNvPr id="10" name="TextBox 9">
                <a:extLst>
                  <a:ext uri="{FF2B5EF4-FFF2-40B4-BE49-F238E27FC236}">
                    <a16:creationId xmlns:a16="http://schemas.microsoft.com/office/drawing/2014/main" id="{F7743C28-FCC0-9C1D-8C9D-357417449070}"/>
                  </a:ext>
                </a:extLst>
              </p:cNvPr>
              <p:cNvSpPr txBox="1">
                <a:spLocks noRot="1" noChangeAspect="1" noMove="1" noResize="1" noEditPoints="1" noAdjustHandles="1" noChangeArrowheads="1" noChangeShapeType="1" noTextEdit="1"/>
              </p:cNvSpPr>
              <p:nvPr/>
            </p:nvSpPr>
            <p:spPr>
              <a:xfrm>
                <a:off x="1447707" y="2617942"/>
                <a:ext cx="700513" cy="322332"/>
              </a:xfrm>
              <a:prstGeom prst="rect">
                <a:avLst/>
              </a:prstGeom>
              <a:blipFill>
                <a:blip r:embed="rId5"/>
                <a:stretch>
                  <a:fillRect l="-8929" r="-12500" b="-2222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6FEA34D-F698-41A6-1861-2DDA2B7CA34C}"/>
              </a:ext>
            </a:extLst>
          </p:cNvPr>
          <p:cNvSpPr txBox="1"/>
          <p:nvPr/>
        </p:nvSpPr>
        <p:spPr>
          <a:xfrm>
            <a:off x="3242619" y="1070042"/>
            <a:ext cx="604653" cy="215444"/>
          </a:xfrm>
          <a:prstGeom prst="rect">
            <a:avLst/>
          </a:prstGeom>
          <a:noFill/>
        </p:spPr>
        <p:txBody>
          <a:bodyPr wrap="none" rtlCol="0">
            <a:spAutoFit/>
          </a:bodyPr>
          <a:lstStyle/>
          <a:p>
            <a:r>
              <a:rPr lang="en-US" sz="800" dirty="0"/>
              <a:t>N221204</a:t>
            </a:r>
          </a:p>
        </p:txBody>
      </p:sp>
      <p:sp>
        <p:nvSpPr>
          <p:cNvPr id="14" name="TextBox 13">
            <a:extLst>
              <a:ext uri="{FF2B5EF4-FFF2-40B4-BE49-F238E27FC236}">
                <a16:creationId xmlns:a16="http://schemas.microsoft.com/office/drawing/2014/main" id="{9EC323C9-7308-7856-7BB4-118C8090166A}"/>
              </a:ext>
            </a:extLst>
          </p:cNvPr>
          <p:cNvSpPr txBox="1"/>
          <p:nvPr/>
        </p:nvSpPr>
        <p:spPr>
          <a:xfrm>
            <a:off x="3196186" y="1436046"/>
            <a:ext cx="604653" cy="215444"/>
          </a:xfrm>
          <a:prstGeom prst="rect">
            <a:avLst/>
          </a:prstGeom>
          <a:noFill/>
        </p:spPr>
        <p:txBody>
          <a:bodyPr wrap="none" rtlCol="0">
            <a:spAutoFit/>
          </a:bodyPr>
          <a:lstStyle/>
          <a:p>
            <a:r>
              <a:rPr lang="en-US" sz="800" dirty="0"/>
              <a:t>N210808</a:t>
            </a:r>
          </a:p>
        </p:txBody>
      </p:sp>
      <p:pic>
        <p:nvPicPr>
          <p:cNvPr id="16" name="Picture 15">
            <a:extLst>
              <a:ext uri="{FF2B5EF4-FFF2-40B4-BE49-F238E27FC236}">
                <a16:creationId xmlns:a16="http://schemas.microsoft.com/office/drawing/2014/main" id="{8ACF9327-FC74-1D17-D3CA-072B8FB756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3745" y="1274748"/>
            <a:ext cx="2084064" cy="3066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a:extLst>
              <a:ext uri="{FF2B5EF4-FFF2-40B4-BE49-F238E27FC236}">
                <a16:creationId xmlns:a16="http://schemas.microsoft.com/office/drawing/2014/main" id="{23DBF2D1-A3EB-3BFC-D7E1-975D89F7814F}"/>
              </a:ext>
            </a:extLst>
          </p:cNvPr>
          <p:cNvSpPr txBox="1"/>
          <p:nvPr/>
        </p:nvSpPr>
        <p:spPr>
          <a:xfrm>
            <a:off x="5429147" y="3512111"/>
            <a:ext cx="718082" cy="307777"/>
          </a:xfrm>
          <a:prstGeom prst="rect">
            <a:avLst/>
          </a:prstGeom>
          <a:noFill/>
        </p:spPr>
        <p:txBody>
          <a:bodyPr wrap="none" rtlCol="0">
            <a:spAutoFit/>
          </a:bodyPr>
          <a:lstStyle/>
          <a:p>
            <a:r>
              <a:rPr lang="en-US" dirty="0"/>
              <a:t>Target</a:t>
            </a:r>
          </a:p>
        </p:txBody>
      </p:sp>
      <p:cxnSp>
        <p:nvCxnSpPr>
          <p:cNvPr id="19" name="Straight Arrow Connector 18">
            <a:extLst>
              <a:ext uri="{FF2B5EF4-FFF2-40B4-BE49-F238E27FC236}">
                <a16:creationId xmlns:a16="http://schemas.microsoft.com/office/drawing/2014/main" id="{D8D0D0E2-41D0-96B2-1AA4-9946DA872634}"/>
              </a:ext>
            </a:extLst>
          </p:cNvPr>
          <p:cNvCxnSpPr>
            <a:cxnSpLocks/>
          </p:cNvCxnSpPr>
          <p:nvPr/>
        </p:nvCxnSpPr>
        <p:spPr>
          <a:xfrm flipV="1">
            <a:off x="6075761" y="3544670"/>
            <a:ext cx="496278" cy="121330"/>
          </a:xfrm>
          <a:prstGeom prst="straightConnector1">
            <a:avLst/>
          </a:prstGeom>
          <a:ln w="28575" cmpd="sng">
            <a:solidFill>
              <a:srgbClr val="FF0078"/>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B7D9CC0-C0BD-0E64-D44C-D1EAB9BEABF3}"/>
              </a:ext>
            </a:extLst>
          </p:cNvPr>
          <p:cNvSpPr txBox="1"/>
          <p:nvPr/>
        </p:nvSpPr>
        <p:spPr>
          <a:xfrm>
            <a:off x="6572039" y="1670203"/>
            <a:ext cx="1556836" cy="307777"/>
          </a:xfrm>
          <a:prstGeom prst="rect">
            <a:avLst/>
          </a:prstGeom>
          <a:noFill/>
        </p:spPr>
        <p:txBody>
          <a:bodyPr wrap="none" rtlCol="0">
            <a:spAutoFit/>
          </a:bodyPr>
          <a:lstStyle/>
          <a:p>
            <a:r>
              <a:rPr lang="en-US" dirty="0"/>
              <a:t>Capsule/Ablator</a:t>
            </a:r>
          </a:p>
        </p:txBody>
      </p:sp>
      <p:cxnSp>
        <p:nvCxnSpPr>
          <p:cNvPr id="24" name="Straight Arrow Connector 23">
            <a:extLst>
              <a:ext uri="{FF2B5EF4-FFF2-40B4-BE49-F238E27FC236}">
                <a16:creationId xmlns:a16="http://schemas.microsoft.com/office/drawing/2014/main" id="{CFCB6D7A-A3FE-1C3B-2033-10B5C6803D70}"/>
              </a:ext>
            </a:extLst>
          </p:cNvPr>
          <p:cNvCxnSpPr>
            <a:cxnSpLocks/>
            <a:stCxn id="21" idx="2"/>
          </p:cNvCxnSpPr>
          <p:nvPr/>
        </p:nvCxnSpPr>
        <p:spPr>
          <a:xfrm flipH="1">
            <a:off x="7212796" y="1977980"/>
            <a:ext cx="137661" cy="542633"/>
          </a:xfrm>
          <a:prstGeom prst="straightConnector1">
            <a:avLst/>
          </a:prstGeom>
          <a:ln w="28575" cmpd="sng">
            <a:solidFill>
              <a:srgbClr val="FF0078"/>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4C360CA7-8B31-8A42-1039-0CC2220079E9}"/>
              </a:ext>
            </a:extLst>
          </p:cNvPr>
          <p:cNvSpPr/>
          <p:nvPr/>
        </p:nvSpPr>
        <p:spPr bwMode="auto">
          <a:xfrm>
            <a:off x="7085255" y="2566002"/>
            <a:ext cx="491595" cy="470317"/>
          </a:xfrm>
          <a:prstGeom prst="ellipse">
            <a:avLst/>
          </a:prstGeom>
          <a:noFill/>
          <a:ln w="28575">
            <a:solidFill>
              <a:srgbClr val="73CEFB"/>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7" name="TextBox 26">
            <a:extLst>
              <a:ext uri="{FF2B5EF4-FFF2-40B4-BE49-F238E27FC236}">
                <a16:creationId xmlns:a16="http://schemas.microsoft.com/office/drawing/2014/main" id="{2579FF9A-BBF3-737F-B76F-D6DB95F3583B}"/>
              </a:ext>
            </a:extLst>
          </p:cNvPr>
          <p:cNvSpPr txBox="1"/>
          <p:nvPr/>
        </p:nvSpPr>
        <p:spPr>
          <a:xfrm>
            <a:off x="7141705" y="2637617"/>
            <a:ext cx="396262" cy="215444"/>
          </a:xfrm>
          <a:prstGeom prst="rect">
            <a:avLst/>
          </a:prstGeom>
          <a:noFill/>
        </p:spPr>
        <p:txBody>
          <a:bodyPr wrap="none" rtlCol="0">
            <a:spAutoFit/>
          </a:bodyPr>
          <a:lstStyle/>
          <a:p>
            <a:r>
              <a:rPr lang="en-US" sz="800" dirty="0"/>
              <a:t>Fuel</a:t>
            </a:r>
          </a:p>
        </p:txBody>
      </p:sp>
      <p:cxnSp>
        <p:nvCxnSpPr>
          <p:cNvPr id="28" name="Straight Arrow Connector 27">
            <a:extLst>
              <a:ext uri="{FF2B5EF4-FFF2-40B4-BE49-F238E27FC236}">
                <a16:creationId xmlns:a16="http://schemas.microsoft.com/office/drawing/2014/main" id="{7EB242ED-AA34-4547-8805-946CE3710A1B}"/>
              </a:ext>
            </a:extLst>
          </p:cNvPr>
          <p:cNvCxnSpPr>
            <a:cxnSpLocks/>
          </p:cNvCxnSpPr>
          <p:nvPr/>
        </p:nvCxnSpPr>
        <p:spPr>
          <a:xfrm flipH="1">
            <a:off x="7157247" y="2815483"/>
            <a:ext cx="182589" cy="114382"/>
          </a:xfrm>
          <a:prstGeom prst="straightConnector1">
            <a:avLst/>
          </a:prstGeom>
          <a:ln w="28575" cmpd="sng">
            <a:solidFill>
              <a:srgbClr val="FF007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F03ABE4-EF77-F4AE-6B94-5D9BF0D100FB}"/>
              </a:ext>
            </a:extLst>
          </p:cNvPr>
          <p:cNvCxnSpPr>
            <a:cxnSpLocks/>
          </p:cNvCxnSpPr>
          <p:nvPr/>
        </p:nvCxnSpPr>
        <p:spPr>
          <a:xfrm flipV="1">
            <a:off x="8791875" y="1570774"/>
            <a:ext cx="393" cy="2553349"/>
          </a:xfrm>
          <a:prstGeom prst="straightConnector1">
            <a:avLst/>
          </a:prstGeom>
          <a:ln w="28575"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096C6D9B-5F0C-5720-9690-F8E4E31F0F4C}"/>
              </a:ext>
            </a:extLst>
          </p:cNvPr>
          <p:cNvSpPr txBox="1"/>
          <p:nvPr/>
        </p:nvSpPr>
        <p:spPr>
          <a:xfrm>
            <a:off x="8443455" y="2693984"/>
            <a:ext cx="697627" cy="307777"/>
          </a:xfrm>
          <a:prstGeom prst="rect">
            <a:avLst/>
          </a:prstGeom>
          <a:solidFill>
            <a:schemeClr val="bg1"/>
          </a:solidFill>
        </p:spPr>
        <p:txBody>
          <a:bodyPr wrap="none" rtlCol="0">
            <a:spAutoFit/>
          </a:bodyPr>
          <a:lstStyle/>
          <a:p>
            <a:r>
              <a:rPr lang="en-US" dirty="0"/>
              <a:t>~1 cm</a:t>
            </a:r>
          </a:p>
        </p:txBody>
      </p:sp>
      <p:sp>
        <p:nvSpPr>
          <p:cNvPr id="37" name="TextBox 36">
            <a:extLst>
              <a:ext uri="{FF2B5EF4-FFF2-40B4-BE49-F238E27FC236}">
                <a16:creationId xmlns:a16="http://schemas.microsoft.com/office/drawing/2014/main" id="{41BA44A4-54DB-868E-F694-65BA93EB5F78}"/>
              </a:ext>
            </a:extLst>
          </p:cNvPr>
          <p:cNvSpPr txBox="1"/>
          <p:nvPr/>
        </p:nvSpPr>
        <p:spPr>
          <a:xfrm>
            <a:off x="1831905" y="3532142"/>
            <a:ext cx="604653" cy="215444"/>
          </a:xfrm>
          <a:prstGeom prst="rect">
            <a:avLst/>
          </a:prstGeom>
          <a:noFill/>
        </p:spPr>
        <p:txBody>
          <a:bodyPr wrap="none" rtlCol="0">
            <a:spAutoFit/>
          </a:bodyPr>
          <a:lstStyle/>
          <a:p>
            <a:r>
              <a:rPr lang="en-US" sz="800" dirty="0"/>
              <a:t>N120422</a:t>
            </a:r>
          </a:p>
        </p:txBody>
      </p:sp>
      <p:sp>
        <p:nvSpPr>
          <p:cNvPr id="38" name="TextBox 37">
            <a:extLst>
              <a:ext uri="{FF2B5EF4-FFF2-40B4-BE49-F238E27FC236}">
                <a16:creationId xmlns:a16="http://schemas.microsoft.com/office/drawing/2014/main" id="{EA237FA3-76BF-C629-1601-B45B7E6A8D4F}"/>
              </a:ext>
            </a:extLst>
          </p:cNvPr>
          <p:cNvSpPr txBox="1"/>
          <p:nvPr/>
        </p:nvSpPr>
        <p:spPr>
          <a:xfrm rot="19037413">
            <a:off x="1194592" y="3281283"/>
            <a:ext cx="644728" cy="246221"/>
          </a:xfrm>
          <a:prstGeom prst="rect">
            <a:avLst/>
          </a:prstGeom>
          <a:noFill/>
        </p:spPr>
        <p:txBody>
          <a:bodyPr wrap="none" rtlCol="0">
            <a:spAutoFit/>
          </a:bodyPr>
          <a:lstStyle/>
          <a:p>
            <a:r>
              <a:rPr lang="en-US" sz="1000" dirty="0"/>
              <a:t>Theory</a:t>
            </a:r>
            <a:r>
              <a:rPr lang="en-US" sz="1000" baseline="30000" dirty="0"/>
              <a:t>*</a:t>
            </a:r>
            <a:endParaRPr lang="en-US" sz="1000"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BDC9ACF-623E-93E2-FF17-5B83C1EB0E71}"/>
                  </a:ext>
                </a:extLst>
              </p:cNvPr>
              <p:cNvSpPr txBox="1"/>
              <p:nvPr/>
            </p:nvSpPr>
            <p:spPr>
              <a:xfrm>
                <a:off x="6947805" y="3102129"/>
                <a:ext cx="784061" cy="3336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1" i="1" smtClean="0">
                              <a:latin typeface="Cambria Math" panose="02040503050406030204" pitchFamily="18" charset="0"/>
                            </a:rPr>
                            <m:t>𝑮</m:t>
                          </m:r>
                        </m:e>
                        <m:sub>
                          <m:r>
                            <a:rPr lang="en-US" sz="1000" b="1" i="1" smtClean="0">
                              <a:latin typeface="Cambria Math" panose="02040503050406030204" pitchFamily="18" charset="0"/>
                            </a:rPr>
                            <m:t>𝒇𝒖𝒆𝒍</m:t>
                          </m:r>
                        </m:sub>
                      </m:sSub>
                      <m:r>
                        <a:rPr lang="en-US" sz="1000" b="1" i="1" smtClean="0">
                          <a:latin typeface="Cambria Math" panose="02040503050406030204" pitchFamily="18" charset="0"/>
                        </a:rPr>
                        <m:t>=</m:t>
                      </m:r>
                      <m:f>
                        <m:fPr>
                          <m:ctrlPr>
                            <a:rPr lang="en-US" sz="1000" b="1" i="1" smtClean="0">
                              <a:latin typeface="Cambria Math" panose="02040503050406030204" pitchFamily="18" charset="0"/>
                            </a:rPr>
                          </m:ctrlPr>
                        </m:fPr>
                        <m:num>
                          <m:r>
                            <a:rPr lang="en-US" sz="1000" b="1" i="1" smtClean="0">
                              <a:latin typeface="Cambria Math" panose="02040503050406030204" pitchFamily="18" charset="0"/>
                            </a:rPr>
                            <m:t>𝒀</m:t>
                          </m:r>
                        </m:num>
                        <m:den>
                          <m:sSub>
                            <m:sSubPr>
                              <m:ctrlPr>
                                <a:rPr lang="en-US" sz="1000" b="1" i="1" smtClean="0">
                                  <a:latin typeface="Cambria Math" panose="02040503050406030204" pitchFamily="18" charset="0"/>
                                </a:rPr>
                              </m:ctrlPr>
                            </m:sSubPr>
                            <m:e>
                              <m:r>
                                <a:rPr lang="en-US" sz="1000" b="1" i="1" smtClean="0">
                                  <a:latin typeface="Cambria Math" panose="02040503050406030204" pitchFamily="18" charset="0"/>
                                </a:rPr>
                                <m:t>𝑬</m:t>
                              </m:r>
                            </m:e>
                            <m:sub>
                              <m:r>
                                <a:rPr lang="en-US" sz="1000" b="1" i="1" smtClean="0">
                                  <a:latin typeface="Cambria Math" panose="02040503050406030204" pitchFamily="18" charset="0"/>
                                </a:rPr>
                                <m:t>𝒇𝒖𝒆𝒍</m:t>
                              </m:r>
                            </m:sub>
                          </m:sSub>
                        </m:den>
                      </m:f>
                    </m:oMath>
                  </m:oMathPara>
                </a14:m>
                <a:endParaRPr lang="en-US" sz="1000" dirty="0"/>
              </a:p>
            </p:txBody>
          </p:sp>
        </mc:Choice>
        <mc:Fallback xmlns="">
          <p:sp>
            <p:nvSpPr>
              <p:cNvPr id="39" name="TextBox 38">
                <a:extLst>
                  <a:ext uri="{FF2B5EF4-FFF2-40B4-BE49-F238E27FC236}">
                    <a16:creationId xmlns:a16="http://schemas.microsoft.com/office/drawing/2014/main" id="{5BDC9ACF-623E-93E2-FF17-5B83C1EB0E71}"/>
                  </a:ext>
                </a:extLst>
              </p:cNvPr>
              <p:cNvSpPr txBox="1">
                <a:spLocks noRot="1" noChangeAspect="1" noMove="1" noResize="1" noEditPoints="1" noAdjustHandles="1" noChangeArrowheads="1" noChangeShapeType="1" noTextEdit="1"/>
              </p:cNvSpPr>
              <p:nvPr/>
            </p:nvSpPr>
            <p:spPr>
              <a:xfrm>
                <a:off x="6947805" y="3102129"/>
                <a:ext cx="784061" cy="333681"/>
              </a:xfrm>
              <a:prstGeom prst="rect">
                <a:avLst/>
              </a:prstGeom>
              <a:blipFill>
                <a:blip r:embed="rId7"/>
                <a:stretch>
                  <a:fillRect l="-4839" t="-3704" r="-3226"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1CD8C4E-8174-6791-F9FB-F9966FEDF761}"/>
                  </a:ext>
                </a:extLst>
              </p:cNvPr>
              <p:cNvSpPr txBox="1"/>
              <p:nvPr/>
            </p:nvSpPr>
            <p:spPr>
              <a:xfrm>
                <a:off x="6794234" y="2001309"/>
                <a:ext cx="1171988" cy="313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1" i="1" smtClean="0">
                              <a:latin typeface="Cambria Math" panose="02040503050406030204" pitchFamily="18" charset="0"/>
                            </a:rPr>
                            <m:t>𝑮</m:t>
                          </m:r>
                        </m:e>
                        <m:sub>
                          <m:r>
                            <a:rPr lang="en-US" sz="1000" b="1" i="1" smtClean="0">
                              <a:latin typeface="Cambria Math" panose="02040503050406030204" pitchFamily="18" charset="0"/>
                            </a:rPr>
                            <m:t>𝒄𝒂𝒑𝒔𝒖𝒍𝒆</m:t>
                          </m:r>
                        </m:sub>
                      </m:sSub>
                      <m:r>
                        <a:rPr lang="en-US" sz="1000" b="1" i="1" smtClean="0">
                          <a:latin typeface="Cambria Math" panose="02040503050406030204" pitchFamily="18" charset="0"/>
                        </a:rPr>
                        <m:t>=</m:t>
                      </m:r>
                      <m:f>
                        <m:fPr>
                          <m:ctrlPr>
                            <a:rPr lang="en-US" sz="1000" b="1" i="1" smtClean="0">
                              <a:latin typeface="Cambria Math" panose="02040503050406030204" pitchFamily="18" charset="0"/>
                            </a:rPr>
                          </m:ctrlPr>
                        </m:fPr>
                        <m:num>
                          <m:r>
                            <a:rPr lang="en-US" sz="1000" b="1" i="1" smtClean="0">
                              <a:latin typeface="Cambria Math" panose="02040503050406030204" pitchFamily="18" charset="0"/>
                            </a:rPr>
                            <m:t>𝒀</m:t>
                          </m:r>
                        </m:num>
                        <m:den>
                          <m:sSub>
                            <m:sSubPr>
                              <m:ctrlPr>
                                <a:rPr lang="en-US" sz="1000" b="1" i="1" smtClean="0">
                                  <a:latin typeface="Cambria Math" panose="02040503050406030204" pitchFamily="18" charset="0"/>
                                </a:rPr>
                              </m:ctrlPr>
                            </m:sSubPr>
                            <m:e>
                              <m:r>
                                <a:rPr lang="en-US" sz="1000" b="1" i="1" smtClean="0">
                                  <a:latin typeface="Cambria Math" panose="02040503050406030204" pitchFamily="18" charset="0"/>
                                </a:rPr>
                                <m:t>𝑬</m:t>
                              </m:r>
                            </m:e>
                            <m:sub>
                              <m:r>
                                <a:rPr lang="en-US" sz="1000" b="1" i="1" smtClean="0">
                                  <a:latin typeface="Cambria Math" panose="02040503050406030204" pitchFamily="18" charset="0"/>
                                </a:rPr>
                                <m:t>𝒂𝒃𝒔𝒐𝒓𝒃𝒆𝒅</m:t>
                              </m:r>
                            </m:sub>
                          </m:sSub>
                        </m:den>
                      </m:f>
                    </m:oMath>
                  </m:oMathPara>
                </a14:m>
                <a:endParaRPr lang="en-US" sz="1000" dirty="0"/>
              </a:p>
            </p:txBody>
          </p:sp>
        </mc:Choice>
        <mc:Fallback xmlns="">
          <p:sp>
            <p:nvSpPr>
              <p:cNvPr id="40" name="TextBox 39">
                <a:extLst>
                  <a:ext uri="{FF2B5EF4-FFF2-40B4-BE49-F238E27FC236}">
                    <a16:creationId xmlns:a16="http://schemas.microsoft.com/office/drawing/2014/main" id="{41CD8C4E-8174-6791-F9FB-F9966FEDF761}"/>
                  </a:ext>
                </a:extLst>
              </p:cNvPr>
              <p:cNvSpPr txBox="1">
                <a:spLocks noRot="1" noChangeAspect="1" noMove="1" noResize="1" noEditPoints="1" noAdjustHandles="1" noChangeArrowheads="1" noChangeShapeType="1" noTextEdit="1"/>
              </p:cNvSpPr>
              <p:nvPr/>
            </p:nvSpPr>
            <p:spPr>
              <a:xfrm>
                <a:off x="6794234" y="2001309"/>
                <a:ext cx="1171988" cy="313997"/>
              </a:xfrm>
              <a:prstGeom prst="rect">
                <a:avLst/>
              </a:prstGeom>
              <a:blipFill>
                <a:blip r:embed="rId8"/>
                <a:stretch>
                  <a:fillRect l="-2151" t="-3846" b="-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84F3B11-B2F5-03FC-7CC0-F3E3450FDFCF}"/>
                  </a:ext>
                </a:extLst>
              </p:cNvPr>
              <p:cNvSpPr txBox="1"/>
              <p:nvPr/>
            </p:nvSpPr>
            <p:spPr>
              <a:xfrm>
                <a:off x="5304576" y="3787426"/>
                <a:ext cx="923523" cy="313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1" i="1" smtClean="0">
                              <a:latin typeface="Cambria Math" panose="02040503050406030204" pitchFamily="18" charset="0"/>
                            </a:rPr>
                            <m:t>𝑮</m:t>
                          </m:r>
                        </m:e>
                        <m:sub>
                          <m:r>
                            <a:rPr lang="en-US" sz="1000" b="1" i="1" smtClean="0">
                              <a:latin typeface="Cambria Math" panose="02040503050406030204" pitchFamily="18" charset="0"/>
                            </a:rPr>
                            <m:t>𝒕𝒂𝒓𝒈𝒆𝒕</m:t>
                          </m:r>
                        </m:sub>
                      </m:sSub>
                      <m:r>
                        <a:rPr lang="en-US" sz="1000" b="1" i="1" smtClean="0">
                          <a:latin typeface="Cambria Math" panose="02040503050406030204" pitchFamily="18" charset="0"/>
                        </a:rPr>
                        <m:t>=</m:t>
                      </m:r>
                      <m:f>
                        <m:fPr>
                          <m:ctrlPr>
                            <a:rPr lang="en-US" sz="1000" b="1" i="1" smtClean="0">
                              <a:latin typeface="Cambria Math" panose="02040503050406030204" pitchFamily="18" charset="0"/>
                            </a:rPr>
                          </m:ctrlPr>
                        </m:fPr>
                        <m:num>
                          <m:r>
                            <a:rPr lang="en-US" sz="1000" b="1" i="1" smtClean="0">
                              <a:latin typeface="Cambria Math" panose="02040503050406030204" pitchFamily="18" charset="0"/>
                            </a:rPr>
                            <m:t>𝒀</m:t>
                          </m:r>
                        </m:num>
                        <m:den>
                          <m:sSub>
                            <m:sSubPr>
                              <m:ctrlPr>
                                <a:rPr lang="en-US" sz="1000" b="1" i="1" smtClean="0">
                                  <a:latin typeface="Cambria Math" panose="02040503050406030204" pitchFamily="18" charset="0"/>
                                </a:rPr>
                              </m:ctrlPr>
                            </m:sSubPr>
                            <m:e>
                              <m:r>
                                <a:rPr lang="en-US" sz="1000" b="1" i="1" smtClean="0">
                                  <a:latin typeface="Cambria Math" panose="02040503050406030204" pitchFamily="18" charset="0"/>
                                </a:rPr>
                                <m:t>𝑬</m:t>
                              </m:r>
                            </m:e>
                            <m:sub>
                              <m:r>
                                <a:rPr lang="en-US" sz="1000" b="1" i="1" smtClean="0">
                                  <a:latin typeface="Cambria Math" panose="02040503050406030204" pitchFamily="18" charset="0"/>
                                </a:rPr>
                                <m:t>𝒍𝒂𝒔𝒆𝒓</m:t>
                              </m:r>
                            </m:sub>
                          </m:sSub>
                        </m:den>
                      </m:f>
                    </m:oMath>
                  </m:oMathPara>
                </a14:m>
                <a:endParaRPr lang="en-US" sz="1000" dirty="0"/>
              </a:p>
            </p:txBody>
          </p:sp>
        </mc:Choice>
        <mc:Fallback xmlns="">
          <p:sp>
            <p:nvSpPr>
              <p:cNvPr id="42" name="TextBox 41">
                <a:extLst>
                  <a:ext uri="{FF2B5EF4-FFF2-40B4-BE49-F238E27FC236}">
                    <a16:creationId xmlns:a16="http://schemas.microsoft.com/office/drawing/2014/main" id="{F84F3B11-B2F5-03FC-7CC0-F3E3450FDFCF}"/>
                  </a:ext>
                </a:extLst>
              </p:cNvPr>
              <p:cNvSpPr txBox="1">
                <a:spLocks noRot="1" noChangeAspect="1" noMove="1" noResize="1" noEditPoints="1" noAdjustHandles="1" noChangeArrowheads="1" noChangeShapeType="1" noTextEdit="1"/>
              </p:cNvSpPr>
              <p:nvPr/>
            </p:nvSpPr>
            <p:spPr>
              <a:xfrm>
                <a:off x="5304576" y="3787426"/>
                <a:ext cx="923523" cy="313997"/>
              </a:xfrm>
              <a:prstGeom prst="rect">
                <a:avLst/>
              </a:prstGeom>
              <a:blipFill>
                <a:blip r:embed="rId9"/>
                <a:stretch>
                  <a:fillRect l="-2703" t="-3846" r="-1351" b="-7692"/>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219A71FA-3E65-6BBA-D71A-A73BD759FF09}"/>
              </a:ext>
            </a:extLst>
          </p:cNvPr>
          <p:cNvSpPr txBox="1"/>
          <p:nvPr/>
        </p:nvSpPr>
        <p:spPr>
          <a:xfrm>
            <a:off x="4009909" y="1686600"/>
            <a:ext cx="2008223" cy="1384995"/>
          </a:xfrm>
          <a:prstGeom prst="rect">
            <a:avLst/>
          </a:prstGeom>
          <a:solidFill>
            <a:schemeClr val="accent1"/>
          </a:solidFill>
          <a:ln>
            <a:solidFill>
              <a:srgbClr val="0070C0"/>
            </a:solidFill>
          </a:ln>
        </p:spPr>
        <p:txBody>
          <a:bodyPr wrap="square" rtlCol="0">
            <a:spAutoFit/>
          </a:bodyPr>
          <a:lstStyle/>
          <a:p>
            <a:pPr algn="ctr"/>
            <a:r>
              <a:rPr lang="en-US" dirty="0">
                <a:solidFill>
                  <a:schemeClr val="bg1"/>
                </a:solidFill>
              </a:rPr>
              <a:t>After 10 years and as of Dec. 5, 2022</a:t>
            </a:r>
          </a:p>
          <a:p>
            <a:pPr algn="ctr"/>
            <a:endParaRPr lang="en-US" dirty="0">
              <a:solidFill>
                <a:schemeClr val="bg1"/>
              </a:solidFill>
            </a:endParaRPr>
          </a:p>
          <a:p>
            <a:pPr algn="ctr"/>
            <a:r>
              <a:rPr lang="en-US" dirty="0" err="1">
                <a:solidFill>
                  <a:schemeClr val="bg1"/>
                </a:solidFill>
              </a:rPr>
              <a:t>G</a:t>
            </a:r>
            <a:r>
              <a:rPr lang="en-US" baseline="-25000" dirty="0" err="1">
                <a:solidFill>
                  <a:schemeClr val="bg1"/>
                </a:solidFill>
              </a:rPr>
              <a:t>target</a:t>
            </a:r>
            <a:r>
              <a:rPr lang="en-US" baseline="-25000" dirty="0">
                <a:solidFill>
                  <a:schemeClr val="bg1"/>
                </a:solidFill>
              </a:rPr>
              <a:t> </a:t>
            </a:r>
            <a:r>
              <a:rPr lang="en-US" dirty="0">
                <a:solidFill>
                  <a:schemeClr val="bg1"/>
                </a:solidFill>
              </a:rPr>
              <a:t>~ 1.5</a:t>
            </a:r>
          </a:p>
          <a:p>
            <a:pPr algn="ctr"/>
            <a:r>
              <a:rPr lang="en-US" dirty="0" err="1">
                <a:solidFill>
                  <a:schemeClr val="bg1"/>
                </a:solidFill>
              </a:rPr>
              <a:t>G</a:t>
            </a:r>
            <a:r>
              <a:rPr lang="en-US" baseline="-25000" dirty="0" err="1">
                <a:solidFill>
                  <a:schemeClr val="bg1"/>
                </a:solidFill>
              </a:rPr>
              <a:t>capsule</a:t>
            </a:r>
            <a:r>
              <a:rPr lang="en-US" baseline="-25000" dirty="0">
                <a:solidFill>
                  <a:schemeClr val="bg1"/>
                </a:solidFill>
              </a:rPr>
              <a:t> </a:t>
            </a:r>
            <a:r>
              <a:rPr lang="en-US" dirty="0">
                <a:solidFill>
                  <a:schemeClr val="bg1"/>
                </a:solidFill>
              </a:rPr>
              <a:t>~ 12</a:t>
            </a:r>
          </a:p>
          <a:p>
            <a:pPr algn="ctr"/>
            <a:r>
              <a:rPr lang="en-US" dirty="0" err="1">
                <a:solidFill>
                  <a:schemeClr val="bg1"/>
                </a:solidFill>
              </a:rPr>
              <a:t>G</a:t>
            </a:r>
            <a:r>
              <a:rPr lang="en-US" baseline="-25000" dirty="0" err="1">
                <a:solidFill>
                  <a:schemeClr val="bg1"/>
                </a:solidFill>
              </a:rPr>
              <a:t>fuel</a:t>
            </a:r>
            <a:r>
              <a:rPr lang="en-US" baseline="-25000" dirty="0">
                <a:solidFill>
                  <a:schemeClr val="bg1"/>
                </a:solidFill>
              </a:rPr>
              <a:t> </a:t>
            </a:r>
            <a:r>
              <a:rPr lang="en-US" dirty="0">
                <a:solidFill>
                  <a:schemeClr val="bg1"/>
                </a:solidFill>
              </a:rPr>
              <a:t>~ 160</a:t>
            </a:r>
          </a:p>
        </p:txBody>
      </p:sp>
      <p:sp>
        <p:nvSpPr>
          <p:cNvPr id="46" name="TextBox 45">
            <a:extLst>
              <a:ext uri="{FF2B5EF4-FFF2-40B4-BE49-F238E27FC236}">
                <a16:creationId xmlns:a16="http://schemas.microsoft.com/office/drawing/2014/main" id="{51C17A86-3E08-F4CB-C64A-F5B0583015B0}"/>
              </a:ext>
            </a:extLst>
          </p:cNvPr>
          <p:cNvSpPr txBox="1"/>
          <p:nvPr/>
        </p:nvSpPr>
        <p:spPr>
          <a:xfrm>
            <a:off x="2027765" y="4862722"/>
            <a:ext cx="5620449" cy="276999"/>
          </a:xfrm>
          <a:prstGeom prst="rect">
            <a:avLst/>
          </a:prstGeom>
          <a:noFill/>
        </p:spPr>
        <p:txBody>
          <a:bodyPr wrap="none" rtlCol="0">
            <a:spAutoFit/>
          </a:bodyPr>
          <a:lstStyle/>
          <a:p>
            <a:r>
              <a:rPr lang="en-US" sz="1200" dirty="0" err="1"/>
              <a:t>G</a:t>
            </a:r>
            <a:r>
              <a:rPr lang="en-US" sz="1200" baseline="-25000" dirty="0" err="1"/>
              <a:t>target</a:t>
            </a:r>
            <a:r>
              <a:rPr lang="en-US" sz="1200" dirty="0"/>
              <a:t> &gt; 1 is not “net energy gain,” because of facility energy consumption</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EDEECA7-ADAE-509C-CFF6-DEC1B84FA267}"/>
                  </a:ext>
                </a:extLst>
              </p:cNvPr>
              <p:cNvSpPr txBox="1"/>
              <p:nvPr/>
            </p:nvSpPr>
            <p:spPr>
              <a:xfrm>
                <a:off x="2027765" y="1999745"/>
                <a:ext cx="659091" cy="321563"/>
              </a:xfrm>
              <a:prstGeom prst="rect">
                <a:avLst/>
              </a:prstGeom>
              <a:solidFill>
                <a:schemeClr val="bg1"/>
              </a:solid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1" i="1" smtClean="0">
                              <a:latin typeface="Cambria Math" panose="02040503050406030204" pitchFamily="18" charset="0"/>
                            </a:rPr>
                            <m:t>𝑮</m:t>
                          </m:r>
                        </m:e>
                        <m:sub>
                          <m:r>
                            <a:rPr lang="en-US" sz="1000" b="1" i="1" smtClean="0">
                              <a:latin typeface="Cambria Math" panose="02040503050406030204" pitchFamily="18" charset="0"/>
                            </a:rPr>
                            <m:t>𝒄𝒂𝒑𝒔𝒖𝒍𝒆</m:t>
                          </m:r>
                        </m:sub>
                      </m:sSub>
                      <m:r>
                        <a:rPr lang="en-US" sz="1000" b="1" i="1" smtClean="0">
                          <a:latin typeface="Cambria Math" panose="02040503050406030204" pitchFamily="18" charset="0"/>
                        </a:rPr>
                        <m:t>~</m:t>
                      </m:r>
                      <m:r>
                        <a:rPr lang="en-US" sz="1000" b="1" i="1" smtClean="0">
                          <a:latin typeface="Cambria Math" panose="02040503050406030204" pitchFamily="18" charset="0"/>
                        </a:rPr>
                        <m:t>𝟏</m:t>
                      </m:r>
                    </m:oMath>
                  </m:oMathPara>
                </a14:m>
                <a:endParaRPr lang="en-US" sz="1000" dirty="0"/>
              </a:p>
              <a:p>
                <a:pPr algn="ctr"/>
                <a:r>
                  <a:rPr lang="en-US" sz="1000" dirty="0"/>
                  <a:t>(mid 2021)</a:t>
                </a:r>
              </a:p>
            </p:txBody>
          </p:sp>
        </mc:Choice>
        <mc:Fallback xmlns="">
          <p:sp>
            <p:nvSpPr>
              <p:cNvPr id="47" name="TextBox 46">
                <a:extLst>
                  <a:ext uri="{FF2B5EF4-FFF2-40B4-BE49-F238E27FC236}">
                    <a16:creationId xmlns:a16="http://schemas.microsoft.com/office/drawing/2014/main" id="{DEDEECA7-ADAE-509C-CFF6-DEC1B84FA267}"/>
                  </a:ext>
                </a:extLst>
              </p:cNvPr>
              <p:cNvSpPr txBox="1">
                <a:spLocks noRot="1" noChangeAspect="1" noMove="1" noResize="1" noEditPoints="1" noAdjustHandles="1" noChangeArrowheads="1" noChangeShapeType="1" noTextEdit="1"/>
              </p:cNvSpPr>
              <p:nvPr/>
            </p:nvSpPr>
            <p:spPr>
              <a:xfrm>
                <a:off x="2027765" y="1999745"/>
                <a:ext cx="659091" cy="321563"/>
              </a:xfrm>
              <a:prstGeom prst="rect">
                <a:avLst/>
              </a:prstGeom>
              <a:blipFill>
                <a:blip r:embed="rId12"/>
                <a:stretch>
                  <a:fillRect l="-11321" r="-7547"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5D086C16-EC35-B5BD-15AE-634F5AE0D480}"/>
                  </a:ext>
                </a:extLst>
              </p:cNvPr>
              <p:cNvSpPr txBox="1"/>
              <p:nvPr/>
            </p:nvSpPr>
            <p:spPr>
              <a:xfrm>
                <a:off x="2481980" y="1386842"/>
                <a:ext cx="631583" cy="322332"/>
              </a:xfrm>
              <a:prstGeom prst="rect">
                <a:avLst/>
              </a:prstGeom>
              <a:solidFill>
                <a:schemeClr val="bg1"/>
              </a:solid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1" i="1" smtClean="0">
                              <a:latin typeface="Cambria Math" panose="02040503050406030204" pitchFamily="18" charset="0"/>
                            </a:rPr>
                            <m:t>𝑮</m:t>
                          </m:r>
                        </m:e>
                        <m:sub>
                          <m:r>
                            <a:rPr lang="en-US" sz="1000" b="1" i="1" smtClean="0">
                              <a:latin typeface="Cambria Math" panose="02040503050406030204" pitchFamily="18" charset="0"/>
                            </a:rPr>
                            <m:t>𝒕𝒂𝒓𝒈𝒆𝒕</m:t>
                          </m:r>
                        </m:sub>
                      </m:sSub>
                      <m:r>
                        <a:rPr lang="en-US" sz="1000" b="1" i="1" smtClean="0">
                          <a:latin typeface="Cambria Math" panose="02040503050406030204" pitchFamily="18" charset="0"/>
                        </a:rPr>
                        <m:t>~</m:t>
                      </m:r>
                      <m:r>
                        <a:rPr lang="en-US" sz="1000" b="1" i="1" smtClean="0">
                          <a:latin typeface="Cambria Math" panose="02040503050406030204" pitchFamily="18" charset="0"/>
                        </a:rPr>
                        <m:t>𝟏</m:t>
                      </m:r>
                    </m:oMath>
                  </m:oMathPara>
                </a14:m>
                <a:endParaRPr lang="en-US" sz="1000" dirty="0"/>
              </a:p>
              <a:p>
                <a:pPr algn="ctr"/>
                <a:r>
                  <a:rPr lang="en-US" sz="1000" dirty="0"/>
                  <a:t>(end 2022)</a:t>
                </a:r>
              </a:p>
            </p:txBody>
          </p:sp>
        </mc:Choice>
        <mc:Fallback xmlns="">
          <p:sp>
            <p:nvSpPr>
              <p:cNvPr id="48" name="TextBox 47">
                <a:extLst>
                  <a:ext uri="{FF2B5EF4-FFF2-40B4-BE49-F238E27FC236}">
                    <a16:creationId xmlns:a16="http://schemas.microsoft.com/office/drawing/2014/main" id="{5D086C16-EC35-B5BD-15AE-634F5AE0D480}"/>
                  </a:ext>
                </a:extLst>
              </p:cNvPr>
              <p:cNvSpPr txBox="1">
                <a:spLocks noRot="1" noChangeAspect="1" noMove="1" noResize="1" noEditPoints="1" noAdjustHandles="1" noChangeArrowheads="1" noChangeShapeType="1" noTextEdit="1"/>
              </p:cNvSpPr>
              <p:nvPr/>
            </p:nvSpPr>
            <p:spPr>
              <a:xfrm>
                <a:off x="2481980" y="1386842"/>
                <a:ext cx="631583" cy="322332"/>
              </a:xfrm>
              <a:prstGeom prst="rect">
                <a:avLst/>
              </a:prstGeom>
              <a:blipFill>
                <a:blip r:embed="rId13"/>
                <a:stretch>
                  <a:fillRect l="-11765" r="-11765" b="-23077"/>
                </a:stretch>
              </a:blipFill>
            </p:spPr>
            <p:txBody>
              <a:bodyPr/>
              <a:lstStyle/>
              <a:p>
                <a:r>
                  <a:rPr lang="en-US">
                    <a:noFill/>
                  </a:rPr>
                  <a:t> </a:t>
                </a:r>
              </a:p>
            </p:txBody>
          </p:sp>
        </mc:Fallback>
      </mc:AlternateContent>
      <p:sp>
        <p:nvSpPr>
          <p:cNvPr id="50" name="TextBox 49">
            <a:extLst>
              <a:ext uri="{FF2B5EF4-FFF2-40B4-BE49-F238E27FC236}">
                <a16:creationId xmlns:a16="http://schemas.microsoft.com/office/drawing/2014/main" id="{101C4331-6633-E887-4892-AF44C5E26042}"/>
              </a:ext>
            </a:extLst>
          </p:cNvPr>
          <p:cNvSpPr txBox="1"/>
          <p:nvPr/>
        </p:nvSpPr>
        <p:spPr>
          <a:xfrm>
            <a:off x="0" y="4554219"/>
            <a:ext cx="1887055" cy="215444"/>
          </a:xfrm>
          <a:prstGeom prst="rect">
            <a:avLst/>
          </a:prstGeom>
          <a:solidFill>
            <a:schemeClr val="bg1"/>
          </a:solidFill>
        </p:spPr>
        <p:txBody>
          <a:bodyPr wrap="none" rtlCol="0">
            <a:spAutoFit/>
          </a:bodyPr>
          <a:lstStyle/>
          <a:p>
            <a:r>
              <a:rPr lang="en-US" sz="800" b="0" dirty="0"/>
              <a:t>*Hurricane, et al, RMP in press, 2023</a:t>
            </a:r>
          </a:p>
        </p:txBody>
      </p:sp>
      <p:sp>
        <p:nvSpPr>
          <p:cNvPr id="4" name="Rectangle 3">
            <a:extLst>
              <a:ext uri="{FF2B5EF4-FFF2-40B4-BE49-F238E27FC236}">
                <a16:creationId xmlns:a16="http://schemas.microsoft.com/office/drawing/2014/main" id="{2856D09D-9FEE-CD45-E06F-88834938EC2A}"/>
              </a:ext>
            </a:extLst>
          </p:cNvPr>
          <p:cNvSpPr/>
          <p:nvPr/>
        </p:nvSpPr>
        <p:spPr bwMode="auto">
          <a:xfrm>
            <a:off x="3211293" y="1074505"/>
            <a:ext cx="589546" cy="2753621"/>
          </a:xfrm>
          <a:prstGeom prst="rect">
            <a:avLst/>
          </a:prstGeom>
          <a:solidFill>
            <a:srgbClr val="FF0000">
              <a:alpha val="19624"/>
            </a:srgb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5" name="TextBox 4">
            <a:extLst>
              <a:ext uri="{FF2B5EF4-FFF2-40B4-BE49-F238E27FC236}">
                <a16:creationId xmlns:a16="http://schemas.microsoft.com/office/drawing/2014/main" id="{7A480021-2600-2A9C-F14C-1A5B0FA6F995}"/>
              </a:ext>
            </a:extLst>
          </p:cNvPr>
          <p:cNvSpPr txBox="1"/>
          <p:nvPr/>
        </p:nvSpPr>
        <p:spPr>
          <a:xfrm>
            <a:off x="3113563" y="4136996"/>
            <a:ext cx="1685556" cy="646331"/>
          </a:xfrm>
          <a:prstGeom prst="rect">
            <a:avLst/>
          </a:prstGeom>
          <a:noFill/>
        </p:spPr>
        <p:txBody>
          <a:bodyPr wrap="square" rtlCol="0">
            <a:spAutoFit/>
          </a:bodyPr>
          <a:lstStyle/>
          <a:p>
            <a:r>
              <a:rPr lang="en-US" sz="1200" dirty="0"/>
              <a:t>Generalized Lawson Criterion (GLC) – atm-s &amp; keV units</a:t>
            </a:r>
          </a:p>
        </p:txBody>
      </p:sp>
      <p:sp>
        <p:nvSpPr>
          <p:cNvPr id="6" name="TextBox 5">
            <a:extLst>
              <a:ext uri="{FF2B5EF4-FFF2-40B4-BE49-F238E27FC236}">
                <a16:creationId xmlns:a16="http://schemas.microsoft.com/office/drawing/2014/main" id="{B629929F-2899-D64B-25C1-E4799E5706D5}"/>
              </a:ext>
            </a:extLst>
          </p:cNvPr>
          <p:cNvSpPr txBox="1"/>
          <p:nvPr/>
        </p:nvSpPr>
        <p:spPr>
          <a:xfrm>
            <a:off x="3196186" y="2790098"/>
            <a:ext cx="604653" cy="246221"/>
          </a:xfrm>
          <a:prstGeom prst="rect">
            <a:avLst/>
          </a:prstGeom>
          <a:noFill/>
        </p:spPr>
        <p:txBody>
          <a:bodyPr wrap="none" rtlCol="0">
            <a:spAutoFit/>
          </a:bodyPr>
          <a:lstStyle/>
          <a:p>
            <a:r>
              <a:rPr lang="en-US" sz="1000" dirty="0"/>
              <a:t>ignited</a:t>
            </a:r>
          </a:p>
        </p:txBody>
      </p:sp>
    </p:spTree>
    <p:extLst>
      <p:ext uri="{BB962C8B-B14F-4D97-AF65-F5344CB8AC3E}">
        <p14:creationId xmlns:p14="http://schemas.microsoft.com/office/powerpoint/2010/main" val="124243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5747-D0DB-6821-144F-966FEF44E5A8}"/>
              </a:ext>
            </a:extLst>
          </p:cNvPr>
          <p:cNvSpPr>
            <a:spLocks noGrp="1"/>
          </p:cNvSpPr>
          <p:nvPr>
            <p:ph type="title"/>
          </p:nvPr>
        </p:nvSpPr>
        <p:spPr/>
        <p:txBody>
          <a:bodyPr/>
          <a:lstStyle/>
          <a:p>
            <a:r>
              <a:rPr lang="en-US" dirty="0"/>
              <a:t>It took a decade of work to tackle several key target physics challenges that frustrated our progress</a:t>
            </a:r>
          </a:p>
        </p:txBody>
      </p:sp>
      <p:sp>
        <p:nvSpPr>
          <p:cNvPr id="3" name="TextBox 2">
            <a:extLst>
              <a:ext uri="{FF2B5EF4-FFF2-40B4-BE49-F238E27FC236}">
                <a16:creationId xmlns:a16="http://schemas.microsoft.com/office/drawing/2014/main" id="{FE156424-140C-5673-1F5C-C26B26DED9E5}"/>
              </a:ext>
            </a:extLst>
          </p:cNvPr>
          <p:cNvSpPr txBox="1"/>
          <p:nvPr/>
        </p:nvSpPr>
        <p:spPr>
          <a:xfrm>
            <a:off x="914086" y="1192746"/>
            <a:ext cx="7026876" cy="3785652"/>
          </a:xfrm>
          <a:prstGeom prst="rect">
            <a:avLst/>
          </a:prstGeom>
          <a:noFill/>
        </p:spPr>
        <p:txBody>
          <a:bodyPr wrap="square" rtlCol="0">
            <a:spAutoFit/>
          </a:bodyPr>
          <a:lstStyle/>
          <a:p>
            <a:pPr marL="285750" indent="-285750">
              <a:buFont typeface="Wingdings" pitchFamily="2" charset="2"/>
              <a:buChar char="§"/>
            </a:pPr>
            <a:r>
              <a:rPr lang="en-US" sz="2400" dirty="0"/>
              <a:t>Instability control</a:t>
            </a:r>
          </a:p>
          <a:p>
            <a:pPr marL="285750" indent="-285750">
              <a:buFont typeface="Wingdings" pitchFamily="2" charset="2"/>
              <a:buChar char="§"/>
            </a:pPr>
            <a:endParaRPr lang="en-US" sz="2400" dirty="0"/>
          </a:p>
          <a:p>
            <a:pPr marL="285750" indent="-285750">
              <a:buFont typeface="Wingdings" pitchFamily="2" charset="2"/>
              <a:buChar char="§"/>
            </a:pPr>
            <a:r>
              <a:rPr lang="en-US" sz="2400" dirty="0"/>
              <a:t>Symmetry control</a:t>
            </a:r>
          </a:p>
          <a:p>
            <a:endParaRPr lang="en-US" sz="2400" dirty="0"/>
          </a:p>
          <a:p>
            <a:pPr marL="285750" indent="-285750">
              <a:buFont typeface="Wingdings" pitchFamily="2" charset="2"/>
              <a:buChar char="§"/>
            </a:pPr>
            <a:r>
              <a:rPr lang="en-US" sz="2400" dirty="0"/>
              <a:t>Sufficient energy coupling</a:t>
            </a:r>
          </a:p>
          <a:p>
            <a:pPr marL="285750" indent="-285750">
              <a:buFont typeface="Wingdings" pitchFamily="2" charset="2"/>
              <a:buChar char="§"/>
            </a:pPr>
            <a:endParaRPr lang="en-US" sz="2400" dirty="0"/>
          </a:p>
          <a:p>
            <a:pPr marL="285750" indent="-285750">
              <a:buFont typeface="Wingdings" pitchFamily="2" charset="2"/>
              <a:buChar char="§"/>
            </a:pPr>
            <a:r>
              <a:rPr lang="en-US" sz="2400" dirty="0"/>
              <a:t>Target quality</a:t>
            </a:r>
          </a:p>
          <a:p>
            <a:pPr marL="285750" indent="-285750">
              <a:buFont typeface="Wingdings" pitchFamily="2" charset="2"/>
              <a:buChar char="§"/>
            </a:pPr>
            <a:endParaRPr lang="en-US" sz="2400" dirty="0"/>
          </a:p>
          <a:p>
            <a:pPr marL="285750" indent="-285750">
              <a:buFont typeface="Wingdings" pitchFamily="2" charset="2"/>
              <a:buChar char="§"/>
            </a:pPr>
            <a:r>
              <a:rPr lang="en-US" sz="2400" dirty="0"/>
              <a:t>Ultra-high compression</a:t>
            </a:r>
          </a:p>
          <a:p>
            <a:pPr marL="285750" indent="-285750">
              <a:buFont typeface="Wingdings" pitchFamily="2" charset="2"/>
              <a:buChar char="§"/>
            </a:pPr>
            <a:endParaRPr lang="en-US" sz="2400" dirty="0"/>
          </a:p>
        </p:txBody>
      </p:sp>
    </p:spTree>
    <p:extLst>
      <p:ext uri="{BB962C8B-B14F-4D97-AF65-F5344CB8AC3E}">
        <p14:creationId xmlns:p14="http://schemas.microsoft.com/office/powerpoint/2010/main" val="342553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7321-A936-03A9-153B-847D8F29315E}"/>
              </a:ext>
            </a:extLst>
          </p:cNvPr>
          <p:cNvSpPr>
            <a:spLocks noGrp="1"/>
          </p:cNvSpPr>
          <p:nvPr>
            <p:ph type="title"/>
          </p:nvPr>
        </p:nvSpPr>
        <p:spPr/>
        <p:txBody>
          <a:bodyPr/>
          <a:lstStyle/>
          <a:p>
            <a:r>
              <a:rPr lang="en-US" dirty="0"/>
              <a:t>In indirect-drive, the </a:t>
            </a:r>
            <a:r>
              <a:rPr lang="en-US" dirty="0" err="1"/>
              <a:t>hohlraum</a:t>
            </a:r>
            <a:r>
              <a:rPr lang="en-US" dirty="0"/>
              <a:t>, ablator, and laser pulse determine the ablation pressure that drives the implosion</a:t>
            </a:r>
          </a:p>
        </p:txBody>
      </p:sp>
      <p:pic>
        <p:nvPicPr>
          <p:cNvPr id="3" name="Picture 2">
            <a:extLst>
              <a:ext uri="{FF2B5EF4-FFF2-40B4-BE49-F238E27FC236}">
                <a16:creationId xmlns:a16="http://schemas.microsoft.com/office/drawing/2014/main" id="{9473801C-1312-9268-7CFA-43EC3595619D}"/>
              </a:ext>
            </a:extLst>
          </p:cNvPr>
          <p:cNvPicPr>
            <a:picLocks noChangeAspect="1"/>
          </p:cNvPicPr>
          <p:nvPr/>
        </p:nvPicPr>
        <p:blipFill rotWithShape="1">
          <a:blip r:embed="rId2">
            <a:extLst>
              <a:ext uri="{28A0092B-C50C-407E-A947-70E740481C1C}">
                <a14:useLocalDpi xmlns:a14="http://schemas.microsoft.com/office/drawing/2010/main" val="0"/>
              </a:ext>
            </a:extLst>
          </a:blip>
          <a:srcRect l="52499" b="24355"/>
          <a:stretch/>
        </p:blipFill>
        <p:spPr>
          <a:xfrm>
            <a:off x="721761" y="1059231"/>
            <a:ext cx="3068724" cy="366522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20BA53D-F477-7B53-E110-1DDEFAAE2C31}"/>
                  </a:ext>
                </a:extLst>
              </p:cNvPr>
              <p:cNvSpPr txBox="1"/>
              <p:nvPr/>
            </p:nvSpPr>
            <p:spPr>
              <a:xfrm>
                <a:off x="4030006" y="1190162"/>
                <a:ext cx="4957925" cy="1815882"/>
              </a:xfrm>
              <a:prstGeom prst="rect">
                <a:avLst/>
              </a:prstGeom>
              <a:solidFill>
                <a:schemeClr val="accent1"/>
              </a:solidFill>
              <a:ln>
                <a:solidFill>
                  <a:srgbClr val="0070C0"/>
                </a:solidFill>
              </a:ln>
            </p:spPr>
            <p:txBody>
              <a:bodyPr wrap="square" rtlCol="0">
                <a:spAutoFit/>
              </a:bodyPr>
              <a:lstStyle/>
              <a:p>
                <a:r>
                  <a:rPr lang="en-US" dirty="0">
                    <a:solidFill>
                      <a:schemeClr val="bg1"/>
                    </a:solidFill>
                  </a:rPr>
                  <a:t>Key elements of ICF laser pulse:</a:t>
                </a:r>
              </a:p>
              <a:p>
                <a:endParaRPr lang="en-US" dirty="0">
                  <a:solidFill>
                    <a:schemeClr val="bg1"/>
                  </a:solidFill>
                </a:endParaRPr>
              </a:p>
              <a:p>
                <a:pPr marL="342900" indent="-342900">
                  <a:buAutoNum type="arabicPeriod"/>
                </a:pPr>
                <a:r>
                  <a:rPr lang="en-US" sz="1200" dirty="0">
                    <a:solidFill>
                      <a:schemeClr val="bg1"/>
                    </a:solidFill>
                  </a:rPr>
                  <a:t>Foot – controls stability and majority of fuel entropy (adiabat, </a:t>
                </a:r>
                <a14:m>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i="1" smtClean="0">
                            <a:solidFill>
                              <a:schemeClr val="bg1"/>
                            </a:solidFill>
                            <a:latin typeface="Cambria Math" panose="02040503050406030204" pitchFamily="18" charset="0"/>
                            <a:ea typeface="Cambria Math" panose="02040503050406030204" pitchFamily="18" charset="0"/>
                          </a:rPr>
                          <m:t>𝜶</m:t>
                        </m:r>
                      </m:e>
                      <m:sub>
                        <m:r>
                          <a:rPr lang="en-US" sz="1200" b="1" i="1" smtClean="0">
                            <a:solidFill>
                              <a:schemeClr val="bg1"/>
                            </a:solidFill>
                            <a:latin typeface="Cambria Math" panose="02040503050406030204" pitchFamily="18" charset="0"/>
                          </a:rPr>
                          <m:t>𝒊𝒇</m:t>
                        </m:r>
                      </m:sub>
                    </m:sSub>
                  </m:oMath>
                </a14:m>
                <a:r>
                  <a:rPr lang="en-US" sz="1200" dirty="0">
                    <a:solidFill>
                      <a:schemeClr val="bg1"/>
                    </a:solidFill>
                  </a:rPr>
                  <a:t>)</a:t>
                </a:r>
              </a:p>
              <a:p>
                <a:pPr marL="342900" indent="-342900">
                  <a:buAutoNum type="arabicPeriod"/>
                </a:pPr>
                <a:endParaRPr lang="en-US" sz="1200" dirty="0">
                  <a:solidFill>
                    <a:schemeClr val="bg1"/>
                  </a:solidFill>
                </a:endParaRPr>
              </a:p>
              <a:p>
                <a:pPr marL="342900" indent="-342900">
                  <a:buAutoNum type="arabicPeriod"/>
                </a:pPr>
                <a:r>
                  <a:rPr lang="en-US" sz="1200" dirty="0">
                    <a:solidFill>
                      <a:schemeClr val="bg1"/>
                    </a:solidFill>
                  </a:rPr>
                  <a:t>Peak Power – implosion velocity</a:t>
                </a:r>
              </a:p>
              <a:p>
                <a:pPr marL="342900" indent="-342900">
                  <a:buAutoNum type="arabicPeriod"/>
                </a:pPr>
                <a:endParaRPr lang="en-US" sz="1200" dirty="0">
                  <a:solidFill>
                    <a:schemeClr val="bg1"/>
                  </a:solidFill>
                </a:endParaRPr>
              </a:p>
              <a:p>
                <a:pPr marL="342900" indent="-342900">
                  <a:buAutoNum type="arabicPeriod"/>
                </a:pPr>
                <a:r>
                  <a:rPr lang="en-US" sz="1200" dirty="0">
                    <a:solidFill>
                      <a:schemeClr val="bg1"/>
                    </a:solidFill>
                  </a:rPr>
                  <a:t>Coast period – efficiency of KE conversion into DT internal energy, via radius of peak velocity</a:t>
                </a:r>
              </a:p>
            </p:txBody>
          </p:sp>
        </mc:Choice>
        <mc:Fallback xmlns="">
          <p:sp>
            <p:nvSpPr>
              <p:cNvPr id="4" name="TextBox 3">
                <a:extLst>
                  <a:ext uri="{FF2B5EF4-FFF2-40B4-BE49-F238E27FC236}">
                    <a16:creationId xmlns:a16="http://schemas.microsoft.com/office/drawing/2014/main" id="{120BA53D-F477-7B53-E110-1DDEFAAE2C31}"/>
                  </a:ext>
                </a:extLst>
              </p:cNvPr>
              <p:cNvSpPr txBox="1">
                <a:spLocks noRot="1" noChangeAspect="1" noMove="1" noResize="1" noEditPoints="1" noAdjustHandles="1" noChangeArrowheads="1" noChangeShapeType="1" noTextEdit="1"/>
              </p:cNvSpPr>
              <p:nvPr/>
            </p:nvSpPr>
            <p:spPr>
              <a:xfrm>
                <a:off x="4030006" y="1190162"/>
                <a:ext cx="4957925" cy="1815882"/>
              </a:xfrm>
              <a:prstGeom prst="rect">
                <a:avLst/>
              </a:prstGeom>
              <a:blipFill>
                <a:blip r:embed="rId3"/>
                <a:stretch>
                  <a:fillRect l="-255" t="-690" b="-1379"/>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3BFB272-48B8-FAAC-EE5A-0877BF6B25DB}"/>
                  </a:ext>
                </a:extLst>
              </p:cNvPr>
              <p:cNvSpPr txBox="1"/>
              <p:nvPr/>
            </p:nvSpPr>
            <p:spPr>
              <a:xfrm>
                <a:off x="5796401" y="3546681"/>
                <a:ext cx="2361929" cy="5257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1" i="1" smtClean="0">
                              <a:latin typeface="Cambria Math" panose="02040503050406030204" pitchFamily="18" charset="0"/>
                            </a:rPr>
                            <m:t>𝒑</m:t>
                          </m:r>
                        </m:e>
                        <m:sub>
                          <m:r>
                            <a:rPr lang="en-US" sz="1200" b="1" i="1" smtClean="0">
                              <a:latin typeface="Cambria Math" panose="02040503050406030204" pitchFamily="18" charset="0"/>
                            </a:rPr>
                            <m:t>𝒂𝒃𝒍</m:t>
                          </m:r>
                        </m:sub>
                      </m:sSub>
                      <m:r>
                        <a:rPr lang="en-US" sz="1200" b="1" i="1" smtClean="0">
                          <a:latin typeface="Cambria Math" panose="02040503050406030204" pitchFamily="18" charset="0"/>
                        </a:rPr>
                        <m:t>~</m:t>
                      </m:r>
                      <m:sSup>
                        <m:sSupPr>
                          <m:ctrlPr>
                            <a:rPr lang="en-US" sz="1200" b="1" i="1" smtClean="0">
                              <a:latin typeface="Cambria Math" panose="02040503050406030204" pitchFamily="18" charset="0"/>
                              <a:ea typeface="Cambria Math" panose="02040503050406030204" pitchFamily="18" charset="0"/>
                            </a:rPr>
                          </m:ctrlPr>
                        </m:sSupPr>
                        <m:e>
                          <m:d>
                            <m:dPr>
                              <m:ctrlPr>
                                <a:rPr lang="en-US" sz="1200" b="1" i="1" smtClean="0">
                                  <a:latin typeface="Cambria Math" panose="02040503050406030204" pitchFamily="18" charset="0"/>
                                  <a:ea typeface="Cambria Math" panose="02040503050406030204" pitchFamily="18" charset="0"/>
                                </a:rPr>
                              </m:ctrlPr>
                            </m:dPr>
                            <m:e>
                              <m:f>
                                <m:fPr>
                                  <m:ctrlPr>
                                    <a:rPr lang="en-US" sz="1200" b="1" i="1" smtClean="0">
                                      <a:latin typeface="Cambria Math" panose="02040503050406030204" pitchFamily="18" charset="0"/>
                                      <a:ea typeface="Cambria Math" panose="02040503050406030204" pitchFamily="18" charset="0"/>
                                    </a:rPr>
                                  </m:ctrlPr>
                                </m:fPr>
                                <m:num>
                                  <m:acc>
                                    <m:accPr>
                                      <m:chr m:val="̅"/>
                                      <m:ctrlPr>
                                        <a:rPr lang="en-US" sz="1200" b="1" i="1" smtClean="0">
                                          <a:latin typeface="Cambria Math" panose="02040503050406030204" pitchFamily="18" charset="0"/>
                                          <a:ea typeface="Cambria Math" panose="02040503050406030204" pitchFamily="18" charset="0"/>
                                        </a:rPr>
                                      </m:ctrlPr>
                                    </m:accPr>
                                    <m:e>
                                      <m:r>
                                        <a:rPr lang="en-US" sz="1200" b="1" i="1" smtClean="0">
                                          <a:latin typeface="Cambria Math" panose="02040503050406030204" pitchFamily="18" charset="0"/>
                                          <a:ea typeface="Cambria Math" panose="02040503050406030204" pitchFamily="18" charset="0"/>
                                        </a:rPr>
                                        <m:t>𝑨</m:t>
                                      </m:r>
                                    </m:e>
                                  </m:acc>
                                </m:num>
                                <m:den>
                                  <m:acc>
                                    <m:accPr>
                                      <m:chr m:val="̅"/>
                                      <m:ctrlPr>
                                        <a:rPr lang="en-US" sz="1200" b="1" i="1" smtClean="0">
                                          <a:latin typeface="Cambria Math" panose="02040503050406030204" pitchFamily="18" charset="0"/>
                                          <a:ea typeface="Cambria Math" panose="02040503050406030204" pitchFamily="18" charset="0"/>
                                        </a:rPr>
                                      </m:ctrlPr>
                                    </m:accPr>
                                    <m:e>
                                      <m:r>
                                        <a:rPr lang="en-US" sz="1200" b="1" i="1" smtClean="0">
                                          <a:latin typeface="Cambria Math" panose="02040503050406030204" pitchFamily="18" charset="0"/>
                                          <a:ea typeface="Cambria Math" panose="02040503050406030204" pitchFamily="18" charset="0"/>
                                        </a:rPr>
                                        <m:t>𝒁</m:t>
                                      </m:r>
                                    </m:e>
                                  </m:acc>
                                  <m:r>
                                    <a:rPr lang="en-US" sz="1200" b="1" i="1" smtClean="0">
                                      <a:latin typeface="Cambria Math" panose="02040503050406030204" pitchFamily="18" charset="0"/>
                                    </a:rPr>
                                    <m:t>+</m:t>
                                  </m:r>
                                  <m:r>
                                    <a:rPr lang="en-US" sz="1200" b="1" i="1" smtClean="0">
                                      <a:latin typeface="Cambria Math" panose="02040503050406030204" pitchFamily="18" charset="0"/>
                                    </a:rPr>
                                    <m:t>𝟏</m:t>
                                  </m:r>
                                </m:den>
                              </m:f>
                            </m:e>
                          </m:d>
                        </m:e>
                        <m:sup>
                          <m:f>
                            <m:fPr>
                              <m:ctrlPr>
                                <a:rPr lang="en-US" sz="1200" b="1" i="1" smtClean="0">
                                  <a:latin typeface="Cambria Math" panose="02040503050406030204" pitchFamily="18" charset="0"/>
                                  <a:ea typeface="Cambria Math" panose="02040503050406030204" pitchFamily="18" charset="0"/>
                                </a:rPr>
                              </m:ctrlPr>
                            </m:fPr>
                            <m:num>
                              <m:r>
                                <a:rPr lang="en-US" sz="1200" b="1" i="1" smtClean="0">
                                  <a:latin typeface="Cambria Math" panose="02040503050406030204" pitchFamily="18" charset="0"/>
                                  <a:ea typeface="Cambria Math" panose="02040503050406030204" pitchFamily="18" charset="0"/>
                                </a:rPr>
                                <m:t>𝟏</m:t>
                              </m:r>
                            </m:num>
                            <m:den>
                              <m:r>
                                <a:rPr lang="en-US" sz="1200" b="1" i="1" smtClean="0">
                                  <a:latin typeface="Cambria Math" panose="02040503050406030204" pitchFamily="18" charset="0"/>
                                  <a:ea typeface="Cambria Math" panose="02040503050406030204" pitchFamily="18" charset="0"/>
                                </a:rPr>
                                <m:t>𝟐</m:t>
                              </m:r>
                            </m:den>
                          </m:f>
                        </m:sup>
                      </m:sSup>
                      <m:sSubSup>
                        <m:sSubSupPr>
                          <m:ctrlPr>
                            <a:rPr lang="en-US" sz="1200" b="1" i="1" smtClean="0">
                              <a:latin typeface="Cambria Math" panose="02040503050406030204" pitchFamily="18" charset="0"/>
                              <a:ea typeface="Cambria Math" panose="02040503050406030204" pitchFamily="18" charset="0"/>
                            </a:rPr>
                          </m:ctrlPr>
                        </m:sSubSupPr>
                        <m:e>
                          <m:r>
                            <a:rPr lang="en-US" sz="1200" b="1" i="1" smtClean="0">
                              <a:latin typeface="Cambria Math" panose="02040503050406030204" pitchFamily="18" charset="0"/>
                              <a:ea typeface="Cambria Math" panose="02040503050406030204" pitchFamily="18" charset="0"/>
                            </a:rPr>
                            <m:t>𝑻</m:t>
                          </m:r>
                        </m:e>
                        <m:sub>
                          <m:r>
                            <a:rPr lang="en-US" sz="1200" b="1" i="1" smtClean="0">
                              <a:latin typeface="Cambria Math" panose="02040503050406030204" pitchFamily="18" charset="0"/>
                              <a:ea typeface="Cambria Math" panose="02040503050406030204" pitchFamily="18" charset="0"/>
                            </a:rPr>
                            <m:t>𝒓𝒂𝒅</m:t>
                          </m:r>
                        </m:sub>
                        <m:sup>
                          <m:f>
                            <m:fPr>
                              <m:ctrlPr>
                                <a:rPr lang="en-US" sz="1200" b="1" i="1" smtClean="0">
                                  <a:latin typeface="Cambria Math" panose="02040503050406030204" pitchFamily="18" charset="0"/>
                                  <a:ea typeface="Cambria Math" panose="02040503050406030204" pitchFamily="18" charset="0"/>
                                </a:rPr>
                              </m:ctrlPr>
                            </m:fPr>
                            <m:num>
                              <m:r>
                                <a:rPr lang="en-US" sz="1200" b="1" i="1" smtClean="0">
                                  <a:latin typeface="Cambria Math" panose="02040503050406030204" pitchFamily="18" charset="0"/>
                                  <a:ea typeface="Cambria Math" panose="02040503050406030204" pitchFamily="18" charset="0"/>
                                </a:rPr>
                                <m:t>𝟕</m:t>
                              </m:r>
                            </m:num>
                            <m:den>
                              <m:r>
                                <a:rPr lang="en-US" sz="1200" b="1" i="1" smtClean="0">
                                  <a:latin typeface="Cambria Math" panose="02040503050406030204" pitchFamily="18" charset="0"/>
                                  <a:ea typeface="Cambria Math" panose="02040503050406030204" pitchFamily="18" charset="0"/>
                                </a:rPr>
                                <m:t>𝟐</m:t>
                              </m:r>
                            </m:den>
                          </m:f>
                        </m:sup>
                      </m:sSubSup>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𝟏</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𝒂𝒍𝒃𝒆𝒅𝒐</m:t>
                      </m:r>
                      <m:r>
                        <a:rPr lang="en-US" sz="1200" b="1"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7" name="TextBox 6">
                <a:extLst>
                  <a:ext uri="{FF2B5EF4-FFF2-40B4-BE49-F238E27FC236}">
                    <a16:creationId xmlns:a16="http://schemas.microsoft.com/office/drawing/2014/main" id="{93BFB272-48B8-FAAC-EE5A-0877BF6B25DB}"/>
                  </a:ext>
                </a:extLst>
              </p:cNvPr>
              <p:cNvSpPr txBox="1">
                <a:spLocks noRot="1" noChangeAspect="1" noMove="1" noResize="1" noEditPoints="1" noAdjustHandles="1" noChangeArrowheads="1" noChangeShapeType="1" noTextEdit="1"/>
              </p:cNvSpPr>
              <p:nvPr/>
            </p:nvSpPr>
            <p:spPr>
              <a:xfrm>
                <a:off x="5796401" y="3546681"/>
                <a:ext cx="2361929" cy="525785"/>
              </a:xfrm>
              <a:prstGeom prst="rect">
                <a:avLst/>
              </a:prstGeom>
              <a:blipFill>
                <a:blip r:embed="rId4"/>
                <a:stretch>
                  <a:fillRect l="-535" r="-1070" b="-238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1599F16-BE7A-C98B-5FBC-8512344A075D}"/>
              </a:ext>
            </a:extLst>
          </p:cNvPr>
          <p:cNvSpPr txBox="1"/>
          <p:nvPr/>
        </p:nvSpPr>
        <p:spPr>
          <a:xfrm>
            <a:off x="1499001" y="4297453"/>
            <a:ext cx="284052" cy="307777"/>
          </a:xfrm>
          <a:prstGeom prst="rect">
            <a:avLst/>
          </a:prstGeom>
          <a:noFill/>
        </p:spPr>
        <p:txBody>
          <a:bodyPr wrap="none" rtlCol="0">
            <a:spAutoFit/>
          </a:bodyPr>
          <a:lstStyle/>
          <a:p>
            <a:r>
              <a:rPr lang="en-US" dirty="0"/>
              <a:t>1</a:t>
            </a:r>
          </a:p>
        </p:txBody>
      </p:sp>
      <p:sp>
        <p:nvSpPr>
          <p:cNvPr id="9" name="TextBox 8">
            <a:extLst>
              <a:ext uri="{FF2B5EF4-FFF2-40B4-BE49-F238E27FC236}">
                <a16:creationId xmlns:a16="http://schemas.microsoft.com/office/drawing/2014/main" id="{1B48EF9C-9A9A-E8B4-307F-6B51E75BE473}"/>
              </a:ext>
            </a:extLst>
          </p:cNvPr>
          <p:cNvSpPr txBox="1"/>
          <p:nvPr/>
        </p:nvSpPr>
        <p:spPr>
          <a:xfrm>
            <a:off x="2558442" y="1621622"/>
            <a:ext cx="284052" cy="307777"/>
          </a:xfrm>
          <a:prstGeom prst="rect">
            <a:avLst/>
          </a:prstGeom>
          <a:noFill/>
        </p:spPr>
        <p:txBody>
          <a:bodyPr wrap="none" rtlCol="0">
            <a:spAutoFit/>
          </a:bodyPr>
          <a:lstStyle/>
          <a:p>
            <a:r>
              <a:rPr lang="en-US" dirty="0"/>
              <a:t>2</a:t>
            </a:r>
          </a:p>
        </p:txBody>
      </p:sp>
      <p:sp>
        <p:nvSpPr>
          <p:cNvPr id="10" name="TextBox 9">
            <a:extLst>
              <a:ext uri="{FF2B5EF4-FFF2-40B4-BE49-F238E27FC236}">
                <a16:creationId xmlns:a16="http://schemas.microsoft.com/office/drawing/2014/main" id="{75244B26-00F0-06D4-CB49-F6C6C9A88103}"/>
              </a:ext>
            </a:extLst>
          </p:cNvPr>
          <p:cNvSpPr txBox="1"/>
          <p:nvPr/>
        </p:nvSpPr>
        <p:spPr>
          <a:xfrm>
            <a:off x="3207508" y="1848734"/>
            <a:ext cx="284052" cy="307777"/>
          </a:xfrm>
          <a:prstGeom prst="rect">
            <a:avLst/>
          </a:prstGeom>
          <a:noFill/>
        </p:spPr>
        <p:txBody>
          <a:bodyPr wrap="none" rtlCol="0">
            <a:spAutoFit/>
          </a:bodyPr>
          <a:lstStyle/>
          <a:p>
            <a:r>
              <a:rPr lang="en-US" dirty="0"/>
              <a:t>3</a:t>
            </a:r>
          </a:p>
        </p:txBody>
      </p:sp>
      <p:sp>
        <p:nvSpPr>
          <p:cNvPr id="11" name="Rectangle 10">
            <a:extLst>
              <a:ext uri="{FF2B5EF4-FFF2-40B4-BE49-F238E27FC236}">
                <a16:creationId xmlns:a16="http://schemas.microsoft.com/office/drawing/2014/main" id="{B7369698-8EE6-A7EE-4AD2-A3DF1B4230A6}"/>
              </a:ext>
            </a:extLst>
          </p:cNvPr>
          <p:cNvSpPr/>
          <p:nvPr/>
        </p:nvSpPr>
        <p:spPr bwMode="auto">
          <a:xfrm>
            <a:off x="560276" y="1059231"/>
            <a:ext cx="275785" cy="27106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2" name="Rectangle 11">
            <a:extLst>
              <a:ext uri="{FF2B5EF4-FFF2-40B4-BE49-F238E27FC236}">
                <a16:creationId xmlns:a16="http://schemas.microsoft.com/office/drawing/2014/main" id="{1194DCD9-AA39-DC6A-A565-D6AD9535B0EB}"/>
              </a:ext>
            </a:extLst>
          </p:cNvPr>
          <p:cNvSpPr/>
          <p:nvPr/>
        </p:nvSpPr>
        <p:spPr bwMode="auto">
          <a:xfrm>
            <a:off x="0" y="1059231"/>
            <a:ext cx="275785" cy="27106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3" name="Rectangle 12">
            <a:extLst>
              <a:ext uri="{FF2B5EF4-FFF2-40B4-BE49-F238E27FC236}">
                <a16:creationId xmlns:a16="http://schemas.microsoft.com/office/drawing/2014/main" id="{32FDA6DE-77CD-484B-0F8E-B2BE93D098BA}"/>
              </a:ext>
            </a:extLst>
          </p:cNvPr>
          <p:cNvSpPr/>
          <p:nvPr/>
        </p:nvSpPr>
        <p:spPr bwMode="auto">
          <a:xfrm>
            <a:off x="572804" y="4060946"/>
            <a:ext cx="682357" cy="27106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4" name="TextBox 13">
            <a:extLst>
              <a:ext uri="{FF2B5EF4-FFF2-40B4-BE49-F238E27FC236}">
                <a16:creationId xmlns:a16="http://schemas.microsoft.com/office/drawing/2014/main" id="{4CD4A269-FF9D-FAEB-DDC6-877208EFCD7F}"/>
              </a:ext>
            </a:extLst>
          </p:cNvPr>
          <p:cNvSpPr txBox="1"/>
          <p:nvPr/>
        </p:nvSpPr>
        <p:spPr>
          <a:xfrm>
            <a:off x="5903387" y="4381324"/>
            <a:ext cx="3188693" cy="307777"/>
          </a:xfrm>
          <a:prstGeom prst="rect">
            <a:avLst/>
          </a:prstGeom>
          <a:noFill/>
        </p:spPr>
        <p:txBody>
          <a:bodyPr wrap="none" rtlCol="0">
            <a:spAutoFit/>
          </a:bodyPr>
          <a:lstStyle/>
          <a:p>
            <a:r>
              <a:rPr lang="en-US" dirty="0"/>
              <a:t>Ablator material that forms capsule</a:t>
            </a:r>
          </a:p>
        </p:txBody>
      </p:sp>
      <p:cxnSp>
        <p:nvCxnSpPr>
          <p:cNvPr id="16" name="Straight Arrow Connector 15">
            <a:extLst>
              <a:ext uri="{FF2B5EF4-FFF2-40B4-BE49-F238E27FC236}">
                <a16:creationId xmlns:a16="http://schemas.microsoft.com/office/drawing/2014/main" id="{61214EA4-8462-519A-04E8-7532D8E840D1}"/>
              </a:ext>
            </a:extLst>
          </p:cNvPr>
          <p:cNvCxnSpPr>
            <a:cxnSpLocks/>
            <a:stCxn id="14" idx="0"/>
          </p:cNvCxnSpPr>
          <p:nvPr/>
        </p:nvCxnSpPr>
        <p:spPr>
          <a:xfrm flipH="1" flipV="1">
            <a:off x="6508969" y="4072466"/>
            <a:ext cx="988765" cy="308858"/>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CD3F5E3-CAE4-1D7C-1111-81E9C2518E6D}"/>
              </a:ext>
            </a:extLst>
          </p:cNvPr>
          <p:cNvCxnSpPr>
            <a:cxnSpLocks/>
            <a:stCxn id="14" idx="0"/>
          </p:cNvCxnSpPr>
          <p:nvPr/>
        </p:nvCxnSpPr>
        <p:spPr>
          <a:xfrm flipV="1">
            <a:off x="7497734" y="3994848"/>
            <a:ext cx="161855" cy="386476"/>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B6C470A-A912-D21A-C93F-DC012C0BAFB4}"/>
              </a:ext>
            </a:extLst>
          </p:cNvPr>
          <p:cNvSpPr txBox="1"/>
          <p:nvPr/>
        </p:nvSpPr>
        <p:spPr>
          <a:xfrm>
            <a:off x="5796401" y="3030141"/>
            <a:ext cx="2948243" cy="307777"/>
          </a:xfrm>
          <a:prstGeom prst="rect">
            <a:avLst/>
          </a:prstGeom>
          <a:noFill/>
        </p:spPr>
        <p:txBody>
          <a:bodyPr wrap="none" rtlCol="0">
            <a:spAutoFit/>
          </a:bodyPr>
          <a:lstStyle/>
          <a:p>
            <a:r>
              <a:rPr lang="en-US" dirty="0" err="1"/>
              <a:t>Hohlraum</a:t>
            </a:r>
            <a:r>
              <a:rPr lang="en-US" dirty="0"/>
              <a:t> and laser pulse-shape</a:t>
            </a:r>
          </a:p>
        </p:txBody>
      </p:sp>
      <p:cxnSp>
        <p:nvCxnSpPr>
          <p:cNvPr id="22" name="Straight Arrow Connector 21">
            <a:extLst>
              <a:ext uri="{FF2B5EF4-FFF2-40B4-BE49-F238E27FC236}">
                <a16:creationId xmlns:a16="http://schemas.microsoft.com/office/drawing/2014/main" id="{8429EF18-9537-C1FF-07C2-08E30DADA115}"/>
              </a:ext>
            </a:extLst>
          </p:cNvPr>
          <p:cNvCxnSpPr>
            <a:cxnSpLocks/>
            <a:stCxn id="21" idx="2"/>
          </p:cNvCxnSpPr>
          <p:nvPr/>
        </p:nvCxnSpPr>
        <p:spPr>
          <a:xfrm flipH="1">
            <a:off x="7129507" y="3337918"/>
            <a:ext cx="141016" cy="34807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595CEAF-53EF-0C27-971E-D396772F9B5B}"/>
              </a:ext>
            </a:extLst>
          </p:cNvPr>
          <p:cNvSpPr txBox="1"/>
          <p:nvPr/>
        </p:nvSpPr>
        <p:spPr>
          <a:xfrm>
            <a:off x="4567725" y="3479815"/>
            <a:ext cx="1584960" cy="738664"/>
          </a:xfrm>
          <a:prstGeom prst="rect">
            <a:avLst/>
          </a:prstGeom>
          <a:noFill/>
        </p:spPr>
        <p:txBody>
          <a:bodyPr wrap="square" rtlCol="0">
            <a:spAutoFit/>
          </a:bodyPr>
          <a:lstStyle/>
          <a:p>
            <a:r>
              <a:rPr lang="en-US" dirty="0"/>
              <a:t>Ablation pressure on implosion:</a:t>
            </a:r>
          </a:p>
        </p:txBody>
      </p:sp>
    </p:spTree>
    <p:extLst>
      <p:ext uri="{BB962C8B-B14F-4D97-AF65-F5344CB8AC3E}">
        <p14:creationId xmlns:p14="http://schemas.microsoft.com/office/powerpoint/2010/main" val="176565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7E34147-2956-DE49-B0D9-59731ABA2801}"/>
              </a:ext>
            </a:extLst>
          </p:cNvPr>
          <p:cNvGraphicFramePr>
            <a:graphicFrameLocks/>
          </p:cNvGraphicFramePr>
          <p:nvPr>
            <p:extLst>
              <p:ext uri="{D42A27DB-BD31-4B8C-83A1-F6EECF244321}">
                <p14:modId xmlns:p14="http://schemas.microsoft.com/office/powerpoint/2010/main" val="2954520953"/>
              </p:ext>
            </p:extLst>
          </p:nvPr>
        </p:nvGraphicFramePr>
        <p:xfrm>
          <a:off x="195580" y="998982"/>
          <a:ext cx="4376420" cy="37462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322A455D-613E-D140-BF24-6B02A751B90D}"/>
              </a:ext>
            </a:extLst>
          </p:cNvPr>
          <p:cNvGraphicFramePr>
            <a:graphicFrameLocks/>
          </p:cNvGraphicFramePr>
          <p:nvPr>
            <p:extLst>
              <p:ext uri="{D42A27DB-BD31-4B8C-83A1-F6EECF244321}">
                <p14:modId xmlns:p14="http://schemas.microsoft.com/office/powerpoint/2010/main" val="1091766681"/>
              </p:ext>
            </p:extLst>
          </p:nvPr>
        </p:nvGraphicFramePr>
        <p:xfrm>
          <a:off x="4499811" y="998982"/>
          <a:ext cx="4547937" cy="384261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5">
            <a:extLst>
              <a:ext uri="{FF2B5EF4-FFF2-40B4-BE49-F238E27FC236}">
                <a16:creationId xmlns:a16="http://schemas.microsoft.com/office/drawing/2014/main" id="{B3662F81-FAD4-7994-5206-74D201E5A90D}"/>
              </a:ext>
            </a:extLst>
          </p:cNvPr>
          <p:cNvSpPr>
            <a:spLocks noGrp="1"/>
          </p:cNvSpPr>
          <p:nvPr>
            <p:ph type="title"/>
          </p:nvPr>
        </p:nvSpPr>
        <p:spPr/>
        <p:txBody>
          <a:bodyPr/>
          <a:lstStyle/>
          <a:p>
            <a:r>
              <a:rPr lang="en-US" dirty="0"/>
              <a:t>2010-12: Plastic ablator “Low-foot” implosions were designed to be high yield ( &gt; 1 MJ), but underperformed for many reasons</a:t>
            </a:r>
            <a:r>
              <a:rPr lang="en-US" baseline="30000" dirty="0"/>
              <a:t>*</a:t>
            </a:r>
            <a:endParaRPr lang="en-US" dirty="0"/>
          </a:p>
        </p:txBody>
      </p:sp>
      <p:sp>
        <p:nvSpPr>
          <p:cNvPr id="2" name="TextBox 1">
            <a:extLst>
              <a:ext uri="{FF2B5EF4-FFF2-40B4-BE49-F238E27FC236}">
                <a16:creationId xmlns:a16="http://schemas.microsoft.com/office/drawing/2014/main" id="{07FC2366-B4EA-2DCF-0113-5F807E8A1257}"/>
              </a:ext>
            </a:extLst>
          </p:cNvPr>
          <p:cNvSpPr txBox="1"/>
          <p:nvPr/>
        </p:nvSpPr>
        <p:spPr>
          <a:xfrm>
            <a:off x="2033765" y="4870676"/>
            <a:ext cx="5977919" cy="215444"/>
          </a:xfrm>
          <a:prstGeom prst="rect">
            <a:avLst/>
          </a:prstGeom>
          <a:noFill/>
        </p:spPr>
        <p:txBody>
          <a:bodyPr wrap="none" rtlCol="0">
            <a:spAutoFit/>
          </a:bodyPr>
          <a:lstStyle/>
          <a:p>
            <a:r>
              <a:rPr lang="en-US" sz="800" dirty="0"/>
              <a:t>*Edwards, et al, </a:t>
            </a:r>
            <a:r>
              <a:rPr lang="en-US" sz="800" dirty="0" err="1"/>
              <a:t>PoP</a:t>
            </a:r>
            <a:r>
              <a:rPr lang="en-US" sz="800" dirty="0"/>
              <a:t>, 2013; Ma, et al., </a:t>
            </a:r>
            <a:r>
              <a:rPr lang="en-US" sz="800" dirty="0" err="1"/>
              <a:t>PoP</a:t>
            </a:r>
            <a:r>
              <a:rPr lang="en-US" sz="800" dirty="0"/>
              <a:t>, 2013; Regan et al, PRL, 2013;  </a:t>
            </a:r>
            <a:r>
              <a:rPr lang="en-US" sz="800" dirty="0" err="1"/>
              <a:t>Lindl</a:t>
            </a:r>
            <a:r>
              <a:rPr lang="en-US" sz="800" dirty="0"/>
              <a:t>, et al., </a:t>
            </a:r>
            <a:r>
              <a:rPr lang="en-US" sz="800" dirty="0" err="1"/>
              <a:t>PoP</a:t>
            </a:r>
            <a:r>
              <a:rPr lang="en-US" sz="800" dirty="0"/>
              <a:t>, 2014; Clark, et al, </a:t>
            </a:r>
            <a:r>
              <a:rPr lang="en-US" sz="800" dirty="0" err="1"/>
              <a:t>PoP</a:t>
            </a:r>
            <a:r>
              <a:rPr lang="en-US" sz="800" dirty="0"/>
              <a:t>, 2016</a:t>
            </a:r>
          </a:p>
        </p:txBody>
      </p:sp>
    </p:spTree>
    <p:extLst>
      <p:ext uri="{BB962C8B-B14F-4D97-AF65-F5344CB8AC3E}">
        <p14:creationId xmlns:p14="http://schemas.microsoft.com/office/powerpoint/2010/main" val="2643445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CD6A-6D97-3341-A352-631C987C6CF9}"/>
              </a:ext>
            </a:extLst>
          </p:cNvPr>
          <p:cNvSpPr>
            <a:spLocks noGrp="1"/>
          </p:cNvSpPr>
          <p:nvPr>
            <p:ph type="title"/>
          </p:nvPr>
        </p:nvSpPr>
        <p:spPr>
          <a:xfrm>
            <a:off x="409003" y="165102"/>
            <a:ext cx="8390868" cy="754380"/>
          </a:xfrm>
        </p:spPr>
        <p:txBody>
          <a:bodyPr/>
          <a:lstStyle/>
          <a:p>
            <a:r>
              <a:rPr lang="en-US" dirty="0"/>
              <a:t>Hydro-dynamic instability defeats density and temperature gradients and is more challenging with higher compression</a:t>
            </a:r>
          </a:p>
        </p:txBody>
      </p:sp>
      <p:pic>
        <p:nvPicPr>
          <p:cNvPr id="24" name="movie_N120405_B_25.4fps.mp4">
            <a:hlinkClick r:id="" action="ppaction://media"/>
            <a:extLst>
              <a:ext uri="{FF2B5EF4-FFF2-40B4-BE49-F238E27FC236}">
                <a16:creationId xmlns:a16="http://schemas.microsoft.com/office/drawing/2014/main" id="{C32B1FB8-3205-C646-A225-F8CDF590DF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73696" y="1018054"/>
            <a:ext cx="3735843" cy="3735844"/>
          </a:xfrm>
          <a:prstGeom prst="rect">
            <a:avLst/>
          </a:prstGeom>
        </p:spPr>
      </p:pic>
      <p:sp>
        <p:nvSpPr>
          <p:cNvPr id="25" name="Rectangle 24">
            <a:extLst>
              <a:ext uri="{FF2B5EF4-FFF2-40B4-BE49-F238E27FC236}">
                <a16:creationId xmlns:a16="http://schemas.microsoft.com/office/drawing/2014/main" id="{8B9E1C94-D21C-5F44-BC24-EF74F305C0EC}"/>
              </a:ext>
            </a:extLst>
          </p:cNvPr>
          <p:cNvSpPr/>
          <p:nvPr/>
        </p:nvSpPr>
        <p:spPr>
          <a:xfrm>
            <a:off x="4863694" y="1215573"/>
            <a:ext cx="2055759" cy="461665"/>
          </a:xfrm>
          <a:prstGeom prst="rect">
            <a:avLst/>
          </a:prstGeom>
        </p:spPr>
        <p:txBody>
          <a:bodyPr wrap="square">
            <a:spAutoFit/>
          </a:bodyPr>
          <a:lstStyle/>
          <a:p>
            <a:r>
              <a:rPr lang="pt-BR" sz="1200" b="0" dirty="0"/>
              <a:t>D. Clark </a:t>
            </a:r>
            <a:r>
              <a:rPr lang="pt-BR" sz="1200" b="0" i="1" dirty="0"/>
              <a:t>et al., </a:t>
            </a:r>
            <a:r>
              <a:rPr lang="pt-BR" sz="1200" b="0" dirty="0" err="1"/>
              <a:t>Phys</a:t>
            </a:r>
            <a:r>
              <a:rPr lang="pt-BR" sz="1200" b="0" dirty="0"/>
              <a:t>. Plasmas 23, 056302 (2016) </a:t>
            </a:r>
            <a:endParaRPr lang="en-US" sz="1200" b="0" dirty="0"/>
          </a:p>
        </p:txBody>
      </p:sp>
      <p:sp>
        <p:nvSpPr>
          <p:cNvPr id="26" name="TextBox 25">
            <a:extLst>
              <a:ext uri="{FF2B5EF4-FFF2-40B4-BE49-F238E27FC236}">
                <a16:creationId xmlns:a16="http://schemas.microsoft.com/office/drawing/2014/main" id="{69BBC3B1-CC01-0C4B-81AF-004C6A5BC800}"/>
              </a:ext>
            </a:extLst>
          </p:cNvPr>
          <p:cNvSpPr txBox="1"/>
          <p:nvPr/>
        </p:nvSpPr>
        <p:spPr>
          <a:xfrm>
            <a:off x="3962400" y="4200833"/>
            <a:ext cx="397929" cy="307777"/>
          </a:xfrm>
          <a:prstGeom prst="rect">
            <a:avLst/>
          </a:prstGeom>
          <a:noFill/>
        </p:spPr>
        <p:txBody>
          <a:bodyPr wrap="none" rtlCol="0">
            <a:spAutoFit/>
          </a:bodyPr>
          <a:lstStyle/>
          <a:p>
            <a:r>
              <a:rPr lang="en-US" i="1" dirty="0" err="1"/>
              <a:t>T</a:t>
            </a:r>
            <a:r>
              <a:rPr lang="en-US" i="1" baseline="-25000" dirty="0" err="1"/>
              <a:t>ion</a:t>
            </a:r>
            <a:endParaRPr lang="en-US" i="1" dirty="0"/>
          </a:p>
        </p:txBody>
      </p:sp>
      <p:sp>
        <p:nvSpPr>
          <p:cNvPr id="27" name="TextBox 26">
            <a:extLst>
              <a:ext uri="{FF2B5EF4-FFF2-40B4-BE49-F238E27FC236}">
                <a16:creationId xmlns:a16="http://schemas.microsoft.com/office/drawing/2014/main" id="{AC070355-8472-2E49-9435-2EDC85D79799}"/>
              </a:ext>
            </a:extLst>
          </p:cNvPr>
          <p:cNvSpPr txBox="1"/>
          <p:nvPr/>
        </p:nvSpPr>
        <p:spPr>
          <a:xfrm>
            <a:off x="5154561" y="4200833"/>
            <a:ext cx="280846" cy="307777"/>
          </a:xfrm>
          <a:prstGeom prst="rect">
            <a:avLst/>
          </a:prstGeom>
          <a:noFill/>
        </p:spPr>
        <p:txBody>
          <a:bodyPr wrap="none" rtlCol="0">
            <a:spAutoFit/>
          </a:bodyPr>
          <a:lstStyle/>
          <a:p>
            <a:r>
              <a:rPr lang="en-US" i="1" dirty="0"/>
              <a:t>⍴</a:t>
            </a:r>
          </a:p>
        </p:txBody>
      </p:sp>
      <p:sp>
        <p:nvSpPr>
          <p:cNvPr id="32" name="TextBox 31">
            <a:extLst>
              <a:ext uri="{FF2B5EF4-FFF2-40B4-BE49-F238E27FC236}">
                <a16:creationId xmlns:a16="http://schemas.microsoft.com/office/drawing/2014/main" id="{8D95294B-E527-8049-9EEB-30E3F845E309}"/>
              </a:ext>
            </a:extLst>
          </p:cNvPr>
          <p:cNvSpPr txBox="1"/>
          <p:nvPr/>
        </p:nvSpPr>
        <p:spPr>
          <a:xfrm>
            <a:off x="400684" y="1096210"/>
            <a:ext cx="2206053" cy="461665"/>
          </a:xfrm>
          <a:prstGeom prst="rect">
            <a:avLst/>
          </a:prstGeom>
          <a:noFill/>
        </p:spPr>
        <p:txBody>
          <a:bodyPr wrap="square" rtlCol="0">
            <a:spAutoFit/>
          </a:bodyPr>
          <a:lstStyle/>
          <a:p>
            <a:r>
              <a:rPr lang="en-US" sz="1200" dirty="0"/>
              <a:t>“</a:t>
            </a:r>
            <a:r>
              <a:rPr lang="en-US" sz="1200" dirty="0" err="1"/>
              <a:t>Takabe</a:t>
            </a:r>
            <a:r>
              <a:rPr lang="en-US" sz="1200" dirty="0"/>
              <a:t>” formula for linear growth rate:</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4B59D0B-3660-D24F-91C3-C4704D62E011}"/>
                  </a:ext>
                </a:extLst>
              </p:cNvPr>
              <p:cNvSpPr txBox="1"/>
              <p:nvPr/>
            </p:nvSpPr>
            <p:spPr>
              <a:xfrm>
                <a:off x="457201" y="1795149"/>
                <a:ext cx="2058384" cy="636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𝜸</m:t>
                          </m:r>
                        </m:e>
                        <m:sub>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𝑹𝑻</m:t>
                          </m:r>
                        </m:sub>
                      </m:sSub>
                      <m:r>
                        <a:rPr lang="en-US" b="1" i="1" smtClean="0">
                          <a:latin typeface="Cambria Math" panose="02040503050406030204" pitchFamily="18" charset="0"/>
                        </a:rPr>
                        <m:t>~</m:t>
                      </m:r>
                      <m:rad>
                        <m:radPr>
                          <m:degHide m:val="on"/>
                          <m:ctrlPr>
                            <a:rPr lang="en-US" i="1" smtClean="0">
                              <a:latin typeface="Cambria Math" panose="02040503050406030204" pitchFamily="18" charset="0"/>
                            </a:rPr>
                          </m:ctrlPr>
                        </m:radPr>
                        <m:deg/>
                        <m:e>
                          <m:f>
                            <m:fPr>
                              <m:ctrlPr>
                                <a:rPr lang="en-US" i="1" smtClean="0">
                                  <a:latin typeface="Cambria Math" panose="02040503050406030204" pitchFamily="18" charset="0"/>
                                </a:rPr>
                              </m:ctrlPr>
                            </m:fPr>
                            <m:num>
                              <m:r>
                                <a:rPr lang="en-US" b="1" i="1" smtClean="0">
                                  <a:latin typeface="Cambria Math" panose="02040503050406030204" pitchFamily="18" charset="0"/>
                                </a:rPr>
                                <m:t>𝒌𝒈</m:t>
                              </m:r>
                            </m:num>
                            <m:den>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𝒌</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𝑳</m:t>
                                  </m:r>
                                </m:e>
                                <m:sub>
                                  <m:r>
                                    <a:rPr lang="en-US" b="1" i="1" smtClean="0">
                                      <a:latin typeface="Cambria Math" panose="02040503050406030204" pitchFamily="18" charset="0"/>
                                      <a:ea typeface="Cambria Math" panose="02040503050406030204" pitchFamily="18" charset="0"/>
                                    </a:rPr>
                                    <m:t>𝝆</m:t>
                                  </m:r>
                                </m:sub>
                              </m:sSub>
                            </m:den>
                          </m:f>
                        </m:e>
                      </m:rad>
                      <m:r>
                        <a:rPr lang="en-US" b="1" i="1" smtClean="0">
                          <a:latin typeface="Cambria Math" panose="02040503050406030204" pitchFamily="18" charset="0"/>
                        </a:rPr>
                        <m:t>−</m:t>
                      </m:r>
                      <m:r>
                        <a:rPr lang="en-US" b="1" i="1" smtClean="0">
                          <a:latin typeface="Cambria Math" panose="02040503050406030204" pitchFamily="18" charset="0"/>
                        </a:rPr>
                        <m:t>𝒌</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𝒂𝒃𝒍</m:t>
                          </m:r>
                        </m:sub>
                      </m:sSub>
                    </m:oMath>
                  </m:oMathPara>
                </a14:m>
                <a:endParaRPr lang="en-US" dirty="0"/>
              </a:p>
            </p:txBody>
          </p:sp>
        </mc:Choice>
        <mc:Fallback xmlns="">
          <p:sp>
            <p:nvSpPr>
              <p:cNvPr id="33" name="TextBox 32">
                <a:extLst>
                  <a:ext uri="{FF2B5EF4-FFF2-40B4-BE49-F238E27FC236}">
                    <a16:creationId xmlns:a16="http://schemas.microsoft.com/office/drawing/2014/main" id="{D4B59D0B-3660-D24F-91C3-C4704D62E011}"/>
                  </a:ext>
                </a:extLst>
              </p:cNvPr>
              <p:cNvSpPr txBox="1">
                <a:spLocks noRot="1" noChangeAspect="1" noMove="1" noResize="1" noEditPoints="1" noAdjustHandles="1" noChangeArrowheads="1" noChangeShapeType="1" noTextEdit="1"/>
              </p:cNvSpPr>
              <p:nvPr/>
            </p:nvSpPr>
            <p:spPr>
              <a:xfrm>
                <a:off x="457201" y="1795149"/>
                <a:ext cx="2058384" cy="636521"/>
              </a:xfrm>
              <a:prstGeom prst="rect">
                <a:avLst/>
              </a:prstGeom>
              <a:blipFill>
                <a:blip r:embed="rId6"/>
                <a:stretch>
                  <a:fillRect l="-184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1091AF31-4B18-9F4B-B85F-FA20A8D364AA}"/>
              </a:ext>
            </a:extLst>
          </p:cNvPr>
          <p:cNvSpPr txBox="1"/>
          <p:nvPr/>
        </p:nvSpPr>
        <p:spPr>
          <a:xfrm>
            <a:off x="457201" y="2726484"/>
            <a:ext cx="1817494" cy="553998"/>
          </a:xfrm>
          <a:prstGeom prst="rect">
            <a:avLst/>
          </a:prstGeom>
          <a:noFill/>
        </p:spPr>
        <p:txBody>
          <a:bodyPr wrap="square" rtlCol="0">
            <a:spAutoFit/>
          </a:bodyPr>
          <a:lstStyle/>
          <a:p>
            <a:r>
              <a:rPr lang="en-US" sz="1000" dirty="0"/>
              <a:t>Numerous forms: e.g. Bodner, </a:t>
            </a:r>
            <a:r>
              <a:rPr lang="en-US" sz="1000" dirty="0" err="1"/>
              <a:t>Betti</a:t>
            </a:r>
            <a:r>
              <a:rPr lang="en-US" sz="1000" dirty="0"/>
              <a:t>, Kilkenny, </a:t>
            </a:r>
            <a:r>
              <a:rPr lang="en-US" sz="1000" dirty="0" err="1"/>
              <a:t>Takabe</a:t>
            </a:r>
            <a:r>
              <a:rPr lang="en-US" sz="1000" dirty="0"/>
              <a:t>, etc.</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C484EC6-40CF-1040-9B47-76C8A01432E7}"/>
                  </a:ext>
                </a:extLst>
              </p:cNvPr>
              <p:cNvSpPr txBox="1"/>
              <p:nvPr/>
            </p:nvSpPr>
            <p:spPr>
              <a:xfrm>
                <a:off x="5931760" y="2204403"/>
                <a:ext cx="3113353" cy="1600438"/>
              </a:xfrm>
              <a:prstGeom prst="rect">
                <a:avLst/>
              </a:prstGeom>
              <a:noFill/>
            </p:spPr>
            <p:txBody>
              <a:bodyPr wrap="none" rtlCol="0">
                <a:spAutoFit/>
              </a:bodyPr>
              <a:lstStyle/>
              <a:p>
                <a:pPr algn="ctr"/>
                <a:r>
                  <a:rPr lang="en-US" dirty="0"/>
                  <a:t>acceleration (</a:t>
                </a:r>
                <a:r>
                  <a:rPr lang="en-US" i="1" dirty="0"/>
                  <a:t>g</a:t>
                </a:r>
                <a:r>
                  <a:rPr lang="en-US" dirty="0"/>
                  <a:t>) is destabilizing</a:t>
                </a:r>
              </a:p>
              <a:p>
                <a:pPr algn="ctr"/>
                <a:r>
                  <a:rPr lang="en-US" dirty="0"/>
                  <a:t>(but how else to get high </a:t>
                </a:r>
                <a:r>
                  <a:rPr lang="en-US" i="1" dirty="0" err="1"/>
                  <a:t>v</a:t>
                </a:r>
                <a:r>
                  <a:rPr lang="en-US" i="1" baseline="-25000" dirty="0" err="1"/>
                  <a:t>imp</a:t>
                </a:r>
                <a:r>
                  <a:rPr lang="en-US" dirty="0"/>
                  <a:t>?)</a:t>
                </a:r>
              </a:p>
              <a:p>
                <a:pPr algn="ctr"/>
                <a:endParaRPr lang="en-US" dirty="0"/>
              </a:p>
              <a:p>
                <a:pPr algn="ctr"/>
                <a:r>
                  <a:rPr lang="en-US" dirty="0"/>
                  <a:t>long density gradient scale help</a:t>
                </a:r>
              </a:p>
              <a:p>
                <a:pPr algn="ctr"/>
                <a:r>
                  <a:rPr lang="en-US" dirty="0"/>
                  <a:t>high ablation velocity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𝒂𝒃𝒍</m:t>
                        </m:r>
                      </m:sub>
                    </m:sSub>
                  </m:oMath>
                </a14:m>
                <a:r>
                  <a:rPr lang="en-US" dirty="0"/>
                  <a:t>) helps</a:t>
                </a:r>
              </a:p>
              <a:p>
                <a:pPr algn="ctr"/>
                <a:endParaRPr lang="en-US" dirty="0"/>
              </a:p>
              <a:p>
                <a:pPr algn="ctr"/>
                <a:r>
                  <a:rPr lang="en-US" dirty="0"/>
                  <a:t>Lead to “high foot” implosion</a:t>
                </a:r>
              </a:p>
            </p:txBody>
          </p:sp>
        </mc:Choice>
        <mc:Fallback xmlns="">
          <p:sp>
            <p:nvSpPr>
              <p:cNvPr id="35" name="TextBox 34">
                <a:extLst>
                  <a:ext uri="{FF2B5EF4-FFF2-40B4-BE49-F238E27FC236}">
                    <a16:creationId xmlns:a16="http://schemas.microsoft.com/office/drawing/2014/main" id="{6C484EC6-40CF-1040-9B47-76C8A01432E7}"/>
                  </a:ext>
                </a:extLst>
              </p:cNvPr>
              <p:cNvSpPr txBox="1">
                <a:spLocks noRot="1" noChangeAspect="1" noMove="1" noResize="1" noEditPoints="1" noAdjustHandles="1" noChangeArrowheads="1" noChangeShapeType="1" noTextEdit="1"/>
              </p:cNvSpPr>
              <p:nvPr/>
            </p:nvSpPr>
            <p:spPr>
              <a:xfrm>
                <a:off x="5931760" y="2204403"/>
                <a:ext cx="3113353" cy="1600438"/>
              </a:xfrm>
              <a:prstGeom prst="rect">
                <a:avLst/>
              </a:prstGeom>
              <a:blipFill>
                <a:blip r:embed="rId7"/>
                <a:stretch>
                  <a:fillRect t="-787" b="-315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CB3CB65-0A2E-41CD-9CF1-34ECAA6FCFDD}"/>
              </a:ext>
            </a:extLst>
          </p:cNvPr>
          <p:cNvSpPr txBox="1"/>
          <p:nvPr/>
        </p:nvSpPr>
        <p:spPr>
          <a:xfrm>
            <a:off x="457201" y="3466263"/>
            <a:ext cx="2206053" cy="246221"/>
          </a:xfrm>
          <a:prstGeom prst="rect">
            <a:avLst/>
          </a:prstGeom>
          <a:noFill/>
        </p:spPr>
        <p:txBody>
          <a:bodyPr wrap="none" rtlCol="0">
            <a:spAutoFit/>
          </a:bodyPr>
          <a:lstStyle/>
          <a:p>
            <a:r>
              <a:rPr lang="en-US" sz="1000" dirty="0"/>
              <a:t>Exponential perturbation growth:</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FC709E8-2559-9C73-508C-16AEB6BC00D0}"/>
                  </a:ext>
                </a:extLst>
              </p:cNvPr>
              <p:cNvSpPr txBox="1"/>
              <p:nvPr/>
            </p:nvSpPr>
            <p:spPr>
              <a:xfrm>
                <a:off x="1553568" y="3978038"/>
                <a:ext cx="908390" cy="249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𝒆</m:t>
                          </m:r>
                        </m:e>
                        <m:sup>
                          <m:nary>
                            <m:naryPr>
                              <m:limLoc m:val="undOvr"/>
                              <m:subHide m:val="on"/>
                              <m:supHide m:val="on"/>
                              <m:ctrlPr>
                                <a:rPr lang="en-US" b="1" i="1" smtClean="0">
                                  <a:latin typeface="Cambria Math" panose="02040503050406030204" pitchFamily="18" charset="0"/>
                                </a:rPr>
                              </m:ctrlPr>
                            </m:naryPr>
                            <m:sub/>
                            <m:sup/>
                            <m:e>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𝜸</m:t>
                                  </m:r>
                                </m:e>
                                <m:sub>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𝑹𝑻</m:t>
                                  </m:r>
                                </m:sub>
                              </m:sSub>
                              <m:r>
                                <a:rPr lang="en-US" b="1" i="1" smtClean="0">
                                  <a:latin typeface="Cambria Math" panose="02040503050406030204" pitchFamily="18" charset="0"/>
                                </a:rPr>
                                <m:t>𝒅𝒕</m:t>
                              </m:r>
                            </m:e>
                          </m:nary>
                        </m:sup>
                      </m:sSup>
                    </m:oMath>
                  </m:oMathPara>
                </a14:m>
                <a:endParaRPr lang="en-US" dirty="0"/>
              </a:p>
            </p:txBody>
          </p:sp>
        </mc:Choice>
        <mc:Fallback xmlns="">
          <p:sp>
            <p:nvSpPr>
              <p:cNvPr id="4" name="TextBox 3">
                <a:extLst>
                  <a:ext uri="{FF2B5EF4-FFF2-40B4-BE49-F238E27FC236}">
                    <a16:creationId xmlns:a16="http://schemas.microsoft.com/office/drawing/2014/main" id="{FFC709E8-2559-9C73-508C-16AEB6BC00D0}"/>
                  </a:ext>
                </a:extLst>
              </p:cNvPr>
              <p:cNvSpPr txBox="1">
                <a:spLocks noRot="1" noChangeAspect="1" noMove="1" noResize="1" noEditPoints="1" noAdjustHandles="1" noChangeArrowheads="1" noChangeShapeType="1" noTextEdit="1"/>
              </p:cNvSpPr>
              <p:nvPr/>
            </p:nvSpPr>
            <p:spPr>
              <a:xfrm>
                <a:off x="1553568" y="3978038"/>
                <a:ext cx="908390" cy="249492"/>
              </a:xfrm>
              <a:prstGeom prst="rect">
                <a:avLst/>
              </a:prstGeom>
              <a:blipFill>
                <a:blip r:embed="rId8"/>
                <a:stretch>
                  <a:fillRect l="-2778" t="-130000" r="-1389" b="-165000"/>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D20065CC-4763-019E-3BE1-ADA26011F90B}"/>
              </a:ext>
            </a:extLst>
          </p:cNvPr>
          <p:cNvCxnSpPr>
            <a:cxnSpLocks/>
          </p:cNvCxnSpPr>
          <p:nvPr/>
        </p:nvCxnSpPr>
        <p:spPr>
          <a:xfrm>
            <a:off x="1369884" y="3768234"/>
            <a:ext cx="0" cy="664121"/>
          </a:xfrm>
          <a:prstGeom prst="straightConnector1">
            <a:avLst/>
          </a:prstGeom>
          <a:ln w="28575" cmpd="sng">
            <a:solidFill>
              <a:schemeClr val="accent1">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A708E85F-32E3-1656-D625-E62D4D7520C3}"/>
              </a:ext>
            </a:extLst>
          </p:cNvPr>
          <p:cNvPicPr>
            <a:picLocks noChangeAspect="1"/>
          </p:cNvPicPr>
          <p:nvPr/>
        </p:nvPicPr>
        <p:blipFill>
          <a:blip r:embed="rId9"/>
          <a:stretch>
            <a:fillRect/>
          </a:stretch>
        </p:blipFill>
        <p:spPr>
          <a:xfrm>
            <a:off x="543708" y="3768234"/>
            <a:ext cx="689610" cy="68961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47BF38B-4F7F-46BA-CCDB-11AAE8F660BA}"/>
                  </a:ext>
                </a:extLst>
              </p:cNvPr>
              <p:cNvSpPr txBox="1"/>
              <p:nvPr/>
            </p:nvSpPr>
            <p:spPr>
              <a:xfrm>
                <a:off x="530618" y="4538728"/>
                <a:ext cx="906530" cy="177869"/>
              </a:xfrm>
              <a:prstGeom prst="rect">
                <a:avLst/>
              </a:prstGeom>
              <a:noFill/>
            </p:spPr>
            <p:txBody>
              <a:bodyPr wrap="none" lIns="0" tIns="0" rIns="0" bIns="0" rtlCol="0">
                <a:spAutoFit/>
              </a:bodyPr>
              <a:lstStyle/>
              <a:p>
                <a:r>
                  <a:rPr lang="en-US" sz="800" dirty="0" err="1">
                    <a:ea typeface="Cambria Math" panose="02040503050406030204" pitchFamily="18" charset="0"/>
                  </a:rPr>
                  <a:t>w</a:t>
                </a:r>
                <a:r>
                  <a:rPr lang="en-US" sz="800" dirty="0">
                    <a:ea typeface="Cambria Math" panose="02040503050406030204" pitchFamily="18" charset="0"/>
                  </a:rPr>
                  <a:t>avelength, </a:t>
                </a:r>
                <a14:m>
                  <m:oMath xmlns:m="http://schemas.openxmlformats.org/officeDocument/2006/math">
                    <m:r>
                      <a:rPr lang="en-US" sz="800" i="1" smtClean="0">
                        <a:latin typeface="Cambria Math" panose="02040503050406030204" pitchFamily="18" charset="0"/>
                        <a:ea typeface="Cambria Math" panose="02040503050406030204" pitchFamily="18" charset="0"/>
                      </a:rPr>
                      <m:t>𝝀</m:t>
                    </m:r>
                    <m:r>
                      <a:rPr lang="en-US" sz="800" b="1" i="1" smtClean="0">
                        <a:latin typeface="Cambria Math" panose="02040503050406030204" pitchFamily="18" charset="0"/>
                        <a:ea typeface="Cambria Math" panose="02040503050406030204" pitchFamily="18" charset="0"/>
                      </a:rPr>
                      <m:t>=</m:t>
                    </m:r>
                    <m:f>
                      <m:fPr>
                        <m:ctrlPr>
                          <a:rPr lang="en-US" sz="800" b="1" i="1" smtClean="0">
                            <a:latin typeface="Cambria Math" panose="02040503050406030204" pitchFamily="18" charset="0"/>
                            <a:ea typeface="Cambria Math" panose="02040503050406030204" pitchFamily="18" charset="0"/>
                          </a:rPr>
                        </m:ctrlPr>
                      </m:fPr>
                      <m:num>
                        <m:r>
                          <a:rPr lang="en-US" sz="800" b="1" i="1" smtClean="0">
                            <a:latin typeface="Cambria Math" panose="02040503050406030204" pitchFamily="18" charset="0"/>
                            <a:ea typeface="Cambria Math" panose="02040503050406030204" pitchFamily="18" charset="0"/>
                          </a:rPr>
                          <m:t>𝟐</m:t>
                        </m:r>
                        <m:r>
                          <a:rPr lang="en-US" sz="800" b="1" i="1" smtClean="0">
                            <a:latin typeface="Cambria Math" panose="02040503050406030204" pitchFamily="18" charset="0"/>
                            <a:ea typeface="Cambria Math" panose="02040503050406030204" pitchFamily="18" charset="0"/>
                          </a:rPr>
                          <m:t>𝝅</m:t>
                        </m:r>
                      </m:num>
                      <m:den>
                        <m:r>
                          <a:rPr lang="en-US" sz="800" b="1" i="1" smtClean="0">
                            <a:latin typeface="Cambria Math" panose="02040503050406030204" pitchFamily="18" charset="0"/>
                            <a:ea typeface="Cambria Math" panose="02040503050406030204" pitchFamily="18" charset="0"/>
                          </a:rPr>
                          <m:t>𝒌</m:t>
                        </m:r>
                      </m:den>
                    </m:f>
                  </m:oMath>
                </a14:m>
                <a:endParaRPr lang="en-US" sz="800" dirty="0"/>
              </a:p>
            </p:txBody>
          </p:sp>
        </mc:Choice>
        <mc:Fallback xmlns="">
          <p:sp>
            <p:nvSpPr>
              <p:cNvPr id="10" name="TextBox 9">
                <a:extLst>
                  <a:ext uri="{FF2B5EF4-FFF2-40B4-BE49-F238E27FC236}">
                    <a16:creationId xmlns:a16="http://schemas.microsoft.com/office/drawing/2014/main" id="{347BF38B-4F7F-46BA-CCDB-11AAE8F660BA}"/>
                  </a:ext>
                </a:extLst>
              </p:cNvPr>
              <p:cNvSpPr txBox="1">
                <a:spLocks noRot="1" noChangeAspect="1" noMove="1" noResize="1" noEditPoints="1" noAdjustHandles="1" noChangeArrowheads="1" noChangeShapeType="1" noTextEdit="1"/>
              </p:cNvSpPr>
              <p:nvPr/>
            </p:nvSpPr>
            <p:spPr>
              <a:xfrm>
                <a:off x="530618" y="4538728"/>
                <a:ext cx="906530" cy="177869"/>
              </a:xfrm>
              <a:prstGeom prst="rect">
                <a:avLst/>
              </a:prstGeom>
              <a:blipFill>
                <a:blip r:embed="rId10"/>
                <a:stretch>
                  <a:fillRect l="-6849" r="-1370" b="-2000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D12E428-2941-A11E-F198-08E305CA8F28}"/>
              </a:ext>
            </a:extLst>
          </p:cNvPr>
          <p:cNvSpPr txBox="1"/>
          <p:nvPr/>
        </p:nvSpPr>
        <p:spPr>
          <a:xfrm>
            <a:off x="1476549" y="1507515"/>
            <a:ext cx="1564852" cy="246221"/>
          </a:xfrm>
          <a:prstGeom prst="rect">
            <a:avLst/>
          </a:prstGeom>
          <a:noFill/>
        </p:spPr>
        <p:txBody>
          <a:bodyPr wrap="none" rtlCol="0">
            <a:spAutoFit/>
          </a:bodyPr>
          <a:lstStyle/>
          <a:p>
            <a:r>
              <a:rPr lang="en-US" sz="1000" dirty="0"/>
              <a:t>“Rayleigh-Taylor” (RT)</a:t>
            </a:r>
          </a:p>
        </p:txBody>
      </p:sp>
      <p:sp>
        <p:nvSpPr>
          <p:cNvPr id="7" name="Oval 6">
            <a:extLst>
              <a:ext uri="{FF2B5EF4-FFF2-40B4-BE49-F238E27FC236}">
                <a16:creationId xmlns:a16="http://schemas.microsoft.com/office/drawing/2014/main" id="{1FCB357F-9E15-120D-6587-A689301940D2}"/>
              </a:ext>
            </a:extLst>
          </p:cNvPr>
          <p:cNvSpPr/>
          <p:nvPr/>
        </p:nvSpPr>
        <p:spPr bwMode="auto">
          <a:xfrm>
            <a:off x="1296024" y="1828559"/>
            <a:ext cx="458865" cy="318260"/>
          </a:xfrm>
          <a:prstGeom prst="ellipse">
            <a:avLst/>
          </a:prstGeom>
          <a:noFill/>
          <a:ln>
            <a:solidFill>
              <a:srgbClr val="FF0000"/>
            </a:solidFill>
            <a:prstDash val="dash"/>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11" name="Straight Arrow Connector 10">
            <a:extLst>
              <a:ext uri="{FF2B5EF4-FFF2-40B4-BE49-F238E27FC236}">
                <a16:creationId xmlns:a16="http://schemas.microsoft.com/office/drawing/2014/main" id="{8A7D7993-2EA6-E22B-1DDE-5FF87A44B14D}"/>
              </a:ext>
            </a:extLst>
          </p:cNvPr>
          <p:cNvCxnSpPr/>
          <p:nvPr/>
        </p:nvCxnSpPr>
        <p:spPr>
          <a:xfrm flipH="1">
            <a:off x="1754889" y="1753736"/>
            <a:ext cx="252874" cy="151264"/>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2588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4"/>
                                        </p:tgtEl>
                                      </p:cBhvr>
                                    </p:cmd>
                                  </p:childTnLst>
                                </p:cTn>
                              </p:par>
                            </p:childTnLst>
                          </p:cTn>
                        </p:par>
                      </p:childTnLst>
                    </p:cTn>
                  </p:par>
                </p:childTnLst>
              </p:cTn>
              <p:nextCondLst>
                <p:cond evt="onClick" delay="0">
                  <p:tgtEl>
                    <p:spTgt spid="24"/>
                  </p:tgtEl>
                </p:cond>
              </p:nextCondLst>
            </p:seq>
            <p:video>
              <p:cMediaNode vol="80000">
                <p:cTn id="7" fill="hold" display="0">
                  <p:stCondLst>
                    <p:cond delay="indefinite"/>
                  </p:stCondLst>
                </p:cTn>
                <p:tgtEl>
                  <p:spTgt spid="2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7E34147-2956-DE49-B0D9-59731ABA2801}"/>
              </a:ext>
            </a:extLst>
          </p:cNvPr>
          <p:cNvGraphicFramePr>
            <a:graphicFrameLocks/>
          </p:cNvGraphicFramePr>
          <p:nvPr>
            <p:extLst>
              <p:ext uri="{D42A27DB-BD31-4B8C-83A1-F6EECF244321}">
                <p14:modId xmlns:p14="http://schemas.microsoft.com/office/powerpoint/2010/main" val="1526376421"/>
              </p:ext>
            </p:extLst>
          </p:nvPr>
        </p:nvGraphicFramePr>
        <p:xfrm>
          <a:off x="195580" y="998982"/>
          <a:ext cx="4376420" cy="37462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322A455D-613E-D140-BF24-6B02A751B90D}"/>
              </a:ext>
            </a:extLst>
          </p:cNvPr>
          <p:cNvGraphicFramePr>
            <a:graphicFrameLocks/>
          </p:cNvGraphicFramePr>
          <p:nvPr/>
        </p:nvGraphicFramePr>
        <p:xfrm>
          <a:off x="4499811" y="998982"/>
          <a:ext cx="4547937" cy="384261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5">
            <a:extLst>
              <a:ext uri="{FF2B5EF4-FFF2-40B4-BE49-F238E27FC236}">
                <a16:creationId xmlns:a16="http://schemas.microsoft.com/office/drawing/2014/main" id="{B3662F81-FAD4-7994-5206-74D201E5A90D}"/>
              </a:ext>
            </a:extLst>
          </p:cNvPr>
          <p:cNvSpPr>
            <a:spLocks noGrp="1"/>
          </p:cNvSpPr>
          <p:nvPr>
            <p:ph type="title"/>
          </p:nvPr>
        </p:nvSpPr>
        <p:spPr/>
        <p:txBody>
          <a:bodyPr/>
          <a:lstStyle/>
          <a:p>
            <a:r>
              <a:rPr lang="en-US" dirty="0"/>
              <a:t>2013-2015: High-foot implosions tested if better controlling hydrodynamic instability would improve performance</a:t>
            </a:r>
          </a:p>
        </p:txBody>
      </p:sp>
      <p:sp>
        <p:nvSpPr>
          <p:cNvPr id="2" name="TextBox 1">
            <a:extLst>
              <a:ext uri="{FF2B5EF4-FFF2-40B4-BE49-F238E27FC236}">
                <a16:creationId xmlns:a16="http://schemas.microsoft.com/office/drawing/2014/main" id="{9304B5DC-115B-449D-4761-5E5E949D106F}"/>
              </a:ext>
            </a:extLst>
          </p:cNvPr>
          <p:cNvSpPr txBox="1"/>
          <p:nvPr/>
        </p:nvSpPr>
        <p:spPr>
          <a:xfrm>
            <a:off x="1943716" y="4921099"/>
            <a:ext cx="5256567" cy="215444"/>
          </a:xfrm>
          <a:prstGeom prst="rect">
            <a:avLst/>
          </a:prstGeom>
          <a:noFill/>
        </p:spPr>
        <p:txBody>
          <a:bodyPr wrap="none" rtlCol="0">
            <a:spAutoFit/>
          </a:bodyPr>
          <a:lstStyle/>
          <a:p>
            <a:r>
              <a:rPr lang="en-US" sz="800" dirty="0" err="1"/>
              <a:t>Hinkel</a:t>
            </a:r>
            <a:r>
              <a:rPr lang="en-US" sz="800" dirty="0"/>
              <a:t>, et al. PPCF, 2013; Dittrich, et al. PRL, 2014; Park, et al., PRL, 2014; Hurricane, et al., Nature, 2014</a:t>
            </a:r>
          </a:p>
        </p:txBody>
      </p:sp>
    </p:spTree>
    <p:extLst>
      <p:ext uri="{BB962C8B-B14F-4D97-AF65-F5344CB8AC3E}">
        <p14:creationId xmlns:p14="http://schemas.microsoft.com/office/powerpoint/2010/main" val="2044307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E5194-085C-981E-5121-6ACA19B478FB}"/>
              </a:ext>
            </a:extLst>
          </p:cNvPr>
          <p:cNvSpPr>
            <a:spLocks noGrp="1"/>
          </p:cNvSpPr>
          <p:nvPr>
            <p:ph type="title"/>
          </p:nvPr>
        </p:nvSpPr>
        <p:spPr/>
        <p:txBody>
          <a:bodyPr/>
          <a:lstStyle/>
          <a:p>
            <a:r>
              <a:rPr lang="en-US" dirty="0"/>
              <a:t>While the high foot implosions increased fusion yield by 10x and had repeatable behavior, symmetry control was an issue</a:t>
            </a:r>
          </a:p>
        </p:txBody>
      </p:sp>
      <p:pic>
        <p:nvPicPr>
          <p:cNvPr id="4" name="Picture 3">
            <a:extLst>
              <a:ext uri="{FF2B5EF4-FFF2-40B4-BE49-F238E27FC236}">
                <a16:creationId xmlns:a16="http://schemas.microsoft.com/office/drawing/2014/main" id="{74DF375C-F6B2-600B-BDEA-3F51F1C1F19B}"/>
              </a:ext>
            </a:extLst>
          </p:cNvPr>
          <p:cNvPicPr>
            <a:picLocks noChangeAspect="1"/>
          </p:cNvPicPr>
          <p:nvPr/>
        </p:nvPicPr>
        <p:blipFill rotWithShape="1">
          <a:blip r:embed="rId2">
            <a:extLst>
              <a:ext uri="{28A0092B-C50C-407E-A947-70E740481C1C}">
                <a14:useLocalDpi xmlns:a14="http://schemas.microsoft.com/office/drawing/2010/main" val="0"/>
              </a:ext>
            </a:extLst>
          </a:blip>
          <a:srcRect b="50888"/>
          <a:stretch/>
        </p:blipFill>
        <p:spPr>
          <a:xfrm>
            <a:off x="605178" y="987702"/>
            <a:ext cx="7796479" cy="2878221"/>
          </a:xfrm>
          <a:prstGeom prst="rect">
            <a:avLst/>
          </a:prstGeom>
        </p:spPr>
      </p:pic>
      <p:sp>
        <p:nvSpPr>
          <p:cNvPr id="7" name="TextBox 6">
            <a:extLst>
              <a:ext uri="{FF2B5EF4-FFF2-40B4-BE49-F238E27FC236}">
                <a16:creationId xmlns:a16="http://schemas.microsoft.com/office/drawing/2014/main" id="{878ECAE3-BAB1-F6AF-8539-6C499409AB1D}"/>
              </a:ext>
            </a:extLst>
          </p:cNvPr>
          <p:cNvSpPr txBox="1"/>
          <p:nvPr/>
        </p:nvSpPr>
        <p:spPr>
          <a:xfrm>
            <a:off x="2497110" y="4908355"/>
            <a:ext cx="4043094" cy="215444"/>
          </a:xfrm>
          <a:prstGeom prst="rect">
            <a:avLst/>
          </a:prstGeom>
          <a:noFill/>
        </p:spPr>
        <p:txBody>
          <a:bodyPr wrap="none" rtlCol="0">
            <a:spAutoFit/>
          </a:bodyPr>
          <a:lstStyle/>
          <a:p>
            <a:r>
              <a:rPr lang="en-US" sz="800" dirty="0"/>
              <a:t>Spears, et al., </a:t>
            </a:r>
            <a:r>
              <a:rPr lang="en-US" sz="800" dirty="0" err="1"/>
              <a:t>PoP</a:t>
            </a:r>
            <a:r>
              <a:rPr lang="en-US" sz="800" dirty="0"/>
              <a:t>, 2014; Ma, et al, PRL, 2016; Hurricane, et al, Nat. Phys, 2016 </a:t>
            </a:r>
          </a:p>
        </p:txBody>
      </p:sp>
      <p:cxnSp>
        <p:nvCxnSpPr>
          <p:cNvPr id="14" name="Straight Arrow Connector 13">
            <a:extLst>
              <a:ext uri="{FF2B5EF4-FFF2-40B4-BE49-F238E27FC236}">
                <a16:creationId xmlns:a16="http://schemas.microsoft.com/office/drawing/2014/main" id="{D650CD5E-1B7D-06B9-FD17-357508043186}"/>
              </a:ext>
            </a:extLst>
          </p:cNvPr>
          <p:cNvCxnSpPr>
            <a:cxnSpLocks/>
          </p:cNvCxnSpPr>
          <p:nvPr/>
        </p:nvCxnSpPr>
        <p:spPr>
          <a:xfrm>
            <a:off x="1592580" y="1747004"/>
            <a:ext cx="2910838" cy="0"/>
          </a:xfrm>
          <a:prstGeom prst="straightConnector1">
            <a:avLst/>
          </a:prstGeom>
          <a:ln w="28575" cmpd="sng">
            <a:solidFill>
              <a:srgbClr val="00B0F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2DA919C-4611-9816-EACD-67304DBD09F1}"/>
              </a:ext>
            </a:extLst>
          </p:cNvPr>
          <p:cNvCxnSpPr>
            <a:cxnSpLocks/>
          </p:cNvCxnSpPr>
          <p:nvPr/>
        </p:nvCxnSpPr>
        <p:spPr>
          <a:xfrm>
            <a:off x="4572000" y="1747003"/>
            <a:ext cx="3829657" cy="0"/>
          </a:xfrm>
          <a:prstGeom prst="straightConnector1">
            <a:avLst/>
          </a:prstGeom>
          <a:ln w="28575"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A3F82B7-4EA6-E73D-6EBE-5EB4DA228913}"/>
              </a:ext>
            </a:extLst>
          </p:cNvPr>
          <p:cNvSpPr txBox="1"/>
          <p:nvPr/>
        </p:nvSpPr>
        <p:spPr>
          <a:xfrm>
            <a:off x="2359952" y="1623893"/>
            <a:ext cx="1220206" cy="246221"/>
          </a:xfrm>
          <a:prstGeom prst="rect">
            <a:avLst/>
          </a:prstGeom>
          <a:solidFill>
            <a:schemeClr val="accent1"/>
          </a:solidFill>
        </p:spPr>
        <p:txBody>
          <a:bodyPr wrap="none" rtlCol="0">
            <a:spAutoFit/>
          </a:bodyPr>
          <a:lstStyle/>
          <a:p>
            <a:r>
              <a:rPr lang="en-US" sz="1000" dirty="0">
                <a:solidFill>
                  <a:schemeClr val="bg1"/>
                </a:solidFill>
              </a:rPr>
              <a:t>350 TW &amp; 1.6 MJ</a:t>
            </a:r>
          </a:p>
        </p:txBody>
      </p:sp>
      <p:sp>
        <p:nvSpPr>
          <p:cNvPr id="17" name="TextBox 16">
            <a:extLst>
              <a:ext uri="{FF2B5EF4-FFF2-40B4-BE49-F238E27FC236}">
                <a16:creationId xmlns:a16="http://schemas.microsoft.com/office/drawing/2014/main" id="{F3EC6653-3150-CD7E-1BB6-7B3C4A005C46}"/>
              </a:ext>
            </a:extLst>
          </p:cNvPr>
          <p:cNvSpPr txBox="1"/>
          <p:nvPr/>
        </p:nvSpPr>
        <p:spPr>
          <a:xfrm>
            <a:off x="5842619" y="1623893"/>
            <a:ext cx="1184940" cy="246221"/>
          </a:xfrm>
          <a:prstGeom prst="rect">
            <a:avLst/>
          </a:prstGeom>
          <a:solidFill>
            <a:schemeClr val="accent1"/>
          </a:solidFill>
        </p:spPr>
        <p:txBody>
          <a:bodyPr wrap="none" rtlCol="0">
            <a:spAutoFit/>
          </a:bodyPr>
          <a:lstStyle/>
          <a:p>
            <a:r>
              <a:rPr lang="en-US" sz="1000" dirty="0">
                <a:solidFill>
                  <a:schemeClr val="bg1"/>
                </a:solidFill>
              </a:rPr>
              <a:t>390 TW &amp; 1.8 MJ</a:t>
            </a:r>
          </a:p>
        </p:txBody>
      </p:sp>
      <p:pic>
        <p:nvPicPr>
          <p:cNvPr id="13" name="Picture 12">
            <a:extLst>
              <a:ext uri="{FF2B5EF4-FFF2-40B4-BE49-F238E27FC236}">
                <a16:creationId xmlns:a16="http://schemas.microsoft.com/office/drawing/2014/main" id="{22ACF56F-B61A-AFC2-0B94-A60173182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18" y="3865923"/>
            <a:ext cx="7796479" cy="887127"/>
          </a:xfrm>
          <a:prstGeom prst="rect">
            <a:avLst/>
          </a:prstGeom>
        </p:spPr>
      </p:pic>
    </p:spTree>
    <p:extLst>
      <p:ext uri="{BB962C8B-B14F-4D97-AF65-F5344CB8AC3E}">
        <p14:creationId xmlns:p14="http://schemas.microsoft.com/office/powerpoint/2010/main" val="81108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3910-0CC5-DD87-06C2-3A07B1D1C9D0}"/>
              </a:ext>
            </a:extLst>
          </p:cNvPr>
          <p:cNvSpPr>
            <a:spLocks noGrp="1"/>
          </p:cNvSpPr>
          <p:nvPr>
            <p:ph type="title"/>
          </p:nvPr>
        </p:nvSpPr>
        <p:spPr/>
        <p:txBody>
          <a:bodyPr/>
          <a:lstStyle/>
          <a:p>
            <a:r>
              <a:rPr lang="en-US" dirty="0"/>
              <a:t>Series of high-foot experiments revealed the importance of “coast-time” in maximizing mechanical power transfer</a:t>
            </a:r>
          </a:p>
        </p:txBody>
      </p:sp>
      <p:pic>
        <p:nvPicPr>
          <p:cNvPr id="4" name="Picture 3">
            <a:extLst>
              <a:ext uri="{FF2B5EF4-FFF2-40B4-BE49-F238E27FC236}">
                <a16:creationId xmlns:a16="http://schemas.microsoft.com/office/drawing/2014/main" id="{8A28606A-FD01-BB93-3B6E-62A441A9A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 y="999640"/>
            <a:ext cx="7772400" cy="249123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DC86D32-D9ED-6A7F-A80B-642A4330678E}"/>
                  </a:ext>
                </a:extLst>
              </p:cNvPr>
              <p:cNvSpPr txBox="1"/>
              <p:nvPr/>
            </p:nvSpPr>
            <p:spPr>
              <a:xfrm>
                <a:off x="1421137" y="3670088"/>
                <a:ext cx="6301725" cy="757964"/>
              </a:xfrm>
              <a:prstGeom prst="rect">
                <a:avLst/>
              </a:prstGeom>
              <a:noFill/>
            </p:spPr>
            <p:txBody>
              <a:bodyPr wrap="none" rtlCol="0">
                <a:spAutoFit/>
              </a:bodyPr>
              <a:lstStyle/>
              <a:p>
                <a:pPr algn="ctr"/>
                <a:r>
                  <a:rPr lang="en-US" dirty="0"/>
                  <a:t>Coast-time ~ duration between max compression and end of laser pulse</a:t>
                </a:r>
              </a:p>
              <a:p>
                <a:pPr algn="ctr"/>
                <a:endParaRPr lang="en-US" dirty="0"/>
              </a:p>
              <a:p>
                <a:pPr algn="ctr"/>
                <a:r>
                  <a:rPr lang="en-US" dirty="0"/>
                  <a:t>Radius of peak velocity,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𝑹</m:t>
                        </m:r>
                      </m:e>
                      <m:sub>
                        <m:r>
                          <a:rPr lang="en-US" b="1" i="1" smtClean="0">
                            <a:latin typeface="Cambria Math" panose="02040503050406030204" pitchFamily="18" charset="0"/>
                          </a:rPr>
                          <m:t>𝒑𝒗</m:t>
                        </m:r>
                      </m:sub>
                    </m:sSub>
                  </m:oMath>
                </a14:m>
                <a:r>
                  <a:rPr lang="en-US" dirty="0"/>
                  <a:t>, minimized with short coast-time</a:t>
                </a:r>
              </a:p>
            </p:txBody>
          </p:sp>
        </mc:Choice>
        <mc:Fallback xmlns="">
          <p:sp>
            <p:nvSpPr>
              <p:cNvPr id="6" name="TextBox 5">
                <a:extLst>
                  <a:ext uri="{FF2B5EF4-FFF2-40B4-BE49-F238E27FC236}">
                    <a16:creationId xmlns:a16="http://schemas.microsoft.com/office/drawing/2014/main" id="{6DC86D32-D9ED-6A7F-A80B-642A4330678E}"/>
                  </a:ext>
                </a:extLst>
              </p:cNvPr>
              <p:cNvSpPr txBox="1">
                <a:spLocks noRot="1" noChangeAspect="1" noMove="1" noResize="1" noEditPoints="1" noAdjustHandles="1" noChangeArrowheads="1" noChangeShapeType="1" noTextEdit="1"/>
              </p:cNvSpPr>
              <p:nvPr/>
            </p:nvSpPr>
            <p:spPr>
              <a:xfrm>
                <a:off x="1421137" y="3670088"/>
                <a:ext cx="6301725" cy="757964"/>
              </a:xfrm>
              <a:prstGeom prst="rect">
                <a:avLst/>
              </a:prstGeom>
              <a:blipFill>
                <a:blip r:embed="rId3"/>
                <a:stretch>
                  <a:fillRect b="-655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B5B26A5-11E8-EA79-F711-353CCCC9804C}"/>
              </a:ext>
            </a:extLst>
          </p:cNvPr>
          <p:cNvSpPr txBox="1"/>
          <p:nvPr/>
        </p:nvSpPr>
        <p:spPr>
          <a:xfrm>
            <a:off x="3228009" y="4870676"/>
            <a:ext cx="2860078" cy="215444"/>
          </a:xfrm>
          <a:prstGeom prst="rect">
            <a:avLst/>
          </a:prstGeom>
          <a:noFill/>
        </p:spPr>
        <p:txBody>
          <a:bodyPr wrap="none" rtlCol="0">
            <a:spAutoFit/>
          </a:bodyPr>
          <a:lstStyle/>
          <a:p>
            <a:r>
              <a:rPr lang="en-US" sz="800" dirty="0"/>
              <a:t>Hurricane, et al, </a:t>
            </a:r>
            <a:r>
              <a:rPr lang="en-US" sz="800" dirty="0" err="1"/>
              <a:t>PoP</a:t>
            </a:r>
            <a:r>
              <a:rPr lang="en-US" sz="800" dirty="0"/>
              <a:t>, 2017; Hurricane, et al, </a:t>
            </a:r>
            <a:r>
              <a:rPr lang="en-US" sz="800" dirty="0" err="1"/>
              <a:t>PoP</a:t>
            </a:r>
            <a:r>
              <a:rPr lang="en-US" sz="800" dirty="0"/>
              <a:t>, 2022 </a:t>
            </a:r>
          </a:p>
        </p:txBody>
      </p:sp>
      <p:pic>
        <p:nvPicPr>
          <p:cNvPr id="9" name="Picture 8">
            <a:extLst>
              <a:ext uri="{FF2B5EF4-FFF2-40B4-BE49-F238E27FC236}">
                <a16:creationId xmlns:a16="http://schemas.microsoft.com/office/drawing/2014/main" id="{D9A5AE94-B38F-0926-1756-566C199BA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912" y="1234440"/>
            <a:ext cx="1897487" cy="660400"/>
          </a:xfrm>
          <a:prstGeom prst="rect">
            <a:avLst/>
          </a:prstGeom>
        </p:spPr>
      </p:pic>
      <p:pic>
        <p:nvPicPr>
          <p:cNvPr id="3" name="Picture 2" descr="How Racing Brake Pads are Constructed - BuyBrakes">
            <a:extLst>
              <a:ext uri="{FF2B5EF4-FFF2-40B4-BE49-F238E27FC236}">
                <a16:creationId xmlns:a16="http://schemas.microsoft.com/office/drawing/2014/main" id="{9359E23C-2A93-B027-ECD4-3A433EA4B0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379" y="4133590"/>
            <a:ext cx="1690622" cy="660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CF5617-A925-77FE-0041-9F12F5CFF564}"/>
              </a:ext>
            </a:extLst>
          </p:cNvPr>
          <p:cNvSpPr txBox="1"/>
          <p:nvPr/>
        </p:nvSpPr>
        <p:spPr>
          <a:xfrm>
            <a:off x="7587598" y="3899373"/>
            <a:ext cx="1422184" cy="307777"/>
          </a:xfrm>
          <a:prstGeom prst="rect">
            <a:avLst/>
          </a:prstGeom>
          <a:noFill/>
        </p:spPr>
        <p:txBody>
          <a:bodyPr wrap="none" rtlCol="0">
            <a:spAutoFit/>
          </a:bodyPr>
          <a:lstStyle/>
          <a:p>
            <a:r>
              <a:rPr lang="en-US" dirty="0">
                <a:solidFill>
                  <a:srgbClr val="FF0000"/>
                </a:solidFill>
              </a:rPr>
              <a:t>“Late braking”</a:t>
            </a:r>
          </a:p>
        </p:txBody>
      </p:sp>
    </p:spTree>
    <p:extLst>
      <p:ext uri="{BB962C8B-B14F-4D97-AF65-F5344CB8AC3E}">
        <p14:creationId xmlns:p14="http://schemas.microsoft.com/office/powerpoint/2010/main" val="1441727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7E34147-2956-DE49-B0D9-59731ABA2801}"/>
              </a:ext>
            </a:extLst>
          </p:cNvPr>
          <p:cNvGraphicFramePr>
            <a:graphicFrameLocks/>
          </p:cNvGraphicFramePr>
          <p:nvPr>
            <p:extLst>
              <p:ext uri="{D42A27DB-BD31-4B8C-83A1-F6EECF244321}">
                <p14:modId xmlns:p14="http://schemas.microsoft.com/office/powerpoint/2010/main" val="4267893278"/>
              </p:ext>
            </p:extLst>
          </p:nvPr>
        </p:nvGraphicFramePr>
        <p:xfrm>
          <a:off x="195580" y="998982"/>
          <a:ext cx="4376420" cy="37462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322A455D-613E-D140-BF24-6B02A751B90D}"/>
              </a:ext>
            </a:extLst>
          </p:cNvPr>
          <p:cNvGraphicFramePr>
            <a:graphicFrameLocks/>
          </p:cNvGraphicFramePr>
          <p:nvPr/>
        </p:nvGraphicFramePr>
        <p:xfrm>
          <a:off x="4499811" y="998982"/>
          <a:ext cx="4547937" cy="384261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5">
            <a:extLst>
              <a:ext uri="{FF2B5EF4-FFF2-40B4-BE49-F238E27FC236}">
                <a16:creationId xmlns:a16="http://schemas.microsoft.com/office/drawing/2014/main" id="{B3662F81-FAD4-7994-5206-74D201E5A90D}"/>
              </a:ext>
            </a:extLst>
          </p:cNvPr>
          <p:cNvSpPr>
            <a:spLocks noGrp="1"/>
          </p:cNvSpPr>
          <p:nvPr>
            <p:ph type="title"/>
          </p:nvPr>
        </p:nvSpPr>
        <p:spPr/>
        <p:txBody>
          <a:bodyPr/>
          <a:lstStyle/>
          <a:p>
            <a:r>
              <a:rPr lang="en-US" dirty="0"/>
              <a:t>2015-2018: Higher pressures achieved using high density carbon ablators and low gas-fill </a:t>
            </a:r>
            <a:r>
              <a:rPr lang="en-US" dirty="0" err="1"/>
              <a:t>hohlraums</a:t>
            </a:r>
            <a:endParaRPr lang="en-US" dirty="0"/>
          </a:p>
        </p:txBody>
      </p:sp>
      <p:sp>
        <p:nvSpPr>
          <p:cNvPr id="2" name="TextBox 1">
            <a:extLst>
              <a:ext uri="{FF2B5EF4-FFF2-40B4-BE49-F238E27FC236}">
                <a16:creationId xmlns:a16="http://schemas.microsoft.com/office/drawing/2014/main" id="{CB188132-0AA7-8EA5-144F-869987F23CFC}"/>
              </a:ext>
            </a:extLst>
          </p:cNvPr>
          <p:cNvSpPr txBox="1"/>
          <p:nvPr/>
        </p:nvSpPr>
        <p:spPr>
          <a:xfrm>
            <a:off x="2327910" y="4841599"/>
            <a:ext cx="4488180" cy="338554"/>
          </a:xfrm>
          <a:prstGeom prst="rect">
            <a:avLst/>
          </a:prstGeom>
          <a:noFill/>
        </p:spPr>
        <p:txBody>
          <a:bodyPr wrap="square" rtlCol="0">
            <a:spAutoFit/>
          </a:bodyPr>
          <a:lstStyle/>
          <a:p>
            <a:pPr algn="ctr"/>
            <a:r>
              <a:rPr lang="en-US" sz="800" dirty="0" err="1"/>
              <a:t>Divol</a:t>
            </a:r>
            <a:r>
              <a:rPr lang="en-US" sz="800" dirty="0"/>
              <a:t>, et al, </a:t>
            </a:r>
            <a:r>
              <a:rPr lang="en-US" sz="800" dirty="0" err="1"/>
              <a:t>PoP</a:t>
            </a:r>
            <a:r>
              <a:rPr lang="en-US" sz="800" dirty="0"/>
              <a:t>, 2017; LePape, et al, PRL, 2018; </a:t>
            </a:r>
            <a:r>
              <a:rPr lang="en-US" sz="800" dirty="0" err="1"/>
              <a:t>Berzak</a:t>
            </a:r>
            <a:r>
              <a:rPr lang="en-US" sz="800" dirty="0"/>
              <a:t>-Hopkins, et al, PPCF, 2018; Casey, et al, </a:t>
            </a:r>
            <a:r>
              <a:rPr lang="en-US" sz="800" dirty="0" err="1"/>
              <a:t>PoP</a:t>
            </a:r>
            <a:r>
              <a:rPr lang="en-US" sz="800" dirty="0"/>
              <a:t>, 2018; Baker, et al, PRL, 2018; Thomas, et al., </a:t>
            </a:r>
            <a:r>
              <a:rPr lang="en-US" sz="800" dirty="0" err="1"/>
              <a:t>PoP</a:t>
            </a:r>
            <a:r>
              <a:rPr lang="en-US" sz="800" dirty="0"/>
              <a:t>, 2020 </a:t>
            </a:r>
          </a:p>
        </p:txBody>
      </p:sp>
    </p:spTree>
    <p:extLst>
      <p:ext uri="{BB962C8B-B14F-4D97-AF65-F5344CB8AC3E}">
        <p14:creationId xmlns:p14="http://schemas.microsoft.com/office/powerpoint/2010/main" val="47360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6AD1-13AB-E29E-195E-2BD069AC7614}"/>
              </a:ext>
            </a:extLst>
          </p:cNvPr>
          <p:cNvSpPr>
            <a:spLocks noGrp="1"/>
          </p:cNvSpPr>
          <p:nvPr>
            <p:ph type="title"/>
          </p:nvPr>
        </p:nvSpPr>
        <p:spPr>
          <a:xfrm>
            <a:off x="216568" y="116976"/>
            <a:ext cx="8710863" cy="754380"/>
          </a:xfrm>
        </p:spPr>
        <p:txBody>
          <a:bodyPr/>
          <a:lstStyle/>
          <a:p>
            <a:r>
              <a:rPr lang="en-US" dirty="0"/>
              <a:t>Recent NIF ICF experiments are an “existence proof” of laboratory ignition and “target gain” (</a:t>
            </a:r>
            <a:r>
              <a:rPr lang="en-US" dirty="0" err="1"/>
              <a:t>G</a:t>
            </a:r>
            <a:r>
              <a:rPr lang="en-US" baseline="-25000" dirty="0" err="1"/>
              <a:t>target</a:t>
            </a:r>
            <a:r>
              <a:rPr lang="en-US" dirty="0"/>
              <a:t>&gt;1) </a:t>
            </a:r>
          </a:p>
        </p:txBody>
      </p:sp>
      <p:sp>
        <p:nvSpPr>
          <p:cNvPr id="3" name="Content Placeholder 3">
            <a:extLst>
              <a:ext uri="{FF2B5EF4-FFF2-40B4-BE49-F238E27FC236}">
                <a16:creationId xmlns:a16="http://schemas.microsoft.com/office/drawing/2014/main" id="{8A3C4636-A82D-3489-E18C-EEEC298AF444}"/>
              </a:ext>
            </a:extLst>
          </p:cNvPr>
          <p:cNvSpPr txBox="1">
            <a:spLocks/>
          </p:cNvSpPr>
          <p:nvPr/>
        </p:nvSpPr>
        <p:spPr>
          <a:xfrm>
            <a:off x="177764" y="1081143"/>
            <a:ext cx="8710863" cy="3680167"/>
          </a:xfrm>
          <a:prstGeom prst="rect">
            <a:avLst/>
          </a:prstGeom>
        </p:spPr>
        <p:txBody>
          <a:bodyPr>
            <a:normAutofit lnSpcReduction="1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16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4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2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fontAlgn="auto">
              <a:spcBef>
                <a:spcPts val="1200"/>
              </a:spcBef>
            </a:pPr>
            <a:r>
              <a:rPr lang="en-US" dirty="0"/>
              <a:t>No mystery physics obstacle stands in the way of ignition (explosive thermodynamic instability) or gain (energy out &gt; energy in)</a:t>
            </a:r>
          </a:p>
          <a:p>
            <a:pPr fontAlgn="auto">
              <a:spcBef>
                <a:spcPts val="1200"/>
              </a:spcBef>
            </a:pPr>
            <a:r>
              <a:rPr lang="en-US" dirty="0"/>
              <a:t>The theoretical prediction of the physics parameter regime (e.g. Lawson triple product) where ignition was expected is consistent with our results</a:t>
            </a:r>
          </a:p>
          <a:p>
            <a:pPr fontAlgn="auto">
              <a:spcBef>
                <a:spcPts val="1200"/>
              </a:spcBef>
            </a:pPr>
            <a:r>
              <a:rPr lang="en-US" dirty="0"/>
              <a:t>Additional laser energy (at fixed power) was very beneficial</a:t>
            </a:r>
          </a:p>
          <a:p>
            <a:pPr fontAlgn="auto">
              <a:spcBef>
                <a:spcPts val="1200"/>
              </a:spcBef>
            </a:pPr>
            <a:r>
              <a:rPr lang="en-US" dirty="0"/>
              <a:t>Implosion physics was more sensitive to engineering control of the laser and targets than originally thought</a:t>
            </a:r>
          </a:p>
          <a:p>
            <a:pPr fontAlgn="auto">
              <a:spcBef>
                <a:spcPts val="1200"/>
              </a:spcBef>
            </a:pPr>
            <a:r>
              <a:rPr lang="en-US" dirty="0"/>
              <a:t>So far, very high gain (high compression) target designs have not worked as expected.  All break-throughs over the past decade have used low gain designs</a:t>
            </a:r>
          </a:p>
          <a:p>
            <a:pPr fontAlgn="auto">
              <a:spcBef>
                <a:spcPts val="1200"/>
              </a:spcBef>
            </a:pPr>
            <a:r>
              <a:rPr lang="en-US" dirty="0"/>
              <a:t>Remarkable that we can now talk about burning plasmas, ignition, and scientific breakeven in the past-tense!</a:t>
            </a:r>
          </a:p>
        </p:txBody>
      </p:sp>
    </p:spTree>
    <p:extLst>
      <p:ext uri="{BB962C8B-B14F-4D97-AF65-F5344CB8AC3E}">
        <p14:creationId xmlns:p14="http://schemas.microsoft.com/office/powerpoint/2010/main" val="2749041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5DFC-4F2D-5A4D-81EB-35B5A34634D8}"/>
              </a:ext>
            </a:extLst>
          </p:cNvPr>
          <p:cNvSpPr>
            <a:spLocks noGrp="1"/>
          </p:cNvSpPr>
          <p:nvPr>
            <p:ph type="title"/>
          </p:nvPr>
        </p:nvSpPr>
        <p:spPr>
          <a:xfrm>
            <a:off x="457200" y="142242"/>
            <a:ext cx="8229600" cy="754380"/>
          </a:xfrm>
        </p:spPr>
        <p:txBody>
          <a:bodyPr/>
          <a:lstStyle/>
          <a:p>
            <a:r>
              <a:rPr lang="en-US" dirty="0"/>
              <a:t>Symmetry control was improved with HDC ablators and low gas-fill </a:t>
            </a:r>
            <a:r>
              <a:rPr lang="en-US" dirty="0" err="1"/>
              <a:t>hohlraums</a:t>
            </a:r>
            <a:r>
              <a:rPr lang="en-US" dirty="0"/>
              <a:t>, but control is still challenging, even today</a:t>
            </a:r>
          </a:p>
        </p:txBody>
      </p:sp>
      <p:pic>
        <p:nvPicPr>
          <p:cNvPr id="3" name="Picture 2">
            <a:extLst>
              <a:ext uri="{FF2B5EF4-FFF2-40B4-BE49-F238E27FC236}">
                <a16:creationId xmlns:a16="http://schemas.microsoft.com/office/drawing/2014/main" id="{DE7CF3BA-AA28-7043-A144-4CB0816A17AF}"/>
              </a:ext>
            </a:extLst>
          </p:cNvPr>
          <p:cNvPicPr>
            <a:picLocks noChangeAspect="1"/>
          </p:cNvPicPr>
          <p:nvPr/>
        </p:nvPicPr>
        <p:blipFill>
          <a:blip r:embed="rId2"/>
          <a:stretch>
            <a:fillRect/>
          </a:stretch>
        </p:blipFill>
        <p:spPr>
          <a:xfrm>
            <a:off x="1481493" y="1062682"/>
            <a:ext cx="6276620" cy="3625206"/>
          </a:xfrm>
          <a:prstGeom prst="rect">
            <a:avLst/>
          </a:prstGeom>
        </p:spPr>
      </p:pic>
      <p:sp>
        <p:nvSpPr>
          <p:cNvPr id="6" name="TextBox 5">
            <a:extLst>
              <a:ext uri="{FF2B5EF4-FFF2-40B4-BE49-F238E27FC236}">
                <a16:creationId xmlns:a16="http://schemas.microsoft.com/office/drawing/2014/main" id="{5ECCB8E1-35A0-8898-323F-27C14AA5A421}"/>
              </a:ext>
            </a:extLst>
          </p:cNvPr>
          <p:cNvSpPr txBox="1"/>
          <p:nvPr/>
        </p:nvSpPr>
        <p:spPr>
          <a:xfrm>
            <a:off x="2190750" y="4580166"/>
            <a:ext cx="4610100" cy="215444"/>
          </a:xfrm>
          <a:prstGeom prst="rect">
            <a:avLst/>
          </a:prstGeom>
          <a:noFill/>
        </p:spPr>
        <p:txBody>
          <a:bodyPr wrap="square">
            <a:spAutoFit/>
          </a:bodyPr>
          <a:lstStyle/>
          <a:p>
            <a:r>
              <a:rPr lang="en-US" sz="800" dirty="0"/>
              <a:t>e.g. </a:t>
            </a:r>
            <a:r>
              <a:rPr lang="en-US" sz="800" dirty="0" err="1"/>
              <a:t>Kritcher</a:t>
            </a:r>
            <a:r>
              <a:rPr lang="en-US" sz="800" dirty="0"/>
              <a:t>, et al., Nature Phys. 18, 251 (2022)</a:t>
            </a:r>
            <a:endParaRPr lang="en-US" dirty="0"/>
          </a:p>
        </p:txBody>
      </p:sp>
      <p:sp>
        <p:nvSpPr>
          <p:cNvPr id="7" name="TextBox 6">
            <a:extLst>
              <a:ext uri="{FF2B5EF4-FFF2-40B4-BE49-F238E27FC236}">
                <a16:creationId xmlns:a16="http://schemas.microsoft.com/office/drawing/2014/main" id="{B27B8D7F-02FB-0349-120F-8D254578FF11}"/>
              </a:ext>
            </a:extLst>
          </p:cNvPr>
          <p:cNvSpPr txBox="1"/>
          <p:nvPr/>
        </p:nvSpPr>
        <p:spPr>
          <a:xfrm>
            <a:off x="813294" y="1722120"/>
            <a:ext cx="572593" cy="307777"/>
          </a:xfrm>
          <a:prstGeom prst="rect">
            <a:avLst/>
          </a:prstGeom>
          <a:noFill/>
        </p:spPr>
        <p:txBody>
          <a:bodyPr wrap="none" rtlCol="0">
            <a:spAutoFit/>
          </a:bodyPr>
          <a:lstStyle/>
          <a:p>
            <a:r>
              <a:rPr lang="en-US" dirty="0"/>
              <a:t>Data</a:t>
            </a:r>
          </a:p>
        </p:txBody>
      </p:sp>
      <p:sp>
        <p:nvSpPr>
          <p:cNvPr id="8" name="TextBox 7">
            <a:extLst>
              <a:ext uri="{FF2B5EF4-FFF2-40B4-BE49-F238E27FC236}">
                <a16:creationId xmlns:a16="http://schemas.microsoft.com/office/drawing/2014/main" id="{A48A71F5-CEA9-DEF6-45B2-85C1F93A6840}"/>
              </a:ext>
            </a:extLst>
          </p:cNvPr>
          <p:cNvSpPr txBox="1"/>
          <p:nvPr/>
        </p:nvSpPr>
        <p:spPr>
          <a:xfrm>
            <a:off x="381512" y="2609081"/>
            <a:ext cx="1378708" cy="738664"/>
          </a:xfrm>
          <a:prstGeom prst="rect">
            <a:avLst/>
          </a:prstGeom>
          <a:noFill/>
        </p:spPr>
        <p:txBody>
          <a:bodyPr wrap="square" rtlCol="0">
            <a:spAutoFit/>
          </a:bodyPr>
          <a:lstStyle/>
          <a:p>
            <a:r>
              <a:rPr lang="en-US" dirty="0"/>
              <a:t>Synthetic data from simulation</a:t>
            </a:r>
          </a:p>
        </p:txBody>
      </p:sp>
      <p:sp>
        <p:nvSpPr>
          <p:cNvPr id="9" name="TextBox 8">
            <a:extLst>
              <a:ext uri="{FF2B5EF4-FFF2-40B4-BE49-F238E27FC236}">
                <a16:creationId xmlns:a16="http://schemas.microsoft.com/office/drawing/2014/main" id="{B6F3FE0A-CBE3-A4F7-BBFF-860488A2FE5E}"/>
              </a:ext>
            </a:extLst>
          </p:cNvPr>
          <p:cNvSpPr txBox="1"/>
          <p:nvPr/>
        </p:nvSpPr>
        <p:spPr>
          <a:xfrm>
            <a:off x="381512" y="3819208"/>
            <a:ext cx="1099981" cy="523220"/>
          </a:xfrm>
          <a:prstGeom prst="rect">
            <a:avLst/>
          </a:prstGeom>
          <a:noFill/>
        </p:spPr>
        <p:txBody>
          <a:bodyPr wrap="none" rtlCol="0">
            <a:spAutoFit/>
          </a:bodyPr>
          <a:lstStyle/>
          <a:p>
            <a:r>
              <a:rPr lang="en-US" dirty="0"/>
              <a:t>HYDRA</a:t>
            </a:r>
            <a:r>
              <a:rPr lang="en-US" baseline="30000" dirty="0"/>
              <a:t>*</a:t>
            </a:r>
            <a:endParaRPr lang="en-US" dirty="0"/>
          </a:p>
          <a:p>
            <a:r>
              <a:rPr lang="en-US" dirty="0"/>
              <a:t>Simulation</a:t>
            </a:r>
          </a:p>
        </p:txBody>
      </p:sp>
      <p:sp>
        <p:nvSpPr>
          <p:cNvPr id="10" name="TextBox 9">
            <a:extLst>
              <a:ext uri="{FF2B5EF4-FFF2-40B4-BE49-F238E27FC236}">
                <a16:creationId xmlns:a16="http://schemas.microsoft.com/office/drawing/2014/main" id="{3E25CC50-27E7-3A5D-76DA-EAEAB7BCBE6C}"/>
              </a:ext>
            </a:extLst>
          </p:cNvPr>
          <p:cNvSpPr txBox="1"/>
          <p:nvPr/>
        </p:nvSpPr>
        <p:spPr>
          <a:xfrm>
            <a:off x="2347472" y="4831088"/>
            <a:ext cx="1454244" cy="215444"/>
          </a:xfrm>
          <a:prstGeom prst="rect">
            <a:avLst/>
          </a:prstGeom>
          <a:noFill/>
        </p:spPr>
        <p:txBody>
          <a:bodyPr wrap="none" rtlCol="0">
            <a:spAutoFit/>
          </a:bodyPr>
          <a:lstStyle/>
          <a:p>
            <a:r>
              <a:rPr lang="en-US" sz="800" dirty="0"/>
              <a:t>*</a:t>
            </a:r>
            <a:r>
              <a:rPr lang="en-US" sz="800" dirty="0" err="1"/>
              <a:t>Marinak</a:t>
            </a:r>
            <a:r>
              <a:rPr lang="en-US" sz="800" dirty="0"/>
              <a:t>, et al., </a:t>
            </a:r>
            <a:r>
              <a:rPr lang="en-US" sz="800" dirty="0" err="1"/>
              <a:t>PoP</a:t>
            </a:r>
            <a:r>
              <a:rPr lang="en-US" sz="800" dirty="0"/>
              <a:t>, 2003</a:t>
            </a:r>
          </a:p>
        </p:txBody>
      </p:sp>
    </p:spTree>
    <p:extLst>
      <p:ext uri="{BB962C8B-B14F-4D97-AF65-F5344CB8AC3E}">
        <p14:creationId xmlns:p14="http://schemas.microsoft.com/office/powerpoint/2010/main" val="3179127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5D5A-54AC-E906-D7EB-D5023A32C354}"/>
              </a:ext>
            </a:extLst>
          </p:cNvPr>
          <p:cNvSpPr>
            <a:spLocks noGrp="1"/>
          </p:cNvSpPr>
          <p:nvPr>
            <p:ph type="title"/>
          </p:nvPr>
        </p:nvSpPr>
        <p:spPr/>
        <p:txBody>
          <a:bodyPr/>
          <a:lstStyle/>
          <a:p>
            <a:r>
              <a:rPr lang="en-US" dirty="0"/>
              <a:t>In ICF, it is essential to maximize the conversion of implosion kinetic energy into hotspot internal energy</a:t>
            </a:r>
          </a:p>
        </p:txBody>
      </p:sp>
      <p:pic>
        <p:nvPicPr>
          <p:cNvPr id="4" name="Picture 3">
            <a:extLst>
              <a:ext uri="{FF2B5EF4-FFF2-40B4-BE49-F238E27FC236}">
                <a16:creationId xmlns:a16="http://schemas.microsoft.com/office/drawing/2014/main" id="{D457B4FE-A152-7FE6-A8B5-E294FF497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1269369"/>
            <a:ext cx="4237222" cy="3086100"/>
          </a:xfrm>
          <a:prstGeom prst="rect">
            <a:avLst/>
          </a:prstGeom>
        </p:spPr>
      </p:pic>
      <p:sp>
        <p:nvSpPr>
          <p:cNvPr id="5" name="TextBox 4">
            <a:extLst>
              <a:ext uri="{FF2B5EF4-FFF2-40B4-BE49-F238E27FC236}">
                <a16:creationId xmlns:a16="http://schemas.microsoft.com/office/drawing/2014/main" id="{A5960902-F974-DFD3-0053-D2F72A0D9734}"/>
              </a:ext>
            </a:extLst>
          </p:cNvPr>
          <p:cNvSpPr txBox="1"/>
          <p:nvPr/>
        </p:nvSpPr>
        <p:spPr>
          <a:xfrm>
            <a:off x="1144938" y="988062"/>
            <a:ext cx="2383122" cy="400110"/>
          </a:xfrm>
          <a:prstGeom prst="rect">
            <a:avLst/>
          </a:prstGeom>
          <a:noFill/>
        </p:spPr>
        <p:txBody>
          <a:bodyPr wrap="square" rtlCol="0">
            <a:spAutoFit/>
          </a:bodyPr>
          <a:lstStyle/>
          <a:p>
            <a:pPr algn="ctr"/>
            <a:r>
              <a:rPr lang="en-US" sz="1000" dirty="0"/>
              <a:t>Experimental scaling of fusion yield with hotspot energy, Y ~ E</a:t>
            </a:r>
            <a:r>
              <a:rPr lang="en-US" sz="1000" baseline="30000" dirty="0"/>
              <a:t>3.3</a:t>
            </a:r>
            <a:endParaRPr lang="en-US" sz="1000" dirty="0"/>
          </a:p>
        </p:txBody>
      </p:sp>
      <p:pic>
        <p:nvPicPr>
          <p:cNvPr id="1026" name="Picture 2">
            <a:hlinkClick r:id="rId3"/>
            <a:extLst>
              <a:ext uri="{FF2B5EF4-FFF2-40B4-BE49-F238E27FC236}">
                <a16:creationId xmlns:a16="http://schemas.microsoft.com/office/drawing/2014/main" id="{D98BF182-C670-15C4-8FB1-905A1C0927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800" y="-136525"/>
            <a:ext cx="12700" cy="12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228DB016-8E4E-1F81-76ED-D4AEAFDB4B47}"/>
              </a:ext>
            </a:extLst>
          </p:cNvPr>
          <p:cNvGraphicFramePr>
            <a:graphicFrameLocks/>
          </p:cNvGraphicFramePr>
          <p:nvPr>
            <p:extLst>
              <p:ext uri="{D42A27DB-BD31-4B8C-83A1-F6EECF244321}">
                <p14:modId xmlns:p14="http://schemas.microsoft.com/office/powerpoint/2010/main" val="4090732788"/>
              </p:ext>
            </p:extLst>
          </p:nvPr>
        </p:nvGraphicFramePr>
        <p:xfrm>
          <a:off x="4907279" y="1357026"/>
          <a:ext cx="3276601" cy="2856834"/>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AF0DB1EF-0FCB-E8E2-A489-C982750A9EAE}"/>
              </a:ext>
            </a:extLst>
          </p:cNvPr>
          <p:cNvSpPr txBox="1"/>
          <p:nvPr/>
        </p:nvSpPr>
        <p:spPr>
          <a:xfrm>
            <a:off x="6692298" y="1522653"/>
            <a:ext cx="2383122" cy="584775"/>
          </a:xfrm>
          <a:prstGeom prst="rect">
            <a:avLst/>
          </a:prstGeom>
          <a:solidFill>
            <a:schemeClr val="bg1"/>
          </a:solidFill>
        </p:spPr>
        <p:txBody>
          <a:bodyPr wrap="square" rtlCol="0">
            <a:spAutoFit/>
          </a:bodyPr>
          <a:lstStyle/>
          <a:p>
            <a:r>
              <a:rPr lang="en-US" sz="800" dirty="0"/>
              <a:t>Simulations:</a:t>
            </a:r>
          </a:p>
          <a:p>
            <a:r>
              <a:rPr lang="en-US" sz="800" b="0" dirty="0">
                <a:solidFill>
                  <a:srgbClr val="FFA700"/>
                </a:solidFill>
              </a:rPr>
              <a:t>▲</a:t>
            </a:r>
            <a:r>
              <a:rPr lang="en-US" sz="800" b="0" dirty="0"/>
              <a:t>   Burn-off LF from </a:t>
            </a:r>
            <a:r>
              <a:rPr lang="en-US" sz="800" b="0" dirty="0" err="1"/>
              <a:t>Kritcher</a:t>
            </a:r>
            <a:r>
              <a:rPr lang="en-US" sz="800" b="0" dirty="0"/>
              <a:t>, et al., </a:t>
            </a:r>
            <a:r>
              <a:rPr lang="en-US" sz="800" b="0" dirty="0" err="1"/>
              <a:t>PoP</a:t>
            </a:r>
            <a:r>
              <a:rPr lang="en-US" sz="800" b="0" dirty="0"/>
              <a:t>, 2014</a:t>
            </a:r>
          </a:p>
          <a:p>
            <a:r>
              <a:rPr lang="en-US" sz="800" b="0" dirty="0">
                <a:solidFill>
                  <a:srgbClr val="7030A0"/>
                </a:solidFill>
              </a:rPr>
              <a:t>◼︎</a:t>
            </a:r>
            <a:r>
              <a:rPr lang="en-US" sz="800" b="0" dirty="0"/>
              <a:t>   Burn-on LF from </a:t>
            </a:r>
            <a:r>
              <a:rPr lang="en-US" sz="800" b="0" dirty="0" err="1"/>
              <a:t>Kritcher</a:t>
            </a:r>
            <a:r>
              <a:rPr lang="en-US" sz="800" b="0" dirty="0"/>
              <a:t>, et al., </a:t>
            </a:r>
            <a:r>
              <a:rPr lang="en-US" sz="800" b="0" dirty="0" err="1"/>
              <a:t>PoP</a:t>
            </a:r>
            <a:r>
              <a:rPr lang="en-US" sz="800" b="0" dirty="0"/>
              <a:t>, 2014</a:t>
            </a:r>
          </a:p>
          <a:p>
            <a:r>
              <a:rPr lang="en-US" sz="800" b="0" dirty="0"/>
              <a:t>⚫️   Burn-on HF from </a:t>
            </a:r>
            <a:r>
              <a:rPr lang="en-US" sz="800" b="0" dirty="0" err="1"/>
              <a:t>Kritcher</a:t>
            </a:r>
            <a:r>
              <a:rPr lang="en-US" sz="800" b="0" dirty="0"/>
              <a:t>, et al., </a:t>
            </a:r>
            <a:r>
              <a:rPr lang="en-US" sz="800" b="0" dirty="0" err="1"/>
              <a:t>PoP</a:t>
            </a:r>
            <a:r>
              <a:rPr lang="en-US" sz="800" b="0" dirty="0"/>
              <a:t>, 2016</a:t>
            </a:r>
          </a:p>
        </p:txBody>
      </p:sp>
      <p:sp>
        <p:nvSpPr>
          <p:cNvPr id="9" name="TextBox 8">
            <a:extLst>
              <a:ext uri="{FF2B5EF4-FFF2-40B4-BE49-F238E27FC236}">
                <a16:creationId xmlns:a16="http://schemas.microsoft.com/office/drawing/2014/main" id="{4A0F6643-C8FD-6A3A-D05B-3042331695CB}"/>
              </a:ext>
            </a:extLst>
          </p:cNvPr>
          <p:cNvSpPr txBox="1"/>
          <p:nvPr/>
        </p:nvSpPr>
        <p:spPr>
          <a:xfrm>
            <a:off x="5354018" y="1039730"/>
            <a:ext cx="2383122" cy="400110"/>
          </a:xfrm>
          <a:prstGeom prst="rect">
            <a:avLst/>
          </a:prstGeom>
          <a:noFill/>
        </p:spPr>
        <p:txBody>
          <a:bodyPr wrap="square" rtlCol="0">
            <a:spAutoFit/>
          </a:bodyPr>
          <a:lstStyle/>
          <a:p>
            <a:pPr algn="ctr"/>
            <a:r>
              <a:rPr lang="en-US" sz="1000" dirty="0"/>
              <a:t>Degradation of fusion yield with asymmetry, Y ~ (1-nRKE)</a:t>
            </a:r>
            <a:r>
              <a:rPr lang="en-US" sz="1000" baseline="30000" dirty="0"/>
              <a:t>3.3</a:t>
            </a:r>
            <a:endParaRPr lang="en-US" sz="1000" dirty="0"/>
          </a:p>
        </p:txBody>
      </p:sp>
      <p:sp>
        <p:nvSpPr>
          <p:cNvPr id="12" name="TextBox 11">
            <a:extLst>
              <a:ext uri="{FF2B5EF4-FFF2-40B4-BE49-F238E27FC236}">
                <a16:creationId xmlns:a16="http://schemas.microsoft.com/office/drawing/2014/main" id="{5A780A5F-E18A-4E08-CF47-36AB6904BE7E}"/>
              </a:ext>
            </a:extLst>
          </p:cNvPr>
          <p:cNvSpPr txBox="1"/>
          <p:nvPr/>
        </p:nvSpPr>
        <p:spPr>
          <a:xfrm>
            <a:off x="7048500" y="2448788"/>
            <a:ext cx="1255472" cy="215444"/>
          </a:xfrm>
          <a:prstGeom prst="rect">
            <a:avLst/>
          </a:prstGeom>
          <a:noFill/>
        </p:spPr>
        <p:txBody>
          <a:bodyPr wrap="none" rtlCol="0">
            <a:spAutoFit/>
          </a:bodyPr>
          <a:lstStyle/>
          <a:p>
            <a:r>
              <a:rPr lang="en-US" sz="800" dirty="0"/>
              <a:t>Burn-off piston model</a:t>
            </a:r>
          </a:p>
        </p:txBody>
      </p:sp>
      <p:cxnSp>
        <p:nvCxnSpPr>
          <p:cNvPr id="14" name="Straight Connector 13">
            <a:extLst>
              <a:ext uri="{FF2B5EF4-FFF2-40B4-BE49-F238E27FC236}">
                <a16:creationId xmlns:a16="http://schemas.microsoft.com/office/drawing/2014/main" id="{4F3E9C07-DCFD-9656-6D0A-EEACB0B62503}"/>
              </a:ext>
            </a:extLst>
          </p:cNvPr>
          <p:cNvCxnSpPr/>
          <p:nvPr/>
        </p:nvCxnSpPr>
        <p:spPr>
          <a:xfrm flipH="1">
            <a:off x="7117080" y="2651760"/>
            <a:ext cx="342900" cy="25146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9F9EBD8-9227-194B-8AD3-3FBE1DA4D89F}"/>
              </a:ext>
            </a:extLst>
          </p:cNvPr>
          <p:cNvSpPr txBox="1"/>
          <p:nvPr/>
        </p:nvSpPr>
        <p:spPr>
          <a:xfrm>
            <a:off x="5797837" y="3701700"/>
            <a:ext cx="1250663" cy="215444"/>
          </a:xfrm>
          <a:prstGeom prst="rect">
            <a:avLst/>
          </a:prstGeom>
          <a:noFill/>
        </p:spPr>
        <p:txBody>
          <a:bodyPr wrap="none" rtlCol="0">
            <a:spAutoFit/>
          </a:bodyPr>
          <a:lstStyle/>
          <a:p>
            <a:r>
              <a:rPr lang="en-US" sz="800" dirty="0"/>
              <a:t>Burn-on piston model</a:t>
            </a:r>
          </a:p>
        </p:txBody>
      </p:sp>
      <p:cxnSp>
        <p:nvCxnSpPr>
          <p:cNvPr id="16" name="Straight Connector 15">
            <a:extLst>
              <a:ext uri="{FF2B5EF4-FFF2-40B4-BE49-F238E27FC236}">
                <a16:creationId xmlns:a16="http://schemas.microsoft.com/office/drawing/2014/main" id="{718238DA-4F21-8552-7472-7619C45DA883}"/>
              </a:ext>
            </a:extLst>
          </p:cNvPr>
          <p:cNvCxnSpPr>
            <a:cxnSpLocks/>
          </p:cNvCxnSpPr>
          <p:nvPr/>
        </p:nvCxnSpPr>
        <p:spPr>
          <a:xfrm flipH="1">
            <a:off x="6558992" y="3253740"/>
            <a:ext cx="558088" cy="45768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A1C856A4-C4C0-E402-5809-6707AE9129F5}"/>
                  </a:ext>
                </a:extLst>
              </p:cNvPr>
              <p:cNvSpPr/>
              <p:nvPr/>
            </p:nvSpPr>
            <p:spPr>
              <a:xfrm>
                <a:off x="4473002" y="2456220"/>
                <a:ext cx="579178" cy="6819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𝑌</m:t>
                          </m:r>
                        </m:num>
                        <m:den>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𝑌</m:t>
                              </m:r>
                            </m:e>
                            <m:sub>
                              <m:r>
                                <a:rPr lang="en-US" sz="1800" b="0" i="1" smtClean="0">
                                  <a:latin typeface="Cambria Math" panose="02040503050406030204" pitchFamily="18" charset="0"/>
                                  <a:ea typeface="Cambria Math" panose="02040503050406030204" pitchFamily="18" charset="0"/>
                                </a:rPr>
                                <m:t>1</m:t>
                              </m:r>
                              <m:r>
                                <a:rPr lang="en-US" sz="1800" b="0" i="1" smtClean="0">
                                  <a:latin typeface="Cambria Math" panose="02040503050406030204" pitchFamily="18" charset="0"/>
                                  <a:ea typeface="Cambria Math" panose="02040503050406030204" pitchFamily="18" charset="0"/>
                                </a:rPr>
                                <m:t>𝐷</m:t>
                              </m:r>
                            </m:sub>
                          </m:sSub>
                        </m:den>
                      </m:f>
                    </m:oMath>
                  </m:oMathPara>
                </a14:m>
                <a:endParaRPr lang="en-US" sz="1800" b="0" dirty="0">
                  <a:ea typeface="Cambria Math" panose="02040503050406030204" pitchFamily="18" charset="0"/>
                </a:endParaRPr>
              </a:p>
            </p:txBody>
          </p:sp>
        </mc:Choice>
        <mc:Fallback xmlns="">
          <p:sp>
            <p:nvSpPr>
              <p:cNvPr id="18" name="Rectangle 17">
                <a:extLst>
                  <a:ext uri="{FF2B5EF4-FFF2-40B4-BE49-F238E27FC236}">
                    <a16:creationId xmlns:a16="http://schemas.microsoft.com/office/drawing/2014/main" id="{A1C856A4-C4C0-E402-5809-6707AE9129F5}"/>
                  </a:ext>
                </a:extLst>
              </p:cNvPr>
              <p:cNvSpPr>
                <a:spLocks noRot="1" noChangeAspect="1" noMove="1" noResize="1" noEditPoints="1" noAdjustHandles="1" noChangeArrowheads="1" noChangeShapeType="1" noTextEdit="1"/>
              </p:cNvSpPr>
              <p:nvPr/>
            </p:nvSpPr>
            <p:spPr>
              <a:xfrm>
                <a:off x="4473002" y="2456220"/>
                <a:ext cx="579178" cy="68191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88DF2A0B-FCA7-7AC1-C316-F086B04BFEB3}"/>
                  </a:ext>
                </a:extLst>
              </p:cNvPr>
              <p:cNvSpPr/>
              <p:nvPr/>
            </p:nvSpPr>
            <p:spPr>
              <a:xfrm>
                <a:off x="6275160" y="4126506"/>
                <a:ext cx="678904" cy="38042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000" i="1">
                              <a:latin typeface="Cambria Math" panose="02040503050406030204" pitchFamily="18" charset="0"/>
                              <a:ea typeface="Cambria Math" panose="02040503050406030204" pitchFamily="18" charset="0"/>
                            </a:rPr>
                          </m:ctrlPr>
                        </m:fPr>
                        <m:num>
                          <m:r>
                            <a:rPr lang="en-US" sz="1000" i="1">
                              <a:latin typeface="Cambria Math" panose="02040503050406030204" pitchFamily="18" charset="0"/>
                              <a:ea typeface="Cambria Math" panose="02040503050406030204" pitchFamily="18" charset="0"/>
                            </a:rPr>
                            <m:t>𝑹𝑲𝑬</m:t>
                          </m:r>
                        </m:num>
                        <m:den>
                          <m:r>
                            <a:rPr lang="en-US" sz="1000" i="1">
                              <a:latin typeface="Cambria Math" panose="02040503050406030204" pitchFamily="18" charset="0"/>
                              <a:ea typeface="Cambria Math" panose="02040503050406030204" pitchFamily="18" charset="0"/>
                            </a:rPr>
                            <m:t>𝟎</m:t>
                          </m:r>
                          <m:r>
                            <a:rPr lang="en-US" sz="1000" i="1">
                              <a:latin typeface="Cambria Math" panose="02040503050406030204" pitchFamily="18" charset="0"/>
                              <a:ea typeface="Cambria Math" panose="02040503050406030204" pitchFamily="18" charset="0"/>
                            </a:rPr>
                            <m:t>.</m:t>
                          </m:r>
                          <m:r>
                            <a:rPr lang="en-US" sz="1000" i="1">
                              <a:latin typeface="Cambria Math" panose="02040503050406030204" pitchFamily="18" charset="0"/>
                              <a:ea typeface="Cambria Math" panose="02040503050406030204" pitchFamily="18" charset="0"/>
                            </a:rPr>
                            <m:t>𝟔𝟔</m:t>
                          </m:r>
                          <m:r>
                            <a:rPr lang="en-US" sz="1000" i="1">
                              <a:latin typeface="Cambria Math" panose="02040503050406030204" pitchFamily="18" charset="0"/>
                              <a:ea typeface="Cambria Math" panose="02040503050406030204" pitchFamily="18" charset="0"/>
                            </a:rPr>
                            <m:t>𝑲𝑬</m:t>
                          </m:r>
                        </m:den>
                      </m:f>
                    </m:oMath>
                  </m:oMathPara>
                </a14:m>
                <a:endParaRPr lang="en-US" sz="1000" dirty="0">
                  <a:ea typeface="Cambria Math" panose="02040503050406030204" pitchFamily="18" charset="0"/>
                </a:endParaRPr>
              </a:p>
            </p:txBody>
          </p:sp>
        </mc:Choice>
        <mc:Fallback xmlns="">
          <p:sp>
            <p:nvSpPr>
              <p:cNvPr id="19" name="Rectangle 18">
                <a:extLst>
                  <a:ext uri="{FF2B5EF4-FFF2-40B4-BE49-F238E27FC236}">
                    <a16:creationId xmlns:a16="http://schemas.microsoft.com/office/drawing/2014/main" id="{88DF2A0B-FCA7-7AC1-C316-F086B04BFEB3}"/>
                  </a:ext>
                </a:extLst>
              </p:cNvPr>
              <p:cNvSpPr>
                <a:spLocks noRot="1" noChangeAspect="1" noMove="1" noResize="1" noEditPoints="1" noAdjustHandles="1" noChangeArrowheads="1" noChangeShapeType="1" noTextEdit="1"/>
              </p:cNvSpPr>
              <p:nvPr/>
            </p:nvSpPr>
            <p:spPr>
              <a:xfrm>
                <a:off x="6275160" y="4126506"/>
                <a:ext cx="678904" cy="3804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125DD2A-5339-C237-6655-2386ACA5B4DC}"/>
                  </a:ext>
                </a:extLst>
              </p:cNvPr>
              <p:cNvSpPr txBox="1"/>
              <p:nvPr/>
            </p:nvSpPr>
            <p:spPr>
              <a:xfrm>
                <a:off x="7342230" y="2755880"/>
                <a:ext cx="1723742" cy="2686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800" b="1" i="1" smtClean="0">
                              <a:latin typeface="Cambria Math" panose="02040503050406030204" pitchFamily="18" charset="0"/>
                            </a:rPr>
                          </m:ctrlPr>
                        </m:fPr>
                        <m:num>
                          <m:r>
                            <a:rPr lang="en-US" sz="800" b="1" i="1" smtClean="0">
                              <a:latin typeface="Cambria Math" panose="02040503050406030204" pitchFamily="18" charset="0"/>
                            </a:rPr>
                            <m:t>𝒀</m:t>
                          </m:r>
                        </m:num>
                        <m:den>
                          <m:sSub>
                            <m:sSubPr>
                              <m:ctrlPr>
                                <a:rPr lang="en-US" sz="800" b="1" i="1" smtClean="0">
                                  <a:latin typeface="Cambria Math" panose="02040503050406030204" pitchFamily="18" charset="0"/>
                                </a:rPr>
                              </m:ctrlPr>
                            </m:sSubPr>
                            <m:e>
                              <m:r>
                                <a:rPr lang="en-US" sz="800" b="1" i="1" smtClean="0">
                                  <a:latin typeface="Cambria Math" panose="02040503050406030204" pitchFamily="18" charset="0"/>
                                </a:rPr>
                                <m:t>𝒀</m:t>
                              </m:r>
                            </m:e>
                            <m:sub>
                              <m:r>
                                <a:rPr lang="en-US" sz="800" b="1" i="1" smtClean="0">
                                  <a:latin typeface="Cambria Math" panose="02040503050406030204" pitchFamily="18" charset="0"/>
                                </a:rPr>
                                <m:t>𝟏</m:t>
                              </m:r>
                              <m:r>
                                <a:rPr lang="en-US" sz="800" b="1" i="1" smtClean="0">
                                  <a:latin typeface="Cambria Math" panose="02040503050406030204" pitchFamily="18" charset="0"/>
                                </a:rPr>
                                <m:t>𝑫</m:t>
                              </m:r>
                            </m:sub>
                          </m:sSub>
                        </m:den>
                      </m:f>
                      <m:r>
                        <a:rPr lang="en-US" sz="800" b="1" i="1" smtClean="0">
                          <a:latin typeface="Cambria Math" panose="02040503050406030204" pitchFamily="18" charset="0"/>
                        </a:rPr>
                        <m:t>=</m:t>
                      </m:r>
                      <m:sSup>
                        <m:sSupPr>
                          <m:ctrlPr>
                            <a:rPr lang="en-US" sz="800" i="1" smtClean="0">
                              <a:latin typeface="Cambria Math" panose="02040503050406030204" pitchFamily="18" charset="0"/>
                            </a:rPr>
                          </m:ctrlPr>
                        </m:sSupPr>
                        <m:e>
                          <m:d>
                            <m:dPr>
                              <m:ctrlPr>
                                <a:rPr lang="en-US" sz="800" i="1">
                                  <a:latin typeface="Cambria Math" panose="02040503050406030204" pitchFamily="18" charset="0"/>
                                </a:rPr>
                              </m:ctrlPr>
                            </m:dPr>
                            <m:e>
                              <m:f>
                                <m:fPr>
                                  <m:ctrlPr>
                                    <a:rPr lang="en-US" sz="800" i="1">
                                      <a:latin typeface="Cambria Math" panose="02040503050406030204" pitchFamily="18" charset="0"/>
                                    </a:rPr>
                                  </m:ctrlPr>
                                </m:fPr>
                                <m:num>
                                  <m:r>
                                    <a:rPr lang="en-US" sz="800" i="1">
                                      <a:latin typeface="Cambria Math" panose="02040503050406030204" pitchFamily="18" charset="0"/>
                                      <a:ea typeface="Cambria Math" panose="02040503050406030204" pitchFamily="18" charset="0"/>
                                    </a:rPr>
                                    <m:t>𝝆𝜹</m:t>
                                  </m:r>
                                  <m:sSub>
                                    <m:sSubPr>
                                      <m:ctrlPr>
                                        <a:rPr lang="en-US" sz="800" i="1">
                                          <a:latin typeface="Cambria Math" panose="02040503050406030204" pitchFamily="18" charset="0"/>
                                          <a:ea typeface="Cambria Math" panose="02040503050406030204" pitchFamily="18" charset="0"/>
                                        </a:rPr>
                                      </m:ctrlPr>
                                    </m:sSubPr>
                                    <m:e>
                                      <m:r>
                                        <a:rPr lang="en-US" sz="800" i="1">
                                          <a:latin typeface="Cambria Math" panose="02040503050406030204" pitchFamily="18" charset="0"/>
                                          <a:ea typeface="Cambria Math" panose="02040503050406030204" pitchFamily="18" charset="0"/>
                                        </a:rPr>
                                        <m:t>𝑹</m:t>
                                      </m:r>
                                    </m:e>
                                    <m:sub>
                                      <m:r>
                                        <a:rPr lang="en-US" sz="800" b="1" i="1" smtClean="0">
                                          <a:latin typeface="Cambria Math" panose="02040503050406030204" pitchFamily="18" charset="0"/>
                                          <a:ea typeface="Cambria Math" panose="02040503050406030204" pitchFamily="18" charset="0"/>
                                        </a:rPr>
                                        <m:t>𝑾𝑯𝑴</m:t>
                                      </m:r>
                                    </m:sub>
                                  </m:sSub>
                                </m:num>
                                <m:den>
                                  <m:r>
                                    <a:rPr lang="en-US" sz="800" i="1">
                                      <a:latin typeface="Cambria Math" panose="02040503050406030204" pitchFamily="18" charset="0"/>
                                      <a:ea typeface="Cambria Math" panose="02040503050406030204" pitchFamily="18" charset="0"/>
                                    </a:rPr>
                                    <m:t>𝝆𝜹</m:t>
                                  </m:r>
                                  <m:sSub>
                                    <m:sSubPr>
                                      <m:ctrlPr>
                                        <a:rPr lang="en-US" sz="800" i="1">
                                          <a:latin typeface="Cambria Math" panose="02040503050406030204" pitchFamily="18" charset="0"/>
                                          <a:ea typeface="Cambria Math" panose="02040503050406030204" pitchFamily="18" charset="0"/>
                                        </a:rPr>
                                      </m:ctrlPr>
                                    </m:sSubPr>
                                    <m:e>
                                      <m:r>
                                        <a:rPr lang="en-US" sz="800" i="1">
                                          <a:latin typeface="Cambria Math" panose="02040503050406030204" pitchFamily="18" charset="0"/>
                                          <a:ea typeface="Cambria Math" panose="02040503050406030204" pitchFamily="18" charset="0"/>
                                        </a:rPr>
                                        <m:t>𝑹</m:t>
                                      </m:r>
                                    </m:e>
                                    <m:sub>
                                      <m:r>
                                        <a:rPr lang="en-US" sz="800" i="1">
                                          <a:latin typeface="Cambria Math" panose="02040503050406030204" pitchFamily="18" charset="0"/>
                                          <a:ea typeface="Cambria Math" panose="02040503050406030204" pitchFamily="18" charset="0"/>
                                        </a:rPr>
                                        <m:t>𝒂𝒗𝒆</m:t>
                                      </m:r>
                                    </m:sub>
                                  </m:sSub>
                                </m:den>
                              </m:f>
                            </m:e>
                          </m:d>
                        </m:e>
                        <m:sup>
                          <m:r>
                            <a:rPr lang="en-US" sz="800" b="1" i="1" smtClean="0">
                              <a:latin typeface="Cambria Math" panose="02040503050406030204" pitchFamily="18" charset="0"/>
                            </a:rPr>
                            <m:t>𝒂</m:t>
                          </m:r>
                        </m:sup>
                      </m:sSup>
                      <m:r>
                        <a:rPr lang="en-US" sz="800" b="1" i="1" smtClean="0">
                          <a:latin typeface="Cambria Math" panose="02040503050406030204" pitchFamily="18" charset="0"/>
                        </a:rPr>
                        <m:t>=</m:t>
                      </m:r>
                      <m:sSup>
                        <m:sSupPr>
                          <m:ctrlPr>
                            <a:rPr lang="en-US" sz="800" b="1" i="1" smtClean="0">
                              <a:latin typeface="Cambria Math" panose="02040503050406030204" pitchFamily="18" charset="0"/>
                            </a:rPr>
                          </m:ctrlPr>
                        </m:sSupPr>
                        <m:e>
                          <m:d>
                            <m:dPr>
                              <m:ctrlPr>
                                <a:rPr lang="en-US" sz="800" i="1">
                                  <a:latin typeface="Cambria Math" panose="02040503050406030204" pitchFamily="18" charset="0"/>
                                </a:rPr>
                              </m:ctrlPr>
                            </m:dPr>
                            <m:e>
                              <m:r>
                                <a:rPr lang="en-US" sz="800" i="1">
                                  <a:latin typeface="Cambria Math" panose="02040503050406030204" pitchFamily="18" charset="0"/>
                                </a:rPr>
                                <m:t>𝟏</m:t>
                              </m:r>
                              <m:r>
                                <a:rPr lang="en-US" sz="800" i="1">
                                  <a:latin typeface="Cambria Math" panose="02040503050406030204" pitchFamily="18" charset="0"/>
                                </a:rPr>
                                <m:t>−</m:t>
                              </m:r>
                              <m:f>
                                <m:fPr>
                                  <m:ctrlPr>
                                    <a:rPr lang="en-US" sz="800" i="1" smtClean="0">
                                      <a:latin typeface="Cambria Math" panose="02040503050406030204" pitchFamily="18" charset="0"/>
                                    </a:rPr>
                                  </m:ctrlPr>
                                </m:fPr>
                                <m:num>
                                  <m:r>
                                    <a:rPr lang="en-US" sz="800" b="1" i="1" smtClean="0">
                                      <a:latin typeface="Cambria Math" panose="02040503050406030204" pitchFamily="18" charset="0"/>
                                    </a:rPr>
                                    <m:t>𝑹𝑲𝑬</m:t>
                                  </m:r>
                                </m:num>
                                <m:den>
                                  <m:r>
                                    <a:rPr lang="en-US" sz="800" b="1" i="1" smtClean="0">
                                      <a:latin typeface="Cambria Math" panose="02040503050406030204" pitchFamily="18" charset="0"/>
                                    </a:rPr>
                                    <m:t>𝟎</m:t>
                                  </m:r>
                                  <m:r>
                                    <a:rPr lang="en-US" sz="800" b="1" i="1" smtClean="0">
                                      <a:latin typeface="Cambria Math" panose="02040503050406030204" pitchFamily="18" charset="0"/>
                                    </a:rPr>
                                    <m:t>.</m:t>
                                  </m:r>
                                  <m:r>
                                    <a:rPr lang="en-US" sz="800" b="1" i="1" smtClean="0">
                                      <a:latin typeface="Cambria Math" panose="02040503050406030204" pitchFamily="18" charset="0"/>
                                    </a:rPr>
                                    <m:t>𝟔𝟔</m:t>
                                  </m:r>
                                  <m:r>
                                    <a:rPr lang="en-US" sz="800" b="1" i="1" smtClean="0">
                                      <a:latin typeface="Cambria Math" panose="02040503050406030204" pitchFamily="18" charset="0"/>
                                    </a:rPr>
                                    <m:t>𝑲𝑬</m:t>
                                  </m:r>
                                </m:den>
                              </m:f>
                            </m:e>
                          </m:d>
                        </m:e>
                        <m:sup>
                          <m:r>
                            <a:rPr lang="en-US" sz="800" b="1" i="1" smtClean="0">
                              <a:latin typeface="Cambria Math" panose="02040503050406030204" pitchFamily="18" charset="0"/>
                            </a:rPr>
                            <m:t>𝒂</m:t>
                          </m:r>
                        </m:sup>
                      </m:sSup>
                    </m:oMath>
                  </m:oMathPara>
                </a14:m>
                <a:endParaRPr lang="en-US" sz="800" dirty="0"/>
              </a:p>
            </p:txBody>
          </p:sp>
        </mc:Choice>
        <mc:Fallback xmlns="">
          <p:sp>
            <p:nvSpPr>
              <p:cNvPr id="20" name="TextBox 19">
                <a:extLst>
                  <a:ext uri="{FF2B5EF4-FFF2-40B4-BE49-F238E27FC236}">
                    <a16:creationId xmlns:a16="http://schemas.microsoft.com/office/drawing/2014/main" id="{6125DD2A-5339-C237-6655-2386ACA5B4DC}"/>
                  </a:ext>
                </a:extLst>
              </p:cNvPr>
              <p:cNvSpPr txBox="1">
                <a:spLocks noRot="1" noChangeAspect="1" noMove="1" noResize="1" noEditPoints="1" noAdjustHandles="1" noChangeArrowheads="1" noChangeShapeType="1" noTextEdit="1"/>
              </p:cNvSpPr>
              <p:nvPr/>
            </p:nvSpPr>
            <p:spPr>
              <a:xfrm>
                <a:off x="7342230" y="2755880"/>
                <a:ext cx="1723742" cy="268600"/>
              </a:xfrm>
              <a:prstGeom prst="rect">
                <a:avLst/>
              </a:prstGeom>
              <a:blipFill>
                <a:blip r:embed="rId8"/>
                <a:stretch>
                  <a:fillRect l="-730"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C7239A8-6A58-7745-C7B5-B3889400F2CA}"/>
                  </a:ext>
                </a:extLst>
              </p:cNvPr>
              <p:cNvSpPr txBox="1"/>
              <p:nvPr/>
            </p:nvSpPr>
            <p:spPr>
              <a:xfrm>
                <a:off x="7924322" y="3173284"/>
                <a:ext cx="519116" cy="153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000" i="1" smtClean="0">
                              <a:latin typeface="Cambria Math" panose="02040503050406030204" pitchFamily="18" charset="0"/>
                            </a:rPr>
                          </m:ctrlPr>
                        </m:dPr>
                        <m:e>
                          <m:r>
                            <a:rPr lang="en-US" sz="1000" i="1" smtClean="0">
                              <a:latin typeface="Cambria Math" panose="02040503050406030204" pitchFamily="18" charset="0"/>
                              <a:ea typeface="Cambria Math" panose="02040503050406030204" pitchFamily="18" charset="0"/>
                            </a:rPr>
                            <m:t>𝝈</m:t>
                          </m:r>
                          <m:r>
                            <a:rPr lang="en-US" sz="1000" b="1" i="1" smtClean="0">
                              <a:latin typeface="Cambria Math" panose="02040503050406030204" pitchFamily="18" charset="0"/>
                              <a:ea typeface="Cambria Math" panose="02040503050406030204" pitchFamily="18" charset="0"/>
                            </a:rPr>
                            <m:t>𝒗</m:t>
                          </m:r>
                        </m:e>
                      </m:d>
                      <m:r>
                        <a:rPr lang="en-US" sz="1000" b="1" i="1" smtClean="0">
                          <a:latin typeface="Cambria Math" panose="02040503050406030204" pitchFamily="18" charset="0"/>
                        </a:rPr>
                        <m:t>~</m:t>
                      </m:r>
                      <m:sSup>
                        <m:sSupPr>
                          <m:ctrlPr>
                            <a:rPr lang="en-US" sz="1000" b="1" i="1" smtClean="0">
                              <a:latin typeface="Cambria Math" panose="02040503050406030204" pitchFamily="18" charset="0"/>
                            </a:rPr>
                          </m:ctrlPr>
                        </m:sSupPr>
                        <m:e>
                          <m:r>
                            <a:rPr lang="en-US" sz="1000" b="1" i="1" smtClean="0">
                              <a:latin typeface="Cambria Math" panose="02040503050406030204" pitchFamily="18" charset="0"/>
                            </a:rPr>
                            <m:t>𝑻</m:t>
                          </m:r>
                        </m:e>
                        <m:sup>
                          <m:r>
                            <a:rPr lang="en-US" sz="1000" b="1" i="1" smtClean="0">
                              <a:latin typeface="Cambria Math" panose="02040503050406030204" pitchFamily="18" charset="0"/>
                            </a:rPr>
                            <m:t>𝒂</m:t>
                          </m:r>
                        </m:sup>
                      </m:sSup>
                    </m:oMath>
                  </m:oMathPara>
                </a14:m>
                <a:endParaRPr lang="en-US" sz="1000" dirty="0"/>
              </a:p>
            </p:txBody>
          </p:sp>
        </mc:Choice>
        <mc:Fallback xmlns="">
          <p:sp>
            <p:nvSpPr>
              <p:cNvPr id="22" name="TextBox 21">
                <a:extLst>
                  <a:ext uri="{FF2B5EF4-FFF2-40B4-BE49-F238E27FC236}">
                    <a16:creationId xmlns:a16="http://schemas.microsoft.com/office/drawing/2014/main" id="{DC7239A8-6A58-7745-C7B5-B3889400F2CA}"/>
                  </a:ext>
                </a:extLst>
              </p:cNvPr>
              <p:cNvSpPr txBox="1">
                <a:spLocks noRot="1" noChangeAspect="1" noMove="1" noResize="1" noEditPoints="1" noAdjustHandles="1" noChangeArrowheads="1" noChangeShapeType="1" noTextEdit="1"/>
              </p:cNvSpPr>
              <p:nvPr/>
            </p:nvSpPr>
            <p:spPr>
              <a:xfrm>
                <a:off x="7924322" y="3173284"/>
                <a:ext cx="519116" cy="153888"/>
              </a:xfrm>
              <a:prstGeom prst="rect">
                <a:avLst/>
              </a:prstGeom>
              <a:blipFill>
                <a:blip r:embed="rId9"/>
                <a:stretch>
                  <a:fillRect r="-24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CEB585C-F89E-26C3-FCFD-F58E4DBAA6F0}"/>
                  </a:ext>
                </a:extLst>
              </p:cNvPr>
              <p:cNvSpPr txBox="1"/>
              <p:nvPr/>
            </p:nvSpPr>
            <p:spPr>
              <a:xfrm>
                <a:off x="3127374" y="4301587"/>
                <a:ext cx="2904449" cy="451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𝒉𝒔</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i="1">
                              <a:latin typeface="Cambria Math" panose="02040503050406030204" pitchFamily="18" charset="0"/>
                            </a:rPr>
                            <m:t>𝒄</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𝒂</m:t>
                                  </m:r>
                                </m:e>
                                <m:sub>
                                  <m:r>
                                    <a:rPr lang="en-US" i="1">
                                      <a:latin typeface="Cambria Math" panose="02040503050406030204" pitchFamily="18" charset="0"/>
                                    </a:rPr>
                                    <m:t>𝒊𝒇</m:t>
                                  </m:r>
                                </m:sub>
                              </m:sSub>
                            </m:e>
                          </m:d>
                        </m:num>
                        <m:den>
                          <m:r>
                            <a:rPr lang="en-US" b="1" i="1" smtClean="0">
                              <a:latin typeface="Cambria Math" panose="02040503050406030204" pitchFamily="18" charset="0"/>
                            </a:rPr>
                            <m:t>𝟐</m:t>
                          </m:r>
                        </m:den>
                      </m:f>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𝒎</m:t>
                          </m:r>
                        </m:e>
                        <m:sub>
                          <m:r>
                            <a:rPr lang="en-US" b="1" i="1" smtClean="0">
                              <a:solidFill>
                                <a:srgbClr val="FF0000"/>
                              </a:solidFill>
                              <a:latin typeface="Cambria Math" panose="02040503050406030204" pitchFamily="18" charset="0"/>
                            </a:rPr>
                            <m:t>𝒔𝒉𝒆𝒍𝒍</m:t>
                          </m:r>
                        </m:sub>
                      </m:sSub>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𝒗</m:t>
                          </m:r>
                        </m:e>
                        <m:sub>
                          <m:r>
                            <a:rPr lang="en-US" b="1" i="1" smtClean="0">
                              <a:latin typeface="Cambria Math" panose="02040503050406030204" pitchFamily="18" charset="0"/>
                            </a:rPr>
                            <m:t>𝒊𝒎𝒑</m:t>
                          </m:r>
                        </m:sub>
                        <m:sup>
                          <m:r>
                            <a:rPr lang="en-US" b="1" i="1" smtClean="0">
                              <a:latin typeface="Cambria Math" panose="02040503050406030204" pitchFamily="18" charset="0"/>
                            </a:rPr>
                            <m:t>𝟐</m:t>
                          </m:r>
                        </m:sup>
                      </m:sSubSup>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𝟏</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𝒏𝑹𝑲𝑬</m:t>
                      </m:r>
                      <m:r>
                        <a:rPr lang="en-US" b="1" i="1" smtClean="0">
                          <a:solidFill>
                            <a:srgbClr val="FF0000"/>
                          </a:solidFill>
                          <a:latin typeface="Cambria Math" panose="02040503050406030204" pitchFamily="18" charset="0"/>
                        </a:rPr>
                        <m:t>)</m:t>
                      </m:r>
                    </m:oMath>
                  </m:oMathPara>
                </a14:m>
                <a:endParaRPr lang="en-US" dirty="0"/>
              </a:p>
            </p:txBody>
          </p:sp>
        </mc:Choice>
        <mc:Fallback xmlns="">
          <p:sp>
            <p:nvSpPr>
              <p:cNvPr id="24" name="TextBox 23">
                <a:extLst>
                  <a:ext uri="{FF2B5EF4-FFF2-40B4-BE49-F238E27FC236}">
                    <a16:creationId xmlns:a16="http://schemas.microsoft.com/office/drawing/2014/main" id="{DCEB585C-F89E-26C3-FCFD-F58E4DBAA6F0}"/>
                  </a:ext>
                </a:extLst>
              </p:cNvPr>
              <p:cNvSpPr txBox="1">
                <a:spLocks noRot="1" noChangeAspect="1" noMove="1" noResize="1" noEditPoints="1" noAdjustHandles="1" noChangeArrowheads="1" noChangeShapeType="1" noTextEdit="1"/>
              </p:cNvSpPr>
              <p:nvPr/>
            </p:nvSpPr>
            <p:spPr>
              <a:xfrm>
                <a:off x="3127374" y="4301587"/>
                <a:ext cx="2904449" cy="451214"/>
              </a:xfrm>
              <a:prstGeom prst="rect">
                <a:avLst/>
              </a:prstGeom>
              <a:blipFill>
                <a:blip r:embed="rId10"/>
                <a:stretch>
                  <a:fillRect l="-873" r="-1747" b="-13514"/>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5CAE9C93-6106-EE7F-F74A-1BAEC522AE63}"/>
              </a:ext>
            </a:extLst>
          </p:cNvPr>
          <p:cNvSpPr txBox="1"/>
          <p:nvPr/>
        </p:nvSpPr>
        <p:spPr>
          <a:xfrm>
            <a:off x="1962443" y="4154856"/>
            <a:ext cx="763351" cy="307777"/>
          </a:xfrm>
          <a:prstGeom prst="rect">
            <a:avLst/>
          </a:prstGeom>
          <a:solidFill>
            <a:schemeClr val="bg1"/>
          </a:solidFill>
        </p:spPr>
        <p:txBody>
          <a:bodyPr wrap="none" rtlCol="0">
            <a:spAutoFit/>
          </a:bodyPr>
          <a:lstStyle/>
          <a:p>
            <a:r>
              <a:rPr lang="en-US" dirty="0" err="1"/>
              <a:t>E</a:t>
            </a:r>
            <a:r>
              <a:rPr lang="en-US" baseline="-25000" dirty="0" err="1"/>
              <a:t>hs</a:t>
            </a:r>
            <a:r>
              <a:rPr lang="en-US" dirty="0"/>
              <a:t>(kJ)</a:t>
            </a:r>
          </a:p>
        </p:txBody>
      </p:sp>
      <p:sp>
        <p:nvSpPr>
          <p:cNvPr id="28" name="TextBox 27">
            <a:extLst>
              <a:ext uri="{FF2B5EF4-FFF2-40B4-BE49-F238E27FC236}">
                <a16:creationId xmlns:a16="http://schemas.microsoft.com/office/drawing/2014/main" id="{91616028-456F-3DBD-1B10-4A58DCC80999}"/>
              </a:ext>
            </a:extLst>
          </p:cNvPr>
          <p:cNvSpPr txBox="1"/>
          <p:nvPr/>
        </p:nvSpPr>
        <p:spPr>
          <a:xfrm rot="16200000">
            <a:off x="-769146" y="2534194"/>
            <a:ext cx="2459328" cy="307777"/>
          </a:xfrm>
          <a:prstGeom prst="rect">
            <a:avLst/>
          </a:prstGeom>
          <a:solidFill>
            <a:schemeClr val="bg1"/>
          </a:solidFill>
        </p:spPr>
        <p:txBody>
          <a:bodyPr wrap="none" rtlCol="0">
            <a:spAutoFit/>
          </a:bodyPr>
          <a:lstStyle/>
          <a:p>
            <a:r>
              <a:rPr lang="en-US" dirty="0"/>
              <a:t>Total Fusion Neutron Yield</a:t>
            </a:r>
          </a:p>
        </p:txBody>
      </p:sp>
      <p:sp>
        <p:nvSpPr>
          <p:cNvPr id="29" name="TextBox 28">
            <a:extLst>
              <a:ext uri="{FF2B5EF4-FFF2-40B4-BE49-F238E27FC236}">
                <a16:creationId xmlns:a16="http://schemas.microsoft.com/office/drawing/2014/main" id="{E6E07AC1-9680-21EB-8933-BB9357E13908}"/>
              </a:ext>
            </a:extLst>
          </p:cNvPr>
          <p:cNvSpPr txBox="1"/>
          <p:nvPr/>
        </p:nvSpPr>
        <p:spPr>
          <a:xfrm>
            <a:off x="2179785" y="4874112"/>
            <a:ext cx="4602542" cy="246221"/>
          </a:xfrm>
          <a:prstGeom prst="rect">
            <a:avLst/>
          </a:prstGeom>
          <a:solidFill>
            <a:schemeClr val="bg1">
              <a:lumMod val="85000"/>
            </a:schemeClr>
          </a:solidFill>
        </p:spPr>
        <p:txBody>
          <a:bodyPr wrap="none" rtlCol="0">
            <a:spAutoFit/>
          </a:bodyPr>
          <a:lstStyle/>
          <a:p>
            <a:pPr algn="ctr"/>
            <a:r>
              <a:rPr lang="en-US" sz="1000" dirty="0"/>
              <a:t>“HYBRID” strategy: </a:t>
            </a:r>
            <a:r>
              <a:rPr lang="en-US" sz="800" dirty="0"/>
              <a:t>[Hurricane, et al., </a:t>
            </a:r>
            <a:r>
              <a:rPr lang="en-US" sz="800" dirty="0">
                <a:ea typeface="+mn-lt"/>
                <a:cs typeface="+mn-lt"/>
              </a:rPr>
              <a:t>PPCF 61, 014033 (2018); </a:t>
            </a:r>
            <a:r>
              <a:rPr lang="en-US" sz="800" dirty="0" err="1">
                <a:ea typeface="+mn-lt"/>
                <a:cs typeface="+mn-lt"/>
              </a:rPr>
              <a:t>PoP</a:t>
            </a:r>
            <a:r>
              <a:rPr lang="en-US" sz="800" dirty="0">
                <a:ea typeface="+mn-lt"/>
                <a:cs typeface="+mn-lt"/>
              </a:rPr>
              <a:t> 26, 052704 (2019)]</a:t>
            </a:r>
            <a:endParaRPr lang="en-US" sz="800"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947A12D-11BE-F69D-955E-B19AB3D6B39F}"/>
                  </a:ext>
                </a:extLst>
              </p:cNvPr>
              <p:cNvSpPr txBox="1"/>
              <p:nvPr/>
            </p:nvSpPr>
            <p:spPr>
              <a:xfrm>
                <a:off x="6965099" y="4577082"/>
                <a:ext cx="2110321" cy="179408"/>
              </a:xfrm>
              <a:prstGeom prst="rect">
                <a:avLst/>
              </a:prstGeom>
              <a:noFill/>
            </p:spPr>
            <p:txBody>
              <a:bodyPr wrap="none" lIns="0" tIns="0" rIns="0" bIns="0" rtlCol="0">
                <a:spAutoFit/>
              </a:bodyPr>
              <a:lstStyle/>
              <a:p>
                <a:r>
                  <a:rPr lang="en-US" sz="1000" b="1" dirty="0"/>
                  <a:t>KE split into hotspot, </a:t>
                </a:r>
                <a14:m>
                  <m:oMath xmlns:m="http://schemas.openxmlformats.org/officeDocument/2006/math">
                    <m:r>
                      <a:rPr lang="en-US" sz="1000" b="1" i="1" smtClean="0">
                        <a:latin typeface="Cambria Math" panose="02040503050406030204" pitchFamily="18" charset="0"/>
                      </a:rPr>
                      <m:t>𝒄</m:t>
                    </m:r>
                    <m:d>
                      <m:dPr>
                        <m:ctrlPr>
                          <a:rPr lang="en-US" sz="1000" b="1" i="1" smtClean="0">
                            <a:latin typeface="Cambria Math" panose="02040503050406030204" pitchFamily="18" charset="0"/>
                          </a:rPr>
                        </m:ctrlPr>
                      </m:dPr>
                      <m:e>
                        <m:sSub>
                          <m:sSubPr>
                            <m:ctrlPr>
                              <a:rPr lang="en-US" sz="1000" b="1" i="1" smtClean="0">
                                <a:latin typeface="Cambria Math" panose="02040503050406030204" pitchFamily="18" charset="0"/>
                              </a:rPr>
                            </m:ctrlPr>
                          </m:sSubPr>
                          <m:e>
                            <m:r>
                              <a:rPr lang="en-US" sz="1000" b="1" i="1" smtClean="0">
                                <a:latin typeface="Cambria Math" panose="02040503050406030204" pitchFamily="18" charset="0"/>
                                <a:ea typeface="Cambria Math" panose="02040503050406030204" pitchFamily="18" charset="0"/>
                              </a:rPr>
                              <m:t>𝜶</m:t>
                            </m:r>
                          </m:e>
                          <m:sub>
                            <m:r>
                              <a:rPr lang="en-US" sz="1000" b="1" i="1" smtClean="0">
                                <a:latin typeface="Cambria Math" panose="02040503050406030204" pitchFamily="18" charset="0"/>
                              </a:rPr>
                              <m:t>𝒊𝒇</m:t>
                            </m:r>
                          </m:sub>
                        </m:sSub>
                      </m:e>
                    </m:d>
                    <m:r>
                      <a:rPr lang="en-US" sz="1000" b="1" i="1" smtClean="0">
                        <a:latin typeface="Cambria Math" panose="02040503050406030204" pitchFamily="18" charset="0"/>
                      </a:rPr>
                      <m:t> ~ </m:t>
                    </m:r>
                    <m:r>
                      <a:rPr lang="en-US" sz="1000" b="1" i="1" smtClean="0">
                        <a:latin typeface="Cambria Math" panose="02040503050406030204" pitchFamily="18" charset="0"/>
                      </a:rPr>
                      <m:t>𝟎</m:t>
                    </m:r>
                    <m:r>
                      <a:rPr lang="en-US" sz="1000" b="1" i="1" smtClean="0">
                        <a:latin typeface="Cambria Math" panose="02040503050406030204" pitchFamily="18" charset="0"/>
                      </a:rPr>
                      <m:t>.</m:t>
                    </m:r>
                    <m:r>
                      <a:rPr lang="en-US" sz="1000" b="1" i="1" smtClean="0">
                        <a:latin typeface="Cambria Math" panose="02040503050406030204" pitchFamily="18" charset="0"/>
                      </a:rPr>
                      <m:t>𝟔𝟔</m:t>
                    </m:r>
                  </m:oMath>
                </a14:m>
                <a:endParaRPr lang="en-US" sz="1000" dirty="0"/>
              </a:p>
            </p:txBody>
          </p:sp>
        </mc:Choice>
        <mc:Fallback xmlns="">
          <p:sp>
            <p:nvSpPr>
              <p:cNvPr id="30" name="TextBox 29">
                <a:extLst>
                  <a:ext uri="{FF2B5EF4-FFF2-40B4-BE49-F238E27FC236}">
                    <a16:creationId xmlns:a16="http://schemas.microsoft.com/office/drawing/2014/main" id="{1947A12D-11BE-F69D-955E-B19AB3D6B39F}"/>
                  </a:ext>
                </a:extLst>
              </p:cNvPr>
              <p:cNvSpPr txBox="1">
                <a:spLocks noRot="1" noChangeAspect="1" noMove="1" noResize="1" noEditPoints="1" noAdjustHandles="1" noChangeArrowheads="1" noChangeShapeType="1" noTextEdit="1"/>
              </p:cNvSpPr>
              <p:nvPr/>
            </p:nvSpPr>
            <p:spPr>
              <a:xfrm>
                <a:off x="6965099" y="4577082"/>
                <a:ext cx="2110321" cy="179408"/>
              </a:xfrm>
              <a:prstGeom prst="rect">
                <a:avLst/>
              </a:prstGeom>
              <a:blipFill>
                <a:blip r:embed="rId11"/>
                <a:stretch>
                  <a:fillRect l="-3593" t="-13333" r="-1198" b="-3333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757BEBA-7FBA-41D8-229F-A3A95BF2701F}"/>
              </a:ext>
            </a:extLst>
          </p:cNvPr>
          <p:cNvSpPr txBox="1"/>
          <p:nvPr/>
        </p:nvSpPr>
        <p:spPr>
          <a:xfrm>
            <a:off x="6925791" y="4136203"/>
            <a:ext cx="1241045" cy="215444"/>
          </a:xfrm>
          <a:prstGeom prst="rect">
            <a:avLst/>
          </a:prstGeom>
          <a:noFill/>
        </p:spPr>
        <p:txBody>
          <a:bodyPr wrap="none" rtlCol="0">
            <a:spAutoFit/>
          </a:bodyPr>
          <a:lstStyle/>
          <a:p>
            <a:r>
              <a:rPr lang="en-US" sz="800" dirty="0"/>
              <a:t>Increased asymmetry</a:t>
            </a:r>
          </a:p>
        </p:txBody>
      </p:sp>
      <p:cxnSp>
        <p:nvCxnSpPr>
          <p:cNvPr id="10" name="Straight Arrow Connector 9">
            <a:extLst>
              <a:ext uri="{FF2B5EF4-FFF2-40B4-BE49-F238E27FC236}">
                <a16:creationId xmlns:a16="http://schemas.microsoft.com/office/drawing/2014/main" id="{FE75F0A4-1F20-F139-7CE6-B0AAAFE35396}"/>
              </a:ext>
            </a:extLst>
          </p:cNvPr>
          <p:cNvCxnSpPr/>
          <p:nvPr/>
        </p:nvCxnSpPr>
        <p:spPr>
          <a:xfrm>
            <a:off x="7117080" y="4359267"/>
            <a:ext cx="903179" cy="0"/>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1FDE2FF-72A4-FC3B-520F-707856799084}"/>
              </a:ext>
            </a:extLst>
          </p:cNvPr>
          <p:cNvSpPr txBox="1"/>
          <p:nvPr/>
        </p:nvSpPr>
        <p:spPr>
          <a:xfrm>
            <a:off x="5180928" y="4103770"/>
            <a:ext cx="1281120" cy="215444"/>
          </a:xfrm>
          <a:prstGeom prst="rect">
            <a:avLst/>
          </a:prstGeom>
          <a:noFill/>
        </p:spPr>
        <p:txBody>
          <a:bodyPr wrap="none" rtlCol="0">
            <a:spAutoFit/>
          </a:bodyPr>
          <a:lstStyle/>
          <a:p>
            <a:r>
              <a:rPr lang="en-US" sz="800" dirty="0"/>
              <a:t>Decreased asymmetry</a:t>
            </a:r>
          </a:p>
        </p:txBody>
      </p:sp>
      <p:cxnSp>
        <p:nvCxnSpPr>
          <p:cNvPr id="13" name="Straight Arrow Connector 12">
            <a:extLst>
              <a:ext uri="{FF2B5EF4-FFF2-40B4-BE49-F238E27FC236}">
                <a16:creationId xmlns:a16="http://schemas.microsoft.com/office/drawing/2014/main" id="{30B6EE90-F242-439E-521E-6F8C21C8F97D}"/>
              </a:ext>
            </a:extLst>
          </p:cNvPr>
          <p:cNvCxnSpPr>
            <a:cxnSpLocks/>
          </p:cNvCxnSpPr>
          <p:nvPr/>
        </p:nvCxnSpPr>
        <p:spPr>
          <a:xfrm flipH="1">
            <a:off x="5372217" y="4326834"/>
            <a:ext cx="903179" cy="0"/>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02C9727-950B-0155-B8B1-249F0E1222FB}"/>
              </a:ext>
            </a:extLst>
          </p:cNvPr>
          <p:cNvSpPr txBox="1"/>
          <p:nvPr/>
        </p:nvSpPr>
        <p:spPr>
          <a:xfrm>
            <a:off x="298162" y="4423193"/>
            <a:ext cx="2924198" cy="307777"/>
          </a:xfrm>
          <a:prstGeom prst="rect">
            <a:avLst/>
          </a:prstGeom>
          <a:noFill/>
        </p:spPr>
        <p:txBody>
          <a:bodyPr wrap="none" rtlCol="0">
            <a:spAutoFit/>
          </a:bodyPr>
          <a:lstStyle/>
          <a:p>
            <a:r>
              <a:rPr lang="en-US" dirty="0" err="1"/>
              <a:t>E</a:t>
            </a:r>
            <a:r>
              <a:rPr lang="en-US" baseline="-25000" dirty="0" err="1"/>
              <a:t>hs</a:t>
            </a:r>
            <a:r>
              <a:rPr lang="en-US" dirty="0"/>
              <a:t>, KE, &amp; symmetry connected:</a:t>
            </a:r>
          </a:p>
        </p:txBody>
      </p:sp>
    </p:spTree>
    <p:extLst>
      <p:ext uri="{BB962C8B-B14F-4D97-AF65-F5344CB8AC3E}">
        <p14:creationId xmlns:p14="http://schemas.microsoft.com/office/powerpoint/2010/main" val="172618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CD6A-6D97-3341-A352-631C987C6CF9}"/>
              </a:ext>
            </a:extLst>
          </p:cNvPr>
          <p:cNvSpPr>
            <a:spLocks noGrp="1"/>
          </p:cNvSpPr>
          <p:nvPr>
            <p:ph type="title"/>
          </p:nvPr>
        </p:nvSpPr>
        <p:spPr>
          <a:xfrm>
            <a:off x="338531" y="165102"/>
            <a:ext cx="8608823" cy="754380"/>
          </a:xfrm>
        </p:spPr>
        <p:txBody>
          <a:bodyPr/>
          <a:lstStyle/>
          <a:p>
            <a:r>
              <a:rPr lang="en-US" dirty="0"/>
              <a:t>Implosion symmetry control is important, because it wastes kinetic energy, that could have heated the fusion fuel</a:t>
            </a:r>
          </a:p>
        </p:txBody>
      </p:sp>
      <p:sp>
        <p:nvSpPr>
          <p:cNvPr id="3" name="TextBox 2">
            <a:extLst>
              <a:ext uri="{FF2B5EF4-FFF2-40B4-BE49-F238E27FC236}">
                <a16:creationId xmlns:a16="http://schemas.microsoft.com/office/drawing/2014/main" id="{0E3E1068-7424-A54B-B13A-097AA8E21E0E}"/>
              </a:ext>
            </a:extLst>
          </p:cNvPr>
          <p:cNvSpPr txBox="1"/>
          <p:nvPr/>
        </p:nvSpPr>
        <p:spPr>
          <a:xfrm>
            <a:off x="338531" y="997671"/>
            <a:ext cx="8716979" cy="307777"/>
          </a:xfrm>
          <a:prstGeom prst="rect">
            <a:avLst/>
          </a:prstGeom>
          <a:noFill/>
        </p:spPr>
        <p:txBody>
          <a:bodyPr wrap="square" rtlCol="0">
            <a:spAutoFit/>
          </a:bodyPr>
          <a:lstStyle/>
          <a:p>
            <a:r>
              <a:rPr lang="en-US" dirty="0"/>
              <a:t>Asymmetric implosion abstracted to pistons</a:t>
            </a:r>
            <a:endParaRPr lang="en-US" b="0" dirty="0"/>
          </a:p>
        </p:txBody>
      </p:sp>
      <p:sp>
        <p:nvSpPr>
          <p:cNvPr id="4" name="Can 3">
            <a:extLst>
              <a:ext uri="{FF2B5EF4-FFF2-40B4-BE49-F238E27FC236}">
                <a16:creationId xmlns:a16="http://schemas.microsoft.com/office/drawing/2014/main" id="{A4C57FA0-3CA0-CB45-A7B2-140ED32D29B5}"/>
              </a:ext>
            </a:extLst>
          </p:cNvPr>
          <p:cNvSpPr/>
          <p:nvPr/>
        </p:nvSpPr>
        <p:spPr bwMode="auto">
          <a:xfrm rot="5400000">
            <a:off x="1722464" y="1606396"/>
            <a:ext cx="466938" cy="258095"/>
          </a:xfrm>
          <a:prstGeom prst="can">
            <a:avLst>
              <a:gd name="adj" fmla="val 50000"/>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5" name="Can 4">
            <a:extLst>
              <a:ext uri="{FF2B5EF4-FFF2-40B4-BE49-F238E27FC236}">
                <a16:creationId xmlns:a16="http://schemas.microsoft.com/office/drawing/2014/main" id="{CC861A62-7170-3D47-B984-5C39D8B4DFEF}"/>
              </a:ext>
            </a:extLst>
          </p:cNvPr>
          <p:cNvSpPr/>
          <p:nvPr/>
        </p:nvSpPr>
        <p:spPr bwMode="auto">
          <a:xfrm rot="5400000">
            <a:off x="2414086" y="1025660"/>
            <a:ext cx="466938" cy="1419569"/>
          </a:xfrm>
          <a:prstGeom prst="can">
            <a:avLst>
              <a:gd name="adj" fmla="val 20266"/>
            </a:avLst>
          </a:prstGeom>
          <a:solidFill>
            <a:srgbClr val="FF000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6" name="Can 5">
            <a:extLst>
              <a:ext uri="{FF2B5EF4-FFF2-40B4-BE49-F238E27FC236}">
                <a16:creationId xmlns:a16="http://schemas.microsoft.com/office/drawing/2014/main" id="{B3EEC065-3C82-ED40-83E4-6537E0561268}"/>
              </a:ext>
            </a:extLst>
          </p:cNvPr>
          <p:cNvSpPr/>
          <p:nvPr/>
        </p:nvSpPr>
        <p:spPr bwMode="auto">
          <a:xfrm rot="5400000">
            <a:off x="3174311" y="1561280"/>
            <a:ext cx="466938" cy="348327"/>
          </a:xfrm>
          <a:prstGeom prst="can">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 name="Can 6">
            <a:extLst>
              <a:ext uri="{FF2B5EF4-FFF2-40B4-BE49-F238E27FC236}">
                <a16:creationId xmlns:a16="http://schemas.microsoft.com/office/drawing/2014/main" id="{01AC178B-7B5F-184F-BFCC-D10857C52079}"/>
              </a:ext>
            </a:extLst>
          </p:cNvPr>
          <p:cNvSpPr/>
          <p:nvPr/>
        </p:nvSpPr>
        <p:spPr bwMode="auto">
          <a:xfrm rot="5400000">
            <a:off x="1722463" y="2538567"/>
            <a:ext cx="466938" cy="258095"/>
          </a:xfrm>
          <a:prstGeom prst="can">
            <a:avLst>
              <a:gd name="adj" fmla="val 50000"/>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 name="Can 7">
            <a:extLst>
              <a:ext uri="{FF2B5EF4-FFF2-40B4-BE49-F238E27FC236}">
                <a16:creationId xmlns:a16="http://schemas.microsoft.com/office/drawing/2014/main" id="{B3841CF0-5A1C-3048-AE07-FAA23EF4A2F2}"/>
              </a:ext>
            </a:extLst>
          </p:cNvPr>
          <p:cNvSpPr/>
          <p:nvPr/>
        </p:nvSpPr>
        <p:spPr bwMode="auto">
          <a:xfrm rot="5400000">
            <a:off x="1951200" y="2420716"/>
            <a:ext cx="466938" cy="493799"/>
          </a:xfrm>
          <a:prstGeom prst="can">
            <a:avLst>
              <a:gd name="adj" fmla="val 20266"/>
            </a:avLst>
          </a:prstGeom>
          <a:solidFill>
            <a:srgbClr val="FF000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9" name="Can 8">
            <a:extLst>
              <a:ext uri="{FF2B5EF4-FFF2-40B4-BE49-F238E27FC236}">
                <a16:creationId xmlns:a16="http://schemas.microsoft.com/office/drawing/2014/main" id="{612F6525-4C98-9643-AC86-A1F0EBBD7513}"/>
              </a:ext>
            </a:extLst>
          </p:cNvPr>
          <p:cNvSpPr/>
          <p:nvPr/>
        </p:nvSpPr>
        <p:spPr bwMode="auto">
          <a:xfrm rot="5400000">
            <a:off x="2239921" y="2493451"/>
            <a:ext cx="466938" cy="348327"/>
          </a:xfrm>
          <a:prstGeom prst="can">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10" name="Straight Arrow Connector 9">
            <a:extLst>
              <a:ext uri="{FF2B5EF4-FFF2-40B4-BE49-F238E27FC236}">
                <a16:creationId xmlns:a16="http://schemas.microsoft.com/office/drawing/2014/main" id="{2A2F4871-F6A3-F041-AD81-855353B75CD3}"/>
              </a:ext>
            </a:extLst>
          </p:cNvPr>
          <p:cNvCxnSpPr/>
          <p:nvPr/>
        </p:nvCxnSpPr>
        <p:spPr>
          <a:xfrm flipH="1">
            <a:off x="1923021" y="3097164"/>
            <a:ext cx="562574"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2339AB1-AC39-BF4C-817A-B4A62704B1D6}"/>
              </a:ext>
            </a:extLst>
          </p:cNvPr>
          <p:cNvSpPr txBox="1"/>
          <p:nvPr/>
        </p:nvSpPr>
        <p:spPr>
          <a:xfrm>
            <a:off x="2785892" y="2571750"/>
            <a:ext cx="1592103" cy="246221"/>
          </a:xfrm>
          <a:prstGeom prst="rect">
            <a:avLst/>
          </a:prstGeom>
          <a:noFill/>
        </p:spPr>
        <p:txBody>
          <a:bodyPr wrap="none" rtlCol="0">
            <a:spAutoFit/>
          </a:bodyPr>
          <a:lstStyle/>
          <a:p>
            <a:r>
              <a:rPr lang="en-US" sz="1000" dirty="0"/>
              <a:t>Center-of-mass motion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F7A4BA-D0E6-3943-95EB-080E57FA02FB}"/>
                  </a:ext>
                </a:extLst>
              </p:cNvPr>
              <p:cNvSpPr txBox="1"/>
              <p:nvPr/>
            </p:nvSpPr>
            <p:spPr>
              <a:xfrm>
                <a:off x="1980336" y="3105077"/>
                <a:ext cx="46269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𝑪𝑶𝑴</m:t>
                          </m:r>
                        </m:sub>
                      </m:sSub>
                    </m:oMath>
                  </m:oMathPara>
                </a14:m>
                <a:endParaRPr lang="en-US" dirty="0"/>
              </a:p>
            </p:txBody>
          </p:sp>
        </mc:Choice>
        <mc:Fallback xmlns="">
          <p:sp>
            <p:nvSpPr>
              <p:cNvPr id="12" name="TextBox 11">
                <a:extLst>
                  <a:ext uri="{FF2B5EF4-FFF2-40B4-BE49-F238E27FC236}">
                    <a16:creationId xmlns:a16="http://schemas.microsoft.com/office/drawing/2014/main" id="{E5F7A4BA-D0E6-3943-95EB-080E57FA02FB}"/>
                  </a:ext>
                </a:extLst>
              </p:cNvPr>
              <p:cNvSpPr txBox="1">
                <a:spLocks noRot="1" noChangeAspect="1" noMove="1" noResize="1" noEditPoints="1" noAdjustHandles="1" noChangeArrowheads="1" noChangeShapeType="1" noTextEdit="1"/>
              </p:cNvSpPr>
              <p:nvPr/>
            </p:nvSpPr>
            <p:spPr>
              <a:xfrm>
                <a:off x="1980336" y="3105077"/>
                <a:ext cx="462691" cy="215444"/>
              </a:xfrm>
              <a:prstGeom prst="rect">
                <a:avLst/>
              </a:prstGeom>
              <a:blipFill>
                <a:blip r:embed="rId3"/>
                <a:stretch>
                  <a:fillRect l="-5405" r="-270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E5A77E4-B2C1-8C40-B97A-74022D61097A}"/>
                  </a:ext>
                </a:extLst>
              </p:cNvPr>
              <p:cNvSpPr txBox="1"/>
              <p:nvPr/>
            </p:nvSpPr>
            <p:spPr>
              <a:xfrm>
                <a:off x="1729667" y="2003321"/>
                <a:ext cx="416204" cy="2347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𝒊𝒎𝒑</m:t>
                          </m:r>
                        </m:sub>
                      </m:sSub>
                    </m:oMath>
                  </m:oMathPara>
                </a14:m>
                <a:endParaRPr lang="en-US" dirty="0"/>
              </a:p>
            </p:txBody>
          </p:sp>
        </mc:Choice>
        <mc:Fallback xmlns="">
          <p:sp>
            <p:nvSpPr>
              <p:cNvPr id="13" name="TextBox 12">
                <a:extLst>
                  <a:ext uri="{FF2B5EF4-FFF2-40B4-BE49-F238E27FC236}">
                    <a16:creationId xmlns:a16="http://schemas.microsoft.com/office/drawing/2014/main" id="{BE5A77E4-B2C1-8C40-B97A-74022D61097A}"/>
                  </a:ext>
                </a:extLst>
              </p:cNvPr>
              <p:cNvSpPr txBox="1">
                <a:spLocks noRot="1" noChangeAspect="1" noMove="1" noResize="1" noEditPoints="1" noAdjustHandles="1" noChangeArrowheads="1" noChangeShapeType="1" noTextEdit="1"/>
              </p:cNvSpPr>
              <p:nvPr/>
            </p:nvSpPr>
            <p:spPr>
              <a:xfrm>
                <a:off x="1729667" y="2003321"/>
                <a:ext cx="416204" cy="234744"/>
              </a:xfrm>
              <a:prstGeom prst="rect">
                <a:avLst/>
              </a:prstGeom>
              <a:blipFill>
                <a:blip r:embed="rId4"/>
                <a:stretch>
                  <a:fillRect l="-6061" r="-6061"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93A468E-B061-F841-8447-A3ADBB9A52B3}"/>
                  </a:ext>
                </a:extLst>
              </p:cNvPr>
              <p:cNvSpPr txBox="1"/>
              <p:nvPr/>
            </p:nvSpPr>
            <p:spPr>
              <a:xfrm>
                <a:off x="3294506" y="2003321"/>
                <a:ext cx="416204" cy="2347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𝒊𝒎𝒑</m:t>
                          </m:r>
                        </m:sub>
                      </m:sSub>
                    </m:oMath>
                  </m:oMathPara>
                </a14:m>
                <a:endParaRPr lang="en-US" dirty="0"/>
              </a:p>
            </p:txBody>
          </p:sp>
        </mc:Choice>
        <mc:Fallback xmlns="">
          <p:sp>
            <p:nvSpPr>
              <p:cNvPr id="14" name="TextBox 13">
                <a:extLst>
                  <a:ext uri="{FF2B5EF4-FFF2-40B4-BE49-F238E27FC236}">
                    <a16:creationId xmlns:a16="http://schemas.microsoft.com/office/drawing/2014/main" id="{E93A468E-B061-F841-8447-A3ADBB9A52B3}"/>
                  </a:ext>
                </a:extLst>
              </p:cNvPr>
              <p:cNvSpPr txBox="1">
                <a:spLocks noRot="1" noChangeAspect="1" noMove="1" noResize="1" noEditPoints="1" noAdjustHandles="1" noChangeArrowheads="1" noChangeShapeType="1" noTextEdit="1"/>
              </p:cNvSpPr>
              <p:nvPr/>
            </p:nvSpPr>
            <p:spPr>
              <a:xfrm>
                <a:off x="3294506" y="2003321"/>
                <a:ext cx="416204" cy="234744"/>
              </a:xfrm>
              <a:prstGeom prst="rect">
                <a:avLst/>
              </a:prstGeom>
              <a:blipFill>
                <a:blip r:embed="rId5"/>
                <a:stretch>
                  <a:fillRect l="-5882" r="-5882" b="-20000"/>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E9E0BC45-50BC-194A-B9E0-3FAF2F6EA125}"/>
              </a:ext>
            </a:extLst>
          </p:cNvPr>
          <p:cNvCxnSpPr>
            <a:cxnSpLocks/>
          </p:cNvCxnSpPr>
          <p:nvPr/>
        </p:nvCxnSpPr>
        <p:spPr>
          <a:xfrm flipH="1">
            <a:off x="2872436" y="1745231"/>
            <a:ext cx="361180"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A58FF16-6DF4-FD4B-A14D-70C093B15F60}"/>
              </a:ext>
            </a:extLst>
          </p:cNvPr>
          <p:cNvCxnSpPr>
            <a:cxnSpLocks/>
          </p:cNvCxnSpPr>
          <p:nvPr/>
        </p:nvCxnSpPr>
        <p:spPr>
          <a:xfrm>
            <a:off x="1938046" y="1745231"/>
            <a:ext cx="361180"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576D595-2F77-1140-B30B-C1D51B124700}"/>
                  </a:ext>
                </a:extLst>
              </p:cNvPr>
              <p:cNvSpPr txBox="1"/>
              <p:nvPr/>
            </p:nvSpPr>
            <p:spPr>
              <a:xfrm>
                <a:off x="2044538" y="2559891"/>
                <a:ext cx="16190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𝒑</m:t>
                      </m:r>
                    </m:oMath>
                  </m:oMathPara>
                </a14:m>
                <a:endParaRPr lang="en-US" dirty="0"/>
              </a:p>
            </p:txBody>
          </p:sp>
        </mc:Choice>
        <mc:Fallback xmlns="">
          <p:sp>
            <p:nvSpPr>
              <p:cNvPr id="17" name="TextBox 16">
                <a:extLst>
                  <a:ext uri="{FF2B5EF4-FFF2-40B4-BE49-F238E27FC236}">
                    <a16:creationId xmlns:a16="http://schemas.microsoft.com/office/drawing/2014/main" id="{2576D595-2F77-1140-B30B-C1D51B124700}"/>
                  </a:ext>
                </a:extLst>
              </p:cNvPr>
              <p:cNvSpPr txBox="1">
                <a:spLocks noRot="1" noChangeAspect="1" noMove="1" noResize="1" noEditPoints="1" noAdjustHandles="1" noChangeArrowheads="1" noChangeShapeType="1" noTextEdit="1"/>
              </p:cNvSpPr>
              <p:nvPr/>
            </p:nvSpPr>
            <p:spPr>
              <a:xfrm>
                <a:off x="2044538" y="2559891"/>
                <a:ext cx="161903" cy="215444"/>
              </a:xfrm>
              <a:prstGeom prst="rect">
                <a:avLst/>
              </a:prstGeom>
              <a:blipFill>
                <a:blip r:embed="rId6"/>
                <a:stretch>
                  <a:fillRect l="-21429" r="-28571" b="-22222"/>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282D4A9-5CD8-7E4D-BDDB-876D0A6A3FC3}"/>
              </a:ext>
            </a:extLst>
          </p:cNvPr>
          <p:cNvSpPr txBox="1"/>
          <p:nvPr/>
        </p:nvSpPr>
        <p:spPr>
          <a:xfrm>
            <a:off x="2299226" y="1545176"/>
            <a:ext cx="623889" cy="400110"/>
          </a:xfrm>
          <a:prstGeom prst="rect">
            <a:avLst/>
          </a:prstGeom>
          <a:noFill/>
        </p:spPr>
        <p:txBody>
          <a:bodyPr wrap="none" rtlCol="0">
            <a:spAutoFit/>
          </a:bodyPr>
          <a:lstStyle/>
          <a:p>
            <a:pPr algn="ctr"/>
            <a:r>
              <a:rPr lang="en-US" sz="1000" dirty="0"/>
              <a:t>hot</a:t>
            </a:r>
          </a:p>
          <a:p>
            <a:pPr algn="ctr"/>
            <a:r>
              <a:rPr lang="en-US" sz="1000" dirty="0"/>
              <a:t>plasma</a:t>
            </a:r>
          </a:p>
        </p:txBody>
      </p:sp>
      <p:sp>
        <p:nvSpPr>
          <p:cNvPr id="19" name="TextBox 18">
            <a:extLst>
              <a:ext uri="{FF2B5EF4-FFF2-40B4-BE49-F238E27FC236}">
                <a16:creationId xmlns:a16="http://schemas.microsoft.com/office/drawing/2014/main" id="{D501E966-7037-284E-8D55-E0231DAFD40E}"/>
              </a:ext>
            </a:extLst>
          </p:cNvPr>
          <p:cNvSpPr txBox="1"/>
          <p:nvPr/>
        </p:nvSpPr>
        <p:spPr>
          <a:xfrm>
            <a:off x="338531" y="3405404"/>
            <a:ext cx="4092787" cy="307777"/>
          </a:xfrm>
          <a:prstGeom prst="rect">
            <a:avLst/>
          </a:prstGeom>
          <a:noFill/>
        </p:spPr>
        <p:txBody>
          <a:bodyPr wrap="none" rtlCol="0">
            <a:spAutoFit/>
          </a:bodyPr>
          <a:lstStyle/>
          <a:p>
            <a:r>
              <a:rPr lang="en-US" dirty="0"/>
              <a:t>From conservation of energy and momentum:</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6F809B1-422B-104F-8C8D-C8E50DC9EB9D}"/>
                  </a:ext>
                </a:extLst>
              </p:cNvPr>
              <p:cNvSpPr txBox="1"/>
              <p:nvPr/>
            </p:nvSpPr>
            <p:spPr>
              <a:xfrm>
                <a:off x="1450422" y="3843552"/>
                <a:ext cx="2485872" cy="546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𝒑</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𝟑</m:t>
                          </m:r>
                        </m:den>
                      </m:f>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𝒎</m:t>
                              </m:r>
                            </m:e>
                            <m:sub>
                              <m:r>
                                <a:rPr lang="en-US" b="1" i="1" smtClean="0">
                                  <a:latin typeface="Cambria Math" panose="02040503050406030204" pitchFamily="18" charset="0"/>
                                </a:rPr>
                                <m:t>𝒑𝒊𝒔𝒕𝒐𝒏𝒔</m:t>
                              </m:r>
                            </m:sub>
                          </m:sSub>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𝒗</m:t>
                              </m:r>
                            </m:e>
                            <m:sub>
                              <m:r>
                                <a:rPr lang="en-US" b="1" i="1" smtClean="0">
                                  <a:latin typeface="Cambria Math" panose="02040503050406030204" pitchFamily="18" charset="0"/>
                                </a:rPr>
                                <m:t>𝒊𝒎𝒑</m:t>
                              </m:r>
                            </m:sub>
                            <m:sup>
                              <m:r>
                                <a:rPr lang="en-US" b="1" i="1" smtClean="0">
                                  <a:latin typeface="Cambria Math" panose="02040503050406030204" pitchFamily="18" charset="0"/>
                                </a:rPr>
                                <m:t>𝟐</m:t>
                              </m:r>
                            </m:sup>
                          </m:sSubSup>
                        </m:num>
                        <m:den>
                          <m:r>
                            <a:rPr lang="en-US" b="1" i="1" smtClean="0">
                              <a:latin typeface="Cambria Math" panose="02040503050406030204" pitchFamily="18" charset="0"/>
                            </a:rPr>
                            <m:t>𝑽</m:t>
                          </m:r>
                        </m:den>
                      </m:f>
                      <m:d>
                        <m:dPr>
                          <m:ctrlPr>
                            <a:rPr lang="en-US" b="1" i="1" smtClean="0">
                              <a:latin typeface="Cambria Math" panose="02040503050406030204" pitchFamily="18" charset="0"/>
                            </a:rPr>
                          </m:ctrlPr>
                        </m:dPr>
                        <m:e>
                          <m:r>
                            <a:rPr lang="en-US" b="1" i="1" smtClean="0">
                              <a:latin typeface="Cambria Math" panose="02040503050406030204" pitchFamily="18" charset="0"/>
                            </a:rPr>
                            <m:t>𝟏</m:t>
                          </m:r>
                          <m:r>
                            <a:rPr lang="en-US" b="1" i="1" smtClean="0">
                              <a:latin typeface="Cambria Math" panose="02040503050406030204" pitchFamily="18" charset="0"/>
                            </a:rPr>
                            <m:t>−</m:t>
                          </m:r>
                          <m:f>
                            <m:fPr>
                              <m:ctrlPr>
                                <a:rPr lang="en-US" b="1" i="1" smtClean="0">
                                  <a:latin typeface="Cambria Math" panose="02040503050406030204" pitchFamily="18" charset="0"/>
                                </a:rPr>
                              </m:ctrlPr>
                            </m:fPr>
                            <m:num>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𝒗</m:t>
                                  </m:r>
                                </m:e>
                                <m:sub>
                                  <m:r>
                                    <a:rPr lang="en-US" b="1" i="1" smtClean="0">
                                      <a:latin typeface="Cambria Math" panose="02040503050406030204" pitchFamily="18" charset="0"/>
                                    </a:rPr>
                                    <m:t>𝒄𝒐𝒎</m:t>
                                  </m:r>
                                </m:sub>
                                <m:sup>
                                  <m:r>
                                    <a:rPr lang="en-US" b="1" i="1" smtClean="0">
                                      <a:latin typeface="Cambria Math" panose="02040503050406030204" pitchFamily="18" charset="0"/>
                                    </a:rPr>
                                    <m:t>𝟐</m:t>
                                  </m:r>
                                </m:sup>
                              </m:sSubSup>
                            </m:num>
                            <m:den>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𝒗</m:t>
                                  </m:r>
                                </m:e>
                                <m:sub>
                                  <m:r>
                                    <a:rPr lang="en-US" b="1" i="1" smtClean="0">
                                      <a:latin typeface="Cambria Math" panose="02040503050406030204" pitchFamily="18" charset="0"/>
                                    </a:rPr>
                                    <m:t>𝒊𝒎𝒑</m:t>
                                  </m:r>
                                </m:sub>
                                <m:sup>
                                  <m:r>
                                    <a:rPr lang="en-US" b="1" i="1" smtClean="0">
                                      <a:latin typeface="Cambria Math" panose="02040503050406030204" pitchFamily="18" charset="0"/>
                                    </a:rPr>
                                    <m:t>𝟐</m:t>
                                  </m:r>
                                </m:sup>
                              </m:sSubSup>
                            </m:den>
                          </m:f>
                        </m:e>
                      </m:d>
                    </m:oMath>
                  </m:oMathPara>
                </a14:m>
                <a:endParaRPr lang="en-US" dirty="0"/>
              </a:p>
            </p:txBody>
          </p:sp>
        </mc:Choice>
        <mc:Fallback xmlns="">
          <p:sp>
            <p:nvSpPr>
              <p:cNvPr id="20" name="TextBox 19">
                <a:extLst>
                  <a:ext uri="{FF2B5EF4-FFF2-40B4-BE49-F238E27FC236}">
                    <a16:creationId xmlns:a16="http://schemas.microsoft.com/office/drawing/2014/main" id="{56F809B1-422B-104F-8C8D-C8E50DC9EB9D}"/>
                  </a:ext>
                </a:extLst>
              </p:cNvPr>
              <p:cNvSpPr txBox="1">
                <a:spLocks noRot="1" noChangeAspect="1" noMove="1" noResize="1" noEditPoints="1" noAdjustHandles="1" noChangeArrowheads="1" noChangeShapeType="1" noTextEdit="1"/>
              </p:cNvSpPr>
              <p:nvPr/>
            </p:nvSpPr>
            <p:spPr>
              <a:xfrm>
                <a:off x="1450422" y="3843552"/>
                <a:ext cx="2485872" cy="546560"/>
              </a:xfrm>
              <a:prstGeom prst="rect">
                <a:avLst/>
              </a:prstGeom>
              <a:blipFill>
                <a:blip r:embed="rId7"/>
                <a:stretch>
                  <a:fillRect l="-1523" b="-9091"/>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AA133F21-BF27-CE45-9746-1F313F30B378}"/>
              </a:ext>
            </a:extLst>
          </p:cNvPr>
          <p:cNvSpPr txBox="1"/>
          <p:nvPr/>
        </p:nvSpPr>
        <p:spPr>
          <a:xfrm>
            <a:off x="928246" y="4484974"/>
            <a:ext cx="1471878" cy="246221"/>
          </a:xfrm>
          <a:prstGeom prst="rect">
            <a:avLst/>
          </a:prstGeom>
          <a:noFill/>
        </p:spPr>
        <p:txBody>
          <a:bodyPr wrap="none" rtlCol="0">
            <a:spAutoFit/>
          </a:bodyPr>
          <a:lstStyle/>
          <a:p>
            <a:r>
              <a:rPr lang="en-US" sz="1000" dirty="0"/>
              <a:t>minimum hot volume</a:t>
            </a:r>
          </a:p>
        </p:txBody>
      </p:sp>
      <p:cxnSp>
        <p:nvCxnSpPr>
          <p:cNvPr id="22" name="Straight Arrow Connector 21">
            <a:extLst>
              <a:ext uri="{FF2B5EF4-FFF2-40B4-BE49-F238E27FC236}">
                <a16:creationId xmlns:a16="http://schemas.microsoft.com/office/drawing/2014/main" id="{0C6321B6-A082-BB4D-B9B5-B9DF690924F8}"/>
              </a:ext>
            </a:extLst>
          </p:cNvPr>
          <p:cNvCxnSpPr/>
          <p:nvPr/>
        </p:nvCxnSpPr>
        <p:spPr>
          <a:xfrm flipV="1">
            <a:off x="2287437" y="4325132"/>
            <a:ext cx="140110" cy="19535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29BBEF10-FD64-F64B-B5F9-032105883D4E}"/>
              </a:ext>
            </a:extLst>
          </p:cNvPr>
          <p:cNvSpPr txBox="1"/>
          <p:nvPr/>
        </p:nvSpPr>
        <p:spPr>
          <a:xfrm>
            <a:off x="2960065" y="4470227"/>
            <a:ext cx="958917" cy="246221"/>
          </a:xfrm>
          <a:prstGeom prst="rect">
            <a:avLst/>
          </a:prstGeom>
          <a:noFill/>
        </p:spPr>
        <p:txBody>
          <a:bodyPr wrap="none" rtlCol="0">
            <a:spAutoFit/>
          </a:bodyPr>
          <a:lstStyle/>
          <a:p>
            <a:r>
              <a:rPr lang="en-US" sz="1000" dirty="0"/>
              <a:t>“wasted” KE</a:t>
            </a:r>
          </a:p>
        </p:txBody>
      </p:sp>
      <p:sp>
        <p:nvSpPr>
          <p:cNvPr id="32" name="TextBox 31">
            <a:extLst>
              <a:ext uri="{FF2B5EF4-FFF2-40B4-BE49-F238E27FC236}">
                <a16:creationId xmlns:a16="http://schemas.microsoft.com/office/drawing/2014/main" id="{E0E29731-5A60-4148-BAD0-8C43E1AF7706}"/>
              </a:ext>
            </a:extLst>
          </p:cNvPr>
          <p:cNvSpPr txBox="1"/>
          <p:nvPr/>
        </p:nvSpPr>
        <p:spPr>
          <a:xfrm>
            <a:off x="338531" y="1615842"/>
            <a:ext cx="869149" cy="307777"/>
          </a:xfrm>
          <a:prstGeom prst="rect">
            <a:avLst/>
          </a:prstGeom>
          <a:noFill/>
        </p:spPr>
        <p:txBody>
          <a:bodyPr wrap="none" rtlCol="0">
            <a:spAutoFit/>
          </a:bodyPr>
          <a:lstStyle/>
          <a:p>
            <a:r>
              <a:rPr lang="en-US" dirty="0"/>
              <a:t>Mode-1:</a:t>
            </a:r>
          </a:p>
        </p:txBody>
      </p:sp>
      <p:sp>
        <p:nvSpPr>
          <p:cNvPr id="35" name="TextBox 34">
            <a:extLst>
              <a:ext uri="{FF2B5EF4-FFF2-40B4-BE49-F238E27FC236}">
                <a16:creationId xmlns:a16="http://schemas.microsoft.com/office/drawing/2014/main" id="{6A5A6A61-9C59-A74A-A749-EE974F104842}"/>
              </a:ext>
            </a:extLst>
          </p:cNvPr>
          <p:cNvSpPr txBox="1"/>
          <p:nvPr/>
        </p:nvSpPr>
        <p:spPr>
          <a:xfrm>
            <a:off x="4118260" y="3881327"/>
            <a:ext cx="1310097" cy="553998"/>
          </a:xfrm>
          <a:prstGeom prst="rect">
            <a:avLst/>
          </a:prstGeom>
          <a:noFill/>
        </p:spPr>
        <p:txBody>
          <a:bodyPr wrap="square" rtlCol="0">
            <a:spAutoFit/>
          </a:bodyPr>
          <a:lstStyle/>
          <a:p>
            <a:r>
              <a:rPr lang="en-US" sz="1000" b="0" i="1" dirty="0"/>
              <a:t>Wasted KE = “residual kinetic energy (RKE)” </a:t>
            </a:r>
          </a:p>
        </p:txBody>
      </p:sp>
      <p:pic>
        <p:nvPicPr>
          <p:cNvPr id="56" name="Picture 55" descr="Chart, scatter chart&#10;&#10;Description automatically generated">
            <a:extLst>
              <a:ext uri="{FF2B5EF4-FFF2-40B4-BE49-F238E27FC236}">
                <a16:creationId xmlns:a16="http://schemas.microsoft.com/office/drawing/2014/main" id="{332AFEE2-EB46-7847-B2DF-9B20F1741A2C}"/>
              </a:ext>
            </a:extLst>
          </p:cNvPr>
          <p:cNvPicPr>
            <a:picLocks noChangeAspect="1"/>
          </p:cNvPicPr>
          <p:nvPr/>
        </p:nvPicPr>
        <p:blipFill rotWithShape="1">
          <a:blip r:embed="rId8">
            <a:extLst>
              <a:ext uri="{28A0092B-C50C-407E-A947-70E740481C1C}">
                <a14:useLocalDpi xmlns:a14="http://schemas.microsoft.com/office/drawing/2010/main" val="0"/>
              </a:ext>
            </a:extLst>
          </a:blip>
          <a:srcRect b="46887"/>
          <a:stretch/>
        </p:blipFill>
        <p:spPr>
          <a:xfrm>
            <a:off x="4543626" y="1235698"/>
            <a:ext cx="2924709" cy="2514158"/>
          </a:xfrm>
          <a:prstGeom prst="rect">
            <a:avLst/>
          </a:prstGeom>
        </p:spPr>
      </p:pic>
      <p:pic>
        <p:nvPicPr>
          <p:cNvPr id="57" name="Picture 56" descr="Chart, scatter chart&#10;&#10;Description automatically generated">
            <a:extLst>
              <a:ext uri="{FF2B5EF4-FFF2-40B4-BE49-F238E27FC236}">
                <a16:creationId xmlns:a16="http://schemas.microsoft.com/office/drawing/2014/main" id="{2E6D863D-ACF2-E44A-8DB4-2370C9734C23}"/>
              </a:ext>
            </a:extLst>
          </p:cNvPr>
          <p:cNvPicPr>
            <a:picLocks noChangeAspect="1"/>
          </p:cNvPicPr>
          <p:nvPr/>
        </p:nvPicPr>
        <p:blipFill rotWithShape="1">
          <a:blip r:embed="rId8">
            <a:extLst>
              <a:ext uri="{28A0092B-C50C-407E-A947-70E740481C1C}">
                <a14:useLocalDpi xmlns:a14="http://schemas.microsoft.com/office/drawing/2010/main" val="0"/>
              </a:ext>
            </a:extLst>
          </a:blip>
          <a:srcRect t="52856" r="14175"/>
          <a:stretch/>
        </p:blipFill>
        <p:spPr>
          <a:xfrm>
            <a:off x="6104691" y="2496881"/>
            <a:ext cx="2528902" cy="2248330"/>
          </a:xfrm>
          <a:prstGeom prst="rect">
            <a:avLst/>
          </a:prstGeom>
        </p:spPr>
      </p:pic>
      <p:sp>
        <p:nvSpPr>
          <p:cNvPr id="23" name="TextBox 22">
            <a:extLst>
              <a:ext uri="{FF2B5EF4-FFF2-40B4-BE49-F238E27FC236}">
                <a16:creationId xmlns:a16="http://schemas.microsoft.com/office/drawing/2014/main" id="{0E6B94C3-EE7F-F2D1-0EE8-874D8C33B4B2}"/>
              </a:ext>
            </a:extLst>
          </p:cNvPr>
          <p:cNvSpPr txBox="1"/>
          <p:nvPr/>
        </p:nvSpPr>
        <p:spPr>
          <a:xfrm>
            <a:off x="2564488" y="4879578"/>
            <a:ext cx="4156907" cy="215444"/>
          </a:xfrm>
          <a:prstGeom prst="rect">
            <a:avLst/>
          </a:prstGeom>
          <a:noFill/>
        </p:spPr>
        <p:txBody>
          <a:bodyPr wrap="none" rtlCol="0">
            <a:spAutoFit/>
          </a:bodyPr>
          <a:lstStyle/>
          <a:p>
            <a:r>
              <a:rPr lang="en-US" sz="800" dirty="0"/>
              <a:t>Hurricane, et al, </a:t>
            </a:r>
            <a:r>
              <a:rPr lang="en-US" sz="800" dirty="0" err="1"/>
              <a:t>PoP</a:t>
            </a:r>
            <a:r>
              <a:rPr lang="en-US" sz="800" dirty="0"/>
              <a:t>, 2020, Casey, et al, PRL, 2021; </a:t>
            </a:r>
            <a:r>
              <a:rPr lang="en-US" sz="800" dirty="0" err="1"/>
              <a:t>MacGowan</a:t>
            </a:r>
            <a:r>
              <a:rPr lang="en-US" sz="800" dirty="0"/>
              <a:t>, et al, HEDP, 2022</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9F569C5-E144-519E-1CE3-D53967C2CB5D}"/>
                  </a:ext>
                </a:extLst>
              </p:cNvPr>
              <p:cNvSpPr txBox="1"/>
              <p:nvPr/>
            </p:nvSpPr>
            <p:spPr>
              <a:xfrm>
                <a:off x="2211681" y="1291263"/>
                <a:ext cx="96924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𝒑</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𝑽</m:t>
                          </m:r>
                        </m:e>
                        <m:sup>
                          <m:r>
                            <a:rPr lang="en-US" b="1" i="1" smtClean="0">
                              <a:latin typeface="Cambria Math" panose="02040503050406030204" pitchFamily="18" charset="0"/>
                              <a:ea typeface="Cambria Math" panose="02040503050406030204" pitchFamily="18" charset="0"/>
                            </a:rPr>
                            <m:t>𝜸</m:t>
                          </m:r>
                        </m:sup>
                      </m:sSup>
                      <m:r>
                        <a:rPr lang="en-US" b="1" i="1" smtClean="0">
                          <a:latin typeface="Cambria Math" panose="02040503050406030204" pitchFamily="18" charset="0"/>
                        </a:rPr>
                        <m:t>~</m:t>
                      </m:r>
                      <m:r>
                        <a:rPr lang="en-US" b="1" i="1" smtClean="0">
                          <a:latin typeface="Cambria Math" panose="02040503050406030204" pitchFamily="18" charset="0"/>
                        </a:rPr>
                        <m:t>𝒄𝒐𝒏𝒔𝒕</m:t>
                      </m:r>
                    </m:oMath>
                  </m:oMathPara>
                </a14:m>
                <a:endParaRPr lang="en-US" dirty="0"/>
              </a:p>
            </p:txBody>
          </p:sp>
        </mc:Choice>
        <mc:Fallback xmlns="">
          <p:sp>
            <p:nvSpPr>
              <p:cNvPr id="24" name="TextBox 23">
                <a:extLst>
                  <a:ext uri="{FF2B5EF4-FFF2-40B4-BE49-F238E27FC236}">
                    <a16:creationId xmlns:a16="http://schemas.microsoft.com/office/drawing/2014/main" id="{99F569C5-E144-519E-1CE3-D53967C2CB5D}"/>
                  </a:ext>
                </a:extLst>
              </p:cNvPr>
              <p:cNvSpPr txBox="1">
                <a:spLocks noRot="1" noChangeAspect="1" noMove="1" noResize="1" noEditPoints="1" noAdjustHandles="1" noChangeArrowheads="1" noChangeShapeType="1" noTextEdit="1"/>
              </p:cNvSpPr>
              <p:nvPr/>
            </p:nvSpPr>
            <p:spPr>
              <a:xfrm>
                <a:off x="2211681" y="1291263"/>
                <a:ext cx="969240" cy="215444"/>
              </a:xfrm>
              <a:prstGeom prst="rect">
                <a:avLst/>
              </a:prstGeom>
              <a:blipFill>
                <a:blip r:embed="rId9"/>
                <a:stretch>
                  <a:fillRect l="-3896" r="-2597" b="-22222"/>
                </a:stretch>
              </a:blipFill>
            </p:spPr>
            <p:txBody>
              <a:bodyPr/>
              <a:lstStyle/>
              <a:p>
                <a:r>
                  <a:rPr lang="en-US">
                    <a:noFill/>
                  </a:rPr>
                  <a:t> </a:t>
                </a:r>
              </a:p>
            </p:txBody>
          </p:sp>
        </mc:Fallback>
      </mc:AlternateContent>
    </p:spTree>
    <p:extLst>
      <p:ext uri="{BB962C8B-B14F-4D97-AF65-F5344CB8AC3E}">
        <p14:creationId xmlns:p14="http://schemas.microsoft.com/office/powerpoint/2010/main" val="2903467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CD6A-6D97-3341-A352-631C987C6CF9}"/>
              </a:ext>
            </a:extLst>
          </p:cNvPr>
          <p:cNvSpPr>
            <a:spLocks noGrp="1"/>
          </p:cNvSpPr>
          <p:nvPr>
            <p:ph type="title"/>
          </p:nvPr>
        </p:nvSpPr>
        <p:spPr>
          <a:xfrm>
            <a:off x="338531" y="165102"/>
            <a:ext cx="8608823" cy="754380"/>
          </a:xfrm>
        </p:spPr>
        <p:txBody>
          <a:bodyPr/>
          <a:lstStyle/>
          <a:p>
            <a:r>
              <a:rPr lang="en-US" dirty="0"/>
              <a:t>Asymmetry wastes kinetic energy, even when there is no net center of mass motion – geometry is a reflection of energy</a:t>
            </a:r>
          </a:p>
        </p:txBody>
      </p:sp>
      <p:sp>
        <p:nvSpPr>
          <p:cNvPr id="33" name="TextBox 32">
            <a:extLst>
              <a:ext uri="{FF2B5EF4-FFF2-40B4-BE49-F238E27FC236}">
                <a16:creationId xmlns:a16="http://schemas.microsoft.com/office/drawing/2014/main" id="{758A5A9D-498C-A444-ACDA-79DA03F825C3}"/>
              </a:ext>
            </a:extLst>
          </p:cNvPr>
          <p:cNvSpPr txBox="1"/>
          <p:nvPr/>
        </p:nvSpPr>
        <p:spPr>
          <a:xfrm>
            <a:off x="338531" y="1319280"/>
            <a:ext cx="869149" cy="307777"/>
          </a:xfrm>
          <a:prstGeom prst="rect">
            <a:avLst/>
          </a:prstGeom>
          <a:noFill/>
        </p:spPr>
        <p:txBody>
          <a:bodyPr wrap="none" rtlCol="0">
            <a:spAutoFit/>
          </a:bodyPr>
          <a:lstStyle/>
          <a:p>
            <a:r>
              <a:rPr lang="en-US" dirty="0"/>
              <a:t>Mode-2:</a:t>
            </a:r>
          </a:p>
        </p:txBody>
      </p:sp>
      <p:pic>
        <p:nvPicPr>
          <p:cNvPr id="27" name="Picture 26">
            <a:extLst>
              <a:ext uri="{FF2B5EF4-FFF2-40B4-BE49-F238E27FC236}">
                <a16:creationId xmlns:a16="http://schemas.microsoft.com/office/drawing/2014/main" id="{0F5236DB-E84A-E846-B293-2B99F919A799}"/>
              </a:ext>
            </a:extLst>
          </p:cNvPr>
          <p:cNvPicPr>
            <a:picLocks noChangeAspect="1"/>
          </p:cNvPicPr>
          <p:nvPr/>
        </p:nvPicPr>
        <p:blipFill>
          <a:blip r:embed="rId2"/>
          <a:stretch>
            <a:fillRect/>
          </a:stretch>
        </p:blipFill>
        <p:spPr>
          <a:xfrm>
            <a:off x="1215055" y="1219685"/>
            <a:ext cx="2154082" cy="1714548"/>
          </a:xfrm>
          <a:prstGeom prst="rect">
            <a:avLst/>
          </a:prstGeom>
        </p:spPr>
      </p:pic>
      <p:sp>
        <p:nvSpPr>
          <p:cNvPr id="24" name="TextBox 23">
            <a:extLst>
              <a:ext uri="{FF2B5EF4-FFF2-40B4-BE49-F238E27FC236}">
                <a16:creationId xmlns:a16="http://schemas.microsoft.com/office/drawing/2014/main" id="{243A3FE1-C8F3-8E44-BFEA-793BE8056065}"/>
              </a:ext>
            </a:extLst>
          </p:cNvPr>
          <p:cNvSpPr txBox="1"/>
          <p:nvPr/>
        </p:nvSpPr>
        <p:spPr>
          <a:xfrm>
            <a:off x="682328" y="4267363"/>
            <a:ext cx="3483646" cy="246221"/>
          </a:xfrm>
          <a:prstGeom prst="rect">
            <a:avLst/>
          </a:prstGeom>
          <a:noFill/>
        </p:spPr>
        <p:txBody>
          <a:bodyPr wrap="none" rtlCol="0">
            <a:spAutoFit/>
          </a:bodyPr>
          <a:lstStyle/>
          <a:p>
            <a:r>
              <a:rPr lang="en-US" sz="1000" dirty="0"/>
              <a:t>WHM = weighted harmonic mean</a:t>
            </a:r>
            <a:r>
              <a:rPr lang="en-US" sz="1000" baseline="30000" dirty="0"/>
              <a:t>*</a:t>
            </a:r>
            <a:r>
              <a:rPr lang="en-US" sz="1000" dirty="0"/>
              <a:t> of shell areal density</a:t>
            </a:r>
          </a:p>
        </p:txBody>
      </p:sp>
      <p:pic>
        <p:nvPicPr>
          <p:cNvPr id="25" name="Picture 24" descr="Chart&#10;&#10;Description automatically generated">
            <a:extLst>
              <a:ext uri="{FF2B5EF4-FFF2-40B4-BE49-F238E27FC236}">
                <a16:creationId xmlns:a16="http://schemas.microsoft.com/office/drawing/2014/main" id="{5E7360EA-20D2-020F-6A78-E6800B231794}"/>
              </a:ext>
            </a:extLst>
          </p:cNvPr>
          <p:cNvPicPr>
            <a:picLocks noChangeAspect="1"/>
          </p:cNvPicPr>
          <p:nvPr/>
        </p:nvPicPr>
        <p:blipFill rotWithShape="1">
          <a:blip r:embed="rId3">
            <a:extLst>
              <a:ext uri="{28A0092B-C50C-407E-A947-70E740481C1C}">
                <a14:useLocalDpi xmlns:a14="http://schemas.microsoft.com/office/drawing/2010/main" val="0"/>
              </a:ext>
            </a:extLst>
          </a:blip>
          <a:srcRect l="17259"/>
          <a:stretch/>
        </p:blipFill>
        <p:spPr>
          <a:xfrm>
            <a:off x="4813887" y="1061761"/>
            <a:ext cx="3483646" cy="3435723"/>
          </a:xfrm>
          <a:prstGeom prst="rect">
            <a:avLst/>
          </a:prstGeom>
        </p:spPr>
      </p:pic>
      <p:sp>
        <p:nvSpPr>
          <p:cNvPr id="26" name="TextBox 25">
            <a:extLst>
              <a:ext uri="{FF2B5EF4-FFF2-40B4-BE49-F238E27FC236}">
                <a16:creationId xmlns:a16="http://schemas.microsoft.com/office/drawing/2014/main" id="{2B5B0ADE-D64A-5BE0-515D-253B205D493A}"/>
              </a:ext>
            </a:extLst>
          </p:cNvPr>
          <p:cNvSpPr txBox="1"/>
          <p:nvPr/>
        </p:nvSpPr>
        <p:spPr>
          <a:xfrm>
            <a:off x="846467" y="3026254"/>
            <a:ext cx="3054041" cy="307777"/>
          </a:xfrm>
          <a:prstGeom prst="rect">
            <a:avLst/>
          </a:prstGeom>
          <a:noFill/>
        </p:spPr>
        <p:txBody>
          <a:bodyPr wrap="none" rtlCol="0">
            <a:spAutoFit/>
          </a:bodyPr>
          <a:lstStyle/>
          <a:p>
            <a:r>
              <a:rPr lang="en-US" dirty="0"/>
              <a:t>Key parameter for 3D asymmetry:</a:t>
            </a:r>
          </a:p>
        </p:txBody>
      </p:sp>
      <p:pic>
        <p:nvPicPr>
          <p:cNvPr id="31" name="Picture 30" descr="Text&#10;&#10;Description automatically generated">
            <a:extLst>
              <a:ext uri="{FF2B5EF4-FFF2-40B4-BE49-F238E27FC236}">
                <a16:creationId xmlns:a16="http://schemas.microsoft.com/office/drawing/2014/main" id="{F8C537ED-90FE-E2DC-8418-789334BFC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52" y="3298425"/>
            <a:ext cx="3091764" cy="870807"/>
          </a:xfrm>
          <a:prstGeom prst="rect">
            <a:avLst/>
          </a:prstGeom>
        </p:spPr>
      </p:pic>
      <p:sp>
        <p:nvSpPr>
          <p:cNvPr id="34" name="TextBox 33">
            <a:extLst>
              <a:ext uri="{FF2B5EF4-FFF2-40B4-BE49-F238E27FC236}">
                <a16:creationId xmlns:a16="http://schemas.microsoft.com/office/drawing/2014/main" id="{DA287580-B9CB-AFC7-97DA-CDA36B51FFA3}"/>
              </a:ext>
            </a:extLst>
          </p:cNvPr>
          <p:cNvSpPr txBox="1"/>
          <p:nvPr/>
        </p:nvSpPr>
        <p:spPr>
          <a:xfrm>
            <a:off x="7023652" y="4082696"/>
            <a:ext cx="1665841" cy="307777"/>
          </a:xfrm>
          <a:prstGeom prst="rect">
            <a:avLst/>
          </a:prstGeom>
          <a:noFill/>
        </p:spPr>
        <p:txBody>
          <a:bodyPr wrap="none" rtlCol="0">
            <a:spAutoFit/>
          </a:bodyPr>
          <a:lstStyle/>
          <a:p>
            <a:r>
              <a:rPr lang="en-US" dirty="0"/>
              <a:t>Legendre mode 2</a:t>
            </a:r>
          </a:p>
        </p:txBody>
      </p:sp>
      <p:sp>
        <p:nvSpPr>
          <p:cNvPr id="3" name="TextBox 2">
            <a:extLst>
              <a:ext uri="{FF2B5EF4-FFF2-40B4-BE49-F238E27FC236}">
                <a16:creationId xmlns:a16="http://schemas.microsoft.com/office/drawing/2014/main" id="{F3CFE2F6-DB7F-7A92-9CD7-4D3A4907E180}"/>
              </a:ext>
            </a:extLst>
          </p:cNvPr>
          <p:cNvSpPr txBox="1"/>
          <p:nvPr/>
        </p:nvSpPr>
        <p:spPr>
          <a:xfrm>
            <a:off x="3357975" y="4884284"/>
            <a:ext cx="2752677" cy="215444"/>
          </a:xfrm>
          <a:prstGeom prst="rect">
            <a:avLst/>
          </a:prstGeom>
          <a:noFill/>
        </p:spPr>
        <p:txBody>
          <a:bodyPr wrap="none" rtlCol="0">
            <a:spAutoFit/>
          </a:bodyPr>
          <a:lstStyle/>
          <a:p>
            <a:r>
              <a:rPr lang="en-US" sz="800" dirty="0"/>
              <a:t>*Hurricane, et al, </a:t>
            </a:r>
            <a:r>
              <a:rPr lang="en-US" sz="800" dirty="0" err="1"/>
              <a:t>PoP</a:t>
            </a:r>
            <a:r>
              <a:rPr lang="en-US" sz="800" dirty="0"/>
              <a:t>, 2022; </a:t>
            </a:r>
            <a:r>
              <a:rPr lang="en-US" sz="800" dirty="0" err="1"/>
              <a:t>Betti</a:t>
            </a:r>
            <a:r>
              <a:rPr lang="en-US" sz="800" dirty="0"/>
              <a:t> &amp; Woo, </a:t>
            </a:r>
            <a:r>
              <a:rPr lang="en-US" sz="800" dirty="0" err="1"/>
              <a:t>PoP</a:t>
            </a:r>
            <a:r>
              <a:rPr lang="en-US" sz="800" dirty="0"/>
              <a:t>, 2021</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9D001BE-EC9E-5E15-51DC-9486451BC1BD}"/>
                  </a:ext>
                </a:extLst>
              </p:cNvPr>
              <p:cNvSpPr txBox="1"/>
              <p:nvPr/>
            </p:nvSpPr>
            <p:spPr>
              <a:xfrm rot="16200000">
                <a:off x="3470861" y="2348291"/>
                <a:ext cx="2062937" cy="49026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1" i="1" smtClean="0">
                              <a:latin typeface="Cambria Math" panose="02040503050406030204" pitchFamily="18" charset="0"/>
                            </a:rPr>
                            <m:t>𝑹𝑲𝑬</m:t>
                          </m:r>
                        </m:num>
                        <m:den>
                          <m:r>
                            <a:rPr lang="en-US" b="1" i="1" smtClean="0">
                              <a:latin typeface="Cambria Math" panose="02040503050406030204" pitchFamily="18" charset="0"/>
                            </a:rPr>
                            <m:t>𝒄</m:t>
                          </m:r>
                          <m:d>
                            <m:dPr>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𝜶</m:t>
                                  </m:r>
                                </m:e>
                                <m:sub>
                                  <m:r>
                                    <a:rPr lang="en-US" b="1" i="1" smtClean="0">
                                      <a:latin typeface="Cambria Math" panose="02040503050406030204" pitchFamily="18" charset="0"/>
                                    </a:rPr>
                                    <m:t>𝒊𝒇</m:t>
                                  </m:r>
                                </m:sub>
                              </m:sSub>
                            </m:e>
                          </m:d>
                          <m:r>
                            <a:rPr lang="en-US" b="1" i="1" smtClean="0">
                              <a:latin typeface="Cambria Math" panose="02040503050406030204" pitchFamily="18" charset="0"/>
                            </a:rPr>
                            <m:t>𝑲𝑬</m:t>
                          </m:r>
                        </m:den>
                      </m:f>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ea typeface="Cambria Math" panose="02040503050406030204" pitchFamily="18" charset="0"/>
                            </a:rPr>
                            <m:t>𝝆𝜹</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𝑹</m:t>
                              </m:r>
                            </m:e>
                            <m:sub>
                              <m:r>
                                <a:rPr lang="en-US" b="1" i="1" smtClean="0">
                                  <a:latin typeface="Cambria Math" panose="02040503050406030204" pitchFamily="18" charset="0"/>
                                  <a:ea typeface="Cambria Math" panose="02040503050406030204" pitchFamily="18" charset="0"/>
                                </a:rPr>
                                <m:t>𝑾𝑯𝑴</m:t>
                              </m:r>
                            </m:sub>
                          </m:sSub>
                        </m:num>
                        <m:den>
                          <m:r>
                            <a:rPr lang="en-US" b="1" i="1" smtClean="0">
                              <a:latin typeface="Cambria Math" panose="02040503050406030204" pitchFamily="18" charset="0"/>
                              <a:ea typeface="Cambria Math" panose="02040503050406030204" pitchFamily="18" charset="0"/>
                            </a:rPr>
                            <m:t>𝝆𝜹</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𝑹</m:t>
                              </m:r>
                            </m:e>
                            <m:sub>
                              <m:r>
                                <a:rPr lang="en-US" b="1" i="1" smtClean="0">
                                  <a:latin typeface="Cambria Math" panose="02040503050406030204" pitchFamily="18" charset="0"/>
                                  <a:ea typeface="Cambria Math" panose="02040503050406030204" pitchFamily="18" charset="0"/>
                                </a:rPr>
                                <m:t>𝒂𝒗𝒆</m:t>
                              </m:r>
                            </m:sub>
                          </m:sSub>
                        </m:den>
                      </m:f>
                    </m:oMath>
                  </m:oMathPara>
                </a14:m>
                <a:endParaRPr lang="en-US" dirty="0"/>
              </a:p>
            </p:txBody>
          </p:sp>
        </mc:Choice>
        <mc:Fallback>
          <p:sp>
            <p:nvSpPr>
              <p:cNvPr id="5" name="TextBox 4">
                <a:extLst>
                  <a:ext uri="{FF2B5EF4-FFF2-40B4-BE49-F238E27FC236}">
                    <a16:creationId xmlns:a16="http://schemas.microsoft.com/office/drawing/2014/main" id="{19D001BE-EC9E-5E15-51DC-9486451BC1BD}"/>
                  </a:ext>
                </a:extLst>
              </p:cNvPr>
              <p:cNvSpPr txBox="1">
                <a:spLocks noRot="1" noChangeAspect="1" noMove="1" noResize="1" noEditPoints="1" noAdjustHandles="1" noChangeArrowheads="1" noChangeShapeType="1" noTextEdit="1"/>
              </p:cNvSpPr>
              <p:nvPr/>
            </p:nvSpPr>
            <p:spPr>
              <a:xfrm rot="16200000">
                <a:off x="3470861" y="2348291"/>
                <a:ext cx="2062937" cy="490262"/>
              </a:xfrm>
              <a:prstGeom prst="rect">
                <a:avLst/>
              </a:prstGeom>
              <a:blipFill>
                <a:blip r:embed="rId5"/>
                <a:stretch>
                  <a:fillRect l="-5128" r="-15385" b="-610"/>
                </a:stretch>
              </a:blipFill>
            </p:spPr>
            <p:txBody>
              <a:bodyPr/>
              <a:lstStyle/>
              <a:p>
                <a:r>
                  <a:rPr lang="en-US">
                    <a:noFill/>
                  </a:rPr>
                  <a:t> </a:t>
                </a:r>
              </a:p>
            </p:txBody>
          </p:sp>
        </mc:Fallback>
      </mc:AlternateContent>
    </p:spTree>
    <p:extLst>
      <p:ext uri="{BB962C8B-B14F-4D97-AF65-F5344CB8AC3E}">
        <p14:creationId xmlns:p14="http://schemas.microsoft.com/office/powerpoint/2010/main" val="1160370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B23C-9F60-F2AE-6B2A-71C84FF359AB}"/>
              </a:ext>
            </a:extLst>
          </p:cNvPr>
          <p:cNvSpPr>
            <a:spLocks noGrp="1"/>
          </p:cNvSpPr>
          <p:nvPr>
            <p:ph type="title"/>
          </p:nvPr>
        </p:nvSpPr>
        <p:spPr/>
        <p:txBody>
          <a:bodyPr/>
          <a:lstStyle/>
          <a:p>
            <a:r>
              <a:rPr lang="en-US" dirty="0"/>
              <a:t>Significantly improved understanding of the levers controlling implosion symmetry obtained during the 2015-2018 period</a:t>
            </a:r>
          </a:p>
        </p:txBody>
      </p:sp>
      <p:pic>
        <p:nvPicPr>
          <p:cNvPr id="4" name="Picture 3">
            <a:extLst>
              <a:ext uri="{FF2B5EF4-FFF2-40B4-BE49-F238E27FC236}">
                <a16:creationId xmlns:a16="http://schemas.microsoft.com/office/drawing/2014/main" id="{D00EE4A0-FF22-7192-59B7-CD4DB9B0E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09" y="1211580"/>
            <a:ext cx="4064323" cy="3192780"/>
          </a:xfrm>
          <a:prstGeom prst="rect">
            <a:avLst/>
          </a:prstGeom>
        </p:spPr>
      </p:pic>
      <p:pic>
        <p:nvPicPr>
          <p:cNvPr id="6" name="Picture 5">
            <a:extLst>
              <a:ext uri="{FF2B5EF4-FFF2-40B4-BE49-F238E27FC236}">
                <a16:creationId xmlns:a16="http://schemas.microsoft.com/office/drawing/2014/main" id="{3206F575-9F11-E4EB-585B-C66F9C1C9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4460" y="1211580"/>
            <a:ext cx="3390897" cy="2228487"/>
          </a:xfrm>
          <a:prstGeom prst="rect">
            <a:avLst/>
          </a:prstGeom>
        </p:spPr>
      </p:pic>
      <p:sp>
        <p:nvSpPr>
          <p:cNvPr id="7" name="TextBox 6">
            <a:extLst>
              <a:ext uri="{FF2B5EF4-FFF2-40B4-BE49-F238E27FC236}">
                <a16:creationId xmlns:a16="http://schemas.microsoft.com/office/drawing/2014/main" id="{3A5AD01A-B994-CA8B-785F-A7D6F40DD7DB}"/>
              </a:ext>
            </a:extLst>
          </p:cNvPr>
          <p:cNvSpPr txBox="1"/>
          <p:nvPr/>
        </p:nvSpPr>
        <p:spPr>
          <a:xfrm>
            <a:off x="7042277" y="1302952"/>
            <a:ext cx="1516762" cy="338554"/>
          </a:xfrm>
          <a:prstGeom prst="rect">
            <a:avLst/>
          </a:prstGeom>
          <a:noFill/>
        </p:spPr>
        <p:txBody>
          <a:bodyPr wrap="none" rtlCol="0">
            <a:spAutoFit/>
          </a:bodyPr>
          <a:lstStyle/>
          <a:p>
            <a:r>
              <a:rPr lang="en-US" sz="800" dirty="0"/>
              <a:t>Callahan, et al., </a:t>
            </a:r>
            <a:r>
              <a:rPr lang="en-US" sz="800" dirty="0" err="1"/>
              <a:t>PoP</a:t>
            </a:r>
            <a:r>
              <a:rPr lang="en-US" sz="800" dirty="0"/>
              <a:t>, 2018; </a:t>
            </a:r>
          </a:p>
          <a:p>
            <a:r>
              <a:rPr lang="en-US" sz="800" dirty="0"/>
              <a:t>Ralph, et al, </a:t>
            </a:r>
            <a:r>
              <a:rPr lang="en-US" sz="800" dirty="0" err="1"/>
              <a:t>PoP</a:t>
            </a:r>
            <a:r>
              <a:rPr lang="en-US" sz="800" dirty="0"/>
              <a:t>, 2018</a:t>
            </a:r>
          </a:p>
        </p:txBody>
      </p:sp>
      <p:sp>
        <p:nvSpPr>
          <p:cNvPr id="8" name="TextBox 7">
            <a:extLst>
              <a:ext uri="{FF2B5EF4-FFF2-40B4-BE49-F238E27FC236}">
                <a16:creationId xmlns:a16="http://schemas.microsoft.com/office/drawing/2014/main" id="{AA8816F1-6AC7-5ADA-B87F-22CC78AAFC42}"/>
              </a:ext>
            </a:extLst>
          </p:cNvPr>
          <p:cNvSpPr txBox="1"/>
          <p:nvPr/>
        </p:nvSpPr>
        <p:spPr>
          <a:xfrm>
            <a:off x="4376092" y="995175"/>
            <a:ext cx="2967479" cy="307777"/>
          </a:xfrm>
          <a:prstGeom prst="rect">
            <a:avLst/>
          </a:prstGeom>
          <a:noFill/>
        </p:spPr>
        <p:txBody>
          <a:bodyPr wrap="none" rtlCol="0">
            <a:spAutoFit/>
          </a:bodyPr>
          <a:lstStyle/>
          <a:p>
            <a:r>
              <a:rPr lang="en-US" dirty="0"/>
              <a:t>Legendre mode-2 (“P2”) scaling:</a:t>
            </a:r>
          </a:p>
        </p:txBody>
      </p:sp>
      <p:sp>
        <p:nvSpPr>
          <p:cNvPr id="10" name="TextBox 9">
            <a:extLst>
              <a:ext uri="{FF2B5EF4-FFF2-40B4-BE49-F238E27FC236}">
                <a16:creationId xmlns:a16="http://schemas.microsoft.com/office/drawing/2014/main" id="{AAB41939-5BAC-A4DA-D434-D03A0B3FA6A5}"/>
              </a:ext>
            </a:extLst>
          </p:cNvPr>
          <p:cNvSpPr txBox="1"/>
          <p:nvPr/>
        </p:nvSpPr>
        <p:spPr>
          <a:xfrm>
            <a:off x="4499892" y="3440067"/>
            <a:ext cx="4012637" cy="307777"/>
          </a:xfrm>
          <a:prstGeom prst="rect">
            <a:avLst/>
          </a:prstGeom>
          <a:noFill/>
        </p:spPr>
        <p:txBody>
          <a:bodyPr wrap="none" rtlCol="0">
            <a:spAutoFit/>
          </a:bodyPr>
          <a:lstStyle/>
          <a:p>
            <a:r>
              <a:rPr lang="en-US" dirty="0"/>
              <a:t>Cross-beam energy transfer with low gas-fill:</a:t>
            </a:r>
          </a:p>
        </p:txBody>
      </p:sp>
      <p:sp>
        <p:nvSpPr>
          <p:cNvPr id="12" name="TextBox 11">
            <a:extLst>
              <a:ext uri="{FF2B5EF4-FFF2-40B4-BE49-F238E27FC236}">
                <a16:creationId xmlns:a16="http://schemas.microsoft.com/office/drawing/2014/main" id="{97C3AB6B-9A67-9D47-D6CE-97397B7E34F9}"/>
              </a:ext>
            </a:extLst>
          </p:cNvPr>
          <p:cNvSpPr txBox="1"/>
          <p:nvPr/>
        </p:nvSpPr>
        <p:spPr>
          <a:xfrm>
            <a:off x="4534464" y="4574768"/>
            <a:ext cx="4610100" cy="215444"/>
          </a:xfrm>
          <a:prstGeom prst="rect">
            <a:avLst/>
          </a:prstGeom>
          <a:noFill/>
        </p:spPr>
        <p:txBody>
          <a:bodyPr wrap="square">
            <a:spAutoFit/>
          </a:bodyPr>
          <a:lstStyle/>
          <a:p>
            <a:r>
              <a:rPr lang="en-US" sz="800" dirty="0">
                <a:ea typeface="+mn-lt"/>
                <a:cs typeface="+mn-lt"/>
              </a:rPr>
              <a:t>A. L. </a:t>
            </a:r>
            <a:r>
              <a:rPr lang="en-US" sz="800" dirty="0" err="1">
                <a:ea typeface="+mn-lt"/>
                <a:cs typeface="+mn-lt"/>
              </a:rPr>
              <a:t>Kritcher</a:t>
            </a:r>
            <a:r>
              <a:rPr lang="en-US" sz="800" dirty="0">
                <a:ea typeface="+mn-lt"/>
                <a:cs typeface="+mn-lt"/>
              </a:rPr>
              <a:t>, et al </a:t>
            </a:r>
            <a:r>
              <a:rPr lang="en-US" sz="800" i="1" dirty="0">
                <a:ea typeface="+mn-lt"/>
                <a:cs typeface="+mn-lt"/>
              </a:rPr>
              <a:t>Phys. Rev. E  </a:t>
            </a:r>
            <a:r>
              <a:rPr lang="en-US" sz="800" dirty="0">
                <a:ea typeface="+mn-lt"/>
                <a:cs typeface="+mn-lt"/>
              </a:rPr>
              <a:t>98, 053206 (2018); L. </a:t>
            </a:r>
            <a:r>
              <a:rPr lang="en-US" sz="800" dirty="0" err="1">
                <a:ea typeface="+mn-lt"/>
                <a:cs typeface="+mn-lt"/>
              </a:rPr>
              <a:t>Pickworth</a:t>
            </a:r>
            <a:r>
              <a:rPr lang="en-US" sz="800" dirty="0">
                <a:ea typeface="+mn-lt"/>
                <a:cs typeface="+mn-lt"/>
              </a:rPr>
              <a:t>, et al, </a:t>
            </a:r>
            <a:r>
              <a:rPr lang="en-US" sz="800" dirty="0" err="1">
                <a:ea typeface="+mn-lt"/>
                <a:cs typeface="+mn-lt"/>
              </a:rPr>
              <a:t>PoP</a:t>
            </a:r>
            <a:r>
              <a:rPr lang="en-US" sz="800" dirty="0">
                <a:ea typeface="+mn-lt"/>
                <a:cs typeface="+mn-lt"/>
              </a:rPr>
              <a:t> (2020)</a:t>
            </a:r>
            <a:endParaRPr lang="en-US" dirty="0"/>
          </a:p>
        </p:txBody>
      </p:sp>
      <p:pic>
        <p:nvPicPr>
          <p:cNvPr id="13" name="Picture 12">
            <a:extLst>
              <a:ext uri="{FF2B5EF4-FFF2-40B4-BE49-F238E27FC236}">
                <a16:creationId xmlns:a16="http://schemas.microsoft.com/office/drawing/2014/main" id="{AF555DF5-0BB0-A8C0-90AB-CCFEF6EB1D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1818" y="3928035"/>
            <a:ext cx="634340" cy="634340"/>
          </a:xfrm>
          <a:prstGeom prst="rect">
            <a:avLst/>
          </a:prstGeom>
        </p:spPr>
      </p:pic>
      <p:pic>
        <p:nvPicPr>
          <p:cNvPr id="15" name="Picture 14">
            <a:extLst>
              <a:ext uri="{FF2B5EF4-FFF2-40B4-BE49-F238E27FC236}">
                <a16:creationId xmlns:a16="http://schemas.microsoft.com/office/drawing/2014/main" id="{81BD2483-5ED6-6F3F-495D-3467A638E2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6885" y="3931918"/>
            <a:ext cx="634341" cy="63434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909DB59-3304-1772-5E8A-AD8A616E9949}"/>
                  </a:ext>
                </a:extLst>
              </p:cNvPr>
              <p:cNvSpPr txBox="1"/>
              <p:nvPr/>
            </p:nvSpPr>
            <p:spPr>
              <a:xfrm>
                <a:off x="5576100" y="3716476"/>
                <a:ext cx="680058" cy="215444"/>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=0</m:t>
                    </m:r>
                  </m:oMath>
                </a14:m>
                <a:r>
                  <a:rPr lang="en-US" b="0" dirty="0"/>
                  <a:t>Å</a:t>
                </a:r>
              </a:p>
            </p:txBody>
          </p:sp>
        </mc:Choice>
        <mc:Fallback xmlns="">
          <p:sp>
            <p:nvSpPr>
              <p:cNvPr id="18" name="TextBox 17">
                <a:extLst>
                  <a:ext uri="{FF2B5EF4-FFF2-40B4-BE49-F238E27FC236}">
                    <a16:creationId xmlns:a16="http://schemas.microsoft.com/office/drawing/2014/main" id="{8909DB59-3304-1772-5E8A-AD8A616E9949}"/>
                  </a:ext>
                </a:extLst>
              </p:cNvPr>
              <p:cNvSpPr txBox="1">
                <a:spLocks noRot="1" noChangeAspect="1" noMove="1" noResize="1" noEditPoints="1" noAdjustHandles="1" noChangeArrowheads="1" noChangeShapeType="1" noTextEdit="1"/>
              </p:cNvSpPr>
              <p:nvPr/>
            </p:nvSpPr>
            <p:spPr>
              <a:xfrm>
                <a:off x="5576100" y="3716476"/>
                <a:ext cx="680058" cy="215444"/>
              </a:xfrm>
              <a:prstGeom prst="rect">
                <a:avLst/>
              </a:prstGeom>
              <a:blipFill>
                <a:blip r:embed="rId6"/>
                <a:stretch>
                  <a:fillRect l="-9259" t="-22222" r="-12963"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3E4E53E-04FE-2353-CB47-921A453B68DC}"/>
                  </a:ext>
                </a:extLst>
              </p:cNvPr>
              <p:cNvSpPr txBox="1"/>
              <p:nvPr/>
            </p:nvSpPr>
            <p:spPr>
              <a:xfrm>
                <a:off x="6743738" y="3700198"/>
                <a:ext cx="657488" cy="215444"/>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=1</m:t>
                    </m:r>
                  </m:oMath>
                </a14:m>
                <a:r>
                  <a:rPr lang="en-US" b="0" dirty="0"/>
                  <a:t>Å</a:t>
                </a:r>
              </a:p>
            </p:txBody>
          </p:sp>
        </mc:Choice>
        <mc:Fallback xmlns="">
          <p:sp>
            <p:nvSpPr>
              <p:cNvPr id="19" name="TextBox 18">
                <a:extLst>
                  <a:ext uri="{FF2B5EF4-FFF2-40B4-BE49-F238E27FC236}">
                    <a16:creationId xmlns:a16="http://schemas.microsoft.com/office/drawing/2014/main" id="{E3E4E53E-04FE-2353-CB47-921A453B68DC}"/>
                  </a:ext>
                </a:extLst>
              </p:cNvPr>
              <p:cNvSpPr txBox="1">
                <a:spLocks noRot="1" noChangeAspect="1" noMove="1" noResize="1" noEditPoints="1" noAdjustHandles="1" noChangeArrowheads="1" noChangeShapeType="1" noTextEdit="1"/>
              </p:cNvSpPr>
              <p:nvPr/>
            </p:nvSpPr>
            <p:spPr>
              <a:xfrm>
                <a:off x="6743738" y="3700198"/>
                <a:ext cx="657488" cy="215444"/>
              </a:xfrm>
              <a:prstGeom prst="rect">
                <a:avLst/>
              </a:prstGeom>
              <a:blipFill>
                <a:blip r:embed="rId7"/>
                <a:stretch>
                  <a:fillRect l="-7547" t="-22222" r="-15094" b="-50000"/>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58EAE6D-CBB7-C145-F1B7-F977DD0592C7}"/>
              </a:ext>
            </a:extLst>
          </p:cNvPr>
          <p:cNvCxnSpPr/>
          <p:nvPr/>
        </p:nvCxnSpPr>
        <p:spPr>
          <a:xfrm flipV="1">
            <a:off x="8724900" y="1472229"/>
            <a:ext cx="0" cy="45563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6996F6F2-39F1-B272-ED01-54C4659F9E64}"/>
              </a:ext>
            </a:extLst>
          </p:cNvPr>
          <p:cNvSpPr/>
          <p:nvPr/>
        </p:nvSpPr>
        <p:spPr bwMode="auto">
          <a:xfrm>
            <a:off x="8679179" y="1611026"/>
            <a:ext cx="102737" cy="215444"/>
          </a:xfrm>
          <a:prstGeom prst="ellipse">
            <a:avLst/>
          </a:prstGeom>
          <a:solidFill>
            <a:schemeClr val="accent6">
              <a:lumMod val="75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23" name="Straight Arrow Connector 22">
            <a:extLst>
              <a:ext uri="{FF2B5EF4-FFF2-40B4-BE49-F238E27FC236}">
                <a16:creationId xmlns:a16="http://schemas.microsoft.com/office/drawing/2014/main" id="{60A3ECE3-A772-6EBB-8DD3-52A9B5702105}"/>
              </a:ext>
            </a:extLst>
          </p:cNvPr>
          <p:cNvCxnSpPr/>
          <p:nvPr/>
        </p:nvCxnSpPr>
        <p:spPr>
          <a:xfrm flipV="1">
            <a:off x="8732520" y="2234229"/>
            <a:ext cx="0" cy="45563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665D661B-BAD0-393C-FE0A-59AE891942D4}"/>
              </a:ext>
            </a:extLst>
          </p:cNvPr>
          <p:cNvSpPr/>
          <p:nvPr/>
        </p:nvSpPr>
        <p:spPr bwMode="auto">
          <a:xfrm rot="5400000">
            <a:off x="8686799" y="2373026"/>
            <a:ext cx="102737" cy="215444"/>
          </a:xfrm>
          <a:prstGeom prst="ellipse">
            <a:avLst/>
          </a:prstGeom>
          <a:solidFill>
            <a:schemeClr val="accent6">
              <a:lumMod val="75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 name="TextBox 2">
            <a:extLst>
              <a:ext uri="{FF2B5EF4-FFF2-40B4-BE49-F238E27FC236}">
                <a16:creationId xmlns:a16="http://schemas.microsoft.com/office/drawing/2014/main" id="{1B1A92B6-7AAC-5FC2-F3B2-9227BA83E14B}"/>
              </a:ext>
            </a:extLst>
          </p:cNvPr>
          <p:cNvSpPr txBox="1"/>
          <p:nvPr/>
        </p:nvSpPr>
        <p:spPr>
          <a:xfrm>
            <a:off x="307219" y="4188023"/>
            <a:ext cx="3066865" cy="307777"/>
          </a:xfrm>
          <a:prstGeom prst="rect">
            <a:avLst/>
          </a:prstGeom>
          <a:noFill/>
        </p:spPr>
        <p:txBody>
          <a:bodyPr wrap="none" rtlCol="0">
            <a:spAutoFit/>
          </a:bodyPr>
          <a:lstStyle/>
          <a:p>
            <a:r>
              <a:rPr lang="en-US" dirty="0"/>
              <a:t>Beam pointing has limited control</a:t>
            </a:r>
          </a:p>
        </p:txBody>
      </p:sp>
    </p:spTree>
    <p:extLst>
      <p:ext uri="{BB962C8B-B14F-4D97-AF65-F5344CB8AC3E}">
        <p14:creationId xmlns:p14="http://schemas.microsoft.com/office/powerpoint/2010/main" val="1726150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7E34147-2956-DE49-B0D9-59731ABA2801}"/>
              </a:ext>
            </a:extLst>
          </p:cNvPr>
          <p:cNvGraphicFramePr>
            <a:graphicFrameLocks/>
          </p:cNvGraphicFramePr>
          <p:nvPr>
            <p:extLst>
              <p:ext uri="{D42A27DB-BD31-4B8C-83A1-F6EECF244321}">
                <p14:modId xmlns:p14="http://schemas.microsoft.com/office/powerpoint/2010/main" val="1377478428"/>
              </p:ext>
            </p:extLst>
          </p:nvPr>
        </p:nvGraphicFramePr>
        <p:xfrm>
          <a:off x="195580" y="998982"/>
          <a:ext cx="4376420" cy="37462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322A455D-613E-D140-BF24-6B02A751B90D}"/>
              </a:ext>
            </a:extLst>
          </p:cNvPr>
          <p:cNvGraphicFramePr>
            <a:graphicFrameLocks/>
          </p:cNvGraphicFramePr>
          <p:nvPr/>
        </p:nvGraphicFramePr>
        <p:xfrm>
          <a:off x="4499811" y="998982"/>
          <a:ext cx="4547937" cy="384261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5">
            <a:extLst>
              <a:ext uri="{FF2B5EF4-FFF2-40B4-BE49-F238E27FC236}">
                <a16:creationId xmlns:a16="http://schemas.microsoft.com/office/drawing/2014/main" id="{B3662F81-FAD4-7994-5206-74D201E5A90D}"/>
              </a:ext>
            </a:extLst>
          </p:cNvPr>
          <p:cNvSpPr>
            <a:spLocks noGrp="1"/>
          </p:cNvSpPr>
          <p:nvPr>
            <p:ph type="title"/>
          </p:nvPr>
        </p:nvSpPr>
        <p:spPr/>
        <p:txBody>
          <a:bodyPr/>
          <a:lstStyle/>
          <a:p>
            <a:r>
              <a:rPr lang="en-US" dirty="0"/>
              <a:t>2018-2020: With a better understanding of the levers on capsule and </a:t>
            </a:r>
            <a:r>
              <a:rPr lang="en-US" dirty="0" err="1"/>
              <a:t>hohlraum</a:t>
            </a:r>
            <a:r>
              <a:rPr lang="en-US" dirty="0"/>
              <a:t> control, we scaled up capsule radius, but ...</a:t>
            </a:r>
          </a:p>
        </p:txBody>
      </p:sp>
      <p:sp>
        <p:nvSpPr>
          <p:cNvPr id="2" name="TextBox 1">
            <a:extLst>
              <a:ext uri="{FF2B5EF4-FFF2-40B4-BE49-F238E27FC236}">
                <a16:creationId xmlns:a16="http://schemas.microsoft.com/office/drawing/2014/main" id="{4B869066-7258-879E-8CE1-4F9D3D304B46}"/>
              </a:ext>
            </a:extLst>
          </p:cNvPr>
          <p:cNvSpPr txBox="1"/>
          <p:nvPr/>
        </p:nvSpPr>
        <p:spPr>
          <a:xfrm>
            <a:off x="3034559" y="4767210"/>
            <a:ext cx="3074881" cy="307777"/>
          </a:xfrm>
          <a:prstGeom prst="rect">
            <a:avLst/>
          </a:prstGeom>
          <a:solidFill>
            <a:schemeClr val="accent1"/>
          </a:solidFill>
        </p:spPr>
        <p:txBody>
          <a:bodyPr wrap="none" rtlCol="0">
            <a:spAutoFit/>
          </a:bodyPr>
          <a:lstStyle/>
          <a:p>
            <a:r>
              <a:rPr lang="en-US" dirty="0">
                <a:solidFill>
                  <a:schemeClr val="bg1"/>
                </a:solidFill>
              </a:rPr>
              <a:t>... initially this strategy struggled </a:t>
            </a:r>
          </a:p>
        </p:txBody>
      </p:sp>
      <p:sp>
        <p:nvSpPr>
          <p:cNvPr id="8" name="Oval 7">
            <a:extLst>
              <a:ext uri="{FF2B5EF4-FFF2-40B4-BE49-F238E27FC236}">
                <a16:creationId xmlns:a16="http://schemas.microsoft.com/office/drawing/2014/main" id="{49542DC8-0E71-F8EC-3483-84485D819657}"/>
              </a:ext>
            </a:extLst>
          </p:cNvPr>
          <p:cNvSpPr/>
          <p:nvPr/>
        </p:nvSpPr>
        <p:spPr bwMode="auto">
          <a:xfrm>
            <a:off x="2335665" y="1222408"/>
            <a:ext cx="243907" cy="317634"/>
          </a:xfrm>
          <a:prstGeom prst="ellipse">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 name="TextBox 9">
            <a:extLst>
              <a:ext uri="{FF2B5EF4-FFF2-40B4-BE49-F238E27FC236}">
                <a16:creationId xmlns:a16="http://schemas.microsoft.com/office/drawing/2014/main" id="{482683EA-F703-85D7-4387-63300C09C20E}"/>
              </a:ext>
            </a:extLst>
          </p:cNvPr>
          <p:cNvSpPr txBox="1"/>
          <p:nvPr/>
        </p:nvSpPr>
        <p:spPr>
          <a:xfrm>
            <a:off x="1184857" y="1147510"/>
            <a:ext cx="3129383" cy="338554"/>
          </a:xfrm>
          <a:prstGeom prst="rect">
            <a:avLst/>
          </a:prstGeom>
          <a:noFill/>
        </p:spPr>
        <p:txBody>
          <a:bodyPr wrap="none" rtlCol="0">
            <a:spAutoFit/>
          </a:bodyPr>
          <a:lstStyle/>
          <a:p>
            <a:r>
              <a:rPr lang="en-US" sz="800" dirty="0" err="1"/>
              <a:t>HyE</a:t>
            </a:r>
            <a:r>
              <a:rPr lang="en-US" sz="800" dirty="0"/>
              <a:t> 1100: Zylstra, et al, PRL, 2019; </a:t>
            </a:r>
            <a:r>
              <a:rPr lang="en-US" sz="800" dirty="0" err="1"/>
              <a:t>Kritcher</a:t>
            </a:r>
            <a:r>
              <a:rPr lang="en-US" sz="800" dirty="0"/>
              <a:t> et al., </a:t>
            </a:r>
            <a:r>
              <a:rPr lang="en-US" sz="800" dirty="0" err="1"/>
              <a:t>PoP</a:t>
            </a:r>
            <a:r>
              <a:rPr lang="en-US" sz="800" dirty="0"/>
              <a:t>, 2020</a:t>
            </a:r>
          </a:p>
          <a:p>
            <a:r>
              <a:rPr lang="en-US" sz="800" dirty="0"/>
              <a:t>I-</a:t>
            </a:r>
            <a:r>
              <a:rPr lang="en-US" sz="800" dirty="0" err="1"/>
              <a:t>raum</a:t>
            </a:r>
            <a:r>
              <a:rPr lang="en-US" sz="800" dirty="0"/>
              <a:t>: Robey, et al, </a:t>
            </a:r>
            <a:r>
              <a:rPr lang="en-US" sz="800" dirty="0" err="1"/>
              <a:t>PoP</a:t>
            </a:r>
            <a:r>
              <a:rPr lang="en-US" sz="800" dirty="0"/>
              <a:t>, 2018; Ross, et al, </a:t>
            </a:r>
            <a:r>
              <a:rPr lang="en-US" sz="800" dirty="0" err="1"/>
              <a:t>arXiv</a:t>
            </a:r>
            <a:r>
              <a:rPr lang="en-US" sz="800" dirty="0"/>
              <a:t>, 2021</a:t>
            </a:r>
          </a:p>
        </p:txBody>
      </p:sp>
    </p:spTree>
    <p:extLst>
      <p:ext uri="{BB962C8B-B14F-4D97-AF65-F5344CB8AC3E}">
        <p14:creationId xmlns:p14="http://schemas.microsoft.com/office/powerpoint/2010/main" val="669794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BB962-D7D3-724E-8CD3-5C6854D4AD61}"/>
              </a:ext>
            </a:extLst>
          </p:cNvPr>
          <p:cNvSpPr>
            <a:spLocks noGrp="1"/>
          </p:cNvSpPr>
          <p:nvPr>
            <p:ph type="title"/>
          </p:nvPr>
        </p:nvSpPr>
        <p:spPr/>
        <p:txBody>
          <a:bodyPr/>
          <a:lstStyle/>
          <a:p>
            <a:r>
              <a:rPr lang="en-US" sz="2000" dirty="0"/>
              <a:t>We got surprised by numerous capsule defects when we increased capsule radius ... problems identified (as shown) and eventually resolved</a:t>
            </a:r>
          </a:p>
        </p:txBody>
      </p:sp>
      <p:pic>
        <p:nvPicPr>
          <p:cNvPr id="14" name="Picture 13">
            <a:extLst>
              <a:ext uri="{FF2B5EF4-FFF2-40B4-BE49-F238E27FC236}">
                <a16:creationId xmlns:a16="http://schemas.microsoft.com/office/drawing/2014/main" id="{8EBC04DC-CC74-EA4D-A512-207652D2B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3951" y="973124"/>
            <a:ext cx="3473669" cy="1091466"/>
          </a:xfrm>
          <a:prstGeom prst="rect">
            <a:avLst/>
          </a:prstGeom>
        </p:spPr>
      </p:pic>
      <p:pic>
        <p:nvPicPr>
          <p:cNvPr id="16" name="Picture 15">
            <a:extLst>
              <a:ext uri="{FF2B5EF4-FFF2-40B4-BE49-F238E27FC236}">
                <a16:creationId xmlns:a16="http://schemas.microsoft.com/office/drawing/2014/main" id="{2A64AE28-2B85-0143-883D-D1940C765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42" y="1612893"/>
            <a:ext cx="3473669" cy="2593673"/>
          </a:xfrm>
          <a:prstGeom prst="rect">
            <a:avLst/>
          </a:prstGeom>
        </p:spPr>
      </p:pic>
      <p:pic>
        <p:nvPicPr>
          <p:cNvPr id="18" name="Picture 17">
            <a:extLst>
              <a:ext uri="{FF2B5EF4-FFF2-40B4-BE49-F238E27FC236}">
                <a16:creationId xmlns:a16="http://schemas.microsoft.com/office/drawing/2014/main" id="{E6941024-0D44-FA45-9D4E-B1834CFBF1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7305" y="2064590"/>
            <a:ext cx="2869325" cy="1282615"/>
          </a:xfrm>
          <a:prstGeom prst="rect">
            <a:avLst/>
          </a:prstGeom>
        </p:spPr>
      </p:pic>
      <p:pic>
        <p:nvPicPr>
          <p:cNvPr id="20" name="Picture 19">
            <a:extLst>
              <a:ext uri="{FF2B5EF4-FFF2-40B4-BE49-F238E27FC236}">
                <a16:creationId xmlns:a16="http://schemas.microsoft.com/office/drawing/2014/main" id="{EE2AC537-FBAD-834B-8438-E8D980DEED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9876" y="3209698"/>
            <a:ext cx="2869325" cy="1531722"/>
          </a:xfrm>
          <a:prstGeom prst="rect">
            <a:avLst/>
          </a:prstGeom>
        </p:spPr>
      </p:pic>
      <p:sp>
        <p:nvSpPr>
          <p:cNvPr id="21" name="Rectangle 20">
            <a:extLst>
              <a:ext uri="{FF2B5EF4-FFF2-40B4-BE49-F238E27FC236}">
                <a16:creationId xmlns:a16="http://schemas.microsoft.com/office/drawing/2014/main" id="{C3D98B96-589D-A540-9066-193048CFAFA7}"/>
              </a:ext>
            </a:extLst>
          </p:cNvPr>
          <p:cNvSpPr/>
          <p:nvPr/>
        </p:nvSpPr>
        <p:spPr bwMode="auto">
          <a:xfrm>
            <a:off x="2659118" y="2064590"/>
            <a:ext cx="693682" cy="226665"/>
          </a:xfrm>
          <a:prstGeom prst="rect">
            <a:avLst/>
          </a:prstGeom>
          <a:noFill/>
          <a:ln w="15875">
            <a:solidFill>
              <a:srgbClr val="FF0000"/>
            </a:solidFill>
            <a:prstDash val="dash"/>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24" name="Straight Connector 23">
            <a:extLst>
              <a:ext uri="{FF2B5EF4-FFF2-40B4-BE49-F238E27FC236}">
                <a16:creationId xmlns:a16="http://schemas.microsoft.com/office/drawing/2014/main" id="{5A33A6F0-193D-9241-ACD2-0AEAD5443BF2}"/>
              </a:ext>
            </a:extLst>
          </p:cNvPr>
          <p:cNvCxnSpPr/>
          <p:nvPr/>
        </p:nvCxnSpPr>
        <p:spPr>
          <a:xfrm flipV="1">
            <a:off x="2659118" y="1051034"/>
            <a:ext cx="1008993" cy="1013556"/>
          </a:xfrm>
          <a:prstGeom prst="line">
            <a:avLst/>
          </a:prstGeom>
          <a:ln w="1587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A9ADD97-BD91-6A45-87EC-761BB540BF2D}"/>
              </a:ext>
            </a:extLst>
          </p:cNvPr>
          <p:cNvCxnSpPr>
            <a:cxnSpLocks/>
          </p:cNvCxnSpPr>
          <p:nvPr/>
        </p:nvCxnSpPr>
        <p:spPr>
          <a:xfrm flipV="1">
            <a:off x="3352803" y="1881352"/>
            <a:ext cx="3754817" cy="409903"/>
          </a:xfrm>
          <a:prstGeom prst="line">
            <a:avLst/>
          </a:prstGeom>
          <a:ln w="1587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pic>
        <p:nvPicPr>
          <p:cNvPr id="27" name="N160313_TC000-000_Movie_Color">
            <a:hlinkClick r:id="" action="ppaction://media"/>
            <a:extLst>
              <a:ext uri="{FF2B5EF4-FFF2-40B4-BE49-F238E27FC236}">
                <a16:creationId xmlns:a16="http://schemas.microsoft.com/office/drawing/2014/main" id="{24D58DA9-0B91-524E-9D18-A59A4884A8F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390896" y="3054364"/>
            <a:ext cx="1358463" cy="1714061"/>
          </a:xfrm>
          <a:prstGeom prst="rect">
            <a:avLst/>
          </a:prstGeom>
        </p:spPr>
      </p:pic>
      <p:sp>
        <p:nvSpPr>
          <p:cNvPr id="3" name="TextBox 2">
            <a:extLst>
              <a:ext uri="{FF2B5EF4-FFF2-40B4-BE49-F238E27FC236}">
                <a16:creationId xmlns:a16="http://schemas.microsoft.com/office/drawing/2014/main" id="{9AB1B9A1-0675-65E0-F0E7-65CBA9D4C172}"/>
              </a:ext>
            </a:extLst>
          </p:cNvPr>
          <p:cNvSpPr txBox="1"/>
          <p:nvPr/>
        </p:nvSpPr>
        <p:spPr>
          <a:xfrm>
            <a:off x="0" y="4535152"/>
            <a:ext cx="3090911" cy="246221"/>
          </a:xfrm>
          <a:prstGeom prst="rect">
            <a:avLst/>
          </a:prstGeom>
          <a:noFill/>
        </p:spPr>
        <p:txBody>
          <a:bodyPr wrap="none" rtlCol="0">
            <a:spAutoFit/>
          </a:bodyPr>
          <a:lstStyle/>
          <a:p>
            <a:r>
              <a:rPr lang="en-US" sz="1000" dirty="0"/>
              <a:t>Slide courtesy T. Braun, LLNL target fabrication</a:t>
            </a:r>
          </a:p>
        </p:txBody>
      </p:sp>
      <p:sp>
        <p:nvSpPr>
          <p:cNvPr id="4" name="TextBox 3">
            <a:extLst>
              <a:ext uri="{FF2B5EF4-FFF2-40B4-BE49-F238E27FC236}">
                <a16:creationId xmlns:a16="http://schemas.microsoft.com/office/drawing/2014/main" id="{EE48FC6E-B4FD-DC88-837D-B3B9898F2D11}"/>
              </a:ext>
            </a:extLst>
          </p:cNvPr>
          <p:cNvSpPr txBox="1"/>
          <p:nvPr/>
        </p:nvSpPr>
        <p:spPr>
          <a:xfrm>
            <a:off x="2324758" y="4888890"/>
            <a:ext cx="5312673" cy="246221"/>
          </a:xfrm>
          <a:prstGeom prst="rect">
            <a:avLst/>
          </a:prstGeom>
          <a:noFill/>
        </p:spPr>
        <p:txBody>
          <a:bodyPr wrap="none" rtlCol="0">
            <a:spAutoFit/>
          </a:bodyPr>
          <a:lstStyle/>
          <a:p>
            <a:r>
              <a:rPr lang="en-US" sz="1000" dirty="0"/>
              <a:t>Braun, et al., Nuclear Fusion, 63, 2022; Zylstra, et al., Phys. Plasmas, 2020 (Hybrid-B) </a:t>
            </a:r>
          </a:p>
        </p:txBody>
      </p:sp>
    </p:spTree>
    <p:extLst>
      <p:ext uri="{BB962C8B-B14F-4D97-AF65-F5344CB8AC3E}">
        <p14:creationId xmlns:p14="http://schemas.microsoft.com/office/powerpoint/2010/main" val="391754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7"/>
                                        </p:tgtEl>
                                      </p:cBhvr>
                                    </p:cmd>
                                  </p:childTnLst>
                                </p:cTn>
                              </p:par>
                            </p:childTnLst>
                          </p:cTn>
                        </p:par>
                      </p:childTnLst>
                    </p:cTn>
                  </p:par>
                </p:childTnLst>
              </p:cTn>
              <p:nextCondLst>
                <p:cond evt="onClick" delay="0">
                  <p:tgtEl>
                    <p:spTgt spid="27"/>
                  </p:tgtEl>
                </p:cond>
              </p:nextCondLst>
            </p:seq>
            <p:video>
              <p:cMediaNode vol="80000">
                <p:cTn id="12" fill="hold" display="0">
                  <p:stCondLst>
                    <p:cond delay="indefinite"/>
                  </p:stCondLst>
                </p:cTn>
                <p:tgtEl>
                  <p:spTgt spid="2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E2068-E9E9-A576-B152-B691C7A4DE23}"/>
              </a:ext>
            </a:extLst>
          </p:cNvPr>
          <p:cNvSpPr>
            <a:spLocks noGrp="1"/>
          </p:cNvSpPr>
          <p:nvPr>
            <p:ph type="title"/>
          </p:nvPr>
        </p:nvSpPr>
        <p:spPr/>
        <p:txBody>
          <a:bodyPr/>
          <a:lstStyle/>
          <a:p>
            <a:r>
              <a:rPr lang="en-US" dirty="0"/>
              <a:t>Like asymmetry, more mixing (from capsule defects + hydro) costs energy, putting more demands upon the driver</a:t>
            </a:r>
          </a:p>
        </p:txBody>
      </p:sp>
      <p:graphicFrame>
        <p:nvGraphicFramePr>
          <p:cNvPr id="4" name="Chart 3">
            <a:extLst>
              <a:ext uri="{FF2B5EF4-FFF2-40B4-BE49-F238E27FC236}">
                <a16:creationId xmlns:a16="http://schemas.microsoft.com/office/drawing/2014/main" id="{7F02C37B-988F-A94F-906B-92889B7A4FFB}"/>
              </a:ext>
            </a:extLst>
          </p:cNvPr>
          <p:cNvGraphicFramePr>
            <a:graphicFrameLocks/>
          </p:cNvGraphicFramePr>
          <p:nvPr>
            <p:extLst>
              <p:ext uri="{D42A27DB-BD31-4B8C-83A1-F6EECF244321}">
                <p14:modId xmlns:p14="http://schemas.microsoft.com/office/powerpoint/2010/main" val="782841328"/>
              </p:ext>
            </p:extLst>
          </p:nvPr>
        </p:nvGraphicFramePr>
        <p:xfrm>
          <a:off x="610918" y="1032347"/>
          <a:ext cx="4012912" cy="373075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03E5D42-B1D0-660E-5D2D-7CEC6E9AD77D}"/>
              </a:ext>
            </a:extLst>
          </p:cNvPr>
          <p:cNvSpPr txBox="1"/>
          <p:nvPr/>
        </p:nvSpPr>
        <p:spPr>
          <a:xfrm rot="16425015">
            <a:off x="2790263" y="2743233"/>
            <a:ext cx="611065" cy="246221"/>
          </a:xfrm>
          <a:prstGeom prst="rect">
            <a:avLst/>
          </a:prstGeom>
          <a:noFill/>
        </p:spPr>
        <p:txBody>
          <a:bodyPr wrap="none" rtlCol="0">
            <a:spAutoFit/>
          </a:bodyPr>
          <a:lstStyle/>
          <a:p>
            <a:r>
              <a:rPr lang="en-US" sz="1000" dirty="0"/>
              <a:t>No mix</a:t>
            </a:r>
          </a:p>
        </p:txBody>
      </p:sp>
      <p:sp>
        <p:nvSpPr>
          <p:cNvPr id="6" name="TextBox 5">
            <a:extLst>
              <a:ext uri="{FF2B5EF4-FFF2-40B4-BE49-F238E27FC236}">
                <a16:creationId xmlns:a16="http://schemas.microsoft.com/office/drawing/2014/main" id="{E47E6E06-760A-04BB-3167-98881674A739}"/>
              </a:ext>
            </a:extLst>
          </p:cNvPr>
          <p:cNvSpPr txBox="1"/>
          <p:nvPr/>
        </p:nvSpPr>
        <p:spPr>
          <a:xfrm rot="16425015">
            <a:off x="3077423" y="2832010"/>
            <a:ext cx="433132" cy="246221"/>
          </a:xfrm>
          <a:prstGeom prst="rect">
            <a:avLst/>
          </a:prstGeom>
          <a:noFill/>
        </p:spPr>
        <p:txBody>
          <a:bodyPr wrap="none" rtlCol="0">
            <a:spAutoFit/>
          </a:bodyPr>
          <a:lstStyle/>
          <a:p>
            <a:r>
              <a:rPr lang="en-US" sz="1000" dirty="0"/>
              <a:t> Mix</a:t>
            </a:r>
          </a:p>
        </p:txBody>
      </p:sp>
      <p:sp>
        <p:nvSpPr>
          <p:cNvPr id="7" name="TextBox 6">
            <a:extLst>
              <a:ext uri="{FF2B5EF4-FFF2-40B4-BE49-F238E27FC236}">
                <a16:creationId xmlns:a16="http://schemas.microsoft.com/office/drawing/2014/main" id="{CC3436A5-580C-82B0-1116-89279E43E467}"/>
              </a:ext>
            </a:extLst>
          </p:cNvPr>
          <p:cNvSpPr txBox="1"/>
          <p:nvPr/>
        </p:nvSpPr>
        <p:spPr>
          <a:xfrm rot="16425015">
            <a:off x="3099550" y="2897470"/>
            <a:ext cx="774571" cy="246221"/>
          </a:xfrm>
          <a:prstGeom prst="rect">
            <a:avLst/>
          </a:prstGeom>
          <a:noFill/>
        </p:spPr>
        <p:txBody>
          <a:bodyPr wrap="none" rtlCol="0">
            <a:spAutoFit/>
          </a:bodyPr>
          <a:lstStyle/>
          <a:p>
            <a:r>
              <a:rPr lang="en-US" sz="1000" dirty="0"/>
              <a:t> More Mix</a:t>
            </a:r>
          </a:p>
        </p:txBody>
      </p:sp>
      <p:cxnSp>
        <p:nvCxnSpPr>
          <p:cNvPr id="9" name="Straight Arrow Connector 8">
            <a:extLst>
              <a:ext uri="{FF2B5EF4-FFF2-40B4-BE49-F238E27FC236}">
                <a16:creationId xmlns:a16="http://schemas.microsoft.com/office/drawing/2014/main" id="{BF8E2DF2-DBD7-D4A4-A89D-B7C6CB07F8CB}"/>
              </a:ext>
            </a:extLst>
          </p:cNvPr>
          <p:cNvCxnSpPr/>
          <p:nvPr/>
        </p:nvCxnSpPr>
        <p:spPr>
          <a:xfrm>
            <a:off x="2952964" y="2319617"/>
            <a:ext cx="285663"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B194CCC-E31D-9542-6928-50439180E9C1}"/>
              </a:ext>
            </a:extLst>
          </p:cNvPr>
          <p:cNvCxnSpPr>
            <a:cxnSpLocks/>
          </p:cNvCxnSpPr>
          <p:nvPr/>
        </p:nvCxnSpPr>
        <p:spPr>
          <a:xfrm flipH="1">
            <a:off x="3633080" y="2317370"/>
            <a:ext cx="320361"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F2C570A-D3E3-892A-F007-62D592C8C75B}"/>
              </a:ext>
            </a:extLst>
          </p:cNvPr>
          <p:cNvSpPr txBox="1"/>
          <p:nvPr/>
        </p:nvSpPr>
        <p:spPr>
          <a:xfrm>
            <a:off x="3417554" y="2037465"/>
            <a:ext cx="1043876" cy="246221"/>
          </a:xfrm>
          <a:prstGeom prst="rect">
            <a:avLst/>
          </a:prstGeom>
          <a:noFill/>
        </p:spPr>
        <p:txBody>
          <a:bodyPr wrap="none" rtlCol="0">
            <a:spAutoFit/>
          </a:bodyPr>
          <a:lstStyle/>
          <a:p>
            <a:r>
              <a:rPr lang="en-US" sz="1000" dirty="0"/>
              <a:t>Energy “cost”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B0DA1EF-9422-8035-47DA-ACEC4BC675E0}"/>
                  </a:ext>
                </a:extLst>
              </p:cNvPr>
              <p:cNvSpPr txBox="1"/>
              <p:nvPr/>
            </p:nvSpPr>
            <p:spPr>
              <a:xfrm>
                <a:off x="1308377" y="3415015"/>
                <a:ext cx="1593961" cy="1888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1" i="1" smtClean="0">
                              <a:latin typeface="Cambria Math" panose="02040503050406030204" pitchFamily="18" charset="0"/>
                            </a:rPr>
                            <m:t>𝑲𝑬</m:t>
                          </m:r>
                        </m:e>
                        <m:sub>
                          <m:r>
                            <a:rPr lang="en-US" sz="1200" b="1" i="1" smtClean="0">
                              <a:latin typeface="Cambria Math" panose="02040503050406030204" pitchFamily="18" charset="0"/>
                            </a:rPr>
                            <m:t>𝒎𝒊𝒙</m:t>
                          </m:r>
                        </m:sub>
                      </m:sSub>
                      <m:r>
                        <a:rPr lang="en-US" sz="1200" i="1" smtClean="0">
                          <a:latin typeface="Cambria Math" panose="02040503050406030204" pitchFamily="18" charset="0"/>
                          <a:ea typeface="Cambria Math" panose="02040503050406030204" pitchFamily="18" charset="0"/>
                        </a:rPr>
                        <m:t>≈</m:t>
                      </m:r>
                      <m:sSub>
                        <m:sSubPr>
                          <m:ctrlPr>
                            <a:rPr lang="en-US" sz="1200" i="1" smtClean="0">
                              <a:latin typeface="Cambria Math" panose="02040503050406030204" pitchFamily="18" charset="0"/>
                              <a:ea typeface="Cambria Math" panose="02040503050406030204" pitchFamily="18" charset="0"/>
                            </a:rPr>
                          </m:ctrlPr>
                        </m:sSubPr>
                        <m:e>
                          <m:r>
                            <a:rPr lang="en-US" sz="1200" b="1" i="1" smtClean="0">
                              <a:latin typeface="Cambria Math" panose="02040503050406030204" pitchFamily="18" charset="0"/>
                              <a:ea typeface="Cambria Math" panose="02040503050406030204" pitchFamily="18" charset="0"/>
                            </a:rPr>
                            <m:t>𝑲𝑬</m:t>
                          </m:r>
                        </m:e>
                        <m:sub>
                          <m:r>
                            <a:rPr lang="en-US" sz="1200" b="1" i="1" smtClean="0">
                              <a:latin typeface="Cambria Math" panose="02040503050406030204" pitchFamily="18" charset="0"/>
                              <a:ea typeface="Cambria Math" panose="02040503050406030204" pitchFamily="18" charset="0"/>
                            </a:rPr>
                            <m:t>𝒏𝒐</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𝒎𝒊𝒙</m:t>
                          </m:r>
                        </m:sub>
                      </m:sSub>
                      <m:sSup>
                        <m:sSupPr>
                          <m:ctrlPr>
                            <a:rPr lang="en-US" sz="1200" b="1" i="1" smtClean="0">
                              <a:latin typeface="Cambria Math" panose="02040503050406030204" pitchFamily="18" charset="0"/>
                              <a:ea typeface="Cambria Math" panose="02040503050406030204" pitchFamily="18" charset="0"/>
                            </a:rPr>
                          </m:ctrlPr>
                        </m:sSupPr>
                        <m:e>
                          <m:acc>
                            <m:accPr>
                              <m:chr m:val="̅"/>
                              <m:ctrlPr>
                                <a:rPr lang="en-US" sz="1200" b="1" i="1" smtClean="0">
                                  <a:latin typeface="Cambria Math" panose="02040503050406030204" pitchFamily="18" charset="0"/>
                                  <a:ea typeface="Cambria Math" panose="02040503050406030204" pitchFamily="18" charset="0"/>
                                </a:rPr>
                              </m:ctrlPr>
                            </m:accPr>
                            <m:e>
                              <m:r>
                                <a:rPr lang="en-US" sz="1200" b="1" i="1" smtClean="0">
                                  <a:latin typeface="Cambria Math" panose="02040503050406030204" pitchFamily="18" charset="0"/>
                                  <a:ea typeface="Cambria Math" panose="02040503050406030204" pitchFamily="18" charset="0"/>
                                </a:rPr>
                                <m:t>𝒁</m:t>
                              </m:r>
                            </m:e>
                          </m:acc>
                        </m:e>
                        <m:sup>
                          <m:r>
                            <a:rPr lang="en-US" sz="1200" b="1" i="1" smtClean="0">
                              <a:latin typeface="Cambria Math" panose="02040503050406030204" pitchFamily="18" charset="0"/>
                              <a:ea typeface="Cambria Math" panose="02040503050406030204" pitchFamily="18" charset="0"/>
                            </a:rPr>
                            <m:t>𝟎</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𝟔</m:t>
                          </m:r>
                        </m:sup>
                      </m:sSup>
                    </m:oMath>
                  </m:oMathPara>
                </a14:m>
                <a:endParaRPr lang="en-US" sz="1200" dirty="0"/>
              </a:p>
            </p:txBody>
          </p:sp>
        </mc:Choice>
        <mc:Fallback xmlns="">
          <p:sp>
            <p:nvSpPr>
              <p:cNvPr id="8" name="TextBox 7">
                <a:extLst>
                  <a:ext uri="{FF2B5EF4-FFF2-40B4-BE49-F238E27FC236}">
                    <a16:creationId xmlns:a16="http://schemas.microsoft.com/office/drawing/2014/main" id="{1B0DA1EF-9422-8035-47DA-ACEC4BC675E0}"/>
                  </a:ext>
                </a:extLst>
              </p:cNvPr>
              <p:cNvSpPr txBox="1">
                <a:spLocks noRot="1" noChangeAspect="1" noMove="1" noResize="1" noEditPoints="1" noAdjustHandles="1" noChangeArrowheads="1" noChangeShapeType="1" noTextEdit="1"/>
              </p:cNvSpPr>
              <p:nvPr/>
            </p:nvSpPr>
            <p:spPr>
              <a:xfrm>
                <a:off x="1308377" y="3415015"/>
                <a:ext cx="1593961" cy="188834"/>
              </a:xfrm>
              <a:prstGeom prst="rect">
                <a:avLst/>
              </a:prstGeom>
              <a:blipFill>
                <a:blip r:embed="rId3"/>
                <a:stretch>
                  <a:fillRect l="-1587" b="-1875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DBD8A3B-C431-5C96-76B4-1EA4CF74EE2D}"/>
              </a:ext>
            </a:extLst>
          </p:cNvPr>
          <p:cNvSpPr txBox="1"/>
          <p:nvPr/>
        </p:nvSpPr>
        <p:spPr>
          <a:xfrm>
            <a:off x="1234685" y="3222734"/>
            <a:ext cx="933269" cy="246221"/>
          </a:xfrm>
          <a:prstGeom prst="rect">
            <a:avLst/>
          </a:prstGeom>
          <a:noFill/>
        </p:spPr>
        <p:txBody>
          <a:bodyPr wrap="none" rtlCol="0">
            <a:spAutoFit/>
          </a:bodyPr>
          <a:lstStyle/>
          <a:p>
            <a:r>
              <a:rPr lang="en-US" sz="1000" dirty="0"/>
              <a:t>For ignition:</a:t>
            </a:r>
          </a:p>
        </p:txBody>
      </p:sp>
      <p:pic>
        <p:nvPicPr>
          <p:cNvPr id="2" name="Picture 1" descr="A picture containing chart&#10;&#10;Description automatically generated">
            <a:extLst>
              <a:ext uri="{FF2B5EF4-FFF2-40B4-BE49-F238E27FC236}">
                <a16:creationId xmlns:a16="http://schemas.microsoft.com/office/drawing/2014/main" id="{BF09AC8A-87D9-B69A-9EF3-3E534166A296}"/>
              </a:ext>
            </a:extLst>
          </p:cNvPr>
          <p:cNvPicPr>
            <a:picLocks noChangeAspect="1"/>
          </p:cNvPicPr>
          <p:nvPr/>
        </p:nvPicPr>
        <p:blipFill rotWithShape="1">
          <a:blip r:embed="rId4">
            <a:extLst>
              <a:ext uri="{28A0092B-C50C-407E-A947-70E740481C1C}">
                <a14:useLocalDpi xmlns:a14="http://schemas.microsoft.com/office/drawing/2010/main" val="0"/>
              </a:ext>
            </a:extLst>
          </a:blip>
          <a:srcRect l="8492" t="57752" r="76127" b="19002"/>
          <a:stretch/>
        </p:blipFill>
        <p:spPr>
          <a:xfrm>
            <a:off x="4873568" y="1065809"/>
            <a:ext cx="4112388" cy="3646841"/>
          </a:xfrm>
          <a:prstGeom prst="rect">
            <a:avLst/>
          </a:prstGeom>
        </p:spPr>
      </p:pic>
      <p:sp>
        <p:nvSpPr>
          <p:cNvPr id="31" name="Rounded Rectangle 30">
            <a:extLst>
              <a:ext uri="{FF2B5EF4-FFF2-40B4-BE49-F238E27FC236}">
                <a16:creationId xmlns:a16="http://schemas.microsoft.com/office/drawing/2014/main" id="{391DD8B0-D154-1DEB-CEB3-38703CA81A5A}"/>
              </a:ext>
            </a:extLst>
          </p:cNvPr>
          <p:cNvSpPr/>
          <p:nvPr/>
        </p:nvSpPr>
        <p:spPr bwMode="auto">
          <a:xfrm>
            <a:off x="7648662" y="1475798"/>
            <a:ext cx="1392591" cy="337454"/>
          </a:xfrm>
          <a:prstGeom prst="roundRect">
            <a:avLst/>
          </a:prstGeom>
          <a:noFill/>
          <a:ln w="9525">
            <a:noFill/>
            <a:miter lim="800000"/>
            <a:headEnd/>
            <a:tailEnd/>
          </a:ln>
          <a:effectLst>
            <a:outerShdw blurRad="50800" dist="38100" dir="5400000" algn="t" rotWithShape="0">
              <a:prstClr val="black">
                <a:alpha val="40000"/>
              </a:prstClr>
            </a:outerShdw>
          </a:effectLst>
        </p:spPr>
        <p:txBody>
          <a:bodyPr rtlCol="0" anchor="b">
            <a:prstTxWarp prst="textNoShape">
              <a:avLst/>
            </a:prstTxWarp>
          </a:bodyPr>
          <a:lstStyle/>
          <a:p>
            <a:pPr algn="ctr">
              <a:spcBef>
                <a:spcPct val="0"/>
              </a:spcBef>
            </a:pPr>
            <a:endParaRPr lang="en-US" sz="1600">
              <a:solidFill>
                <a:srgbClr val="000000"/>
              </a:solidFill>
            </a:endParaRPr>
          </a:p>
        </p:txBody>
      </p:sp>
      <p:pic>
        <p:nvPicPr>
          <p:cNvPr id="32" name="Picture 18" descr="Arrow5">
            <a:extLst>
              <a:ext uri="{FF2B5EF4-FFF2-40B4-BE49-F238E27FC236}">
                <a16:creationId xmlns:a16="http://schemas.microsoft.com/office/drawing/2014/main" id="{090DDB0F-3C2D-594D-E33D-4ED6E89C37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45185" flipH="1">
            <a:off x="6953660" y="2146406"/>
            <a:ext cx="1657214" cy="473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3" name="Straight Arrow Connector 32">
            <a:extLst>
              <a:ext uri="{FF2B5EF4-FFF2-40B4-BE49-F238E27FC236}">
                <a16:creationId xmlns:a16="http://schemas.microsoft.com/office/drawing/2014/main" id="{5386B53D-A44D-778B-24E3-AD2CB832F4BD}"/>
              </a:ext>
            </a:extLst>
          </p:cNvPr>
          <p:cNvCxnSpPr>
            <a:cxnSpLocks/>
          </p:cNvCxnSpPr>
          <p:nvPr/>
        </p:nvCxnSpPr>
        <p:spPr>
          <a:xfrm>
            <a:off x="7259419" y="3195788"/>
            <a:ext cx="187664" cy="280697"/>
          </a:xfrm>
          <a:prstGeom prst="straightConnector1">
            <a:avLst/>
          </a:prstGeom>
          <a:ln w="38100" cmpd="sng">
            <a:solidFill>
              <a:schemeClr val="bg1"/>
            </a:solidFill>
            <a:tailEnd type="arrow"/>
          </a:ln>
        </p:spPr>
        <p:style>
          <a:lnRef idx="2">
            <a:schemeClr val="dk1"/>
          </a:lnRef>
          <a:fillRef idx="0">
            <a:schemeClr val="dk1"/>
          </a:fillRef>
          <a:effectRef idx="1">
            <a:schemeClr val="dk1"/>
          </a:effectRef>
          <a:fontRef idx="minor">
            <a:schemeClr val="tx1"/>
          </a:fontRef>
        </p:style>
      </p:cxnSp>
      <p:sp>
        <p:nvSpPr>
          <p:cNvPr id="34" name="TextBox 33">
            <a:extLst>
              <a:ext uri="{FF2B5EF4-FFF2-40B4-BE49-F238E27FC236}">
                <a16:creationId xmlns:a16="http://schemas.microsoft.com/office/drawing/2014/main" id="{CB5F6189-06CB-0230-6D83-C230D5C558A6}"/>
              </a:ext>
            </a:extLst>
          </p:cNvPr>
          <p:cNvSpPr txBox="1"/>
          <p:nvPr/>
        </p:nvSpPr>
        <p:spPr>
          <a:xfrm>
            <a:off x="6988654" y="2797928"/>
            <a:ext cx="458429" cy="461665"/>
          </a:xfrm>
          <a:prstGeom prst="rect">
            <a:avLst/>
          </a:prstGeom>
          <a:noFill/>
        </p:spPr>
        <p:txBody>
          <a:bodyPr wrap="none" rtlCol="0">
            <a:spAutoFit/>
          </a:bodyPr>
          <a:lstStyle/>
          <a:p>
            <a:r>
              <a:rPr lang="en-US" sz="2400" dirty="0">
                <a:solidFill>
                  <a:srgbClr val="0000FF"/>
                </a:solidFill>
              </a:rPr>
              <a:t>e</a:t>
            </a:r>
            <a:r>
              <a:rPr lang="en-US" sz="2400" b="1" baseline="30000" dirty="0">
                <a:solidFill>
                  <a:srgbClr val="0000FF"/>
                </a:solidFill>
                <a:latin typeface="Symbol" charset="2"/>
                <a:cs typeface="Symbol" charset="2"/>
              </a:rPr>
              <a:t>-</a:t>
            </a:r>
          </a:p>
        </p:txBody>
      </p:sp>
      <p:sp>
        <p:nvSpPr>
          <p:cNvPr id="35" name="Rounded Rectangle 34">
            <a:extLst>
              <a:ext uri="{FF2B5EF4-FFF2-40B4-BE49-F238E27FC236}">
                <a16:creationId xmlns:a16="http://schemas.microsoft.com/office/drawing/2014/main" id="{4B40103E-A755-859F-DEE9-582B27216D8E}"/>
              </a:ext>
            </a:extLst>
          </p:cNvPr>
          <p:cNvSpPr/>
          <p:nvPr/>
        </p:nvSpPr>
        <p:spPr bwMode="auto">
          <a:xfrm>
            <a:off x="6722380" y="3451709"/>
            <a:ext cx="1392591" cy="337454"/>
          </a:xfrm>
          <a:prstGeom prst="roundRect">
            <a:avLst/>
          </a:prstGeom>
          <a:noFill/>
          <a:ln w="9525">
            <a:noFill/>
            <a:miter lim="800000"/>
            <a:headEnd/>
            <a:tailEnd/>
          </a:ln>
          <a:effectLst>
            <a:outerShdw blurRad="50800" dist="38100" dir="5400000" algn="t" rotWithShape="0">
              <a:prstClr val="black">
                <a:alpha val="40000"/>
              </a:prstClr>
            </a:outerShdw>
          </a:effectLst>
        </p:spPr>
        <p:txBody>
          <a:bodyPr rtlCol="0" anchor="b">
            <a:prstTxWarp prst="textNoShape">
              <a:avLst/>
            </a:prstTxWarp>
          </a:bodyPr>
          <a:lstStyle/>
          <a:p>
            <a:pPr algn="ctr">
              <a:spcBef>
                <a:spcPct val="0"/>
              </a:spcBef>
            </a:pPr>
            <a:endParaRPr lang="en-US" sz="1600">
              <a:solidFill>
                <a:srgbClr val="000000"/>
              </a:solidFill>
            </a:endParaRPr>
          </a:p>
        </p:txBody>
      </p:sp>
      <p:sp>
        <p:nvSpPr>
          <p:cNvPr id="36" name="Rounded Rectangle 35">
            <a:extLst>
              <a:ext uri="{FF2B5EF4-FFF2-40B4-BE49-F238E27FC236}">
                <a16:creationId xmlns:a16="http://schemas.microsoft.com/office/drawing/2014/main" id="{FE6D2BD7-C3E1-2847-B826-3DE3388EC8E5}"/>
              </a:ext>
            </a:extLst>
          </p:cNvPr>
          <p:cNvSpPr/>
          <p:nvPr/>
        </p:nvSpPr>
        <p:spPr bwMode="auto">
          <a:xfrm>
            <a:off x="7540507" y="2545883"/>
            <a:ext cx="1566739" cy="337454"/>
          </a:xfrm>
          <a:prstGeom prst="roundRect">
            <a:avLst/>
          </a:prstGeom>
          <a:noFill/>
          <a:ln w="9525">
            <a:noFill/>
            <a:miter lim="800000"/>
            <a:headEnd/>
            <a:tailEnd/>
          </a:ln>
          <a:effectLst>
            <a:outerShdw blurRad="50800" dist="38100" dir="5400000" algn="t" rotWithShape="0">
              <a:prstClr val="black">
                <a:alpha val="40000"/>
              </a:prstClr>
            </a:outerShdw>
          </a:effectLst>
        </p:spPr>
        <p:txBody>
          <a:bodyPr rtlCol="0" anchor="b">
            <a:prstTxWarp prst="textNoShape">
              <a:avLst/>
            </a:prstTxWarp>
          </a:bodyPr>
          <a:lstStyle/>
          <a:p>
            <a:pPr algn="ctr">
              <a:spcBef>
                <a:spcPct val="0"/>
              </a:spcBef>
            </a:pPr>
            <a:endParaRPr lang="en-US" sz="1600">
              <a:solidFill>
                <a:srgbClr val="000000"/>
              </a:solidFill>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CC95063-CE25-8678-2E26-9D0118604136}"/>
                  </a:ext>
                </a:extLst>
              </p:cNvPr>
              <p:cNvSpPr txBox="1"/>
              <p:nvPr/>
            </p:nvSpPr>
            <p:spPr>
              <a:xfrm>
                <a:off x="7418675" y="3973050"/>
                <a:ext cx="1504836" cy="33547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3366FF"/>
                              </a:solidFill>
                              <a:latin typeface="Cambria Math" panose="02040503050406030204" pitchFamily="18" charset="0"/>
                            </a:rPr>
                          </m:ctrlPr>
                        </m:sSubPr>
                        <m:e>
                          <m:r>
                            <a:rPr lang="en-US" b="1" i="1" smtClean="0">
                              <a:solidFill>
                                <a:srgbClr val="3366FF"/>
                              </a:solidFill>
                              <a:latin typeface="Cambria Math" panose="02040503050406030204" pitchFamily="18" charset="0"/>
                            </a:rPr>
                            <m:t>𝑸</m:t>
                          </m:r>
                        </m:e>
                        <m:sub>
                          <m:r>
                            <a:rPr lang="en-US" b="1" i="1" smtClean="0">
                              <a:solidFill>
                                <a:srgbClr val="3366FF"/>
                              </a:solidFill>
                              <a:latin typeface="Cambria Math" panose="02040503050406030204" pitchFamily="18" charset="0"/>
                            </a:rPr>
                            <m:t>𝒆</m:t>
                          </m:r>
                        </m:sub>
                      </m:sSub>
                      <m:r>
                        <a:rPr lang="en-US" b="1" i="1" smtClean="0">
                          <a:solidFill>
                            <a:srgbClr val="3366FF"/>
                          </a:solidFill>
                          <a:latin typeface="Cambria Math" panose="02040503050406030204" pitchFamily="18" charset="0"/>
                        </a:rPr>
                        <m:t>~</m:t>
                      </m:r>
                      <m:sSup>
                        <m:sSupPr>
                          <m:ctrlPr>
                            <a:rPr lang="en-US" b="1" i="1" smtClean="0">
                              <a:solidFill>
                                <a:srgbClr val="3366FF"/>
                              </a:solidFill>
                              <a:latin typeface="Cambria Math" panose="02040503050406030204" pitchFamily="18" charset="0"/>
                            </a:rPr>
                          </m:ctrlPr>
                        </m:sSupPr>
                        <m:e>
                          <m:r>
                            <a:rPr lang="en-US" b="1" i="1" smtClean="0">
                              <a:solidFill>
                                <a:srgbClr val="3366FF"/>
                              </a:solidFill>
                              <a:latin typeface="Cambria Math" panose="02040503050406030204" pitchFamily="18" charset="0"/>
                            </a:rPr>
                            <m:t>𝑻</m:t>
                          </m:r>
                        </m:e>
                        <m:sup>
                          <m:r>
                            <a:rPr lang="en-US" b="1" i="1" smtClean="0">
                              <a:solidFill>
                                <a:srgbClr val="3366FF"/>
                              </a:solidFill>
                              <a:latin typeface="Cambria Math" panose="02040503050406030204" pitchFamily="18" charset="0"/>
                            </a:rPr>
                            <m:t>𝟕</m:t>
                          </m:r>
                          <m:r>
                            <a:rPr lang="en-US" b="1" i="1" smtClean="0">
                              <a:solidFill>
                                <a:srgbClr val="3366FF"/>
                              </a:solidFill>
                              <a:latin typeface="Cambria Math" panose="02040503050406030204" pitchFamily="18" charset="0"/>
                            </a:rPr>
                            <m:t>/</m:t>
                          </m:r>
                          <m:r>
                            <a:rPr lang="en-US" b="1" i="1" smtClean="0">
                              <a:solidFill>
                                <a:srgbClr val="3366FF"/>
                              </a:solidFill>
                              <a:latin typeface="Cambria Math" panose="02040503050406030204" pitchFamily="18" charset="0"/>
                            </a:rPr>
                            <m:t>𝟐</m:t>
                          </m:r>
                        </m:sup>
                      </m:sSup>
                      <m:r>
                        <a:rPr lang="en-US" b="1" i="1" smtClean="0">
                          <a:solidFill>
                            <a:srgbClr val="3366FF"/>
                          </a:solidFill>
                          <a:latin typeface="Cambria Math" panose="02040503050406030204" pitchFamily="18" charset="0"/>
                        </a:rPr>
                        <m:t>/</m:t>
                      </m:r>
                      <m:d>
                        <m:dPr>
                          <m:ctrlPr>
                            <a:rPr lang="en-US" b="1" i="1" smtClean="0">
                              <a:solidFill>
                                <a:srgbClr val="3366FF"/>
                              </a:solidFill>
                              <a:latin typeface="Cambria Math" panose="02040503050406030204" pitchFamily="18" charset="0"/>
                            </a:rPr>
                          </m:ctrlPr>
                        </m:dPr>
                        <m:e>
                          <m:r>
                            <a:rPr lang="en-US" b="1" i="1" smtClean="0">
                              <a:solidFill>
                                <a:srgbClr val="3366FF"/>
                              </a:solidFill>
                              <a:latin typeface="Cambria Math" panose="02040503050406030204" pitchFamily="18" charset="0"/>
                              <a:ea typeface="Cambria Math" panose="02040503050406030204" pitchFamily="18" charset="0"/>
                            </a:rPr>
                            <m:t>𝝆</m:t>
                          </m:r>
                          <m:sSup>
                            <m:sSupPr>
                              <m:ctrlPr>
                                <a:rPr lang="en-US" b="1" i="1" smtClean="0">
                                  <a:solidFill>
                                    <a:srgbClr val="3366FF"/>
                                  </a:solidFill>
                                  <a:latin typeface="Cambria Math" panose="02040503050406030204" pitchFamily="18" charset="0"/>
                                  <a:ea typeface="Cambria Math" panose="02040503050406030204" pitchFamily="18" charset="0"/>
                                </a:rPr>
                              </m:ctrlPr>
                            </m:sSupPr>
                            <m:e>
                              <m:r>
                                <a:rPr lang="en-US" b="1" i="1" smtClean="0">
                                  <a:solidFill>
                                    <a:srgbClr val="3366FF"/>
                                  </a:solidFill>
                                  <a:latin typeface="Cambria Math" panose="02040503050406030204" pitchFamily="18" charset="0"/>
                                  <a:ea typeface="Cambria Math" panose="02040503050406030204" pitchFamily="18" charset="0"/>
                                </a:rPr>
                                <m:t>𝑹</m:t>
                              </m:r>
                            </m:e>
                            <m:sup>
                              <m:r>
                                <a:rPr lang="en-US" b="1" i="1" smtClean="0">
                                  <a:solidFill>
                                    <a:srgbClr val="3366FF"/>
                                  </a:solidFill>
                                  <a:latin typeface="Cambria Math" panose="02040503050406030204" pitchFamily="18" charset="0"/>
                                  <a:ea typeface="Cambria Math" panose="02040503050406030204" pitchFamily="18" charset="0"/>
                                </a:rPr>
                                <m:t>𝟐</m:t>
                              </m:r>
                            </m:sup>
                          </m:sSup>
                        </m:e>
                      </m:d>
                    </m:oMath>
                  </m:oMathPara>
                </a14:m>
                <a:endParaRPr lang="en-US" b="1" baseline="30000" dirty="0">
                  <a:solidFill>
                    <a:srgbClr val="3366FF"/>
                  </a:solidFill>
                </a:endParaRPr>
              </a:p>
            </p:txBody>
          </p:sp>
        </mc:Choice>
        <mc:Fallback xmlns="">
          <p:sp>
            <p:nvSpPr>
              <p:cNvPr id="37" name="TextBox 36">
                <a:extLst>
                  <a:ext uri="{FF2B5EF4-FFF2-40B4-BE49-F238E27FC236}">
                    <a16:creationId xmlns:a16="http://schemas.microsoft.com/office/drawing/2014/main" id="{6CC95063-CE25-8678-2E26-9D0118604136}"/>
                  </a:ext>
                </a:extLst>
              </p:cNvPr>
              <p:cNvSpPr txBox="1">
                <a:spLocks noRot="1" noChangeAspect="1" noMove="1" noResize="1" noEditPoints="1" noAdjustHandles="1" noChangeArrowheads="1" noChangeShapeType="1" noTextEdit="1"/>
              </p:cNvSpPr>
              <p:nvPr/>
            </p:nvSpPr>
            <p:spPr>
              <a:xfrm>
                <a:off x="7418675" y="3973050"/>
                <a:ext cx="1504836" cy="335476"/>
              </a:xfrm>
              <a:prstGeom prst="rect">
                <a:avLst/>
              </a:prstGeom>
              <a:blipFill>
                <a:blip r:embed="rId6"/>
                <a:stretch>
                  <a:fillRect b="-7143"/>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166A4163-B45C-FADB-E875-93D2F697FE0E}"/>
              </a:ext>
            </a:extLst>
          </p:cNvPr>
          <p:cNvSpPr txBox="1"/>
          <p:nvPr/>
        </p:nvSpPr>
        <p:spPr>
          <a:xfrm>
            <a:off x="4803138" y="988541"/>
            <a:ext cx="2071052" cy="830997"/>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Compressed</a:t>
            </a:r>
          </a:p>
          <a:p>
            <a:r>
              <a:rPr lang="en-US" sz="1600" dirty="0">
                <a:solidFill>
                  <a:schemeClr val="bg1"/>
                </a:solidFill>
                <a:latin typeface="Calibri" panose="020F0502020204030204" pitchFamily="34" charset="0"/>
                <a:cs typeface="Calibri" panose="020F0502020204030204" pitchFamily="34" charset="0"/>
              </a:rPr>
              <a:t>DT fuel with hot central core</a:t>
            </a:r>
          </a:p>
        </p:txBody>
      </p:sp>
      <p:sp>
        <p:nvSpPr>
          <p:cNvPr id="39" name="TextBox 38">
            <a:extLst>
              <a:ext uri="{FF2B5EF4-FFF2-40B4-BE49-F238E27FC236}">
                <a16:creationId xmlns:a16="http://schemas.microsoft.com/office/drawing/2014/main" id="{531300AD-C355-713B-24AE-8792B88DF89E}"/>
              </a:ext>
            </a:extLst>
          </p:cNvPr>
          <p:cNvSpPr txBox="1"/>
          <p:nvPr/>
        </p:nvSpPr>
        <p:spPr>
          <a:xfrm>
            <a:off x="7345994" y="3474215"/>
            <a:ext cx="1726604" cy="461665"/>
          </a:xfrm>
          <a:prstGeom prst="rect">
            <a:avLst/>
          </a:prstGeom>
          <a:noFill/>
        </p:spPr>
        <p:txBody>
          <a:bodyPr wrap="square" rtlCol="0">
            <a:spAutoFit/>
          </a:bodyPr>
          <a:lstStyle/>
          <a:p>
            <a:r>
              <a:rPr lang="en-US" sz="1200" dirty="0">
                <a:solidFill>
                  <a:schemeClr val="bg1"/>
                </a:solidFill>
              </a:rPr>
              <a:t>Spitzer thermal conduction</a:t>
            </a:r>
          </a:p>
        </p:txBody>
      </p:sp>
      <p:sp>
        <p:nvSpPr>
          <p:cNvPr id="40" name="TextBox 39">
            <a:extLst>
              <a:ext uri="{FF2B5EF4-FFF2-40B4-BE49-F238E27FC236}">
                <a16:creationId xmlns:a16="http://schemas.microsoft.com/office/drawing/2014/main" id="{5BA8D871-EE9A-C795-02A5-069087164716}"/>
              </a:ext>
            </a:extLst>
          </p:cNvPr>
          <p:cNvSpPr txBox="1"/>
          <p:nvPr/>
        </p:nvSpPr>
        <p:spPr>
          <a:xfrm>
            <a:off x="7557896" y="1227527"/>
            <a:ext cx="1420582" cy="276999"/>
          </a:xfrm>
          <a:prstGeom prst="rect">
            <a:avLst/>
          </a:prstGeom>
          <a:noFill/>
        </p:spPr>
        <p:txBody>
          <a:bodyPr wrap="none" rtlCol="0">
            <a:spAutoFit/>
          </a:bodyPr>
          <a:lstStyle/>
          <a:p>
            <a:r>
              <a:rPr lang="en-US" sz="1200" dirty="0" err="1">
                <a:solidFill>
                  <a:schemeClr val="bg1"/>
                </a:solidFill>
              </a:rPr>
              <a:t>Brems</a:t>
            </a:r>
            <a:r>
              <a:rPr lang="en-US" sz="1200" dirty="0">
                <a:solidFill>
                  <a:schemeClr val="bg1"/>
                </a:solidFill>
              </a:rPr>
              <a:t> x-ray loss</a:t>
            </a:r>
          </a:p>
        </p:txBody>
      </p:sp>
      <p:sp>
        <p:nvSpPr>
          <p:cNvPr id="41" name="TextBox 40">
            <a:extLst>
              <a:ext uri="{FF2B5EF4-FFF2-40B4-BE49-F238E27FC236}">
                <a16:creationId xmlns:a16="http://schemas.microsoft.com/office/drawing/2014/main" id="{B146591A-FA68-20E9-7221-3489F306F5DA}"/>
              </a:ext>
            </a:extLst>
          </p:cNvPr>
          <p:cNvSpPr txBox="1"/>
          <p:nvPr/>
        </p:nvSpPr>
        <p:spPr>
          <a:xfrm>
            <a:off x="5475301" y="2659428"/>
            <a:ext cx="1212191" cy="276999"/>
          </a:xfrm>
          <a:prstGeom prst="rect">
            <a:avLst/>
          </a:prstGeom>
          <a:noFill/>
        </p:spPr>
        <p:txBody>
          <a:bodyPr wrap="none" rtlCol="0">
            <a:spAutoFit/>
          </a:bodyPr>
          <a:lstStyle/>
          <a:p>
            <a:r>
              <a:rPr lang="en-US" sz="1200" dirty="0">
                <a:solidFill>
                  <a:schemeClr val="bg1"/>
                </a:solidFill>
              </a:rPr>
              <a:t>Alpha-heating</a:t>
            </a:r>
          </a:p>
        </p:txBody>
      </p:sp>
      <p:sp>
        <p:nvSpPr>
          <p:cNvPr id="42" name="TextBox 41">
            <a:extLst>
              <a:ext uri="{FF2B5EF4-FFF2-40B4-BE49-F238E27FC236}">
                <a16:creationId xmlns:a16="http://schemas.microsoft.com/office/drawing/2014/main" id="{08C185AB-E30E-8444-727F-807E95760E4F}"/>
              </a:ext>
            </a:extLst>
          </p:cNvPr>
          <p:cNvSpPr txBox="1"/>
          <p:nvPr/>
        </p:nvSpPr>
        <p:spPr>
          <a:xfrm>
            <a:off x="4865730" y="4404873"/>
            <a:ext cx="830677" cy="307777"/>
          </a:xfrm>
          <a:prstGeom prst="rect">
            <a:avLst/>
          </a:prstGeom>
          <a:noFill/>
        </p:spPr>
        <p:txBody>
          <a:bodyPr wrap="none" rtlCol="0">
            <a:spAutoFit/>
          </a:bodyPr>
          <a:lstStyle/>
          <a:p>
            <a:r>
              <a:rPr lang="en-US" dirty="0">
                <a:solidFill>
                  <a:schemeClr val="bg1"/>
                </a:solidFill>
              </a:rPr>
              <a:t>Density</a:t>
            </a:r>
          </a:p>
        </p:txBody>
      </p:sp>
      <p:sp>
        <p:nvSpPr>
          <p:cNvPr id="43" name="TextBox 42">
            <a:extLst>
              <a:ext uri="{FF2B5EF4-FFF2-40B4-BE49-F238E27FC236}">
                <a16:creationId xmlns:a16="http://schemas.microsoft.com/office/drawing/2014/main" id="{44DD4563-3FE6-022A-8A12-E63EAE906D3A}"/>
              </a:ext>
            </a:extLst>
          </p:cNvPr>
          <p:cNvSpPr txBox="1"/>
          <p:nvPr/>
        </p:nvSpPr>
        <p:spPr>
          <a:xfrm>
            <a:off x="7750925" y="4389682"/>
            <a:ext cx="1256691" cy="307777"/>
          </a:xfrm>
          <a:prstGeom prst="rect">
            <a:avLst/>
          </a:prstGeom>
          <a:noFill/>
        </p:spPr>
        <p:txBody>
          <a:bodyPr wrap="none" rtlCol="0">
            <a:spAutoFit/>
          </a:bodyPr>
          <a:lstStyle/>
          <a:p>
            <a:r>
              <a:rPr lang="en-US" dirty="0">
                <a:solidFill>
                  <a:schemeClr val="bg1"/>
                </a:solidFill>
              </a:rPr>
              <a:t>Temperature</a:t>
            </a:r>
          </a:p>
        </p:txBody>
      </p:sp>
      <p:sp>
        <p:nvSpPr>
          <p:cNvPr id="44" name="TextBox 43">
            <a:extLst>
              <a:ext uri="{FF2B5EF4-FFF2-40B4-BE49-F238E27FC236}">
                <a16:creationId xmlns:a16="http://schemas.microsoft.com/office/drawing/2014/main" id="{B1FACA22-E28F-30A9-1206-4686F9178BE8}"/>
              </a:ext>
            </a:extLst>
          </p:cNvPr>
          <p:cNvSpPr txBox="1"/>
          <p:nvPr/>
        </p:nvSpPr>
        <p:spPr>
          <a:xfrm rot="2096355">
            <a:off x="7458011" y="2860654"/>
            <a:ext cx="834856" cy="400110"/>
          </a:xfrm>
          <a:prstGeom prst="rect">
            <a:avLst/>
          </a:prstGeom>
          <a:noFill/>
        </p:spPr>
        <p:txBody>
          <a:bodyPr wrap="square" rtlCol="0">
            <a:spAutoFit/>
          </a:bodyPr>
          <a:lstStyle/>
          <a:p>
            <a:r>
              <a:rPr lang="en-US" sz="1000" dirty="0">
                <a:solidFill>
                  <a:schemeClr val="bg1"/>
                </a:solidFill>
              </a:rPr>
              <a:t>DT mass ablation</a:t>
            </a:r>
          </a:p>
        </p:txBody>
      </p:sp>
      <p:cxnSp>
        <p:nvCxnSpPr>
          <p:cNvPr id="45" name="Straight Arrow Connector 44">
            <a:extLst>
              <a:ext uri="{FF2B5EF4-FFF2-40B4-BE49-F238E27FC236}">
                <a16:creationId xmlns:a16="http://schemas.microsoft.com/office/drawing/2014/main" id="{45EE1AC0-35A1-46AD-3E0A-EF9B247C5A0F}"/>
              </a:ext>
            </a:extLst>
          </p:cNvPr>
          <p:cNvCxnSpPr>
            <a:cxnSpLocks/>
          </p:cNvCxnSpPr>
          <p:nvPr/>
        </p:nvCxnSpPr>
        <p:spPr>
          <a:xfrm flipH="1" flipV="1">
            <a:off x="7483880" y="3044884"/>
            <a:ext cx="329563" cy="263715"/>
          </a:xfrm>
          <a:prstGeom prst="straightConnector1">
            <a:avLst/>
          </a:prstGeom>
          <a:ln w="28575" cmpd="sng">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7FD51E7-1050-C584-12B8-595961A34788}"/>
                  </a:ext>
                </a:extLst>
              </p:cNvPr>
              <p:cNvSpPr txBox="1"/>
              <p:nvPr/>
            </p:nvSpPr>
            <p:spPr>
              <a:xfrm>
                <a:off x="5261196" y="2931420"/>
                <a:ext cx="1640402" cy="241989"/>
              </a:xfrm>
              <a:prstGeom prst="rect">
                <a:avLst/>
              </a:prstGeom>
              <a:solidFill>
                <a:schemeClr val="bg1"/>
              </a:solidFill>
            </p:spPr>
            <p:txBody>
              <a:bodyPr wrap="square" lIns="0" tIns="0" rIns="0" bIns="0" rtlCol="0">
                <a:spAutoFit/>
              </a:bodyPr>
              <a:lstStyle/>
              <a:p>
                <a14:m>
                  <m:oMath xmlns:m="http://schemas.openxmlformats.org/officeDocument/2006/math">
                    <m:sSub>
                      <m:sSubPr>
                        <m:ctrlPr>
                          <a:rPr lang="en-US" sz="1000" i="1" smtClean="0">
                            <a:solidFill>
                              <a:srgbClr val="FF0000"/>
                            </a:solidFill>
                            <a:latin typeface="Cambria Math" panose="02040503050406030204" pitchFamily="18" charset="0"/>
                          </a:rPr>
                        </m:ctrlPr>
                      </m:sSubPr>
                      <m:e>
                        <m:r>
                          <a:rPr lang="en-US" sz="1000" b="1" i="1" smtClean="0">
                            <a:solidFill>
                              <a:srgbClr val="FF0000"/>
                            </a:solidFill>
                            <a:latin typeface="Cambria Math" panose="02040503050406030204" pitchFamily="18" charset="0"/>
                          </a:rPr>
                          <m:t>𝑸</m:t>
                        </m:r>
                      </m:e>
                      <m:sub>
                        <m:r>
                          <a:rPr lang="en-US" sz="1000" i="1" smtClean="0">
                            <a:solidFill>
                              <a:srgbClr val="FF0000"/>
                            </a:solidFill>
                            <a:latin typeface="Cambria Math" panose="02040503050406030204" pitchFamily="18" charset="0"/>
                            <a:ea typeface="Cambria Math" panose="02040503050406030204" pitchFamily="18" charset="0"/>
                          </a:rPr>
                          <m:t>𝜶</m:t>
                        </m:r>
                      </m:sub>
                    </m:sSub>
                    <m:r>
                      <a:rPr lang="en-US" sz="1000" b="1" i="1" smtClean="0">
                        <a:solidFill>
                          <a:srgbClr val="FF0000"/>
                        </a:solidFill>
                        <a:latin typeface="Cambria Math" panose="02040503050406030204" pitchFamily="18" charset="0"/>
                      </a:rPr>
                      <m:t>=</m:t>
                    </m:r>
                    <m:r>
                      <a:rPr lang="en-US" sz="1000" b="1" i="1" smtClean="0">
                        <a:solidFill>
                          <a:srgbClr val="FF0000"/>
                        </a:solidFill>
                        <a:latin typeface="Cambria Math" panose="02040503050406030204" pitchFamily="18" charset="0"/>
                      </a:rPr>
                      <m:t>𝟖</m:t>
                    </m:r>
                    <m:r>
                      <a:rPr lang="en-US" sz="1000" b="1" i="1" smtClean="0">
                        <a:solidFill>
                          <a:srgbClr val="FF0000"/>
                        </a:solidFill>
                        <a:latin typeface="Cambria Math" panose="02040503050406030204" pitchFamily="18" charset="0"/>
                      </a:rPr>
                      <m:t>.</m:t>
                    </m:r>
                    <m:r>
                      <a:rPr lang="en-US" sz="1000" b="1" i="1" smtClean="0">
                        <a:solidFill>
                          <a:srgbClr val="FF0000"/>
                        </a:solidFill>
                        <a:latin typeface="Cambria Math" panose="02040503050406030204" pitchFamily="18" charset="0"/>
                      </a:rPr>
                      <m:t>𝟐</m:t>
                    </m:r>
                    <m:r>
                      <a:rPr lang="en-US" sz="1000" b="1" i="1" smtClean="0">
                        <a:solidFill>
                          <a:srgbClr val="FF0000"/>
                        </a:solidFill>
                        <a:latin typeface="Cambria Math" panose="02040503050406030204" pitchFamily="18" charset="0"/>
                        <a:ea typeface="Cambria Math" panose="02040503050406030204" pitchFamily="18" charset="0"/>
                      </a:rPr>
                      <m:t>×</m:t>
                    </m:r>
                    <m:sSup>
                      <m:sSupPr>
                        <m:ctrlPr>
                          <a:rPr lang="en-US" sz="1000" b="1" i="1" smtClean="0">
                            <a:solidFill>
                              <a:srgbClr val="FF0000"/>
                            </a:solidFill>
                            <a:latin typeface="Cambria Math" panose="02040503050406030204" pitchFamily="18" charset="0"/>
                            <a:ea typeface="Cambria Math" panose="02040503050406030204" pitchFamily="18" charset="0"/>
                          </a:rPr>
                        </m:ctrlPr>
                      </m:sSupPr>
                      <m:e>
                        <m:r>
                          <a:rPr lang="en-US" sz="1000" b="1" i="1" smtClean="0">
                            <a:solidFill>
                              <a:srgbClr val="FF0000"/>
                            </a:solidFill>
                            <a:latin typeface="Cambria Math" panose="02040503050406030204" pitchFamily="18" charset="0"/>
                            <a:ea typeface="Cambria Math" panose="02040503050406030204" pitchFamily="18" charset="0"/>
                          </a:rPr>
                          <m:t>𝟏𝟎</m:t>
                        </m:r>
                      </m:e>
                      <m:sup>
                        <m:r>
                          <a:rPr lang="en-US" sz="1000" b="1" i="1" smtClean="0">
                            <a:solidFill>
                              <a:srgbClr val="FF0000"/>
                            </a:solidFill>
                            <a:latin typeface="Cambria Math" panose="02040503050406030204" pitchFamily="18" charset="0"/>
                            <a:ea typeface="Cambria Math" panose="02040503050406030204" pitchFamily="18" charset="0"/>
                          </a:rPr>
                          <m:t>𝟐𝟒</m:t>
                        </m:r>
                      </m:sup>
                    </m:sSup>
                    <m:r>
                      <a:rPr lang="en-US" sz="1000" b="1" i="1" smtClean="0">
                        <a:solidFill>
                          <a:srgbClr val="FF0000"/>
                        </a:solidFill>
                        <a:latin typeface="Cambria Math" panose="02040503050406030204" pitchFamily="18" charset="0"/>
                        <a:ea typeface="Cambria Math" panose="02040503050406030204" pitchFamily="18" charset="0"/>
                      </a:rPr>
                      <m:t>𝝆</m:t>
                    </m:r>
                    <m:d>
                      <m:dPr>
                        <m:begChr m:val="⟨"/>
                        <m:endChr m:val="⟩"/>
                        <m:ctrlPr>
                          <a:rPr lang="en-US" sz="1000" b="1" i="1" smtClean="0">
                            <a:solidFill>
                              <a:srgbClr val="FF0000"/>
                            </a:solidFill>
                            <a:latin typeface="Cambria Math" panose="02040503050406030204" pitchFamily="18" charset="0"/>
                            <a:ea typeface="Cambria Math" panose="02040503050406030204" pitchFamily="18" charset="0"/>
                          </a:rPr>
                        </m:ctrlPr>
                      </m:dPr>
                      <m:e>
                        <m:r>
                          <a:rPr lang="en-US" sz="1000" b="1" i="1" smtClean="0">
                            <a:solidFill>
                              <a:srgbClr val="FF0000"/>
                            </a:solidFill>
                            <a:latin typeface="Cambria Math" panose="02040503050406030204" pitchFamily="18" charset="0"/>
                            <a:ea typeface="Cambria Math" panose="02040503050406030204" pitchFamily="18" charset="0"/>
                          </a:rPr>
                          <m:t>𝝈</m:t>
                        </m:r>
                        <m:r>
                          <a:rPr lang="en-US" sz="1000" b="1" i="1" smtClean="0">
                            <a:solidFill>
                              <a:srgbClr val="FF0000"/>
                            </a:solidFill>
                            <a:latin typeface="Cambria Math" panose="02040503050406030204" pitchFamily="18" charset="0"/>
                            <a:ea typeface="Cambria Math" panose="02040503050406030204" pitchFamily="18" charset="0"/>
                          </a:rPr>
                          <m:t>𝒗</m:t>
                        </m:r>
                      </m:e>
                    </m:d>
                  </m:oMath>
                </a14:m>
                <a:r>
                  <a:rPr lang="en-US" sz="1000" dirty="0"/>
                  <a:t> in </a:t>
                </a:r>
                <a14:m>
                  <m:oMath xmlns:m="http://schemas.openxmlformats.org/officeDocument/2006/math">
                    <m:f>
                      <m:fPr>
                        <m:ctrlPr>
                          <a:rPr lang="en-US" sz="1000" i="1" smtClean="0">
                            <a:latin typeface="Cambria Math" panose="02040503050406030204" pitchFamily="18" charset="0"/>
                          </a:rPr>
                        </m:ctrlPr>
                      </m:fPr>
                      <m:num>
                        <m:r>
                          <a:rPr lang="en-US" sz="1000" b="1" i="1" smtClean="0">
                            <a:latin typeface="Cambria Math" panose="02040503050406030204" pitchFamily="18" charset="0"/>
                          </a:rPr>
                          <m:t>𝑮𝑱</m:t>
                        </m:r>
                      </m:num>
                      <m:den>
                        <m:r>
                          <a:rPr lang="en-US" sz="1000" b="1" i="1" smtClean="0">
                            <a:latin typeface="Cambria Math" panose="02040503050406030204" pitchFamily="18" charset="0"/>
                          </a:rPr>
                          <m:t>𝒈</m:t>
                        </m:r>
                        <m:r>
                          <a:rPr lang="en-US" sz="1000" b="1" i="1" smtClean="0">
                            <a:latin typeface="Cambria Math" panose="02040503050406030204" pitchFamily="18" charset="0"/>
                            <a:ea typeface="Cambria Math" panose="02040503050406030204" pitchFamily="18" charset="0"/>
                          </a:rPr>
                          <m:t>∙</m:t>
                        </m:r>
                        <m:r>
                          <a:rPr lang="en-US" sz="1000" b="1" i="1" smtClean="0">
                            <a:latin typeface="Cambria Math" panose="02040503050406030204" pitchFamily="18" charset="0"/>
                            <a:ea typeface="Cambria Math" panose="02040503050406030204" pitchFamily="18" charset="0"/>
                          </a:rPr>
                          <m:t>𝒔</m:t>
                        </m:r>
                      </m:den>
                    </m:f>
                  </m:oMath>
                </a14:m>
                <a:endParaRPr lang="en-US" sz="1000" dirty="0"/>
              </a:p>
            </p:txBody>
          </p:sp>
        </mc:Choice>
        <mc:Fallback xmlns="">
          <p:sp>
            <p:nvSpPr>
              <p:cNvPr id="46" name="TextBox 45">
                <a:extLst>
                  <a:ext uri="{FF2B5EF4-FFF2-40B4-BE49-F238E27FC236}">
                    <a16:creationId xmlns:a16="http://schemas.microsoft.com/office/drawing/2014/main" id="{A7FD51E7-1050-C584-12B8-595961A34788}"/>
                  </a:ext>
                </a:extLst>
              </p:cNvPr>
              <p:cNvSpPr txBox="1">
                <a:spLocks noRot="1" noChangeAspect="1" noMove="1" noResize="1" noEditPoints="1" noAdjustHandles="1" noChangeArrowheads="1" noChangeShapeType="1" noTextEdit="1"/>
              </p:cNvSpPr>
              <p:nvPr/>
            </p:nvSpPr>
            <p:spPr>
              <a:xfrm>
                <a:off x="5261196" y="2931420"/>
                <a:ext cx="1640402" cy="241989"/>
              </a:xfrm>
              <a:prstGeom prst="rect">
                <a:avLst/>
              </a:prstGeom>
              <a:blipFill>
                <a:blip r:embed="rId7"/>
                <a:stretch>
                  <a:fillRect l="-3846"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D9A250E-0BC8-1F77-5B78-606976868C0F}"/>
                  </a:ext>
                </a:extLst>
              </p:cNvPr>
              <p:cNvSpPr txBox="1"/>
              <p:nvPr/>
            </p:nvSpPr>
            <p:spPr>
              <a:xfrm>
                <a:off x="7466445" y="1516146"/>
                <a:ext cx="1510285" cy="241989"/>
              </a:xfrm>
              <a:prstGeom prst="rect">
                <a:avLst/>
              </a:prstGeom>
              <a:solidFill>
                <a:schemeClr val="bg1"/>
              </a:solidFill>
            </p:spPr>
            <p:txBody>
              <a:bodyPr wrap="none" lIns="0" tIns="0" rIns="0" bIns="0" rtlCol="0">
                <a:spAutoFit/>
              </a:bodyPr>
              <a:lstStyle/>
              <a:p>
                <a14:m>
                  <m:oMath xmlns:m="http://schemas.openxmlformats.org/officeDocument/2006/math">
                    <m:sSub>
                      <m:sSubPr>
                        <m:ctrlPr>
                          <a:rPr lang="en-US" sz="1000" i="1" smtClean="0">
                            <a:solidFill>
                              <a:srgbClr val="216BFF"/>
                            </a:solidFill>
                            <a:latin typeface="Cambria Math" panose="02040503050406030204" pitchFamily="18" charset="0"/>
                          </a:rPr>
                        </m:ctrlPr>
                      </m:sSubPr>
                      <m:e>
                        <m:r>
                          <a:rPr lang="en-US" sz="1000" b="1" i="1" smtClean="0">
                            <a:solidFill>
                              <a:srgbClr val="216BFF"/>
                            </a:solidFill>
                            <a:latin typeface="Cambria Math" panose="02040503050406030204" pitchFamily="18" charset="0"/>
                          </a:rPr>
                          <m:t>𝑸</m:t>
                        </m:r>
                      </m:e>
                      <m:sub>
                        <m:r>
                          <a:rPr lang="en-US" sz="1000" b="1" i="1" smtClean="0">
                            <a:solidFill>
                              <a:srgbClr val="216BFF"/>
                            </a:solidFill>
                            <a:latin typeface="Cambria Math" panose="02040503050406030204" pitchFamily="18" charset="0"/>
                          </a:rPr>
                          <m:t>𝑩</m:t>
                        </m:r>
                      </m:sub>
                    </m:sSub>
                    <m:r>
                      <a:rPr lang="en-US" sz="1000" b="1" i="1" smtClean="0">
                        <a:solidFill>
                          <a:srgbClr val="216BFF"/>
                        </a:solidFill>
                        <a:latin typeface="Cambria Math" panose="02040503050406030204" pitchFamily="18" charset="0"/>
                      </a:rPr>
                      <m:t>=</m:t>
                    </m:r>
                    <m:r>
                      <a:rPr lang="en-US" sz="1000" b="1" i="1" smtClean="0">
                        <a:solidFill>
                          <a:srgbClr val="216BFF"/>
                        </a:solidFill>
                        <a:latin typeface="Cambria Math" panose="02040503050406030204" pitchFamily="18" charset="0"/>
                      </a:rPr>
                      <m:t>𝟑</m:t>
                    </m:r>
                    <m:r>
                      <a:rPr lang="en-US" sz="1000" b="1" i="1" smtClean="0">
                        <a:solidFill>
                          <a:srgbClr val="216BFF"/>
                        </a:solidFill>
                        <a:latin typeface="Cambria Math" panose="02040503050406030204" pitchFamily="18" charset="0"/>
                      </a:rPr>
                      <m:t>.</m:t>
                    </m:r>
                    <m:r>
                      <a:rPr lang="en-US" sz="1000" b="1" i="1" smtClean="0">
                        <a:solidFill>
                          <a:srgbClr val="216BFF"/>
                        </a:solidFill>
                        <a:latin typeface="Cambria Math" panose="02040503050406030204" pitchFamily="18" charset="0"/>
                      </a:rPr>
                      <m:t>𝟏</m:t>
                    </m:r>
                    <m:r>
                      <a:rPr lang="en-US" sz="1000" b="1" i="1" smtClean="0">
                        <a:solidFill>
                          <a:srgbClr val="216BFF"/>
                        </a:solidFill>
                        <a:latin typeface="Cambria Math" panose="02040503050406030204" pitchFamily="18" charset="0"/>
                        <a:ea typeface="Cambria Math" panose="02040503050406030204" pitchFamily="18" charset="0"/>
                      </a:rPr>
                      <m:t>×</m:t>
                    </m:r>
                    <m:sSup>
                      <m:sSupPr>
                        <m:ctrlPr>
                          <a:rPr lang="en-US" sz="1000" b="1" i="1" smtClean="0">
                            <a:solidFill>
                              <a:srgbClr val="216BFF"/>
                            </a:solidFill>
                            <a:latin typeface="Cambria Math" panose="02040503050406030204" pitchFamily="18" charset="0"/>
                            <a:ea typeface="Cambria Math" panose="02040503050406030204" pitchFamily="18" charset="0"/>
                          </a:rPr>
                        </m:ctrlPr>
                      </m:sSupPr>
                      <m:e>
                        <m:r>
                          <a:rPr lang="en-US" sz="1000" b="1" i="1" smtClean="0">
                            <a:solidFill>
                              <a:srgbClr val="216BFF"/>
                            </a:solidFill>
                            <a:latin typeface="Cambria Math" panose="02040503050406030204" pitchFamily="18" charset="0"/>
                            <a:ea typeface="Cambria Math" panose="02040503050406030204" pitchFamily="18" charset="0"/>
                          </a:rPr>
                          <m:t>𝟏𝟎</m:t>
                        </m:r>
                      </m:e>
                      <m:sup>
                        <m:r>
                          <a:rPr lang="en-US" sz="1000" b="1" i="1" smtClean="0">
                            <a:solidFill>
                              <a:srgbClr val="216BFF"/>
                            </a:solidFill>
                            <a:latin typeface="Cambria Math" panose="02040503050406030204" pitchFamily="18" charset="0"/>
                            <a:ea typeface="Cambria Math" panose="02040503050406030204" pitchFamily="18" charset="0"/>
                          </a:rPr>
                          <m:t>𝟕</m:t>
                        </m:r>
                      </m:sup>
                    </m:sSup>
                    <m:r>
                      <a:rPr lang="en-US" sz="1000" b="1" i="1" smtClean="0">
                        <a:solidFill>
                          <a:srgbClr val="216BFF"/>
                        </a:solidFill>
                        <a:latin typeface="Cambria Math" panose="02040503050406030204" pitchFamily="18" charset="0"/>
                        <a:ea typeface="Cambria Math" panose="02040503050406030204" pitchFamily="18" charset="0"/>
                      </a:rPr>
                      <m:t>𝝆</m:t>
                    </m:r>
                    <m:rad>
                      <m:radPr>
                        <m:degHide m:val="on"/>
                        <m:ctrlPr>
                          <a:rPr lang="en-US" sz="1000" b="1" i="1" smtClean="0">
                            <a:solidFill>
                              <a:srgbClr val="216BFF"/>
                            </a:solidFill>
                            <a:latin typeface="Cambria Math" panose="02040503050406030204" pitchFamily="18" charset="0"/>
                            <a:ea typeface="Cambria Math" panose="02040503050406030204" pitchFamily="18" charset="0"/>
                          </a:rPr>
                        </m:ctrlPr>
                      </m:radPr>
                      <m:deg/>
                      <m:e>
                        <m:sSub>
                          <m:sSubPr>
                            <m:ctrlPr>
                              <a:rPr lang="en-US" sz="1000" b="1" i="1" smtClean="0">
                                <a:solidFill>
                                  <a:srgbClr val="216BFF"/>
                                </a:solidFill>
                                <a:latin typeface="Cambria Math" panose="02040503050406030204" pitchFamily="18" charset="0"/>
                                <a:ea typeface="Cambria Math" panose="02040503050406030204" pitchFamily="18" charset="0"/>
                              </a:rPr>
                            </m:ctrlPr>
                          </m:sSubPr>
                          <m:e>
                            <m:r>
                              <a:rPr lang="en-US" sz="1000" b="1" i="1" smtClean="0">
                                <a:solidFill>
                                  <a:srgbClr val="216BFF"/>
                                </a:solidFill>
                                <a:latin typeface="Cambria Math" panose="02040503050406030204" pitchFamily="18" charset="0"/>
                                <a:ea typeface="Cambria Math" panose="02040503050406030204" pitchFamily="18" charset="0"/>
                              </a:rPr>
                              <m:t>𝑻</m:t>
                            </m:r>
                          </m:e>
                          <m:sub>
                            <m:r>
                              <a:rPr lang="en-US" sz="1000" b="1" i="1" smtClean="0">
                                <a:solidFill>
                                  <a:srgbClr val="216BFF"/>
                                </a:solidFill>
                                <a:latin typeface="Cambria Math" panose="02040503050406030204" pitchFamily="18" charset="0"/>
                                <a:ea typeface="Cambria Math" panose="02040503050406030204" pitchFamily="18" charset="0"/>
                              </a:rPr>
                              <m:t>𝒆</m:t>
                            </m:r>
                          </m:sub>
                        </m:sSub>
                      </m:e>
                    </m:rad>
                  </m:oMath>
                </a14:m>
                <a:r>
                  <a:rPr lang="en-US" sz="1000" dirty="0"/>
                  <a:t>  in </a:t>
                </a:r>
                <a14:m>
                  <m:oMath xmlns:m="http://schemas.openxmlformats.org/officeDocument/2006/math">
                    <m:f>
                      <m:fPr>
                        <m:ctrlPr>
                          <a:rPr lang="en-US" sz="1000" i="1" smtClean="0">
                            <a:latin typeface="Cambria Math" panose="02040503050406030204" pitchFamily="18" charset="0"/>
                          </a:rPr>
                        </m:ctrlPr>
                      </m:fPr>
                      <m:num>
                        <m:r>
                          <a:rPr lang="en-US" sz="1000" b="1" i="1" smtClean="0">
                            <a:latin typeface="Cambria Math" panose="02040503050406030204" pitchFamily="18" charset="0"/>
                          </a:rPr>
                          <m:t>𝑮𝑱</m:t>
                        </m:r>
                      </m:num>
                      <m:den>
                        <m:r>
                          <a:rPr lang="en-US" sz="1000" b="1" i="1" smtClean="0">
                            <a:latin typeface="Cambria Math" panose="02040503050406030204" pitchFamily="18" charset="0"/>
                          </a:rPr>
                          <m:t>𝒈</m:t>
                        </m:r>
                        <m:r>
                          <a:rPr lang="en-US" sz="1000" b="1" i="1" smtClean="0">
                            <a:latin typeface="Cambria Math" panose="02040503050406030204" pitchFamily="18" charset="0"/>
                            <a:ea typeface="Cambria Math" panose="02040503050406030204" pitchFamily="18" charset="0"/>
                          </a:rPr>
                          <m:t>∙</m:t>
                        </m:r>
                        <m:r>
                          <a:rPr lang="en-US" sz="1000" b="1" i="1" smtClean="0">
                            <a:latin typeface="Cambria Math" panose="02040503050406030204" pitchFamily="18" charset="0"/>
                            <a:ea typeface="Cambria Math" panose="02040503050406030204" pitchFamily="18" charset="0"/>
                          </a:rPr>
                          <m:t>𝒔</m:t>
                        </m:r>
                      </m:den>
                    </m:f>
                  </m:oMath>
                </a14:m>
                <a:endParaRPr lang="en-US" sz="1000" dirty="0"/>
              </a:p>
            </p:txBody>
          </p:sp>
        </mc:Choice>
        <mc:Fallback xmlns="">
          <p:sp>
            <p:nvSpPr>
              <p:cNvPr id="47" name="TextBox 46">
                <a:extLst>
                  <a:ext uri="{FF2B5EF4-FFF2-40B4-BE49-F238E27FC236}">
                    <a16:creationId xmlns:a16="http://schemas.microsoft.com/office/drawing/2014/main" id="{1D9A250E-0BC8-1F77-5B78-606976868C0F}"/>
                  </a:ext>
                </a:extLst>
              </p:cNvPr>
              <p:cNvSpPr txBox="1">
                <a:spLocks noRot="1" noChangeAspect="1" noMove="1" noResize="1" noEditPoints="1" noAdjustHandles="1" noChangeArrowheads="1" noChangeShapeType="1" noTextEdit="1"/>
              </p:cNvSpPr>
              <p:nvPr/>
            </p:nvSpPr>
            <p:spPr>
              <a:xfrm>
                <a:off x="7466445" y="1516146"/>
                <a:ext cx="1510285" cy="241989"/>
              </a:xfrm>
              <a:prstGeom prst="rect">
                <a:avLst/>
              </a:prstGeom>
              <a:blipFill>
                <a:blip r:embed="rId8"/>
                <a:stretch>
                  <a:fillRect l="-4167" t="-5000" b="-15000"/>
                </a:stretch>
              </a:blipFill>
            </p:spPr>
            <p:txBody>
              <a:bodyPr/>
              <a:lstStyle/>
              <a:p>
                <a:r>
                  <a:rPr lang="en-US">
                    <a:noFill/>
                  </a:rPr>
                  <a:t> </a:t>
                </a:r>
              </a:p>
            </p:txBody>
          </p:sp>
        </mc:Fallback>
      </mc:AlternateContent>
      <p:pic>
        <p:nvPicPr>
          <p:cNvPr id="48" name="Picture 18" descr="Arrow5">
            <a:extLst>
              <a:ext uri="{FF2B5EF4-FFF2-40B4-BE49-F238E27FC236}">
                <a16:creationId xmlns:a16="http://schemas.microsoft.com/office/drawing/2014/main" id="{4F949038-47F8-A42E-7FCA-07B7696B97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007948" flipH="1">
            <a:off x="6877848" y="2099492"/>
            <a:ext cx="860189" cy="245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a16="http://schemas.microsoft.com/office/drawing/2014/main" id="{DBA96DCA-CE71-8496-F077-098C8F49CC41}"/>
              </a:ext>
            </a:extLst>
          </p:cNvPr>
          <p:cNvSpPr txBox="1"/>
          <p:nvPr/>
        </p:nvSpPr>
        <p:spPr>
          <a:xfrm>
            <a:off x="6947791" y="1786087"/>
            <a:ext cx="831902" cy="215444"/>
          </a:xfrm>
          <a:prstGeom prst="rect">
            <a:avLst/>
          </a:prstGeom>
          <a:noFill/>
        </p:spPr>
        <p:txBody>
          <a:bodyPr wrap="square" rtlCol="0">
            <a:spAutoFit/>
          </a:bodyPr>
          <a:lstStyle/>
          <a:p>
            <a:r>
              <a:rPr lang="en-US" sz="800" dirty="0">
                <a:solidFill>
                  <a:schemeClr val="bg1"/>
                </a:solidFill>
              </a:rPr>
              <a:t>Re-radiation</a:t>
            </a: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05B5E37-4C9A-849A-138C-11E77A7EBA32}"/>
                  </a:ext>
                </a:extLst>
              </p:cNvPr>
              <p:cNvSpPr txBox="1"/>
              <p:nvPr/>
            </p:nvSpPr>
            <p:spPr>
              <a:xfrm>
                <a:off x="1708651" y="1893809"/>
                <a:ext cx="507127" cy="18883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1" i="1" smtClean="0">
                              <a:latin typeface="Cambria Math" panose="02040503050406030204" pitchFamily="18" charset="0"/>
                              <a:ea typeface="Cambria Math" panose="02040503050406030204" pitchFamily="18" charset="0"/>
                            </a:rPr>
                          </m:ctrlPr>
                        </m:sSupPr>
                        <m:e>
                          <m:acc>
                            <m:accPr>
                              <m:chr m:val="̅"/>
                              <m:ctrlPr>
                                <a:rPr lang="en-US" sz="1200" b="1" i="1" smtClean="0">
                                  <a:latin typeface="Cambria Math" panose="02040503050406030204" pitchFamily="18" charset="0"/>
                                  <a:ea typeface="Cambria Math" panose="02040503050406030204" pitchFamily="18" charset="0"/>
                                </a:rPr>
                              </m:ctrlPr>
                            </m:accPr>
                            <m:e>
                              <m:r>
                                <a:rPr lang="en-US" sz="1200" b="1" i="1" smtClean="0">
                                  <a:latin typeface="Cambria Math" panose="02040503050406030204" pitchFamily="18" charset="0"/>
                                  <a:ea typeface="Cambria Math" panose="02040503050406030204" pitchFamily="18" charset="0"/>
                                </a:rPr>
                                <m:t>𝒁</m:t>
                              </m:r>
                            </m:e>
                          </m:acc>
                        </m:e>
                        <m:sup>
                          <m:r>
                            <a:rPr lang="en-US" sz="1200" b="1" i="1" smtClean="0">
                              <a:latin typeface="Cambria Math" panose="02040503050406030204" pitchFamily="18" charset="0"/>
                              <a:ea typeface="Cambria Math" panose="02040503050406030204" pitchFamily="18" charset="0"/>
                            </a:rPr>
                            <m:t>𝟐</m:t>
                          </m:r>
                        </m:sup>
                      </m:sSup>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𝟏</m:t>
                      </m:r>
                    </m:oMath>
                  </m:oMathPara>
                </a14:m>
                <a:endParaRPr lang="en-US" sz="1200" dirty="0"/>
              </a:p>
            </p:txBody>
          </p:sp>
        </mc:Choice>
        <mc:Fallback xmlns="">
          <p:sp>
            <p:nvSpPr>
              <p:cNvPr id="51" name="TextBox 50">
                <a:extLst>
                  <a:ext uri="{FF2B5EF4-FFF2-40B4-BE49-F238E27FC236}">
                    <a16:creationId xmlns:a16="http://schemas.microsoft.com/office/drawing/2014/main" id="{005B5E37-4C9A-849A-138C-11E77A7EBA32}"/>
                  </a:ext>
                </a:extLst>
              </p:cNvPr>
              <p:cNvSpPr txBox="1">
                <a:spLocks noRot="1" noChangeAspect="1" noMove="1" noResize="1" noEditPoints="1" noAdjustHandles="1" noChangeArrowheads="1" noChangeShapeType="1" noTextEdit="1"/>
              </p:cNvSpPr>
              <p:nvPr/>
            </p:nvSpPr>
            <p:spPr>
              <a:xfrm>
                <a:off x="1708651" y="1893809"/>
                <a:ext cx="507127" cy="188834"/>
              </a:xfrm>
              <a:prstGeom prst="rect">
                <a:avLst/>
              </a:prstGeom>
              <a:blipFill>
                <a:blip r:embed="rId9"/>
                <a:stretch>
                  <a:fillRect l="-4878" t="-6250" r="-4878"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F63BCDF-4CFA-5DCC-DB5D-211C894C5F69}"/>
                  </a:ext>
                </a:extLst>
              </p:cNvPr>
              <p:cNvSpPr txBox="1"/>
              <p:nvPr/>
            </p:nvSpPr>
            <p:spPr>
              <a:xfrm>
                <a:off x="1701319" y="2160575"/>
                <a:ext cx="656205" cy="18883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1" i="1" smtClean="0">
                              <a:latin typeface="Cambria Math" panose="02040503050406030204" pitchFamily="18" charset="0"/>
                              <a:ea typeface="Cambria Math" panose="02040503050406030204" pitchFamily="18" charset="0"/>
                            </a:rPr>
                          </m:ctrlPr>
                        </m:sSupPr>
                        <m:e>
                          <m:acc>
                            <m:accPr>
                              <m:chr m:val="̅"/>
                              <m:ctrlPr>
                                <a:rPr lang="en-US" sz="1200" b="1" i="1" smtClean="0">
                                  <a:latin typeface="Cambria Math" panose="02040503050406030204" pitchFamily="18" charset="0"/>
                                  <a:ea typeface="Cambria Math" panose="02040503050406030204" pitchFamily="18" charset="0"/>
                                </a:rPr>
                              </m:ctrlPr>
                            </m:accPr>
                            <m:e>
                              <m:r>
                                <a:rPr lang="en-US" sz="1200" b="1" i="1" smtClean="0">
                                  <a:latin typeface="Cambria Math" panose="02040503050406030204" pitchFamily="18" charset="0"/>
                                  <a:ea typeface="Cambria Math" panose="02040503050406030204" pitchFamily="18" charset="0"/>
                                </a:rPr>
                                <m:t>𝒁</m:t>
                              </m:r>
                            </m:e>
                          </m:acc>
                        </m:e>
                        <m:sup>
                          <m:r>
                            <a:rPr lang="en-US" sz="1200" b="1" i="1" smtClean="0">
                              <a:latin typeface="Cambria Math" panose="02040503050406030204" pitchFamily="18" charset="0"/>
                              <a:ea typeface="Cambria Math" panose="02040503050406030204" pitchFamily="18" charset="0"/>
                            </a:rPr>
                            <m:t>𝟐</m:t>
                          </m:r>
                        </m:sup>
                      </m:sSup>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𝟏</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𝟐</m:t>
                      </m:r>
                    </m:oMath>
                  </m:oMathPara>
                </a14:m>
                <a:endParaRPr lang="en-US" sz="1200" dirty="0"/>
              </a:p>
            </p:txBody>
          </p:sp>
        </mc:Choice>
        <mc:Fallback xmlns="">
          <p:sp>
            <p:nvSpPr>
              <p:cNvPr id="52" name="TextBox 51">
                <a:extLst>
                  <a:ext uri="{FF2B5EF4-FFF2-40B4-BE49-F238E27FC236}">
                    <a16:creationId xmlns:a16="http://schemas.microsoft.com/office/drawing/2014/main" id="{DF63BCDF-4CFA-5DCC-DB5D-211C894C5F69}"/>
                  </a:ext>
                </a:extLst>
              </p:cNvPr>
              <p:cNvSpPr txBox="1">
                <a:spLocks noRot="1" noChangeAspect="1" noMove="1" noResize="1" noEditPoints="1" noAdjustHandles="1" noChangeArrowheads="1" noChangeShapeType="1" noTextEdit="1"/>
              </p:cNvSpPr>
              <p:nvPr/>
            </p:nvSpPr>
            <p:spPr>
              <a:xfrm>
                <a:off x="1701319" y="2160575"/>
                <a:ext cx="656205" cy="188834"/>
              </a:xfrm>
              <a:prstGeom prst="rect">
                <a:avLst/>
              </a:prstGeom>
              <a:blipFill>
                <a:blip r:embed="rId10"/>
                <a:stretch>
                  <a:fillRect l="-3774" r="-3774"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6E63809-A999-EECF-9E07-C41664C315E7}"/>
                  </a:ext>
                </a:extLst>
              </p:cNvPr>
              <p:cNvSpPr txBox="1"/>
              <p:nvPr/>
            </p:nvSpPr>
            <p:spPr>
              <a:xfrm>
                <a:off x="1701318" y="2406680"/>
                <a:ext cx="656205" cy="18883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1" i="1" smtClean="0">
                              <a:latin typeface="Cambria Math" panose="02040503050406030204" pitchFamily="18" charset="0"/>
                              <a:ea typeface="Cambria Math" panose="02040503050406030204" pitchFamily="18" charset="0"/>
                            </a:rPr>
                          </m:ctrlPr>
                        </m:sSupPr>
                        <m:e>
                          <m:acc>
                            <m:accPr>
                              <m:chr m:val="̅"/>
                              <m:ctrlPr>
                                <a:rPr lang="en-US" sz="1200" b="1" i="1" smtClean="0">
                                  <a:latin typeface="Cambria Math" panose="02040503050406030204" pitchFamily="18" charset="0"/>
                                  <a:ea typeface="Cambria Math" panose="02040503050406030204" pitchFamily="18" charset="0"/>
                                </a:rPr>
                              </m:ctrlPr>
                            </m:accPr>
                            <m:e>
                              <m:r>
                                <a:rPr lang="en-US" sz="1200" b="1" i="1" smtClean="0">
                                  <a:latin typeface="Cambria Math" panose="02040503050406030204" pitchFamily="18" charset="0"/>
                                  <a:ea typeface="Cambria Math" panose="02040503050406030204" pitchFamily="18" charset="0"/>
                                </a:rPr>
                                <m:t>𝒁</m:t>
                              </m:r>
                            </m:e>
                          </m:acc>
                        </m:e>
                        <m:sup>
                          <m:r>
                            <a:rPr lang="en-US" sz="1200" b="1" i="1" smtClean="0">
                              <a:latin typeface="Cambria Math" panose="02040503050406030204" pitchFamily="18" charset="0"/>
                              <a:ea typeface="Cambria Math" panose="02040503050406030204" pitchFamily="18" charset="0"/>
                            </a:rPr>
                            <m:t>𝟐</m:t>
                          </m:r>
                        </m:sup>
                      </m:sSup>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𝟏</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𝟒</m:t>
                      </m:r>
                    </m:oMath>
                  </m:oMathPara>
                </a14:m>
                <a:endParaRPr lang="en-US" sz="1200" dirty="0"/>
              </a:p>
            </p:txBody>
          </p:sp>
        </mc:Choice>
        <mc:Fallback xmlns="">
          <p:sp>
            <p:nvSpPr>
              <p:cNvPr id="53" name="TextBox 52">
                <a:extLst>
                  <a:ext uri="{FF2B5EF4-FFF2-40B4-BE49-F238E27FC236}">
                    <a16:creationId xmlns:a16="http://schemas.microsoft.com/office/drawing/2014/main" id="{F6E63809-A999-EECF-9E07-C41664C315E7}"/>
                  </a:ext>
                </a:extLst>
              </p:cNvPr>
              <p:cNvSpPr txBox="1">
                <a:spLocks noRot="1" noChangeAspect="1" noMove="1" noResize="1" noEditPoints="1" noAdjustHandles="1" noChangeArrowheads="1" noChangeShapeType="1" noTextEdit="1"/>
              </p:cNvSpPr>
              <p:nvPr/>
            </p:nvSpPr>
            <p:spPr>
              <a:xfrm>
                <a:off x="1701318" y="2406680"/>
                <a:ext cx="656205" cy="188834"/>
              </a:xfrm>
              <a:prstGeom prst="rect">
                <a:avLst/>
              </a:prstGeom>
              <a:blipFill>
                <a:blip r:embed="rId11"/>
                <a:stretch>
                  <a:fillRect l="-3774" r="-3774"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8D34ADA-C8D6-0EE8-D4DC-CDB4A4A2EDB1}"/>
                  </a:ext>
                </a:extLst>
              </p:cNvPr>
              <p:cNvSpPr txBox="1"/>
              <p:nvPr/>
            </p:nvSpPr>
            <p:spPr>
              <a:xfrm>
                <a:off x="8279983" y="1932641"/>
                <a:ext cx="1041251" cy="461665"/>
              </a:xfrm>
              <a:prstGeom prst="rect">
                <a:avLst/>
              </a:prstGeom>
              <a:noFill/>
            </p:spPr>
            <p:txBody>
              <a:bodyPr wrap="square" rtlCol="0">
                <a:spAutoFit/>
              </a:bodyPr>
              <a:lstStyle/>
              <a:p>
                <a:r>
                  <a:rPr lang="en-US" sz="1200" dirty="0">
                    <a:solidFill>
                      <a:schemeClr val="bg1"/>
                    </a:solidFill>
                  </a:rPr>
                  <a:t>depends upon </a:t>
                </a:r>
                <a14:m>
                  <m:oMath xmlns:m="http://schemas.openxmlformats.org/officeDocument/2006/math">
                    <m:acc>
                      <m:accPr>
                        <m:chr m:val="̅"/>
                        <m:ctrlPr>
                          <a:rPr lang="en-US" sz="1200" i="1" smtClean="0">
                            <a:solidFill>
                              <a:schemeClr val="bg1"/>
                            </a:solidFill>
                            <a:latin typeface="Cambria Math" panose="02040503050406030204" pitchFamily="18" charset="0"/>
                          </a:rPr>
                        </m:ctrlPr>
                      </m:accPr>
                      <m:e>
                        <m:r>
                          <a:rPr lang="en-US" sz="1200" b="1" i="1" smtClean="0">
                            <a:solidFill>
                              <a:schemeClr val="bg1"/>
                            </a:solidFill>
                            <a:latin typeface="Cambria Math" panose="02040503050406030204" pitchFamily="18" charset="0"/>
                          </a:rPr>
                          <m:t>𝒁</m:t>
                        </m:r>
                      </m:e>
                    </m:acc>
                  </m:oMath>
                </a14:m>
                <a:endParaRPr lang="en-US" sz="1200" dirty="0">
                  <a:solidFill>
                    <a:schemeClr val="bg1"/>
                  </a:solidFill>
                </a:endParaRPr>
              </a:p>
            </p:txBody>
          </p:sp>
        </mc:Choice>
        <mc:Fallback xmlns="">
          <p:sp>
            <p:nvSpPr>
              <p:cNvPr id="13" name="TextBox 12">
                <a:extLst>
                  <a:ext uri="{FF2B5EF4-FFF2-40B4-BE49-F238E27FC236}">
                    <a16:creationId xmlns:a16="http://schemas.microsoft.com/office/drawing/2014/main" id="{58D34ADA-C8D6-0EE8-D4DC-CDB4A4A2EDB1}"/>
                  </a:ext>
                </a:extLst>
              </p:cNvPr>
              <p:cNvSpPr txBox="1">
                <a:spLocks noRot="1" noChangeAspect="1" noMove="1" noResize="1" noEditPoints="1" noAdjustHandles="1" noChangeArrowheads="1" noChangeShapeType="1" noTextEdit="1"/>
              </p:cNvSpPr>
              <p:nvPr/>
            </p:nvSpPr>
            <p:spPr>
              <a:xfrm>
                <a:off x="8279983" y="1932641"/>
                <a:ext cx="1041251" cy="461665"/>
              </a:xfrm>
              <a:prstGeom prst="rect">
                <a:avLst/>
              </a:prstGeom>
              <a:blipFill>
                <a:blip r:embed="rId12"/>
                <a:stretch>
                  <a:fillRect b="-8108"/>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A2CF8530-ADB5-DF62-E763-29D34B8EEE21}"/>
              </a:ext>
            </a:extLst>
          </p:cNvPr>
          <p:cNvCxnSpPr>
            <a:cxnSpLocks/>
          </p:cNvCxnSpPr>
          <p:nvPr/>
        </p:nvCxnSpPr>
        <p:spPr>
          <a:xfrm flipH="1" flipV="1">
            <a:off x="8114971" y="1758135"/>
            <a:ext cx="468034" cy="198862"/>
          </a:xfrm>
          <a:prstGeom prst="straightConnector1">
            <a:avLst/>
          </a:prstGeom>
          <a:ln w="28575" cmpd="sng">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544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7E34147-2956-DE49-B0D9-59731ABA2801}"/>
              </a:ext>
            </a:extLst>
          </p:cNvPr>
          <p:cNvGraphicFramePr>
            <a:graphicFrameLocks/>
          </p:cNvGraphicFramePr>
          <p:nvPr/>
        </p:nvGraphicFramePr>
        <p:xfrm>
          <a:off x="195580" y="998982"/>
          <a:ext cx="4376420" cy="37462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322A455D-613E-D140-BF24-6B02A751B90D}"/>
              </a:ext>
            </a:extLst>
          </p:cNvPr>
          <p:cNvGraphicFramePr>
            <a:graphicFrameLocks/>
          </p:cNvGraphicFramePr>
          <p:nvPr>
            <p:extLst>
              <p:ext uri="{D42A27DB-BD31-4B8C-83A1-F6EECF244321}">
                <p14:modId xmlns:p14="http://schemas.microsoft.com/office/powerpoint/2010/main" val="1887086338"/>
              </p:ext>
            </p:extLst>
          </p:nvPr>
        </p:nvGraphicFramePr>
        <p:xfrm>
          <a:off x="4499811" y="998982"/>
          <a:ext cx="4547937" cy="384261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5">
            <a:extLst>
              <a:ext uri="{FF2B5EF4-FFF2-40B4-BE49-F238E27FC236}">
                <a16:creationId xmlns:a16="http://schemas.microsoft.com/office/drawing/2014/main" id="{B3662F81-FAD4-7994-5206-74D201E5A90D}"/>
              </a:ext>
            </a:extLst>
          </p:cNvPr>
          <p:cNvSpPr>
            <a:spLocks noGrp="1"/>
          </p:cNvSpPr>
          <p:nvPr>
            <p:ph type="title"/>
          </p:nvPr>
        </p:nvSpPr>
        <p:spPr>
          <a:xfrm>
            <a:off x="121920" y="98152"/>
            <a:ext cx="8925828" cy="754380"/>
          </a:xfrm>
        </p:spPr>
        <p:txBody>
          <a:bodyPr/>
          <a:lstStyle/>
          <a:p>
            <a:r>
              <a:rPr lang="en-US" sz="2000" dirty="0"/>
              <a:t>After years of effort, we got more energy from the NIF laser (1.9 MJ → 2.05 MJ) and had reasonable capsule quality, enabling the most recent success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B7F6702-D038-DE1B-0E4A-DBD23AEEB62D}"/>
                  </a:ext>
                </a:extLst>
              </p:cNvPr>
              <p:cNvSpPr txBox="1"/>
              <p:nvPr/>
            </p:nvSpPr>
            <p:spPr>
              <a:xfrm>
                <a:off x="1304841" y="1184910"/>
                <a:ext cx="2157898" cy="257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𝒀</m:t>
                          </m:r>
                        </m:e>
                        <m:sub>
                          <m:r>
                            <a:rPr lang="en-US" b="1" i="1" smtClean="0">
                              <a:latin typeface="Cambria Math" panose="02040503050406030204" pitchFamily="18" charset="0"/>
                            </a:rPr>
                            <m:t>𝑩𝒆𝒔𝒕</m:t>
                          </m:r>
                          <m:r>
                            <a:rPr lang="en-US" b="1" i="1" smtClean="0">
                              <a:latin typeface="Cambria Math" panose="02040503050406030204" pitchFamily="18" charset="0"/>
                            </a:rPr>
                            <m:t>−</m:t>
                          </m:r>
                          <m:r>
                            <a:rPr lang="en-US" b="1" i="1" smtClean="0">
                              <a:latin typeface="Cambria Math" panose="02040503050406030204" pitchFamily="18" charset="0"/>
                            </a:rPr>
                            <m:t>𝒇𝒊𝒕</m:t>
                          </m:r>
                        </m:sub>
                      </m:sSub>
                      <m:r>
                        <a:rPr lang="en-US" b="1" i="1" smtClean="0">
                          <a:latin typeface="Cambria Math" panose="02040503050406030204" pitchFamily="18" charset="0"/>
                        </a:rPr>
                        <m:t>=</m:t>
                      </m:r>
                      <m:r>
                        <a:rPr lang="en-US" b="1" i="1" smtClean="0">
                          <a:latin typeface="Cambria Math" panose="02040503050406030204" pitchFamily="18" charset="0"/>
                        </a:rPr>
                        <m:t>𝟔</m:t>
                      </m:r>
                      <m:r>
                        <a:rPr lang="en-US" b="1" i="1" smtClean="0">
                          <a:latin typeface="Cambria Math" panose="02040503050406030204" pitchFamily="18" charset="0"/>
                          <a:ea typeface="Cambria Math" panose="02040503050406030204" pitchFamily="18" charset="0"/>
                        </a:rPr>
                        <m:t>×</m:t>
                      </m:r>
                      <m:sSup>
                        <m:sSupPr>
                          <m:ctrlPr>
                            <a:rPr lang="en-US" b="1"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𝟏𝟎</m:t>
                          </m:r>
                        </m:e>
                        <m:sup>
                          <m:r>
                            <a:rPr lang="en-US" b="1" i="1" smtClean="0">
                              <a:latin typeface="Cambria Math" panose="02040503050406030204" pitchFamily="18" charset="0"/>
                              <a:ea typeface="Cambria Math" panose="02040503050406030204" pitchFamily="18" charset="0"/>
                            </a:rPr>
                            <m:t>𝟏𝟑</m:t>
                          </m:r>
                        </m:sup>
                      </m:sSup>
                      <m:sSubSup>
                        <m:sSubSupPr>
                          <m:ctrlPr>
                            <a:rPr lang="en-US" b="1" i="1" smtClean="0">
                              <a:latin typeface="Cambria Math" panose="02040503050406030204" pitchFamily="18" charset="0"/>
                              <a:ea typeface="Cambria Math" panose="02040503050406030204" pitchFamily="18" charset="0"/>
                            </a:rPr>
                          </m:ctrlPr>
                        </m:sSubSupPr>
                        <m:e>
                          <m:r>
                            <a:rPr lang="en-US" b="1" i="1" smtClean="0">
                              <a:latin typeface="Cambria Math" panose="02040503050406030204" pitchFamily="18" charset="0"/>
                              <a:ea typeface="Cambria Math" panose="02040503050406030204" pitchFamily="18" charset="0"/>
                            </a:rPr>
                            <m:t>𝑻</m:t>
                          </m:r>
                        </m:e>
                        <m:sub>
                          <m:r>
                            <a:rPr lang="en-US" b="1" i="1" smtClean="0">
                              <a:latin typeface="Cambria Math" panose="02040503050406030204" pitchFamily="18" charset="0"/>
                              <a:ea typeface="Cambria Math" panose="02040503050406030204" pitchFamily="18" charset="0"/>
                            </a:rPr>
                            <m:t>𝑫𝑫</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𝒌𝒆𝑽</m:t>
                          </m:r>
                        </m:sub>
                        <m:sup>
                          <m:r>
                            <a:rPr lang="en-US" b="1" i="1" smtClean="0">
                              <a:latin typeface="Cambria Math" panose="02040503050406030204" pitchFamily="18" charset="0"/>
                              <a:ea typeface="Cambria Math" panose="02040503050406030204" pitchFamily="18" charset="0"/>
                            </a:rPr>
                            <m:t>𝟒</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𝟎𝟓𝟑</m:t>
                          </m:r>
                        </m:sup>
                      </m:sSubSup>
                    </m:oMath>
                  </m:oMathPara>
                </a14:m>
                <a:endParaRPr lang="en-US" b="1" dirty="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8B7F6702-D038-DE1B-0E4A-DBD23AEEB62D}"/>
                  </a:ext>
                </a:extLst>
              </p:cNvPr>
              <p:cNvSpPr txBox="1">
                <a:spLocks noRot="1" noChangeAspect="1" noMove="1" noResize="1" noEditPoints="1" noAdjustHandles="1" noChangeArrowheads="1" noChangeShapeType="1" noTextEdit="1"/>
              </p:cNvSpPr>
              <p:nvPr/>
            </p:nvSpPr>
            <p:spPr>
              <a:xfrm>
                <a:off x="1304841" y="1184910"/>
                <a:ext cx="2157898" cy="257058"/>
              </a:xfrm>
              <a:prstGeom prst="rect">
                <a:avLst/>
              </a:prstGeom>
              <a:blipFill>
                <a:blip r:embed="rId4"/>
                <a:stretch>
                  <a:fillRect l="-1170" r="-585" b="-2381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384AC5C-70DB-5961-9FAE-B55D683C4A5A}"/>
              </a:ext>
            </a:extLst>
          </p:cNvPr>
          <p:cNvSpPr txBox="1"/>
          <p:nvPr/>
        </p:nvSpPr>
        <p:spPr>
          <a:xfrm>
            <a:off x="8034184" y="2142088"/>
            <a:ext cx="959562" cy="707886"/>
          </a:xfrm>
          <a:prstGeom prst="rect">
            <a:avLst/>
          </a:prstGeom>
          <a:noFill/>
        </p:spPr>
        <p:txBody>
          <a:bodyPr wrap="square" rtlCol="0">
            <a:spAutoFit/>
          </a:bodyPr>
          <a:lstStyle/>
          <a:p>
            <a:r>
              <a:rPr lang="en-US" sz="1000" dirty="0"/>
              <a:t>Pressure limited by explosion-phase</a:t>
            </a:r>
          </a:p>
        </p:txBody>
      </p:sp>
      <p:sp>
        <p:nvSpPr>
          <p:cNvPr id="8" name="TextBox 7">
            <a:extLst>
              <a:ext uri="{FF2B5EF4-FFF2-40B4-BE49-F238E27FC236}">
                <a16:creationId xmlns:a16="http://schemas.microsoft.com/office/drawing/2014/main" id="{C0372FDD-FA12-2EED-6874-A2EF6B3BD475}"/>
              </a:ext>
            </a:extLst>
          </p:cNvPr>
          <p:cNvSpPr txBox="1"/>
          <p:nvPr/>
        </p:nvSpPr>
        <p:spPr>
          <a:xfrm>
            <a:off x="1645519" y="4708064"/>
            <a:ext cx="5878629" cy="400110"/>
          </a:xfrm>
          <a:prstGeom prst="rect">
            <a:avLst/>
          </a:prstGeom>
          <a:solidFill>
            <a:schemeClr val="accent1"/>
          </a:solidFill>
        </p:spPr>
        <p:txBody>
          <a:bodyPr wrap="square" rtlCol="0">
            <a:spAutoFit/>
          </a:bodyPr>
          <a:lstStyle/>
          <a:p>
            <a:pPr algn="ctr"/>
            <a:r>
              <a:rPr lang="en-US" sz="1000" dirty="0">
                <a:solidFill>
                  <a:schemeClr val="bg1"/>
                </a:solidFill>
              </a:rPr>
              <a:t>By addressing problems </a:t>
            </a:r>
            <a:r>
              <a:rPr lang="en-US" sz="1000" i="1" dirty="0">
                <a:solidFill>
                  <a:schemeClr val="bg1"/>
                </a:solidFill>
              </a:rPr>
              <a:t>in steps </a:t>
            </a:r>
            <a:r>
              <a:rPr lang="en-US" sz="1000" dirty="0">
                <a:solidFill>
                  <a:schemeClr val="bg1"/>
                </a:solidFill>
              </a:rPr>
              <a:t>and using a basic principles understanding, coupled with design optimization and finesse, went from 1.5 kJ to 3.15 MJ fusion yield</a:t>
            </a:r>
          </a:p>
        </p:txBody>
      </p:sp>
      <p:sp>
        <p:nvSpPr>
          <p:cNvPr id="13" name="Oval 12">
            <a:extLst>
              <a:ext uri="{FF2B5EF4-FFF2-40B4-BE49-F238E27FC236}">
                <a16:creationId xmlns:a16="http://schemas.microsoft.com/office/drawing/2014/main" id="{576B357F-4CF2-B536-3C27-DA344D9151DA}"/>
              </a:ext>
            </a:extLst>
          </p:cNvPr>
          <p:cNvSpPr/>
          <p:nvPr/>
        </p:nvSpPr>
        <p:spPr bwMode="auto">
          <a:xfrm>
            <a:off x="4206240" y="1493520"/>
            <a:ext cx="297180" cy="297180"/>
          </a:xfrm>
          <a:prstGeom prst="ellipse">
            <a:avLst/>
          </a:prstGeom>
          <a:noFill/>
          <a:ln w="19050">
            <a:solidFill>
              <a:srgbClr val="DF1E06"/>
            </a:solidFill>
            <a:prstDash val="dash"/>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4" name="Oval 13">
            <a:extLst>
              <a:ext uri="{FF2B5EF4-FFF2-40B4-BE49-F238E27FC236}">
                <a16:creationId xmlns:a16="http://schemas.microsoft.com/office/drawing/2014/main" id="{7105C256-A650-5C2C-3985-458A5F4E0AC4}"/>
              </a:ext>
            </a:extLst>
          </p:cNvPr>
          <p:cNvSpPr/>
          <p:nvPr/>
        </p:nvSpPr>
        <p:spPr bwMode="auto">
          <a:xfrm>
            <a:off x="7581900" y="1341120"/>
            <a:ext cx="297180" cy="297180"/>
          </a:xfrm>
          <a:prstGeom prst="ellipse">
            <a:avLst/>
          </a:prstGeom>
          <a:noFill/>
          <a:ln w="19050">
            <a:solidFill>
              <a:srgbClr val="DF1E06"/>
            </a:solidFill>
            <a:prstDash val="dash"/>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977485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35E74C-B4FC-A537-EF1C-A590CB048645}"/>
              </a:ext>
            </a:extLst>
          </p:cNvPr>
          <p:cNvSpPr>
            <a:spLocks noGrp="1"/>
          </p:cNvSpPr>
          <p:nvPr>
            <p:ph type="title"/>
          </p:nvPr>
        </p:nvSpPr>
        <p:spPr/>
        <p:txBody>
          <a:bodyPr/>
          <a:lstStyle/>
          <a:p>
            <a:r>
              <a:rPr lang="en-US" dirty="0"/>
              <a:t>HYBRID-E is the first ICF design to obtain a burning plasma</a:t>
            </a:r>
            <a:r>
              <a:rPr lang="en-US" baseline="30000" dirty="0"/>
              <a:t>1</a:t>
            </a:r>
            <a:r>
              <a:rPr lang="en-US" dirty="0"/>
              <a:t> and ignition</a:t>
            </a:r>
            <a:r>
              <a:rPr lang="en-US" baseline="30000" dirty="0"/>
              <a:t>2</a:t>
            </a:r>
            <a:r>
              <a:rPr lang="en-US" dirty="0"/>
              <a:t> in the laboratory</a:t>
            </a:r>
          </a:p>
        </p:txBody>
      </p:sp>
      <p:sp>
        <p:nvSpPr>
          <p:cNvPr id="6" name="TextBox 5">
            <a:extLst>
              <a:ext uri="{FF2B5EF4-FFF2-40B4-BE49-F238E27FC236}">
                <a16:creationId xmlns:a16="http://schemas.microsoft.com/office/drawing/2014/main" id="{74A65169-6470-4E02-13A9-B479FBDF9617}"/>
              </a:ext>
            </a:extLst>
          </p:cNvPr>
          <p:cNvSpPr txBox="1"/>
          <p:nvPr/>
        </p:nvSpPr>
        <p:spPr>
          <a:xfrm>
            <a:off x="5519352" y="1066016"/>
            <a:ext cx="3517556" cy="3539430"/>
          </a:xfrm>
          <a:prstGeom prst="rect">
            <a:avLst/>
          </a:prstGeom>
          <a:noFill/>
        </p:spPr>
        <p:txBody>
          <a:bodyPr wrap="square" rtlCol="0">
            <a:spAutoFit/>
          </a:bodyPr>
          <a:lstStyle/>
          <a:p>
            <a:r>
              <a:rPr lang="en-US" dirty="0"/>
              <a:t>Key elements:</a:t>
            </a:r>
          </a:p>
          <a:p>
            <a:endParaRPr lang="en-US" dirty="0"/>
          </a:p>
          <a:p>
            <a:pPr marL="285750" indent="-285750">
              <a:buFont typeface="Arial" panose="020B0604020202020204" pitchFamily="34" charset="0"/>
              <a:buChar char="•"/>
            </a:pPr>
            <a:r>
              <a:rPr lang="en-US" dirty="0"/>
              <a:t>Up to 20% larger radius capsule than previous HDC ablator designs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Reduced LEH size, for better x-ray confinement</a:t>
            </a:r>
            <a:r>
              <a:rPr lang="en-US" baseline="30000" dirty="0"/>
              <a:t>3</a:t>
            </a:r>
            <a:r>
              <a:rPr lang="en-US" dirty="0"/>
              <a:t>, with symmetry control via CBET</a:t>
            </a:r>
            <a:r>
              <a:rPr lang="en-US" baseline="30000" dirty="0"/>
              <a:t>4</a:t>
            </a:r>
            <a:r>
              <a:rPr lang="en-US" dirty="0"/>
              <a:t>/pointing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Lower laser peak power, but an extended duration of peak power in order to reduce “coast time” duration</a:t>
            </a:r>
            <a:r>
              <a:rPr lang="en-US" baseline="30000" dirty="0"/>
              <a:t>5</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resulting in increased hotspot energy and pressure</a:t>
            </a:r>
          </a:p>
        </p:txBody>
      </p:sp>
      <p:sp>
        <p:nvSpPr>
          <p:cNvPr id="7" name="Rectangle 6">
            <a:extLst>
              <a:ext uri="{FF2B5EF4-FFF2-40B4-BE49-F238E27FC236}">
                <a16:creationId xmlns:a16="http://schemas.microsoft.com/office/drawing/2014/main" id="{4482B175-9DFC-0068-14A6-6FF6B874A0F2}"/>
              </a:ext>
            </a:extLst>
          </p:cNvPr>
          <p:cNvSpPr/>
          <p:nvPr/>
        </p:nvSpPr>
        <p:spPr>
          <a:xfrm>
            <a:off x="1989437" y="4806106"/>
            <a:ext cx="4685683" cy="338554"/>
          </a:xfrm>
          <a:prstGeom prst="rect">
            <a:avLst/>
          </a:prstGeom>
        </p:spPr>
        <p:txBody>
          <a:bodyPr wrap="square">
            <a:spAutoFit/>
          </a:bodyPr>
          <a:lstStyle/>
          <a:p>
            <a:r>
              <a:rPr lang="en-US" sz="800" baseline="30000" dirty="0"/>
              <a:t>1</a:t>
            </a:r>
            <a:r>
              <a:rPr lang="en-US" sz="800" dirty="0"/>
              <a:t>Zylstra, et al., Nature, (2022); </a:t>
            </a:r>
            <a:r>
              <a:rPr lang="en-US" sz="800" dirty="0" err="1"/>
              <a:t>Kritcher</a:t>
            </a:r>
            <a:r>
              <a:rPr lang="en-US" sz="800" dirty="0"/>
              <a:t>, et al., Nature Phys. (2022); </a:t>
            </a:r>
            <a:r>
              <a:rPr lang="en-US" sz="800" baseline="30000" dirty="0"/>
              <a:t>3</a:t>
            </a:r>
            <a:r>
              <a:rPr lang="en-US" sz="800" dirty="0"/>
              <a:t>Ralph, et al. ”</a:t>
            </a:r>
            <a:r>
              <a:rPr lang="en-US" sz="800" dirty="0" err="1"/>
              <a:t>Hohlraum</a:t>
            </a:r>
            <a:r>
              <a:rPr lang="en-US" sz="800" dirty="0"/>
              <a:t> Scans Project,” APS-DPP (2021); </a:t>
            </a:r>
            <a:r>
              <a:rPr lang="en-US" sz="800" baseline="30000" dirty="0"/>
              <a:t>4</a:t>
            </a:r>
            <a:r>
              <a:rPr lang="en-US" sz="800" dirty="0"/>
              <a:t>Kritcher, et al., PRE (2018); </a:t>
            </a:r>
            <a:r>
              <a:rPr lang="en-US" sz="800" baseline="30000" dirty="0"/>
              <a:t>5</a:t>
            </a:r>
            <a:r>
              <a:rPr lang="en-US" sz="800" dirty="0"/>
              <a:t>Hurricane, et al. </a:t>
            </a:r>
            <a:r>
              <a:rPr lang="en-US" sz="800" dirty="0" err="1"/>
              <a:t>PoP</a:t>
            </a:r>
            <a:r>
              <a:rPr lang="en-US" sz="800" dirty="0"/>
              <a:t>, </a:t>
            </a:r>
            <a:r>
              <a:rPr lang="en-US" sz="800" dirty="0">
                <a:latin typeface="Arial"/>
                <a:cs typeface="Arial"/>
              </a:rPr>
              <a:t>(2017)</a:t>
            </a:r>
            <a:endParaRPr lang="en-US" sz="800" baseline="30000" dirty="0"/>
          </a:p>
        </p:txBody>
      </p:sp>
      <p:pic>
        <p:nvPicPr>
          <p:cNvPr id="9" name="Picture 8">
            <a:extLst>
              <a:ext uri="{FF2B5EF4-FFF2-40B4-BE49-F238E27FC236}">
                <a16:creationId xmlns:a16="http://schemas.microsoft.com/office/drawing/2014/main" id="{E2F53D17-10D9-682E-D697-CF4E028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92" y="1391813"/>
            <a:ext cx="5344110" cy="3012972"/>
          </a:xfrm>
          <a:prstGeom prst="rect">
            <a:avLst/>
          </a:prstGeom>
        </p:spPr>
      </p:pic>
      <p:sp>
        <p:nvSpPr>
          <p:cNvPr id="2" name="TextBox 1">
            <a:extLst>
              <a:ext uri="{FF2B5EF4-FFF2-40B4-BE49-F238E27FC236}">
                <a16:creationId xmlns:a16="http://schemas.microsoft.com/office/drawing/2014/main" id="{370BCDD1-779F-D093-D9D9-A41B4477F66D}"/>
              </a:ext>
            </a:extLst>
          </p:cNvPr>
          <p:cNvSpPr txBox="1"/>
          <p:nvPr/>
        </p:nvSpPr>
        <p:spPr>
          <a:xfrm>
            <a:off x="107092" y="4510264"/>
            <a:ext cx="5896166" cy="215444"/>
          </a:xfrm>
          <a:prstGeom prst="rect">
            <a:avLst/>
          </a:prstGeom>
          <a:noFill/>
        </p:spPr>
        <p:txBody>
          <a:bodyPr wrap="none" rtlCol="0">
            <a:spAutoFit/>
          </a:bodyPr>
          <a:lstStyle/>
          <a:p>
            <a:r>
              <a:rPr lang="en-US" sz="800" dirty="0"/>
              <a:t> </a:t>
            </a:r>
            <a:r>
              <a:rPr lang="en-US" sz="800" baseline="30000" dirty="0"/>
              <a:t>2</a:t>
            </a:r>
            <a:r>
              <a:rPr lang="en-US" sz="800" dirty="0"/>
              <a:t>Abu-Shawareb, et al (Indirect Drive </a:t>
            </a:r>
            <a:r>
              <a:rPr lang="en-US" sz="800"/>
              <a:t>ICF Collaboration), </a:t>
            </a:r>
            <a:r>
              <a:rPr lang="en-US" sz="800" dirty="0"/>
              <a:t>PRL, 2021; </a:t>
            </a:r>
            <a:r>
              <a:rPr lang="en-US" sz="800" dirty="0" err="1"/>
              <a:t>Kritcher</a:t>
            </a:r>
            <a:r>
              <a:rPr lang="en-US" sz="800" dirty="0"/>
              <a:t>, et al, PRE, 2021; Zylstra, et al, PRE, 2021</a:t>
            </a:r>
          </a:p>
        </p:txBody>
      </p:sp>
    </p:spTree>
    <p:extLst>
      <p:ext uri="{BB962C8B-B14F-4D97-AF65-F5344CB8AC3E}">
        <p14:creationId xmlns:p14="http://schemas.microsoft.com/office/powerpoint/2010/main" val="314901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67B60-EBFA-A84C-B29E-E22251B87077}"/>
              </a:ext>
            </a:extLst>
          </p:cNvPr>
          <p:cNvSpPr>
            <a:spLocks noGrp="1"/>
          </p:cNvSpPr>
          <p:nvPr>
            <p:ph type="title"/>
          </p:nvPr>
        </p:nvSpPr>
        <p:spPr>
          <a:xfrm>
            <a:off x="294468" y="105190"/>
            <a:ext cx="8555064" cy="754380"/>
          </a:xfrm>
        </p:spPr>
        <p:txBody>
          <a:bodyPr/>
          <a:lstStyle/>
          <a:p>
            <a:r>
              <a:rPr lang="en-US" dirty="0"/>
              <a:t>In order to get high fusion yields, we need to assemble the fusion fuel into a configuration that can stop alpha’s in the fusion plasma</a:t>
            </a:r>
          </a:p>
        </p:txBody>
      </p:sp>
      <p:pic>
        <p:nvPicPr>
          <p:cNvPr id="4" name="Picture 3">
            <a:extLst>
              <a:ext uri="{FF2B5EF4-FFF2-40B4-BE49-F238E27FC236}">
                <a16:creationId xmlns:a16="http://schemas.microsoft.com/office/drawing/2014/main" id="{82F9D9B2-ACA7-0146-995A-FAEFFCDD74B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3729" t="7834" r="26610"/>
          <a:stretch/>
        </p:blipFill>
        <p:spPr>
          <a:xfrm>
            <a:off x="759416" y="1102301"/>
            <a:ext cx="4169043" cy="3622745"/>
          </a:xfrm>
          <a:prstGeom prst="rect">
            <a:avLst/>
          </a:prstGeom>
        </p:spPr>
      </p:pic>
      <p:cxnSp>
        <p:nvCxnSpPr>
          <p:cNvPr id="6" name="Straight Arrow Connector 5">
            <a:extLst>
              <a:ext uri="{FF2B5EF4-FFF2-40B4-BE49-F238E27FC236}">
                <a16:creationId xmlns:a16="http://schemas.microsoft.com/office/drawing/2014/main" id="{1CD1540A-5FBC-F847-B72B-D90DF392BCFA}"/>
              </a:ext>
            </a:extLst>
          </p:cNvPr>
          <p:cNvCxnSpPr/>
          <p:nvPr/>
        </p:nvCxnSpPr>
        <p:spPr>
          <a:xfrm>
            <a:off x="2208508" y="3231397"/>
            <a:ext cx="309967" cy="0"/>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7323CD9E-F84D-184A-8F03-713E75727895}"/>
              </a:ext>
            </a:extLst>
          </p:cNvPr>
          <p:cNvCxnSpPr>
            <a:cxnSpLocks/>
          </p:cNvCxnSpPr>
          <p:nvPr/>
        </p:nvCxnSpPr>
        <p:spPr>
          <a:xfrm flipV="1">
            <a:off x="2533970" y="2774197"/>
            <a:ext cx="0" cy="457200"/>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8402196-D591-274A-BAD3-C35618409442}"/>
              </a:ext>
            </a:extLst>
          </p:cNvPr>
          <p:cNvCxnSpPr/>
          <p:nvPr/>
        </p:nvCxnSpPr>
        <p:spPr>
          <a:xfrm>
            <a:off x="2577884" y="2794862"/>
            <a:ext cx="309967" cy="0"/>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AB5BF24-C5B7-FE43-A5B1-EDBE942AF55C}"/>
              </a:ext>
            </a:extLst>
          </p:cNvPr>
          <p:cNvCxnSpPr>
            <a:cxnSpLocks/>
          </p:cNvCxnSpPr>
          <p:nvPr/>
        </p:nvCxnSpPr>
        <p:spPr>
          <a:xfrm flipV="1">
            <a:off x="2903346" y="2417736"/>
            <a:ext cx="0" cy="377126"/>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F90C974-ECC9-B746-903A-85BE00855FC3}"/>
              </a:ext>
            </a:extLst>
          </p:cNvPr>
          <p:cNvSpPr txBox="1"/>
          <p:nvPr/>
        </p:nvSpPr>
        <p:spPr>
          <a:xfrm>
            <a:off x="2157866" y="3229331"/>
            <a:ext cx="551754" cy="307777"/>
          </a:xfrm>
          <a:prstGeom prst="rect">
            <a:avLst/>
          </a:prstGeom>
          <a:noFill/>
        </p:spPr>
        <p:txBody>
          <a:bodyPr wrap="none" rtlCol="0">
            <a:spAutoFit/>
          </a:bodyPr>
          <a:lstStyle/>
          <a:p>
            <a:r>
              <a:rPr lang="en-US" sz="1000"/>
              <a:t>heat</a:t>
            </a:r>
          </a:p>
        </p:txBody>
      </p:sp>
      <p:sp>
        <p:nvSpPr>
          <p:cNvPr id="13" name="TextBox 12">
            <a:extLst>
              <a:ext uri="{FF2B5EF4-FFF2-40B4-BE49-F238E27FC236}">
                <a16:creationId xmlns:a16="http://schemas.microsoft.com/office/drawing/2014/main" id="{1F86A33E-3254-3148-9540-AF6A3D5DFB1E}"/>
              </a:ext>
            </a:extLst>
          </p:cNvPr>
          <p:cNvSpPr txBox="1"/>
          <p:nvPr/>
        </p:nvSpPr>
        <p:spPr>
          <a:xfrm>
            <a:off x="2526730" y="2799513"/>
            <a:ext cx="551754" cy="307777"/>
          </a:xfrm>
          <a:prstGeom prst="rect">
            <a:avLst/>
          </a:prstGeom>
          <a:noFill/>
        </p:spPr>
        <p:txBody>
          <a:bodyPr wrap="none" rtlCol="0">
            <a:spAutoFit/>
          </a:bodyPr>
          <a:lstStyle/>
          <a:p>
            <a:r>
              <a:rPr lang="en-US" sz="1000"/>
              <a:t>heat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3B59F45-E3BF-BC46-9CD1-A86C0AB241F7}"/>
                  </a:ext>
                </a:extLst>
              </p:cNvPr>
              <p:cNvSpPr txBox="1"/>
              <p:nvPr/>
            </p:nvSpPr>
            <p:spPr>
              <a:xfrm>
                <a:off x="5412246" y="1760294"/>
                <a:ext cx="311957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𝑫</m:t>
                      </m:r>
                      <m:r>
                        <a:rPr lang="en-US" b="1" i="1" smtClean="0">
                          <a:latin typeface="Cambria Math" panose="02040503050406030204" pitchFamily="18" charset="0"/>
                        </a:rPr>
                        <m:t>+</m:t>
                      </m:r>
                      <m:r>
                        <a:rPr lang="en-US" b="1" i="1" smtClean="0">
                          <a:latin typeface="Cambria Math" panose="02040503050406030204" pitchFamily="18" charset="0"/>
                        </a:rPr>
                        <m:t>𝑻</m:t>
                      </m:r>
                      <m:r>
                        <a:rPr lang="en-US" b="1" i="1" smtClean="0">
                          <a:latin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 </m:t>
                      </m:r>
                      <m:d>
                        <m:dPr>
                          <m:ctrlPr>
                            <a:rPr lang="en-US" b="1"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𝟏𝟒</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𝑴𝒆𝑽</m:t>
                          </m:r>
                        </m:e>
                      </m:d>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𝛂</m:t>
                      </m:r>
                      <m:r>
                        <a:rPr lang="en-US" b="1" i="0" smtClean="0">
                          <a:latin typeface="Cambria Math" panose="02040503050406030204" pitchFamily="18" charset="0"/>
                        </a:rPr>
                        <m:t> (</m:t>
                      </m:r>
                      <m:r>
                        <a:rPr lang="en-US" b="1" i="0" smtClean="0">
                          <a:latin typeface="Cambria Math" panose="02040503050406030204" pitchFamily="18" charset="0"/>
                        </a:rPr>
                        <m:t>𝟑</m:t>
                      </m:r>
                      <m:r>
                        <a:rPr lang="en-US" b="1" i="0" smtClean="0">
                          <a:latin typeface="Cambria Math" panose="02040503050406030204" pitchFamily="18" charset="0"/>
                        </a:rPr>
                        <m:t>.</m:t>
                      </m:r>
                      <m:r>
                        <a:rPr lang="en-US" b="1" i="0" smtClean="0">
                          <a:latin typeface="Cambria Math" panose="02040503050406030204" pitchFamily="18" charset="0"/>
                        </a:rPr>
                        <m:t>𝟓</m:t>
                      </m:r>
                      <m:r>
                        <a:rPr lang="en-US" b="1" i="0" smtClean="0">
                          <a:latin typeface="Cambria Math" panose="02040503050406030204" pitchFamily="18" charset="0"/>
                        </a:rPr>
                        <m:t> </m:t>
                      </m:r>
                      <m:r>
                        <a:rPr lang="en-US" b="1" i="0" smtClean="0">
                          <a:latin typeface="Cambria Math" panose="02040503050406030204" pitchFamily="18" charset="0"/>
                        </a:rPr>
                        <m:t>𝐌𝐞𝐕</m:t>
                      </m:r>
                      <m:r>
                        <a:rPr lang="en-US" b="1" i="0" smtClean="0">
                          <a:latin typeface="Cambria Math" panose="02040503050406030204" pitchFamily="18" charset="0"/>
                        </a:rPr>
                        <m:t>)</m:t>
                      </m:r>
                    </m:oMath>
                  </m:oMathPara>
                </a14:m>
                <a:endParaRPr lang="en-US"/>
              </a:p>
            </p:txBody>
          </p:sp>
        </mc:Choice>
        <mc:Fallback xmlns="">
          <p:sp>
            <p:nvSpPr>
              <p:cNvPr id="14" name="TextBox 13">
                <a:extLst>
                  <a:ext uri="{FF2B5EF4-FFF2-40B4-BE49-F238E27FC236}">
                    <a16:creationId xmlns:a16="http://schemas.microsoft.com/office/drawing/2014/main" id="{C3B59F45-E3BF-BC46-9CD1-A86C0AB241F7}"/>
                  </a:ext>
                </a:extLst>
              </p:cNvPr>
              <p:cNvSpPr txBox="1">
                <a:spLocks noRot="1" noChangeAspect="1" noMove="1" noResize="1" noEditPoints="1" noAdjustHandles="1" noChangeArrowheads="1" noChangeShapeType="1" noTextEdit="1"/>
              </p:cNvSpPr>
              <p:nvPr/>
            </p:nvSpPr>
            <p:spPr>
              <a:xfrm>
                <a:off x="5412246" y="1760294"/>
                <a:ext cx="3119572" cy="215444"/>
              </a:xfrm>
              <a:prstGeom prst="rect">
                <a:avLst/>
              </a:prstGeom>
              <a:blipFill>
                <a:blip r:embed="rId3"/>
                <a:stretch>
                  <a:fillRect l="-586" r="-1367" b="-34286"/>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7D5EECF2-0195-1945-9B33-CDDCBACD89F8}"/>
              </a:ext>
            </a:extLst>
          </p:cNvPr>
          <p:cNvSpPr txBox="1"/>
          <p:nvPr/>
        </p:nvSpPr>
        <p:spPr>
          <a:xfrm>
            <a:off x="7634448" y="1330986"/>
            <a:ext cx="1114408" cy="246221"/>
          </a:xfrm>
          <a:prstGeom prst="rect">
            <a:avLst/>
          </a:prstGeom>
          <a:noFill/>
        </p:spPr>
        <p:txBody>
          <a:bodyPr wrap="none" rtlCol="0">
            <a:spAutoFit/>
          </a:bodyPr>
          <a:lstStyle/>
          <a:p>
            <a:r>
              <a:rPr lang="en-US" sz="1000"/>
              <a:t>helium-4 nuclei</a:t>
            </a:r>
          </a:p>
        </p:txBody>
      </p:sp>
      <p:cxnSp>
        <p:nvCxnSpPr>
          <p:cNvPr id="17" name="Straight Arrow Connector 16">
            <a:extLst>
              <a:ext uri="{FF2B5EF4-FFF2-40B4-BE49-F238E27FC236}">
                <a16:creationId xmlns:a16="http://schemas.microsoft.com/office/drawing/2014/main" id="{E2F70205-CCD0-5A4E-A656-2B27C70D93BC}"/>
              </a:ext>
            </a:extLst>
          </p:cNvPr>
          <p:cNvCxnSpPr/>
          <p:nvPr/>
        </p:nvCxnSpPr>
        <p:spPr>
          <a:xfrm flipH="1">
            <a:off x="7601918" y="1538291"/>
            <a:ext cx="185980" cy="216975"/>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5F1C881-BE84-9A41-8B56-1C41084F065B}"/>
              </a:ext>
            </a:extLst>
          </p:cNvPr>
          <p:cNvSpPr txBox="1"/>
          <p:nvPr/>
        </p:nvSpPr>
        <p:spPr>
          <a:xfrm>
            <a:off x="5227876" y="1230514"/>
            <a:ext cx="1633781" cy="307777"/>
          </a:xfrm>
          <a:prstGeom prst="rect">
            <a:avLst/>
          </a:prstGeom>
          <a:noFill/>
        </p:spPr>
        <p:txBody>
          <a:bodyPr wrap="none" rtlCol="0">
            <a:spAutoFit/>
          </a:bodyPr>
          <a:lstStyle/>
          <a:p>
            <a:r>
              <a:rPr lang="en-US"/>
              <a:t>Fusion reaction:</a:t>
            </a:r>
          </a:p>
        </p:txBody>
      </p:sp>
      <p:cxnSp>
        <p:nvCxnSpPr>
          <p:cNvPr id="25" name="Straight Connector 24">
            <a:extLst>
              <a:ext uri="{FF2B5EF4-FFF2-40B4-BE49-F238E27FC236}">
                <a16:creationId xmlns:a16="http://schemas.microsoft.com/office/drawing/2014/main" id="{64622039-2A95-9842-BFDD-74E2BF28720E}"/>
              </a:ext>
            </a:extLst>
          </p:cNvPr>
          <p:cNvCxnSpPr>
            <a:endCxn id="14" idx="1"/>
          </p:cNvCxnSpPr>
          <p:nvPr/>
        </p:nvCxnSpPr>
        <p:spPr>
          <a:xfrm>
            <a:off x="4856309" y="1755266"/>
            <a:ext cx="555937" cy="11275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15B1DA8-31DE-9C45-8C82-2D522A54A9CD}"/>
              </a:ext>
            </a:extLst>
          </p:cNvPr>
          <p:cNvSpPr txBox="1"/>
          <p:nvPr/>
        </p:nvSpPr>
        <p:spPr>
          <a:xfrm rot="18754956">
            <a:off x="2301495" y="1514425"/>
            <a:ext cx="2239716" cy="246221"/>
          </a:xfrm>
          <a:prstGeom prst="rect">
            <a:avLst/>
          </a:prstGeom>
          <a:noFill/>
        </p:spPr>
        <p:txBody>
          <a:bodyPr wrap="none" rtlCol="0">
            <a:spAutoFit/>
          </a:bodyPr>
          <a:lstStyle/>
          <a:p>
            <a:r>
              <a:rPr lang="en-US" sz="800"/>
              <a:t>approximation to DT reaction-rate</a:t>
            </a:r>
          </a:p>
        </p:txBody>
      </p:sp>
      <p:sp>
        <p:nvSpPr>
          <p:cNvPr id="3" name="TextBox 2">
            <a:extLst>
              <a:ext uri="{FF2B5EF4-FFF2-40B4-BE49-F238E27FC236}">
                <a16:creationId xmlns:a16="http://schemas.microsoft.com/office/drawing/2014/main" id="{3A4E2653-BD06-6F4F-ADC2-85D3AB1C592A}"/>
              </a:ext>
            </a:extLst>
          </p:cNvPr>
          <p:cNvSpPr txBox="1"/>
          <p:nvPr/>
        </p:nvSpPr>
        <p:spPr>
          <a:xfrm rot="16200000">
            <a:off x="72655" y="2626268"/>
            <a:ext cx="1165704" cy="276999"/>
          </a:xfrm>
          <a:prstGeom prst="rect">
            <a:avLst/>
          </a:prstGeom>
          <a:noFill/>
        </p:spPr>
        <p:txBody>
          <a:bodyPr wrap="none" rtlCol="0">
            <a:spAutoFit/>
          </a:bodyPr>
          <a:lstStyle/>
          <a:p>
            <a:r>
              <a:rPr lang="en-US" sz="1200"/>
              <a:t>Reaction-rate</a:t>
            </a:r>
          </a:p>
        </p:txBody>
      </p:sp>
      <p:sp>
        <p:nvSpPr>
          <p:cNvPr id="5" name="Oval 4">
            <a:extLst>
              <a:ext uri="{FF2B5EF4-FFF2-40B4-BE49-F238E27FC236}">
                <a16:creationId xmlns:a16="http://schemas.microsoft.com/office/drawing/2014/main" id="{7A6FB330-7BA4-7246-84CD-F0B12750C9E8}"/>
              </a:ext>
            </a:extLst>
          </p:cNvPr>
          <p:cNvSpPr/>
          <p:nvPr/>
        </p:nvSpPr>
        <p:spPr bwMode="auto">
          <a:xfrm>
            <a:off x="5630245" y="2316132"/>
            <a:ext cx="836908" cy="867785"/>
          </a:xfrm>
          <a:prstGeom prst="ellipse">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22" name="Oval 21">
            <a:extLst>
              <a:ext uri="{FF2B5EF4-FFF2-40B4-BE49-F238E27FC236}">
                <a16:creationId xmlns:a16="http://schemas.microsoft.com/office/drawing/2014/main" id="{93C92AA7-A1D2-2A40-B348-6C7AE4D27DF0}"/>
              </a:ext>
            </a:extLst>
          </p:cNvPr>
          <p:cNvSpPr/>
          <p:nvPr/>
        </p:nvSpPr>
        <p:spPr bwMode="auto">
          <a:xfrm>
            <a:off x="5717551" y="2426227"/>
            <a:ext cx="669292" cy="654884"/>
          </a:xfrm>
          <a:prstGeom prst="ellipse">
            <a:avLst/>
          </a:prstGeom>
          <a:solidFill>
            <a:srgbClr val="FF000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8" name="TextBox 7">
            <a:extLst>
              <a:ext uri="{FF2B5EF4-FFF2-40B4-BE49-F238E27FC236}">
                <a16:creationId xmlns:a16="http://schemas.microsoft.com/office/drawing/2014/main" id="{D2289059-36E0-2846-A91F-6FE3D5DB021B}"/>
              </a:ext>
            </a:extLst>
          </p:cNvPr>
          <p:cNvSpPr txBox="1"/>
          <p:nvPr/>
        </p:nvSpPr>
        <p:spPr>
          <a:xfrm>
            <a:off x="6548238" y="2295985"/>
            <a:ext cx="1650365" cy="400110"/>
          </a:xfrm>
          <a:prstGeom prst="rect">
            <a:avLst/>
          </a:prstGeom>
          <a:noFill/>
        </p:spPr>
        <p:txBody>
          <a:bodyPr wrap="square" rtlCol="0">
            <a:spAutoFit/>
          </a:bodyPr>
          <a:lstStyle/>
          <a:p>
            <a:r>
              <a:rPr lang="en-US" sz="1000" dirty="0"/>
              <a:t>70-80% α’s stopped in “hotspot” increasing </a:t>
            </a:r>
            <a:r>
              <a:rPr lang="en-US" sz="1000" i="1" dirty="0"/>
              <a:t>T</a:t>
            </a:r>
          </a:p>
        </p:txBody>
      </p:sp>
      <p:sp>
        <p:nvSpPr>
          <p:cNvPr id="23" name="TextBox 22">
            <a:extLst>
              <a:ext uri="{FF2B5EF4-FFF2-40B4-BE49-F238E27FC236}">
                <a16:creationId xmlns:a16="http://schemas.microsoft.com/office/drawing/2014/main" id="{93041FAA-FF72-064F-9A06-89B49400B703}"/>
              </a:ext>
            </a:extLst>
          </p:cNvPr>
          <p:cNvSpPr txBox="1"/>
          <p:nvPr/>
        </p:nvSpPr>
        <p:spPr>
          <a:xfrm>
            <a:off x="6564089" y="2813887"/>
            <a:ext cx="1722636" cy="400110"/>
          </a:xfrm>
          <a:prstGeom prst="rect">
            <a:avLst/>
          </a:prstGeom>
          <a:noFill/>
        </p:spPr>
        <p:txBody>
          <a:bodyPr wrap="square" rtlCol="0">
            <a:spAutoFit/>
          </a:bodyPr>
          <a:lstStyle/>
          <a:p>
            <a:r>
              <a:rPr lang="en-US" sz="1000"/>
              <a:t>20-30% α’s ablate fuel increasing hotspot mass</a:t>
            </a:r>
          </a:p>
        </p:txBody>
      </p:sp>
      <p:cxnSp>
        <p:nvCxnSpPr>
          <p:cNvPr id="16" name="Straight Connector 15">
            <a:extLst>
              <a:ext uri="{FF2B5EF4-FFF2-40B4-BE49-F238E27FC236}">
                <a16:creationId xmlns:a16="http://schemas.microsoft.com/office/drawing/2014/main" id="{A0FDDE8B-C94F-9641-8029-258914BDABA6}"/>
              </a:ext>
            </a:extLst>
          </p:cNvPr>
          <p:cNvCxnSpPr>
            <a:stCxn id="8" idx="1"/>
          </p:cNvCxnSpPr>
          <p:nvPr/>
        </p:nvCxnSpPr>
        <p:spPr>
          <a:xfrm flipH="1">
            <a:off x="6098583" y="2496040"/>
            <a:ext cx="449655" cy="21287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84AD92B-BA8D-3E4B-A211-2E5DD5E24D42}"/>
              </a:ext>
            </a:extLst>
          </p:cNvPr>
          <p:cNvCxnSpPr>
            <a:cxnSpLocks/>
            <a:stCxn id="23" idx="1"/>
          </p:cNvCxnSpPr>
          <p:nvPr/>
        </p:nvCxnSpPr>
        <p:spPr>
          <a:xfrm flipH="1" flipV="1">
            <a:off x="6327771" y="2972914"/>
            <a:ext cx="236318" cy="4102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7CB610-058A-4048-BBBF-739064C005E1}"/>
                  </a:ext>
                </a:extLst>
              </p:cNvPr>
              <p:cNvSpPr txBox="1"/>
              <p:nvPr/>
            </p:nvSpPr>
            <p:spPr>
              <a:xfrm>
                <a:off x="5170868" y="3433527"/>
                <a:ext cx="3874809" cy="958917"/>
              </a:xfrm>
              <a:prstGeom prst="rect">
                <a:avLst/>
              </a:prstGeom>
              <a:noFill/>
            </p:spPr>
            <p:txBody>
              <a:bodyPr wrap="square" rtlCol="0">
                <a:spAutoFit/>
              </a:bodyPr>
              <a:lstStyle/>
              <a:p>
                <a:r>
                  <a:rPr lang="en-US" dirty="0"/>
                  <a:t>Conditions needed:</a:t>
                </a:r>
              </a:p>
              <a:p>
                <a:pPr marL="285750" indent="-285750">
                  <a:buFont typeface="Arial" panose="020B0604020202020204" pitchFamily="34" charset="0"/>
                  <a:buChar char="•"/>
                </a:pPr>
                <a:r>
                  <a:rPr lang="en-US" dirty="0"/>
                  <a:t>hotspot areal density (</a:t>
                </a:r>
                <a14:m>
                  <m:oMath xmlns:m="http://schemas.openxmlformats.org/officeDocument/2006/math">
                    <m:r>
                      <a:rPr lang="en-US" i="1" smtClean="0">
                        <a:latin typeface="Cambria Math" panose="02040503050406030204" pitchFamily="18" charset="0"/>
                        <a:ea typeface="Cambria Math" panose="02040503050406030204" pitchFamily="18" charset="0"/>
                      </a:rPr>
                      <m:t>𝝆</m:t>
                    </m:r>
                    <m:r>
                      <a:rPr lang="en-US" b="1" i="1" smtClean="0">
                        <a:latin typeface="Cambria Math" panose="02040503050406030204" pitchFamily="18" charset="0"/>
                        <a:ea typeface="Cambria Math" panose="02040503050406030204" pitchFamily="18" charset="0"/>
                      </a:rPr>
                      <m:t>𝑹</m:t>
                    </m:r>
                    <m:r>
                      <a:rPr lang="en-US" b="1" i="1" smtClean="0">
                        <a:latin typeface="Cambria Math" panose="02040503050406030204" pitchFamily="18" charset="0"/>
                        <a:ea typeface="Cambria Math" panose="02040503050406030204" pitchFamily="18" charset="0"/>
                      </a:rPr>
                      <m:t>&gt;</m:t>
                    </m:r>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𝟑</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𝒈</m:t>
                    </m:r>
                    <m:r>
                      <a:rPr lang="en-US" b="1" i="1" smtClean="0">
                        <a:latin typeface="Cambria Math" panose="02040503050406030204" pitchFamily="18" charset="0"/>
                        <a:ea typeface="Cambria Math" panose="02040503050406030204" pitchFamily="18" charset="0"/>
                      </a:rPr>
                      <m:t>/</m:t>
                    </m:r>
                    <m:sSup>
                      <m:sSupPr>
                        <m:ctrlPr>
                          <a:rPr lang="en-US" b="1"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𝒄𝒎</m:t>
                        </m:r>
                      </m:e>
                      <m:sup>
                        <m:r>
                          <a:rPr lang="en-US" b="1" i="1" smtClean="0">
                            <a:latin typeface="Cambria Math" panose="02040503050406030204" pitchFamily="18" charset="0"/>
                            <a:ea typeface="Cambria Math" panose="02040503050406030204" pitchFamily="18" charset="0"/>
                          </a:rPr>
                          <m:t>𝟐</m:t>
                        </m:r>
                      </m:sup>
                    </m:sSup>
                  </m:oMath>
                </a14:m>
                <a:r>
                  <a:rPr lang="en-US" dirty="0"/>
                  <a:t>)</a:t>
                </a:r>
              </a:p>
              <a:p>
                <a:pPr marL="285750" indent="-285750">
                  <a:buFont typeface="Arial" panose="020B0604020202020204" pitchFamily="34" charset="0"/>
                  <a:buChar char="•"/>
                </a:pPr>
                <a:r>
                  <a:rPr lang="en-US" dirty="0"/>
                  <a:t>peak central density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𝝆</m:t>
                        </m:r>
                      </m:e>
                      <m:sub>
                        <m:r>
                          <a:rPr lang="en-US" b="1" i="1" smtClean="0">
                            <a:latin typeface="Cambria Math" panose="02040503050406030204" pitchFamily="18" charset="0"/>
                          </a:rPr>
                          <m:t>𝑫𝑻</m:t>
                        </m:r>
                      </m:sub>
                    </m:sSub>
                    <m:r>
                      <a:rPr lang="en-US" b="1" i="1" smtClean="0">
                        <a:latin typeface="Cambria Math" panose="02040503050406030204" pitchFamily="18" charset="0"/>
                      </a:rPr>
                      <m:t>&gt;</m:t>
                    </m:r>
                    <m:r>
                      <a:rPr lang="en-US" b="1" i="1" smtClean="0">
                        <a:latin typeface="Cambria Math" panose="02040503050406030204" pitchFamily="18" charset="0"/>
                      </a:rPr>
                      <m:t>𝟏𝟎𝟎</m:t>
                    </m:r>
                    <m:r>
                      <a:rPr lang="en-US" b="1" i="1" smtClean="0">
                        <a:latin typeface="Cambria Math" panose="02040503050406030204" pitchFamily="18" charset="0"/>
                      </a:rPr>
                      <m:t> </m:t>
                    </m:r>
                    <m:r>
                      <a:rPr lang="en-US" b="1" i="1" smtClean="0">
                        <a:latin typeface="Cambria Math" panose="02040503050406030204" pitchFamily="18" charset="0"/>
                      </a:rPr>
                      <m:t>𝒈</m:t>
                    </m:r>
                    <m:r>
                      <a:rPr lang="en-US" b="1" i="1" smtClean="0">
                        <a:latin typeface="Cambria Math" panose="02040503050406030204" pitchFamily="18" charset="0"/>
                      </a:rPr>
                      <m:t>/</m:t>
                    </m:r>
                    <m:r>
                      <a:rPr lang="en-US" b="1" i="1" smtClean="0">
                        <a:latin typeface="Cambria Math" panose="02040503050406030204" pitchFamily="18" charset="0"/>
                      </a:rPr>
                      <m:t>𝒄𝒄</m:t>
                    </m:r>
                  </m:oMath>
                </a14:m>
                <a:r>
                  <a:rPr lang="en-US" dirty="0"/>
                  <a:t>) </a:t>
                </a:r>
              </a:p>
              <a:p>
                <a:pPr marL="285750" indent="-285750">
                  <a:buFont typeface="Arial" panose="020B0604020202020204" pitchFamily="34" charset="0"/>
                  <a:buChar char="•"/>
                </a:pPr>
                <a:r>
                  <a:rPr lang="en-US" dirty="0"/>
                  <a:t>pressure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𝑷</m:t>
                        </m:r>
                      </m:e>
                      <m:sub>
                        <m:r>
                          <a:rPr lang="en-US" b="1" i="1" smtClean="0">
                            <a:latin typeface="Cambria Math" panose="02040503050406030204" pitchFamily="18" charset="0"/>
                          </a:rPr>
                          <m:t>𝑫𝑻</m:t>
                        </m:r>
                      </m:sub>
                    </m:sSub>
                    <m:r>
                      <a:rPr lang="en-US" b="1" i="1" smtClean="0">
                        <a:latin typeface="Cambria Math" panose="02040503050406030204" pitchFamily="18" charset="0"/>
                      </a:rPr>
                      <m:t>&gt;</m:t>
                    </m:r>
                    <m:r>
                      <a:rPr lang="en-US" b="1" i="1" smtClean="0">
                        <a:latin typeface="Cambria Math" panose="02040503050406030204" pitchFamily="18" charset="0"/>
                      </a:rPr>
                      <m:t>𝟒𝟎𝟎</m:t>
                    </m:r>
                    <m:r>
                      <a:rPr lang="en-US" b="1" i="1" smtClean="0">
                        <a:latin typeface="Cambria Math" panose="02040503050406030204" pitchFamily="18" charset="0"/>
                      </a:rPr>
                      <m:t> </m:t>
                    </m:r>
                    <m:r>
                      <a:rPr lang="en-US" b="1" i="1" smtClean="0">
                        <a:latin typeface="Cambria Math" panose="02040503050406030204" pitchFamily="18" charset="0"/>
                      </a:rPr>
                      <m:t>𝑮𝒃𝒂𝒓</m:t>
                    </m:r>
                    <m:r>
                      <a:rPr lang="en-US" b="1" i="1" smtClean="0">
                        <a:latin typeface="Cambria Math" panose="02040503050406030204" pitchFamily="18" charset="0"/>
                      </a:rPr>
                      <m:t>)</m:t>
                    </m:r>
                  </m:oMath>
                </a14:m>
                <a:endParaRPr lang="en-US" dirty="0"/>
              </a:p>
            </p:txBody>
          </p:sp>
        </mc:Choice>
        <mc:Fallback xmlns="">
          <p:sp>
            <p:nvSpPr>
              <p:cNvPr id="11" name="TextBox 10">
                <a:extLst>
                  <a:ext uri="{FF2B5EF4-FFF2-40B4-BE49-F238E27FC236}">
                    <a16:creationId xmlns:a16="http://schemas.microsoft.com/office/drawing/2014/main" id="{A67CB610-058A-4048-BBBF-739064C005E1}"/>
                  </a:ext>
                </a:extLst>
              </p:cNvPr>
              <p:cNvSpPr txBox="1">
                <a:spLocks noRot="1" noChangeAspect="1" noMove="1" noResize="1" noEditPoints="1" noAdjustHandles="1" noChangeArrowheads="1" noChangeShapeType="1" noTextEdit="1"/>
              </p:cNvSpPr>
              <p:nvPr/>
            </p:nvSpPr>
            <p:spPr>
              <a:xfrm>
                <a:off x="5170868" y="3433527"/>
                <a:ext cx="3874809" cy="958917"/>
              </a:xfrm>
              <a:prstGeom prst="rect">
                <a:avLst/>
              </a:prstGeom>
              <a:blipFill>
                <a:blip r:embed="rId4"/>
                <a:stretch>
                  <a:fillRect l="-654" t="-1299" b="-5195"/>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ADA9F13A-1120-B748-8CE5-BAA4D9CFD258}"/>
              </a:ext>
            </a:extLst>
          </p:cNvPr>
          <p:cNvCxnSpPr/>
          <p:nvPr/>
        </p:nvCxnSpPr>
        <p:spPr>
          <a:xfrm>
            <a:off x="5338618" y="2255518"/>
            <a:ext cx="0" cy="928318"/>
          </a:xfrm>
          <a:prstGeom prst="straightConnector1">
            <a:avLst/>
          </a:prstGeom>
          <a:ln w="28575"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F34996D-18CF-C840-B056-88FC8429E8BA}"/>
                  </a:ext>
                </a:extLst>
              </p:cNvPr>
              <p:cNvSpPr txBox="1"/>
              <p:nvPr/>
            </p:nvSpPr>
            <p:spPr>
              <a:xfrm rot="16200000">
                <a:off x="4577300" y="2617901"/>
                <a:ext cx="113332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r>
                        <a:rPr lang="en-US" b="1" i="1" smtClean="0">
                          <a:latin typeface="Cambria Math" panose="02040503050406030204" pitchFamily="18" charset="0"/>
                        </a:rPr>
                        <m:t>𝑹</m:t>
                      </m:r>
                      <m:r>
                        <a:rPr lang="en-US" b="1" i="1" smtClean="0">
                          <a:latin typeface="Cambria Math" panose="02040503050406030204" pitchFamily="18" charset="0"/>
                        </a:rPr>
                        <m:t> ~ </m:t>
                      </m:r>
                      <m:r>
                        <a:rPr lang="en-US" b="1" i="1" smtClean="0">
                          <a:latin typeface="Cambria Math" panose="02040503050406030204" pitchFamily="18" charset="0"/>
                        </a:rPr>
                        <m:t>𝟏𝟎𝟎</m:t>
                      </m:r>
                      <m:r>
                        <a:rPr lang="en-US" b="1" i="1" smtClean="0">
                          <a:latin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US" dirty="0"/>
              </a:p>
            </p:txBody>
          </p:sp>
        </mc:Choice>
        <mc:Fallback xmlns="">
          <p:sp>
            <p:nvSpPr>
              <p:cNvPr id="24" name="TextBox 23">
                <a:extLst>
                  <a:ext uri="{FF2B5EF4-FFF2-40B4-BE49-F238E27FC236}">
                    <a16:creationId xmlns:a16="http://schemas.microsoft.com/office/drawing/2014/main" id="{5F34996D-18CF-C840-B056-88FC8429E8BA}"/>
                  </a:ext>
                </a:extLst>
              </p:cNvPr>
              <p:cNvSpPr txBox="1">
                <a:spLocks noRot="1" noChangeAspect="1" noMove="1" noResize="1" noEditPoints="1" noAdjustHandles="1" noChangeArrowheads="1" noChangeShapeType="1" noTextEdit="1"/>
              </p:cNvSpPr>
              <p:nvPr/>
            </p:nvSpPr>
            <p:spPr>
              <a:xfrm rot="16200000">
                <a:off x="4577300" y="2617901"/>
                <a:ext cx="1133324" cy="215444"/>
              </a:xfrm>
              <a:prstGeom prst="rect">
                <a:avLst/>
              </a:prstGeom>
              <a:blipFill>
                <a:blip r:embed="rId5"/>
                <a:stretch>
                  <a:fillRect l="-5556" t="-2198" r="-38889" b="-2198"/>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50FA0328-F968-8A46-B93E-C98FF020E183}"/>
              </a:ext>
            </a:extLst>
          </p:cNvPr>
          <p:cNvSpPr txBox="1"/>
          <p:nvPr/>
        </p:nvSpPr>
        <p:spPr>
          <a:xfrm>
            <a:off x="5773695" y="2665137"/>
            <a:ext cx="423514" cy="307777"/>
          </a:xfrm>
          <a:prstGeom prst="rect">
            <a:avLst/>
          </a:prstGeom>
          <a:noFill/>
        </p:spPr>
        <p:txBody>
          <a:bodyPr wrap="none" rtlCol="0">
            <a:spAutoFit/>
          </a:bodyPr>
          <a:lstStyle/>
          <a:p>
            <a:r>
              <a:rPr lang="en-US" dirty="0"/>
              <a:t>DT</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A9BCDD4-ABC2-3B25-24B5-12C138C2DB93}"/>
                  </a:ext>
                </a:extLst>
              </p:cNvPr>
              <p:cNvSpPr txBox="1"/>
              <p:nvPr/>
            </p:nvSpPr>
            <p:spPr>
              <a:xfrm>
                <a:off x="3861211" y="1289910"/>
                <a:ext cx="640945" cy="1573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000" i="1" smtClean="0">
                              <a:latin typeface="Cambria Math" panose="02040503050406030204" pitchFamily="18" charset="0"/>
                            </a:rPr>
                          </m:ctrlPr>
                        </m:dPr>
                        <m:e>
                          <m:r>
                            <a:rPr lang="en-US" sz="1000" i="1" smtClean="0">
                              <a:latin typeface="Cambria Math" panose="02040503050406030204" pitchFamily="18" charset="0"/>
                              <a:ea typeface="Cambria Math" panose="02040503050406030204" pitchFamily="18" charset="0"/>
                            </a:rPr>
                            <m:t>𝝈</m:t>
                          </m:r>
                          <m:r>
                            <a:rPr lang="en-US" sz="1000" b="1" i="1" smtClean="0">
                              <a:latin typeface="Cambria Math" panose="02040503050406030204" pitchFamily="18" charset="0"/>
                              <a:ea typeface="Cambria Math" panose="02040503050406030204" pitchFamily="18" charset="0"/>
                            </a:rPr>
                            <m:t>𝒗</m:t>
                          </m:r>
                        </m:e>
                      </m:d>
                      <m:r>
                        <a:rPr lang="en-US" sz="1000" b="1" i="1" smtClean="0">
                          <a:latin typeface="Cambria Math" panose="02040503050406030204" pitchFamily="18" charset="0"/>
                        </a:rPr>
                        <m:t>~</m:t>
                      </m:r>
                      <m:sSup>
                        <m:sSupPr>
                          <m:ctrlPr>
                            <a:rPr lang="en-US" sz="1000" b="1" i="1" smtClean="0">
                              <a:latin typeface="Cambria Math" panose="02040503050406030204" pitchFamily="18" charset="0"/>
                            </a:rPr>
                          </m:ctrlPr>
                        </m:sSupPr>
                        <m:e>
                          <m:r>
                            <a:rPr lang="en-US" sz="1000" b="1" i="1" smtClean="0">
                              <a:latin typeface="Cambria Math" panose="02040503050406030204" pitchFamily="18" charset="0"/>
                            </a:rPr>
                            <m:t>𝑻</m:t>
                          </m:r>
                        </m:e>
                        <m:sup>
                          <m:r>
                            <a:rPr lang="en-US" sz="1000" b="1" i="1" smtClean="0">
                              <a:latin typeface="Cambria Math" panose="02040503050406030204" pitchFamily="18" charset="0"/>
                            </a:rPr>
                            <m:t>𝟑</m:t>
                          </m:r>
                          <m:r>
                            <a:rPr lang="en-US" sz="1000" b="1" i="1" smtClean="0">
                              <a:latin typeface="Cambria Math" panose="02040503050406030204" pitchFamily="18" charset="0"/>
                            </a:rPr>
                            <m:t>−</m:t>
                          </m:r>
                          <m:r>
                            <a:rPr lang="en-US" sz="1000" b="1" i="1" smtClean="0">
                              <a:latin typeface="Cambria Math" panose="02040503050406030204" pitchFamily="18" charset="0"/>
                            </a:rPr>
                            <m:t>𝟒</m:t>
                          </m:r>
                        </m:sup>
                      </m:sSup>
                    </m:oMath>
                  </m:oMathPara>
                </a14:m>
                <a:endParaRPr lang="en-US" sz="1000" dirty="0"/>
              </a:p>
            </p:txBody>
          </p:sp>
        </mc:Choice>
        <mc:Fallback xmlns="">
          <p:sp>
            <p:nvSpPr>
              <p:cNvPr id="21" name="TextBox 20">
                <a:extLst>
                  <a:ext uri="{FF2B5EF4-FFF2-40B4-BE49-F238E27FC236}">
                    <a16:creationId xmlns:a16="http://schemas.microsoft.com/office/drawing/2014/main" id="{8A9BCDD4-ABC2-3B25-24B5-12C138C2DB93}"/>
                  </a:ext>
                </a:extLst>
              </p:cNvPr>
              <p:cNvSpPr txBox="1">
                <a:spLocks noRot="1" noChangeAspect="1" noMove="1" noResize="1" noEditPoints="1" noAdjustHandles="1" noChangeArrowheads="1" noChangeShapeType="1" noTextEdit="1"/>
              </p:cNvSpPr>
              <p:nvPr/>
            </p:nvSpPr>
            <p:spPr>
              <a:xfrm>
                <a:off x="3861211" y="1289910"/>
                <a:ext cx="640945" cy="157351"/>
              </a:xfrm>
              <a:prstGeom prst="rect">
                <a:avLst/>
              </a:prstGeom>
              <a:blipFill>
                <a:blip r:embed="rId6"/>
                <a:stretch>
                  <a:fillRect r="-1923" b="-15385"/>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F9E927EF-807F-71CA-3995-728901C9A782}"/>
              </a:ext>
            </a:extLst>
          </p:cNvPr>
          <p:cNvSpPr txBox="1"/>
          <p:nvPr/>
        </p:nvSpPr>
        <p:spPr>
          <a:xfrm>
            <a:off x="1481260" y="4673271"/>
            <a:ext cx="6582251" cy="307777"/>
          </a:xfrm>
          <a:prstGeom prst="rect">
            <a:avLst/>
          </a:prstGeom>
          <a:solidFill>
            <a:schemeClr val="accent1"/>
          </a:solidFill>
          <a:ln>
            <a:noFill/>
          </a:ln>
        </p:spPr>
        <p:txBody>
          <a:bodyPr wrap="none" rtlCol="0">
            <a:spAutoFit/>
          </a:bodyPr>
          <a:lstStyle/>
          <a:p>
            <a:r>
              <a:rPr lang="en-US" dirty="0">
                <a:solidFill>
                  <a:schemeClr val="bg1"/>
                </a:solidFill>
              </a:rPr>
              <a:t>If these condition are met, a thermal feed-back loop, “ignition,” is generated</a:t>
            </a:r>
          </a:p>
        </p:txBody>
      </p:sp>
      <p:sp>
        <p:nvSpPr>
          <p:cNvPr id="31" name="TextBox 30">
            <a:extLst>
              <a:ext uri="{FF2B5EF4-FFF2-40B4-BE49-F238E27FC236}">
                <a16:creationId xmlns:a16="http://schemas.microsoft.com/office/drawing/2014/main" id="{7934AF4D-026A-5972-755E-51BF55C8FB0E}"/>
              </a:ext>
            </a:extLst>
          </p:cNvPr>
          <p:cNvSpPr txBox="1"/>
          <p:nvPr/>
        </p:nvSpPr>
        <p:spPr>
          <a:xfrm>
            <a:off x="2061848" y="3511428"/>
            <a:ext cx="1045479" cy="246221"/>
          </a:xfrm>
          <a:prstGeom prst="rect">
            <a:avLst/>
          </a:prstGeom>
          <a:solidFill>
            <a:schemeClr val="bg1"/>
          </a:solidFill>
        </p:spPr>
        <p:txBody>
          <a:bodyPr wrap="none" rtlCol="0">
            <a:spAutoFit/>
          </a:bodyPr>
          <a:lstStyle/>
          <a:p>
            <a:r>
              <a:rPr lang="en-US" sz="1000" dirty="0"/>
              <a:t>“Self-heating”</a:t>
            </a:r>
          </a:p>
        </p:txBody>
      </p:sp>
    </p:spTree>
    <p:extLst>
      <p:ext uri="{BB962C8B-B14F-4D97-AF65-F5344CB8AC3E}">
        <p14:creationId xmlns:p14="http://schemas.microsoft.com/office/powerpoint/2010/main" val="1643409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BC50-037B-6894-BE5B-0A04FB61441C}"/>
              </a:ext>
            </a:extLst>
          </p:cNvPr>
          <p:cNvSpPr>
            <a:spLocks noGrp="1"/>
          </p:cNvSpPr>
          <p:nvPr>
            <p:ph type="title"/>
          </p:nvPr>
        </p:nvSpPr>
        <p:spPr/>
        <p:txBody>
          <a:bodyPr/>
          <a:lstStyle/>
          <a:p>
            <a:r>
              <a:rPr lang="en-US" dirty="0"/>
              <a:t>8% thicker ablator (</a:t>
            </a:r>
            <a:r>
              <a:rPr lang="en-US" i="1" dirty="0" err="1"/>
              <a:t>m</a:t>
            </a:r>
            <a:r>
              <a:rPr lang="en-US" i="1" baseline="-25000" dirty="0" err="1"/>
              <a:t>shell</a:t>
            </a:r>
            <a:r>
              <a:rPr lang="en-US" dirty="0"/>
              <a:t>), with +8% more laser energy, and improved symmetry pushed the 1.37 MJ result to 3.15 MJ </a:t>
            </a:r>
          </a:p>
        </p:txBody>
      </p:sp>
      <p:pic>
        <p:nvPicPr>
          <p:cNvPr id="4" name="Picture 3">
            <a:extLst>
              <a:ext uri="{FF2B5EF4-FFF2-40B4-BE49-F238E27FC236}">
                <a16:creationId xmlns:a16="http://schemas.microsoft.com/office/drawing/2014/main" id="{21068550-DA08-4C7D-46FB-8F2101C97A7C}"/>
              </a:ext>
            </a:extLst>
          </p:cNvPr>
          <p:cNvPicPr>
            <a:picLocks noChangeAspect="1"/>
          </p:cNvPicPr>
          <p:nvPr/>
        </p:nvPicPr>
        <p:blipFill>
          <a:blip r:embed="rId2"/>
          <a:stretch>
            <a:fillRect/>
          </a:stretch>
        </p:blipFill>
        <p:spPr>
          <a:xfrm>
            <a:off x="4387517" y="1203158"/>
            <a:ext cx="4299283" cy="3224463"/>
          </a:xfrm>
          <a:prstGeom prst="rect">
            <a:avLst/>
          </a:prstGeom>
        </p:spPr>
      </p:pic>
      <p:pic>
        <p:nvPicPr>
          <p:cNvPr id="3" name="Picture 2">
            <a:extLst>
              <a:ext uri="{FF2B5EF4-FFF2-40B4-BE49-F238E27FC236}">
                <a16:creationId xmlns:a16="http://schemas.microsoft.com/office/drawing/2014/main" id="{0E87344D-9C68-385C-8495-CB5AE78AE2F4}"/>
              </a:ext>
            </a:extLst>
          </p:cNvPr>
          <p:cNvPicPr>
            <a:picLocks noChangeAspect="1"/>
          </p:cNvPicPr>
          <p:nvPr/>
        </p:nvPicPr>
        <p:blipFill rotWithShape="1">
          <a:blip r:embed="rId3"/>
          <a:srcRect l="19280" t="12054" r="11523" b="21875"/>
          <a:stretch/>
        </p:blipFill>
        <p:spPr>
          <a:xfrm>
            <a:off x="6747311" y="1203158"/>
            <a:ext cx="1219742" cy="1164657"/>
          </a:xfrm>
          <a:prstGeom prst="rect">
            <a:avLst/>
          </a:prstGeom>
        </p:spPr>
      </p:pic>
      <p:pic>
        <p:nvPicPr>
          <p:cNvPr id="6" name="Picture 5">
            <a:extLst>
              <a:ext uri="{FF2B5EF4-FFF2-40B4-BE49-F238E27FC236}">
                <a16:creationId xmlns:a16="http://schemas.microsoft.com/office/drawing/2014/main" id="{F1AD0CDE-6A49-B9AC-8AB8-B5D8AF2F48F3}"/>
              </a:ext>
            </a:extLst>
          </p:cNvPr>
          <p:cNvPicPr>
            <a:picLocks noChangeAspect="1"/>
          </p:cNvPicPr>
          <p:nvPr/>
        </p:nvPicPr>
        <p:blipFill>
          <a:blip r:embed="rId4"/>
          <a:stretch>
            <a:fillRect/>
          </a:stretch>
        </p:blipFill>
        <p:spPr>
          <a:xfrm>
            <a:off x="568693" y="1313848"/>
            <a:ext cx="4004108" cy="3003081"/>
          </a:xfrm>
          <a:prstGeom prst="rect">
            <a:avLst/>
          </a:prstGeom>
        </p:spPr>
      </p:pic>
      <p:pic>
        <p:nvPicPr>
          <p:cNvPr id="5" name="Picture 4">
            <a:extLst>
              <a:ext uri="{FF2B5EF4-FFF2-40B4-BE49-F238E27FC236}">
                <a16:creationId xmlns:a16="http://schemas.microsoft.com/office/drawing/2014/main" id="{1A578B97-6AA9-20D0-1806-921A3AA456AE}"/>
              </a:ext>
            </a:extLst>
          </p:cNvPr>
          <p:cNvPicPr>
            <a:picLocks noChangeAspect="1"/>
          </p:cNvPicPr>
          <p:nvPr/>
        </p:nvPicPr>
        <p:blipFill rotWithShape="1">
          <a:blip r:embed="rId5"/>
          <a:srcRect l="24586" t="12451" r="13157" b="22179"/>
          <a:stretch/>
        </p:blipFill>
        <p:spPr>
          <a:xfrm>
            <a:off x="2704699" y="1203156"/>
            <a:ext cx="1109197" cy="1164658"/>
          </a:xfrm>
          <a:prstGeom prst="rect">
            <a:avLst/>
          </a:prstGeom>
        </p:spPr>
      </p:pic>
      <p:sp>
        <p:nvSpPr>
          <p:cNvPr id="7" name="TextBox 6">
            <a:extLst>
              <a:ext uri="{FF2B5EF4-FFF2-40B4-BE49-F238E27FC236}">
                <a16:creationId xmlns:a16="http://schemas.microsoft.com/office/drawing/2014/main" id="{98A07115-E2B9-0DC8-4B5A-AD34413A9D87}"/>
              </a:ext>
            </a:extLst>
          </p:cNvPr>
          <p:cNvSpPr txBox="1"/>
          <p:nvPr/>
        </p:nvSpPr>
        <p:spPr>
          <a:xfrm>
            <a:off x="0" y="4582957"/>
            <a:ext cx="2738250" cy="215444"/>
          </a:xfrm>
          <a:prstGeom prst="rect">
            <a:avLst/>
          </a:prstGeom>
          <a:noFill/>
        </p:spPr>
        <p:txBody>
          <a:bodyPr wrap="none" rtlCol="0">
            <a:spAutoFit/>
          </a:bodyPr>
          <a:lstStyle/>
          <a:p>
            <a:r>
              <a:rPr lang="en-US" sz="800" dirty="0"/>
              <a:t>Neutron Imaging System; </a:t>
            </a:r>
            <a:r>
              <a:rPr lang="en-US" sz="800" dirty="0" err="1"/>
              <a:t>Vologev</a:t>
            </a:r>
            <a:r>
              <a:rPr lang="en-US" sz="800" dirty="0"/>
              <a:t>, et al., RSI, (2014)</a:t>
            </a:r>
          </a:p>
        </p:txBody>
      </p:sp>
      <p:sp>
        <p:nvSpPr>
          <p:cNvPr id="8" name="TextBox 7">
            <a:extLst>
              <a:ext uri="{FF2B5EF4-FFF2-40B4-BE49-F238E27FC236}">
                <a16:creationId xmlns:a16="http://schemas.microsoft.com/office/drawing/2014/main" id="{2CE00249-ABF5-E9B7-F307-FC8049189D20}"/>
              </a:ext>
            </a:extLst>
          </p:cNvPr>
          <p:cNvSpPr txBox="1"/>
          <p:nvPr/>
        </p:nvSpPr>
        <p:spPr>
          <a:xfrm>
            <a:off x="1907573" y="4288970"/>
            <a:ext cx="830677" cy="307777"/>
          </a:xfrm>
          <a:prstGeom prst="rect">
            <a:avLst/>
          </a:prstGeom>
          <a:noFill/>
        </p:spPr>
        <p:txBody>
          <a:bodyPr wrap="none" rtlCol="0">
            <a:spAutoFit/>
          </a:bodyPr>
          <a:lstStyle/>
          <a:p>
            <a:r>
              <a:rPr lang="en-US" dirty="0"/>
              <a:t>1.37 MJ</a:t>
            </a:r>
          </a:p>
        </p:txBody>
      </p:sp>
      <p:sp>
        <p:nvSpPr>
          <p:cNvPr id="9" name="TextBox 8">
            <a:extLst>
              <a:ext uri="{FF2B5EF4-FFF2-40B4-BE49-F238E27FC236}">
                <a16:creationId xmlns:a16="http://schemas.microsoft.com/office/drawing/2014/main" id="{AECA60BA-3F8B-7F6A-D1F8-E1A9F72354BF}"/>
              </a:ext>
            </a:extLst>
          </p:cNvPr>
          <p:cNvSpPr txBox="1"/>
          <p:nvPr/>
        </p:nvSpPr>
        <p:spPr>
          <a:xfrm>
            <a:off x="5916634" y="4286103"/>
            <a:ext cx="830677" cy="307777"/>
          </a:xfrm>
          <a:prstGeom prst="rect">
            <a:avLst/>
          </a:prstGeom>
          <a:noFill/>
        </p:spPr>
        <p:txBody>
          <a:bodyPr wrap="none" rtlCol="0">
            <a:spAutoFit/>
          </a:bodyPr>
          <a:lstStyle/>
          <a:p>
            <a:r>
              <a:rPr lang="en-US" dirty="0"/>
              <a:t>3.15 MJ</a:t>
            </a:r>
          </a:p>
        </p:txBody>
      </p:sp>
      <p:sp>
        <p:nvSpPr>
          <p:cNvPr id="10" name="TextBox 9">
            <a:extLst>
              <a:ext uri="{FF2B5EF4-FFF2-40B4-BE49-F238E27FC236}">
                <a16:creationId xmlns:a16="http://schemas.microsoft.com/office/drawing/2014/main" id="{0D293EC3-9EDD-24E2-A389-F771B2C77822}"/>
              </a:ext>
            </a:extLst>
          </p:cNvPr>
          <p:cNvSpPr txBox="1"/>
          <p:nvPr/>
        </p:nvSpPr>
        <p:spPr>
          <a:xfrm>
            <a:off x="0" y="969592"/>
            <a:ext cx="2964338" cy="307777"/>
          </a:xfrm>
          <a:prstGeom prst="rect">
            <a:avLst/>
          </a:prstGeom>
          <a:noFill/>
        </p:spPr>
        <p:txBody>
          <a:bodyPr wrap="none" rtlCol="0">
            <a:spAutoFit/>
          </a:bodyPr>
          <a:lstStyle/>
          <a:p>
            <a:r>
              <a:rPr lang="en-US" dirty="0"/>
              <a:t>Time integrated neutron imaging</a:t>
            </a:r>
          </a:p>
        </p:txBody>
      </p:sp>
    </p:spTree>
    <p:extLst>
      <p:ext uri="{BB962C8B-B14F-4D97-AF65-F5344CB8AC3E}">
        <p14:creationId xmlns:p14="http://schemas.microsoft.com/office/powerpoint/2010/main" val="2834615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534F2-1751-28D6-B0E7-42DED3EFA7D2}"/>
              </a:ext>
            </a:extLst>
          </p:cNvPr>
          <p:cNvSpPr>
            <a:spLocks noGrp="1"/>
          </p:cNvSpPr>
          <p:nvPr>
            <p:ph type="title"/>
          </p:nvPr>
        </p:nvSpPr>
        <p:spPr/>
        <p:txBody>
          <a:bodyPr/>
          <a:lstStyle/>
          <a:p>
            <a:r>
              <a:rPr lang="en-US" dirty="0"/>
              <a:t>Increasing laser energy and capsule thickness by +8%,while maintaining symmetry control, obtained </a:t>
            </a:r>
            <a:r>
              <a:rPr lang="en-US" dirty="0" err="1"/>
              <a:t>G</a:t>
            </a:r>
            <a:r>
              <a:rPr lang="en-US" baseline="-25000" dirty="0" err="1"/>
              <a:t>target</a:t>
            </a:r>
            <a:r>
              <a:rPr lang="en-US" dirty="0"/>
              <a:t> &gt; 1 Dec. 5, 2022</a:t>
            </a:r>
          </a:p>
        </p:txBody>
      </p:sp>
      <p:pic>
        <p:nvPicPr>
          <p:cNvPr id="3" name="Picture 2">
            <a:extLst>
              <a:ext uri="{FF2B5EF4-FFF2-40B4-BE49-F238E27FC236}">
                <a16:creationId xmlns:a16="http://schemas.microsoft.com/office/drawing/2014/main" id="{8D6BD553-C456-1C13-A5BA-02CF43561C44}"/>
              </a:ext>
            </a:extLst>
          </p:cNvPr>
          <p:cNvPicPr>
            <a:picLocks noChangeAspect="1"/>
          </p:cNvPicPr>
          <p:nvPr/>
        </p:nvPicPr>
        <p:blipFill>
          <a:blip r:embed="rId2"/>
          <a:stretch>
            <a:fillRect/>
          </a:stretch>
        </p:blipFill>
        <p:spPr>
          <a:xfrm>
            <a:off x="88662" y="1364482"/>
            <a:ext cx="4194538" cy="3117731"/>
          </a:xfrm>
          <a:prstGeom prst="rect">
            <a:avLst/>
          </a:prstGeom>
        </p:spPr>
      </p:pic>
      <p:sp>
        <p:nvSpPr>
          <p:cNvPr id="4" name="TextBox 3">
            <a:extLst>
              <a:ext uri="{FF2B5EF4-FFF2-40B4-BE49-F238E27FC236}">
                <a16:creationId xmlns:a16="http://schemas.microsoft.com/office/drawing/2014/main" id="{D93567D7-A62A-788C-D517-CAEE91C0D54A}"/>
              </a:ext>
            </a:extLst>
          </p:cNvPr>
          <p:cNvSpPr txBox="1"/>
          <p:nvPr/>
        </p:nvSpPr>
        <p:spPr>
          <a:xfrm>
            <a:off x="2531444" y="1858824"/>
            <a:ext cx="910827" cy="307777"/>
          </a:xfrm>
          <a:prstGeom prst="rect">
            <a:avLst/>
          </a:prstGeom>
          <a:noFill/>
        </p:spPr>
        <p:txBody>
          <a:bodyPr wrap="none" rtlCol="0">
            <a:spAutoFit/>
          </a:bodyPr>
          <a:lstStyle/>
          <a:p>
            <a:r>
              <a:rPr lang="en-US" dirty="0">
                <a:solidFill>
                  <a:srgbClr val="FF0000"/>
                </a:solidFill>
              </a:rPr>
              <a:t>N210808</a:t>
            </a:r>
          </a:p>
        </p:txBody>
      </p:sp>
      <p:sp>
        <p:nvSpPr>
          <p:cNvPr id="5" name="TextBox 4">
            <a:extLst>
              <a:ext uri="{FF2B5EF4-FFF2-40B4-BE49-F238E27FC236}">
                <a16:creationId xmlns:a16="http://schemas.microsoft.com/office/drawing/2014/main" id="{8FC51F24-A748-2D9D-3213-0EFDD4CDDA43}"/>
              </a:ext>
            </a:extLst>
          </p:cNvPr>
          <p:cNvSpPr txBox="1"/>
          <p:nvPr/>
        </p:nvSpPr>
        <p:spPr>
          <a:xfrm>
            <a:off x="3661173" y="1406628"/>
            <a:ext cx="910827" cy="307777"/>
          </a:xfrm>
          <a:prstGeom prst="rect">
            <a:avLst/>
          </a:prstGeom>
          <a:noFill/>
        </p:spPr>
        <p:txBody>
          <a:bodyPr wrap="none" rtlCol="0">
            <a:spAutoFit/>
          </a:bodyPr>
          <a:lstStyle/>
          <a:p>
            <a:r>
              <a:rPr lang="en-US" dirty="0">
                <a:solidFill>
                  <a:srgbClr val="216BFF"/>
                </a:solidFill>
              </a:rPr>
              <a:t>N221204</a:t>
            </a:r>
          </a:p>
        </p:txBody>
      </p:sp>
      <p:graphicFrame>
        <p:nvGraphicFramePr>
          <p:cNvPr id="6" name="Chart 5">
            <a:extLst>
              <a:ext uri="{FF2B5EF4-FFF2-40B4-BE49-F238E27FC236}">
                <a16:creationId xmlns:a16="http://schemas.microsoft.com/office/drawing/2014/main" id="{67FC8BE5-465E-BC40-81DC-8CACEFE6A129}"/>
              </a:ext>
            </a:extLst>
          </p:cNvPr>
          <p:cNvGraphicFramePr>
            <a:graphicFrameLocks/>
          </p:cNvGraphicFramePr>
          <p:nvPr>
            <p:extLst>
              <p:ext uri="{D42A27DB-BD31-4B8C-83A1-F6EECF244321}">
                <p14:modId xmlns:p14="http://schemas.microsoft.com/office/powerpoint/2010/main" val="2031161346"/>
              </p:ext>
            </p:extLst>
          </p:nvPr>
        </p:nvGraphicFramePr>
        <p:xfrm>
          <a:off x="4860802" y="1058779"/>
          <a:ext cx="3825997" cy="353247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4894634-8BE9-183E-DBCF-FAD6825F99AE}"/>
              </a:ext>
            </a:extLst>
          </p:cNvPr>
          <p:cNvSpPr txBox="1"/>
          <p:nvPr/>
        </p:nvSpPr>
        <p:spPr>
          <a:xfrm>
            <a:off x="7775973" y="2417861"/>
            <a:ext cx="805029" cy="461665"/>
          </a:xfrm>
          <a:prstGeom prst="rect">
            <a:avLst/>
          </a:prstGeom>
          <a:noFill/>
        </p:spPr>
        <p:txBody>
          <a:bodyPr wrap="none" rtlCol="0">
            <a:spAutoFit/>
          </a:bodyPr>
          <a:lstStyle/>
          <a:p>
            <a:r>
              <a:rPr lang="en-US" sz="1200" dirty="0">
                <a:solidFill>
                  <a:srgbClr val="FF0000"/>
                </a:solidFill>
              </a:rPr>
              <a:t>N210808</a:t>
            </a:r>
          </a:p>
          <a:p>
            <a:r>
              <a:rPr lang="en-US" sz="1200" dirty="0">
                <a:solidFill>
                  <a:srgbClr val="FF0000"/>
                </a:solidFill>
              </a:rPr>
              <a:t>1.37 MJ</a:t>
            </a:r>
          </a:p>
        </p:txBody>
      </p:sp>
      <p:sp>
        <p:nvSpPr>
          <p:cNvPr id="8" name="TextBox 7">
            <a:extLst>
              <a:ext uri="{FF2B5EF4-FFF2-40B4-BE49-F238E27FC236}">
                <a16:creationId xmlns:a16="http://schemas.microsoft.com/office/drawing/2014/main" id="{E8B4FB95-C4C9-697D-E942-5ABA2D1C4474}"/>
              </a:ext>
            </a:extLst>
          </p:cNvPr>
          <p:cNvSpPr txBox="1"/>
          <p:nvPr/>
        </p:nvSpPr>
        <p:spPr>
          <a:xfrm>
            <a:off x="7627657" y="1309890"/>
            <a:ext cx="805029" cy="461665"/>
          </a:xfrm>
          <a:prstGeom prst="rect">
            <a:avLst/>
          </a:prstGeom>
          <a:noFill/>
        </p:spPr>
        <p:txBody>
          <a:bodyPr wrap="none" rtlCol="0">
            <a:spAutoFit/>
          </a:bodyPr>
          <a:lstStyle/>
          <a:p>
            <a:r>
              <a:rPr lang="en-US" sz="1200" dirty="0">
                <a:solidFill>
                  <a:srgbClr val="216BFF"/>
                </a:solidFill>
              </a:rPr>
              <a:t>N221204</a:t>
            </a:r>
          </a:p>
          <a:p>
            <a:r>
              <a:rPr lang="en-US" sz="1200" dirty="0">
                <a:solidFill>
                  <a:srgbClr val="216BFF"/>
                </a:solidFill>
              </a:rPr>
              <a:t>3.15 MJ</a:t>
            </a:r>
          </a:p>
        </p:txBody>
      </p:sp>
      <p:cxnSp>
        <p:nvCxnSpPr>
          <p:cNvPr id="10" name="Straight Arrow Connector 9">
            <a:extLst>
              <a:ext uri="{FF2B5EF4-FFF2-40B4-BE49-F238E27FC236}">
                <a16:creationId xmlns:a16="http://schemas.microsoft.com/office/drawing/2014/main" id="{DE68C2CF-DB4C-C554-4F26-6155D5B7C157}"/>
              </a:ext>
            </a:extLst>
          </p:cNvPr>
          <p:cNvCxnSpPr/>
          <p:nvPr/>
        </p:nvCxnSpPr>
        <p:spPr>
          <a:xfrm>
            <a:off x="8231386" y="1790922"/>
            <a:ext cx="153094" cy="202658"/>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4356AEC-CEDB-CA66-6965-B1D417EF768D}"/>
              </a:ext>
            </a:extLst>
          </p:cNvPr>
          <p:cNvCxnSpPr/>
          <p:nvPr/>
        </p:nvCxnSpPr>
        <p:spPr>
          <a:xfrm flipH="1" flipV="1">
            <a:off x="7844589" y="2233061"/>
            <a:ext cx="202131" cy="184800"/>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2AB0056-66F1-B35B-EA9C-8C7EBBBF93C6}"/>
              </a:ext>
            </a:extLst>
          </p:cNvPr>
          <p:cNvSpPr txBox="1"/>
          <p:nvPr/>
        </p:nvSpPr>
        <p:spPr>
          <a:xfrm>
            <a:off x="8067059" y="2936087"/>
            <a:ext cx="1018221" cy="646331"/>
          </a:xfrm>
          <a:prstGeom prst="rect">
            <a:avLst/>
          </a:prstGeom>
          <a:noFill/>
        </p:spPr>
        <p:txBody>
          <a:bodyPr wrap="square" rtlCol="0">
            <a:spAutoFit/>
          </a:bodyPr>
          <a:lstStyle/>
          <a:p>
            <a:r>
              <a:rPr lang="en-US" sz="1200" dirty="0"/>
              <a:t>Lawson</a:t>
            </a:r>
          </a:p>
          <a:p>
            <a:r>
              <a:rPr lang="en-US" sz="1200" dirty="0"/>
              <a:t>ignition boundary</a:t>
            </a:r>
          </a:p>
        </p:txBody>
      </p:sp>
      <p:sp>
        <p:nvSpPr>
          <p:cNvPr id="14" name="TextBox 13">
            <a:extLst>
              <a:ext uri="{FF2B5EF4-FFF2-40B4-BE49-F238E27FC236}">
                <a16:creationId xmlns:a16="http://schemas.microsoft.com/office/drawing/2014/main" id="{9DC5BA11-5FF1-F9FE-C3AA-237637923047}"/>
              </a:ext>
            </a:extLst>
          </p:cNvPr>
          <p:cNvSpPr txBox="1"/>
          <p:nvPr/>
        </p:nvSpPr>
        <p:spPr>
          <a:xfrm>
            <a:off x="6970101" y="1329685"/>
            <a:ext cx="805029" cy="461665"/>
          </a:xfrm>
          <a:prstGeom prst="rect">
            <a:avLst/>
          </a:prstGeom>
          <a:noFill/>
        </p:spPr>
        <p:txBody>
          <a:bodyPr wrap="none" rtlCol="0">
            <a:spAutoFit/>
          </a:bodyPr>
          <a:lstStyle/>
          <a:p>
            <a:r>
              <a:rPr lang="en-US" sz="1200" dirty="0"/>
              <a:t>N220919</a:t>
            </a:r>
          </a:p>
          <a:p>
            <a:r>
              <a:rPr lang="en-US" sz="1200" dirty="0"/>
              <a:t>1.2 MJ</a:t>
            </a:r>
          </a:p>
        </p:txBody>
      </p:sp>
      <p:cxnSp>
        <p:nvCxnSpPr>
          <p:cNvPr id="15" name="Straight Arrow Connector 14">
            <a:extLst>
              <a:ext uri="{FF2B5EF4-FFF2-40B4-BE49-F238E27FC236}">
                <a16:creationId xmlns:a16="http://schemas.microsoft.com/office/drawing/2014/main" id="{9E51DDC7-A161-AE4E-46F3-130CDA83F8D4}"/>
              </a:ext>
            </a:extLst>
          </p:cNvPr>
          <p:cNvCxnSpPr>
            <a:cxnSpLocks/>
          </p:cNvCxnSpPr>
          <p:nvPr/>
        </p:nvCxnSpPr>
        <p:spPr>
          <a:xfrm>
            <a:off x="7337790" y="1810172"/>
            <a:ext cx="169916" cy="288135"/>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59597A1-1E0E-E73E-4D5F-D0349B650D5C}"/>
              </a:ext>
            </a:extLst>
          </p:cNvPr>
          <p:cNvSpPr txBox="1"/>
          <p:nvPr/>
        </p:nvSpPr>
        <p:spPr>
          <a:xfrm>
            <a:off x="7052270" y="2705568"/>
            <a:ext cx="788229" cy="461665"/>
          </a:xfrm>
          <a:prstGeom prst="rect">
            <a:avLst/>
          </a:prstGeom>
          <a:noFill/>
        </p:spPr>
        <p:txBody>
          <a:bodyPr wrap="none" rtlCol="0">
            <a:spAutoFit/>
          </a:bodyPr>
          <a:lstStyle/>
          <a:p>
            <a:r>
              <a:rPr lang="en-US" sz="1200" dirty="0"/>
              <a:t>N211107</a:t>
            </a:r>
          </a:p>
          <a:p>
            <a:r>
              <a:rPr lang="en-US" sz="1200" dirty="0"/>
              <a:t>0.7 MJ</a:t>
            </a:r>
          </a:p>
        </p:txBody>
      </p:sp>
      <p:cxnSp>
        <p:nvCxnSpPr>
          <p:cNvPr id="18" name="Straight Arrow Connector 17">
            <a:extLst>
              <a:ext uri="{FF2B5EF4-FFF2-40B4-BE49-F238E27FC236}">
                <a16:creationId xmlns:a16="http://schemas.microsoft.com/office/drawing/2014/main" id="{4BC865F4-898C-D0DA-7B3C-5189E8334F50}"/>
              </a:ext>
            </a:extLst>
          </p:cNvPr>
          <p:cNvCxnSpPr>
            <a:cxnSpLocks/>
            <a:stCxn id="17" idx="0"/>
          </p:cNvCxnSpPr>
          <p:nvPr/>
        </p:nvCxnSpPr>
        <p:spPr>
          <a:xfrm flipH="1" flipV="1">
            <a:off x="7303969" y="2375836"/>
            <a:ext cx="142416" cy="329732"/>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917D7DB-7E09-CF95-0A57-70A9054867F0}"/>
              </a:ext>
            </a:extLst>
          </p:cNvPr>
          <p:cNvSpPr txBox="1"/>
          <p:nvPr/>
        </p:nvSpPr>
        <p:spPr>
          <a:xfrm>
            <a:off x="1508568" y="1156001"/>
            <a:ext cx="2045753" cy="307777"/>
          </a:xfrm>
          <a:prstGeom prst="rect">
            <a:avLst/>
          </a:prstGeom>
          <a:noFill/>
        </p:spPr>
        <p:txBody>
          <a:bodyPr wrap="none" rtlCol="0">
            <a:spAutoFit/>
          </a:bodyPr>
          <a:lstStyle/>
          <a:p>
            <a:r>
              <a:rPr lang="en-US" dirty="0"/>
              <a:t>Delivered Laser Pulse</a:t>
            </a:r>
          </a:p>
        </p:txBody>
      </p:sp>
      <p:sp>
        <p:nvSpPr>
          <p:cNvPr id="21" name="Rectangle 20">
            <a:extLst>
              <a:ext uri="{FF2B5EF4-FFF2-40B4-BE49-F238E27FC236}">
                <a16:creationId xmlns:a16="http://schemas.microsoft.com/office/drawing/2014/main" id="{FFDF2443-EDD9-B131-003A-7557B0D59592}"/>
              </a:ext>
            </a:extLst>
          </p:cNvPr>
          <p:cNvSpPr/>
          <p:nvPr/>
        </p:nvSpPr>
        <p:spPr>
          <a:xfrm>
            <a:off x="6177637" y="934725"/>
            <a:ext cx="1584927" cy="276999"/>
          </a:xfrm>
          <a:prstGeom prst="rect">
            <a:avLst/>
          </a:prstGeom>
        </p:spPr>
        <p:txBody>
          <a:bodyPr wrap="square">
            <a:spAutoFit/>
          </a:bodyPr>
          <a:lstStyle/>
          <a:p>
            <a:r>
              <a:rPr lang="en-US" sz="1200" dirty="0">
                <a:solidFill>
                  <a:prstClr val="black"/>
                </a:solidFill>
                <a:latin typeface="Calibri" panose="020F0502020204030204" pitchFamily="34" charset="0"/>
                <a:cs typeface="Calibri" panose="020F0502020204030204" pitchFamily="34" charset="0"/>
              </a:rPr>
              <a:t>Lawson Metric Space</a:t>
            </a:r>
            <a:endParaRPr lang="en-US" sz="1200" dirty="0"/>
          </a:p>
        </p:txBody>
      </p:sp>
      <p:sp>
        <p:nvSpPr>
          <p:cNvPr id="22" name="TextBox 21">
            <a:extLst>
              <a:ext uri="{FF2B5EF4-FFF2-40B4-BE49-F238E27FC236}">
                <a16:creationId xmlns:a16="http://schemas.microsoft.com/office/drawing/2014/main" id="{D1A2574E-58EB-82E7-F66A-ECB9AEA539A9}"/>
              </a:ext>
            </a:extLst>
          </p:cNvPr>
          <p:cNvSpPr txBox="1"/>
          <p:nvPr/>
        </p:nvSpPr>
        <p:spPr>
          <a:xfrm>
            <a:off x="6338480" y="4457157"/>
            <a:ext cx="1318053" cy="307777"/>
          </a:xfrm>
          <a:prstGeom prst="rect">
            <a:avLst/>
          </a:prstGeom>
          <a:noFill/>
        </p:spPr>
        <p:txBody>
          <a:bodyPr wrap="none" rtlCol="0">
            <a:spAutoFit/>
          </a:bodyPr>
          <a:lstStyle/>
          <a:p>
            <a:r>
              <a:rPr lang="en-US" i="1" dirty="0"/>
              <a:t> DD </a:t>
            </a:r>
            <a:r>
              <a:rPr lang="en-US" i="1" dirty="0" err="1"/>
              <a:t>T</a:t>
            </a:r>
            <a:r>
              <a:rPr lang="en-US" i="1" baseline="-25000" dirty="0" err="1"/>
              <a:t>ion</a:t>
            </a:r>
            <a:r>
              <a:rPr lang="en-US" dirty="0"/>
              <a:t> (keV)</a:t>
            </a:r>
          </a:p>
        </p:txBody>
      </p:sp>
      <p:sp>
        <p:nvSpPr>
          <p:cNvPr id="23" name="TextBox 22">
            <a:extLst>
              <a:ext uri="{FF2B5EF4-FFF2-40B4-BE49-F238E27FC236}">
                <a16:creationId xmlns:a16="http://schemas.microsoft.com/office/drawing/2014/main" id="{1A41C82A-1A74-CC4E-BBF7-609ACDD7E5EF}"/>
              </a:ext>
            </a:extLst>
          </p:cNvPr>
          <p:cNvSpPr txBox="1"/>
          <p:nvPr/>
        </p:nvSpPr>
        <p:spPr>
          <a:xfrm rot="16200000">
            <a:off x="4273380" y="2493007"/>
            <a:ext cx="1031051" cy="307777"/>
          </a:xfrm>
          <a:prstGeom prst="rect">
            <a:avLst/>
          </a:prstGeom>
          <a:noFill/>
        </p:spPr>
        <p:txBody>
          <a:bodyPr wrap="none" rtlCol="0">
            <a:spAutoFit/>
          </a:bodyPr>
          <a:lstStyle/>
          <a:p>
            <a:r>
              <a:rPr lang="en-US" i="1" dirty="0"/>
              <a:t>p𝝉 </a:t>
            </a:r>
            <a:r>
              <a:rPr lang="en-US" dirty="0"/>
              <a:t>(atm-s)</a:t>
            </a:r>
          </a:p>
        </p:txBody>
      </p:sp>
      <p:sp>
        <p:nvSpPr>
          <p:cNvPr id="9" name="TextBox 8">
            <a:extLst>
              <a:ext uri="{FF2B5EF4-FFF2-40B4-BE49-F238E27FC236}">
                <a16:creationId xmlns:a16="http://schemas.microsoft.com/office/drawing/2014/main" id="{CD9F4351-072E-851A-B869-1CEFCC9A2EEE}"/>
              </a:ext>
            </a:extLst>
          </p:cNvPr>
          <p:cNvSpPr txBox="1"/>
          <p:nvPr/>
        </p:nvSpPr>
        <p:spPr>
          <a:xfrm flipH="1">
            <a:off x="1984250" y="4850511"/>
            <a:ext cx="5753103" cy="307777"/>
          </a:xfrm>
          <a:prstGeom prst="rect">
            <a:avLst/>
          </a:prstGeom>
          <a:noFill/>
        </p:spPr>
        <p:txBody>
          <a:bodyPr wrap="square" rtlCol="0">
            <a:spAutoFit/>
          </a:bodyPr>
          <a:lstStyle/>
          <a:p>
            <a:r>
              <a:rPr lang="en-US" dirty="0"/>
              <a:t>Story of success by “incremental” evolutionary improvements</a:t>
            </a:r>
          </a:p>
        </p:txBody>
      </p:sp>
    </p:spTree>
    <p:extLst>
      <p:ext uri="{BB962C8B-B14F-4D97-AF65-F5344CB8AC3E}">
        <p14:creationId xmlns:p14="http://schemas.microsoft.com/office/powerpoint/2010/main" val="1948669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31BF562A-9350-184F-A2B6-01E5FED8E6E8}"/>
              </a:ext>
            </a:extLst>
          </p:cNvPr>
          <p:cNvGraphicFramePr/>
          <p:nvPr>
            <p:extLst>
              <p:ext uri="{D42A27DB-BD31-4B8C-83A1-F6EECF244321}">
                <p14:modId xmlns:p14="http://schemas.microsoft.com/office/powerpoint/2010/main" val="2976827626"/>
              </p:ext>
            </p:extLst>
          </p:nvPr>
        </p:nvGraphicFramePr>
        <p:xfrm>
          <a:off x="732837" y="754827"/>
          <a:ext cx="5408883" cy="3854133"/>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AF59E990-DC91-BD4E-AB27-76F20C24C4D1}"/>
              </a:ext>
            </a:extLst>
          </p:cNvPr>
          <p:cNvSpPr txBox="1"/>
          <p:nvPr/>
        </p:nvSpPr>
        <p:spPr>
          <a:xfrm>
            <a:off x="1767209" y="4412840"/>
            <a:ext cx="4232953" cy="369332"/>
          </a:xfrm>
          <a:prstGeom prst="rect">
            <a:avLst/>
          </a:prstGeom>
          <a:noFill/>
        </p:spPr>
        <p:txBody>
          <a:bodyPr wrap="square" rtlCol="0">
            <a:spAutoFit/>
          </a:bodyPr>
          <a:lstStyle/>
          <a:p>
            <a:r>
              <a:rPr lang="en-US" dirty="0"/>
              <a:t>Expected compressibility based on entropy</a:t>
            </a:r>
          </a:p>
        </p:txBody>
      </p:sp>
      <p:sp>
        <p:nvSpPr>
          <p:cNvPr id="15" name="TextBox 14">
            <a:extLst>
              <a:ext uri="{FF2B5EF4-FFF2-40B4-BE49-F238E27FC236}">
                <a16:creationId xmlns:a16="http://schemas.microsoft.com/office/drawing/2014/main" id="{F5E53C2A-3345-D648-9170-EE88D3CF2D21}"/>
              </a:ext>
            </a:extLst>
          </p:cNvPr>
          <p:cNvSpPr txBox="1"/>
          <p:nvPr/>
        </p:nvSpPr>
        <p:spPr>
          <a:xfrm rot="16200000">
            <a:off x="-713423" y="2189238"/>
            <a:ext cx="2618198" cy="369332"/>
          </a:xfrm>
          <a:prstGeom prst="rect">
            <a:avLst/>
          </a:prstGeom>
          <a:noFill/>
        </p:spPr>
        <p:txBody>
          <a:bodyPr wrap="square" rtlCol="0">
            <a:spAutoFit/>
          </a:bodyPr>
          <a:lstStyle/>
          <a:p>
            <a:r>
              <a:rPr lang="en-US" dirty="0"/>
              <a:t>Measured compression</a:t>
            </a:r>
          </a:p>
        </p:txBody>
      </p:sp>
      <p:sp>
        <p:nvSpPr>
          <p:cNvPr id="2" name="Title 1">
            <a:extLst>
              <a:ext uri="{FF2B5EF4-FFF2-40B4-BE49-F238E27FC236}">
                <a16:creationId xmlns:a16="http://schemas.microsoft.com/office/drawing/2014/main" id="{B70FCD6A-6D97-3341-A352-631C987C6CF9}"/>
              </a:ext>
            </a:extLst>
          </p:cNvPr>
          <p:cNvSpPr>
            <a:spLocks noGrp="1"/>
          </p:cNvSpPr>
          <p:nvPr>
            <p:ph type="title"/>
          </p:nvPr>
        </p:nvSpPr>
        <p:spPr>
          <a:xfrm>
            <a:off x="68580" y="127002"/>
            <a:ext cx="9029700" cy="754380"/>
          </a:xfrm>
        </p:spPr>
        <p:txBody>
          <a:bodyPr/>
          <a:lstStyle/>
          <a:p>
            <a:r>
              <a:rPr lang="en-US" dirty="0"/>
              <a:t>Outstanding problem: materials appear stiffer than models expected and higher compression is needed for increased burn efficiency</a:t>
            </a:r>
          </a:p>
        </p:txBody>
      </p:sp>
      <p:sp>
        <p:nvSpPr>
          <p:cNvPr id="5" name="TextBox 4">
            <a:extLst>
              <a:ext uri="{FF2B5EF4-FFF2-40B4-BE49-F238E27FC236}">
                <a16:creationId xmlns:a16="http://schemas.microsoft.com/office/drawing/2014/main" id="{6FB2672F-4ECC-F847-904C-84A6B1E61B85}"/>
              </a:ext>
            </a:extLst>
          </p:cNvPr>
          <p:cNvSpPr txBox="1"/>
          <p:nvPr/>
        </p:nvSpPr>
        <p:spPr>
          <a:xfrm rot="559866">
            <a:off x="3757016" y="1971072"/>
            <a:ext cx="731290" cy="307777"/>
          </a:xfrm>
          <a:prstGeom prst="rect">
            <a:avLst/>
          </a:prstGeom>
          <a:noFill/>
        </p:spPr>
        <p:txBody>
          <a:bodyPr wrap="none" rtlCol="0">
            <a:spAutoFit/>
          </a:bodyPr>
          <a:lstStyle/>
          <a:p>
            <a:r>
              <a:rPr lang="en-US" dirty="0"/>
              <a:t>theory</a:t>
            </a:r>
          </a:p>
        </p:txBody>
      </p:sp>
      <p:sp>
        <p:nvSpPr>
          <p:cNvPr id="8" name="TextBox 7">
            <a:extLst>
              <a:ext uri="{FF2B5EF4-FFF2-40B4-BE49-F238E27FC236}">
                <a16:creationId xmlns:a16="http://schemas.microsoft.com/office/drawing/2014/main" id="{3F0630DA-42B6-A942-A98E-FA5FED3A16FD}"/>
              </a:ext>
            </a:extLst>
          </p:cNvPr>
          <p:cNvSpPr txBox="1"/>
          <p:nvPr/>
        </p:nvSpPr>
        <p:spPr>
          <a:xfrm>
            <a:off x="1900045" y="3727861"/>
            <a:ext cx="2553904" cy="215444"/>
          </a:xfrm>
          <a:prstGeom prst="rect">
            <a:avLst/>
          </a:prstGeom>
          <a:noFill/>
        </p:spPr>
        <p:txBody>
          <a:bodyPr wrap="none" rtlCol="0">
            <a:spAutoFit/>
          </a:bodyPr>
          <a:lstStyle/>
          <a:p>
            <a:r>
              <a:rPr lang="en-US" sz="800" b="0" i="1" dirty="0"/>
              <a:t>Figure from: Landen, et al., </a:t>
            </a:r>
            <a:r>
              <a:rPr lang="en-US" sz="800" b="0" i="1" dirty="0" err="1"/>
              <a:t>PoP</a:t>
            </a:r>
            <a:r>
              <a:rPr lang="en-US" sz="800" b="0" i="1" dirty="0"/>
              <a:t>, 28, 042705 (2021)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365E959-90C0-A009-C2F4-557EB0FC96D8}"/>
                  </a:ext>
                </a:extLst>
              </p:cNvPr>
              <p:cNvSpPr txBox="1"/>
              <p:nvPr/>
            </p:nvSpPr>
            <p:spPr>
              <a:xfrm>
                <a:off x="6548563" y="2387656"/>
                <a:ext cx="1264192" cy="4763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𝝓</m:t>
                      </m:r>
                      <m:r>
                        <a:rPr lang="en-US" i="1">
                          <a:latin typeface="Cambria Math" panose="02040503050406030204" pitchFamily="18" charset="0"/>
                          <a:ea typeface="Cambria Math" panose="02040503050406030204" pitchFamily="18" charset="0"/>
                        </a:rPr>
                        <m:t>≈</m:t>
                      </m:r>
                      <m:f>
                        <m:fPr>
                          <m:ctrlPr>
                            <a:rPr lang="en-US" b="1" i="1" smtClean="0">
                              <a:latin typeface="Cambria Math" panose="02040503050406030204" pitchFamily="18" charset="0"/>
                              <a:ea typeface="Cambria Math" panose="02040503050406030204" pitchFamily="18" charset="0"/>
                            </a:rPr>
                          </m:ctrlPr>
                        </m:fPr>
                        <m:num>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𝝆</m:t>
                              </m:r>
                              <m:r>
                                <a:rPr lang="en-US" b="1" i="1" smtClean="0">
                                  <a:latin typeface="Cambria Math" panose="02040503050406030204" pitchFamily="18" charset="0"/>
                                  <a:ea typeface="Cambria Math" panose="02040503050406030204" pitchFamily="18" charset="0"/>
                                </a:rPr>
                                <m:t>𝑹</m:t>
                              </m:r>
                            </m:e>
                            <m:sub>
                              <m:r>
                                <a:rPr lang="en-US" b="1" i="1" smtClean="0">
                                  <a:latin typeface="Cambria Math" panose="02040503050406030204" pitchFamily="18" charset="0"/>
                                  <a:ea typeface="Cambria Math" panose="02040503050406030204" pitchFamily="18" charset="0"/>
                                </a:rPr>
                                <m:t>𝒇𝒖𝒆𝒍</m:t>
                              </m:r>
                            </m:sub>
                          </m:sSub>
                        </m:num>
                        <m:den>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𝝆</m:t>
                              </m:r>
                              <m:r>
                                <a:rPr lang="en-US" b="1" i="1" smtClean="0">
                                  <a:latin typeface="Cambria Math" panose="02040503050406030204" pitchFamily="18" charset="0"/>
                                  <a:ea typeface="Cambria Math" panose="02040503050406030204" pitchFamily="18" charset="0"/>
                                </a:rPr>
                                <m:t>𝑹</m:t>
                              </m:r>
                            </m:e>
                            <m:sub>
                              <m:r>
                                <a:rPr lang="en-US" b="1" i="1" smtClean="0">
                                  <a:latin typeface="Cambria Math" panose="02040503050406030204" pitchFamily="18" charset="0"/>
                                  <a:ea typeface="Cambria Math" panose="02040503050406030204" pitchFamily="18" charset="0"/>
                                </a:rPr>
                                <m:t>𝒇𝒖𝒆𝒍</m:t>
                              </m:r>
                            </m:sub>
                          </m:sSub>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𝟕</m:t>
                          </m:r>
                        </m:den>
                      </m:f>
                    </m:oMath>
                  </m:oMathPara>
                </a14:m>
                <a:endParaRPr lang="en-US" dirty="0"/>
              </a:p>
            </p:txBody>
          </p:sp>
        </mc:Choice>
        <mc:Fallback xmlns="">
          <p:sp>
            <p:nvSpPr>
              <p:cNvPr id="3" name="TextBox 2">
                <a:extLst>
                  <a:ext uri="{FF2B5EF4-FFF2-40B4-BE49-F238E27FC236}">
                    <a16:creationId xmlns:a16="http://schemas.microsoft.com/office/drawing/2014/main" id="{3365E959-90C0-A009-C2F4-557EB0FC96D8}"/>
                  </a:ext>
                </a:extLst>
              </p:cNvPr>
              <p:cNvSpPr txBox="1">
                <a:spLocks noRot="1" noChangeAspect="1" noMove="1" noResize="1" noEditPoints="1" noAdjustHandles="1" noChangeArrowheads="1" noChangeShapeType="1" noTextEdit="1"/>
              </p:cNvSpPr>
              <p:nvPr/>
            </p:nvSpPr>
            <p:spPr>
              <a:xfrm>
                <a:off x="6548563" y="2387656"/>
                <a:ext cx="1264192" cy="476349"/>
              </a:xfrm>
              <a:prstGeom prst="rect">
                <a:avLst/>
              </a:prstGeom>
              <a:blipFill>
                <a:blip r:embed="rId3"/>
                <a:stretch>
                  <a:fillRect l="-3960" t="-2632" r="-1980" b="-1052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8A0E5B3A-F01C-D2C6-56F7-0F7D4A23F9C6}"/>
              </a:ext>
            </a:extLst>
          </p:cNvPr>
          <p:cNvSpPr txBox="1"/>
          <p:nvPr/>
        </p:nvSpPr>
        <p:spPr>
          <a:xfrm>
            <a:off x="6012412" y="2006105"/>
            <a:ext cx="2478564" cy="307777"/>
          </a:xfrm>
          <a:prstGeom prst="rect">
            <a:avLst/>
          </a:prstGeom>
          <a:noFill/>
        </p:spPr>
        <p:txBody>
          <a:bodyPr wrap="none" rtlCol="0">
            <a:spAutoFit/>
          </a:bodyPr>
          <a:lstStyle/>
          <a:p>
            <a:r>
              <a:rPr lang="en-US" dirty="0"/>
              <a:t>Fraction of DT fuel burned:</a:t>
            </a:r>
          </a:p>
        </p:txBody>
      </p:sp>
      <p:sp>
        <p:nvSpPr>
          <p:cNvPr id="6" name="TextBox 5">
            <a:extLst>
              <a:ext uri="{FF2B5EF4-FFF2-40B4-BE49-F238E27FC236}">
                <a16:creationId xmlns:a16="http://schemas.microsoft.com/office/drawing/2014/main" id="{8EC888C8-1D5B-120C-0692-6A05C3F98BFD}"/>
              </a:ext>
            </a:extLst>
          </p:cNvPr>
          <p:cNvSpPr txBox="1"/>
          <p:nvPr/>
        </p:nvSpPr>
        <p:spPr>
          <a:xfrm>
            <a:off x="6380718" y="2905515"/>
            <a:ext cx="1938351" cy="215444"/>
          </a:xfrm>
          <a:prstGeom prst="rect">
            <a:avLst/>
          </a:prstGeom>
          <a:noFill/>
        </p:spPr>
        <p:txBody>
          <a:bodyPr wrap="none" rtlCol="0">
            <a:spAutoFit/>
          </a:bodyPr>
          <a:lstStyle/>
          <a:p>
            <a:r>
              <a:rPr lang="en-US" sz="800" dirty="0"/>
              <a:t>Fraley, et al., Phys. Fluids, 17, 1974 </a:t>
            </a:r>
          </a:p>
        </p:txBody>
      </p:sp>
      <p:sp>
        <p:nvSpPr>
          <p:cNvPr id="9" name="TextBox 8">
            <a:extLst>
              <a:ext uri="{FF2B5EF4-FFF2-40B4-BE49-F238E27FC236}">
                <a16:creationId xmlns:a16="http://schemas.microsoft.com/office/drawing/2014/main" id="{1D9BD8B2-6F32-DD3E-0C78-48A9FC4B101F}"/>
              </a:ext>
            </a:extLst>
          </p:cNvPr>
          <p:cNvSpPr txBox="1"/>
          <p:nvPr/>
        </p:nvSpPr>
        <p:spPr>
          <a:xfrm>
            <a:off x="2186309" y="4833369"/>
            <a:ext cx="4644220" cy="307777"/>
          </a:xfrm>
          <a:prstGeom prst="rect">
            <a:avLst/>
          </a:prstGeom>
          <a:noFill/>
        </p:spPr>
        <p:txBody>
          <a:bodyPr wrap="none" rtlCol="0">
            <a:spAutoFit/>
          </a:bodyPr>
          <a:lstStyle/>
          <a:p>
            <a:r>
              <a:rPr lang="en-US" dirty="0"/>
              <a:t>The end of the beginning...there is more work to do!</a:t>
            </a:r>
          </a:p>
        </p:txBody>
      </p:sp>
    </p:spTree>
    <p:extLst>
      <p:ext uri="{BB962C8B-B14F-4D97-AF65-F5344CB8AC3E}">
        <p14:creationId xmlns:p14="http://schemas.microsoft.com/office/powerpoint/2010/main" val="143946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6AD1-13AB-E29E-195E-2BD069AC7614}"/>
              </a:ext>
            </a:extLst>
          </p:cNvPr>
          <p:cNvSpPr>
            <a:spLocks noGrp="1"/>
          </p:cNvSpPr>
          <p:nvPr>
            <p:ph type="title"/>
          </p:nvPr>
        </p:nvSpPr>
        <p:spPr>
          <a:xfrm>
            <a:off x="216568" y="382190"/>
            <a:ext cx="8710863" cy="489166"/>
          </a:xfrm>
        </p:spPr>
        <p:txBody>
          <a:bodyPr/>
          <a:lstStyle/>
          <a:p>
            <a:r>
              <a:rPr lang="en-US" dirty="0"/>
              <a:t>Remarkable that we can now talk about burning plasmas, ignition, and scientific breakeven (</a:t>
            </a:r>
            <a:r>
              <a:rPr lang="en-US" dirty="0" err="1"/>
              <a:t>G</a:t>
            </a:r>
            <a:r>
              <a:rPr lang="en-US" baseline="-25000" dirty="0" err="1"/>
              <a:t>target</a:t>
            </a:r>
            <a:r>
              <a:rPr lang="en-US" dirty="0"/>
              <a:t> &gt; 1) in the past-tense!</a:t>
            </a:r>
            <a:br>
              <a:rPr lang="en-US" dirty="0"/>
            </a:br>
            <a:endParaRPr lang="en-US" dirty="0"/>
          </a:p>
        </p:txBody>
      </p:sp>
      <p:sp>
        <p:nvSpPr>
          <p:cNvPr id="3" name="Content Placeholder 3">
            <a:extLst>
              <a:ext uri="{FF2B5EF4-FFF2-40B4-BE49-F238E27FC236}">
                <a16:creationId xmlns:a16="http://schemas.microsoft.com/office/drawing/2014/main" id="{8A3C4636-A82D-3489-E18C-EEEC298AF444}"/>
              </a:ext>
            </a:extLst>
          </p:cNvPr>
          <p:cNvSpPr txBox="1">
            <a:spLocks/>
          </p:cNvSpPr>
          <p:nvPr/>
        </p:nvSpPr>
        <p:spPr>
          <a:xfrm>
            <a:off x="177764" y="1081143"/>
            <a:ext cx="8710863" cy="3680167"/>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16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4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2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fontAlgn="auto">
              <a:spcBef>
                <a:spcPts val="1200"/>
              </a:spcBef>
            </a:pPr>
            <a:r>
              <a:rPr lang="en-US" dirty="0"/>
              <a:t>No mystery physics obstacle stands in the way of ignition (explosive thermodynamic instability) or gain (energy out &gt; energy in)</a:t>
            </a:r>
          </a:p>
          <a:p>
            <a:pPr fontAlgn="auto">
              <a:spcBef>
                <a:spcPts val="1200"/>
              </a:spcBef>
            </a:pPr>
            <a:r>
              <a:rPr lang="en-US" dirty="0"/>
              <a:t>The theoretical prediction of the physics parameter regime (e.g. Lawson triple product) where ignition was expected consistent with our results</a:t>
            </a:r>
          </a:p>
          <a:p>
            <a:pPr fontAlgn="auto">
              <a:spcBef>
                <a:spcPts val="1200"/>
              </a:spcBef>
            </a:pPr>
            <a:r>
              <a:rPr lang="en-US" dirty="0"/>
              <a:t>Additional laser energy (at fixed power) was very beneficial (”low coast time”)</a:t>
            </a:r>
          </a:p>
          <a:p>
            <a:pPr fontAlgn="auto">
              <a:spcBef>
                <a:spcPts val="1200"/>
              </a:spcBef>
            </a:pPr>
            <a:r>
              <a:rPr lang="en-US" dirty="0"/>
              <a:t>Implosion physics was more sensitive to engineering control of the laser and targets than originally thought</a:t>
            </a:r>
          </a:p>
          <a:p>
            <a:pPr fontAlgn="auto">
              <a:spcBef>
                <a:spcPts val="1200"/>
              </a:spcBef>
            </a:pPr>
            <a:r>
              <a:rPr lang="en-US" dirty="0"/>
              <a:t>So far, very high gain (high compression) target designs have not worked as expected.  All break-throughs over the past decade have used low gain designs</a:t>
            </a:r>
          </a:p>
        </p:txBody>
      </p:sp>
    </p:spTree>
    <p:extLst>
      <p:ext uri="{BB962C8B-B14F-4D97-AF65-F5344CB8AC3E}">
        <p14:creationId xmlns:p14="http://schemas.microsoft.com/office/powerpoint/2010/main" val="3960733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15547-2E57-C145-98A0-B4F59D560D76}"/>
              </a:ext>
            </a:extLst>
          </p:cNvPr>
          <p:cNvSpPr/>
          <p:nvPr/>
        </p:nvSpPr>
        <p:spPr>
          <a:xfrm>
            <a:off x="1993557" y="2123646"/>
            <a:ext cx="5715000" cy="1200329"/>
          </a:xfrm>
          <a:prstGeom prst="rect">
            <a:avLst/>
          </a:prstGeom>
        </p:spPr>
        <p:txBody>
          <a:bodyPr wrap="square" anchor="b" anchorCtr="0">
            <a:spAutoFit/>
          </a:bodyPr>
          <a:lstStyle/>
          <a:p>
            <a:r>
              <a:rPr lang="en-US" sz="800" b="1">
                <a:solidFill>
                  <a:schemeClr val="bg1"/>
                </a:solidFill>
              </a:rPr>
              <a:t>Disclaimer</a:t>
            </a:r>
          </a:p>
          <a:p>
            <a:r>
              <a:rPr lang="en-US" sz="80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713236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AF9C9-A209-4D6F-2289-E3901DCB93AF}"/>
              </a:ext>
            </a:extLst>
          </p:cNvPr>
          <p:cNvSpPr>
            <a:spLocks noGrp="1"/>
          </p:cNvSpPr>
          <p:nvPr>
            <p:ph type="title"/>
          </p:nvPr>
        </p:nvSpPr>
        <p:spPr/>
        <p:txBody>
          <a:bodyPr/>
          <a:lstStyle/>
          <a:p>
            <a:r>
              <a:rPr lang="en-US" dirty="0"/>
              <a:t>Coast-time slide</a:t>
            </a:r>
          </a:p>
        </p:txBody>
      </p:sp>
      <p:pic>
        <p:nvPicPr>
          <p:cNvPr id="4" name="Picture 3">
            <a:extLst>
              <a:ext uri="{FF2B5EF4-FFF2-40B4-BE49-F238E27FC236}">
                <a16:creationId xmlns:a16="http://schemas.microsoft.com/office/drawing/2014/main" id="{7A6257BD-59CC-8234-B670-8A5136EC9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81" y="0"/>
            <a:ext cx="8542638" cy="4825897"/>
          </a:xfrm>
          <a:prstGeom prst="rect">
            <a:avLst/>
          </a:prstGeom>
        </p:spPr>
      </p:pic>
    </p:spTree>
    <p:extLst>
      <p:ext uri="{BB962C8B-B14F-4D97-AF65-F5344CB8AC3E}">
        <p14:creationId xmlns:p14="http://schemas.microsoft.com/office/powerpoint/2010/main" val="1964020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C92F-ECA1-DB4D-992D-F5324D5262A6}"/>
              </a:ext>
            </a:extLst>
          </p:cNvPr>
          <p:cNvSpPr>
            <a:spLocks noGrp="1"/>
          </p:cNvSpPr>
          <p:nvPr>
            <p:ph type="title"/>
          </p:nvPr>
        </p:nvSpPr>
        <p:spPr>
          <a:xfrm>
            <a:off x="417870" y="81320"/>
            <a:ext cx="8413709" cy="754380"/>
          </a:xfrm>
        </p:spPr>
        <p:txBody>
          <a:bodyPr/>
          <a:lstStyle/>
          <a:p>
            <a:r>
              <a:rPr lang="en-US" dirty="0"/>
              <a:t>Indirect drive inertial confinement fusion (ICF) uses x-rays to ablate and accelerate a capsule of fusion fuel to extreme velocity</a:t>
            </a:r>
          </a:p>
        </p:txBody>
      </p:sp>
      <p:pic>
        <p:nvPicPr>
          <p:cNvPr id="10" name="Picture 9">
            <a:extLst>
              <a:ext uri="{FF2B5EF4-FFF2-40B4-BE49-F238E27FC236}">
                <a16:creationId xmlns:a16="http://schemas.microsoft.com/office/drawing/2014/main" id="{2AE2866D-B0B6-ABA0-6928-96187DEF1B5B}"/>
              </a:ext>
            </a:extLst>
          </p:cNvPr>
          <p:cNvPicPr>
            <a:picLocks noChangeAspect="1"/>
          </p:cNvPicPr>
          <p:nvPr/>
        </p:nvPicPr>
        <p:blipFill rotWithShape="1">
          <a:blip r:embed="rId3"/>
          <a:srcRect t="33906" r="1240"/>
          <a:stretch/>
        </p:blipFill>
        <p:spPr>
          <a:xfrm>
            <a:off x="487054" y="1729740"/>
            <a:ext cx="8149613" cy="2792832"/>
          </a:xfrm>
          <a:prstGeom prst="rect">
            <a:avLst/>
          </a:prstGeom>
        </p:spPr>
      </p:pic>
      <p:sp>
        <p:nvSpPr>
          <p:cNvPr id="3" name="TextBox 2">
            <a:extLst>
              <a:ext uri="{FF2B5EF4-FFF2-40B4-BE49-F238E27FC236}">
                <a16:creationId xmlns:a16="http://schemas.microsoft.com/office/drawing/2014/main" id="{9AB24BEA-EF27-C5B2-E1B1-14EDC286996B}"/>
              </a:ext>
            </a:extLst>
          </p:cNvPr>
          <p:cNvSpPr txBox="1"/>
          <p:nvPr/>
        </p:nvSpPr>
        <p:spPr>
          <a:xfrm>
            <a:off x="1982989" y="4848939"/>
            <a:ext cx="5178021" cy="246221"/>
          </a:xfrm>
          <a:prstGeom prst="rect">
            <a:avLst/>
          </a:prstGeom>
          <a:noFill/>
        </p:spPr>
        <p:txBody>
          <a:bodyPr wrap="none" rtlCol="0">
            <a:spAutoFit/>
          </a:bodyPr>
          <a:lstStyle/>
          <a:p>
            <a:r>
              <a:rPr lang="en-US" sz="1000" dirty="0"/>
              <a:t>e.g. Nuckolls, et al, Nature, 1972; </a:t>
            </a:r>
            <a:r>
              <a:rPr lang="en-US" sz="1000" dirty="0" err="1"/>
              <a:t>Lindl</a:t>
            </a:r>
            <a:r>
              <a:rPr lang="en-US" sz="1000" dirty="0"/>
              <a:t>, Phys. Plasma, 1995; </a:t>
            </a:r>
            <a:r>
              <a:rPr lang="en-US" sz="1000" dirty="0" err="1"/>
              <a:t>Haan</a:t>
            </a:r>
            <a:r>
              <a:rPr lang="en-US" sz="1000" dirty="0"/>
              <a:t>, et al., </a:t>
            </a:r>
            <a:r>
              <a:rPr lang="en-US" sz="1000" dirty="0" err="1"/>
              <a:t>PoP</a:t>
            </a:r>
            <a:r>
              <a:rPr lang="en-US" sz="1000" dirty="0"/>
              <a:t>, 2011</a:t>
            </a:r>
          </a:p>
        </p:txBody>
      </p:sp>
      <p:sp>
        <p:nvSpPr>
          <p:cNvPr id="4" name="TextBox 3">
            <a:extLst>
              <a:ext uri="{FF2B5EF4-FFF2-40B4-BE49-F238E27FC236}">
                <a16:creationId xmlns:a16="http://schemas.microsoft.com/office/drawing/2014/main" id="{72435F9E-BB55-FF05-8AC1-9FD31A646A13}"/>
              </a:ext>
            </a:extLst>
          </p:cNvPr>
          <p:cNvSpPr txBox="1"/>
          <p:nvPr/>
        </p:nvSpPr>
        <p:spPr>
          <a:xfrm>
            <a:off x="708660" y="1028700"/>
            <a:ext cx="1508760" cy="646331"/>
          </a:xfrm>
          <a:prstGeom prst="rect">
            <a:avLst/>
          </a:prstGeom>
          <a:solidFill>
            <a:schemeClr val="accent1"/>
          </a:solidFill>
        </p:spPr>
        <p:txBody>
          <a:bodyPr wrap="square" rtlCol="0">
            <a:spAutoFit/>
          </a:bodyPr>
          <a:lstStyle/>
          <a:p>
            <a:pPr algn="ctr"/>
            <a:r>
              <a:rPr lang="en-US" sz="1200" dirty="0">
                <a:solidFill>
                  <a:schemeClr val="bg1"/>
                </a:solidFill>
              </a:rPr>
              <a:t>Lasers deposit energy into </a:t>
            </a:r>
            <a:r>
              <a:rPr lang="en-US" sz="1200" dirty="0" err="1">
                <a:solidFill>
                  <a:schemeClr val="bg1"/>
                </a:solidFill>
              </a:rPr>
              <a:t>hohlraum</a:t>
            </a:r>
            <a:endParaRPr lang="en-US" sz="1200" dirty="0">
              <a:solidFill>
                <a:schemeClr val="bg1"/>
              </a:solidFill>
            </a:endParaRPr>
          </a:p>
        </p:txBody>
      </p:sp>
      <p:sp>
        <p:nvSpPr>
          <p:cNvPr id="9" name="TextBox 8">
            <a:extLst>
              <a:ext uri="{FF2B5EF4-FFF2-40B4-BE49-F238E27FC236}">
                <a16:creationId xmlns:a16="http://schemas.microsoft.com/office/drawing/2014/main" id="{CE961A17-2D73-D8A7-1D3D-17BB081AB367}"/>
              </a:ext>
            </a:extLst>
          </p:cNvPr>
          <p:cNvSpPr txBox="1"/>
          <p:nvPr/>
        </p:nvSpPr>
        <p:spPr>
          <a:xfrm>
            <a:off x="2270760" y="1028699"/>
            <a:ext cx="1508760" cy="646331"/>
          </a:xfrm>
          <a:prstGeom prst="rect">
            <a:avLst/>
          </a:prstGeom>
          <a:solidFill>
            <a:schemeClr val="accent1"/>
          </a:solidFill>
        </p:spPr>
        <p:txBody>
          <a:bodyPr wrap="square" rtlCol="0">
            <a:spAutoFit/>
          </a:bodyPr>
          <a:lstStyle/>
          <a:p>
            <a:pPr algn="ctr"/>
            <a:r>
              <a:rPr lang="en-US" sz="1200" dirty="0">
                <a:solidFill>
                  <a:schemeClr val="bg1"/>
                </a:solidFill>
              </a:rPr>
              <a:t>A bath of x-rays is created as the </a:t>
            </a:r>
            <a:r>
              <a:rPr lang="en-US" sz="1200" dirty="0" err="1">
                <a:solidFill>
                  <a:schemeClr val="bg1"/>
                </a:solidFill>
              </a:rPr>
              <a:t>hohlraum</a:t>
            </a:r>
            <a:r>
              <a:rPr lang="en-US" sz="1200" dirty="0">
                <a:solidFill>
                  <a:schemeClr val="bg1"/>
                </a:solidFill>
              </a:rPr>
              <a:t> heats</a:t>
            </a:r>
          </a:p>
        </p:txBody>
      </p:sp>
      <p:sp>
        <p:nvSpPr>
          <p:cNvPr id="11" name="TextBox 10">
            <a:extLst>
              <a:ext uri="{FF2B5EF4-FFF2-40B4-BE49-F238E27FC236}">
                <a16:creationId xmlns:a16="http://schemas.microsoft.com/office/drawing/2014/main" id="{4B9CEC7A-3849-679B-E4E5-2B3B3F383B33}"/>
              </a:ext>
            </a:extLst>
          </p:cNvPr>
          <p:cNvSpPr txBox="1"/>
          <p:nvPr/>
        </p:nvSpPr>
        <p:spPr>
          <a:xfrm>
            <a:off x="3832860" y="1025574"/>
            <a:ext cx="1508760" cy="646331"/>
          </a:xfrm>
          <a:prstGeom prst="rect">
            <a:avLst/>
          </a:prstGeom>
          <a:solidFill>
            <a:schemeClr val="accent1"/>
          </a:solidFill>
        </p:spPr>
        <p:txBody>
          <a:bodyPr wrap="square" rtlCol="0">
            <a:spAutoFit/>
          </a:bodyPr>
          <a:lstStyle/>
          <a:p>
            <a:pPr algn="ctr"/>
            <a:r>
              <a:rPr lang="en-US" sz="1200" dirty="0">
                <a:solidFill>
                  <a:schemeClr val="bg1"/>
                </a:solidFill>
              </a:rPr>
              <a:t>The capsule surface ablates at ~150 Mbar</a:t>
            </a:r>
          </a:p>
        </p:txBody>
      </p:sp>
      <p:sp>
        <p:nvSpPr>
          <p:cNvPr id="12" name="TextBox 11">
            <a:extLst>
              <a:ext uri="{FF2B5EF4-FFF2-40B4-BE49-F238E27FC236}">
                <a16:creationId xmlns:a16="http://schemas.microsoft.com/office/drawing/2014/main" id="{ECCCD313-ADBD-33AE-37D8-ED701D18D74C}"/>
              </a:ext>
            </a:extLst>
          </p:cNvPr>
          <p:cNvSpPr txBox="1"/>
          <p:nvPr/>
        </p:nvSpPr>
        <p:spPr>
          <a:xfrm>
            <a:off x="5394960" y="1025573"/>
            <a:ext cx="1508760" cy="600164"/>
          </a:xfrm>
          <a:prstGeom prst="rect">
            <a:avLst/>
          </a:prstGeom>
          <a:solidFill>
            <a:schemeClr val="accent1"/>
          </a:solidFill>
        </p:spPr>
        <p:txBody>
          <a:bodyPr wrap="square" rtlCol="0">
            <a:spAutoFit/>
          </a:bodyPr>
          <a:lstStyle/>
          <a:p>
            <a:pPr algn="ctr"/>
            <a:r>
              <a:rPr lang="en-US" sz="1100" dirty="0">
                <a:solidFill>
                  <a:schemeClr val="bg1"/>
                </a:solidFill>
              </a:rPr>
              <a:t>Capsule accelerates inwards doing </a:t>
            </a:r>
            <a:r>
              <a:rPr lang="en-US" sz="1100" i="1" dirty="0" err="1">
                <a:solidFill>
                  <a:schemeClr val="bg1"/>
                </a:solidFill>
              </a:rPr>
              <a:t>pdV</a:t>
            </a:r>
            <a:r>
              <a:rPr lang="en-US" sz="1100" dirty="0">
                <a:solidFill>
                  <a:schemeClr val="bg1"/>
                </a:solidFill>
              </a:rPr>
              <a:t> work</a:t>
            </a:r>
          </a:p>
        </p:txBody>
      </p:sp>
      <p:sp>
        <p:nvSpPr>
          <p:cNvPr id="13" name="TextBox 12">
            <a:extLst>
              <a:ext uri="{FF2B5EF4-FFF2-40B4-BE49-F238E27FC236}">
                <a16:creationId xmlns:a16="http://schemas.microsoft.com/office/drawing/2014/main" id="{030669EA-E29A-AA40-2C09-20DE341F6890}"/>
              </a:ext>
            </a:extLst>
          </p:cNvPr>
          <p:cNvSpPr txBox="1"/>
          <p:nvPr/>
        </p:nvSpPr>
        <p:spPr>
          <a:xfrm>
            <a:off x="6957060" y="1025572"/>
            <a:ext cx="1508760" cy="646331"/>
          </a:xfrm>
          <a:prstGeom prst="rect">
            <a:avLst/>
          </a:prstGeom>
          <a:solidFill>
            <a:schemeClr val="accent1"/>
          </a:solidFill>
        </p:spPr>
        <p:txBody>
          <a:bodyPr wrap="square" rtlCol="0">
            <a:spAutoFit/>
          </a:bodyPr>
          <a:lstStyle/>
          <a:p>
            <a:pPr algn="ctr"/>
            <a:r>
              <a:rPr lang="en-US" sz="1200" dirty="0">
                <a:solidFill>
                  <a:schemeClr val="bg1"/>
                </a:solidFill>
              </a:rPr>
              <a:t>Kinetic energy is converted into internal energy</a:t>
            </a:r>
          </a:p>
        </p:txBody>
      </p:sp>
      <p:sp>
        <p:nvSpPr>
          <p:cNvPr id="14" name="TextBox 13">
            <a:extLst>
              <a:ext uri="{FF2B5EF4-FFF2-40B4-BE49-F238E27FC236}">
                <a16:creationId xmlns:a16="http://schemas.microsoft.com/office/drawing/2014/main" id="{0B03FF16-52E7-86EB-2895-EF2F35BB785F}"/>
              </a:ext>
            </a:extLst>
          </p:cNvPr>
          <p:cNvSpPr txBox="1"/>
          <p:nvPr/>
        </p:nvSpPr>
        <p:spPr>
          <a:xfrm>
            <a:off x="5562600" y="3948798"/>
            <a:ext cx="1204176" cy="307777"/>
          </a:xfrm>
          <a:prstGeom prst="rect">
            <a:avLst/>
          </a:prstGeom>
          <a:noFill/>
        </p:spPr>
        <p:txBody>
          <a:bodyPr wrap="none" rtlCol="0">
            <a:spAutoFit/>
          </a:bodyPr>
          <a:lstStyle/>
          <a:p>
            <a:r>
              <a:rPr lang="en-US" dirty="0"/>
              <a:t>“Implosion”</a:t>
            </a:r>
          </a:p>
        </p:txBody>
      </p:sp>
      <p:sp>
        <p:nvSpPr>
          <p:cNvPr id="15" name="TextBox 14">
            <a:extLst>
              <a:ext uri="{FF2B5EF4-FFF2-40B4-BE49-F238E27FC236}">
                <a16:creationId xmlns:a16="http://schemas.microsoft.com/office/drawing/2014/main" id="{ADE914E1-47A8-9E54-0EA7-0125285F5EDE}"/>
              </a:ext>
            </a:extLst>
          </p:cNvPr>
          <p:cNvSpPr txBox="1"/>
          <p:nvPr/>
        </p:nvSpPr>
        <p:spPr>
          <a:xfrm>
            <a:off x="7099633" y="3948797"/>
            <a:ext cx="1287532" cy="307777"/>
          </a:xfrm>
          <a:prstGeom prst="rect">
            <a:avLst/>
          </a:prstGeom>
          <a:noFill/>
        </p:spPr>
        <p:txBody>
          <a:bodyPr wrap="none" rtlCol="0">
            <a:spAutoFit/>
          </a:bodyPr>
          <a:lstStyle/>
          <a:p>
            <a:r>
              <a:rPr lang="en-US" dirty="0"/>
              <a:t>“Stagnation”</a:t>
            </a:r>
          </a:p>
        </p:txBody>
      </p:sp>
    </p:spTree>
    <p:extLst>
      <p:ext uri="{BB962C8B-B14F-4D97-AF65-F5344CB8AC3E}">
        <p14:creationId xmlns:p14="http://schemas.microsoft.com/office/powerpoint/2010/main" val="1808344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5747-D0DB-6821-144F-966FEF44E5A8}"/>
              </a:ext>
            </a:extLst>
          </p:cNvPr>
          <p:cNvSpPr>
            <a:spLocks noGrp="1"/>
          </p:cNvSpPr>
          <p:nvPr>
            <p:ph type="title"/>
          </p:nvPr>
        </p:nvSpPr>
        <p:spPr/>
        <p:txBody>
          <a:bodyPr/>
          <a:lstStyle/>
          <a:p>
            <a:r>
              <a:rPr lang="en-US" dirty="0"/>
              <a:t>Often conflated, the terms “burning plasma,” “ignition,” and “gain” all mean something physically different</a:t>
            </a:r>
          </a:p>
        </p:txBody>
      </p:sp>
      <p:sp>
        <p:nvSpPr>
          <p:cNvPr id="3" name="TextBox 2">
            <a:extLst>
              <a:ext uri="{FF2B5EF4-FFF2-40B4-BE49-F238E27FC236}">
                <a16:creationId xmlns:a16="http://schemas.microsoft.com/office/drawing/2014/main" id="{FE156424-140C-5673-1F5C-C26B26DED9E5}"/>
              </a:ext>
            </a:extLst>
          </p:cNvPr>
          <p:cNvSpPr txBox="1"/>
          <p:nvPr/>
        </p:nvSpPr>
        <p:spPr>
          <a:xfrm>
            <a:off x="0" y="1098609"/>
            <a:ext cx="9033615" cy="3539430"/>
          </a:xfrm>
          <a:prstGeom prst="rect">
            <a:avLst/>
          </a:prstGeom>
          <a:noFill/>
        </p:spPr>
        <p:txBody>
          <a:bodyPr wrap="square" rtlCol="0">
            <a:spAutoFit/>
          </a:bodyPr>
          <a:lstStyle/>
          <a:p>
            <a:endParaRPr lang="en-US" sz="1600" dirty="0"/>
          </a:p>
          <a:p>
            <a:pPr marL="285750" indent="-285750">
              <a:buFont typeface="Wingdings" pitchFamily="2" charset="2"/>
              <a:buChar char="§"/>
            </a:pPr>
            <a:r>
              <a:rPr lang="en-US" sz="1600" dirty="0"/>
              <a:t>Burning plasma*</a:t>
            </a:r>
          </a:p>
          <a:p>
            <a:pPr marL="742950" lvl="1" indent="-285750">
              <a:buFontTx/>
              <a:buChar char="-"/>
            </a:pPr>
            <a:r>
              <a:rPr lang="en-US" sz="1600" dirty="0"/>
              <a:t>ICF: Self-heating energy exceeds external “</a:t>
            </a:r>
            <a:r>
              <a:rPr lang="en-US" sz="1600" dirty="0" err="1"/>
              <a:t>pdV</a:t>
            </a:r>
            <a:r>
              <a:rPr lang="en-US" sz="1600" dirty="0"/>
              <a:t> work” to heat and compress the DT</a:t>
            </a:r>
          </a:p>
          <a:p>
            <a:pPr marL="742950" lvl="1" indent="-285750">
              <a:buFontTx/>
              <a:buChar char="-"/>
            </a:pPr>
            <a:r>
              <a:rPr lang="en-US" sz="1600" dirty="0"/>
              <a:t>MFE: Self-heating energy exceeds external heating of the DT</a:t>
            </a:r>
          </a:p>
          <a:p>
            <a:pPr marL="742950" lvl="1" indent="-285750">
              <a:buFontTx/>
              <a:buChar char="-"/>
            </a:pPr>
            <a:endParaRPr lang="en-US" sz="1600" dirty="0"/>
          </a:p>
          <a:p>
            <a:pPr marL="285750" indent="-285750">
              <a:buFont typeface="Wingdings" pitchFamily="2" charset="2"/>
              <a:buChar char="§"/>
            </a:pPr>
            <a:r>
              <a:rPr lang="en-US" sz="1600" dirty="0"/>
              <a:t>Ignition (i.e. Lawson Criterion</a:t>
            </a:r>
            <a:r>
              <a:rPr lang="en-US" sz="1600" baseline="30000" dirty="0"/>
              <a:t>†</a:t>
            </a:r>
            <a:r>
              <a:rPr lang="en-US" sz="1600" dirty="0"/>
              <a:t> )</a:t>
            </a:r>
          </a:p>
          <a:p>
            <a:pPr marL="742950" lvl="1" indent="-285750">
              <a:buFontTx/>
              <a:buChar char="-"/>
            </a:pPr>
            <a:r>
              <a:rPr lang="en-US" sz="1600" dirty="0"/>
              <a:t>Self-heating power exceeds all DT plasma power losses </a:t>
            </a:r>
          </a:p>
          <a:p>
            <a:pPr marL="1200150" lvl="2" indent="-285750">
              <a:buFontTx/>
              <a:buChar char="-"/>
            </a:pPr>
            <a:r>
              <a:rPr lang="en-US" sz="1600" dirty="0"/>
              <a:t>Losses are radiative, electron heat conduction, negative </a:t>
            </a:r>
            <a:r>
              <a:rPr lang="en-US" sz="1600" i="1" dirty="0" err="1"/>
              <a:t>pdV</a:t>
            </a:r>
            <a:r>
              <a:rPr lang="en-US" sz="1600" dirty="0"/>
              <a:t> work</a:t>
            </a:r>
          </a:p>
          <a:p>
            <a:pPr marL="742950" lvl="1" indent="-285750">
              <a:buFontTx/>
              <a:buChar char="-"/>
            </a:pPr>
            <a:r>
              <a:rPr lang="en-US" sz="1600" dirty="0"/>
              <a:t>Results in thermodynamic instability (explosive increase in </a:t>
            </a:r>
            <a:r>
              <a:rPr lang="en-US" sz="1600" i="1" dirty="0"/>
              <a:t>T</a:t>
            </a:r>
            <a:r>
              <a:rPr lang="en-US" sz="1600" dirty="0"/>
              <a:t>, </a:t>
            </a:r>
            <a:r>
              <a:rPr lang="en-US" sz="1600" i="1" dirty="0"/>
              <a:t>Y</a:t>
            </a:r>
            <a:r>
              <a:rPr lang="en-US" sz="1600" dirty="0"/>
              <a:t>, </a:t>
            </a:r>
            <a:r>
              <a:rPr lang="en-US" sz="1600" dirty="0" err="1"/>
              <a:t>etc</a:t>
            </a:r>
            <a:r>
              <a:rPr lang="en-US" sz="1600" dirty="0"/>
              <a:t>).</a:t>
            </a:r>
          </a:p>
          <a:p>
            <a:pPr marL="742950" lvl="1" indent="-285750">
              <a:buFontTx/>
              <a:buChar char="-"/>
            </a:pPr>
            <a:endParaRPr lang="en-US" sz="1600" dirty="0"/>
          </a:p>
          <a:p>
            <a:pPr marL="285750" indent="-285750">
              <a:buFont typeface="Wingdings" pitchFamily="2" charset="2"/>
              <a:buChar char="§"/>
            </a:pPr>
            <a:r>
              <a:rPr lang="en-US" sz="1600" dirty="0"/>
              <a:t>Target Gain</a:t>
            </a:r>
          </a:p>
          <a:p>
            <a:pPr marL="742950" lvl="1" indent="-285750">
              <a:buFontTx/>
              <a:buChar char="-"/>
            </a:pPr>
            <a:r>
              <a:rPr lang="en-US" sz="1600" dirty="0"/>
              <a:t>Fusion yield exceeds laser energy into target</a:t>
            </a:r>
          </a:p>
          <a:p>
            <a:pPr marL="742950" lvl="1" indent="-285750">
              <a:buFontTx/>
              <a:buChar char="-"/>
            </a:pPr>
            <a:r>
              <a:rPr lang="en-US" sz="1600" dirty="0"/>
              <a:t>1997 NAS committee used this as “ignition” in a report &amp; the U.S. DOE adopted this definition</a:t>
            </a:r>
          </a:p>
        </p:txBody>
      </p:sp>
      <p:sp>
        <p:nvSpPr>
          <p:cNvPr id="5" name="TextBox 4">
            <a:extLst>
              <a:ext uri="{FF2B5EF4-FFF2-40B4-BE49-F238E27FC236}">
                <a16:creationId xmlns:a16="http://schemas.microsoft.com/office/drawing/2014/main" id="{8802F7D7-0BB3-65EE-3CC1-E70EABA7310A}"/>
              </a:ext>
            </a:extLst>
          </p:cNvPr>
          <p:cNvSpPr txBox="1"/>
          <p:nvPr/>
        </p:nvSpPr>
        <p:spPr>
          <a:xfrm>
            <a:off x="2165732" y="4841880"/>
            <a:ext cx="4812536" cy="276999"/>
          </a:xfrm>
          <a:prstGeom prst="rect">
            <a:avLst/>
          </a:prstGeom>
          <a:noFill/>
        </p:spPr>
        <p:txBody>
          <a:bodyPr wrap="none" rtlCol="0">
            <a:spAutoFit/>
          </a:bodyPr>
          <a:lstStyle/>
          <a:p>
            <a:r>
              <a:rPr lang="en-US" sz="1200" dirty="0"/>
              <a:t>*</a:t>
            </a:r>
            <a:r>
              <a:rPr lang="en-US" sz="1200" dirty="0" err="1"/>
              <a:t>Betti</a:t>
            </a:r>
            <a:r>
              <a:rPr lang="en-US" sz="1200" dirty="0"/>
              <a:t>, et al, PRL, 2015; </a:t>
            </a:r>
            <a:r>
              <a:rPr lang="en-US" sz="1200" baseline="30000" dirty="0"/>
              <a:t>†</a:t>
            </a:r>
            <a:r>
              <a:rPr lang="en-US" sz="1200" dirty="0"/>
              <a:t>Lawson, J.D., Proc. Phys. Soc., B, 1957</a:t>
            </a:r>
          </a:p>
        </p:txBody>
      </p:sp>
    </p:spTree>
    <p:extLst>
      <p:ext uri="{BB962C8B-B14F-4D97-AF65-F5344CB8AC3E}">
        <p14:creationId xmlns:p14="http://schemas.microsoft.com/office/powerpoint/2010/main" val="298415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6ABEAA-109C-CA47-8F59-0B3B533494D1}"/>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b="2771"/>
          <a:stretch/>
        </p:blipFill>
        <p:spPr>
          <a:xfrm>
            <a:off x="0" y="0"/>
            <a:ext cx="9144000" cy="4716836"/>
          </a:xfrm>
          <a:prstGeom prst="rect">
            <a:avLst/>
          </a:prstGeom>
          <a:solidFill>
            <a:schemeClr val="bg1">
              <a:lumMod val="75000"/>
            </a:schemeClr>
          </a:solidFill>
        </p:spPr>
      </p:pic>
      <p:sp>
        <p:nvSpPr>
          <p:cNvPr id="12" name="Rectangle 11">
            <a:extLst>
              <a:ext uri="{FF2B5EF4-FFF2-40B4-BE49-F238E27FC236}">
                <a16:creationId xmlns:a16="http://schemas.microsoft.com/office/drawing/2014/main" id="{F6216AFD-F6EA-2345-9902-A4350318E362}"/>
              </a:ext>
            </a:extLst>
          </p:cNvPr>
          <p:cNvSpPr/>
          <p:nvPr/>
        </p:nvSpPr>
        <p:spPr bwMode="auto">
          <a:xfrm>
            <a:off x="0" y="-10471"/>
            <a:ext cx="9144000" cy="1031552"/>
          </a:xfrm>
          <a:prstGeom prst="rect">
            <a:avLst/>
          </a:prstGeom>
          <a:gradFill flip="none" rotWithShape="1">
            <a:gsLst>
              <a:gs pos="8000">
                <a:schemeClr val="tx1">
                  <a:alpha val="60000"/>
                </a:schemeClr>
              </a:gs>
              <a:gs pos="93000">
                <a:schemeClr val="tx1">
                  <a:alpha val="0"/>
                </a:schemeClr>
              </a:gs>
            </a:gsLst>
            <a:lin ang="54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200" dirty="0">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5400000" scaled="1"/>
                <a:tileRect/>
              </a:gradFill>
            </a:endParaRPr>
          </a:p>
        </p:txBody>
      </p:sp>
      <p:sp>
        <p:nvSpPr>
          <p:cNvPr id="14" name="Title 2">
            <a:extLst>
              <a:ext uri="{FF2B5EF4-FFF2-40B4-BE49-F238E27FC236}">
                <a16:creationId xmlns:a16="http://schemas.microsoft.com/office/drawing/2014/main" id="{6D53A2A2-B21F-DB44-B5FC-AFB9AF3EE462}"/>
              </a:ext>
            </a:extLst>
          </p:cNvPr>
          <p:cNvSpPr>
            <a:spLocks noGrp="1"/>
          </p:cNvSpPr>
          <p:nvPr>
            <p:ph type="title"/>
          </p:nvPr>
        </p:nvSpPr>
        <p:spPr>
          <a:xfrm rot="1437979">
            <a:off x="1973766" y="1975992"/>
            <a:ext cx="2476191" cy="754380"/>
          </a:xfrm>
          <a:effectLst>
            <a:outerShdw dist="25499" dir="2700000" algn="tl" rotWithShape="0">
              <a:prstClr val="black"/>
            </a:outerShdw>
          </a:effectLst>
        </p:spPr>
        <p:txBody>
          <a:bodyPr/>
          <a:lstStyle/>
          <a:p>
            <a:r>
              <a:rPr lang="en-US" dirty="0">
                <a:solidFill>
                  <a:schemeClr val="bg1"/>
                </a:solidFill>
                <a:latin typeface="Calibri" panose="020F0502020204030204" pitchFamily="34" charset="0"/>
                <a:cs typeface="Arial" panose="020B0604020202020204" pitchFamily="34" charset="0"/>
              </a:rPr>
              <a:t>96 laser beams</a:t>
            </a:r>
          </a:p>
        </p:txBody>
      </p:sp>
      <p:sp>
        <p:nvSpPr>
          <p:cNvPr id="4" name="Slide Number Placeholder 3">
            <a:extLst>
              <a:ext uri="{FF2B5EF4-FFF2-40B4-BE49-F238E27FC236}">
                <a16:creationId xmlns:a16="http://schemas.microsoft.com/office/drawing/2014/main" id="{3CFA8045-301E-BA42-B765-0FA967A9655C}"/>
              </a:ext>
            </a:extLst>
          </p:cNvPr>
          <p:cNvSpPr>
            <a:spLocks noGrp="1"/>
          </p:cNvSpPr>
          <p:nvPr>
            <p:ph type="sldNum" sz="quarter" idx="4294967295"/>
          </p:nvPr>
        </p:nvSpPr>
        <p:spPr>
          <a:xfrm>
            <a:off x="8737998" y="4860132"/>
            <a:ext cx="406003" cy="278606"/>
          </a:xfrm>
          <a:prstGeom prst="rect">
            <a:avLst/>
          </a:prstGeom>
        </p:spPr>
        <p:txBody>
          <a:bodyPr/>
          <a:lstStyle/>
          <a:p>
            <a:pPr defTabSz="457189">
              <a:defRPr/>
            </a:pPr>
            <a:fld id="{F621BA9E-024D-DE4D-A8C8-2AC39C7987FF}" type="slidenum">
              <a:rPr lang="en-US">
                <a:solidFill>
                  <a:prstClr val="white">
                    <a:lumMod val="50000"/>
                  </a:prstClr>
                </a:solidFill>
              </a:rPr>
              <a:pPr defTabSz="457189">
                <a:defRPr/>
              </a:pPr>
              <a:t>6</a:t>
            </a:fld>
            <a:endParaRPr lang="en-US">
              <a:solidFill>
                <a:prstClr val="white">
                  <a:lumMod val="50000"/>
                </a:prstClr>
              </a:solidFill>
            </a:endParaRPr>
          </a:p>
        </p:txBody>
      </p:sp>
      <p:sp>
        <p:nvSpPr>
          <p:cNvPr id="13" name="Title 2">
            <a:extLst>
              <a:ext uri="{FF2B5EF4-FFF2-40B4-BE49-F238E27FC236}">
                <a16:creationId xmlns:a16="http://schemas.microsoft.com/office/drawing/2014/main" id="{BEF10E78-4051-F44C-AA5C-334E00272641}"/>
              </a:ext>
            </a:extLst>
          </p:cNvPr>
          <p:cNvSpPr txBox="1">
            <a:spLocks/>
          </p:cNvSpPr>
          <p:nvPr/>
        </p:nvSpPr>
        <p:spPr>
          <a:xfrm rot="1437979">
            <a:off x="3635859" y="831797"/>
            <a:ext cx="2476191"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dirty="0">
                <a:solidFill>
                  <a:schemeClr val="bg1"/>
                </a:solidFill>
                <a:cs typeface="Arial" panose="020B0604020202020204" pitchFamily="34" charset="0"/>
              </a:rPr>
              <a:t>96 laser beams</a:t>
            </a:r>
          </a:p>
        </p:txBody>
      </p:sp>
      <p:sp>
        <p:nvSpPr>
          <p:cNvPr id="15" name="Title 2">
            <a:extLst>
              <a:ext uri="{FF2B5EF4-FFF2-40B4-BE49-F238E27FC236}">
                <a16:creationId xmlns:a16="http://schemas.microsoft.com/office/drawing/2014/main" id="{8B1BCAE1-140B-F54D-9CE4-81C2570BF1E1}"/>
              </a:ext>
            </a:extLst>
          </p:cNvPr>
          <p:cNvSpPr txBox="1">
            <a:spLocks/>
          </p:cNvSpPr>
          <p:nvPr/>
        </p:nvSpPr>
        <p:spPr>
          <a:xfrm>
            <a:off x="61697" y="3528990"/>
            <a:ext cx="2858771" cy="1187845"/>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dirty="0">
                <a:solidFill>
                  <a:srgbClr val="FF0000"/>
                </a:solidFill>
                <a:cs typeface="Arial" panose="020B0604020202020204" pitchFamily="34" charset="0"/>
              </a:rPr>
              <a:t>300-400 MJ </a:t>
            </a:r>
            <a:r>
              <a:rPr lang="en-US" dirty="0">
                <a:solidFill>
                  <a:schemeClr val="bg1"/>
                </a:solidFill>
                <a:cs typeface="Arial" panose="020B0604020202020204" pitchFamily="34" charset="0"/>
              </a:rPr>
              <a:t>electrical energy into capacitor banks</a:t>
            </a:r>
          </a:p>
        </p:txBody>
      </p:sp>
      <p:sp>
        <p:nvSpPr>
          <p:cNvPr id="16" name="Title 2">
            <a:extLst>
              <a:ext uri="{FF2B5EF4-FFF2-40B4-BE49-F238E27FC236}">
                <a16:creationId xmlns:a16="http://schemas.microsoft.com/office/drawing/2014/main" id="{441C6CB1-BEAC-8049-AE7C-EFCF05E54FC7}"/>
              </a:ext>
            </a:extLst>
          </p:cNvPr>
          <p:cNvSpPr txBox="1">
            <a:spLocks/>
          </p:cNvSpPr>
          <p:nvPr/>
        </p:nvSpPr>
        <p:spPr>
          <a:xfrm>
            <a:off x="61697" y="-153766"/>
            <a:ext cx="6910248"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i="1" dirty="0">
                <a:solidFill>
                  <a:schemeClr val="bg1"/>
                </a:solidFill>
                <a:cs typeface="Arial" panose="020B0604020202020204" pitchFamily="34" charset="0"/>
              </a:rPr>
              <a:t>The National Ignition Facility (NIF)</a:t>
            </a:r>
          </a:p>
        </p:txBody>
      </p:sp>
    </p:spTree>
    <p:extLst>
      <p:ext uri="{BB962C8B-B14F-4D97-AF65-F5344CB8AC3E}">
        <p14:creationId xmlns:p14="http://schemas.microsoft.com/office/powerpoint/2010/main" val="2173539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6ABEAA-109C-CA47-8F59-0B3B533494D1}"/>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b="2771"/>
          <a:stretch/>
        </p:blipFill>
        <p:spPr>
          <a:xfrm>
            <a:off x="0" y="-5235"/>
            <a:ext cx="9144000" cy="4716836"/>
          </a:xfrm>
          <a:prstGeom prst="rect">
            <a:avLst/>
          </a:prstGeom>
          <a:solidFill>
            <a:schemeClr val="bg1">
              <a:lumMod val="75000"/>
            </a:schemeClr>
          </a:solidFill>
        </p:spPr>
      </p:pic>
      <p:sp>
        <p:nvSpPr>
          <p:cNvPr id="12" name="Rectangle 11">
            <a:extLst>
              <a:ext uri="{FF2B5EF4-FFF2-40B4-BE49-F238E27FC236}">
                <a16:creationId xmlns:a16="http://schemas.microsoft.com/office/drawing/2014/main" id="{F6216AFD-F6EA-2345-9902-A4350318E362}"/>
              </a:ext>
            </a:extLst>
          </p:cNvPr>
          <p:cNvSpPr/>
          <p:nvPr/>
        </p:nvSpPr>
        <p:spPr bwMode="auto">
          <a:xfrm>
            <a:off x="0" y="-68459"/>
            <a:ext cx="9144000" cy="965102"/>
          </a:xfrm>
          <a:prstGeom prst="rect">
            <a:avLst/>
          </a:prstGeom>
          <a:gradFill flip="none" rotWithShape="1">
            <a:gsLst>
              <a:gs pos="8000">
                <a:schemeClr val="tx1">
                  <a:alpha val="60000"/>
                </a:schemeClr>
              </a:gs>
              <a:gs pos="93000">
                <a:schemeClr val="tx1">
                  <a:alpha val="0"/>
                </a:schemeClr>
              </a:gs>
            </a:gsLst>
            <a:lin ang="54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200">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5400000" scaled="1"/>
                <a:tileRect/>
              </a:gradFill>
            </a:endParaRPr>
          </a:p>
        </p:txBody>
      </p:sp>
      <p:sp>
        <p:nvSpPr>
          <p:cNvPr id="14" name="Title 2">
            <a:extLst>
              <a:ext uri="{FF2B5EF4-FFF2-40B4-BE49-F238E27FC236}">
                <a16:creationId xmlns:a16="http://schemas.microsoft.com/office/drawing/2014/main" id="{6D53A2A2-B21F-DB44-B5FC-AFB9AF3EE462}"/>
              </a:ext>
            </a:extLst>
          </p:cNvPr>
          <p:cNvSpPr>
            <a:spLocks noGrp="1"/>
          </p:cNvSpPr>
          <p:nvPr>
            <p:ph type="title"/>
          </p:nvPr>
        </p:nvSpPr>
        <p:spPr>
          <a:xfrm rot="1437979">
            <a:off x="1973766" y="1975992"/>
            <a:ext cx="2476191" cy="754380"/>
          </a:xfrm>
          <a:effectLst>
            <a:outerShdw dist="25499" dir="2700000" algn="tl" rotWithShape="0">
              <a:prstClr val="black"/>
            </a:outerShdw>
          </a:effectLst>
        </p:spPr>
        <p:txBody>
          <a:bodyPr/>
          <a:lstStyle/>
          <a:p>
            <a:r>
              <a:rPr lang="en-US" dirty="0">
                <a:solidFill>
                  <a:schemeClr val="bg1"/>
                </a:solidFill>
                <a:latin typeface="Calibri" panose="020F0502020204030204" pitchFamily="34" charset="0"/>
                <a:cs typeface="Arial" panose="020B0604020202020204" pitchFamily="34" charset="0"/>
              </a:rPr>
              <a:t>96 laser beams</a:t>
            </a:r>
          </a:p>
        </p:txBody>
      </p:sp>
      <p:sp>
        <p:nvSpPr>
          <p:cNvPr id="4" name="Slide Number Placeholder 3">
            <a:extLst>
              <a:ext uri="{FF2B5EF4-FFF2-40B4-BE49-F238E27FC236}">
                <a16:creationId xmlns:a16="http://schemas.microsoft.com/office/drawing/2014/main" id="{3CFA8045-301E-BA42-B765-0FA967A9655C}"/>
              </a:ext>
            </a:extLst>
          </p:cNvPr>
          <p:cNvSpPr>
            <a:spLocks noGrp="1"/>
          </p:cNvSpPr>
          <p:nvPr>
            <p:ph type="sldNum" sz="quarter" idx="4294967295"/>
          </p:nvPr>
        </p:nvSpPr>
        <p:spPr>
          <a:xfrm>
            <a:off x="8737998" y="4860132"/>
            <a:ext cx="406003" cy="278606"/>
          </a:xfrm>
          <a:prstGeom prst="rect">
            <a:avLst/>
          </a:prstGeom>
        </p:spPr>
        <p:txBody>
          <a:bodyPr/>
          <a:lstStyle/>
          <a:p>
            <a:pPr defTabSz="457189">
              <a:defRPr/>
            </a:pPr>
            <a:fld id="{F621BA9E-024D-DE4D-A8C8-2AC39C7987FF}" type="slidenum">
              <a:rPr lang="en-US">
                <a:solidFill>
                  <a:prstClr val="white">
                    <a:lumMod val="50000"/>
                  </a:prstClr>
                </a:solidFill>
              </a:rPr>
              <a:pPr defTabSz="457189">
                <a:defRPr/>
              </a:pPr>
              <a:t>7</a:t>
            </a:fld>
            <a:endParaRPr lang="en-US">
              <a:solidFill>
                <a:prstClr val="white">
                  <a:lumMod val="50000"/>
                </a:prstClr>
              </a:solidFill>
            </a:endParaRPr>
          </a:p>
        </p:txBody>
      </p:sp>
      <p:sp>
        <p:nvSpPr>
          <p:cNvPr id="13" name="Title 2">
            <a:extLst>
              <a:ext uri="{FF2B5EF4-FFF2-40B4-BE49-F238E27FC236}">
                <a16:creationId xmlns:a16="http://schemas.microsoft.com/office/drawing/2014/main" id="{BEF10E78-4051-F44C-AA5C-334E00272641}"/>
              </a:ext>
            </a:extLst>
          </p:cNvPr>
          <p:cNvSpPr txBox="1">
            <a:spLocks/>
          </p:cNvSpPr>
          <p:nvPr/>
        </p:nvSpPr>
        <p:spPr>
          <a:xfrm rot="1437979">
            <a:off x="3635859" y="831797"/>
            <a:ext cx="2476191"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dirty="0">
                <a:solidFill>
                  <a:schemeClr val="bg1"/>
                </a:solidFill>
                <a:cs typeface="Arial" panose="020B0604020202020204" pitchFamily="34" charset="0"/>
              </a:rPr>
              <a:t>96 laser beams</a:t>
            </a:r>
          </a:p>
        </p:txBody>
      </p:sp>
      <p:sp>
        <p:nvSpPr>
          <p:cNvPr id="16" name="Title 2">
            <a:extLst>
              <a:ext uri="{FF2B5EF4-FFF2-40B4-BE49-F238E27FC236}">
                <a16:creationId xmlns:a16="http://schemas.microsoft.com/office/drawing/2014/main" id="{441C6CB1-BEAC-8049-AE7C-EFCF05E54FC7}"/>
              </a:ext>
            </a:extLst>
          </p:cNvPr>
          <p:cNvSpPr txBox="1">
            <a:spLocks/>
          </p:cNvSpPr>
          <p:nvPr/>
        </p:nvSpPr>
        <p:spPr>
          <a:xfrm>
            <a:off x="61697" y="-83196"/>
            <a:ext cx="6910248"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i="1" dirty="0">
                <a:solidFill>
                  <a:schemeClr val="bg1"/>
                </a:solidFill>
                <a:cs typeface="Arial" panose="020B0604020202020204" pitchFamily="34" charset="0"/>
              </a:rPr>
              <a:t>The NIF delivers delivers frequency tripled (3⍵) laser light into the target chamber</a:t>
            </a:r>
          </a:p>
        </p:txBody>
      </p:sp>
      <p:sp>
        <p:nvSpPr>
          <p:cNvPr id="5" name="Title 2">
            <a:extLst>
              <a:ext uri="{FF2B5EF4-FFF2-40B4-BE49-F238E27FC236}">
                <a16:creationId xmlns:a16="http://schemas.microsoft.com/office/drawing/2014/main" id="{158A3E76-D74E-8E39-CAEA-A73D0F8162B4}"/>
              </a:ext>
            </a:extLst>
          </p:cNvPr>
          <p:cNvSpPr txBox="1">
            <a:spLocks/>
          </p:cNvSpPr>
          <p:nvPr/>
        </p:nvSpPr>
        <p:spPr>
          <a:xfrm>
            <a:off x="3431273" y="3348266"/>
            <a:ext cx="2885362"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dirty="0">
                <a:solidFill>
                  <a:srgbClr val="FF0000"/>
                </a:solidFill>
                <a:cs typeface="Arial" panose="020B0604020202020204" pitchFamily="34" charset="0"/>
              </a:rPr>
              <a:t>3 MJ </a:t>
            </a:r>
            <a:r>
              <a:rPr lang="en-US" dirty="0">
                <a:solidFill>
                  <a:schemeClr val="bg1"/>
                </a:solidFill>
                <a:cs typeface="Arial" panose="020B0604020202020204" pitchFamily="34" charset="0"/>
              </a:rPr>
              <a:t>of </a:t>
            </a:r>
            <a:r>
              <a:rPr lang="en-US" dirty="0">
                <a:solidFill>
                  <a:srgbClr val="FF0000"/>
                </a:solidFill>
                <a:cs typeface="Arial" panose="020B0604020202020204" pitchFamily="34" charset="0"/>
              </a:rPr>
              <a:t>red</a:t>
            </a:r>
            <a:r>
              <a:rPr lang="en-US" dirty="0">
                <a:solidFill>
                  <a:schemeClr val="bg1"/>
                </a:solidFill>
                <a:cs typeface="Arial" panose="020B0604020202020204" pitchFamily="34" charset="0"/>
              </a:rPr>
              <a:t> light just before target chamber</a:t>
            </a:r>
          </a:p>
        </p:txBody>
      </p:sp>
      <p:pic>
        <p:nvPicPr>
          <p:cNvPr id="9" name="Picture 8">
            <a:extLst>
              <a:ext uri="{FF2B5EF4-FFF2-40B4-BE49-F238E27FC236}">
                <a16:creationId xmlns:a16="http://schemas.microsoft.com/office/drawing/2014/main" id="{7DF9532D-B565-77C2-D3B0-65A0EA131109}"/>
              </a:ext>
            </a:extLst>
          </p:cNvPr>
          <p:cNvPicPr>
            <a:picLocks noChangeAspect="1"/>
          </p:cNvPicPr>
          <p:nvPr/>
        </p:nvPicPr>
        <p:blipFill rotWithShape="1">
          <a:blip r:embed="rId4"/>
          <a:srcRect l="32319" t="4968" r="304" b="-1950"/>
          <a:stretch/>
        </p:blipFill>
        <p:spPr>
          <a:xfrm>
            <a:off x="4106575" y="1896995"/>
            <a:ext cx="1495343" cy="1388046"/>
          </a:xfrm>
          <a:prstGeom prst="rect">
            <a:avLst/>
          </a:prstGeom>
          <a:ln w="25400">
            <a:solidFill>
              <a:schemeClr val="tx2"/>
            </a:solidFill>
          </a:ln>
        </p:spPr>
      </p:pic>
    </p:spTree>
    <p:extLst>
      <p:ext uri="{BB962C8B-B14F-4D97-AF65-F5344CB8AC3E}">
        <p14:creationId xmlns:p14="http://schemas.microsoft.com/office/powerpoint/2010/main" val="1483306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6ABEAA-109C-CA47-8F59-0B3B533494D1}"/>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b="2771"/>
          <a:stretch/>
        </p:blipFill>
        <p:spPr>
          <a:xfrm>
            <a:off x="0" y="-5235"/>
            <a:ext cx="9144000" cy="4716836"/>
          </a:xfrm>
          <a:prstGeom prst="rect">
            <a:avLst/>
          </a:prstGeom>
          <a:solidFill>
            <a:schemeClr val="bg1">
              <a:lumMod val="75000"/>
            </a:schemeClr>
          </a:solidFill>
        </p:spPr>
      </p:pic>
      <p:sp>
        <p:nvSpPr>
          <p:cNvPr id="12" name="Rectangle 11">
            <a:extLst>
              <a:ext uri="{FF2B5EF4-FFF2-40B4-BE49-F238E27FC236}">
                <a16:creationId xmlns:a16="http://schemas.microsoft.com/office/drawing/2014/main" id="{F6216AFD-F6EA-2345-9902-A4350318E362}"/>
              </a:ext>
            </a:extLst>
          </p:cNvPr>
          <p:cNvSpPr/>
          <p:nvPr/>
        </p:nvSpPr>
        <p:spPr bwMode="auto">
          <a:xfrm>
            <a:off x="0" y="-5236"/>
            <a:ext cx="9144000" cy="972487"/>
          </a:xfrm>
          <a:prstGeom prst="rect">
            <a:avLst/>
          </a:prstGeom>
          <a:gradFill flip="none" rotWithShape="1">
            <a:gsLst>
              <a:gs pos="8000">
                <a:schemeClr val="tx1">
                  <a:alpha val="60000"/>
                </a:schemeClr>
              </a:gs>
              <a:gs pos="93000">
                <a:schemeClr val="tx1">
                  <a:alpha val="0"/>
                </a:schemeClr>
              </a:gs>
            </a:gsLst>
            <a:lin ang="54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200">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5400000" scaled="1"/>
                <a:tileRect/>
              </a:gradFill>
            </a:endParaRPr>
          </a:p>
        </p:txBody>
      </p:sp>
      <p:sp>
        <p:nvSpPr>
          <p:cNvPr id="14" name="Title 2">
            <a:extLst>
              <a:ext uri="{FF2B5EF4-FFF2-40B4-BE49-F238E27FC236}">
                <a16:creationId xmlns:a16="http://schemas.microsoft.com/office/drawing/2014/main" id="{6D53A2A2-B21F-DB44-B5FC-AFB9AF3EE462}"/>
              </a:ext>
            </a:extLst>
          </p:cNvPr>
          <p:cNvSpPr>
            <a:spLocks noGrp="1"/>
          </p:cNvSpPr>
          <p:nvPr>
            <p:ph type="title"/>
          </p:nvPr>
        </p:nvSpPr>
        <p:spPr>
          <a:xfrm rot="1437979">
            <a:off x="1973766" y="1975992"/>
            <a:ext cx="2476191" cy="754380"/>
          </a:xfrm>
          <a:effectLst>
            <a:outerShdw dist="25499" dir="2700000" algn="tl" rotWithShape="0">
              <a:prstClr val="black"/>
            </a:outerShdw>
          </a:effectLst>
        </p:spPr>
        <p:txBody>
          <a:bodyPr/>
          <a:lstStyle/>
          <a:p>
            <a:r>
              <a:rPr lang="en-US" dirty="0">
                <a:solidFill>
                  <a:schemeClr val="bg1"/>
                </a:solidFill>
                <a:latin typeface="Calibri" panose="020F0502020204030204" pitchFamily="34" charset="0"/>
                <a:cs typeface="Arial" panose="020B0604020202020204" pitchFamily="34" charset="0"/>
              </a:rPr>
              <a:t>96 laser beams</a:t>
            </a:r>
          </a:p>
        </p:txBody>
      </p:sp>
      <p:sp>
        <p:nvSpPr>
          <p:cNvPr id="4" name="Slide Number Placeholder 3">
            <a:extLst>
              <a:ext uri="{FF2B5EF4-FFF2-40B4-BE49-F238E27FC236}">
                <a16:creationId xmlns:a16="http://schemas.microsoft.com/office/drawing/2014/main" id="{3CFA8045-301E-BA42-B765-0FA967A9655C}"/>
              </a:ext>
            </a:extLst>
          </p:cNvPr>
          <p:cNvSpPr>
            <a:spLocks noGrp="1"/>
          </p:cNvSpPr>
          <p:nvPr>
            <p:ph type="sldNum" sz="quarter" idx="4294967295"/>
          </p:nvPr>
        </p:nvSpPr>
        <p:spPr>
          <a:xfrm>
            <a:off x="8737998" y="4860132"/>
            <a:ext cx="406003" cy="278606"/>
          </a:xfrm>
          <a:prstGeom prst="rect">
            <a:avLst/>
          </a:prstGeom>
        </p:spPr>
        <p:txBody>
          <a:bodyPr/>
          <a:lstStyle/>
          <a:p>
            <a:pPr defTabSz="457189">
              <a:defRPr/>
            </a:pPr>
            <a:fld id="{F621BA9E-024D-DE4D-A8C8-2AC39C7987FF}" type="slidenum">
              <a:rPr lang="en-US">
                <a:solidFill>
                  <a:prstClr val="white">
                    <a:lumMod val="50000"/>
                  </a:prstClr>
                </a:solidFill>
              </a:rPr>
              <a:pPr defTabSz="457189">
                <a:defRPr/>
              </a:pPr>
              <a:t>8</a:t>
            </a:fld>
            <a:endParaRPr lang="en-US">
              <a:solidFill>
                <a:prstClr val="white">
                  <a:lumMod val="50000"/>
                </a:prstClr>
              </a:solidFill>
            </a:endParaRPr>
          </a:p>
        </p:txBody>
      </p:sp>
      <p:pic>
        <p:nvPicPr>
          <p:cNvPr id="1026" name="Picture 3" descr="Class ring, Free energy, Rings">
            <a:extLst>
              <a:ext uri="{FF2B5EF4-FFF2-40B4-BE49-F238E27FC236}">
                <a16:creationId xmlns:a16="http://schemas.microsoft.com/office/drawing/2014/main" id="{D0138F95-76F5-40F5-80A7-FB08C8B96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57" y="458706"/>
            <a:ext cx="2172055" cy="131525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7D7D050-9659-48FB-8A45-C5D5EF36DAD1}"/>
              </a:ext>
            </a:extLst>
          </p:cNvPr>
          <p:cNvSpPr/>
          <p:nvPr/>
        </p:nvSpPr>
        <p:spPr bwMode="auto">
          <a:xfrm>
            <a:off x="6874157" y="443985"/>
            <a:ext cx="2172055" cy="1329980"/>
          </a:xfrm>
          <a:prstGeom prst="ellipse">
            <a:avLst/>
          </a:prstGeom>
          <a:noFill/>
          <a:ln w="28575">
            <a:solidFill>
              <a:schemeClr val="bg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200">
              <a:solidFill>
                <a:srgbClr val="000000"/>
              </a:solidFill>
            </a:endParaRPr>
          </a:p>
        </p:txBody>
      </p:sp>
      <p:sp>
        <p:nvSpPr>
          <p:cNvPr id="13" name="Title 2">
            <a:extLst>
              <a:ext uri="{FF2B5EF4-FFF2-40B4-BE49-F238E27FC236}">
                <a16:creationId xmlns:a16="http://schemas.microsoft.com/office/drawing/2014/main" id="{BEF10E78-4051-F44C-AA5C-334E00272641}"/>
              </a:ext>
            </a:extLst>
          </p:cNvPr>
          <p:cNvSpPr txBox="1">
            <a:spLocks/>
          </p:cNvSpPr>
          <p:nvPr/>
        </p:nvSpPr>
        <p:spPr>
          <a:xfrm rot="1437979">
            <a:off x="3635859" y="831797"/>
            <a:ext cx="2476191"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dirty="0">
                <a:solidFill>
                  <a:schemeClr val="bg1"/>
                </a:solidFill>
                <a:cs typeface="Arial" panose="020B0604020202020204" pitchFamily="34" charset="0"/>
              </a:rPr>
              <a:t>96 laser beams</a:t>
            </a:r>
          </a:p>
        </p:txBody>
      </p:sp>
      <p:sp>
        <p:nvSpPr>
          <p:cNvPr id="16" name="Title 2">
            <a:extLst>
              <a:ext uri="{FF2B5EF4-FFF2-40B4-BE49-F238E27FC236}">
                <a16:creationId xmlns:a16="http://schemas.microsoft.com/office/drawing/2014/main" id="{441C6CB1-BEAC-8049-AE7C-EFCF05E54FC7}"/>
              </a:ext>
            </a:extLst>
          </p:cNvPr>
          <p:cNvSpPr txBox="1">
            <a:spLocks/>
          </p:cNvSpPr>
          <p:nvPr/>
        </p:nvSpPr>
        <p:spPr>
          <a:xfrm>
            <a:off x="61697" y="-153766"/>
            <a:ext cx="6910248"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i="1" dirty="0">
                <a:solidFill>
                  <a:schemeClr val="bg1"/>
                </a:solidFill>
                <a:cs typeface="Arial" panose="020B0604020202020204" pitchFamily="34" charset="0"/>
              </a:rPr>
              <a:t>The 3⍵ light is what enters the ICF target</a:t>
            </a:r>
          </a:p>
        </p:txBody>
      </p:sp>
      <p:sp>
        <p:nvSpPr>
          <p:cNvPr id="6" name="Title 2">
            <a:extLst>
              <a:ext uri="{FF2B5EF4-FFF2-40B4-BE49-F238E27FC236}">
                <a16:creationId xmlns:a16="http://schemas.microsoft.com/office/drawing/2014/main" id="{F36D7182-77F9-C191-0143-DE9C744E7DB0}"/>
              </a:ext>
            </a:extLst>
          </p:cNvPr>
          <p:cNvSpPr txBox="1">
            <a:spLocks/>
          </p:cNvSpPr>
          <p:nvPr/>
        </p:nvSpPr>
        <p:spPr>
          <a:xfrm>
            <a:off x="5554941" y="486218"/>
            <a:ext cx="2172055"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sz="2000" dirty="0">
                <a:solidFill>
                  <a:srgbClr val="216BFF"/>
                </a:solidFill>
                <a:cs typeface="Arial" panose="020B0604020202020204" pitchFamily="34" charset="0"/>
              </a:rPr>
              <a:t>2 MJ </a:t>
            </a:r>
            <a:r>
              <a:rPr lang="en-US" sz="2000" dirty="0">
                <a:solidFill>
                  <a:schemeClr val="bg1"/>
                </a:solidFill>
                <a:cs typeface="Arial" panose="020B0604020202020204" pitchFamily="34" charset="0"/>
              </a:rPr>
              <a:t>of </a:t>
            </a:r>
            <a:r>
              <a:rPr lang="en-US" sz="2000" dirty="0">
                <a:solidFill>
                  <a:srgbClr val="216BFF"/>
                </a:solidFill>
                <a:cs typeface="Arial" panose="020B0604020202020204" pitchFamily="34" charset="0"/>
              </a:rPr>
              <a:t>blue</a:t>
            </a:r>
            <a:r>
              <a:rPr lang="en-US" sz="2000" dirty="0">
                <a:solidFill>
                  <a:schemeClr val="bg1"/>
                </a:solidFill>
                <a:cs typeface="Arial" panose="020B0604020202020204" pitchFamily="34" charset="0"/>
              </a:rPr>
              <a:t> light→</a:t>
            </a:r>
          </a:p>
        </p:txBody>
      </p:sp>
    </p:spTree>
    <p:extLst>
      <p:ext uri="{BB962C8B-B14F-4D97-AF65-F5344CB8AC3E}">
        <p14:creationId xmlns:p14="http://schemas.microsoft.com/office/powerpoint/2010/main" val="385436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6ABEAA-109C-CA47-8F59-0B3B533494D1}"/>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b="2771"/>
          <a:stretch/>
        </p:blipFill>
        <p:spPr>
          <a:xfrm>
            <a:off x="0" y="-5235"/>
            <a:ext cx="9144000" cy="4716836"/>
          </a:xfrm>
          <a:prstGeom prst="rect">
            <a:avLst/>
          </a:prstGeom>
          <a:solidFill>
            <a:schemeClr val="bg1">
              <a:lumMod val="75000"/>
            </a:schemeClr>
          </a:solidFill>
        </p:spPr>
      </p:pic>
      <p:sp>
        <p:nvSpPr>
          <p:cNvPr id="12" name="Rectangle 11">
            <a:extLst>
              <a:ext uri="{FF2B5EF4-FFF2-40B4-BE49-F238E27FC236}">
                <a16:creationId xmlns:a16="http://schemas.microsoft.com/office/drawing/2014/main" id="{F6216AFD-F6EA-2345-9902-A4350318E362}"/>
              </a:ext>
            </a:extLst>
          </p:cNvPr>
          <p:cNvSpPr/>
          <p:nvPr/>
        </p:nvSpPr>
        <p:spPr bwMode="auto">
          <a:xfrm>
            <a:off x="0" y="4762"/>
            <a:ext cx="9144000" cy="1172611"/>
          </a:xfrm>
          <a:prstGeom prst="rect">
            <a:avLst/>
          </a:prstGeom>
          <a:gradFill flip="none" rotWithShape="1">
            <a:gsLst>
              <a:gs pos="8000">
                <a:schemeClr val="tx1">
                  <a:alpha val="60000"/>
                </a:schemeClr>
              </a:gs>
              <a:gs pos="93000">
                <a:schemeClr val="tx1">
                  <a:alpha val="0"/>
                </a:schemeClr>
              </a:gs>
            </a:gsLst>
            <a:lin ang="54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200">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5400000" scaled="1"/>
                <a:tileRect/>
              </a:gradFill>
            </a:endParaRPr>
          </a:p>
        </p:txBody>
      </p:sp>
      <p:sp>
        <p:nvSpPr>
          <p:cNvPr id="14" name="Title 2">
            <a:extLst>
              <a:ext uri="{FF2B5EF4-FFF2-40B4-BE49-F238E27FC236}">
                <a16:creationId xmlns:a16="http://schemas.microsoft.com/office/drawing/2014/main" id="{6D53A2A2-B21F-DB44-B5FC-AFB9AF3EE462}"/>
              </a:ext>
            </a:extLst>
          </p:cNvPr>
          <p:cNvSpPr>
            <a:spLocks noGrp="1"/>
          </p:cNvSpPr>
          <p:nvPr>
            <p:ph type="title"/>
          </p:nvPr>
        </p:nvSpPr>
        <p:spPr>
          <a:xfrm rot="1437979">
            <a:off x="1973766" y="1975992"/>
            <a:ext cx="2476191" cy="754380"/>
          </a:xfrm>
          <a:effectLst>
            <a:outerShdw dist="25499" dir="2700000" algn="tl" rotWithShape="0">
              <a:prstClr val="black"/>
            </a:outerShdw>
          </a:effectLst>
        </p:spPr>
        <p:txBody>
          <a:bodyPr/>
          <a:lstStyle/>
          <a:p>
            <a:r>
              <a:rPr lang="en-US" dirty="0">
                <a:solidFill>
                  <a:schemeClr val="bg1"/>
                </a:solidFill>
                <a:latin typeface="Calibri" panose="020F0502020204030204" pitchFamily="34" charset="0"/>
                <a:cs typeface="Arial" panose="020B0604020202020204" pitchFamily="34" charset="0"/>
              </a:rPr>
              <a:t>96 laser beams</a:t>
            </a:r>
          </a:p>
        </p:txBody>
      </p:sp>
      <p:sp>
        <p:nvSpPr>
          <p:cNvPr id="4" name="Slide Number Placeholder 3">
            <a:extLst>
              <a:ext uri="{FF2B5EF4-FFF2-40B4-BE49-F238E27FC236}">
                <a16:creationId xmlns:a16="http://schemas.microsoft.com/office/drawing/2014/main" id="{3CFA8045-301E-BA42-B765-0FA967A9655C}"/>
              </a:ext>
            </a:extLst>
          </p:cNvPr>
          <p:cNvSpPr>
            <a:spLocks noGrp="1"/>
          </p:cNvSpPr>
          <p:nvPr>
            <p:ph type="sldNum" sz="quarter" idx="4294967295"/>
          </p:nvPr>
        </p:nvSpPr>
        <p:spPr>
          <a:xfrm>
            <a:off x="8737998" y="4860132"/>
            <a:ext cx="406003" cy="278606"/>
          </a:xfrm>
          <a:prstGeom prst="rect">
            <a:avLst/>
          </a:prstGeom>
        </p:spPr>
        <p:txBody>
          <a:bodyPr/>
          <a:lstStyle/>
          <a:p>
            <a:pPr defTabSz="457189">
              <a:defRPr/>
            </a:pPr>
            <a:fld id="{F621BA9E-024D-DE4D-A8C8-2AC39C7987FF}" type="slidenum">
              <a:rPr lang="en-US">
                <a:solidFill>
                  <a:prstClr val="white">
                    <a:lumMod val="50000"/>
                  </a:prstClr>
                </a:solidFill>
              </a:rPr>
              <a:pPr defTabSz="457189">
                <a:defRPr/>
              </a:pPr>
              <a:t>9</a:t>
            </a:fld>
            <a:endParaRPr lang="en-US">
              <a:solidFill>
                <a:prstClr val="white">
                  <a:lumMod val="50000"/>
                </a:prstClr>
              </a:solidFill>
            </a:endParaRPr>
          </a:p>
        </p:txBody>
      </p:sp>
      <p:pic>
        <p:nvPicPr>
          <p:cNvPr id="11" name="Picture 10" descr="Fusion_microcapsule.jpg">
            <a:extLst>
              <a:ext uri="{FF2B5EF4-FFF2-40B4-BE49-F238E27FC236}">
                <a16:creationId xmlns:a16="http://schemas.microsoft.com/office/drawing/2014/main" id="{C315FB55-C8A0-3F43-8E23-583E7B1CE1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751" y="2982576"/>
            <a:ext cx="1379575" cy="1066871"/>
          </a:xfrm>
          <a:prstGeom prst="ellipse">
            <a:avLst/>
          </a:prstGeom>
          <a:ln w="28575">
            <a:solidFill>
              <a:schemeClr val="bg1"/>
            </a:solidFill>
          </a:ln>
        </p:spPr>
      </p:pic>
      <p:pic>
        <p:nvPicPr>
          <p:cNvPr id="1026" name="Picture 3" descr="Class ring, Free energy, Rings">
            <a:extLst>
              <a:ext uri="{FF2B5EF4-FFF2-40B4-BE49-F238E27FC236}">
                <a16:creationId xmlns:a16="http://schemas.microsoft.com/office/drawing/2014/main" id="{D0138F95-76F5-40F5-80A7-FB08C8B96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4157" y="458706"/>
            <a:ext cx="2172055" cy="131525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7D7D050-9659-48FB-8A45-C5D5EF36DAD1}"/>
              </a:ext>
            </a:extLst>
          </p:cNvPr>
          <p:cNvSpPr/>
          <p:nvPr/>
        </p:nvSpPr>
        <p:spPr bwMode="auto">
          <a:xfrm>
            <a:off x="6874157" y="443985"/>
            <a:ext cx="2172055" cy="1329980"/>
          </a:xfrm>
          <a:prstGeom prst="ellipse">
            <a:avLst/>
          </a:prstGeom>
          <a:noFill/>
          <a:ln w="28575">
            <a:solidFill>
              <a:schemeClr val="bg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200">
              <a:solidFill>
                <a:srgbClr val="000000"/>
              </a:solidFill>
            </a:endParaRPr>
          </a:p>
        </p:txBody>
      </p:sp>
      <p:pic>
        <p:nvPicPr>
          <p:cNvPr id="3" name="Picture 2">
            <a:extLst>
              <a:ext uri="{FF2B5EF4-FFF2-40B4-BE49-F238E27FC236}">
                <a16:creationId xmlns:a16="http://schemas.microsoft.com/office/drawing/2014/main" id="{1A8927D5-DD5A-4E6C-A600-4B9EFBDC3934}"/>
              </a:ext>
            </a:extLst>
          </p:cNvPr>
          <p:cNvPicPr>
            <a:picLocks noChangeAspect="1"/>
          </p:cNvPicPr>
          <p:nvPr/>
        </p:nvPicPr>
        <p:blipFill>
          <a:blip r:embed="rId6"/>
          <a:stretch>
            <a:fillRect/>
          </a:stretch>
        </p:blipFill>
        <p:spPr>
          <a:xfrm>
            <a:off x="7962900" y="3482147"/>
            <a:ext cx="75979" cy="76884"/>
          </a:xfrm>
          <a:prstGeom prst="rect">
            <a:avLst/>
          </a:prstGeom>
        </p:spPr>
      </p:pic>
      <p:sp>
        <p:nvSpPr>
          <p:cNvPr id="13" name="Title 2">
            <a:extLst>
              <a:ext uri="{FF2B5EF4-FFF2-40B4-BE49-F238E27FC236}">
                <a16:creationId xmlns:a16="http://schemas.microsoft.com/office/drawing/2014/main" id="{BEF10E78-4051-F44C-AA5C-334E00272641}"/>
              </a:ext>
            </a:extLst>
          </p:cNvPr>
          <p:cNvSpPr txBox="1">
            <a:spLocks/>
          </p:cNvSpPr>
          <p:nvPr/>
        </p:nvSpPr>
        <p:spPr>
          <a:xfrm rot="1437979">
            <a:off x="3635859" y="831797"/>
            <a:ext cx="2476191"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dirty="0">
                <a:solidFill>
                  <a:schemeClr val="bg1"/>
                </a:solidFill>
                <a:cs typeface="Arial" panose="020B0604020202020204" pitchFamily="34" charset="0"/>
              </a:rPr>
              <a:t>96 laser beams</a:t>
            </a:r>
          </a:p>
        </p:txBody>
      </p:sp>
      <p:sp>
        <p:nvSpPr>
          <p:cNvPr id="16" name="Title 2">
            <a:extLst>
              <a:ext uri="{FF2B5EF4-FFF2-40B4-BE49-F238E27FC236}">
                <a16:creationId xmlns:a16="http://schemas.microsoft.com/office/drawing/2014/main" id="{441C6CB1-BEAC-8049-AE7C-EFCF05E54FC7}"/>
              </a:ext>
            </a:extLst>
          </p:cNvPr>
          <p:cNvSpPr txBox="1">
            <a:spLocks/>
          </p:cNvSpPr>
          <p:nvPr/>
        </p:nvSpPr>
        <p:spPr>
          <a:xfrm>
            <a:off x="61697" y="-153766"/>
            <a:ext cx="6910248" cy="999586"/>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dirty="0">
                <a:solidFill>
                  <a:schemeClr val="bg1"/>
                </a:solidFill>
                <a:cs typeface="Arial" panose="020B0604020202020204" pitchFamily="34" charset="0"/>
              </a:rPr>
              <a:t>Laser light is converted into a bath of x-rays that ablate the capsule</a:t>
            </a:r>
            <a:endParaRPr lang="en-US" i="1" dirty="0">
              <a:solidFill>
                <a:schemeClr val="bg1"/>
              </a:solidFill>
              <a:cs typeface="Arial" panose="020B0604020202020204" pitchFamily="34" charset="0"/>
            </a:endParaRPr>
          </a:p>
        </p:txBody>
      </p:sp>
      <p:sp>
        <p:nvSpPr>
          <p:cNvPr id="7" name="Title 2">
            <a:extLst>
              <a:ext uri="{FF2B5EF4-FFF2-40B4-BE49-F238E27FC236}">
                <a16:creationId xmlns:a16="http://schemas.microsoft.com/office/drawing/2014/main" id="{6642091F-0588-A21C-2216-1C2E0F382A86}"/>
              </a:ext>
            </a:extLst>
          </p:cNvPr>
          <p:cNvSpPr txBox="1">
            <a:spLocks/>
          </p:cNvSpPr>
          <p:nvPr/>
        </p:nvSpPr>
        <p:spPr>
          <a:xfrm>
            <a:off x="6997501" y="2009910"/>
            <a:ext cx="2074267" cy="754380"/>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fontAlgn="auto">
              <a:spcAft>
                <a:spcPts val="0"/>
              </a:spcAft>
            </a:pPr>
            <a:r>
              <a:rPr lang="en-US" sz="2000" dirty="0">
                <a:solidFill>
                  <a:srgbClr val="FFFF00"/>
                </a:solidFill>
                <a:cs typeface="Arial" panose="020B0604020202020204" pitchFamily="34" charset="0"/>
              </a:rPr>
              <a:t>250 kJ x-ray absorbed by capsule</a:t>
            </a:r>
          </a:p>
          <a:p>
            <a:pPr algn="ctr" fontAlgn="auto">
              <a:spcAft>
                <a:spcPts val="0"/>
              </a:spcAft>
            </a:pPr>
            <a:r>
              <a:rPr lang="en-US" sz="2000" dirty="0">
                <a:solidFill>
                  <a:schemeClr val="bg1"/>
                </a:solidFill>
                <a:cs typeface="Arial" panose="020B0604020202020204" pitchFamily="34" charset="0"/>
              </a:rPr>
              <a:t>↓</a:t>
            </a:r>
          </a:p>
        </p:txBody>
      </p:sp>
      <p:sp>
        <p:nvSpPr>
          <p:cNvPr id="17" name="Title 2">
            <a:extLst>
              <a:ext uri="{FF2B5EF4-FFF2-40B4-BE49-F238E27FC236}">
                <a16:creationId xmlns:a16="http://schemas.microsoft.com/office/drawing/2014/main" id="{42707927-516E-53DF-FA53-9A2FDBF90472}"/>
              </a:ext>
            </a:extLst>
          </p:cNvPr>
          <p:cNvSpPr txBox="1">
            <a:spLocks/>
          </p:cNvSpPr>
          <p:nvPr/>
        </p:nvSpPr>
        <p:spPr>
          <a:xfrm>
            <a:off x="61697" y="3528990"/>
            <a:ext cx="2858771" cy="1187845"/>
          </a:xfrm>
          <a:prstGeom prst="rect">
            <a:avLst/>
          </a:prstGeom>
          <a:effectLst>
            <a:outerShdw dist="25499" dir="2700000" algn="tl" rotWithShape="0">
              <a:prstClr val="black"/>
            </a:outerShdw>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fontAlgn="auto">
              <a:spcAft>
                <a:spcPts val="0"/>
              </a:spcAft>
            </a:pPr>
            <a:r>
              <a:rPr lang="en-US" dirty="0">
                <a:solidFill>
                  <a:srgbClr val="FF0000"/>
                </a:solidFill>
                <a:cs typeface="Arial" panose="020B0604020202020204" pitchFamily="34" charset="0"/>
              </a:rPr>
              <a:t>300-400 MJ </a:t>
            </a:r>
            <a:r>
              <a:rPr lang="en-US" dirty="0">
                <a:solidFill>
                  <a:schemeClr val="bg1"/>
                </a:solidFill>
                <a:cs typeface="Arial" panose="020B0604020202020204" pitchFamily="34" charset="0"/>
              </a:rPr>
              <a:t>electrical energy into capacitor banks</a:t>
            </a:r>
          </a:p>
        </p:txBody>
      </p:sp>
    </p:spTree>
    <p:extLst>
      <p:ext uri="{BB962C8B-B14F-4D97-AF65-F5344CB8AC3E}">
        <p14:creationId xmlns:p14="http://schemas.microsoft.com/office/powerpoint/2010/main" val="17684381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LNL-PPT-UNC-Template-2015-V07.06-2-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LLNL-PPT-UNC-Template-2015-V07.06-2-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LLNL-PPT-UNC-Template-2015-V07.06-2-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015_PPT_UNC_DS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LNL-NNSA" id="{F639A696-C0A1-E44E-ABD4-0A8BD27CF45F}" vid="{39991B81-4437-1A41-AAF1-516071FDC236}"/>
    </a:ext>
  </a:extLst>
</a:theme>
</file>

<file path=ppt/theme/theme5.xml><?xml version="1.0" encoding="utf-8"?>
<a:theme xmlns:a="http://schemas.openxmlformats.org/drawingml/2006/main" name="2_LLNL-PPT-UNC-Template-2015-V07.06-2-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DDD6F72933FF40AF70C3FFFF627F1D" ma:contentTypeVersion="6" ma:contentTypeDescription="Create a new document." ma:contentTypeScope="" ma:versionID="96bd8efe667eda0dfd2dd22b14c04a3e">
  <xsd:schema xmlns:xsd="http://www.w3.org/2001/XMLSchema" xmlns:xs="http://www.w3.org/2001/XMLSchema" xmlns:p="http://schemas.microsoft.com/office/2006/metadata/properties" xmlns:ns2="a37b379b-67bf-4268-a84d-77cdecbfa3bd" targetNamespace="http://schemas.microsoft.com/office/2006/metadata/properties" ma:root="true" ma:fieldsID="630bf763442a71a61e304851a90e0e70" ns2:_="">
    <xsd:import namespace="a37b379b-67bf-4268-a84d-77cdecbfa3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b379b-67bf-4268-a84d-77cdecbfa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6C387B-691B-4D70-A0F6-F81DBE97E232}">
  <ds:schemaRefs>
    <ds:schemaRef ds:uri="a37b379b-67bf-4268-a84d-77cdecbfa3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18BFAAC-577D-4CF4-ABD4-2587884829BB}">
  <ds:schemaRefs>
    <ds:schemaRef ds:uri="a37b379b-67bf-4268-a84d-77cdecbfa3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7C7DE3E-F728-4EE8-942C-9B1872E6D2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12545</TotalTime>
  <Words>3016</Words>
  <Application>Microsoft Macintosh PowerPoint</Application>
  <PresentationFormat>On-screen Show (16:9)</PresentationFormat>
  <Paragraphs>367</Paragraphs>
  <Slides>35</Slides>
  <Notes>8</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35</vt:i4>
      </vt:variant>
    </vt:vector>
  </HeadingPairs>
  <TitlesOfParts>
    <vt:vector size="50" baseType="lpstr">
      <vt:lpstr>Arial</vt:lpstr>
      <vt:lpstr>Calibri</vt:lpstr>
      <vt:lpstr>Cambria Math</vt:lpstr>
      <vt:lpstr>Helvetica</vt:lpstr>
      <vt:lpstr>Lucida Grande</vt:lpstr>
      <vt:lpstr>Open Sans</vt:lpstr>
      <vt:lpstr>Symbol</vt:lpstr>
      <vt:lpstr>Times New Roman</vt:lpstr>
      <vt:lpstr>Wingdings</vt:lpstr>
      <vt:lpstr>Wingdings 2</vt:lpstr>
      <vt:lpstr>LLNL-PPT-UNC-Template-2015-V07.06-2-16x9</vt:lpstr>
      <vt:lpstr>1_LLNL-PPT-UNC-Template-2015-V07.06-2-16x9</vt:lpstr>
      <vt:lpstr>3_LLNL-PPT-UNC-Template-2015-V07.06-2-16x9</vt:lpstr>
      <vt:lpstr>2015_PPT_UNC_DS_V2</vt:lpstr>
      <vt:lpstr>2_LLNL-PPT-UNC-Template-2015-V07.06-2-16x9</vt:lpstr>
      <vt:lpstr>How ignition and target gain &gt; 1 was achieved in inertial fusion</vt:lpstr>
      <vt:lpstr>Recent NIF ICF experiments are an “existence proof” of laboratory ignition and “target gain” (Gtarget&gt;1) </vt:lpstr>
      <vt:lpstr>In order to get high fusion yields, we need to assemble the fusion fuel into a configuration that can stop alpha’s in the fusion plasma</vt:lpstr>
      <vt:lpstr>Indirect drive inertial confinement fusion (ICF) uses x-rays to ablate and accelerate a capsule of fusion fuel to extreme velocity</vt:lpstr>
      <vt:lpstr>Often conflated, the terms “burning plasma,” “ignition,” and “gain” all mean something physically different</vt:lpstr>
      <vt:lpstr>96 laser beams</vt:lpstr>
      <vt:lpstr>96 laser beams</vt:lpstr>
      <vt:lpstr>96 laser beams</vt:lpstr>
      <vt:lpstr>96 laser beams</vt:lpstr>
      <vt:lpstr>96 laser beams</vt:lpstr>
      <vt:lpstr>There are several energy gain metrics in ICF, all increased by approximately 5000x over the past decade on the NIF</vt:lpstr>
      <vt:lpstr>It took a decade of work to tackle several key target physics challenges that frustrated our progress</vt:lpstr>
      <vt:lpstr>In indirect-drive, the hohlraum, ablator, and laser pulse determine the ablation pressure that drives the implosion</vt:lpstr>
      <vt:lpstr>2010-12: Plastic ablator “Low-foot” implosions were designed to be high yield ( &gt; 1 MJ), but underperformed for many reasons*</vt:lpstr>
      <vt:lpstr>Hydro-dynamic instability defeats density and temperature gradients and is more challenging with higher compression</vt:lpstr>
      <vt:lpstr>2013-2015: High-foot implosions tested if better controlling hydrodynamic instability would improve performance</vt:lpstr>
      <vt:lpstr>While the high foot implosions increased fusion yield by 10x and had repeatable behavior, symmetry control was an issue</vt:lpstr>
      <vt:lpstr>Series of high-foot experiments revealed the importance of “coast-time” in maximizing mechanical power transfer</vt:lpstr>
      <vt:lpstr>2015-2018: Higher pressures achieved using high density carbon ablators and low gas-fill hohlraums</vt:lpstr>
      <vt:lpstr>Symmetry control was improved with HDC ablators and low gas-fill hohlraums, but control is still challenging, even today</vt:lpstr>
      <vt:lpstr>In ICF, it is essential to maximize the conversion of implosion kinetic energy into hotspot internal energy</vt:lpstr>
      <vt:lpstr>Implosion symmetry control is important, because it wastes kinetic energy, that could have heated the fusion fuel</vt:lpstr>
      <vt:lpstr>Asymmetry wastes kinetic energy, even when there is no net center of mass motion – geometry is a reflection of energy</vt:lpstr>
      <vt:lpstr>Significantly improved understanding of the levers controlling implosion symmetry obtained during the 2015-2018 period</vt:lpstr>
      <vt:lpstr>2018-2020: With a better understanding of the levers on capsule and hohlraum control, we scaled up capsule radius, but ...</vt:lpstr>
      <vt:lpstr>We got surprised by numerous capsule defects when we increased capsule radius ... problems identified (as shown) and eventually resolved</vt:lpstr>
      <vt:lpstr>Like asymmetry, more mixing (from capsule defects + hydro) costs energy, putting more demands upon the driver</vt:lpstr>
      <vt:lpstr>After years of effort, we got more energy from the NIF laser (1.9 MJ → 2.05 MJ) and had reasonable capsule quality, enabling the most recent success</vt:lpstr>
      <vt:lpstr>HYBRID-E is the first ICF design to obtain a burning plasma1 and ignition2 in the laboratory</vt:lpstr>
      <vt:lpstr>8% thicker ablator (mshell), with +8% more laser energy, and improved symmetry pushed the 1.37 MJ result to 3.15 MJ </vt:lpstr>
      <vt:lpstr>Increasing laser energy and capsule thickness by +8%,while maintaining symmetry control, obtained Gtarget &gt; 1 Dec. 5, 2022</vt:lpstr>
      <vt:lpstr>Outstanding problem: materials appear stiffer than models expected and higher compression is needed for increased burn efficiency</vt:lpstr>
      <vt:lpstr>Remarkable that we can now talk about burning plasmas, ignition, and scientific breakeven (Gtarget &gt; 1) in the past-tense! </vt:lpstr>
      <vt:lpstr>PowerPoint Presentation</vt:lpstr>
      <vt:lpstr>Coast-time slide</vt:lpstr>
    </vt:vector>
  </TitlesOfParts>
  <Manager/>
  <Company>Bruce Young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4shk HGR 120/160</dc:title>
  <dc:subject/>
  <dc:creator>macphee2@llnl.gov</dc:creator>
  <cp:keywords/>
  <dc:description/>
  <cp:lastModifiedBy>Hurricane, Omar A.</cp:lastModifiedBy>
  <cp:revision>308</cp:revision>
  <cp:lastPrinted>2020-11-10T00:20:40Z</cp:lastPrinted>
  <dcterms:created xsi:type="dcterms:W3CDTF">2010-10-28T22:34:40Z</dcterms:created>
  <dcterms:modified xsi:type="dcterms:W3CDTF">2023-03-08T03:01:48Z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0x0101009DDDD6F72933FF40AF70C3FFFF627F1D</vt:lpwstr>
  </property>
</Properties>
</file>