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6"/>
  </p:notesMasterIdLst>
  <p:sldIdLst>
    <p:sldId id="256" r:id="rId2"/>
    <p:sldId id="360" r:id="rId3"/>
    <p:sldId id="341" r:id="rId4"/>
    <p:sldId id="259" r:id="rId5"/>
    <p:sldId id="369" r:id="rId6"/>
    <p:sldId id="361" r:id="rId7"/>
    <p:sldId id="355" r:id="rId8"/>
    <p:sldId id="356" r:id="rId9"/>
    <p:sldId id="377" r:id="rId10"/>
    <p:sldId id="378" r:id="rId11"/>
    <p:sldId id="372" r:id="rId12"/>
    <p:sldId id="357" r:id="rId13"/>
    <p:sldId id="380" r:id="rId14"/>
    <p:sldId id="379" r:id="rId15"/>
    <p:sldId id="373" r:id="rId16"/>
    <p:sldId id="363" r:id="rId17"/>
    <p:sldId id="362" r:id="rId18"/>
    <p:sldId id="375" r:id="rId19"/>
    <p:sldId id="343" r:id="rId20"/>
    <p:sldId id="342" r:id="rId21"/>
    <p:sldId id="296" r:id="rId22"/>
    <p:sldId id="338" r:id="rId23"/>
    <p:sldId id="344" r:id="rId24"/>
    <p:sldId id="346" r:id="rId25"/>
    <p:sldId id="347" r:id="rId26"/>
    <p:sldId id="348" r:id="rId27"/>
    <p:sldId id="349" r:id="rId28"/>
    <p:sldId id="298" r:id="rId29"/>
    <p:sldId id="388" r:id="rId30"/>
    <p:sldId id="304" r:id="rId31"/>
    <p:sldId id="276" r:id="rId32"/>
    <p:sldId id="277" r:id="rId33"/>
    <p:sldId id="278" r:id="rId34"/>
    <p:sldId id="303" r:id="rId35"/>
    <p:sldId id="279" r:id="rId36"/>
    <p:sldId id="387" r:id="rId37"/>
    <p:sldId id="385" r:id="rId38"/>
    <p:sldId id="386" r:id="rId39"/>
    <p:sldId id="383" r:id="rId40"/>
    <p:sldId id="337" r:id="rId41"/>
    <p:sldId id="290" r:id="rId42"/>
    <p:sldId id="389" r:id="rId43"/>
    <p:sldId id="382" r:id="rId44"/>
    <p:sldId id="384"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90" d="100"/>
          <a:sy n="90" d="100"/>
        </p:scale>
        <p:origin x="-8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12"/>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C830A-D871-7742-9EEB-56F63A624D02}" type="datetimeFigureOut">
              <a:rPr lang="en-US" smtClean="0"/>
              <a:pPr/>
              <a:t>9/18/12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B26C6-3119-C146-B94B-3E4A664D51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ieeexplore.ieee.org/xpl/RecentCon.jsp?punumber=579"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80CE4AB-0F37-034E-BEDE-13CBA64B3A39}" type="slidenum">
              <a:rPr lang="en-US">
                <a:latin typeface="Times" pitchFamily="-106" charset="0"/>
              </a:rPr>
              <a:pPr/>
              <a:t>2</a:t>
            </a:fld>
            <a:endParaRPr lang="en-US">
              <a:latin typeface="Times" pitchFamily="-106" charset="0"/>
            </a:endParaRPr>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pitchFamily="-106" charset="0"/>
                <a:ea typeface="ＭＳ Ｐゴシック" pitchFamily="-106" charset="-128"/>
                <a:cs typeface="ＭＳ Ｐゴシック" pitchFamily="-106" charset="-128"/>
              </a:rPr>
              <a:t>Before I get to plasma wakes let me explain what a wake is. A wake is a disturbance left behind an object that is moving through a fluid.Alternately a wake can also be generated by the flow of the fluid around a stationary object.In fact Leonardo deVinci ,as far as we know was the first person to systematically study the natute of wakes produced when a solid plate of metal was placed in flowing water.He also observed that when the rectangular plate was moved in a stationary fluid such that it’s direction of propagation was at a right angle to the plate ,the wake was symmetric on either side of the plate but when the plate was held at an angle the wake became quite asymmetric.</a:t>
            </a:r>
          </a:p>
          <a:p>
            <a:pPr eaLnBrk="1" hangingPunct="1"/>
            <a:endParaRPr lang="en-US">
              <a:latin typeface="Times" pitchFamily="-106" charset="0"/>
              <a:ea typeface="ＭＳ Ｐゴシック" pitchFamily="-106" charset="-128"/>
              <a:cs typeface="ＭＳ Ｐゴシック" pitchFamily="-106" charset="-128"/>
            </a:endParaRPr>
          </a:p>
          <a:p>
            <a:pPr eaLnBrk="1" hangingPunct="1"/>
            <a:r>
              <a:rPr lang="en-US">
                <a:latin typeface="Times" pitchFamily="-106" charset="0"/>
                <a:ea typeface="ＭＳ Ｐゴシック" pitchFamily="-106" charset="-128"/>
                <a:cs typeface="ＭＳ Ｐゴシック" pitchFamily="-106" charset="-128"/>
              </a:rPr>
              <a:t>Half a milenium later these asymmetric wakes would lead to the sport of wake surfing.</a:t>
            </a:r>
          </a:p>
          <a:p>
            <a:pPr eaLnBrk="1" hangingPunct="1"/>
            <a:endParaRPr lang="en-US">
              <a:latin typeface="Times" pitchFamily="-106" charset="0"/>
              <a:ea typeface="ＭＳ Ｐゴシック" pitchFamily="-106" charset="-128"/>
              <a:cs typeface="ＭＳ Ｐゴシック" pitchFamily="-106" charset="-128"/>
            </a:endParaRPr>
          </a:p>
          <a:p>
            <a:pPr eaLnBrk="1" hangingPunct="1"/>
            <a:endParaRPr lang="en-US">
              <a:latin typeface="Times" pitchFamily="-106" charset="0"/>
              <a:ea typeface="ＭＳ Ｐゴシック" pitchFamily="-106" charset="-128"/>
              <a:cs typeface="ＭＳ Ｐゴシック" pitchFamily="-10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FB26C6-3119-C146-B94B-3E4A664D514A}"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D101993-067A-9244-AAE6-3719E276AC9E}" type="slidenum">
              <a:rPr lang="en-US"/>
              <a:pPr/>
              <a:t>38</a:t>
            </a:fld>
            <a:endParaRPr lang="en-US"/>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p:spPr>
        <p:txBody>
          <a:bodyPr/>
          <a:lstStyle/>
          <a:p>
            <a:pPr eaLnBrk="1" hangingPunct="1"/>
            <a:r>
              <a:rPr lang="en-US">
                <a:latin typeface="Times" charset="0"/>
                <a:ea typeface="ＭＳ Ｐゴシック" charset="-128"/>
                <a:cs typeface="ＭＳ Ｐゴシック" charset="-128"/>
              </a:rPr>
              <a:t>I Gray =1 J/Kg or 100 Rad, 10 000 x-rays to chest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AE6F09E-ED7B-5B49-9A18-BA1858B68586}" type="slidenum">
              <a:rPr lang="en-US"/>
              <a:pPr/>
              <a:t>44</a:t>
            </a:fld>
            <a:endParaRPr lang="en-US"/>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 In some ways the process of energy gain by electrons from the plasma wake is similar to the process of catching and riding an ocean wave.In the simplest case the surfer must first catch the wave.To do this he has to be moving nearly at the same speed as the wave.He will then ride down the wave gaining kinetic energy in the process until he reaches the very bottom but because the wave is moving with the surfer can enjoy the ride for some considerable time.</a:t>
            </a:r>
          </a:p>
          <a:p>
            <a:pPr eaLnBrk="1" hangingPunct="1"/>
            <a:r>
              <a:rPr lang="en-US"/>
              <a:t>In the picture we see the legendary surfer Laird Hamilton surfing down a giant wave using a hydrofoil in Hawaii. These waves are much too big and fast catch by peddling in the direction of the wave as the wave approaches.instead the surfer is towed by a motor boat and released on the surface of the wave with just the right speed.it’s an art form more than a sport and one is reminded of Byron who said, “Once more…his rider”.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3B72944-A811-4A6F-9965-9322F50401A4}"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410767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3C12B46-ECB9-6643-994D-09D96105A709}" type="slidenum">
              <a:rPr lang="en-US"/>
              <a:pPr/>
              <a:t>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t>In some respects the process of an electron gaining energy from a plasma wake is similar to surfing down an ocean wave. The short laser pulse shooting through the plasma disturbs the plasma electrons and sets up a wake that looks like a wave as I have already mentioned. This wake can be thought of as a periodic variation of plasma electron density.In this figure the red regions are where the electron density has increased above it’s background value and the blue regions are where the density is lower than the background value. Furthermore because the laser pulse that produced this disturbance is moving through the plasma at close to light speed the wake structure also moves at this speed.</a:t>
            </a:r>
          </a:p>
          <a:p>
            <a:pPr eaLnBrk="1" hangingPunct="1"/>
            <a:r>
              <a:rPr lang="en-US"/>
              <a:t>This wave can be thought of as a series of microscopic capacitors.Near the crest of the wake there is an excess of electrons and therefore we can think of this as the negative plate.Near the trough of the wake there is a deficit of electrons which means an excess of ions.So this is the positive plate of the capacitor.The electric field in a parallel plate capacitor points from the positive plate to the negative plate.Now if one were to place a free electron near the crest of the wave it would be accelerated by this electric field .Th do this the electron has to somehow be preaccelerated to the speed of the wave in analogy with the surfer trying to catch the ocean wave.Of course the acceleration will stop once the electron reaches the trough.But because the wave is moving near c and so is the particle,it takes a long time for the electron to outrun the wave. The increase in electron energy is due to an increase in it’s mass according to the special theory of relativity.</a:t>
            </a:r>
          </a:p>
          <a:p>
            <a:pPr eaLnBrk="1" hangingPunct="1"/>
            <a:r>
              <a:rPr lang="en-US"/>
              <a:t>The advantage of using a plasma is that the accelerating field can be a thousand times larger than that in a conventional accelerator bur the downside is that the whole plasma structure is microscopically small ephemeral.The typical size of the structure is 0.1mm and it lasts just a trillionth of a second.It is for this reason that many prominent scientists remained skeptical that this method of accelerating particles could ever be made to 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ED366-C814-304C-AD1E-BA3909E510E4}" type="slidenum">
              <a:rPr lang="en-US"/>
              <a:pPr/>
              <a:t>7</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b="1" u="sng">
                <a:solidFill>
                  <a:srgbClr val="009999"/>
                </a:solidFill>
                <a:latin typeface="Arial-BoldMT" charset="0"/>
                <a:hlinkClick r:id="rId3"/>
              </a:rPr>
              <a:t>Particle Accelerator Conference, 1991.</a:t>
            </a:r>
          </a:p>
          <a:p>
            <a:r>
              <a:rPr lang="en-US" b="1" u="sng">
                <a:solidFill>
                  <a:srgbClr val="009999"/>
                </a:solidFill>
                <a:latin typeface="Arial-BoldMT" charset="0"/>
                <a:hlinkClick r:id="rId3"/>
              </a:rPr>
              <a:t> 'Accelerator Science and Technology'</a:t>
            </a:r>
            <a:r>
              <a:rPr lang="en-US">
                <a:latin typeface="ArialMT" charset="0"/>
              </a:rPr>
              <a:t>_</a:t>
            </a:r>
          </a:p>
          <a:p>
            <a:r>
              <a:rPr lang="en-US">
                <a:latin typeface="ArialMT" charset="0"/>
              </a:rPr>
              <a:t>5/06/1991 - 05/09/1991_ay 6-9, 1991,  </a:t>
            </a:r>
          </a:p>
          <a:p>
            <a:r>
              <a:rPr lang="en-US">
                <a:latin typeface="ArialMT" charset="0"/>
              </a:rPr>
              <a:t>San Francisco, CA, USA</a:t>
            </a:r>
          </a:p>
          <a:p>
            <a:r>
              <a:rPr lang="en-US" b="1">
                <a:solidFill>
                  <a:srgbClr val="C06718"/>
                </a:solidFill>
                <a:latin typeface="Arial-BoldMT" charset="0"/>
              </a:rPr>
              <a:t>Abstract</a:t>
            </a:r>
          </a:p>
          <a:p>
            <a:r>
              <a:rPr lang="en-US">
                <a:solidFill>
                  <a:srgbClr val="C06718"/>
                </a:solidFill>
                <a:latin typeface="ArialMT" charset="0"/>
              </a:rPr>
              <a:t>The UCLA and LLNL (Lawrence Livermore National </a:t>
            </a:r>
          </a:p>
          <a:p>
            <a:r>
              <a:rPr lang="en-US">
                <a:solidFill>
                  <a:srgbClr val="C06718"/>
                </a:solidFill>
                <a:latin typeface="ArialMT" charset="0"/>
              </a:rPr>
              <a:t>Laboratory) nonlinear laser wake field scheme is discussed. </a:t>
            </a:r>
          </a:p>
          <a:p>
            <a:r>
              <a:rPr lang="en-US">
                <a:solidFill>
                  <a:srgbClr val="C06718"/>
                </a:solidFill>
                <a:latin typeface="ArialMT" charset="0"/>
              </a:rPr>
              <a:t>The authors find advantages to operating in the limit where </a:t>
            </a:r>
          </a:p>
          <a:p>
            <a:r>
              <a:rPr lang="en-US">
                <a:solidFill>
                  <a:srgbClr val="C06718"/>
                </a:solidFill>
                <a:latin typeface="ArialMT" charset="0"/>
              </a:rPr>
              <a:t>the laser pulse is narrow enough to expel all the plasma </a:t>
            </a:r>
          </a:p>
          <a:p>
            <a:r>
              <a:rPr lang="en-US">
                <a:solidFill>
                  <a:srgbClr val="C06718"/>
                </a:solidFill>
                <a:latin typeface="ArialMT" charset="0"/>
              </a:rPr>
              <a:t>electrons from the focal region. A description of the </a:t>
            </a:r>
          </a:p>
          <a:p>
            <a:r>
              <a:rPr lang="en-US">
                <a:solidFill>
                  <a:srgbClr val="C06718"/>
                </a:solidFill>
                <a:latin typeface="ArialMT" charset="0"/>
              </a:rPr>
              <a:t>experimental program for the short pulse 10-TW laser facility </a:t>
            </a:r>
          </a:p>
          <a:p>
            <a:r>
              <a:rPr lang="en-US">
                <a:solidFill>
                  <a:srgbClr val="C06718"/>
                </a:solidFill>
                <a:latin typeface="ArialMT" charset="0"/>
              </a:rPr>
              <a:t>at LLNL is presented</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6017083-C2F5-E742-A160-2B25794FD695}" type="slidenum">
              <a:rPr lang="en-US"/>
              <a:pPr/>
              <a:t>13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1E5A43-5664-0F46-A350-C9636010BA22}" type="slidenum">
              <a:rPr lang="en-US"/>
              <a:pPr/>
              <a:t>14</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4975869-E240-DE4A-9667-4224B37BE04D}" type="slidenum">
              <a:rPr lang="en-US">
                <a:latin typeface="Arial" pitchFamily="-106" charset="0"/>
              </a:rPr>
              <a:pPr/>
              <a:t>15</a:t>
            </a:fld>
            <a:endParaRPr lang="en-US">
              <a:latin typeface="Arial" pitchFamily="-106"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106" charset="0"/>
              <a:ea typeface="ＭＳ Ｐゴシック" pitchFamily="-106" charset="-128"/>
              <a:cs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AC233D1-14E2-9A42-B93B-F96ABC31FB85}" type="slidenum">
              <a:rPr lang="en-US"/>
              <a:pPr/>
              <a:t>16</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3B72944-A811-4A6F-9965-9322F50401A4}" type="slidenum">
              <a:rPr lang="en-US" smtClean="0"/>
              <a:pPr/>
              <a:t>20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410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5074EA-0C80-3B45-9C97-2E1217D9CE69}" type="datetimeFigureOut">
              <a:rPr lang="en-US" smtClean="0"/>
              <a:pPr/>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F4EF6-2051-6E47-A018-59E6C2F8FB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074EA-0C80-3B45-9C97-2E1217D9CE69}" type="datetimeFigureOut">
              <a:rPr lang="en-US" smtClean="0"/>
              <a:pPr/>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F4EF6-2051-6E47-A018-59E6C2F8FB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074EA-0C80-3B45-9C97-2E1217D9CE69}" type="datetimeFigureOut">
              <a:rPr lang="en-US" smtClean="0"/>
              <a:pPr/>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F4EF6-2051-6E47-A018-59E6C2F8FB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074EA-0C80-3B45-9C97-2E1217D9CE69}" type="datetimeFigureOut">
              <a:rPr lang="en-US" smtClean="0"/>
              <a:pPr/>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F4EF6-2051-6E47-A018-59E6C2F8FB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074EA-0C80-3B45-9C97-2E1217D9CE69}" type="datetimeFigureOut">
              <a:rPr lang="en-US" smtClean="0"/>
              <a:pPr/>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F4EF6-2051-6E47-A018-59E6C2F8FB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5074EA-0C80-3B45-9C97-2E1217D9CE69}" type="datetimeFigureOut">
              <a:rPr lang="en-US" smtClean="0"/>
              <a:pPr/>
              <a:t>9/18/12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F4EF6-2051-6E47-A018-59E6C2F8FB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5074EA-0C80-3B45-9C97-2E1217D9CE69}" type="datetimeFigureOut">
              <a:rPr lang="en-US" smtClean="0"/>
              <a:pPr/>
              <a:t>9/18/12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F4EF6-2051-6E47-A018-59E6C2F8FB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5074EA-0C80-3B45-9C97-2E1217D9CE69}" type="datetimeFigureOut">
              <a:rPr lang="en-US" smtClean="0"/>
              <a:pPr/>
              <a:t>9/18/12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F4EF6-2051-6E47-A018-59E6C2F8FB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074EA-0C80-3B45-9C97-2E1217D9CE69}" type="datetimeFigureOut">
              <a:rPr lang="en-US" smtClean="0"/>
              <a:pPr/>
              <a:t>9/18/12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F4EF6-2051-6E47-A018-59E6C2F8FB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074EA-0C80-3B45-9C97-2E1217D9CE69}" type="datetimeFigureOut">
              <a:rPr lang="en-US" smtClean="0"/>
              <a:pPr/>
              <a:t>9/18/12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F4EF6-2051-6E47-A018-59E6C2F8FB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074EA-0C80-3B45-9C97-2E1217D9CE69}" type="datetimeFigureOut">
              <a:rPr lang="en-US" smtClean="0"/>
              <a:pPr/>
              <a:t>9/18/12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F4EF6-2051-6E47-A018-59E6C2F8FB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074EA-0C80-3B45-9C97-2E1217D9CE69}" type="datetimeFigureOut">
              <a:rPr lang="en-US" smtClean="0"/>
              <a:pPr/>
              <a:t>9/18/12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F4EF6-2051-6E47-A018-59E6C2F8FB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video" Target="file://localhost/Users/chanjoshi/Desktop/Chan/Yokohama/x2x1_2D.mov" TargetMode="External"/><Relationship Id="rId2" Type="http://schemas.openxmlformats.org/officeDocument/2006/relationships/slideLayout" Target="../slideLayouts/slideLayout2.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video" Target="file://localhost/Users/chanjoshi/Desktop/Chan/Yokohama/density%20exp.avi" TargetMode="External"/><Relationship Id="rId2" Type="http://schemas.openxmlformats.org/officeDocument/2006/relationships/slideLayout" Target="../slideLayouts/slideLayout2.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video" Target="file://localhost/Users/chanjoshi/Desktop/Chan/Yokohama/phase%20exp.avi" TargetMode="External"/><Relationship Id="rId2" Type="http://schemas.openxmlformats.org/officeDocument/2006/relationships/slideLayout" Target="../slideLayouts/slideLayout2.xml"/><Relationship Id="rId3"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video" Target="file://localhost/Users/chanjoshi/Desktop/Chan/Yokohama/density%20drift.avi" TargetMode="External"/><Relationship Id="rId2" Type="http://schemas.openxmlformats.org/officeDocument/2006/relationships/slideLayout" Target="../slideLayouts/slideLayout2.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0.png"/><Relationship Id="rId1" Type="http://schemas.openxmlformats.org/officeDocument/2006/relationships/video" Target="file://localhost/Users/chanjoshi/Desktop/Chan/Yokohama/phase%20drift.avi" TargetMode="Externa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tiff"/></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tiff"/><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49.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219200"/>
            <a:ext cx="6324600" cy="2667000"/>
          </a:xfrm>
        </p:spPr>
        <p:txBody>
          <a:bodyPr>
            <a:normAutofit/>
          </a:bodyPr>
          <a:lstStyle/>
          <a:p>
            <a:r>
              <a:rPr lang="en-US" dirty="0" smtClean="0"/>
              <a:t>Wakes and Shocks</a:t>
            </a:r>
            <a:br>
              <a:rPr lang="en-US" dirty="0" smtClean="0"/>
            </a:br>
            <a:r>
              <a:rPr lang="en-US" dirty="0" smtClean="0"/>
              <a:t>in Plasmas </a:t>
            </a:r>
            <a:endParaRPr lang="en-US" dirty="0"/>
          </a:p>
        </p:txBody>
      </p:sp>
      <p:sp>
        <p:nvSpPr>
          <p:cNvPr id="3" name="Subtitle 2"/>
          <p:cNvSpPr>
            <a:spLocks noGrp="1"/>
          </p:cNvSpPr>
          <p:nvPr>
            <p:ph type="subTitle" idx="1"/>
          </p:nvPr>
        </p:nvSpPr>
        <p:spPr>
          <a:xfrm>
            <a:off x="5029200" y="3886200"/>
            <a:ext cx="2819400" cy="1524000"/>
          </a:xfrm>
        </p:spPr>
        <p:txBody>
          <a:bodyPr/>
          <a:lstStyle/>
          <a:p>
            <a:r>
              <a:rPr lang="en-US" dirty="0" smtClean="0">
                <a:solidFill>
                  <a:srgbClr val="0000FF"/>
                </a:solidFill>
              </a:rPr>
              <a:t>Chan Joshi</a:t>
            </a:r>
          </a:p>
          <a:p>
            <a:r>
              <a:rPr lang="en-US" dirty="0" smtClean="0">
                <a:solidFill>
                  <a:srgbClr val="0000FF"/>
                </a:solidFill>
              </a:rPr>
              <a:t>UCLA</a:t>
            </a:r>
            <a:endParaRPr lang="en-US" dirty="0">
              <a:solidFill>
                <a:srgbClr val="0000FF"/>
              </a:solidFill>
            </a:endParaRPr>
          </a:p>
        </p:txBody>
      </p:sp>
      <p:sp>
        <p:nvSpPr>
          <p:cNvPr id="6" name="TextBox 5"/>
          <p:cNvSpPr txBox="1"/>
          <p:nvPr/>
        </p:nvSpPr>
        <p:spPr>
          <a:xfrm>
            <a:off x="5105400" y="5181600"/>
            <a:ext cx="3140177" cy="646331"/>
          </a:xfrm>
          <a:prstGeom prst="rect">
            <a:avLst/>
          </a:prstGeom>
          <a:noFill/>
        </p:spPr>
        <p:txBody>
          <a:bodyPr wrap="none" rtlCol="0">
            <a:spAutoFit/>
          </a:bodyPr>
          <a:lstStyle/>
          <a:p>
            <a:r>
              <a:rPr lang="en-US" b="1" dirty="0" smtClean="0"/>
              <a:t>Supported by DOE and NSF</a:t>
            </a:r>
          </a:p>
          <a:p>
            <a:r>
              <a:rPr lang="en-US" b="1" dirty="0" smtClean="0"/>
              <a:t>MIPSE Colloquium U. Michigan</a:t>
            </a:r>
            <a:endParaRPr lang="en-US" b="1" dirty="0"/>
          </a:p>
        </p:txBody>
      </p:sp>
      <p:pic>
        <p:nvPicPr>
          <p:cNvPr id="8" name="Picture 7" descr="Picture 1.png"/>
          <p:cNvPicPr>
            <a:picLocks noChangeAspect="1"/>
          </p:cNvPicPr>
          <p:nvPr/>
        </p:nvPicPr>
        <p:blipFill>
          <a:blip r:embed="rId2"/>
          <a:stretch>
            <a:fillRect/>
          </a:stretch>
        </p:blipFill>
        <p:spPr>
          <a:xfrm>
            <a:off x="7772400" y="0"/>
            <a:ext cx="1371600" cy="632361"/>
          </a:xfrm>
          <a:prstGeom prst="rect">
            <a:avLst/>
          </a:prstGeom>
        </p:spPr>
      </p:pic>
      <p:pic>
        <p:nvPicPr>
          <p:cNvPr id="9" name="Picture 8"/>
          <p:cNvPicPr>
            <a:picLocks noChangeAspect="1" noChangeArrowheads="1"/>
          </p:cNvPicPr>
          <p:nvPr/>
        </p:nvPicPr>
        <p:blipFill>
          <a:blip r:embed="rId3">
            <a:lum bright="11000" contrast="22000"/>
          </a:blip>
          <a:srcRect/>
          <a:stretch>
            <a:fillRect/>
          </a:stretch>
        </p:blipFill>
        <p:spPr bwMode="auto">
          <a:xfrm>
            <a:off x="0" y="13488"/>
            <a:ext cx="3733800" cy="4758116"/>
          </a:xfrm>
          <a:prstGeom prst="rect">
            <a:avLst/>
          </a:prstGeom>
          <a:noFill/>
        </p:spPr>
      </p:pic>
      <p:pic>
        <p:nvPicPr>
          <p:cNvPr id="4" name="Picture 3" descr="Picture 1.png"/>
          <p:cNvPicPr>
            <a:picLocks noChangeAspect="1"/>
          </p:cNvPicPr>
          <p:nvPr/>
        </p:nvPicPr>
        <p:blipFill>
          <a:blip r:embed="rId4">
            <a:lum bright="37000" contrast="59000"/>
          </a:blip>
          <a:stretch>
            <a:fillRect/>
          </a:stretch>
        </p:blipFill>
        <p:spPr>
          <a:xfrm>
            <a:off x="863198" y="2366665"/>
            <a:ext cx="3632602" cy="44151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2-05-10 at 2.10.57 PM.png"/>
          <p:cNvPicPr>
            <a:picLocks noGrp="1" noChangeAspect="1"/>
          </p:cNvPicPr>
          <p:nvPr>
            <p:ph idx="1"/>
          </p:nvPr>
        </p:nvPicPr>
        <p:blipFill>
          <a:blip r:embed="rId2">
            <a:lum bright="22000" contrast="24000"/>
          </a:blip>
          <a:srcRect l="-9663" r="-9663"/>
          <a:stretch>
            <a:fillRect/>
          </a:stretch>
        </p:blipFill>
        <p:spPr>
          <a:xfrm>
            <a:off x="-1026013" y="609600"/>
            <a:ext cx="11084413" cy="6096000"/>
          </a:xfrm>
        </p:spPr>
      </p:pic>
      <p:sp>
        <p:nvSpPr>
          <p:cNvPr id="6" name="Rectangle 5"/>
          <p:cNvSpPr/>
          <p:nvPr/>
        </p:nvSpPr>
        <p:spPr>
          <a:xfrm>
            <a:off x="-228600" y="141982"/>
            <a:ext cx="9677400" cy="1077218"/>
          </a:xfrm>
          <a:prstGeom prst="rect">
            <a:avLst/>
          </a:prstGeom>
          <a:solidFill>
            <a:schemeClr val="bg1"/>
          </a:solidFill>
        </p:spPr>
        <p:txBody>
          <a:bodyPr wrap="square">
            <a:spAutoFit/>
          </a:bodyPr>
          <a:lstStyle/>
          <a:p>
            <a:r>
              <a:rPr lang="en-US" sz="3200" dirty="0" smtClean="0">
                <a:solidFill>
                  <a:srgbClr val="0000FF"/>
                </a:solidFill>
              </a:rPr>
              <a:t>  Injector-Accelerator Configuration Produces Narrow               Energy Spread </a:t>
            </a:r>
            <a:r>
              <a:rPr lang="en-US" sz="3200" dirty="0" err="1" smtClean="0">
                <a:solidFill>
                  <a:srgbClr val="0000FF"/>
                </a:solidFill>
              </a:rPr>
              <a:t>e</a:t>
            </a:r>
            <a:r>
              <a:rPr lang="en-US" sz="3200" baseline="30000" dirty="0" smtClean="0">
                <a:solidFill>
                  <a:srgbClr val="0000FF"/>
                </a:solidFill>
              </a:rPr>
              <a:t>-</a:t>
            </a:r>
            <a:r>
              <a:rPr lang="en-US" sz="3200" dirty="0" smtClean="0">
                <a:solidFill>
                  <a:srgbClr val="0000FF"/>
                </a:solidFill>
              </a:rPr>
              <a:t> Beam (UCLA/LLNL/UCSD Collaboration)</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3782" y="-76200"/>
            <a:ext cx="8686800" cy="1143000"/>
          </a:xfrm>
        </p:spPr>
        <p:txBody>
          <a:bodyPr>
            <a:noAutofit/>
          </a:bodyPr>
          <a:lstStyle/>
          <a:p>
            <a:r>
              <a:rPr lang="en-US" sz="3400" dirty="0" smtClean="0">
                <a:solidFill>
                  <a:srgbClr val="0000FF"/>
                </a:solidFill>
              </a:rPr>
              <a:t>High Quality Electron Beams Accelerated</a:t>
            </a:r>
            <a:br>
              <a:rPr lang="en-US" sz="3400" dirty="0" smtClean="0">
                <a:solidFill>
                  <a:srgbClr val="0000FF"/>
                </a:solidFill>
              </a:rPr>
            </a:br>
            <a:r>
              <a:rPr lang="en-US" sz="3400" dirty="0" smtClean="0">
                <a:solidFill>
                  <a:srgbClr val="0000FF"/>
                </a:solidFill>
              </a:rPr>
              <a:t> at 100 </a:t>
            </a:r>
            <a:r>
              <a:rPr lang="en-US" sz="3400" dirty="0" err="1" smtClean="0">
                <a:solidFill>
                  <a:srgbClr val="0000FF"/>
                </a:solidFill>
              </a:rPr>
              <a:t>GeV/m</a:t>
            </a:r>
            <a:r>
              <a:rPr lang="en-US" sz="3400" dirty="0" smtClean="0">
                <a:solidFill>
                  <a:srgbClr val="0000FF"/>
                </a:solidFill>
              </a:rPr>
              <a:t> in Laser Wakefield Accelerator</a:t>
            </a:r>
            <a:endParaRPr lang="en-US" sz="3400" dirty="0">
              <a:solidFill>
                <a:srgbClr val="0000FF"/>
              </a:solidFill>
            </a:endParaRPr>
          </a:p>
        </p:txBody>
      </p:sp>
      <p:sp>
        <p:nvSpPr>
          <p:cNvPr id="10" name="TextBox 9"/>
          <p:cNvSpPr txBox="1"/>
          <p:nvPr/>
        </p:nvSpPr>
        <p:spPr>
          <a:xfrm>
            <a:off x="1377203" y="4343400"/>
            <a:ext cx="4160664" cy="646331"/>
          </a:xfrm>
          <a:prstGeom prst="rect">
            <a:avLst/>
          </a:prstGeom>
          <a:noFill/>
        </p:spPr>
        <p:txBody>
          <a:bodyPr wrap="none" rtlCol="0">
            <a:spAutoFit/>
          </a:bodyPr>
          <a:lstStyle/>
          <a:p>
            <a:r>
              <a:rPr lang="en-US" b="1" dirty="0" err="1" smtClean="0"/>
              <a:t>GeV</a:t>
            </a:r>
            <a:r>
              <a:rPr lang="en-US" b="1" dirty="0" smtClean="0"/>
              <a:t> class beams produced at U.T. Austin</a:t>
            </a:r>
          </a:p>
          <a:p>
            <a:r>
              <a:rPr lang="en-US" b="1" dirty="0" smtClean="0"/>
              <a:t>Courtesy M. Downer; unpublished results</a:t>
            </a:r>
            <a:endParaRPr lang="en-US" b="1" dirty="0"/>
          </a:p>
        </p:txBody>
      </p:sp>
      <p:pic>
        <p:nvPicPr>
          <p:cNvPr id="11" name="Picture 10" descr="Screen shot 2012-08-02 at 2.08.10 PM.png"/>
          <p:cNvPicPr>
            <a:picLocks noChangeAspect="1"/>
          </p:cNvPicPr>
          <p:nvPr/>
        </p:nvPicPr>
        <p:blipFill>
          <a:blip r:embed="rId2">
            <a:lum bright="20000" contrast="26000"/>
          </a:blip>
          <a:stretch>
            <a:fillRect/>
          </a:stretch>
        </p:blipFill>
        <p:spPr>
          <a:xfrm>
            <a:off x="1122801" y="2133600"/>
            <a:ext cx="4216400" cy="1901408"/>
          </a:xfrm>
          <a:prstGeom prst="rect">
            <a:avLst/>
          </a:prstGeom>
        </p:spPr>
      </p:pic>
      <p:sp>
        <p:nvSpPr>
          <p:cNvPr id="12" name="TextBox 11"/>
          <p:cNvSpPr txBox="1"/>
          <p:nvPr/>
        </p:nvSpPr>
        <p:spPr>
          <a:xfrm>
            <a:off x="1272699" y="5334000"/>
            <a:ext cx="4916430" cy="830997"/>
          </a:xfrm>
          <a:prstGeom prst="rect">
            <a:avLst/>
          </a:prstGeom>
          <a:noFill/>
        </p:spPr>
        <p:txBody>
          <a:bodyPr wrap="none" rtlCol="0">
            <a:spAutoFit/>
          </a:bodyPr>
          <a:lstStyle/>
          <a:p>
            <a:r>
              <a:rPr lang="en-US" sz="2400" dirty="0" err="1" smtClean="0">
                <a:solidFill>
                  <a:srgbClr val="FF0000"/>
                </a:solidFill>
              </a:rPr>
              <a:t>GeV</a:t>
            </a:r>
            <a:r>
              <a:rPr lang="en-US" sz="2400" dirty="0" smtClean="0">
                <a:solidFill>
                  <a:srgbClr val="FF0000"/>
                </a:solidFill>
              </a:rPr>
              <a:t> Electron Beams in just a cm-scale</a:t>
            </a:r>
          </a:p>
          <a:p>
            <a:r>
              <a:rPr lang="en-US" sz="2400" dirty="0" smtClean="0">
                <a:solidFill>
                  <a:srgbClr val="FF0000"/>
                </a:solidFill>
              </a:rPr>
              <a:t> plasma accelerator!!!</a:t>
            </a:r>
            <a:endParaRPr lang="en-US" sz="2400" dirty="0">
              <a:solidFill>
                <a:srgbClr val="FF0000"/>
              </a:solidFill>
            </a:endParaRPr>
          </a:p>
        </p:txBody>
      </p:sp>
      <p:grpSp>
        <p:nvGrpSpPr>
          <p:cNvPr id="18" name="Group 17"/>
          <p:cNvGrpSpPr/>
          <p:nvPr/>
        </p:nvGrpSpPr>
        <p:grpSpPr>
          <a:xfrm>
            <a:off x="6523603" y="1182081"/>
            <a:ext cx="2544197" cy="5681184"/>
            <a:chOff x="135506" y="1182081"/>
            <a:chExt cx="2544197" cy="5681184"/>
          </a:xfrm>
        </p:grpSpPr>
        <p:sp>
          <p:nvSpPr>
            <p:cNvPr id="19" name="TextBox 18"/>
            <p:cNvSpPr txBox="1"/>
            <p:nvPr/>
          </p:nvSpPr>
          <p:spPr>
            <a:xfrm>
              <a:off x="245527" y="6493933"/>
              <a:ext cx="2434176" cy="369332"/>
            </a:xfrm>
            <a:prstGeom prst="rect">
              <a:avLst/>
            </a:prstGeom>
            <a:noFill/>
          </p:spPr>
          <p:txBody>
            <a:bodyPr wrap="square" rtlCol="0">
              <a:spAutoFit/>
            </a:bodyPr>
            <a:lstStyle/>
            <a:p>
              <a:pPr algn="ctr"/>
              <a:r>
                <a:rPr lang="en-US" b="1" dirty="0" smtClean="0"/>
                <a:t>Image plate for </a:t>
              </a:r>
              <a:r>
                <a:rPr lang="en-US" b="1" dirty="0" err="1" smtClean="0"/>
                <a:t>GeV</a:t>
              </a:r>
              <a:r>
                <a:rPr lang="en-US" b="1" dirty="0" smtClean="0"/>
                <a:t> e</a:t>
              </a:r>
              <a:r>
                <a:rPr lang="en-US" b="1" baseline="30000" dirty="0" smtClean="0"/>
                <a:t>-</a:t>
              </a:r>
              <a:endParaRPr lang="en-US" b="1" baseline="30000" dirty="0"/>
            </a:p>
          </p:txBody>
        </p:sp>
        <p:sp>
          <p:nvSpPr>
            <p:cNvPr id="20" name="TextBox 19"/>
            <p:cNvSpPr txBox="1"/>
            <p:nvPr/>
          </p:nvSpPr>
          <p:spPr>
            <a:xfrm>
              <a:off x="253533" y="3649135"/>
              <a:ext cx="1254030" cy="369332"/>
            </a:xfrm>
            <a:prstGeom prst="rect">
              <a:avLst/>
            </a:prstGeom>
            <a:noFill/>
          </p:spPr>
          <p:txBody>
            <a:bodyPr wrap="square" rtlCol="0">
              <a:spAutoFit/>
            </a:bodyPr>
            <a:lstStyle/>
            <a:p>
              <a:pPr algn="ctr"/>
              <a:r>
                <a:rPr lang="en-US" b="1" dirty="0" smtClean="0"/>
                <a:t>1T magnet</a:t>
              </a:r>
              <a:endParaRPr lang="en-US" b="1" dirty="0"/>
            </a:p>
          </p:txBody>
        </p:sp>
        <p:sp>
          <p:nvSpPr>
            <p:cNvPr id="21" name="TextBox 20"/>
            <p:cNvSpPr txBox="1"/>
            <p:nvPr/>
          </p:nvSpPr>
          <p:spPr>
            <a:xfrm>
              <a:off x="406401" y="2743200"/>
              <a:ext cx="914400" cy="830997"/>
            </a:xfrm>
            <a:prstGeom prst="rect">
              <a:avLst/>
            </a:prstGeom>
            <a:noFill/>
          </p:spPr>
          <p:txBody>
            <a:bodyPr wrap="square" rtlCol="0">
              <a:spAutoFit/>
            </a:bodyPr>
            <a:lstStyle/>
            <a:p>
              <a:pPr algn="ctr"/>
              <a:r>
                <a:rPr lang="en-US" sz="1600" b="1" dirty="0" smtClean="0"/>
                <a:t>7 cm </a:t>
              </a:r>
              <a:r>
                <a:rPr lang="en-US" sz="1600" b="1" dirty="0" err="1" smtClean="0"/>
                <a:t>unifom</a:t>
              </a:r>
              <a:endParaRPr lang="en-US" sz="1600" b="1" dirty="0" smtClean="0"/>
            </a:p>
            <a:p>
              <a:pPr algn="ctr"/>
              <a:r>
                <a:rPr lang="en-US" sz="1600" b="1" dirty="0"/>
                <a:t>g</a:t>
              </a:r>
              <a:r>
                <a:rPr lang="en-US" sz="1600" b="1" dirty="0" smtClean="0"/>
                <a:t>as cell</a:t>
              </a:r>
            </a:p>
          </p:txBody>
        </p:sp>
        <p:sp>
          <p:nvSpPr>
            <p:cNvPr id="22" name="TextBox 21"/>
            <p:cNvSpPr txBox="1"/>
            <p:nvPr/>
          </p:nvSpPr>
          <p:spPr>
            <a:xfrm>
              <a:off x="161050" y="5486400"/>
              <a:ext cx="619743" cy="523220"/>
            </a:xfrm>
            <a:prstGeom prst="rect">
              <a:avLst/>
            </a:prstGeom>
            <a:noFill/>
          </p:spPr>
          <p:txBody>
            <a:bodyPr wrap="none" rtlCol="0">
              <a:spAutoFit/>
            </a:bodyPr>
            <a:lstStyle/>
            <a:p>
              <a:r>
                <a:rPr lang="en-US" sz="1400" b="1" dirty="0" smtClean="0"/>
                <a:t>Beam </a:t>
              </a:r>
            </a:p>
            <a:p>
              <a:r>
                <a:rPr lang="en-US" sz="1400" b="1" dirty="0" smtClean="0"/>
                <a:t>dump</a:t>
              </a:r>
              <a:endParaRPr lang="en-US" sz="1400" b="1" dirty="0"/>
            </a:p>
          </p:txBody>
        </p:sp>
        <p:sp>
          <p:nvSpPr>
            <p:cNvPr id="23" name="TextBox 22"/>
            <p:cNvSpPr txBox="1"/>
            <p:nvPr/>
          </p:nvSpPr>
          <p:spPr>
            <a:xfrm>
              <a:off x="355625" y="1600200"/>
              <a:ext cx="1117576" cy="923330"/>
            </a:xfrm>
            <a:prstGeom prst="rect">
              <a:avLst/>
            </a:prstGeom>
            <a:noFill/>
          </p:spPr>
          <p:txBody>
            <a:bodyPr wrap="none" rtlCol="0">
              <a:spAutoFit/>
            </a:bodyPr>
            <a:lstStyle/>
            <a:p>
              <a:pPr algn="ctr"/>
              <a:r>
                <a:rPr lang="en-US" b="1" dirty="0" smtClean="0">
                  <a:solidFill>
                    <a:srgbClr val="FF0000"/>
                  </a:solidFill>
                </a:rPr>
                <a:t>f/40</a:t>
              </a:r>
            </a:p>
            <a:p>
              <a:pPr algn="ctr"/>
              <a:r>
                <a:rPr lang="en-US" b="1" dirty="0" smtClean="0">
                  <a:solidFill>
                    <a:srgbClr val="FF0000"/>
                  </a:solidFill>
                </a:rPr>
                <a:t>95 – 125 J </a:t>
              </a:r>
            </a:p>
            <a:p>
              <a:pPr algn="ctr"/>
              <a:r>
                <a:rPr lang="en-US" b="1" dirty="0" smtClean="0">
                  <a:solidFill>
                    <a:srgbClr val="FF0000"/>
                  </a:solidFill>
                </a:rPr>
                <a:t>150 </a:t>
              </a:r>
              <a:r>
                <a:rPr lang="en-US" b="1" dirty="0" err="1" smtClean="0">
                  <a:solidFill>
                    <a:srgbClr val="FF0000"/>
                  </a:solidFill>
                </a:rPr>
                <a:t>fs</a:t>
              </a:r>
              <a:endParaRPr lang="en-US" b="1" dirty="0">
                <a:solidFill>
                  <a:srgbClr val="FF0000"/>
                </a:solidFill>
              </a:endParaRPr>
            </a:p>
          </p:txBody>
        </p:sp>
        <p:grpSp>
          <p:nvGrpSpPr>
            <p:cNvPr id="24" name="Group 21"/>
            <p:cNvGrpSpPr/>
            <p:nvPr/>
          </p:nvGrpSpPr>
          <p:grpSpPr>
            <a:xfrm>
              <a:off x="892057" y="1726072"/>
              <a:ext cx="1459507" cy="4791028"/>
              <a:chOff x="892057" y="1759938"/>
              <a:chExt cx="1459507" cy="4791028"/>
            </a:xfrm>
          </p:grpSpPr>
          <p:sp>
            <p:nvSpPr>
              <p:cNvPr id="28" name="Rectangle 84"/>
              <p:cNvSpPr>
                <a:spLocks noChangeArrowheads="1"/>
              </p:cNvSpPr>
              <p:nvPr/>
            </p:nvSpPr>
            <p:spPr bwMode="auto">
              <a:xfrm rot="5400000">
                <a:off x="1731643" y="2838297"/>
                <a:ext cx="224580" cy="97602"/>
              </a:xfrm>
              <a:prstGeom prst="rect">
                <a:avLst/>
              </a:prstGeom>
              <a:solidFill>
                <a:srgbClr val="FFFFF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85"/>
              <p:cNvSpPr>
                <a:spLocks noChangeArrowheads="1"/>
              </p:cNvSpPr>
              <p:nvPr/>
            </p:nvSpPr>
            <p:spPr bwMode="auto">
              <a:xfrm rot="5400000">
                <a:off x="1731643" y="2838297"/>
                <a:ext cx="224580" cy="97602"/>
              </a:xfrm>
              <a:prstGeom prst="rect">
                <a:avLst/>
              </a:prstGeom>
              <a:noFill/>
              <a:ln w="4" cap="flat">
                <a:solidFill>
                  <a:srgbClr val="FFFFFF"/>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86"/>
              <p:cNvSpPr>
                <a:spLocks noChangeShapeType="1"/>
              </p:cNvSpPr>
              <p:nvPr/>
            </p:nvSpPr>
            <p:spPr bwMode="auto">
              <a:xfrm rot="5400000">
                <a:off x="948932" y="3232497"/>
                <a:ext cx="1461188" cy="3790"/>
              </a:xfrm>
              <a:prstGeom prst="line">
                <a:avLst/>
              </a:prstGeom>
              <a:noFill/>
              <a:ln w="7" cap="flat">
                <a:solidFill>
                  <a:srgbClr val="0000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Rectangle 87"/>
              <p:cNvSpPr>
                <a:spLocks noChangeArrowheads="1"/>
              </p:cNvSpPr>
              <p:nvPr/>
            </p:nvSpPr>
            <p:spPr bwMode="auto">
              <a:xfrm rot="5400000">
                <a:off x="918609" y="3192698"/>
                <a:ext cx="1520886" cy="63488"/>
              </a:xfrm>
              <a:prstGeom prst="rect">
                <a:avLst/>
              </a:prstGeom>
              <a:solidFill>
                <a:srgbClr val="FFFFF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Rectangle 88"/>
              <p:cNvSpPr>
                <a:spLocks noChangeArrowheads="1"/>
              </p:cNvSpPr>
              <p:nvPr/>
            </p:nvSpPr>
            <p:spPr bwMode="auto">
              <a:xfrm rot="5400000">
                <a:off x="918609" y="3192698"/>
                <a:ext cx="1520886" cy="63488"/>
              </a:xfrm>
              <a:prstGeom prst="rect">
                <a:avLst/>
              </a:prstGeom>
              <a:noFill/>
              <a:ln w="7" cap="flat">
                <a:solidFill>
                  <a:srgbClr val="FFFFFF"/>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Line 89"/>
              <p:cNvSpPr>
                <a:spLocks noChangeShapeType="1"/>
              </p:cNvSpPr>
              <p:nvPr/>
            </p:nvSpPr>
            <p:spPr bwMode="auto">
              <a:xfrm rot="5400000" flipV="1">
                <a:off x="215021" y="3229180"/>
                <a:ext cx="2945118" cy="6633"/>
              </a:xfrm>
              <a:prstGeom prst="line">
                <a:avLst/>
              </a:prstGeom>
              <a:noFill/>
              <a:ln w="7" cap="flat">
                <a:solidFill>
                  <a:srgbClr val="0000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Line 91"/>
              <p:cNvSpPr>
                <a:spLocks noChangeShapeType="1"/>
              </p:cNvSpPr>
              <p:nvPr/>
            </p:nvSpPr>
            <p:spPr bwMode="auto">
              <a:xfrm rot="5400000">
                <a:off x="1692792" y="4615982"/>
                <a:ext cx="0" cy="109921"/>
              </a:xfrm>
              <a:prstGeom prst="line">
                <a:avLst/>
              </a:prstGeom>
              <a:noFill/>
              <a:ln w="7" cap="flat">
                <a:solidFill>
                  <a:srgbClr val="0000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92"/>
              <p:cNvSpPr>
                <a:spLocks/>
              </p:cNvSpPr>
              <p:nvPr/>
            </p:nvSpPr>
            <p:spPr bwMode="auto">
              <a:xfrm rot="5400000">
                <a:off x="1233684" y="2164086"/>
                <a:ext cx="901161" cy="100445"/>
              </a:xfrm>
              <a:custGeom>
                <a:avLst/>
                <a:gdLst>
                  <a:gd name="T0" fmla="*/ 0 w 951"/>
                  <a:gd name="T1" fmla="*/ 0 h 106"/>
                  <a:gd name="T2" fmla="*/ 951 w 951"/>
                  <a:gd name="T3" fmla="*/ 35 h 106"/>
                  <a:gd name="T4" fmla="*/ 951 w 951"/>
                  <a:gd name="T5" fmla="*/ 67 h 106"/>
                  <a:gd name="T6" fmla="*/ 0 w 951"/>
                  <a:gd name="T7" fmla="*/ 106 h 106"/>
                  <a:gd name="T8" fmla="*/ 0 w 951"/>
                  <a:gd name="T9" fmla="*/ 0 h 106"/>
                </a:gdLst>
                <a:ahLst/>
                <a:cxnLst>
                  <a:cxn ang="0">
                    <a:pos x="T0" y="T1"/>
                  </a:cxn>
                  <a:cxn ang="0">
                    <a:pos x="T2" y="T3"/>
                  </a:cxn>
                  <a:cxn ang="0">
                    <a:pos x="T4" y="T5"/>
                  </a:cxn>
                  <a:cxn ang="0">
                    <a:pos x="T6" y="T7"/>
                  </a:cxn>
                  <a:cxn ang="0">
                    <a:pos x="T8" y="T9"/>
                  </a:cxn>
                </a:cxnLst>
                <a:rect l="0" t="0" r="r" b="b"/>
                <a:pathLst>
                  <a:path w="951" h="106">
                    <a:moveTo>
                      <a:pt x="0" y="0"/>
                    </a:moveTo>
                    <a:lnTo>
                      <a:pt x="951" y="35"/>
                    </a:lnTo>
                    <a:lnTo>
                      <a:pt x="951" y="67"/>
                    </a:lnTo>
                    <a:lnTo>
                      <a:pt x="0" y="106"/>
                    </a:lnTo>
                    <a:lnTo>
                      <a:pt x="0" y="0"/>
                    </a:lnTo>
                    <a:close/>
                  </a:path>
                </a:pathLst>
              </a:custGeom>
              <a:solidFill>
                <a:srgbClr val="FF000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93"/>
              <p:cNvSpPr>
                <a:spLocks/>
              </p:cNvSpPr>
              <p:nvPr/>
            </p:nvSpPr>
            <p:spPr bwMode="auto">
              <a:xfrm rot="5400000">
                <a:off x="1233684" y="2164086"/>
                <a:ext cx="901161" cy="100445"/>
              </a:xfrm>
              <a:custGeom>
                <a:avLst/>
                <a:gdLst>
                  <a:gd name="T0" fmla="*/ 0 w 951"/>
                  <a:gd name="T1" fmla="*/ 0 h 106"/>
                  <a:gd name="T2" fmla="*/ 951 w 951"/>
                  <a:gd name="T3" fmla="*/ 35 h 106"/>
                  <a:gd name="T4" fmla="*/ 951 w 951"/>
                  <a:gd name="T5" fmla="*/ 67 h 106"/>
                  <a:gd name="T6" fmla="*/ 0 w 951"/>
                  <a:gd name="T7" fmla="*/ 106 h 106"/>
                  <a:gd name="T8" fmla="*/ 0 w 951"/>
                  <a:gd name="T9" fmla="*/ 0 h 106"/>
                </a:gdLst>
                <a:ahLst/>
                <a:cxnLst>
                  <a:cxn ang="0">
                    <a:pos x="T0" y="T1"/>
                  </a:cxn>
                  <a:cxn ang="0">
                    <a:pos x="T2" y="T3"/>
                  </a:cxn>
                  <a:cxn ang="0">
                    <a:pos x="T4" y="T5"/>
                  </a:cxn>
                  <a:cxn ang="0">
                    <a:pos x="T6" y="T7"/>
                  </a:cxn>
                  <a:cxn ang="0">
                    <a:pos x="T8" y="T9"/>
                  </a:cxn>
                </a:cxnLst>
                <a:rect l="0" t="0" r="r" b="b"/>
                <a:pathLst>
                  <a:path w="951" h="106">
                    <a:moveTo>
                      <a:pt x="0" y="0"/>
                    </a:moveTo>
                    <a:lnTo>
                      <a:pt x="951" y="35"/>
                    </a:lnTo>
                    <a:lnTo>
                      <a:pt x="951" y="67"/>
                    </a:lnTo>
                    <a:lnTo>
                      <a:pt x="0" y="106"/>
                    </a:lnTo>
                    <a:lnTo>
                      <a:pt x="0" y="0"/>
                    </a:lnTo>
                    <a:close/>
                  </a:path>
                </a:pathLst>
              </a:custGeom>
              <a:noFill/>
              <a:ln w="7" cap="flat">
                <a:solidFill>
                  <a:srgbClr val="FF00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4"/>
              <p:cNvSpPr>
                <a:spLocks/>
              </p:cNvSpPr>
              <p:nvPr/>
            </p:nvSpPr>
            <p:spPr bwMode="auto">
              <a:xfrm rot="5400000">
                <a:off x="962672" y="4485688"/>
                <a:ext cx="1460241" cy="144034"/>
              </a:xfrm>
              <a:custGeom>
                <a:avLst/>
                <a:gdLst>
                  <a:gd name="T0" fmla="*/ 1541 w 1541"/>
                  <a:gd name="T1" fmla="*/ 152 h 152"/>
                  <a:gd name="T2" fmla="*/ 0 w 1541"/>
                  <a:gd name="T3" fmla="*/ 106 h 152"/>
                  <a:gd name="T4" fmla="*/ 0 w 1541"/>
                  <a:gd name="T5" fmla="*/ 60 h 152"/>
                  <a:gd name="T6" fmla="*/ 1541 w 1541"/>
                  <a:gd name="T7" fmla="*/ 0 h 152"/>
                  <a:gd name="T8" fmla="*/ 1541 w 1541"/>
                  <a:gd name="T9" fmla="*/ 152 h 152"/>
                </a:gdLst>
                <a:ahLst/>
                <a:cxnLst>
                  <a:cxn ang="0">
                    <a:pos x="T0" y="T1"/>
                  </a:cxn>
                  <a:cxn ang="0">
                    <a:pos x="T2" y="T3"/>
                  </a:cxn>
                  <a:cxn ang="0">
                    <a:pos x="T4" y="T5"/>
                  </a:cxn>
                  <a:cxn ang="0">
                    <a:pos x="T6" y="T7"/>
                  </a:cxn>
                  <a:cxn ang="0">
                    <a:pos x="T8" y="T9"/>
                  </a:cxn>
                </a:cxnLst>
                <a:rect l="0" t="0" r="r" b="b"/>
                <a:pathLst>
                  <a:path w="1541" h="152">
                    <a:moveTo>
                      <a:pt x="1541" y="152"/>
                    </a:moveTo>
                    <a:lnTo>
                      <a:pt x="0" y="106"/>
                    </a:lnTo>
                    <a:lnTo>
                      <a:pt x="0" y="60"/>
                    </a:lnTo>
                    <a:lnTo>
                      <a:pt x="1541" y="0"/>
                    </a:lnTo>
                    <a:lnTo>
                      <a:pt x="1541" y="152"/>
                    </a:lnTo>
                    <a:close/>
                  </a:path>
                </a:pathLst>
              </a:custGeom>
              <a:solidFill>
                <a:srgbClr val="FF000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6"/>
              <p:cNvSpPr>
                <a:spLocks/>
              </p:cNvSpPr>
              <p:nvPr/>
            </p:nvSpPr>
            <p:spPr bwMode="auto">
              <a:xfrm rot="5400000">
                <a:off x="1512750" y="5380690"/>
                <a:ext cx="353452" cy="133610"/>
              </a:xfrm>
              <a:custGeom>
                <a:avLst/>
                <a:gdLst>
                  <a:gd name="T0" fmla="*/ 0 w 371"/>
                  <a:gd name="T1" fmla="*/ 0 h 138"/>
                  <a:gd name="T2" fmla="*/ 11 w 371"/>
                  <a:gd name="T3" fmla="*/ 124 h 138"/>
                  <a:gd name="T4" fmla="*/ 371 w 371"/>
                  <a:gd name="T5" fmla="*/ 138 h 138"/>
                  <a:gd name="T6" fmla="*/ 0 w 371"/>
                  <a:gd name="T7" fmla="*/ 0 h 138"/>
                </a:gdLst>
                <a:ahLst/>
                <a:cxnLst>
                  <a:cxn ang="0">
                    <a:pos x="T0" y="T1"/>
                  </a:cxn>
                  <a:cxn ang="0">
                    <a:pos x="T2" y="T3"/>
                  </a:cxn>
                  <a:cxn ang="0">
                    <a:pos x="T4" y="T5"/>
                  </a:cxn>
                  <a:cxn ang="0">
                    <a:pos x="T6" y="T7"/>
                  </a:cxn>
                </a:cxnLst>
                <a:rect l="0" t="0" r="r" b="b"/>
                <a:pathLst>
                  <a:path w="371" h="138">
                    <a:moveTo>
                      <a:pt x="0" y="0"/>
                    </a:moveTo>
                    <a:lnTo>
                      <a:pt x="11" y="124"/>
                    </a:lnTo>
                    <a:lnTo>
                      <a:pt x="371" y="138"/>
                    </a:lnTo>
                    <a:lnTo>
                      <a:pt x="0" y="0"/>
                    </a:lnTo>
                    <a:close/>
                  </a:path>
                </a:pathLst>
              </a:custGeom>
              <a:solidFill>
                <a:srgbClr val="FF000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7"/>
              <p:cNvSpPr>
                <a:spLocks/>
              </p:cNvSpPr>
              <p:nvPr/>
            </p:nvSpPr>
            <p:spPr bwMode="auto">
              <a:xfrm rot="5400000">
                <a:off x="1497115" y="5398220"/>
                <a:ext cx="351557" cy="130767"/>
              </a:xfrm>
              <a:custGeom>
                <a:avLst/>
                <a:gdLst>
                  <a:gd name="T0" fmla="*/ 0 w 371"/>
                  <a:gd name="T1" fmla="*/ 0 h 138"/>
                  <a:gd name="T2" fmla="*/ 11 w 371"/>
                  <a:gd name="T3" fmla="*/ 124 h 138"/>
                  <a:gd name="T4" fmla="*/ 371 w 371"/>
                  <a:gd name="T5" fmla="*/ 138 h 138"/>
                  <a:gd name="T6" fmla="*/ 0 w 371"/>
                  <a:gd name="T7" fmla="*/ 0 h 138"/>
                </a:gdLst>
                <a:ahLst/>
                <a:cxnLst>
                  <a:cxn ang="0">
                    <a:pos x="T0" y="T1"/>
                  </a:cxn>
                  <a:cxn ang="0">
                    <a:pos x="T2" y="T3"/>
                  </a:cxn>
                  <a:cxn ang="0">
                    <a:pos x="T4" y="T5"/>
                  </a:cxn>
                  <a:cxn ang="0">
                    <a:pos x="T6" y="T7"/>
                  </a:cxn>
                </a:cxnLst>
                <a:rect l="0" t="0" r="r" b="b"/>
                <a:pathLst>
                  <a:path w="371" h="138">
                    <a:moveTo>
                      <a:pt x="0" y="0"/>
                    </a:moveTo>
                    <a:lnTo>
                      <a:pt x="11" y="124"/>
                    </a:lnTo>
                    <a:lnTo>
                      <a:pt x="371" y="138"/>
                    </a:lnTo>
                    <a:lnTo>
                      <a:pt x="0" y="0"/>
                    </a:lnTo>
                    <a:close/>
                  </a:path>
                </a:pathLst>
              </a:custGeom>
              <a:noFill/>
              <a:ln w="7" cap="flat">
                <a:solidFill>
                  <a:srgbClr val="FF00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151"/>
              <p:cNvSpPr>
                <a:spLocks noChangeArrowheads="1"/>
              </p:cNvSpPr>
              <p:nvPr/>
            </p:nvSpPr>
            <p:spPr bwMode="auto">
              <a:xfrm rot="5400000">
                <a:off x="1267323" y="3067615"/>
                <a:ext cx="831039" cy="245427"/>
              </a:xfrm>
              <a:prstGeom prst="rect">
                <a:avLst/>
              </a:prstGeom>
              <a:solidFill>
                <a:srgbClr val="1C8EF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152"/>
              <p:cNvSpPr>
                <a:spLocks noChangeArrowheads="1"/>
              </p:cNvSpPr>
              <p:nvPr/>
            </p:nvSpPr>
            <p:spPr bwMode="auto">
              <a:xfrm rot="5400000">
                <a:off x="1267323" y="3067615"/>
                <a:ext cx="831039" cy="245427"/>
              </a:xfrm>
              <a:prstGeom prst="rect">
                <a:avLst/>
              </a:prstGeom>
              <a:noFill/>
              <a:ln w="7" cap="flat">
                <a:solidFill>
                  <a:srgbClr val="0000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153"/>
              <p:cNvSpPr>
                <a:spLocks noChangeArrowheads="1"/>
              </p:cNvSpPr>
              <p:nvPr/>
            </p:nvSpPr>
            <p:spPr bwMode="auto">
              <a:xfrm rot="5400000">
                <a:off x="1636884" y="2768175"/>
                <a:ext cx="84335" cy="97602"/>
              </a:xfrm>
              <a:prstGeom prst="rect">
                <a:avLst/>
              </a:prstGeom>
              <a:solidFill>
                <a:srgbClr val="1C8EF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154"/>
              <p:cNvSpPr>
                <a:spLocks noChangeArrowheads="1"/>
              </p:cNvSpPr>
              <p:nvPr/>
            </p:nvSpPr>
            <p:spPr bwMode="auto">
              <a:xfrm rot="5400000">
                <a:off x="1636884" y="2768175"/>
                <a:ext cx="84335" cy="97602"/>
              </a:xfrm>
              <a:prstGeom prst="rect">
                <a:avLst/>
              </a:prstGeom>
              <a:noFill/>
              <a:ln w="7" cap="flat">
                <a:solidFill>
                  <a:srgbClr val="1C8EFF"/>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155"/>
              <p:cNvSpPr>
                <a:spLocks noChangeArrowheads="1"/>
              </p:cNvSpPr>
              <p:nvPr/>
            </p:nvSpPr>
            <p:spPr bwMode="auto">
              <a:xfrm rot="5400000">
                <a:off x="1642570" y="3510141"/>
                <a:ext cx="93812" cy="97602"/>
              </a:xfrm>
              <a:prstGeom prst="rect">
                <a:avLst/>
              </a:prstGeom>
              <a:solidFill>
                <a:srgbClr val="1C8EF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156"/>
              <p:cNvSpPr>
                <a:spLocks noChangeArrowheads="1"/>
              </p:cNvSpPr>
              <p:nvPr/>
            </p:nvSpPr>
            <p:spPr bwMode="auto">
              <a:xfrm rot="5400000">
                <a:off x="1642570" y="3510141"/>
                <a:ext cx="93812" cy="97602"/>
              </a:xfrm>
              <a:prstGeom prst="rect">
                <a:avLst/>
              </a:prstGeom>
              <a:noFill/>
              <a:ln w="7" cap="flat">
                <a:solidFill>
                  <a:srgbClr val="1C8EFF"/>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157"/>
              <p:cNvSpPr>
                <a:spLocks noChangeArrowheads="1"/>
              </p:cNvSpPr>
              <p:nvPr/>
            </p:nvSpPr>
            <p:spPr bwMode="auto">
              <a:xfrm rot="5400000">
                <a:off x="1107654" y="3227286"/>
                <a:ext cx="1156063" cy="36956"/>
              </a:xfrm>
              <a:prstGeom prst="rect">
                <a:avLst/>
              </a:prstGeom>
              <a:solidFill>
                <a:srgbClr val="FF000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158"/>
              <p:cNvSpPr>
                <a:spLocks noChangeArrowheads="1"/>
              </p:cNvSpPr>
              <p:nvPr/>
            </p:nvSpPr>
            <p:spPr bwMode="auto">
              <a:xfrm rot="5400000">
                <a:off x="1107654" y="3227286"/>
                <a:ext cx="1156063" cy="36956"/>
              </a:xfrm>
              <a:prstGeom prst="rect">
                <a:avLst/>
              </a:prstGeom>
              <a:noFill/>
              <a:ln w="7" cap="flat">
                <a:solidFill>
                  <a:srgbClr val="FF00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159"/>
              <p:cNvSpPr>
                <a:spLocks noChangeArrowheads="1"/>
              </p:cNvSpPr>
              <p:nvPr/>
            </p:nvSpPr>
            <p:spPr bwMode="auto">
              <a:xfrm rot="5400000">
                <a:off x="1446891" y="5210597"/>
                <a:ext cx="908741" cy="20468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9" name="Line 172"/>
              <p:cNvSpPr>
                <a:spLocks noChangeShapeType="1"/>
              </p:cNvSpPr>
              <p:nvPr/>
            </p:nvSpPr>
            <p:spPr bwMode="auto">
              <a:xfrm rot="5400000" flipV="1">
                <a:off x="1321336" y="3624801"/>
                <a:ext cx="740070" cy="6633"/>
              </a:xfrm>
              <a:prstGeom prst="line">
                <a:avLst/>
              </a:prstGeom>
              <a:noFill/>
              <a:ln w="14" cap="flat">
                <a:solidFill>
                  <a:srgbClr val="8E23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Line 173"/>
              <p:cNvSpPr>
                <a:spLocks noChangeShapeType="1"/>
              </p:cNvSpPr>
              <p:nvPr/>
            </p:nvSpPr>
            <p:spPr bwMode="auto">
              <a:xfrm rot="5400000" flipV="1">
                <a:off x="424913" y="5254660"/>
                <a:ext cx="2542391" cy="2843"/>
              </a:xfrm>
              <a:prstGeom prst="line">
                <a:avLst/>
              </a:prstGeom>
              <a:noFill/>
              <a:ln w="25400" cap="flat">
                <a:solidFill>
                  <a:srgbClr val="8E23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Line 174"/>
              <p:cNvSpPr>
                <a:spLocks noChangeShapeType="1"/>
              </p:cNvSpPr>
              <p:nvPr/>
            </p:nvSpPr>
            <p:spPr bwMode="auto">
              <a:xfrm rot="5400000">
                <a:off x="372142" y="5187674"/>
                <a:ext cx="2522492" cy="122600"/>
              </a:xfrm>
              <a:prstGeom prst="line">
                <a:avLst/>
              </a:prstGeom>
              <a:noFill/>
              <a:ln w="25400" cap="flat">
                <a:solidFill>
                  <a:srgbClr val="8E23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175"/>
              <p:cNvSpPr>
                <a:spLocks noChangeArrowheads="1"/>
              </p:cNvSpPr>
              <p:nvPr/>
            </p:nvSpPr>
            <p:spPr bwMode="auto">
              <a:xfrm rot="5400000">
                <a:off x="1820244" y="3098412"/>
                <a:ext cx="83387" cy="154457"/>
              </a:xfrm>
              <a:prstGeom prst="rect">
                <a:avLst/>
              </a:prstGeom>
              <a:solidFill>
                <a:srgbClr val="1C8EF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176"/>
              <p:cNvSpPr>
                <a:spLocks noChangeArrowheads="1"/>
              </p:cNvSpPr>
              <p:nvPr/>
            </p:nvSpPr>
            <p:spPr bwMode="auto">
              <a:xfrm rot="5400000">
                <a:off x="1820244" y="3098412"/>
                <a:ext cx="83387" cy="154457"/>
              </a:xfrm>
              <a:prstGeom prst="rect">
                <a:avLst/>
              </a:prstGeom>
              <a:noFill/>
              <a:ln w="7" cap="flat">
                <a:solidFill>
                  <a:srgbClr val="0000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177"/>
              <p:cNvSpPr>
                <a:spLocks noChangeArrowheads="1"/>
              </p:cNvSpPr>
              <p:nvPr/>
            </p:nvSpPr>
            <p:spPr bwMode="auto">
              <a:xfrm rot="5400000">
                <a:off x="1830667" y="3151477"/>
                <a:ext cx="231213" cy="54013"/>
              </a:xfrm>
              <a:prstGeom prst="rect">
                <a:avLst/>
              </a:prstGeom>
              <a:solidFill>
                <a:srgbClr val="FFFFF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179"/>
              <p:cNvSpPr>
                <a:spLocks noChangeArrowheads="1"/>
              </p:cNvSpPr>
              <p:nvPr/>
            </p:nvSpPr>
            <p:spPr bwMode="auto">
              <a:xfrm rot="5400000">
                <a:off x="1657731" y="3133947"/>
                <a:ext cx="227422" cy="53066"/>
              </a:xfrm>
              <a:prstGeom prst="rect">
                <a:avLst/>
              </a:prstGeom>
              <a:solidFill>
                <a:srgbClr val="1C8EF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180"/>
              <p:cNvSpPr>
                <a:spLocks noChangeArrowheads="1"/>
              </p:cNvSpPr>
              <p:nvPr/>
            </p:nvSpPr>
            <p:spPr bwMode="auto">
              <a:xfrm rot="5400000">
                <a:off x="1657731" y="3133947"/>
                <a:ext cx="227422" cy="53066"/>
              </a:xfrm>
              <a:prstGeom prst="rect">
                <a:avLst/>
              </a:prstGeom>
              <a:noFill/>
              <a:ln w="7" cap="flat">
                <a:solidFill>
                  <a:srgbClr val="1C8EFF"/>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181"/>
              <p:cNvSpPr>
                <a:spLocks noChangeArrowheads="1"/>
              </p:cNvSpPr>
              <p:nvPr/>
            </p:nvSpPr>
            <p:spPr bwMode="auto">
              <a:xfrm rot="5400000">
                <a:off x="2032504" y="3112626"/>
                <a:ext cx="0" cy="1620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8" name="Rectangle 182"/>
              <p:cNvSpPr>
                <a:spLocks noChangeArrowheads="1"/>
              </p:cNvSpPr>
              <p:nvPr/>
            </p:nvSpPr>
            <p:spPr bwMode="auto">
              <a:xfrm rot="5400000">
                <a:off x="2032504" y="3206438"/>
                <a:ext cx="0" cy="1620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9" name="Rectangle 183"/>
              <p:cNvSpPr>
                <a:spLocks noChangeArrowheads="1"/>
              </p:cNvSpPr>
              <p:nvPr/>
            </p:nvSpPr>
            <p:spPr bwMode="auto">
              <a:xfrm rot="5400000">
                <a:off x="2023975" y="3116416"/>
                <a:ext cx="0" cy="1620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0" name="Rectangle 184"/>
              <p:cNvSpPr>
                <a:spLocks noChangeArrowheads="1"/>
              </p:cNvSpPr>
              <p:nvPr/>
            </p:nvSpPr>
            <p:spPr bwMode="auto">
              <a:xfrm rot="5400000">
                <a:off x="2031083" y="3312095"/>
                <a:ext cx="0" cy="16488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1" name="Rectangle 185"/>
              <p:cNvSpPr>
                <a:spLocks noChangeArrowheads="1"/>
              </p:cNvSpPr>
              <p:nvPr/>
            </p:nvSpPr>
            <p:spPr bwMode="auto">
              <a:xfrm rot="5400000">
                <a:off x="2005972" y="3407328"/>
                <a:ext cx="0" cy="1620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2" name="Rectangle 186"/>
              <p:cNvSpPr>
                <a:spLocks noChangeArrowheads="1"/>
              </p:cNvSpPr>
              <p:nvPr/>
            </p:nvSpPr>
            <p:spPr bwMode="auto">
              <a:xfrm rot="5400000">
                <a:off x="2031083" y="3516773"/>
                <a:ext cx="0" cy="16488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3" name="Rectangle 187"/>
              <p:cNvSpPr>
                <a:spLocks noChangeArrowheads="1"/>
              </p:cNvSpPr>
              <p:nvPr/>
            </p:nvSpPr>
            <p:spPr bwMode="auto">
              <a:xfrm rot="5400000">
                <a:off x="2031083" y="3557521"/>
                <a:ext cx="0" cy="16488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4" name="Rectangle 188"/>
              <p:cNvSpPr>
                <a:spLocks noChangeArrowheads="1"/>
              </p:cNvSpPr>
              <p:nvPr/>
            </p:nvSpPr>
            <p:spPr bwMode="auto">
              <a:xfrm rot="5400000">
                <a:off x="2031083" y="3630485"/>
                <a:ext cx="0" cy="16488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5" name="Line 192"/>
              <p:cNvSpPr>
                <a:spLocks noChangeShapeType="1"/>
              </p:cNvSpPr>
              <p:nvPr/>
            </p:nvSpPr>
            <p:spPr bwMode="auto">
              <a:xfrm rot="5400000">
                <a:off x="2066618" y="3106941"/>
                <a:ext cx="0" cy="133610"/>
              </a:xfrm>
              <a:prstGeom prst="line">
                <a:avLst/>
              </a:prstGeom>
              <a:noFill/>
              <a:ln w="14" cap="flat">
                <a:solidFill>
                  <a:srgbClr val="1C8EFF"/>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6" name="Freeform 193"/>
              <p:cNvSpPr>
                <a:spLocks/>
              </p:cNvSpPr>
              <p:nvPr/>
            </p:nvSpPr>
            <p:spPr bwMode="auto">
              <a:xfrm rot="5400000">
                <a:off x="1939640" y="3123050"/>
                <a:ext cx="70122" cy="97602"/>
              </a:xfrm>
              <a:custGeom>
                <a:avLst/>
                <a:gdLst>
                  <a:gd name="T0" fmla="*/ 21 w 21"/>
                  <a:gd name="T1" fmla="*/ 0 h 29"/>
                  <a:gd name="T2" fmla="*/ 21 w 21"/>
                  <a:gd name="T3" fmla="*/ 0 h 29"/>
                  <a:gd name="T4" fmla="*/ 11 w 21"/>
                  <a:gd name="T5" fmla="*/ 29 h 29"/>
                  <a:gd name="T6" fmla="*/ 0 w 21"/>
                  <a:gd name="T7" fmla="*/ 0 h 29"/>
                  <a:gd name="T8" fmla="*/ 10 w 21"/>
                  <a:gd name="T9" fmla="*/ 4 h 29"/>
                  <a:gd name="T10" fmla="*/ 21 w 21"/>
                  <a:gd name="T11" fmla="*/ 0 h 29"/>
                </a:gdLst>
                <a:ahLst/>
                <a:cxnLst>
                  <a:cxn ang="0">
                    <a:pos x="T0" y="T1"/>
                  </a:cxn>
                  <a:cxn ang="0">
                    <a:pos x="T2" y="T3"/>
                  </a:cxn>
                  <a:cxn ang="0">
                    <a:pos x="T4" y="T5"/>
                  </a:cxn>
                  <a:cxn ang="0">
                    <a:pos x="T6" y="T7"/>
                  </a:cxn>
                  <a:cxn ang="0">
                    <a:pos x="T8" y="T9"/>
                  </a:cxn>
                  <a:cxn ang="0">
                    <a:pos x="T10" y="T11"/>
                  </a:cxn>
                </a:cxnLst>
                <a:rect l="0" t="0" r="r" b="b"/>
                <a:pathLst>
                  <a:path w="21" h="29">
                    <a:moveTo>
                      <a:pt x="21" y="0"/>
                    </a:moveTo>
                    <a:cubicBezTo>
                      <a:pt x="21" y="0"/>
                      <a:pt x="21" y="0"/>
                      <a:pt x="21" y="0"/>
                    </a:cubicBezTo>
                    <a:cubicBezTo>
                      <a:pt x="21" y="0"/>
                      <a:pt x="11" y="29"/>
                      <a:pt x="11" y="29"/>
                    </a:cubicBezTo>
                    <a:cubicBezTo>
                      <a:pt x="11" y="29"/>
                      <a:pt x="2" y="6"/>
                      <a:pt x="0" y="0"/>
                    </a:cubicBezTo>
                    <a:cubicBezTo>
                      <a:pt x="3" y="3"/>
                      <a:pt x="7" y="4"/>
                      <a:pt x="10" y="4"/>
                    </a:cubicBezTo>
                    <a:cubicBezTo>
                      <a:pt x="14" y="4"/>
                      <a:pt x="18" y="3"/>
                      <a:pt x="21" y="0"/>
                    </a:cubicBezTo>
                    <a:close/>
                  </a:path>
                </a:pathLst>
              </a:custGeom>
              <a:solidFill>
                <a:srgbClr val="1C8EF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Line 194"/>
              <p:cNvSpPr>
                <a:spLocks noChangeShapeType="1"/>
              </p:cNvSpPr>
              <p:nvPr/>
            </p:nvSpPr>
            <p:spPr bwMode="auto">
              <a:xfrm rot="5400000">
                <a:off x="1304474" y="3064773"/>
                <a:ext cx="2094180" cy="0"/>
              </a:xfrm>
              <a:prstGeom prst="line">
                <a:avLst/>
              </a:prstGeom>
              <a:noFill/>
              <a:ln w="14" cap="flat">
                <a:solidFill>
                  <a:srgbClr val="FFFFFF"/>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195"/>
              <p:cNvSpPr>
                <a:spLocks noChangeArrowheads="1"/>
              </p:cNvSpPr>
              <p:nvPr/>
            </p:nvSpPr>
            <p:spPr bwMode="auto">
              <a:xfrm rot="5400000">
                <a:off x="1560129" y="3733773"/>
                <a:ext cx="248269" cy="314601"/>
              </a:xfrm>
              <a:prstGeom prst="rect">
                <a:avLst/>
              </a:prstGeom>
              <a:solidFill>
                <a:srgbClr val="AAAAA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196"/>
              <p:cNvSpPr>
                <a:spLocks noChangeArrowheads="1"/>
              </p:cNvSpPr>
              <p:nvPr/>
            </p:nvSpPr>
            <p:spPr bwMode="auto">
              <a:xfrm rot="5400000">
                <a:off x="1560129" y="3733773"/>
                <a:ext cx="248269" cy="314601"/>
              </a:xfrm>
              <a:prstGeom prst="rect">
                <a:avLst/>
              </a:prstGeom>
              <a:noFill/>
              <a:ln w="14" cap="flat">
                <a:solidFill>
                  <a:srgbClr val="C8C8C8"/>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97"/>
              <p:cNvSpPr>
                <a:spLocks/>
              </p:cNvSpPr>
              <p:nvPr/>
            </p:nvSpPr>
            <p:spPr bwMode="auto">
              <a:xfrm rot="5400000">
                <a:off x="863165" y="5273127"/>
                <a:ext cx="803559" cy="745775"/>
              </a:xfrm>
              <a:custGeom>
                <a:avLst/>
                <a:gdLst>
                  <a:gd name="T0" fmla="*/ 343 w 778"/>
                  <a:gd name="T1" fmla="*/ 7 h 928"/>
                  <a:gd name="T2" fmla="*/ 0 w 778"/>
                  <a:gd name="T3" fmla="*/ 0 h 928"/>
                  <a:gd name="T4" fmla="*/ 531 w 778"/>
                  <a:gd name="T5" fmla="*/ 928 h 928"/>
                  <a:gd name="T6" fmla="*/ 778 w 778"/>
                  <a:gd name="T7" fmla="*/ 804 h 928"/>
                  <a:gd name="T8" fmla="*/ 343 w 778"/>
                  <a:gd name="T9" fmla="*/ 7 h 928"/>
                </a:gdLst>
                <a:ahLst/>
                <a:cxnLst>
                  <a:cxn ang="0">
                    <a:pos x="T0" y="T1"/>
                  </a:cxn>
                  <a:cxn ang="0">
                    <a:pos x="T2" y="T3"/>
                  </a:cxn>
                  <a:cxn ang="0">
                    <a:pos x="T4" y="T5"/>
                  </a:cxn>
                  <a:cxn ang="0">
                    <a:pos x="T6" y="T7"/>
                  </a:cxn>
                  <a:cxn ang="0">
                    <a:pos x="T8" y="T9"/>
                  </a:cxn>
                </a:cxnLst>
                <a:rect l="0" t="0" r="r" b="b"/>
                <a:pathLst>
                  <a:path w="778" h="928">
                    <a:moveTo>
                      <a:pt x="343" y="7"/>
                    </a:moveTo>
                    <a:lnTo>
                      <a:pt x="0" y="0"/>
                    </a:lnTo>
                    <a:lnTo>
                      <a:pt x="531" y="928"/>
                    </a:lnTo>
                    <a:lnTo>
                      <a:pt x="778" y="804"/>
                    </a:lnTo>
                    <a:lnTo>
                      <a:pt x="343" y="7"/>
                    </a:lnTo>
                    <a:close/>
                  </a:path>
                </a:pathLst>
              </a:custGeom>
              <a:solidFill>
                <a:srgbClr val="FF000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98"/>
              <p:cNvSpPr>
                <a:spLocks/>
              </p:cNvSpPr>
              <p:nvPr/>
            </p:nvSpPr>
            <p:spPr bwMode="auto">
              <a:xfrm rot="5400000">
                <a:off x="897173" y="5273039"/>
                <a:ext cx="737227" cy="737246"/>
              </a:xfrm>
              <a:custGeom>
                <a:avLst/>
                <a:gdLst>
                  <a:gd name="T0" fmla="*/ 343 w 778"/>
                  <a:gd name="T1" fmla="*/ 7 h 928"/>
                  <a:gd name="T2" fmla="*/ 0 w 778"/>
                  <a:gd name="T3" fmla="*/ 0 h 928"/>
                  <a:gd name="T4" fmla="*/ 531 w 778"/>
                  <a:gd name="T5" fmla="*/ 928 h 928"/>
                  <a:gd name="T6" fmla="*/ 778 w 778"/>
                  <a:gd name="T7" fmla="*/ 804 h 928"/>
                  <a:gd name="T8" fmla="*/ 343 w 778"/>
                  <a:gd name="T9" fmla="*/ 7 h 928"/>
                </a:gdLst>
                <a:ahLst/>
                <a:cxnLst>
                  <a:cxn ang="0">
                    <a:pos x="T0" y="T1"/>
                  </a:cxn>
                  <a:cxn ang="0">
                    <a:pos x="T2" y="T3"/>
                  </a:cxn>
                  <a:cxn ang="0">
                    <a:pos x="T4" y="T5"/>
                  </a:cxn>
                  <a:cxn ang="0">
                    <a:pos x="T6" y="T7"/>
                  </a:cxn>
                  <a:cxn ang="0">
                    <a:pos x="T8" y="T9"/>
                  </a:cxn>
                </a:cxnLst>
                <a:rect l="0" t="0" r="r" b="b"/>
                <a:pathLst>
                  <a:path w="778" h="928">
                    <a:moveTo>
                      <a:pt x="343" y="7"/>
                    </a:moveTo>
                    <a:lnTo>
                      <a:pt x="0" y="0"/>
                    </a:lnTo>
                    <a:lnTo>
                      <a:pt x="531" y="928"/>
                    </a:lnTo>
                    <a:lnTo>
                      <a:pt x="778" y="804"/>
                    </a:lnTo>
                    <a:lnTo>
                      <a:pt x="343" y="7"/>
                    </a:lnTo>
                    <a:close/>
                  </a:path>
                </a:pathLst>
              </a:custGeom>
              <a:noFill/>
              <a:ln w="14" cap="flat">
                <a:solidFill>
                  <a:srgbClr val="FF00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Rectangle 209"/>
              <p:cNvSpPr>
                <a:spLocks noChangeArrowheads="1"/>
              </p:cNvSpPr>
              <p:nvPr/>
            </p:nvSpPr>
            <p:spPr bwMode="auto">
              <a:xfrm rot="5400000">
                <a:off x="1393882" y="6030738"/>
                <a:ext cx="40747" cy="999710"/>
              </a:xfrm>
              <a:prstGeom prst="rect">
                <a:avLst/>
              </a:prstGeom>
              <a:solidFill>
                <a:schemeClr val="tx1"/>
              </a:solidFill>
              <a:ln w="19050" cmpd="sng">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3" name="Line 213"/>
              <p:cNvSpPr>
                <a:spLocks noChangeShapeType="1"/>
              </p:cNvSpPr>
              <p:nvPr/>
            </p:nvSpPr>
            <p:spPr bwMode="auto">
              <a:xfrm rot="5400000">
                <a:off x="316053" y="5145799"/>
                <a:ext cx="2512068" cy="250886"/>
              </a:xfrm>
              <a:prstGeom prst="line">
                <a:avLst/>
              </a:prstGeom>
              <a:noFill/>
              <a:ln w="25400" cap="flat">
                <a:solidFill>
                  <a:srgbClr val="8E2300"/>
                </a:solidFill>
                <a:prstDash val="solid"/>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74" name="Rectangle 240"/>
              <p:cNvSpPr>
                <a:spLocks noChangeArrowheads="1"/>
              </p:cNvSpPr>
              <p:nvPr/>
            </p:nvSpPr>
            <p:spPr bwMode="auto">
              <a:xfrm rot="5400000">
                <a:off x="1746529" y="5975553"/>
                <a:ext cx="52" cy="2184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75" name="Line 98"/>
              <p:cNvSpPr>
                <a:spLocks noChangeShapeType="1"/>
              </p:cNvSpPr>
              <p:nvPr/>
            </p:nvSpPr>
            <p:spPr bwMode="auto">
              <a:xfrm rot="5400000">
                <a:off x="1161540" y="5414855"/>
                <a:ext cx="934980" cy="381481"/>
              </a:xfrm>
              <a:prstGeom prst="line">
                <a:avLst/>
              </a:prstGeom>
              <a:ln w="25400">
                <a:solidFill>
                  <a:schemeClr val="tx1"/>
                </a:solidFill>
                <a:headEnd/>
                <a:tailEnd/>
              </a:ln>
              <a:extLst/>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zh-CN" altLang="en-US"/>
              </a:p>
            </p:txBody>
          </p:sp>
          <p:sp>
            <p:nvSpPr>
              <p:cNvPr id="76" name="Rectangle 75"/>
              <p:cNvSpPr/>
              <p:nvPr/>
            </p:nvSpPr>
            <p:spPr>
              <a:xfrm rot="3974334">
                <a:off x="803107" y="5771758"/>
                <a:ext cx="378090" cy="1639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1143000" y="6172200"/>
                <a:ext cx="457200" cy="338554"/>
              </a:xfrm>
              <a:prstGeom prst="rect">
                <a:avLst/>
              </a:prstGeom>
              <a:noFill/>
            </p:spPr>
            <p:txBody>
              <a:bodyPr wrap="square" rtlCol="0">
                <a:spAutoFit/>
              </a:bodyPr>
              <a:lstStyle/>
              <a:p>
                <a:r>
                  <a:rPr lang="en-US" altLang="zh-CN" sz="1600" dirty="0"/>
                  <a:t>e</a:t>
                </a:r>
                <a:r>
                  <a:rPr lang="en-US" altLang="zh-CN" sz="1600" baseline="30000" dirty="0" smtClean="0"/>
                  <a:t>-</a:t>
                </a:r>
                <a:endParaRPr lang="zh-CN" altLang="en-US" sz="1600" baseline="30000" dirty="0"/>
              </a:p>
            </p:txBody>
          </p:sp>
        </p:grpSp>
        <p:sp>
          <p:nvSpPr>
            <p:cNvPr id="25" name="TextBox 24"/>
            <p:cNvSpPr txBox="1"/>
            <p:nvPr/>
          </p:nvSpPr>
          <p:spPr>
            <a:xfrm>
              <a:off x="135506" y="4284135"/>
              <a:ext cx="1114433" cy="523220"/>
            </a:xfrm>
            <a:prstGeom prst="rect">
              <a:avLst/>
            </a:prstGeom>
            <a:noFill/>
          </p:spPr>
          <p:txBody>
            <a:bodyPr wrap="none" rtlCol="0">
              <a:spAutoFit/>
            </a:bodyPr>
            <a:lstStyle/>
            <a:p>
              <a:pPr algn="ctr"/>
              <a:r>
                <a:rPr lang="en-US" sz="1400" b="1" dirty="0">
                  <a:solidFill>
                    <a:srgbClr val="FF0000"/>
                  </a:solidFill>
                </a:rPr>
                <a:t>l</a:t>
              </a:r>
              <a:r>
                <a:rPr lang="en-US" sz="1400" b="1" dirty="0" smtClean="0">
                  <a:solidFill>
                    <a:srgbClr val="FF0000"/>
                  </a:solidFill>
                </a:rPr>
                <a:t>aser</a:t>
              </a:r>
            </a:p>
            <a:p>
              <a:pPr algn="ctr"/>
              <a:r>
                <a:rPr lang="en-US" sz="1400" b="1" dirty="0" smtClean="0">
                  <a:solidFill>
                    <a:srgbClr val="FF0000"/>
                  </a:solidFill>
                </a:rPr>
                <a:t>polarization</a:t>
              </a:r>
              <a:endParaRPr lang="en-US" sz="1400" b="1" dirty="0">
                <a:solidFill>
                  <a:srgbClr val="FF0000"/>
                </a:solidFill>
              </a:endParaRPr>
            </a:p>
          </p:txBody>
        </p:sp>
        <p:sp>
          <p:nvSpPr>
            <p:cNvPr id="26" name="Down Arrow 25"/>
            <p:cNvSpPr/>
            <p:nvPr/>
          </p:nvSpPr>
          <p:spPr>
            <a:xfrm>
              <a:off x="1524001" y="1217355"/>
              <a:ext cx="311508" cy="422200"/>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21265" y="1182081"/>
              <a:ext cx="1251477" cy="369332"/>
            </a:xfrm>
            <a:prstGeom prst="rect">
              <a:avLst/>
            </a:prstGeom>
            <a:noFill/>
          </p:spPr>
          <p:txBody>
            <a:bodyPr wrap="none" rtlCol="0">
              <a:spAutoFit/>
            </a:bodyPr>
            <a:lstStyle/>
            <a:p>
              <a:r>
                <a:rPr lang="en-US" b="1" dirty="0" smtClean="0">
                  <a:solidFill>
                    <a:srgbClr val="FF0000"/>
                  </a:solidFill>
                </a:rPr>
                <a:t>Laser pulse</a:t>
              </a:r>
              <a:endParaRPr lang="en-US" b="1" dirty="0">
                <a:solidFill>
                  <a:srgbClr val="FF0000"/>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09600" y="0"/>
            <a:ext cx="8464550" cy="990600"/>
          </a:xfrm>
          <a:prstGeom prst="rect">
            <a:avLst/>
          </a:prstGeom>
          <a:noFill/>
          <a:ln w="12700">
            <a:noFill/>
            <a:miter lim="800000"/>
            <a:headEnd/>
            <a:tailEnd/>
          </a:ln>
          <a:effectLst/>
        </p:spPr>
        <p:txBody>
          <a:bodyPr lIns="90487" tIns="44450" rIns="90487" bIns="44450" anchor="ctr">
            <a:prstTxWarp prst="textNoShape">
              <a:avLst/>
            </a:prstTxWarp>
          </a:bodyPr>
          <a:lstStyle/>
          <a:p>
            <a:pPr algn="ctr"/>
            <a:r>
              <a:rPr lang="en-US" sz="3200" dirty="0">
                <a:solidFill>
                  <a:srgbClr val="0000FF"/>
                </a:solidFill>
                <a:latin typeface="Times New Roman"/>
              </a:rPr>
              <a:t>Beam-Driven Wakefield Accelerators</a:t>
            </a:r>
            <a:endParaRPr lang="en-US" sz="2800" dirty="0">
              <a:solidFill>
                <a:srgbClr val="0000FF"/>
              </a:solidFill>
              <a:latin typeface="Times New Roman"/>
            </a:endParaRPr>
          </a:p>
          <a:p>
            <a:pPr algn="ctr"/>
            <a:r>
              <a:rPr lang="en-US" sz="2400" i="1" dirty="0">
                <a:latin typeface="Arial" charset="0"/>
              </a:rPr>
              <a:t>(Blowout Regime)</a:t>
            </a:r>
          </a:p>
        </p:txBody>
      </p:sp>
      <p:sp>
        <p:nvSpPr>
          <p:cNvPr id="39939" name="Rectangle 3"/>
          <p:cNvSpPr>
            <a:spLocks noChangeArrowheads="1"/>
          </p:cNvSpPr>
          <p:nvPr/>
        </p:nvSpPr>
        <p:spPr bwMode="auto">
          <a:xfrm>
            <a:off x="214313" y="5092700"/>
            <a:ext cx="8470900" cy="130810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buClr>
                <a:srgbClr val="0066FF"/>
              </a:buClr>
              <a:buFontTx/>
              <a:buChar char="•"/>
            </a:pPr>
            <a:r>
              <a:rPr lang="en-US" sz="2000" b="1">
                <a:effectLst>
                  <a:outerShdw blurRad="38100" dist="38100" dir="2700000" algn="tl">
                    <a:srgbClr val="FFFFFF"/>
                  </a:outerShdw>
                </a:effectLst>
                <a:latin typeface="Arial" charset="0"/>
              </a:rPr>
              <a:t> </a:t>
            </a:r>
            <a:r>
              <a:rPr lang="en-US" sz="2000">
                <a:solidFill>
                  <a:srgbClr val="FF3300"/>
                </a:solidFill>
                <a:latin typeface="Arial" charset="0"/>
              </a:rPr>
              <a:t>Plasma ion channel</a:t>
            </a:r>
            <a:r>
              <a:rPr lang="en-US" sz="2000">
                <a:latin typeface="Arial" charset="0"/>
              </a:rPr>
              <a:t> exerts restoring force =&gt; space charge oscillations </a:t>
            </a:r>
          </a:p>
          <a:p>
            <a:pPr lvl="1">
              <a:spcBef>
                <a:spcPct val="50000"/>
              </a:spcBef>
              <a:buClr>
                <a:srgbClr val="0066FF"/>
              </a:buClr>
              <a:buFontTx/>
              <a:buChar char="•"/>
            </a:pPr>
            <a:r>
              <a:rPr lang="en-US" sz="2000">
                <a:latin typeface="Arial" charset="0"/>
              </a:rPr>
              <a:t>Linear focusing force on beams (F/r=2</a:t>
            </a:r>
            <a:r>
              <a:rPr lang="en-US" sz="2000">
                <a:latin typeface="Symbol" charset="2"/>
              </a:rPr>
              <a:t>p</a:t>
            </a:r>
            <a:r>
              <a:rPr lang="en-US" sz="2000">
                <a:latin typeface="Arial" charset="0"/>
              </a:rPr>
              <a:t>ne</a:t>
            </a:r>
            <a:r>
              <a:rPr lang="en-US" sz="2000" baseline="30000">
                <a:latin typeface="Arial" charset="0"/>
              </a:rPr>
              <a:t>2</a:t>
            </a:r>
            <a:r>
              <a:rPr lang="en-US" sz="2000">
                <a:latin typeface="Arial" charset="0"/>
              </a:rPr>
              <a:t>/m)</a:t>
            </a:r>
          </a:p>
          <a:p>
            <a:pPr lvl="1">
              <a:spcBef>
                <a:spcPct val="50000"/>
              </a:spcBef>
              <a:buClr>
                <a:srgbClr val="0066FF"/>
              </a:buClr>
            </a:pPr>
            <a:endParaRPr lang="en-US" sz="2000">
              <a:solidFill>
                <a:srgbClr val="006633"/>
              </a:solidFill>
              <a:latin typeface="Arial" charset="0"/>
            </a:endParaRPr>
          </a:p>
        </p:txBody>
      </p:sp>
      <p:sp>
        <p:nvSpPr>
          <p:cNvPr id="39940" name="Rectangle 4"/>
          <p:cNvSpPr>
            <a:spLocks noChangeArrowheads="1"/>
          </p:cNvSpPr>
          <p:nvPr/>
        </p:nvSpPr>
        <p:spPr bwMode="auto">
          <a:xfrm>
            <a:off x="214313" y="4270375"/>
            <a:ext cx="8756650" cy="454025"/>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buClr>
                <a:srgbClr val="0066FF"/>
              </a:buClr>
              <a:buFontTx/>
              <a:buChar char="•"/>
            </a:pPr>
            <a:r>
              <a:rPr lang="en-US" sz="2400">
                <a:latin typeface="Arial" charset="0"/>
              </a:rPr>
              <a:t> </a:t>
            </a:r>
            <a:r>
              <a:rPr lang="en-US" sz="2000">
                <a:latin typeface="Arial" charset="0"/>
              </a:rPr>
              <a:t>Space charge of the beam displaces </a:t>
            </a:r>
            <a:r>
              <a:rPr lang="en-US" sz="2000">
                <a:solidFill>
                  <a:srgbClr val="000080"/>
                </a:solidFill>
                <a:latin typeface="Arial" charset="0"/>
              </a:rPr>
              <a:t>plasma electrons</a:t>
            </a:r>
          </a:p>
        </p:txBody>
      </p:sp>
      <p:sp>
        <p:nvSpPr>
          <p:cNvPr id="39949" name="Text Box 13"/>
          <p:cNvSpPr txBox="1">
            <a:spLocks noChangeArrowheads="1"/>
          </p:cNvSpPr>
          <p:nvPr/>
        </p:nvSpPr>
        <p:spPr bwMode="auto">
          <a:xfrm>
            <a:off x="1768475" y="1143000"/>
            <a:ext cx="6756400" cy="336550"/>
          </a:xfrm>
          <a:prstGeom prst="rect">
            <a:avLst/>
          </a:prstGeom>
          <a:noFill/>
          <a:ln w="9525">
            <a:noFill/>
            <a:miter lim="800000"/>
            <a:headEnd/>
            <a:tailEnd/>
          </a:ln>
          <a:effectLst/>
        </p:spPr>
        <p:txBody>
          <a:bodyPr wrap="none">
            <a:prstTxWarp prst="textNoShape">
              <a:avLst/>
            </a:prstTxWarp>
            <a:spAutoFit/>
          </a:bodyPr>
          <a:lstStyle/>
          <a:p>
            <a:r>
              <a:rPr lang="en-US" altLang="zh-CN" sz="1600" i="1">
                <a:latin typeface="Arial" charset="0"/>
                <a:ea typeface="宋体" charset="-122"/>
                <a:cs typeface="宋体" charset="-122"/>
              </a:rPr>
              <a:t>Rosenzweig et. 1990       	 Pukhov and Meyer-te-vehn 2002 (Bubble)</a:t>
            </a:r>
            <a:endParaRPr lang="en-US" sz="1600" i="1">
              <a:latin typeface="Arial" charset="0"/>
              <a:ea typeface="宋体" charset="-122"/>
              <a:cs typeface="宋体" charset="-122"/>
            </a:endParaRPr>
          </a:p>
        </p:txBody>
      </p:sp>
      <p:grpSp>
        <p:nvGrpSpPr>
          <p:cNvPr id="2" name="Group 14"/>
          <p:cNvGrpSpPr>
            <a:grpSpLocks/>
          </p:cNvGrpSpPr>
          <p:nvPr/>
        </p:nvGrpSpPr>
        <p:grpSpPr bwMode="auto">
          <a:xfrm>
            <a:off x="412750" y="2133600"/>
            <a:ext cx="8636000" cy="1916113"/>
            <a:chOff x="260" y="1016"/>
            <a:chExt cx="5440" cy="1207"/>
          </a:xfrm>
        </p:grpSpPr>
        <p:sp>
          <p:nvSpPr>
            <p:cNvPr id="39951" name="Rectangle 15"/>
            <p:cNvSpPr>
              <a:spLocks noChangeArrowheads="1"/>
            </p:cNvSpPr>
            <p:nvPr/>
          </p:nvSpPr>
          <p:spPr bwMode="auto">
            <a:xfrm>
              <a:off x="372" y="1062"/>
              <a:ext cx="5328" cy="912"/>
            </a:xfrm>
            <a:prstGeom prst="rect">
              <a:avLst/>
            </a:prstGeom>
            <a:gradFill rotWithShape="0">
              <a:gsLst>
                <a:gs pos="0">
                  <a:srgbClr val="FFFF00"/>
                </a:gs>
                <a:gs pos="100000">
                  <a:srgbClr val="FFFF00">
                    <a:gamma/>
                    <a:tint val="0"/>
                    <a:invGamma/>
                  </a:srgbClr>
                </a:gs>
              </a:gsLst>
              <a:path path="shape">
                <a:fillToRect l="50000" t="50000" r="50000" b="50000"/>
              </a:path>
            </a:gradFill>
            <a:ln w="12700">
              <a:noFill/>
              <a:miter lim="800000"/>
              <a:headEnd/>
              <a:tailEnd/>
            </a:ln>
            <a:effectLst/>
          </p:spPr>
          <p:txBody>
            <a:bodyPr wrap="none" anchor="ctr">
              <a:prstTxWarp prst="textNoShape">
                <a:avLst/>
              </a:prstTxWarp>
            </a:bodyPr>
            <a:lstStyle/>
            <a:p>
              <a:endParaRPr lang="en-US" dirty="0"/>
            </a:p>
          </p:txBody>
        </p:sp>
        <p:sp>
          <p:nvSpPr>
            <p:cNvPr id="39952" name="Line 16"/>
            <p:cNvSpPr>
              <a:spLocks noChangeShapeType="1"/>
            </p:cNvSpPr>
            <p:nvPr/>
          </p:nvSpPr>
          <p:spPr bwMode="auto">
            <a:xfrm>
              <a:off x="488" y="1590"/>
              <a:ext cx="3567" cy="1"/>
            </a:xfrm>
            <a:prstGeom prst="line">
              <a:avLst/>
            </a:prstGeom>
            <a:noFill/>
            <a:ln w="50800">
              <a:solidFill>
                <a:srgbClr val="FFFF99"/>
              </a:solidFill>
              <a:round/>
              <a:headEnd/>
              <a:tailEnd/>
            </a:ln>
            <a:effectLst/>
          </p:spPr>
          <p:txBody>
            <a:bodyPr wrap="none" anchor="ctr">
              <a:prstTxWarp prst="textNoShape">
                <a:avLst/>
              </a:prstTxWarp>
            </a:bodyPr>
            <a:lstStyle/>
            <a:p>
              <a:endParaRPr lang="en-US"/>
            </a:p>
          </p:txBody>
        </p:sp>
        <p:sp>
          <p:nvSpPr>
            <p:cNvPr id="39953" name="Line 17"/>
            <p:cNvSpPr>
              <a:spLocks noChangeShapeType="1"/>
            </p:cNvSpPr>
            <p:nvPr/>
          </p:nvSpPr>
          <p:spPr bwMode="auto">
            <a:xfrm>
              <a:off x="489" y="1435"/>
              <a:ext cx="3567" cy="1"/>
            </a:xfrm>
            <a:prstGeom prst="line">
              <a:avLst/>
            </a:prstGeom>
            <a:noFill/>
            <a:ln w="50800">
              <a:solidFill>
                <a:srgbClr val="FFFF99"/>
              </a:solidFill>
              <a:round/>
              <a:headEnd/>
              <a:tailEnd/>
            </a:ln>
            <a:effectLst/>
          </p:spPr>
          <p:txBody>
            <a:bodyPr wrap="none" anchor="ctr">
              <a:prstTxWarp prst="textNoShape">
                <a:avLst/>
              </a:prstTxWarp>
            </a:bodyPr>
            <a:lstStyle/>
            <a:p>
              <a:endParaRPr lang="en-US"/>
            </a:p>
          </p:txBody>
        </p:sp>
        <p:sp>
          <p:nvSpPr>
            <p:cNvPr id="39954" name="Rectangle 18"/>
            <p:cNvSpPr>
              <a:spLocks noChangeArrowheads="1"/>
            </p:cNvSpPr>
            <p:nvPr/>
          </p:nvSpPr>
          <p:spPr bwMode="auto">
            <a:xfrm>
              <a:off x="3445" y="1434"/>
              <a:ext cx="267"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55" name="Rectangle 19"/>
            <p:cNvSpPr>
              <a:spLocks noChangeArrowheads="1"/>
            </p:cNvSpPr>
            <p:nvPr/>
          </p:nvSpPr>
          <p:spPr bwMode="auto">
            <a:xfrm>
              <a:off x="3445" y="1460"/>
              <a:ext cx="267"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56" name="Rectangle 20"/>
            <p:cNvSpPr>
              <a:spLocks noChangeArrowheads="1"/>
            </p:cNvSpPr>
            <p:nvPr/>
          </p:nvSpPr>
          <p:spPr bwMode="auto">
            <a:xfrm>
              <a:off x="3230" y="1434"/>
              <a:ext cx="268"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57" name="Rectangle 21"/>
            <p:cNvSpPr>
              <a:spLocks noChangeArrowheads="1"/>
            </p:cNvSpPr>
            <p:nvPr/>
          </p:nvSpPr>
          <p:spPr bwMode="auto">
            <a:xfrm>
              <a:off x="3230" y="1460"/>
              <a:ext cx="268"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58" name="Rectangle 22"/>
            <p:cNvSpPr>
              <a:spLocks noChangeArrowheads="1"/>
            </p:cNvSpPr>
            <p:nvPr/>
          </p:nvSpPr>
          <p:spPr bwMode="auto">
            <a:xfrm>
              <a:off x="3017" y="1434"/>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59" name="Rectangle 23"/>
            <p:cNvSpPr>
              <a:spLocks noChangeArrowheads="1"/>
            </p:cNvSpPr>
            <p:nvPr/>
          </p:nvSpPr>
          <p:spPr bwMode="auto">
            <a:xfrm>
              <a:off x="3017" y="1460"/>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60" name="Rectangle 24"/>
            <p:cNvSpPr>
              <a:spLocks noChangeArrowheads="1"/>
            </p:cNvSpPr>
            <p:nvPr/>
          </p:nvSpPr>
          <p:spPr bwMode="auto">
            <a:xfrm>
              <a:off x="2801" y="1434"/>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61" name="Rectangle 25"/>
            <p:cNvSpPr>
              <a:spLocks noChangeArrowheads="1"/>
            </p:cNvSpPr>
            <p:nvPr/>
          </p:nvSpPr>
          <p:spPr bwMode="auto">
            <a:xfrm>
              <a:off x="2801" y="1460"/>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62" name="Rectangle 26"/>
            <p:cNvSpPr>
              <a:spLocks noChangeArrowheads="1"/>
            </p:cNvSpPr>
            <p:nvPr/>
          </p:nvSpPr>
          <p:spPr bwMode="auto">
            <a:xfrm>
              <a:off x="2586" y="1434"/>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63" name="Rectangle 27"/>
            <p:cNvSpPr>
              <a:spLocks noChangeArrowheads="1"/>
            </p:cNvSpPr>
            <p:nvPr/>
          </p:nvSpPr>
          <p:spPr bwMode="auto">
            <a:xfrm>
              <a:off x="2586" y="1460"/>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64" name="Rectangle 28"/>
            <p:cNvSpPr>
              <a:spLocks noChangeArrowheads="1"/>
            </p:cNvSpPr>
            <p:nvPr/>
          </p:nvSpPr>
          <p:spPr bwMode="auto">
            <a:xfrm>
              <a:off x="2370" y="1434"/>
              <a:ext cx="269"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65" name="Rectangle 29"/>
            <p:cNvSpPr>
              <a:spLocks noChangeArrowheads="1"/>
            </p:cNvSpPr>
            <p:nvPr/>
          </p:nvSpPr>
          <p:spPr bwMode="auto">
            <a:xfrm>
              <a:off x="2370" y="1460"/>
              <a:ext cx="269"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66" name="Rectangle 30"/>
            <p:cNvSpPr>
              <a:spLocks noChangeArrowheads="1"/>
            </p:cNvSpPr>
            <p:nvPr/>
          </p:nvSpPr>
          <p:spPr bwMode="auto">
            <a:xfrm>
              <a:off x="2157" y="1434"/>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67" name="Rectangle 31"/>
            <p:cNvSpPr>
              <a:spLocks noChangeArrowheads="1"/>
            </p:cNvSpPr>
            <p:nvPr/>
          </p:nvSpPr>
          <p:spPr bwMode="auto">
            <a:xfrm>
              <a:off x="1941" y="1434"/>
              <a:ext cx="267"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68" name="Rectangle 32"/>
            <p:cNvSpPr>
              <a:spLocks noChangeArrowheads="1"/>
            </p:cNvSpPr>
            <p:nvPr/>
          </p:nvSpPr>
          <p:spPr bwMode="auto">
            <a:xfrm>
              <a:off x="2157" y="1460"/>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69" name="Rectangle 33"/>
            <p:cNvSpPr>
              <a:spLocks noChangeArrowheads="1"/>
            </p:cNvSpPr>
            <p:nvPr/>
          </p:nvSpPr>
          <p:spPr bwMode="auto">
            <a:xfrm>
              <a:off x="1941" y="1460"/>
              <a:ext cx="267"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70" name="Rectangle 34"/>
            <p:cNvSpPr>
              <a:spLocks noChangeArrowheads="1"/>
            </p:cNvSpPr>
            <p:nvPr/>
          </p:nvSpPr>
          <p:spPr bwMode="auto">
            <a:xfrm>
              <a:off x="1725" y="1434"/>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71" name="Rectangle 35"/>
            <p:cNvSpPr>
              <a:spLocks noChangeArrowheads="1"/>
            </p:cNvSpPr>
            <p:nvPr/>
          </p:nvSpPr>
          <p:spPr bwMode="auto">
            <a:xfrm>
              <a:off x="1725" y="1460"/>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72" name="Rectangle 36"/>
            <p:cNvSpPr>
              <a:spLocks noChangeArrowheads="1"/>
            </p:cNvSpPr>
            <p:nvPr/>
          </p:nvSpPr>
          <p:spPr bwMode="auto">
            <a:xfrm>
              <a:off x="1512" y="1434"/>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73" name="Rectangle 37"/>
            <p:cNvSpPr>
              <a:spLocks noChangeArrowheads="1"/>
            </p:cNvSpPr>
            <p:nvPr/>
          </p:nvSpPr>
          <p:spPr bwMode="auto">
            <a:xfrm>
              <a:off x="1512" y="1460"/>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74" name="Rectangle 38"/>
            <p:cNvSpPr>
              <a:spLocks noChangeArrowheads="1"/>
            </p:cNvSpPr>
            <p:nvPr/>
          </p:nvSpPr>
          <p:spPr bwMode="auto">
            <a:xfrm>
              <a:off x="1296" y="1434"/>
              <a:ext cx="267"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75" name="Rectangle 39"/>
            <p:cNvSpPr>
              <a:spLocks noChangeArrowheads="1"/>
            </p:cNvSpPr>
            <p:nvPr/>
          </p:nvSpPr>
          <p:spPr bwMode="auto">
            <a:xfrm>
              <a:off x="1296" y="1460"/>
              <a:ext cx="267"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76" name="Rectangle 40"/>
            <p:cNvSpPr>
              <a:spLocks noChangeArrowheads="1"/>
            </p:cNvSpPr>
            <p:nvPr/>
          </p:nvSpPr>
          <p:spPr bwMode="auto">
            <a:xfrm>
              <a:off x="1081" y="1434"/>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77" name="Rectangle 41"/>
            <p:cNvSpPr>
              <a:spLocks noChangeArrowheads="1"/>
            </p:cNvSpPr>
            <p:nvPr/>
          </p:nvSpPr>
          <p:spPr bwMode="auto">
            <a:xfrm>
              <a:off x="1081" y="1460"/>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78" name="Rectangle 42"/>
            <p:cNvSpPr>
              <a:spLocks noChangeArrowheads="1"/>
            </p:cNvSpPr>
            <p:nvPr/>
          </p:nvSpPr>
          <p:spPr bwMode="auto">
            <a:xfrm>
              <a:off x="866" y="1434"/>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79" name="Rectangle 43"/>
            <p:cNvSpPr>
              <a:spLocks noChangeArrowheads="1"/>
            </p:cNvSpPr>
            <p:nvPr/>
          </p:nvSpPr>
          <p:spPr bwMode="auto">
            <a:xfrm>
              <a:off x="866" y="1460"/>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80" name="Rectangle 44"/>
            <p:cNvSpPr>
              <a:spLocks noChangeArrowheads="1"/>
            </p:cNvSpPr>
            <p:nvPr/>
          </p:nvSpPr>
          <p:spPr bwMode="auto">
            <a:xfrm>
              <a:off x="652" y="1434"/>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81" name="Rectangle 45"/>
            <p:cNvSpPr>
              <a:spLocks noChangeArrowheads="1"/>
            </p:cNvSpPr>
            <p:nvPr/>
          </p:nvSpPr>
          <p:spPr bwMode="auto">
            <a:xfrm>
              <a:off x="652" y="1460"/>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82" name="Rectangle 46"/>
            <p:cNvSpPr>
              <a:spLocks noChangeArrowheads="1"/>
            </p:cNvSpPr>
            <p:nvPr/>
          </p:nvSpPr>
          <p:spPr bwMode="auto">
            <a:xfrm>
              <a:off x="437" y="1434"/>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83" name="Rectangle 47"/>
            <p:cNvSpPr>
              <a:spLocks noChangeArrowheads="1"/>
            </p:cNvSpPr>
            <p:nvPr/>
          </p:nvSpPr>
          <p:spPr bwMode="auto">
            <a:xfrm>
              <a:off x="437" y="1460"/>
              <a:ext cx="266"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39984" name="Rectangle 48"/>
            <p:cNvSpPr>
              <a:spLocks noChangeArrowheads="1"/>
            </p:cNvSpPr>
            <p:nvPr/>
          </p:nvSpPr>
          <p:spPr bwMode="auto">
            <a:xfrm>
              <a:off x="3545" y="111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85" name="Rectangle 49"/>
            <p:cNvSpPr>
              <a:spLocks noChangeArrowheads="1"/>
            </p:cNvSpPr>
            <p:nvPr/>
          </p:nvSpPr>
          <p:spPr bwMode="auto">
            <a:xfrm>
              <a:off x="3593" y="107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86" name="Rectangle 50"/>
            <p:cNvSpPr>
              <a:spLocks noChangeArrowheads="1"/>
            </p:cNvSpPr>
            <p:nvPr/>
          </p:nvSpPr>
          <p:spPr bwMode="auto">
            <a:xfrm>
              <a:off x="3401" y="107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87" name="Rectangle 51"/>
            <p:cNvSpPr>
              <a:spLocks noChangeArrowheads="1"/>
            </p:cNvSpPr>
            <p:nvPr/>
          </p:nvSpPr>
          <p:spPr bwMode="auto">
            <a:xfrm>
              <a:off x="3353" y="111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88" name="Rectangle 52"/>
            <p:cNvSpPr>
              <a:spLocks noChangeArrowheads="1"/>
            </p:cNvSpPr>
            <p:nvPr/>
          </p:nvSpPr>
          <p:spPr bwMode="auto">
            <a:xfrm>
              <a:off x="3209" y="111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89" name="Rectangle 53"/>
            <p:cNvSpPr>
              <a:spLocks noChangeArrowheads="1"/>
            </p:cNvSpPr>
            <p:nvPr/>
          </p:nvSpPr>
          <p:spPr bwMode="auto">
            <a:xfrm>
              <a:off x="3449" y="1055"/>
              <a:ext cx="142"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90" name="Rectangle 54"/>
            <p:cNvSpPr>
              <a:spLocks noChangeArrowheads="1"/>
            </p:cNvSpPr>
            <p:nvPr/>
          </p:nvSpPr>
          <p:spPr bwMode="auto">
            <a:xfrm>
              <a:off x="3161" y="113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91" name="Rectangle 55"/>
            <p:cNvSpPr>
              <a:spLocks noChangeArrowheads="1"/>
            </p:cNvSpPr>
            <p:nvPr/>
          </p:nvSpPr>
          <p:spPr bwMode="auto">
            <a:xfrm>
              <a:off x="3017" y="117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92" name="Rectangle 56"/>
            <p:cNvSpPr>
              <a:spLocks noChangeArrowheads="1"/>
            </p:cNvSpPr>
            <p:nvPr/>
          </p:nvSpPr>
          <p:spPr bwMode="auto">
            <a:xfrm>
              <a:off x="3113" y="119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93" name="Rectangle 57"/>
            <p:cNvSpPr>
              <a:spLocks noChangeArrowheads="1"/>
            </p:cNvSpPr>
            <p:nvPr/>
          </p:nvSpPr>
          <p:spPr bwMode="auto">
            <a:xfrm>
              <a:off x="3065" y="117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94" name="Rectangle 58"/>
            <p:cNvSpPr>
              <a:spLocks noChangeArrowheads="1"/>
            </p:cNvSpPr>
            <p:nvPr/>
          </p:nvSpPr>
          <p:spPr bwMode="auto">
            <a:xfrm>
              <a:off x="3017" y="121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95" name="Rectangle 59"/>
            <p:cNvSpPr>
              <a:spLocks noChangeArrowheads="1"/>
            </p:cNvSpPr>
            <p:nvPr/>
          </p:nvSpPr>
          <p:spPr bwMode="auto">
            <a:xfrm>
              <a:off x="2921" y="12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96" name="Rectangle 60"/>
            <p:cNvSpPr>
              <a:spLocks noChangeArrowheads="1"/>
            </p:cNvSpPr>
            <p:nvPr/>
          </p:nvSpPr>
          <p:spPr bwMode="auto">
            <a:xfrm>
              <a:off x="2969" y="125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97" name="Rectangle 61"/>
            <p:cNvSpPr>
              <a:spLocks noChangeArrowheads="1"/>
            </p:cNvSpPr>
            <p:nvPr/>
          </p:nvSpPr>
          <p:spPr bwMode="auto">
            <a:xfrm>
              <a:off x="2873" y="125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98" name="Rectangle 62"/>
            <p:cNvSpPr>
              <a:spLocks noChangeArrowheads="1"/>
            </p:cNvSpPr>
            <p:nvPr/>
          </p:nvSpPr>
          <p:spPr bwMode="auto">
            <a:xfrm>
              <a:off x="2873" y="127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39999" name="Rectangle 63"/>
            <p:cNvSpPr>
              <a:spLocks noChangeArrowheads="1"/>
            </p:cNvSpPr>
            <p:nvPr/>
          </p:nvSpPr>
          <p:spPr bwMode="auto">
            <a:xfrm>
              <a:off x="2873" y="131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00" name="Rectangle 64"/>
            <p:cNvSpPr>
              <a:spLocks noChangeArrowheads="1"/>
            </p:cNvSpPr>
            <p:nvPr/>
          </p:nvSpPr>
          <p:spPr bwMode="auto">
            <a:xfrm>
              <a:off x="2729" y="135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01" name="Rectangle 65"/>
            <p:cNvSpPr>
              <a:spLocks noChangeArrowheads="1"/>
            </p:cNvSpPr>
            <p:nvPr/>
          </p:nvSpPr>
          <p:spPr bwMode="auto">
            <a:xfrm>
              <a:off x="2777" y="139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02" name="Rectangle 66"/>
            <p:cNvSpPr>
              <a:spLocks noChangeArrowheads="1"/>
            </p:cNvSpPr>
            <p:nvPr/>
          </p:nvSpPr>
          <p:spPr bwMode="auto">
            <a:xfrm>
              <a:off x="2777" y="139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03" name="Rectangle 67"/>
            <p:cNvSpPr>
              <a:spLocks noChangeArrowheads="1"/>
            </p:cNvSpPr>
            <p:nvPr/>
          </p:nvSpPr>
          <p:spPr bwMode="auto">
            <a:xfrm>
              <a:off x="2729" y="14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04" name="Rectangle 68"/>
            <p:cNvSpPr>
              <a:spLocks noChangeArrowheads="1"/>
            </p:cNvSpPr>
            <p:nvPr/>
          </p:nvSpPr>
          <p:spPr bwMode="auto">
            <a:xfrm>
              <a:off x="2633" y="141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05" name="Rectangle 69"/>
            <p:cNvSpPr>
              <a:spLocks noChangeArrowheads="1"/>
            </p:cNvSpPr>
            <p:nvPr/>
          </p:nvSpPr>
          <p:spPr bwMode="auto">
            <a:xfrm>
              <a:off x="2633" y="145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chemeClr val="bg1"/>
                  </a:solidFill>
                  <a:latin typeface="Times New Roman" charset="0"/>
                </a:rPr>
                <a:t>-</a:t>
              </a:r>
            </a:p>
          </p:txBody>
        </p:sp>
        <p:sp>
          <p:nvSpPr>
            <p:cNvPr id="40006" name="Rectangle 70"/>
            <p:cNvSpPr>
              <a:spLocks noChangeArrowheads="1"/>
            </p:cNvSpPr>
            <p:nvPr/>
          </p:nvSpPr>
          <p:spPr bwMode="auto">
            <a:xfrm>
              <a:off x="2633" y="129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07" name="Rectangle 71"/>
            <p:cNvSpPr>
              <a:spLocks noChangeArrowheads="1"/>
            </p:cNvSpPr>
            <p:nvPr/>
          </p:nvSpPr>
          <p:spPr bwMode="auto">
            <a:xfrm>
              <a:off x="2585" y="121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08" name="Rectangle 72"/>
            <p:cNvSpPr>
              <a:spLocks noChangeArrowheads="1"/>
            </p:cNvSpPr>
            <p:nvPr/>
          </p:nvSpPr>
          <p:spPr bwMode="auto">
            <a:xfrm>
              <a:off x="2537" y="115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09" name="Rectangle 73"/>
            <p:cNvSpPr>
              <a:spLocks noChangeArrowheads="1"/>
            </p:cNvSpPr>
            <p:nvPr/>
          </p:nvSpPr>
          <p:spPr bwMode="auto">
            <a:xfrm>
              <a:off x="2393" y="111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10" name="Rectangle 74"/>
            <p:cNvSpPr>
              <a:spLocks noChangeArrowheads="1"/>
            </p:cNvSpPr>
            <p:nvPr/>
          </p:nvSpPr>
          <p:spPr bwMode="auto">
            <a:xfrm>
              <a:off x="2297" y="107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11" name="Rectangle 75"/>
            <p:cNvSpPr>
              <a:spLocks noChangeArrowheads="1"/>
            </p:cNvSpPr>
            <p:nvPr/>
          </p:nvSpPr>
          <p:spPr bwMode="auto">
            <a:xfrm>
              <a:off x="2201" y="101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12" name="Rectangle 76"/>
            <p:cNvSpPr>
              <a:spLocks noChangeArrowheads="1"/>
            </p:cNvSpPr>
            <p:nvPr/>
          </p:nvSpPr>
          <p:spPr bwMode="auto">
            <a:xfrm>
              <a:off x="3641" y="115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13" name="Rectangle 77"/>
            <p:cNvSpPr>
              <a:spLocks noChangeArrowheads="1"/>
            </p:cNvSpPr>
            <p:nvPr/>
          </p:nvSpPr>
          <p:spPr bwMode="auto">
            <a:xfrm>
              <a:off x="2201" y="107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14" name="Rectangle 78"/>
            <p:cNvSpPr>
              <a:spLocks noChangeArrowheads="1"/>
            </p:cNvSpPr>
            <p:nvPr/>
          </p:nvSpPr>
          <p:spPr bwMode="auto">
            <a:xfrm>
              <a:off x="2105" y="107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15" name="Rectangle 79"/>
            <p:cNvSpPr>
              <a:spLocks noChangeArrowheads="1"/>
            </p:cNvSpPr>
            <p:nvPr/>
          </p:nvSpPr>
          <p:spPr bwMode="auto">
            <a:xfrm>
              <a:off x="1961" y="107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16" name="Rectangle 80"/>
            <p:cNvSpPr>
              <a:spLocks noChangeArrowheads="1"/>
            </p:cNvSpPr>
            <p:nvPr/>
          </p:nvSpPr>
          <p:spPr bwMode="auto">
            <a:xfrm>
              <a:off x="1865" y="1097"/>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17" name="Rectangle 81"/>
            <p:cNvSpPr>
              <a:spLocks noChangeArrowheads="1"/>
            </p:cNvSpPr>
            <p:nvPr/>
          </p:nvSpPr>
          <p:spPr bwMode="auto">
            <a:xfrm>
              <a:off x="1817" y="113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18" name="Rectangle 82"/>
            <p:cNvSpPr>
              <a:spLocks noChangeArrowheads="1"/>
            </p:cNvSpPr>
            <p:nvPr/>
          </p:nvSpPr>
          <p:spPr bwMode="auto">
            <a:xfrm>
              <a:off x="1721" y="111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19" name="Rectangle 83"/>
            <p:cNvSpPr>
              <a:spLocks noChangeArrowheads="1"/>
            </p:cNvSpPr>
            <p:nvPr/>
          </p:nvSpPr>
          <p:spPr bwMode="auto">
            <a:xfrm>
              <a:off x="1769" y="115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20" name="Rectangle 84"/>
            <p:cNvSpPr>
              <a:spLocks noChangeArrowheads="1"/>
            </p:cNvSpPr>
            <p:nvPr/>
          </p:nvSpPr>
          <p:spPr bwMode="auto">
            <a:xfrm>
              <a:off x="1769" y="117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21" name="Rectangle 85"/>
            <p:cNvSpPr>
              <a:spLocks noChangeArrowheads="1"/>
            </p:cNvSpPr>
            <p:nvPr/>
          </p:nvSpPr>
          <p:spPr bwMode="auto">
            <a:xfrm>
              <a:off x="1673" y="119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22" name="Rectangle 86"/>
            <p:cNvSpPr>
              <a:spLocks noChangeArrowheads="1"/>
            </p:cNvSpPr>
            <p:nvPr/>
          </p:nvSpPr>
          <p:spPr bwMode="auto">
            <a:xfrm>
              <a:off x="521" y="145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chemeClr val="bg1"/>
                  </a:solidFill>
                  <a:latin typeface="Times New Roman" charset="0"/>
                </a:rPr>
                <a:t>-</a:t>
              </a:r>
            </a:p>
          </p:txBody>
        </p:sp>
        <p:sp>
          <p:nvSpPr>
            <p:cNvPr id="40023" name="Rectangle 87"/>
            <p:cNvSpPr>
              <a:spLocks noChangeArrowheads="1"/>
            </p:cNvSpPr>
            <p:nvPr/>
          </p:nvSpPr>
          <p:spPr bwMode="auto">
            <a:xfrm>
              <a:off x="1625" y="12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24" name="Rectangle 88"/>
            <p:cNvSpPr>
              <a:spLocks noChangeArrowheads="1"/>
            </p:cNvSpPr>
            <p:nvPr/>
          </p:nvSpPr>
          <p:spPr bwMode="auto">
            <a:xfrm>
              <a:off x="1625" y="127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25" name="Rectangle 89"/>
            <p:cNvSpPr>
              <a:spLocks noChangeArrowheads="1"/>
            </p:cNvSpPr>
            <p:nvPr/>
          </p:nvSpPr>
          <p:spPr bwMode="auto">
            <a:xfrm>
              <a:off x="1577" y="129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26" name="Rectangle 90"/>
            <p:cNvSpPr>
              <a:spLocks noChangeArrowheads="1"/>
            </p:cNvSpPr>
            <p:nvPr/>
          </p:nvSpPr>
          <p:spPr bwMode="auto">
            <a:xfrm>
              <a:off x="1577" y="13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27" name="Rectangle 91"/>
            <p:cNvSpPr>
              <a:spLocks noChangeArrowheads="1"/>
            </p:cNvSpPr>
            <p:nvPr/>
          </p:nvSpPr>
          <p:spPr bwMode="auto">
            <a:xfrm>
              <a:off x="1625" y="137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28" name="Rectangle 92"/>
            <p:cNvSpPr>
              <a:spLocks noChangeArrowheads="1"/>
            </p:cNvSpPr>
            <p:nvPr/>
          </p:nvSpPr>
          <p:spPr bwMode="auto">
            <a:xfrm>
              <a:off x="1577" y="139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29" name="Rectangle 93"/>
            <p:cNvSpPr>
              <a:spLocks noChangeArrowheads="1"/>
            </p:cNvSpPr>
            <p:nvPr/>
          </p:nvSpPr>
          <p:spPr bwMode="auto">
            <a:xfrm>
              <a:off x="1577" y="14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30" name="Rectangle 94"/>
            <p:cNvSpPr>
              <a:spLocks noChangeArrowheads="1"/>
            </p:cNvSpPr>
            <p:nvPr/>
          </p:nvSpPr>
          <p:spPr bwMode="auto">
            <a:xfrm>
              <a:off x="1529" y="145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chemeClr val="bg1"/>
                  </a:solidFill>
                  <a:latin typeface="Times New Roman" charset="0"/>
                </a:rPr>
                <a:t>-</a:t>
              </a:r>
            </a:p>
          </p:txBody>
        </p:sp>
        <p:sp>
          <p:nvSpPr>
            <p:cNvPr id="40031" name="Rectangle 95"/>
            <p:cNvSpPr>
              <a:spLocks noChangeArrowheads="1"/>
            </p:cNvSpPr>
            <p:nvPr/>
          </p:nvSpPr>
          <p:spPr bwMode="auto">
            <a:xfrm>
              <a:off x="1673" y="141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32" name="Rectangle 96"/>
            <p:cNvSpPr>
              <a:spLocks noChangeArrowheads="1"/>
            </p:cNvSpPr>
            <p:nvPr/>
          </p:nvSpPr>
          <p:spPr bwMode="auto">
            <a:xfrm>
              <a:off x="1673" y="145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chemeClr val="bg1"/>
                  </a:solidFill>
                  <a:latin typeface="Times New Roman" charset="0"/>
                </a:rPr>
                <a:t>-</a:t>
              </a:r>
            </a:p>
          </p:txBody>
        </p:sp>
        <p:sp>
          <p:nvSpPr>
            <p:cNvPr id="40033" name="Rectangle 97"/>
            <p:cNvSpPr>
              <a:spLocks noChangeArrowheads="1"/>
            </p:cNvSpPr>
            <p:nvPr/>
          </p:nvSpPr>
          <p:spPr bwMode="auto">
            <a:xfrm>
              <a:off x="1481" y="139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34" name="Rectangle 98"/>
            <p:cNvSpPr>
              <a:spLocks noChangeArrowheads="1"/>
            </p:cNvSpPr>
            <p:nvPr/>
          </p:nvSpPr>
          <p:spPr bwMode="auto">
            <a:xfrm>
              <a:off x="1529" y="129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35" name="Rectangle 99"/>
            <p:cNvSpPr>
              <a:spLocks noChangeArrowheads="1"/>
            </p:cNvSpPr>
            <p:nvPr/>
          </p:nvSpPr>
          <p:spPr bwMode="auto">
            <a:xfrm>
              <a:off x="1385" y="125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36" name="Rectangle 100"/>
            <p:cNvSpPr>
              <a:spLocks noChangeArrowheads="1"/>
            </p:cNvSpPr>
            <p:nvPr/>
          </p:nvSpPr>
          <p:spPr bwMode="auto">
            <a:xfrm>
              <a:off x="1289" y="12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37" name="Rectangle 101"/>
            <p:cNvSpPr>
              <a:spLocks noChangeArrowheads="1"/>
            </p:cNvSpPr>
            <p:nvPr/>
          </p:nvSpPr>
          <p:spPr bwMode="auto">
            <a:xfrm>
              <a:off x="1289" y="119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38" name="Rectangle 102"/>
            <p:cNvSpPr>
              <a:spLocks noChangeArrowheads="1"/>
            </p:cNvSpPr>
            <p:nvPr/>
          </p:nvSpPr>
          <p:spPr bwMode="auto">
            <a:xfrm>
              <a:off x="1385" y="121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39" name="Rectangle 103"/>
            <p:cNvSpPr>
              <a:spLocks noChangeArrowheads="1"/>
            </p:cNvSpPr>
            <p:nvPr/>
          </p:nvSpPr>
          <p:spPr bwMode="auto">
            <a:xfrm>
              <a:off x="1241" y="117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40" name="Rectangle 104"/>
            <p:cNvSpPr>
              <a:spLocks noChangeArrowheads="1"/>
            </p:cNvSpPr>
            <p:nvPr/>
          </p:nvSpPr>
          <p:spPr bwMode="auto">
            <a:xfrm>
              <a:off x="1145" y="113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41" name="Rectangle 105"/>
            <p:cNvSpPr>
              <a:spLocks noChangeArrowheads="1"/>
            </p:cNvSpPr>
            <p:nvPr/>
          </p:nvSpPr>
          <p:spPr bwMode="auto">
            <a:xfrm>
              <a:off x="1049" y="111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42" name="Rectangle 106"/>
            <p:cNvSpPr>
              <a:spLocks noChangeArrowheads="1"/>
            </p:cNvSpPr>
            <p:nvPr/>
          </p:nvSpPr>
          <p:spPr bwMode="auto">
            <a:xfrm>
              <a:off x="953" y="107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43" name="Rectangle 107"/>
            <p:cNvSpPr>
              <a:spLocks noChangeArrowheads="1"/>
            </p:cNvSpPr>
            <p:nvPr/>
          </p:nvSpPr>
          <p:spPr bwMode="auto">
            <a:xfrm>
              <a:off x="953" y="1097"/>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44" name="Rectangle 108"/>
            <p:cNvSpPr>
              <a:spLocks noChangeArrowheads="1"/>
            </p:cNvSpPr>
            <p:nvPr/>
          </p:nvSpPr>
          <p:spPr bwMode="auto">
            <a:xfrm>
              <a:off x="857" y="111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45" name="Rectangle 109"/>
            <p:cNvSpPr>
              <a:spLocks noChangeArrowheads="1"/>
            </p:cNvSpPr>
            <p:nvPr/>
          </p:nvSpPr>
          <p:spPr bwMode="auto">
            <a:xfrm>
              <a:off x="713" y="113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46" name="Rectangle 110"/>
            <p:cNvSpPr>
              <a:spLocks noChangeArrowheads="1"/>
            </p:cNvSpPr>
            <p:nvPr/>
          </p:nvSpPr>
          <p:spPr bwMode="auto">
            <a:xfrm>
              <a:off x="761" y="1097"/>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47" name="Rectangle 111"/>
            <p:cNvSpPr>
              <a:spLocks noChangeArrowheads="1"/>
            </p:cNvSpPr>
            <p:nvPr/>
          </p:nvSpPr>
          <p:spPr bwMode="auto">
            <a:xfrm>
              <a:off x="617" y="115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48" name="Rectangle 112"/>
            <p:cNvSpPr>
              <a:spLocks noChangeArrowheads="1"/>
            </p:cNvSpPr>
            <p:nvPr/>
          </p:nvSpPr>
          <p:spPr bwMode="auto">
            <a:xfrm>
              <a:off x="617" y="119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49" name="Rectangle 113"/>
            <p:cNvSpPr>
              <a:spLocks noChangeArrowheads="1"/>
            </p:cNvSpPr>
            <p:nvPr/>
          </p:nvSpPr>
          <p:spPr bwMode="auto">
            <a:xfrm>
              <a:off x="521" y="12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50" name="Rectangle 114"/>
            <p:cNvSpPr>
              <a:spLocks noChangeArrowheads="1"/>
            </p:cNvSpPr>
            <p:nvPr/>
          </p:nvSpPr>
          <p:spPr bwMode="auto">
            <a:xfrm>
              <a:off x="501" y="118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51" name="Rectangle 115"/>
            <p:cNvSpPr>
              <a:spLocks noChangeArrowheads="1"/>
            </p:cNvSpPr>
            <p:nvPr/>
          </p:nvSpPr>
          <p:spPr bwMode="auto">
            <a:xfrm>
              <a:off x="521" y="127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52" name="Rectangle 116"/>
            <p:cNvSpPr>
              <a:spLocks noChangeArrowheads="1"/>
            </p:cNvSpPr>
            <p:nvPr/>
          </p:nvSpPr>
          <p:spPr bwMode="auto">
            <a:xfrm>
              <a:off x="521" y="129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53" name="Rectangle 117"/>
            <p:cNvSpPr>
              <a:spLocks noChangeArrowheads="1"/>
            </p:cNvSpPr>
            <p:nvPr/>
          </p:nvSpPr>
          <p:spPr bwMode="auto">
            <a:xfrm>
              <a:off x="521" y="13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54" name="Rectangle 118"/>
            <p:cNvSpPr>
              <a:spLocks noChangeArrowheads="1"/>
            </p:cNvSpPr>
            <p:nvPr/>
          </p:nvSpPr>
          <p:spPr bwMode="auto">
            <a:xfrm>
              <a:off x="473" y="13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55" name="Rectangle 119"/>
            <p:cNvSpPr>
              <a:spLocks noChangeArrowheads="1"/>
            </p:cNvSpPr>
            <p:nvPr/>
          </p:nvSpPr>
          <p:spPr bwMode="auto">
            <a:xfrm>
              <a:off x="521" y="141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56" name="Rectangle 120"/>
            <p:cNvSpPr>
              <a:spLocks noChangeArrowheads="1"/>
            </p:cNvSpPr>
            <p:nvPr/>
          </p:nvSpPr>
          <p:spPr bwMode="auto">
            <a:xfrm>
              <a:off x="473" y="14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57" name="Rectangle 121"/>
            <p:cNvSpPr>
              <a:spLocks noChangeArrowheads="1"/>
            </p:cNvSpPr>
            <p:nvPr/>
          </p:nvSpPr>
          <p:spPr bwMode="auto">
            <a:xfrm>
              <a:off x="473" y="14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58" name="Rectangle 122"/>
            <p:cNvSpPr>
              <a:spLocks noChangeArrowheads="1"/>
            </p:cNvSpPr>
            <p:nvPr/>
          </p:nvSpPr>
          <p:spPr bwMode="auto">
            <a:xfrm>
              <a:off x="1673" y="13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59" name="Rectangle 123"/>
            <p:cNvSpPr>
              <a:spLocks noChangeArrowheads="1"/>
            </p:cNvSpPr>
            <p:nvPr/>
          </p:nvSpPr>
          <p:spPr bwMode="auto">
            <a:xfrm>
              <a:off x="1769" y="137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60" name="Rectangle 124"/>
            <p:cNvSpPr>
              <a:spLocks noChangeArrowheads="1"/>
            </p:cNvSpPr>
            <p:nvPr/>
          </p:nvSpPr>
          <p:spPr bwMode="auto">
            <a:xfrm>
              <a:off x="463" y="119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61" name="Rectangle 125"/>
            <p:cNvSpPr>
              <a:spLocks noChangeArrowheads="1"/>
            </p:cNvSpPr>
            <p:nvPr/>
          </p:nvSpPr>
          <p:spPr bwMode="auto">
            <a:xfrm>
              <a:off x="521" y="155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62" name="Rectangle 126"/>
            <p:cNvSpPr>
              <a:spLocks noChangeArrowheads="1"/>
            </p:cNvSpPr>
            <p:nvPr/>
          </p:nvSpPr>
          <p:spPr bwMode="auto">
            <a:xfrm>
              <a:off x="521" y="159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63" name="Rectangle 127"/>
            <p:cNvSpPr>
              <a:spLocks noChangeArrowheads="1"/>
            </p:cNvSpPr>
            <p:nvPr/>
          </p:nvSpPr>
          <p:spPr bwMode="auto">
            <a:xfrm>
              <a:off x="569" y="167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64" name="Rectangle 128"/>
            <p:cNvSpPr>
              <a:spLocks noChangeArrowheads="1"/>
            </p:cNvSpPr>
            <p:nvPr/>
          </p:nvSpPr>
          <p:spPr bwMode="auto">
            <a:xfrm>
              <a:off x="492" y="16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65" name="Rectangle 129"/>
            <p:cNvSpPr>
              <a:spLocks noChangeArrowheads="1"/>
            </p:cNvSpPr>
            <p:nvPr/>
          </p:nvSpPr>
          <p:spPr bwMode="auto">
            <a:xfrm>
              <a:off x="665" y="171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66" name="Rectangle 130"/>
            <p:cNvSpPr>
              <a:spLocks noChangeArrowheads="1"/>
            </p:cNvSpPr>
            <p:nvPr/>
          </p:nvSpPr>
          <p:spPr bwMode="auto">
            <a:xfrm>
              <a:off x="761" y="17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67" name="Rectangle 131"/>
            <p:cNvSpPr>
              <a:spLocks noChangeArrowheads="1"/>
            </p:cNvSpPr>
            <p:nvPr/>
          </p:nvSpPr>
          <p:spPr bwMode="auto">
            <a:xfrm>
              <a:off x="809" y="17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68" name="Rectangle 132"/>
            <p:cNvSpPr>
              <a:spLocks noChangeArrowheads="1"/>
            </p:cNvSpPr>
            <p:nvPr/>
          </p:nvSpPr>
          <p:spPr bwMode="auto">
            <a:xfrm>
              <a:off x="953" y="1772"/>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69" name="Rectangle 133"/>
            <p:cNvSpPr>
              <a:spLocks noChangeArrowheads="1"/>
            </p:cNvSpPr>
            <p:nvPr/>
          </p:nvSpPr>
          <p:spPr bwMode="auto">
            <a:xfrm>
              <a:off x="953" y="17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70" name="Rectangle 134"/>
            <p:cNvSpPr>
              <a:spLocks noChangeArrowheads="1"/>
            </p:cNvSpPr>
            <p:nvPr/>
          </p:nvSpPr>
          <p:spPr bwMode="auto">
            <a:xfrm>
              <a:off x="1529" y="155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71" name="Rectangle 135"/>
            <p:cNvSpPr>
              <a:spLocks noChangeArrowheads="1"/>
            </p:cNvSpPr>
            <p:nvPr/>
          </p:nvSpPr>
          <p:spPr bwMode="auto">
            <a:xfrm>
              <a:off x="3689" y="1790"/>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72" name="Rectangle 136"/>
            <p:cNvSpPr>
              <a:spLocks noChangeArrowheads="1"/>
            </p:cNvSpPr>
            <p:nvPr/>
          </p:nvSpPr>
          <p:spPr bwMode="auto">
            <a:xfrm>
              <a:off x="1433" y="16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73" name="Rectangle 137"/>
            <p:cNvSpPr>
              <a:spLocks noChangeArrowheads="1"/>
            </p:cNvSpPr>
            <p:nvPr/>
          </p:nvSpPr>
          <p:spPr bwMode="auto">
            <a:xfrm>
              <a:off x="1337" y="167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74" name="Rectangle 138"/>
            <p:cNvSpPr>
              <a:spLocks noChangeArrowheads="1"/>
            </p:cNvSpPr>
            <p:nvPr/>
          </p:nvSpPr>
          <p:spPr bwMode="auto">
            <a:xfrm>
              <a:off x="1289" y="169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75" name="Rectangle 139"/>
            <p:cNvSpPr>
              <a:spLocks noChangeArrowheads="1"/>
            </p:cNvSpPr>
            <p:nvPr/>
          </p:nvSpPr>
          <p:spPr bwMode="auto">
            <a:xfrm>
              <a:off x="1241" y="17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76" name="Rectangle 140"/>
            <p:cNvSpPr>
              <a:spLocks noChangeArrowheads="1"/>
            </p:cNvSpPr>
            <p:nvPr/>
          </p:nvSpPr>
          <p:spPr bwMode="auto">
            <a:xfrm>
              <a:off x="1049" y="17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77" name="Rectangle 141"/>
            <p:cNvSpPr>
              <a:spLocks noChangeArrowheads="1"/>
            </p:cNvSpPr>
            <p:nvPr/>
          </p:nvSpPr>
          <p:spPr bwMode="auto">
            <a:xfrm>
              <a:off x="1145" y="17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78" name="Rectangle 142"/>
            <p:cNvSpPr>
              <a:spLocks noChangeArrowheads="1"/>
            </p:cNvSpPr>
            <p:nvPr/>
          </p:nvSpPr>
          <p:spPr bwMode="auto">
            <a:xfrm>
              <a:off x="1577" y="159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79" name="Rectangle 143"/>
            <p:cNvSpPr>
              <a:spLocks noChangeArrowheads="1"/>
            </p:cNvSpPr>
            <p:nvPr/>
          </p:nvSpPr>
          <p:spPr bwMode="auto">
            <a:xfrm>
              <a:off x="1769" y="16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80" name="Rectangle 144"/>
            <p:cNvSpPr>
              <a:spLocks noChangeArrowheads="1"/>
            </p:cNvSpPr>
            <p:nvPr/>
          </p:nvSpPr>
          <p:spPr bwMode="auto">
            <a:xfrm>
              <a:off x="1625" y="157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81" name="Rectangle 145"/>
            <p:cNvSpPr>
              <a:spLocks noChangeArrowheads="1"/>
            </p:cNvSpPr>
            <p:nvPr/>
          </p:nvSpPr>
          <p:spPr bwMode="auto">
            <a:xfrm>
              <a:off x="2729" y="155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82" name="Rectangle 146"/>
            <p:cNvSpPr>
              <a:spLocks noChangeArrowheads="1"/>
            </p:cNvSpPr>
            <p:nvPr/>
          </p:nvSpPr>
          <p:spPr bwMode="auto">
            <a:xfrm>
              <a:off x="2777" y="157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83" name="Rectangle 147"/>
            <p:cNvSpPr>
              <a:spLocks noChangeArrowheads="1"/>
            </p:cNvSpPr>
            <p:nvPr/>
          </p:nvSpPr>
          <p:spPr bwMode="auto">
            <a:xfrm>
              <a:off x="2825" y="157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84" name="Rectangle 148"/>
            <p:cNvSpPr>
              <a:spLocks noChangeArrowheads="1"/>
            </p:cNvSpPr>
            <p:nvPr/>
          </p:nvSpPr>
          <p:spPr bwMode="auto">
            <a:xfrm>
              <a:off x="2873" y="16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85" name="Rectangle 149"/>
            <p:cNvSpPr>
              <a:spLocks noChangeArrowheads="1"/>
            </p:cNvSpPr>
            <p:nvPr/>
          </p:nvSpPr>
          <p:spPr bwMode="auto">
            <a:xfrm>
              <a:off x="2969" y="167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86" name="Rectangle 150"/>
            <p:cNvSpPr>
              <a:spLocks noChangeArrowheads="1"/>
            </p:cNvSpPr>
            <p:nvPr/>
          </p:nvSpPr>
          <p:spPr bwMode="auto">
            <a:xfrm>
              <a:off x="3065" y="171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87" name="Rectangle 151"/>
            <p:cNvSpPr>
              <a:spLocks noChangeArrowheads="1"/>
            </p:cNvSpPr>
            <p:nvPr/>
          </p:nvSpPr>
          <p:spPr bwMode="auto">
            <a:xfrm>
              <a:off x="3209" y="17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88" name="Rectangle 152"/>
            <p:cNvSpPr>
              <a:spLocks noChangeArrowheads="1"/>
            </p:cNvSpPr>
            <p:nvPr/>
          </p:nvSpPr>
          <p:spPr bwMode="auto">
            <a:xfrm>
              <a:off x="3353" y="17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89" name="Rectangle 153"/>
            <p:cNvSpPr>
              <a:spLocks noChangeArrowheads="1"/>
            </p:cNvSpPr>
            <p:nvPr/>
          </p:nvSpPr>
          <p:spPr bwMode="auto">
            <a:xfrm>
              <a:off x="3449" y="17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90" name="Rectangle 154"/>
            <p:cNvSpPr>
              <a:spLocks noChangeArrowheads="1"/>
            </p:cNvSpPr>
            <p:nvPr/>
          </p:nvSpPr>
          <p:spPr bwMode="auto">
            <a:xfrm>
              <a:off x="3641" y="17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91" name="Rectangle 155"/>
            <p:cNvSpPr>
              <a:spLocks noChangeArrowheads="1"/>
            </p:cNvSpPr>
            <p:nvPr/>
          </p:nvSpPr>
          <p:spPr bwMode="auto">
            <a:xfrm>
              <a:off x="3497" y="1790"/>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92" name="Rectangle 156"/>
            <p:cNvSpPr>
              <a:spLocks noChangeArrowheads="1"/>
            </p:cNvSpPr>
            <p:nvPr/>
          </p:nvSpPr>
          <p:spPr bwMode="auto">
            <a:xfrm>
              <a:off x="2729" y="16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93" name="Rectangle 157"/>
            <p:cNvSpPr>
              <a:spLocks noChangeArrowheads="1"/>
            </p:cNvSpPr>
            <p:nvPr/>
          </p:nvSpPr>
          <p:spPr bwMode="auto">
            <a:xfrm>
              <a:off x="2729" y="16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94" name="Rectangle 158"/>
            <p:cNvSpPr>
              <a:spLocks noChangeArrowheads="1"/>
            </p:cNvSpPr>
            <p:nvPr/>
          </p:nvSpPr>
          <p:spPr bwMode="auto">
            <a:xfrm>
              <a:off x="2633" y="167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95" name="Rectangle 159"/>
            <p:cNvSpPr>
              <a:spLocks noChangeArrowheads="1"/>
            </p:cNvSpPr>
            <p:nvPr/>
          </p:nvSpPr>
          <p:spPr bwMode="auto">
            <a:xfrm>
              <a:off x="1673" y="16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96" name="Rectangle 160"/>
            <p:cNvSpPr>
              <a:spLocks noChangeArrowheads="1"/>
            </p:cNvSpPr>
            <p:nvPr/>
          </p:nvSpPr>
          <p:spPr bwMode="auto">
            <a:xfrm>
              <a:off x="1865" y="171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97" name="Rectangle 161"/>
            <p:cNvSpPr>
              <a:spLocks noChangeArrowheads="1"/>
            </p:cNvSpPr>
            <p:nvPr/>
          </p:nvSpPr>
          <p:spPr bwMode="auto">
            <a:xfrm>
              <a:off x="2633" y="161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98" name="Rectangle 162"/>
            <p:cNvSpPr>
              <a:spLocks noChangeArrowheads="1"/>
            </p:cNvSpPr>
            <p:nvPr/>
          </p:nvSpPr>
          <p:spPr bwMode="auto">
            <a:xfrm>
              <a:off x="2009" y="17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099" name="Rectangle 163"/>
            <p:cNvSpPr>
              <a:spLocks noChangeArrowheads="1"/>
            </p:cNvSpPr>
            <p:nvPr/>
          </p:nvSpPr>
          <p:spPr bwMode="auto">
            <a:xfrm>
              <a:off x="2153" y="17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00" name="Rectangle 164"/>
            <p:cNvSpPr>
              <a:spLocks noChangeArrowheads="1"/>
            </p:cNvSpPr>
            <p:nvPr/>
          </p:nvSpPr>
          <p:spPr bwMode="auto">
            <a:xfrm>
              <a:off x="2345" y="17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01" name="Rectangle 165"/>
            <p:cNvSpPr>
              <a:spLocks noChangeArrowheads="1"/>
            </p:cNvSpPr>
            <p:nvPr/>
          </p:nvSpPr>
          <p:spPr bwMode="auto">
            <a:xfrm>
              <a:off x="2537" y="169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02" name="Rectangle 166"/>
            <p:cNvSpPr>
              <a:spLocks noChangeArrowheads="1"/>
            </p:cNvSpPr>
            <p:nvPr/>
          </p:nvSpPr>
          <p:spPr bwMode="auto">
            <a:xfrm>
              <a:off x="3305" y="1772"/>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03" name="Rectangle 167"/>
            <p:cNvSpPr>
              <a:spLocks noChangeArrowheads="1"/>
            </p:cNvSpPr>
            <p:nvPr/>
          </p:nvSpPr>
          <p:spPr bwMode="auto">
            <a:xfrm>
              <a:off x="3113" y="167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04" name="Rectangle 168"/>
            <p:cNvSpPr>
              <a:spLocks noChangeArrowheads="1"/>
            </p:cNvSpPr>
            <p:nvPr/>
          </p:nvSpPr>
          <p:spPr bwMode="auto">
            <a:xfrm>
              <a:off x="2249" y="1790"/>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05" name="Rectangle 169"/>
            <p:cNvSpPr>
              <a:spLocks noChangeArrowheads="1"/>
            </p:cNvSpPr>
            <p:nvPr/>
          </p:nvSpPr>
          <p:spPr bwMode="auto">
            <a:xfrm>
              <a:off x="2441" y="171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06" name="Rectangle 170"/>
            <p:cNvSpPr>
              <a:spLocks noChangeArrowheads="1"/>
            </p:cNvSpPr>
            <p:nvPr/>
          </p:nvSpPr>
          <p:spPr bwMode="auto">
            <a:xfrm>
              <a:off x="2489" y="16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07" name="Rectangle 171"/>
            <p:cNvSpPr>
              <a:spLocks noChangeArrowheads="1"/>
            </p:cNvSpPr>
            <p:nvPr/>
          </p:nvSpPr>
          <p:spPr bwMode="auto">
            <a:xfrm>
              <a:off x="857" y="1097"/>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08" name="Rectangle 172"/>
            <p:cNvSpPr>
              <a:spLocks noChangeArrowheads="1"/>
            </p:cNvSpPr>
            <p:nvPr/>
          </p:nvSpPr>
          <p:spPr bwMode="auto">
            <a:xfrm>
              <a:off x="1241" y="113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09" name="Rectangle 173"/>
            <p:cNvSpPr>
              <a:spLocks noChangeArrowheads="1"/>
            </p:cNvSpPr>
            <p:nvPr/>
          </p:nvSpPr>
          <p:spPr bwMode="auto">
            <a:xfrm>
              <a:off x="1097" y="1097"/>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10" name="Rectangle 174"/>
            <p:cNvSpPr>
              <a:spLocks noChangeArrowheads="1"/>
            </p:cNvSpPr>
            <p:nvPr/>
          </p:nvSpPr>
          <p:spPr bwMode="auto">
            <a:xfrm>
              <a:off x="1289" y="117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11" name="Rectangle 175"/>
            <p:cNvSpPr>
              <a:spLocks noChangeArrowheads="1"/>
            </p:cNvSpPr>
            <p:nvPr/>
          </p:nvSpPr>
          <p:spPr bwMode="auto">
            <a:xfrm>
              <a:off x="2537" y="113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12" name="Rectangle 176"/>
            <p:cNvSpPr>
              <a:spLocks noChangeArrowheads="1"/>
            </p:cNvSpPr>
            <p:nvPr/>
          </p:nvSpPr>
          <p:spPr bwMode="auto">
            <a:xfrm>
              <a:off x="2681" y="1234"/>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13" name="Rectangle 177"/>
            <p:cNvSpPr>
              <a:spLocks noChangeArrowheads="1"/>
            </p:cNvSpPr>
            <p:nvPr/>
          </p:nvSpPr>
          <p:spPr bwMode="auto">
            <a:xfrm>
              <a:off x="3209" y="1155"/>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14" name="Rectangle 178"/>
            <p:cNvSpPr>
              <a:spLocks noChangeArrowheads="1"/>
            </p:cNvSpPr>
            <p:nvPr/>
          </p:nvSpPr>
          <p:spPr bwMode="auto">
            <a:xfrm>
              <a:off x="3401" y="1116"/>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15" name="Rectangle 179"/>
            <p:cNvSpPr>
              <a:spLocks noChangeArrowheads="1"/>
            </p:cNvSpPr>
            <p:nvPr/>
          </p:nvSpPr>
          <p:spPr bwMode="auto">
            <a:xfrm>
              <a:off x="3689" y="181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3399"/>
                  </a:solidFill>
                  <a:latin typeface="Times New Roman" charset="0"/>
                </a:rPr>
                <a:t>-</a:t>
              </a:r>
            </a:p>
          </p:txBody>
        </p:sp>
        <p:sp>
          <p:nvSpPr>
            <p:cNvPr id="40116" name="Rectangle 180"/>
            <p:cNvSpPr>
              <a:spLocks noChangeArrowheads="1"/>
            </p:cNvSpPr>
            <p:nvPr/>
          </p:nvSpPr>
          <p:spPr bwMode="auto">
            <a:xfrm>
              <a:off x="3593" y="1772"/>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17" name="Rectangle 181"/>
            <p:cNvSpPr>
              <a:spLocks noChangeArrowheads="1"/>
            </p:cNvSpPr>
            <p:nvPr/>
          </p:nvSpPr>
          <p:spPr bwMode="auto">
            <a:xfrm>
              <a:off x="3257" y="17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18" name="Rectangle 182"/>
            <p:cNvSpPr>
              <a:spLocks noChangeArrowheads="1"/>
            </p:cNvSpPr>
            <p:nvPr/>
          </p:nvSpPr>
          <p:spPr bwMode="auto">
            <a:xfrm>
              <a:off x="2441" y="17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19" name="Rectangle 183"/>
            <p:cNvSpPr>
              <a:spLocks noChangeArrowheads="1"/>
            </p:cNvSpPr>
            <p:nvPr/>
          </p:nvSpPr>
          <p:spPr bwMode="auto">
            <a:xfrm>
              <a:off x="2537" y="17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20" name="Rectangle 184"/>
            <p:cNvSpPr>
              <a:spLocks noChangeArrowheads="1"/>
            </p:cNvSpPr>
            <p:nvPr/>
          </p:nvSpPr>
          <p:spPr bwMode="auto">
            <a:xfrm>
              <a:off x="2633" y="167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21" name="Rectangle 185"/>
            <p:cNvSpPr>
              <a:spLocks noChangeArrowheads="1"/>
            </p:cNvSpPr>
            <p:nvPr/>
          </p:nvSpPr>
          <p:spPr bwMode="auto">
            <a:xfrm>
              <a:off x="2441" y="17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22" name="Rectangle 186"/>
            <p:cNvSpPr>
              <a:spLocks noChangeArrowheads="1"/>
            </p:cNvSpPr>
            <p:nvPr/>
          </p:nvSpPr>
          <p:spPr bwMode="auto">
            <a:xfrm>
              <a:off x="2345" y="1772"/>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23" name="Rectangle 187"/>
            <p:cNvSpPr>
              <a:spLocks noChangeArrowheads="1"/>
            </p:cNvSpPr>
            <p:nvPr/>
          </p:nvSpPr>
          <p:spPr bwMode="auto">
            <a:xfrm>
              <a:off x="2777" y="155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24" name="Rectangle 188"/>
            <p:cNvSpPr>
              <a:spLocks noChangeArrowheads="1"/>
            </p:cNvSpPr>
            <p:nvPr/>
          </p:nvSpPr>
          <p:spPr bwMode="auto">
            <a:xfrm>
              <a:off x="1145" y="173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25" name="Rectangle 189"/>
            <p:cNvSpPr>
              <a:spLocks noChangeArrowheads="1"/>
            </p:cNvSpPr>
            <p:nvPr/>
          </p:nvSpPr>
          <p:spPr bwMode="auto">
            <a:xfrm>
              <a:off x="1577" y="153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26" name="Rectangle 190"/>
            <p:cNvSpPr>
              <a:spLocks noChangeArrowheads="1"/>
            </p:cNvSpPr>
            <p:nvPr/>
          </p:nvSpPr>
          <p:spPr bwMode="auto">
            <a:xfrm>
              <a:off x="1433" y="161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27" name="Line 191"/>
            <p:cNvSpPr>
              <a:spLocks noChangeShapeType="1"/>
            </p:cNvSpPr>
            <p:nvPr/>
          </p:nvSpPr>
          <p:spPr bwMode="auto">
            <a:xfrm>
              <a:off x="1545" y="1473"/>
              <a:ext cx="111" cy="1"/>
            </a:xfrm>
            <a:prstGeom prst="line">
              <a:avLst/>
            </a:prstGeom>
            <a:noFill/>
            <a:ln w="50800">
              <a:solidFill>
                <a:srgbClr val="0099FF"/>
              </a:solidFill>
              <a:round/>
              <a:headEnd/>
              <a:tailEnd/>
            </a:ln>
            <a:effectLst/>
          </p:spPr>
          <p:txBody>
            <a:bodyPr wrap="none" anchor="ctr">
              <a:prstTxWarp prst="textNoShape">
                <a:avLst/>
              </a:prstTxWarp>
            </a:bodyPr>
            <a:lstStyle/>
            <a:p>
              <a:endParaRPr lang="en-US"/>
            </a:p>
          </p:txBody>
        </p:sp>
        <p:sp>
          <p:nvSpPr>
            <p:cNvPr id="40128" name="Line 192"/>
            <p:cNvSpPr>
              <a:spLocks noChangeShapeType="1"/>
            </p:cNvSpPr>
            <p:nvPr/>
          </p:nvSpPr>
          <p:spPr bwMode="auto">
            <a:xfrm>
              <a:off x="1689" y="1512"/>
              <a:ext cx="111" cy="1"/>
            </a:xfrm>
            <a:prstGeom prst="line">
              <a:avLst/>
            </a:prstGeom>
            <a:noFill/>
            <a:ln w="50800">
              <a:solidFill>
                <a:srgbClr val="0099FF"/>
              </a:solidFill>
              <a:round/>
              <a:headEnd/>
              <a:tailEnd/>
            </a:ln>
            <a:effectLst/>
          </p:spPr>
          <p:txBody>
            <a:bodyPr wrap="none" anchor="ctr">
              <a:prstTxWarp prst="textNoShape">
                <a:avLst/>
              </a:prstTxWarp>
            </a:bodyPr>
            <a:lstStyle/>
            <a:p>
              <a:endParaRPr lang="en-US"/>
            </a:p>
          </p:txBody>
        </p:sp>
        <p:sp>
          <p:nvSpPr>
            <p:cNvPr id="40129" name="Line 193"/>
            <p:cNvSpPr>
              <a:spLocks noChangeShapeType="1"/>
            </p:cNvSpPr>
            <p:nvPr/>
          </p:nvSpPr>
          <p:spPr bwMode="auto">
            <a:xfrm>
              <a:off x="2793" y="1512"/>
              <a:ext cx="111" cy="1"/>
            </a:xfrm>
            <a:prstGeom prst="line">
              <a:avLst/>
            </a:prstGeom>
            <a:noFill/>
            <a:ln w="50800">
              <a:solidFill>
                <a:srgbClr val="0099FF"/>
              </a:solidFill>
              <a:round/>
              <a:headEnd/>
              <a:tailEnd/>
            </a:ln>
            <a:effectLst/>
          </p:spPr>
          <p:txBody>
            <a:bodyPr wrap="none" anchor="ctr">
              <a:prstTxWarp prst="textNoShape">
                <a:avLst/>
              </a:prstTxWarp>
            </a:bodyPr>
            <a:lstStyle/>
            <a:p>
              <a:endParaRPr lang="en-US"/>
            </a:p>
          </p:txBody>
        </p:sp>
        <p:sp>
          <p:nvSpPr>
            <p:cNvPr id="40130" name="Line 194"/>
            <p:cNvSpPr>
              <a:spLocks noChangeShapeType="1"/>
            </p:cNvSpPr>
            <p:nvPr/>
          </p:nvSpPr>
          <p:spPr bwMode="auto">
            <a:xfrm>
              <a:off x="1497" y="1492"/>
              <a:ext cx="111" cy="1"/>
            </a:xfrm>
            <a:prstGeom prst="line">
              <a:avLst/>
            </a:prstGeom>
            <a:noFill/>
            <a:ln w="50800">
              <a:solidFill>
                <a:srgbClr val="0099FF"/>
              </a:solidFill>
              <a:round/>
              <a:headEnd/>
              <a:tailEnd/>
            </a:ln>
            <a:effectLst/>
          </p:spPr>
          <p:txBody>
            <a:bodyPr wrap="none" anchor="ctr">
              <a:prstTxWarp prst="textNoShape">
                <a:avLst/>
              </a:prstTxWarp>
            </a:bodyPr>
            <a:lstStyle/>
            <a:p>
              <a:endParaRPr lang="en-US"/>
            </a:p>
          </p:txBody>
        </p:sp>
        <p:sp>
          <p:nvSpPr>
            <p:cNvPr id="40131" name="Line 195"/>
            <p:cNvSpPr>
              <a:spLocks noChangeShapeType="1"/>
            </p:cNvSpPr>
            <p:nvPr/>
          </p:nvSpPr>
          <p:spPr bwMode="auto">
            <a:xfrm>
              <a:off x="585" y="1492"/>
              <a:ext cx="111" cy="1"/>
            </a:xfrm>
            <a:prstGeom prst="line">
              <a:avLst/>
            </a:prstGeom>
            <a:noFill/>
            <a:ln w="50800">
              <a:solidFill>
                <a:srgbClr val="0099FF"/>
              </a:solidFill>
              <a:round/>
              <a:headEnd/>
              <a:tailEnd/>
            </a:ln>
            <a:effectLst/>
          </p:spPr>
          <p:txBody>
            <a:bodyPr wrap="none" anchor="ctr">
              <a:prstTxWarp prst="textNoShape">
                <a:avLst/>
              </a:prstTxWarp>
            </a:bodyPr>
            <a:lstStyle/>
            <a:p>
              <a:endParaRPr lang="en-US"/>
            </a:p>
          </p:txBody>
        </p:sp>
        <p:sp>
          <p:nvSpPr>
            <p:cNvPr id="40132" name="Line 196"/>
            <p:cNvSpPr>
              <a:spLocks noChangeShapeType="1"/>
            </p:cNvSpPr>
            <p:nvPr/>
          </p:nvSpPr>
          <p:spPr bwMode="auto">
            <a:xfrm>
              <a:off x="2889" y="1473"/>
              <a:ext cx="111" cy="1"/>
            </a:xfrm>
            <a:prstGeom prst="line">
              <a:avLst/>
            </a:prstGeom>
            <a:noFill/>
            <a:ln w="50800">
              <a:solidFill>
                <a:srgbClr val="0099FF"/>
              </a:solidFill>
              <a:round/>
              <a:headEnd/>
              <a:tailEnd/>
            </a:ln>
            <a:effectLst/>
          </p:spPr>
          <p:txBody>
            <a:bodyPr wrap="none" anchor="ctr">
              <a:prstTxWarp prst="textNoShape">
                <a:avLst/>
              </a:prstTxWarp>
            </a:bodyPr>
            <a:lstStyle/>
            <a:p>
              <a:endParaRPr lang="en-US"/>
            </a:p>
          </p:txBody>
        </p:sp>
        <p:sp>
          <p:nvSpPr>
            <p:cNvPr id="40133" name="Rectangle 197"/>
            <p:cNvSpPr>
              <a:spLocks noChangeArrowheads="1"/>
            </p:cNvSpPr>
            <p:nvPr/>
          </p:nvSpPr>
          <p:spPr bwMode="auto">
            <a:xfrm>
              <a:off x="377" y="159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134" name="Rectangle 198"/>
            <p:cNvSpPr>
              <a:spLocks noChangeArrowheads="1"/>
            </p:cNvSpPr>
            <p:nvPr/>
          </p:nvSpPr>
          <p:spPr bwMode="auto">
            <a:xfrm>
              <a:off x="377" y="165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effectLst>
                    <a:outerShdw blurRad="38100" dist="38100" dir="2700000" algn="tl">
                      <a:srgbClr val="000000"/>
                    </a:outerShdw>
                  </a:effectLst>
                  <a:latin typeface="Times New Roman" charset="0"/>
                </a:rPr>
                <a:t>-</a:t>
              </a:r>
            </a:p>
          </p:txBody>
        </p:sp>
        <p:grpSp>
          <p:nvGrpSpPr>
            <p:cNvPr id="3" name="Group 199"/>
            <p:cNvGrpSpPr>
              <a:grpSpLocks/>
            </p:cNvGrpSpPr>
            <p:nvPr/>
          </p:nvGrpSpPr>
          <p:grpSpPr bwMode="auto">
            <a:xfrm>
              <a:off x="1339" y="1453"/>
              <a:ext cx="766" cy="210"/>
              <a:chOff x="1222" y="1758"/>
              <a:chExt cx="766" cy="210"/>
            </a:xfrm>
          </p:grpSpPr>
          <p:grpSp>
            <p:nvGrpSpPr>
              <p:cNvPr id="4" name="Group 200"/>
              <p:cNvGrpSpPr>
                <a:grpSpLocks/>
              </p:cNvGrpSpPr>
              <p:nvPr/>
            </p:nvGrpSpPr>
            <p:grpSpPr bwMode="auto">
              <a:xfrm>
                <a:off x="1222" y="1758"/>
                <a:ext cx="382" cy="210"/>
                <a:chOff x="1222" y="1758"/>
                <a:chExt cx="382" cy="210"/>
              </a:xfrm>
            </p:grpSpPr>
            <p:sp>
              <p:nvSpPr>
                <p:cNvPr id="40137" name="Rectangle 201"/>
                <p:cNvSpPr>
                  <a:spLocks noChangeArrowheads="1"/>
                </p:cNvSpPr>
                <p:nvPr/>
              </p:nvSpPr>
              <p:spPr bwMode="auto">
                <a:xfrm>
                  <a:off x="1222" y="1758"/>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38" name="Rectangle 202"/>
                <p:cNvSpPr>
                  <a:spLocks noChangeArrowheads="1"/>
                </p:cNvSpPr>
                <p:nvPr/>
              </p:nvSpPr>
              <p:spPr bwMode="auto">
                <a:xfrm>
                  <a:off x="1414" y="1758"/>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grpSp>
          <p:grpSp>
            <p:nvGrpSpPr>
              <p:cNvPr id="5" name="Group 203"/>
              <p:cNvGrpSpPr>
                <a:grpSpLocks/>
              </p:cNvGrpSpPr>
              <p:nvPr/>
            </p:nvGrpSpPr>
            <p:grpSpPr bwMode="auto">
              <a:xfrm>
                <a:off x="1606" y="1758"/>
                <a:ext cx="382" cy="210"/>
                <a:chOff x="1606" y="1758"/>
                <a:chExt cx="382" cy="210"/>
              </a:xfrm>
            </p:grpSpPr>
            <p:sp>
              <p:nvSpPr>
                <p:cNvPr id="40140" name="Rectangle 204"/>
                <p:cNvSpPr>
                  <a:spLocks noChangeArrowheads="1"/>
                </p:cNvSpPr>
                <p:nvPr/>
              </p:nvSpPr>
              <p:spPr bwMode="auto">
                <a:xfrm>
                  <a:off x="1606" y="1758"/>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41" name="Rectangle 205"/>
                <p:cNvSpPr>
                  <a:spLocks noChangeArrowheads="1"/>
                </p:cNvSpPr>
                <p:nvPr/>
              </p:nvSpPr>
              <p:spPr bwMode="auto">
                <a:xfrm>
                  <a:off x="1798" y="1758"/>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grpSp>
        </p:grpSp>
        <p:grpSp>
          <p:nvGrpSpPr>
            <p:cNvPr id="6" name="Group 206"/>
            <p:cNvGrpSpPr>
              <a:grpSpLocks/>
            </p:cNvGrpSpPr>
            <p:nvPr/>
          </p:nvGrpSpPr>
          <p:grpSpPr bwMode="auto">
            <a:xfrm>
              <a:off x="2107" y="1453"/>
              <a:ext cx="382" cy="210"/>
              <a:chOff x="1990" y="1758"/>
              <a:chExt cx="382" cy="210"/>
            </a:xfrm>
          </p:grpSpPr>
          <p:sp>
            <p:nvSpPr>
              <p:cNvPr id="40143" name="Rectangle 207"/>
              <p:cNvSpPr>
                <a:spLocks noChangeArrowheads="1"/>
              </p:cNvSpPr>
              <p:nvPr/>
            </p:nvSpPr>
            <p:spPr bwMode="auto">
              <a:xfrm>
                <a:off x="1990" y="1758"/>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44" name="Rectangle 208"/>
              <p:cNvSpPr>
                <a:spLocks noChangeArrowheads="1"/>
              </p:cNvSpPr>
              <p:nvPr/>
            </p:nvSpPr>
            <p:spPr bwMode="auto">
              <a:xfrm>
                <a:off x="2182" y="1758"/>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grpSp>
        <p:grpSp>
          <p:nvGrpSpPr>
            <p:cNvPr id="7" name="Group 209"/>
            <p:cNvGrpSpPr>
              <a:grpSpLocks/>
            </p:cNvGrpSpPr>
            <p:nvPr/>
          </p:nvGrpSpPr>
          <p:grpSpPr bwMode="auto">
            <a:xfrm>
              <a:off x="2491" y="1453"/>
              <a:ext cx="382" cy="210"/>
              <a:chOff x="2374" y="1758"/>
              <a:chExt cx="382" cy="210"/>
            </a:xfrm>
          </p:grpSpPr>
          <p:sp>
            <p:nvSpPr>
              <p:cNvPr id="40146" name="Rectangle 210"/>
              <p:cNvSpPr>
                <a:spLocks noChangeArrowheads="1"/>
              </p:cNvSpPr>
              <p:nvPr/>
            </p:nvSpPr>
            <p:spPr bwMode="auto">
              <a:xfrm>
                <a:off x="2374" y="1758"/>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47" name="Rectangle 211"/>
              <p:cNvSpPr>
                <a:spLocks noChangeArrowheads="1"/>
              </p:cNvSpPr>
              <p:nvPr/>
            </p:nvSpPr>
            <p:spPr bwMode="auto">
              <a:xfrm>
                <a:off x="2566" y="1758"/>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grpSp>
        <p:sp>
          <p:nvSpPr>
            <p:cNvPr id="40148" name="Rectangle 212"/>
            <p:cNvSpPr>
              <a:spLocks noChangeArrowheads="1"/>
            </p:cNvSpPr>
            <p:nvPr/>
          </p:nvSpPr>
          <p:spPr bwMode="auto">
            <a:xfrm>
              <a:off x="2875" y="1453"/>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49" name="Rectangle 213"/>
            <p:cNvSpPr>
              <a:spLocks noChangeArrowheads="1"/>
            </p:cNvSpPr>
            <p:nvPr/>
          </p:nvSpPr>
          <p:spPr bwMode="auto">
            <a:xfrm>
              <a:off x="3067" y="1453"/>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50" name="Rectangle 214"/>
            <p:cNvSpPr>
              <a:spLocks noChangeArrowheads="1"/>
            </p:cNvSpPr>
            <p:nvPr/>
          </p:nvSpPr>
          <p:spPr bwMode="auto">
            <a:xfrm>
              <a:off x="3259" y="1453"/>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grpSp>
          <p:nvGrpSpPr>
            <p:cNvPr id="8" name="Group 215"/>
            <p:cNvGrpSpPr>
              <a:grpSpLocks/>
            </p:cNvGrpSpPr>
            <p:nvPr/>
          </p:nvGrpSpPr>
          <p:grpSpPr bwMode="auto">
            <a:xfrm>
              <a:off x="580" y="1369"/>
              <a:ext cx="766" cy="210"/>
              <a:chOff x="463" y="1674"/>
              <a:chExt cx="766" cy="210"/>
            </a:xfrm>
          </p:grpSpPr>
          <p:grpSp>
            <p:nvGrpSpPr>
              <p:cNvPr id="9" name="Group 216"/>
              <p:cNvGrpSpPr>
                <a:grpSpLocks/>
              </p:cNvGrpSpPr>
              <p:nvPr/>
            </p:nvGrpSpPr>
            <p:grpSpPr bwMode="auto">
              <a:xfrm>
                <a:off x="463" y="1674"/>
                <a:ext cx="382" cy="210"/>
                <a:chOff x="463" y="1674"/>
                <a:chExt cx="382" cy="210"/>
              </a:xfrm>
            </p:grpSpPr>
            <p:sp>
              <p:nvSpPr>
                <p:cNvPr id="40153" name="Rectangle 217"/>
                <p:cNvSpPr>
                  <a:spLocks noChangeArrowheads="1"/>
                </p:cNvSpPr>
                <p:nvPr/>
              </p:nvSpPr>
              <p:spPr bwMode="auto">
                <a:xfrm>
                  <a:off x="463"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54" name="Rectangle 218"/>
                <p:cNvSpPr>
                  <a:spLocks noChangeArrowheads="1"/>
                </p:cNvSpPr>
                <p:nvPr/>
              </p:nvSpPr>
              <p:spPr bwMode="auto">
                <a:xfrm>
                  <a:off x="655"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grpSp>
          <p:grpSp>
            <p:nvGrpSpPr>
              <p:cNvPr id="10" name="Group 219"/>
              <p:cNvGrpSpPr>
                <a:grpSpLocks/>
              </p:cNvGrpSpPr>
              <p:nvPr/>
            </p:nvGrpSpPr>
            <p:grpSpPr bwMode="auto">
              <a:xfrm>
                <a:off x="847" y="1674"/>
                <a:ext cx="382" cy="210"/>
                <a:chOff x="847" y="1674"/>
                <a:chExt cx="382" cy="210"/>
              </a:xfrm>
            </p:grpSpPr>
            <p:sp>
              <p:nvSpPr>
                <p:cNvPr id="40156" name="Rectangle 220"/>
                <p:cNvSpPr>
                  <a:spLocks noChangeArrowheads="1"/>
                </p:cNvSpPr>
                <p:nvPr/>
              </p:nvSpPr>
              <p:spPr bwMode="auto">
                <a:xfrm>
                  <a:off x="847"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57" name="Rectangle 221"/>
                <p:cNvSpPr>
                  <a:spLocks noChangeArrowheads="1"/>
                </p:cNvSpPr>
                <p:nvPr/>
              </p:nvSpPr>
              <p:spPr bwMode="auto">
                <a:xfrm>
                  <a:off x="1039"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grpSp>
        </p:grpSp>
        <p:grpSp>
          <p:nvGrpSpPr>
            <p:cNvPr id="11" name="Group 222"/>
            <p:cNvGrpSpPr>
              <a:grpSpLocks/>
            </p:cNvGrpSpPr>
            <p:nvPr/>
          </p:nvGrpSpPr>
          <p:grpSpPr bwMode="auto">
            <a:xfrm>
              <a:off x="1348" y="1369"/>
              <a:ext cx="766" cy="210"/>
              <a:chOff x="1231" y="1674"/>
              <a:chExt cx="766" cy="210"/>
            </a:xfrm>
          </p:grpSpPr>
          <p:grpSp>
            <p:nvGrpSpPr>
              <p:cNvPr id="12" name="Group 223"/>
              <p:cNvGrpSpPr>
                <a:grpSpLocks/>
              </p:cNvGrpSpPr>
              <p:nvPr/>
            </p:nvGrpSpPr>
            <p:grpSpPr bwMode="auto">
              <a:xfrm>
                <a:off x="1231" y="1674"/>
                <a:ext cx="382" cy="210"/>
                <a:chOff x="1231" y="1674"/>
                <a:chExt cx="382" cy="210"/>
              </a:xfrm>
            </p:grpSpPr>
            <p:sp>
              <p:nvSpPr>
                <p:cNvPr id="40160" name="Rectangle 224"/>
                <p:cNvSpPr>
                  <a:spLocks noChangeArrowheads="1"/>
                </p:cNvSpPr>
                <p:nvPr/>
              </p:nvSpPr>
              <p:spPr bwMode="auto">
                <a:xfrm>
                  <a:off x="1231"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61" name="Rectangle 225"/>
                <p:cNvSpPr>
                  <a:spLocks noChangeArrowheads="1"/>
                </p:cNvSpPr>
                <p:nvPr/>
              </p:nvSpPr>
              <p:spPr bwMode="auto">
                <a:xfrm>
                  <a:off x="1423"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grpSp>
          <p:grpSp>
            <p:nvGrpSpPr>
              <p:cNvPr id="13" name="Group 226"/>
              <p:cNvGrpSpPr>
                <a:grpSpLocks/>
              </p:cNvGrpSpPr>
              <p:nvPr/>
            </p:nvGrpSpPr>
            <p:grpSpPr bwMode="auto">
              <a:xfrm>
                <a:off x="1615" y="1674"/>
                <a:ext cx="382" cy="210"/>
                <a:chOff x="1615" y="1674"/>
                <a:chExt cx="382" cy="210"/>
              </a:xfrm>
            </p:grpSpPr>
            <p:sp>
              <p:nvSpPr>
                <p:cNvPr id="40163" name="Rectangle 227"/>
                <p:cNvSpPr>
                  <a:spLocks noChangeArrowheads="1"/>
                </p:cNvSpPr>
                <p:nvPr/>
              </p:nvSpPr>
              <p:spPr bwMode="auto">
                <a:xfrm>
                  <a:off x="1615"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64" name="Rectangle 228"/>
                <p:cNvSpPr>
                  <a:spLocks noChangeArrowheads="1"/>
                </p:cNvSpPr>
                <p:nvPr/>
              </p:nvSpPr>
              <p:spPr bwMode="auto">
                <a:xfrm>
                  <a:off x="1807"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grpSp>
        </p:grpSp>
        <p:grpSp>
          <p:nvGrpSpPr>
            <p:cNvPr id="14" name="Group 229"/>
            <p:cNvGrpSpPr>
              <a:grpSpLocks/>
            </p:cNvGrpSpPr>
            <p:nvPr/>
          </p:nvGrpSpPr>
          <p:grpSpPr bwMode="auto">
            <a:xfrm>
              <a:off x="2116" y="1369"/>
              <a:ext cx="382" cy="210"/>
              <a:chOff x="1999" y="1674"/>
              <a:chExt cx="382" cy="210"/>
            </a:xfrm>
          </p:grpSpPr>
          <p:sp>
            <p:nvSpPr>
              <p:cNvPr id="40166" name="Rectangle 230"/>
              <p:cNvSpPr>
                <a:spLocks noChangeArrowheads="1"/>
              </p:cNvSpPr>
              <p:nvPr/>
            </p:nvSpPr>
            <p:spPr bwMode="auto">
              <a:xfrm>
                <a:off x="1999"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67" name="Rectangle 231"/>
              <p:cNvSpPr>
                <a:spLocks noChangeArrowheads="1"/>
              </p:cNvSpPr>
              <p:nvPr/>
            </p:nvSpPr>
            <p:spPr bwMode="auto">
              <a:xfrm>
                <a:off x="2191"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grpSp>
        <p:grpSp>
          <p:nvGrpSpPr>
            <p:cNvPr id="15" name="Group 232"/>
            <p:cNvGrpSpPr>
              <a:grpSpLocks/>
            </p:cNvGrpSpPr>
            <p:nvPr/>
          </p:nvGrpSpPr>
          <p:grpSpPr bwMode="auto">
            <a:xfrm>
              <a:off x="2500" y="1369"/>
              <a:ext cx="382" cy="210"/>
              <a:chOff x="2383" y="1674"/>
              <a:chExt cx="382" cy="210"/>
            </a:xfrm>
          </p:grpSpPr>
          <p:sp>
            <p:nvSpPr>
              <p:cNvPr id="40169" name="Rectangle 233"/>
              <p:cNvSpPr>
                <a:spLocks noChangeArrowheads="1"/>
              </p:cNvSpPr>
              <p:nvPr/>
            </p:nvSpPr>
            <p:spPr bwMode="auto">
              <a:xfrm>
                <a:off x="2383"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70" name="Rectangle 234"/>
              <p:cNvSpPr>
                <a:spLocks noChangeArrowheads="1"/>
              </p:cNvSpPr>
              <p:nvPr/>
            </p:nvSpPr>
            <p:spPr bwMode="auto">
              <a:xfrm>
                <a:off x="2575" y="167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grpSp>
        <p:sp>
          <p:nvSpPr>
            <p:cNvPr id="40171" name="Rectangle 235"/>
            <p:cNvSpPr>
              <a:spLocks noChangeArrowheads="1"/>
            </p:cNvSpPr>
            <p:nvPr/>
          </p:nvSpPr>
          <p:spPr bwMode="auto">
            <a:xfrm>
              <a:off x="2884" y="136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72" name="Rectangle 236"/>
            <p:cNvSpPr>
              <a:spLocks noChangeArrowheads="1"/>
            </p:cNvSpPr>
            <p:nvPr/>
          </p:nvSpPr>
          <p:spPr bwMode="auto">
            <a:xfrm>
              <a:off x="3076" y="136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73" name="Rectangle 237"/>
            <p:cNvSpPr>
              <a:spLocks noChangeArrowheads="1"/>
            </p:cNvSpPr>
            <p:nvPr/>
          </p:nvSpPr>
          <p:spPr bwMode="auto">
            <a:xfrm>
              <a:off x="3268" y="136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000066"/>
                  </a:solidFill>
                  <a:latin typeface="Times New Roman" charset="0"/>
                </a:rPr>
                <a:t>+</a:t>
              </a:r>
            </a:p>
          </p:txBody>
        </p:sp>
        <p:sp>
          <p:nvSpPr>
            <p:cNvPr id="40174" name="Rectangle 238"/>
            <p:cNvSpPr>
              <a:spLocks noChangeArrowheads="1"/>
            </p:cNvSpPr>
            <p:nvPr/>
          </p:nvSpPr>
          <p:spPr bwMode="auto">
            <a:xfrm>
              <a:off x="480" y="1448"/>
              <a:ext cx="3072" cy="214"/>
            </a:xfrm>
            <a:prstGeom prst="rect">
              <a:avLst/>
            </a:prstGeom>
            <a:solidFill>
              <a:srgbClr val="FFCCCC"/>
            </a:solidFill>
            <a:ln w="12700">
              <a:noFill/>
              <a:miter lim="800000"/>
              <a:headEnd/>
              <a:tailEnd/>
            </a:ln>
            <a:effectLst/>
          </p:spPr>
          <p:txBody>
            <a:bodyPr wrap="none" anchor="ctr">
              <a:prstTxWarp prst="textNoShape">
                <a:avLst/>
              </a:prstTxWarp>
            </a:bodyPr>
            <a:lstStyle/>
            <a:p>
              <a:endParaRPr lang="en-US"/>
            </a:p>
          </p:txBody>
        </p:sp>
        <p:grpSp>
          <p:nvGrpSpPr>
            <p:cNvPr id="16" name="Group 239"/>
            <p:cNvGrpSpPr>
              <a:grpSpLocks/>
            </p:cNvGrpSpPr>
            <p:nvPr/>
          </p:nvGrpSpPr>
          <p:grpSpPr bwMode="auto">
            <a:xfrm rot="-934952">
              <a:off x="3765" y="1183"/>
              <a:ext cx="908" cy="194"/>
              <a:chOff x="3600" y="2040"/>
              <a:chExt cx="896" cy="360"/>
            </a:xfrm>
          </p:grpSpPr>
          <p:sp>
            <p:nvSpPr>
              <p:cNvPr id="40176" name="Arc 240"/>
              <p:cNvSpPr>
                <a:spLocks/>
              </p:cNvSpPr>
              <p:nvPr/>
            </p:nvSpPr>
            <p:spPr bwMode="auto">
              <a:xfrm rot="13013600">
                <a:off x="3645" y="2040"/>
                <a:ext cx="851" cy="262"/>
              </a:xfrm>
              <a:custGeom>
                <a:avLst/>
                <a:gdLst>
                  <a:gd name="G0" fmla="+- 51 0 0"/>
                  <a:gd name="G1" fmla="+- 0 0 0"/>
                  <a:gd name="G2" fmla="+- 21600 0 0"/>
                  <a:gd name="T0" fmla="*/ 21651 w 21651"/>
                  <a:gd name="T1" fmla="*/ 0 h 21600"/>
                  <a:gd name="T2" fmla="*/ 0 w 21651"/>
                  <a:gd name="T3" fmla="*/ 21599 h 21600"/>
                  <a:gd name="T4" fmla="*/ 51 w 21651"/>
                  <a:gd name="T5" fmla="*/ 0 h 21600"/>
                </a:gdLst>
                <a:ahLst/>
                <a:cxnLst>
                  <a:cxn ang="0">
                    <a:pos x="T0" y="T1"/>
                  </a:cxn>
                  <a:cxn ang="0">
                    <a:pos x="T2" y="T3"/>
                  </a:cxn>
                  <a:cxn ang="0">
                    <a:pos x="T4" y="T5"/>
                  </a:cxn>
                </a:cxnLst>
                <a:rect l="0" t="0" r="r" b="b"/>
                <a:pathLst>
                  <a:path w="21651" h="21600" fill="none" extrusionOk="0">
                    <a:moveTo>
                      <a:pt x="21651" y="0"/>
                    </a:moveTo>
                    <a:cubicBezTo>
                      <a:pt x="21651" y="11929"/>
                      <a:pt x="11980" y="21600"/>
                      <a:pt x="51" y="21600"/>
                    </a:cubicBezTo>
                    <a:cubicBezTo>
                      <a:pt x="33" y="21599"/>
                      <a:pt x="16" y="21599"/>
                      <a:pt x="-1" y="21599"/>
                    </a:cubicBezTo>
                  </a:path>
                  <a:path w="21651" h="21600" stroke="0" extrusionOk="0">
                    <a:moveTo>
                      <a:pt x="21651" y="0"/>
                    </a:moveTo>
                    <a:cubicBezTo>
                      <a:pt x="21651" y="11929"/>
                      <a:pt x="11980" y="21600"/>
                      <a:pt x="51" y="21600"/>
                    </a:cubicBezTo>
                    <a:cubicBezTo>
                      <a:pt x="33" y="21599"/>
                      <a:pt x="16" y="21599"/>
                      <a:pt x="-1" y="21599"/>
                    </a:cubicBezTo>
                    <a:lnTo>
                      <a:pt x="51" y="0"/>
                    </a:lnTo>
                    <a:close/>
                  </a:path>
                </a:pathLst>
              </a:custGeom>
              <a:noFill/>
              <a:ln w="50800" cap="rnd">
                <a:solidFill>
                  <a:srgbClr val="000066"/>
                </a:solidFill>
                <a:round/>
                <a:headEnd type="triangle" w="med" len="med"/>
                <a:tailEnd/>
              </a:ln>
              <a:effectLst/>
            </p:spPr>
            <p:txBody>
              <a:bodyPr wrap="none" anchor="ctr">
                <a:prstTxWarp prst="textNoShape">
                  <a:avLst/>
                </a:prstTxWarp>
              </a:bodyPr>
              <a:lstStyle/>
              <a:p>
                <a:endParaRPr lang="en-US"/>
              </a:p>
            </p:txBody>
          </p:sp>
          <p:sp>
            <p:nvSpPr>
              <p:cNvPr id="40177" name="Arc 241"/>
              <p:cNvSpPr>
                <a:spLocks/>
              </p:cNvSpPr>
              <p:nvPr/>
            </p:nvSpPr>
            <p:spPr bwMode="auto">
              <a:xfrm rot="13043645">
                <a:off x="3600" y="2138"/>
                <a:ext cx="851" cy="262"/>
              </a:xfrm>
              <a:custGeom>
                <a:avLst/>
                <a:gdLst>
                  <a:gd name="G0" fmla="+- 51 0 0"/>
                  <a:gd name="G1" fmla="+- 0 0 0"/>
                  <a:gd name="G2" fmla="+- 21600 0 0"/>
                  <a:gd name="T0" fmla="*/ 21651 w 21651"/>
                  <a:gd name="T1" fmla="*/ 0 h 21600"/>
                  <a:gd name="T2" fmla="*/ 0 w 21651"/>
                  <a:gd name="T3" fmla="*/ 21599 h 21600"/>
                  <a:gd name="T4" fmla="*/ 51 w 21651"/>
                  <a:gd name="T5" fmla="*/ 0 h 21600"/>
                </a:gdLst>
                <a:ahLst/>
                <a:cxnLst>
                  <a:cxn ang="0">
                    <a:pos x="T0" y="T1"/>
                  </a:cxn>
                  <a:cxn ang="0">
                    <a:pos x="T2" y="T3"/>
                  </a:cxn>
                  <a:cxn ang="0">
                    <a:pos x="T4" y="T5"/>
                  </a:cxn>
                </a:cxnLst>
                <a:rect l="0" t="0" r="r" b="b"/>
                <a:pathLst>
                  <a:path w="21651" h="21600" fill="none" extrusionOk="0">
                    <a:moveTo>
                      <a:pt x="21651" y="0"/>
                    </a:moveTo>
                    <a:cubicBezTo>
                      <a:pt x="21651" y="11929"/>
                      <a:pt x="11980" y="21600"/>
                      <a:pt x="51" y="21600"/>
                    </a:cubicBezTo>
                    <a:cubicBezTo>
                      <a:pt x="33" y="21599"/>
                      <a:pt x="16" y="21599"/>
                      <a:pt x="-1" y="21599"/>
                    </a:cubicBezTo>
                  </a:path>
                  <a:path w="21651" h="21600" stroke="0" extrusionOk="0">
                    <a:moveTo>
                      <a:pt x="21651" y="0"/>
                    </a:moveTo>
                    <a:cubicBezTo>
                      <a:pt x="21651" y="11929"/>
                      <a:pt x="11980" y="21600"/>
                      <a:pt x="51" y="21600"/>
                    </a:cubicBezTo>
                    <a:cubicBezTo>
                      <a:pt x="33" y="21599"/>
                      <a:pt x="16" y="21599"/>
                      <a:pt x="-1" y="21599"/>
                    </a:cubicBezTo>
                    <a:lnTo>
                      <a:pt x="51" y="0"/>
                    </a:lnTo>
                    <a:close/>
                  </a:path>
                </a:pathLst>
              </a:custGeom>
              <a:noFill/>
              <a:ln w="50800" cap="rnd">
                <a:solidFill>
                  <a:srgbClr val="000066"/>
                </a:solidFill>
                <a:round/>
                <a:headEnd type="triangle" w="med" len="med"/>
                <a:tailEnd/>
              </a:ln>
              <a:effectLst/>
            </p:spPr>
            <p:txBody>
              <a:bodyPr wrap="none" anchor="ctr">
                <a:prstTxWarp prst="textNoShape">
                  <a:avLst/>
                </a:prstTxWarp>
              </a:bodyPr>
              <a:lstStyle/>
              <a:p>
                <a:endParaRPr lang="en-US"/>
              </a:p>
            </p:txBody>
          </p:sp>
        </p:grpSp>
        <p:grpSp>
          <p:nvGrpSpPr>
            <p:cNvPr id="17" name="Group 242"/>
            <p:cNvGrpSpPr>
              <a:grpSpLocks/>
            </p:cNvGrpSpPr>
            <p:nvPr/>
          </p:nvGrpSpPr>
          <p:grpSpPr bwMode="auto">
            <a:xfrm>
              <a:off x="3522" y="1440"/>
              <a:ext cx="1136" cy="220"/>
              <a:chOff x="3301" y="1745"/>
              <a:chExt cx="1240" cy="220"/>
            </a:xfrm>
          </p:grpSpPr>
          <p:sp>
            <p:nvSpPr>
              <p:cNvPr id="40179" name="Oval 243"/>
              <p:cNvSpPr>
                <a:spLocks noChangeArrowheads="1"/>
              </p:cNvSpPr>
              <p:nvPr/>
            </p:nvSpPr>
            <p:spPr bwMode="auto">
              <a:xfrm>
                <a:off x="3301" y="1745"/>
                <a:ext cx="250" cy="216"/>
              </a:xfrm>
              <a:prstGeom prst="ellipse">
                <a:avLst/>
              </a:prstGeom>
              <a:gradFill rotWithShape="0">
                <a:gsLst>
                  <a:gs pos="0">
                    <a:srgbClr val="3333CC">
                      <a:gamma/>
                      <a:tint val="0"/>
                      <a:invGamma/>
                    </a:srgbClr>
                  </a:gs>
                  <a:gs pos="100000">
                    <a:srgbClr val="3333CC"/>
                  </a:gs>
                </a:gsLst>
                <a:path path="shape">
                  <a:fillToRect l="50000" t="50000" r="50000" b="50000"/>
                </a:path>
              </a:gradFill>
              <a:ln w="12700">
                <a:solidFill>
                  <a:schemeClr val="tx1"/>
                </a:solidFill>
                <a:round/>
                <a:headEnd/>
                <a:tailEnd/>
              </a:ln>
              <a:effectLst/>
            </p:spPr>
            <p:txBody>
              <a:bodyPr wrap="none" anchor="ctr">
                <a:prstTxWarp prst="textNoShape">
                  <a:avLst/>
                </a:prstTxWarp>
              </a:bodyPr>
              <a:lstStyle/>
              <a:p>
                <a:endParaRPr lang="en-US"/>
              </a:p>
            </p:txBody>
          </p:sp>
          <p:sp>
            <p:nvSpPr>
              <p:cNvPr id="40180" name="Rectangle 244"/>
              <p:cNvSpPr>
                <a:spLocks noChangeArrowheads="1"/>
              </p:cNvSpPr>
              <p:nvPr/>
            </p:nvSpPr>
            <p:spPr bwMode="auto">
              <a:xfrm>
                <a:off x="3430" y="1745"/>
                <a:ext cx="939" cy="216"/>
              </a:xfrm>
              <a:prstGeom prst="rect">
                <a:avLst/>
              </a:prstGeom>
              <a:gradFill rotWithShape="0">
                <a:gsLst>
                  <a:gs pos="0">
                    <a:srgbClr val="3333CC"/>
                  </a:gs>
                  <a:gs pos="50000">
                    <a:srgbClr val="3333CC">
                      <a:gamma/>
                      <a:tint val="0"/>
                      <a:invGamma/>
                    </a:srgbClr>
                  </a:gs>
                  <a:gs pos="100000">
                    <a:srgbClr val="3333CC"/>
                  </a:gs>
                </a:gsLst>
                <a:lin ang="5400000" scaled="1"/>
              </a:gradFill>
              <a:ln w="12700">
                <a:solidFill>
                  <a:schemeClr val="tx1"/>
                </a:solidFill>
                <a:miter lim="800000"/>
                <a:headEnd/>
                <a:tailEnd/>
              </a:ln>
              <a:effectLst/>
            </p:spPr>
            <p:txBody>
              <a:bodyPr wrap="none" anchor="ctr">
                <a:prstTxWarp prst="textNoShape">
                  <a:avLst/>
                </a:prstTxWarp>
              </a:bodyPr>
              <a:lstStyle/>
              <a:p>
                <a:endParaRPr lang="en-US"/>
              </a:p>
            </p:txBody>
          </p:sp>
          <p:sp>
            <p:nvSpPr>
              <p:cNvPr id="40181" name="Oval 245"/>
              <p:cNvSpPr>
                <a:spLocks noChangeArrowheads="1"/>
              </p:cNvSpPr>
              <p:nvPr/>
            </p:nvSpPr>
            <p:spPr bwMode="auto">
              <a:xfrm>
                <a:off x="4291" y="1745"/>
                <a:ext cx="250" cy="216"/>
              </a:xfrm>
              <a:prstGeom prst="ellipse">
                <a:avLst/>
              </a:prstGeom>
              <a:gradFill rotWithShape="0">
                <a:gsLst>
                  <a:gs pos="0">
                    <a:srgbClr val="3333CC">
                      <a:gamma/>
                      <a:tint val="0"/>
                      <a:invGamma/>
                    </a:srgbClr>
                  </a:gs>
                  <a:gs pos="100000">
                    <a:srgbClr val="3333CC"/>
                  </a:gs>
                </a:gsLst>
                <a:path path="shape">
                  <a:fillToRect l="50000" t="50000" r="50000" b="50000"/>
                </a:path>
              </a:gradFill>
              <a:ln w="12700">
                <a:solidFill>
                  <a:schemeClr val="tx1"/>
                </a:solidFill>
                <a:round/>
                <a:headEnd/>
                <a:tailEnd/>
              </a:ln>
              <a:effectLst/>
            </p:spPr>
            <p:txBody>
              <a:bodyPr wrap="none" anchor="ctr">
                <a:prstTxWarp prst="textNoShape">
                  <a:avLst/>
                </a:prstTxWarp>
              </a:bodyPr>
              <a:lstStyle/>
              <a:p>
                <a:endParaRPr lang="en-US"/>
              </a:p>
            </p:txBody>
          </p:sp>
          <p:sp>
            <p:nvSpPr>
              <p:cNvPr id="40182" name="Rectangle 246"/>
              <p:cNvSpPr>
                <a:spLocks noChangeArrowheads="1"/>
              </p:cNvSpPr>
              <p:nvPr/>
            </p:nvSpPr>
            <p:spPr bwMode="auto">
              <a:xfrm>
                <a:off x="3405" y="1764"/>
                <a:ext cx="48" cy="201"/>
              </a:xfrm>
              <a:prstGeom prst="rect">
                <a:avLst/>
              </a:prstGeom>
              <a:gradFill rotWithShape="0">
                <a:gsLst>
                  <a:gs pos="0">
                    <a:srgbClr val="3333CC"/>
                  </a:gs>
                  <a:gs pos="50000">
                    <a:srgbClr val="3333CC">
                      <a:gamma/>
                      <a:tint val="0"/>
                      <a:invGamma/>
                    </a:srgbClr>
                  </a:gs>
                  <a:gs pos="100000">
                    <a:srgbClr val="3333CC"/>
                  </a:gs>
                </a:gsLst>
                <a:lin ang="5400000" scaled="1"/>
              </a:gradFill>
              <a:ln w="12700">
                <a:noFill/>
                <a:miter lim="800000"/>
                <a:headEnd/>
                <a:tailEnd/>
              </a:ln>
              <a:effectLst/>
            </p:spPr>
            <p:txBody>
              <a:bodyPr wrap="none" anchor="ctr">
                <a:prstTxWarp prst="textNoShape">
                  <a:avLst/>
                </a:prstTxWarp>
              </a:bodyPr>
              <a:lstStyle/>
              <a:p>
                <a:endParaRPr lang="en-US"/>
              </a:p>
            </p:txBody>
          </p:sp>
        </p:grpSp>
        <p:grpSp>
          <p:nvGrpSpPr>
            <p:cNvPr id="18" name="Group 247"/>
            <p:cNvGrpSpPr>
              <a:grpSpLocks/>
            </p:cNvGrpSpPr>
            <p:nvPr/>
          </p:nvGrpSpPr>
          <p:grpSpPr bwMode="auto">
            <a:xfrm>
              <a:off x="568" y="1424"/>
              <a:ext cx="2878" cy="210"/>
              <a:chOff x="387" y="1729"/>
              <a:chExt cx="2878" cy="210"/>
            </a:xfrm>
          </p:grpSpPr>
          <p:grpSp>
            <p:nvGrpSpPr>
              <p:cNvPr id="19" name="Group 248"/>
              <p:cNvGrpSpPr>
                <a:grpSpLocks/>
              </p:cNvGrpSpPr>
              <p:nvPr/>
            </p:nvGrpSpPr>
            <p:grpSpPr bwMode="auto">
              <a:xfrm>
                <a:off x="387" y="1729"/>
                <a:ext cx="766" cy="210"/>
                <a:chOff x="387" y="1729"/>
                <a:chExt cx="766" cy="210"/>
              </a:xfrm>
            </p:grpSpPr>
            <p:grpSp>
              <p:nvGrpSpPr>
                <p:cNvPr id="20" name="Group 249"/>
                <p:cNvGrpSpPr>
                  <a:grpSpLocks/>
                </p:cNvGrpSpPr>
                <p:nvPr/>
              </p:nvGrpSpPr>
              <p:grpSpPr bwMode="auto">
                <a:xfrm>
                  <a:off x="387" y="1729"/>
                  <a:ext cx="382" cy="210"/>
                  <a:chOff x="387" y="1729"/>
                  <a:chExt cx="382" cy="210"/>
                </a:xfrm>
              </p:grpSpPr>
              <p:sp>
                <p:nvSpPr>
                  <p:cNvPr id="40186" name="Rectangle 250"/>
                  <p:cNvSpPr>
                    <a:spLocks noChangeArrowheads="1"/>
                  </p:cNvSpPr>
                  <p:nvPr/>
                </p:nvSpPr>
                <p:spPr bwMode="auto">
                  <a:xfrm>
                    <a:off x="387"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187" name="Rectangle 251"/>
                  <p:cNvSpPr>
                    <a:spLocks noChangeArrowheads="1"/>
                  </p:cNvSpPr>
                  <p:nvPr/>
                </p:nvSpPr>
                <p:spPr bwMode="auto">
                  <a:xfrm>
                    <a:off x="579"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grpSp>
              <p:nvGrpSpPr>
                <p:cNvPr id="21" name="Group 252"/>
                <p:cNvGrpSpPr>
                  <a:grpSpLocks/>
                </p:cNvGrpSpPr>
                <p:nvPr/>
              </p:nvGrpSpPr>
              <p:grpSpPr bwMode="auto">
                <a:xfrm>
                  <a:off x="771" y="1729"/>
                  <a:ext cx="382" cy="210"/>
                  <a:chOff x="771" y="1729"/>
                  <a:chExt cx="382" cy="210"/>
                </a:xfrm>
              </p:grpSpPr>
              <p:sp>
                <p:nvSpPr>
                  <p:cNvPr id="40189" name="Rectangle 253"/>
                  <p:cNvSpPr>
                    <a:spLocks noChangeArrowheads="1"/>
                  </p:cNvSpPr>
                  <p:nvPr/>
                </p:nvSpPr>
                <p:spPr bwMode="auto">
                  <a:xfrm>
                    <a:off x="771"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190" name="Rectangle 254"/>
                  <p:cNvSpPr>
                    <a:spLocks noChangeArrowheads="1"/>
                  </p:cNvSpPr>
                  <p:nvPr/>
                </p:nvSpPr>
                <p:spPr bwMode="auto">
                  <a:xfrm>
                    <a:off x="963"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grpSp>
          <p:grpSp>
            <p:nvGrpSpPr>
              <p:cNvPr id="22" name="Group 255"/>
              <p:cNvGrpSpPr>
                <a:grpSpLocks/>
              </p:cNvGrpSpPr>
              <p:nvPr/>
            </p:nvGrpSpPr>
            <p:grpSpPr bwMode="auto">
              <a:xfrm>
                <a:off x="1155" y="1729"/>
                <a:ext cx="766" cy="210"/>
                <a:chOff x="1155" y="1729"/>
                <a:chExt cx="766" cy="210"/>
              </a:xfrm>
            </p:grpSpPr>
            <p:grpSp>
              <p:nvGrpSpPr>
                <p:cNvPr id="23" name="Group 256"/>
                <p:cNvGrpSpPr>
                  <a:grpSpLocks/>
                </p:cNvGrpSpPr>
                <p:nvPr/>
              </p:nvGrpSpPr>
              <p:grpSpPr bwMode="auto">
                <a:xfrm>
                  <a:off x="1155" y="1729"/>
                  <a:ext cx="382" cy="210"/>
                  <a:chOff x="1155" y="1729"/>
                  <a:chExt cx="382" cy="210"/>
                </a:xfrm>
              </p:grpSpPr>
              <p:sp>
                <p:nvSpPr>
                  <p:cNvPr id="40193" name="Rectangle 257"/>
                  <p:cNvSpPr>
                    <a:spLocks noChangeArrowheads="1"/>
                  </p:cNvSpPr>
                  <p:nvPr/>
                </p:nvSpPr>
                <p:spPr bwMode="auto">
                  <a:xfrm>
                    <a:off x="1155"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194" name="Rectangle 258"/>
                  <p:cNvSpPr>
                    <a:spLocks noChangeArrowheads="1"/>
                  </p:cNvSpPr>
                  <p:nvPr/>
                </p:nvSpPr>
                <p:spPr bwMode="auto">
                  <a:xfrm>
                    <a:off x="1347"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grpSp>
              <p:nvGrpSpPr>
                <p:cNvPr id="24" name="Group 259"/>
                <p:cNvGrpSpPr>
                  <a:grpSpLocks/>
                </p:cNvGrpSpPr>
                <p:nvPr/>
              </p:nvGrpSpPr>
              <p:grpSpPr bwMode="auto">
                <a:xfrm>
                  <a:off x="1539" y="1729"/>
                  <a:ext cx="382" cy="210"/>
                  <a:chOff x="1539" y="1729"/>
                  <a:chExt cx="382" cy="210"/>
                </a:xfrm>
              </p:grpSpPr>
              <p:sp>
                <p:nvSpPr>
                  <p:cNvPr id="40196" name="Rectangle 260"/>
                  <p:cNvSpPr>
                    <a:spLocks noChangeArrowheads="1"/>
                  </p:cNvSpPr>
                  <p:nvPr/>
                </p:nvSpPr>
                <p:spPr bwMode="auto">
                  <a:xfrm>
                    <a:off x="1539"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197" name="Rectangle 261"/>
                  <p:cNvSpPr>
                    <a:spLocks noChangeArrowheads="1"/>
                  </p:cNvSpPr>
                  <p:nvPr/>
                </p:nvSpPr>
                <p:spPr bwMode="auto">
                  <a:xfrm>
                    <a:off x="1731"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grpSp>
          <p:grpSp>
            <p:nvGrpSpPr>
              <p:cNvPr id="25" name="Group 262"/>
              <p:cNvGrpSpPr>
                <a:grpSpLocks/>
              </p:cNvGrpSpPr>
              <p:nvPr/>
            </p:nvGrpSpPr>
            <p:grpSpPr bwMode="auto">
              <a:xfrm>
                <a:off x="1923" y="1729"/>
                <a:ext cx="382" cy="210"/>
                <a:chOff x="1923" y="1729"/>
                <a:chExt cx="382" cy="210"/>
              </a:xfrm>
            </p:grpSpPr>
            <p:sp>
              <p:nvSpPr>
                <p:cNvPr id="40199" name="Rectangle 263"/>
                <p:cNvSpPr>
                  <a:spLocks noChangeArrowheads="1"/>
                </p:cNvSpPr>
                <p:nvPr/>
              </p:nvSpPr>
              <p:spPr bwMode="auto">
                <a:xfrm>
                  <a:off x="1923"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00" name="Rectangle 264"/>
                <p:cNvSpPr>
                  <a:spLocks noChangeArrowheads="1"/>
                </p:cNvSpPr>
                <p:nvPr/>
              </p:nvSpPr>
              <p:spPr bwMode="auto">
                <a:xfrm>
                  <a:off x="2115"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grpSp>
            <p:nvGrpSpPr>
              <p:cNvPr id="26" name="Group 265"/>
              <p:cNvGrpSpPr>
                <a:grpSpLocks/>
              </p:cNvGrpSpPr>
              <p:nvPr/>
            </p:nvGrpSpPr>
            <p:grpSpPr bwMode="auto">
              <a:xfrm>
                <a:off x="2307" y="1729"/>
                <a:ext cx="382" cy="210"/>
                <a:chOff x="2307" y="1729"/>
                <a:chExt cx="382" cy="210"/>
              </a:xfrm>
            </p:grpSpPr>
            <p:sp>
              <p:nvSpPr>
                <p:cNvPr id="40202" name="Rectangle 266"/>
                <p:cNvSpPr>
                  <a:spLocks noChangeArrowheads="1"/>
                </p:cNvSpPr>
                <p:nvPr/>
              </p:nvSpPr>
              <p:spPr bwMode="auto">
                <a:xfrm>
                  <a:off x="2307"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03" name="Rectangle 267"/>
                <p:cNvSpPr>
                  <a:spLocks noChangeArrowheads="1"/>
                </p:cNvSpPr>
                <p:nvPr/>
              </p:nvSpPr>
              <p:spPr bwMode="auto">
                <a:xfrm>
                  <a:off x="2499"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sp>
            <p:nvSpPr>
              <p:cNvPr id="40204" name="Rectangle 268"/>
              <p:cNvSpPr>
                <a:spLocks noChangeArrowheads="1"/>
              </p:cNvSpPr>
              <p:nvPr/>
            </p:nvSpPr>
            <p:spPr bwMode="auto">
              <a:xfrm>
                <a:off x="2691"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05" name="Rectangle 269"/>
              <p:cNvSpPr>
                <a:spLocks noChangeArrowheads="1"/>
              </p:cNvSpPr>
              <p:nvPr/>
            </p:nvSpPr>
            <p:spPr bwMode="auto">
              <a:xfrm>
                <a:off x="2883"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06" name="Rectangle 270"/>
              <p:cNvSpPr>
                <a:spLocks noChangeArrowheads="1"/>
              </p:cNvSpPr>
              <p:nvPr/>
            </p:nvSpPr>
            <p:spPr bwMode="auto">
              <a:xfrm>
                <a:off x="3075" y="1729"/>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grpSp>
          <p:nvGrpSpPr>
            <p:cNvPr id="27" name="Group 271"/>
            <p:cNvGrpSpPr>
              <a:grpSpLocks/>
            </p:cNvGrpSpPr>
            <p:nvPr/>
          </p:nvGrpSpPr>
          <p:grpSpPr bwMode="auto">
            <a:xfrm>
              <a:off x="530" y="1349"/>
              <a:ext cx="2878" cy="210"/>
              <a:chOff x="378" y="1654"/>
              <a:chExt cx="2878" cy="210"/>
            </a:xfrm>
          </p:grpSpPr>
          <p:grpSp>
            <p:nvGrpSpPr>
              <p:cNvPr id="28" name="Group 272"/>
              <p:cNvGrpSpPr>
                <a:grpSpLocks/>
              </p:cNvGrpSpPr>
              <p:nvPr/>
            </p:nvGrpSpPr>
            <p:grpSpPr bwMode="auto">
              <a:xfrm>
                <a:off x="378" y="1654"/>
                <a:ext cx="766" cy="210"/>
                <a:chOff x="378" y="1654"/>
                <a:chExt cx="766" cy="210"/>
              </a:xfrm>
            </p:grpSpPr>
            <p:grpSp>
              <p:nvGrpSpPr>
                <p:cNvPr id="29" name="Group 273"/>
                <p:cNvGrpSpPr>
                  <a:grpSpLocks/>
                </p:cNvGrpSpPr>
                <p:nvPr/>
              </p:nvGrpSpPr>
              <p:grpSpPr bwMode="auto">
                <a:xfrm>
                  <a:off x="378" y="1654"/>
                  <a:ext cx="382" cy="210"/>
                  <a:chOff x="378" y="1654"/>
                  <a:chExt cx="382" cy="210"/>
                </a:xfrm>
              </p:grpSpPr>
              <p:sp>
                <p:nvSpPr>
                  <p:cNvPr id="40210" name="Rectangle 274"/>
                  <p:cNvSpPr>
                    <a:spLocks noChangeArrowheads="1"/>
                  </p:cNvSpPr>
                  <p:nvPr/>
                </p:nvSpPr>
                <p:spPr bwMode="auto">
                  <a:xfrm>
                    <a:off x="378"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11" name="Rectangle 275"/>
                  <p:cNvSpPr>
                    <a:spLocks noChangeArrowheads="1"/>
                  </p:cNvSpPr>
                  <p:nvPr/>
                </p:nvSpPr>
                <p:spPr bwMode="auto">
                  <a:xfrm>
                    <a:off x="570"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grpSp>
              <p:nvGrpSpPr>
                <p:cNvPr id="30" name="Group 276"/>
                <p:cNvGrpSpPr>
                  <a:grpSpLocks/>
                </p:cNvGrpSpPr>
                <p:nvPr/>
              </p:nvGrpSpPr>
              <p:grpSpPr bwMode="auto">
                <a:xfrm>
                  <a:off x="762" y="1654"/>
                  <a:ext cx="382" cy="210"/>
                  <a:chOff x="762" y="1654"/>
                  <a:chExt cx="382" cy="210"/>
                </a:xfrm>
              </p:grpSpPr>
              <p:sp>
                <p:nvSpPr>
                  <p:cNvPr id="40213" name="Rectangle 277"/>
                  <p:cNvSpPr>
                    <a:spLocks noChangeArrowheads="1"/>
                  </p:cNvSpPr>
                  <p:nvPr/>
                </p:nvSpPr>
                <p:spPr bwMode="auto">
                  <a:xfrm>
                    <a:off x="762"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14" name="Rectangle 278"/>
                  <p:cNvSpPr>
                    <a:spLocks noChangeArrowheads="1"/>
                  </p:cNvSpPr>
                  <p:nvPr/>
                </p:nvSpPr>
                <p:spPr bwMode="auto">
                  <a:xfrm>
                    <a:off x="954"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grpSp>
          <p:grpSp>
            <p:nvGrpSpPr>
              <p:cNvPr id="31" name="Group 279"/>
              <p:cNvGrpSpPr>
                <a:grpSpLocks/>
              </p:cNvGrpSpPr>
              <p:nvPr/>
            </p:nvGrpSpPr>
            <p:grpSpPr bwMode="auto">
              <a:xfrm>
                <a:off x="1146" y="1654"/>
                <a:ext cx="766" cy="210"/>
                <a:chOff x="1146" y="1654"/>
                <a:chExt cx="766" cy="210"/>
              </a:xfrm>
            </p:grpSpPr>
            <p:grpSp>
              <p:nvGrpSpPr>
                <p:cNvPr id="39936" name="Group 280"/>
                <p:cNvGrpSpPr>
                  <a:grpSpLocks/>
                </p:cNvGrpSpPr>
                <p:nvPr/>
              </p:nvGrpSpPr>
              <p:grpSpPr bwMode="auto">
                <a:xfrm>
                  <a:off x="1146" y="1654"/>
                  <a:ext cx="382" cy="210"/>
                  <a:chOff x="1146" y="1654"/>
                  <a:chExt cx="382" cy="210"/>
                </a:xfrm>
              </p:grpSpPr>
              <p:sp>
                <p:nvSpPr>
                  <p:cNvPr id="40217" name="Rectangle 281"/>
                  <p:cNvSpPr>
                    <a:spLocks noChangeArrowheads="1"/>
                  </p:cNvSpPr>
                  <p:nvPr/>
                </p:nvSpPr>
                <p:spPr bwMode="auto">
                  <a:xfrm>
                    <a:off x="1146"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18" name="Rectangle 282"/>
                  <p:cNvSpPr>
                    <a:spLocks noChangeArrowheads="1"/>
                  </p:cNvSpPr>
                  <p:nvPr/>
                </p:nvSpPr>
                <p:spPr bwMode="auto">
                  <a:xfrm>
                    <a:off x="1338"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grpSp>
              <p:nvGrpSpPr>
                <p:cNvPr id="39937" name="Group 283"/>
                <p:cNvGrpSpPr>
                  <a:grpSpLocks/>
                </p:cNvGrpSpPr>
                <p:nvPr/>
              </p:nvGrpSpPr>
              <p:grpSpPr bwMode="auto">
                <a:xfrm>
                  <a:off x="1530" y="1654"/>
                  <a:ext cx="382" cy="210"/>
                  <a:chOff x="1530" y="1654"/>
                  <a:chExt cx="382" cy="210"/>
                </a:xfrm>
              </p:grpSpPr>
              <p:sp>
                <p:nvSpPr>
                  <p:cNvPr id="40220" name="Rectangle 284"/>
                  <p:cNvSpPr>
                    <a:spLocks noChangeArrowheads="1"/>
                  </p:cNvSpPr>
                  <p:nvPr/>
                </p:nvSpPr>
                <p:spPr bwMode="auto">
                  <a:xfrm>
                    <a:off x="1530"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21" name="Rectangle 285"/>
                  <p:cNvSpPr>
                    <a:spLocks noChangeArrowheads="1"/>
                  </p:cNvSpPr>
                  <p:nvPr/>
                </p:nvSpPr>
                <p:spPr bwMode="auto">
                  <a:xfrm>
                    <a:off x="1722"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grpSp>
          <p:grpSp>
            <p:nvGrpSpPr>
              <p:cNvPr id="39941" name="Group 286"/>
              <p:cNvGrpSpPr>
                <a:grpSpLocks/>
              </p:cNvGrpSpPr>
              <p:nvPr/>
            </p:nvGrpSpPr>
            <p:grpSpPr bwMode="auto">
              <a:xfrm>
                <a:off x="1914" y="1654"/>
                <a:ext cx="382" cy="210"/>
                <a:chOff x="1914" y="1654"/>
                <a:chExt cx="382" cy="210"/>
              </a:xfrm>
            </p:grpSpPr>
            <p:sp>
              <p:nvSpPr>
                <p:cNvPr id="40223" name="Rectangle 287"/>
                <p:cNvSpPr>
                  <a:spLocks noChangeArrowheads="1"/>
                </p:cNvSpPr>
                <p:nvPr/>
              </p:nvSpPr>
              <p:spPr bwMode="auto">
                <a:xfrm>
                  <a:off x="1914"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24" name="Rectangle 288"/>
                <p:cNvSpPr>
                  <a:spLocks noChangeArrowheads="1"/>
                </p:cNvSpPr>
                <p:nvPr/>
              </p:nvSpPr>
              <p:spPr bwMode="auto">
                <a:xfrm>
                  <a:off x="2106"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grpSp>
            <p:nvGrpSpPr>
              <p:cNvPr id="39942" name="Group 289"/>
              <p:cNvGrpSpPr>
                <a:grpSpLocks/>
              </p:cNvGrpSpPr>
              <p:nvPr/>
            </p:nvGrpSpPr>
            <p:grpSpPr bwMode="auto">
              <a:xfrm>
                <a:off x="2298" y="1654"/>
                <a:ext cx="382" cy="210"/>
                <a:chOff x="2298" y="1654"/>
                <a:chExt cx="382" cy="210"/>
              </a:xfrm>
            </p:grpSpPr>
            <p:sp>
              <p:nvSpPr>
                <p:cNvPr id="40226" name="Rectangle 290"/>
                <p:cNvSpPr>
                  <a:spLocks noChangeArrowheads="1"/>
                </p:cNvSpPr>
                <p:nvPr/>
              </p:nvSpPr>
              <p:spPr bwMode="auto">
                <a:xfrm>
                  <a:off x="2298"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27" name="Rectangle 291"/>
                <p:cNvSpPr>
                  <a:spLocks noChangeArrowheads="1"/>
                </p:cNvSpPr>
                <p:nvPr/>
              </p:nvSpPr>
              <p:spPr bwMode="auto">
                <a:xfrm>
                  <a:off x="2490"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sp>
            <p:nvSpPr>
              <p:cNvPr id="40228" name="Rectangle 292"/>
              <p:cNvSpPr>
                <a:spLocks noChangeArrowheads="1"/>
              </p:cNvSpPr>
              <p:nvPr/>
            </p:nvSpPr>
            <p:spPr bwMode="auto">
              <a:xfrm>
                <a:off x="2682"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29" name="Rectangle 293"/>
              <p:cNvSpPr>
                <a:spLocks noChangeArrowheads="1"/>
              </p:cNvSpPr>
              <p:nvPr/>
            </p:nvSpPr>
            <p:spPr bwMode="auto">
              <a:xfrm>
                <a:off x="2874"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sp>
            <p:nvSpPr>
              <p:cNvPr id="40230" name="Rectangle 294"/>
              <p:cNvSpPr>
                <a:spLocks noChangeArrowheads="1"/>
              </p:cNvSpPr>
              <p:nvPr/>
            </p:nvSpPr>
            <p:spPr bwMode="auto">
              <a:xfrm>
                <a:off x="3066" y="1654"/>
                <a:ext cx="190" cy="210"/>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b="1" baseline="-25000">
                    <a:solidFill>
                      <a:srgbClr val="FF3300"/>
                    </a:solidFill>
                    <a:latin typeface="Times New Roman" charset="0"/>
                  </a:rPr>
                  <a:t>+</a:t>
                </a:r>
              </a:p>
            </p:txBody>
          </p:sp>
        </p:grpSp>
        <p:sp>
          <p:nvSpPr>
            <p:cNvPr id="40231" name="Rectangle 295"/>
            <p:cNvSpPr>
              <a:spLocks noChangeArrowheads="1"/>
            </p:cNvSpPr>
            <p:nvPr/>
          </p:nvSpPr>
          <p:spPr bwMode="auto">
            <a:xfrm>
              <a:off x="1448" y="1447"/>
              <a:ext cx="413" cy="215"/>
            </a:xfrm>
            <a:prstGeom prst="rect">
              <a:avLst/>
            </a:prstGeom>
            <a:gradFill rotWithShape="0">
              <a:gsLst>
                <a:gs pos="0">
                  <a:srgbClr val="000066">
                    <a:gamma/>
                    <a:tint val="10196"/>
                    <a:invGamma/>
                  </a:srgbClr>
                </a:gs>
                <a:gs pos="50000">
                  <a:srgbClr val="000066"/>
                </a:gs>
                <a:gs pos="100000">
                  <a:srgbClr val="000066">
                    <a:gamma/>
                    <a:tint val="10196"/>
                    <a:invGamma/>
                  </a:srgbClr>
                </a:gs>
              </a:gsLst>
              <a:lin ang="0" scaled="1"/>
            </a:gradFill>
            <a:ln w="12700">
              <a:noFill/>
              <a:miter lim="800000"/>
              <a:headEnd/>
              <a:tailEnd/>
            </a:ln>
            <a:effectLst/>
          </p:spPr>
          <p:txBody>
            <a:bodyPr wrap="none" anchor="ctr">
              <a:prstTxWarp prst="textNoShape">
                <a:avLst/>
              </a:prstTxWarp>
            </a:bodyPr>
            <a:lstStyle/>
            <a:p>
              <a:endParaRPr lang="en-US"/>
            </a:p>
          </p:txBody>
        </p:sp>
        <p:sp>
          <p:nvSpPr>
            <p:cNvPr id="40232" name="Rectangle 296"/>
            <p:cNvSpPr>
              <a:spLocks noChangeArrowheads="1"/>
            </p:cNvSpPr>
            <p:nvPr/>
          </p:nvSpPr>
          <p:spPr bwMode="auto">
            <a:xfrm>
              <a:off x="260" y="1451"/>
              <a:ext cx="413" cy="209"/>
            </a:xfrm>
            <a:prstGeom prst="rect">
              <a:avLst/>
            </a:prstGeom>
            <a:gradFill rotWithShape="0">
              <a:gsLst>
                <a:gs pos="0">
                  <a:srgbClr val="000066">
                    <a:gamma/>
                    <a:tint val="10196"/>
                    <a:invGamma/>
                  </a:srgbClr>
                </a:gs>
                <a:gs pos="50000">
                  <a:srgbClr val="000066"/>
                </a:gs>
                <a:gs pos="100000">
                  <a:srgbClr val="000066">
                    <a:gamma/>
                    <a:tint val="10196"/>
                    <a:invGamma/>
                  </a:srgbClr>
                </a:gs>
              </a:gsLst>
              <a:lin ang="0" scaled="1"/>
            </a:gradFill>
            <a:ln w="12700">
              <a:noFill/>
              <a:miter lim="800000"/>
              <a:headEnd/>
              <a:tailEnd/>
            </a:ln>
            <a:effectLst/>
          </p:spPr>
          <p:txBody>
            <a:bodyPr wrap="none" anchor="ctr">
              <a:prstTxWarp prst="textNoShape">
                <a:avLst/>
              </a:prstTxWarp>
            </a:bodyPr>
            <a:lstStyle/>
            <a:p>
              <a:endParaRPr lang="en-US"/>
            </a:p>
          </p:txBody>
        </p:sp>
        <p:sp>
          <p:nvSpPr>
            <p:cNvPr id="40233" name="Rectangle 297"/>
            <p:cNvSpPr>
              <a:spLocks noChangeArrowheads="1"/>
            </p:cNvSpPr>
            <p:nvPr/>
          </p:nvSpPr>
          <p:spPr bwMode="auto">
            <a:xfrm>
              <a:off x="2623" y="1446"/>
              <a:ext cx="413" cy="216"/>
            </a:xfrm>
            <a:prstGeom prst="rect">
              <a:avLst/>
            </a:prstGeom>
            <a:gradFill rotWithShape="0">
              <a:gsLst>
                <a:gs pos="0">
                  <a:srgbClr val="000066">
                    <a:gamma/>
                    <a:tint val="10196"/>
                    <a:invGamma/>
                  </a:srgbClr>
                </a:gs>
                <a:gs pos="50000">
                  <a:srgbClr val="000066"/>
                </a:gs>
                <a:gs pos="100000">
                  <a:srgbClr val="000066">
                    <a:gamma/>
                    <a:tint val="10196"/>
                    <a:invGamma/>
                  </a:srgbClr>
                </a:gs>
              </a:gsLst>
              <a:lin ang="0" scaled="1"/>
            </a:gradFill>
            <a:ln w="12700">
              <a:noFill/>
              <a:miter lim="800000"/>
              <a:headEnd/>
              <a:tailEnd/>
            </a:ln>
            <a:effectLst/>
          </p:spPr>
          <p:txBody>
            <a:bodyPr wrap="none" anchor="ctr">
              <a:prstTxWarp prst="textNoShape">
                <a:avLst/>
              </a:prstTxWarp>
            </a:bodyPr>
            <a:lstStyle/>
            <a:p>
              <a:endParaRPr lang="en-US"/>
            </a:p>
          </p:txBody>
        </p:sp>
        <p:sp>
          <p:nvSpPr>
            <p:cNvPr id="40234" name="Rectangle 298"/>
            <p:cNvSpPr>
              <a:spLocks noChangeArrowheads="1"/>
            </p:cNvSpPr>
            <p:nvPr/>
          </p:nvSpPr>
          <p:spPr bwMode="auto">
            <a:xfrm>
              <a:off x="435" y="1262"/>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235" name="Rectangle 299"/>
            <p:cNvSpPr>
              <a:spLocks noChangeArrowheads="1"/>
            </p:cNvSpPr>
            <p:nvPr/>
          </p:nvSpPr>
          <p:spPr bwMode="auto">
            <a:xfrm>
              <a:off x="1174" y="1711"/>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236" name="Rectangle 300"/>
            <p:cNvSpPr>
              <a:spLocks noChangeArrowheads="1"/>
            </p:cNvSpPr>
            <p:nvPr/>
          </p:nvSpPr>
          <p:spPr bwMode="auto">
            <a:xfrm>
              <a:off x="1817" y="1650"/>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237" name="Rectangle 301"/>
            <p:cNvSpPr>
              <a:spLocks noChangeArrowheads="1"/>
            </p:cNvSpPr>
            <p:nvPr/>
          </p:nvSpPr>
          <p:spPr bwMode="auto">
            <a:xfrm>
              <a:off x="2076" y="1778"/>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238" name="Rectangle 302"/>
            <p:cNvSpPr>
              <a:spLocks noChangeArrowheads="1"/>
            </p:cNvSpPr>
            <p:nvPr/>
          </p:nvSpPr>
          <p:spPr bwMode="auto">
            <a:xfrm>
              <a:off x="1481" y="1233"/>
              <a:ext cx="190"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solidFill>
                    <a:srgbClr val="000066"/>
                  </a:solidFill>
                  <a:latin typeface="Times New Roman" charset="0"/>
                </a:rPr>
                <a:t>-</a:t>
              </a:r>
            </a:p>
          </p:txBody>
        </p:sp>
        <p:sp>
          <p:nvSpPr>
            <p:cNvPr id="40239" name="Line 303"/>
            <p:cNvSpPr>
              <a:spLocks noChangeShapeType="1"/>
            </p:cNvSpPr>
            <p:nvPr/>
          </p:nvSpPr>
          <p:spPr bwMode="auto">
            <a:xfrm>
              <a:off x="4724" y="1547"/>
              <a:ext cx="927" cy="1"/>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40240" name="Line 304"/>
            <p:cNvSpPr>
              <a:spLocks noChangeShapeType="1"/>
            </p:cNvSpPr>
            <p:nvPr/>
          </p:nvSpPr>
          <p:spPr bwMode="auto">
            <a:xfrm flipV="1">
              <a:off x="1094" y="2171"/>
              <a:ext cx="426" cy="4"/>
            </a:xfrm>
            <a:prstGeom prst="line">
              <a:avLst/>
            </a:prstGeom>
            <a:noFill/>
            <a:ln w="50800">
              <a:solidFill>
                <a:srgbClr val="006633"/>
              </a:solidFill>
              <a:round/>
              <a:headEnd/>
              <a:tailEnd type="triangle" w="med" len="med"/>
            </a:ln>
            <a:effectLst/>
          </p:spPr>
          <p:txBody>
            <a:bodyPr wrap="none" anchor="ctr">
              <a:prstTxWarp prst="textNoShape">
                <a:avLst/>
              </a:prstTxWarp>
            </a:bodyPr>
            <a:lstStyle/>
            <a:p>
              <a:endParaRPr lang="en-US"/>
            </a:p>
          </p:txBody>
        </p:sp>
        <p:sp>
          <p:nvSpPr>
            <p:cNvPr id="40241" name="Line 305"/>
            <p:cNvSpPr>
              <a:spLocks noChangeShapeType="1"/>
            </p:cNvSpPr>
            <p:nvPr/>
          </p:nvSpPr>
          <p:spPr bwMode="auto">
            <a:xfrm flipH="1">
              <a:off x="1664" y="2176"/>
              <a:ext cx="489" cy="1"/>
            </a:xfrm>
            <a:prstGeom prst="line">
              <a:avLst/>
            </a:prstGeom>
            <a:noFill/>
            <a:ln w="50800">
              <a:solidFill>
                <a:srgbClr val="006633"/>
              </a:solidFill>
              <a:round/>
              <a:headEnd/>
              <a:tailEnd type="triangle" w="med" len="med"/>
            </a:ln>
            <a:effectLst/>
          </p:spPr>
          <p:txBody>
            <a:bodyPr wrap="none" anchor="ctr">
              <a:prstTxWarp prst="textNoShape">
                <a:avLst/>
              </a:prstTxWarp>
            </a:bodyPr>
            <a:lstStyle/>
            <a:p>
              <a:endParaRPr lang="en-US"/>
            </a:p>
          </p:txBody>
        </p:sp>
        <p:sp>
          <p:nvSpPr>
            <p:cNvPr id="40242" name="Line 306"/>
            <p:cNvSpPr>
              <a:spLocks noChangeShapeType="1"/>
            </p:cNvSpPr>
            <p:nvPr/>
          </p:nvSpPr>
          <p:spPr bwMode="auto">
            <a:xfrm flipH="1">
              <a:off x="3008" y="2176"/>
              <a:ext cx="431" cy="4"/>
            </a:xfrm>
            <a:prstGeom prst="line">
              <a:avLst/>
            </a:prstGeom>
            <a:noFill/>
            <a:ln w="50800">
              <a:solidFill>
                <a:srgbClr val="006633"/>
              </a:solidFill>
              <a:round/>
              <a:headEnd/>
              <a:tailEnd type="triangle" w="med" len="med"/>
            </a:ln>
            <a:effectLst/>
          </p:spPr>
          <p:txBody>
            <a:bodyPr wrap="none" anchor="ctr">
              <a:prstTxWarp prst="textNoShape">
                <a:avLst/>
              </a:prstTxWarp>
            </a:bodyPr>
            <a:lstStyle/>
            <a:p>
              <a:endParaRPr lang="en-US"/>
            </a:p>
          </p:txBody>
        </p:sp>
        <p:sp>
          <p:nvSpPr>
            <p:cNvPr id="40243" name="Rectangle 307"/>
            <p:cNvSpPr>
              <a:spLocks noChangeArrowheads="1"/>
            </p:cNvSpPr>
            <p:nvPr/>
          </p:nvSpPr>
          <p:spPr bwMode="auto">
            <a:xfrm>
              <a:off x="2308" y="1025"/>
              <a:ext cx="257"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latin typeface="Times New Roman" charset="0"/>
                </a:rPr>
                <a:t>-</a:t>
              </a:r>
            </a:p>
          </p:txBody>
        </p:sp>
        <p:sp>
          <p:nvSpPr>
            <p:cNvPr id="40244" name="Rectangle 308"/>
            <p:cNvSpPr>
              <a:spLocks noChangeArrowheads="1"/>
            </p:cNvSpPr>
            <p:nvPr/>
          </p:nvSpPr>
          <p:spPr bwMode="auto">
            <a:xfrm>
              <a:off x="2078" y="1024"/>
              <a:ext cx="257"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latin typeface="Times New Roman" charset="0"/>
                </a:rPr>
                <a:t>-</a:t>
              </a:r>
            </a:p>
          </p:txBody>
        </p:sp>
        <p:sp>
          <p:nvSpPr>
            <p:cNvPr id="40245" name="Rectangle 309"/>
            <p:cNvSpPr>
              <a:spLocks noChangeArrowheads="1"/>
            </p:cNvSpPr>
            <p:nvPr/>
          </p:nvSpPr>
          <p:spPr bwMode="auto">
            <a:xfrm>
              <a:off x="2403" y="1072"/>
              <a:ext cx="257"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latin typeface="Times New Roman" charset="0"/>
                </a:rPr>
                <a:t>-</a:t>
              </a:r>
            </a:p>
          </p:txBody>
        </p:sp>
        <p:sp>
          <p:nvSpPr>
            <p:cNvPr id="40246" name="Rectangle 310"/>
            <p:cNvSpPr>
              <a:spLocks noChangeArrowheads="1"/>
            </p:cNvSpPr>
            <p:nvPr/>
          </p:nvSpPr>
          <p:spPr bwMode="auto">
            <a:xfrm>
              <a:off x="2470" y="1072"/>
              <a:ext cx="257" cy="286"/>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400">
                  <a:latin typeface="Times New Roman" charset="0"/>
                </a:rPr>
                <a:t>-</a:t>
              </a:r>
            </a:p>
          </p:txBody>
        </p:sp>
        <p:sp>
          <p:nvSpPr>
            <p:cNvPr id="40247" name="Rectangle 311"/>
            <p:cNvSpPr>
              <a:spLocks noChangeArrowheads="1"/>
            </p:cNvSpPr>
            <p:nvPr/>
          </p:nvSpPr>
          <p:spPr bwMode="auto">
            <a:xfrm>
              <a:off x="2787" y="1975"/>
              <a:ext cx="526" cy="248"/>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2000" b="1">
                  <a:solidFill>
                    <a:srgbClr val="006633"/>
                  </a:solidFill>
                  <a:effectLst>
                    <a:outerShdw blurRad="38100" dist="38100" dir="2700000" algn="tl">
                      <a:srgbClr val="000000"/>
                    </a:outerShdw>
                  </a:effectLst>
                  <a:latin typeface="Arial" charset="0"/>
                </a:rPr>
                <a:t>Ez</a:t>
              </a:r>
            </a:p>
          </p:txBody>
        </p:sp>
        <p:sp>
          <p:nvSpPr>
            <p:cNvPr id="40248" name="Line 312"/>
            <p:cNvSpPr>
              <a:spLocks noChangeShapeType="1"/>
            </p:cNvSpPr>
            <p:nvPr/>
          </p:nvSpPr>
          <p:spPr bwMode="auto">
            <a:xfrm flipH="1" flipV="1">
              <a:off x="530" y="2172"/>
              <a:ext cx="458" cy="4"/>
            </a:xfrm>
            <a:prstGeom prst="line">
              <a:avLst/>
            </a:prstGeom>
            <a:noFill/>
            <a:ln w="50800">
              <a:solidFill>
                <a:srgbClr val="006633"/>
              </a:solidFill>
              <a:round/>
              <a:headEnd/>
              <a:tailEnd type="triangle" w="med" len="med"/>
            </a:ln>
            <a:effectLst/>
          </p:spPr>
          <p:txBody>
            <a:bodyPr wrap="none" anchor="ctr">
              <a:prstTxWarp prst="textNoShape">
                <a:avLst/>
              </a:prstTxWarp>
            </a:bodyPr>
            <a:lstStyle/>
            <a:p>
              <a:endParaRPr lang="en-US"/>
            </a:p>
          </p:txBody>
        </p:sp>
        <p:sp>
          <p:nvSpPr>
            <p:cNvPr id="40249" name="Line 313"/>
            <p:cNvSpPr>
              <a:spLocks noChangeShapeType="1"/>
            </p:cNvSpPr>
            <p:nvPr/>
          </p:nvSpPr>
          <p:spPr bwMode="auto">
            <a:xfrm>
              <a:off x="2294" y="2176"/>
              <a:ext cx="457" cy="1"/>
            </a:xfrm>
            <a:prstGeom prst="line">
              <a:avLst/>
            </a:prstGeom>
            <a:noFill/>
            <a:ln w="50800">
              <a:solidFill>
                <a:srgbClr val="006633"/>
              </a:solidFill>
              <a:round/>
              <a:headEnd/>
              <a:tailEnd type="triangle" w="med" len="med"/>
            </a:ln>
            <a:effectLst/>
          </p:spPr>
          <p:txBody>
            <a:bodyPr wrap="none" anchor="ctr">
              <a:prstTxWarp prst="textNoShape">
                <a:avLst/>
              </a:prstTxWarp>
            </a:bodyPr>
            <a:lstStyle/>
            <a:p>
              <a:endParaRPr lang="en-US"/>
            </a:p>
          </p:txBody>
        </p:sp>
        <p:grpSp>
          <p:nvGrpSpPr>
            <p:cNvPr id="39943" name="Group 314"/>
            <p:cNvGrpSpPr>
              <a:grpSpLocks/>
            </p:cNvGrpSpPr>
            <p:nvPr/>
          </p:nvGrpSpPr>
          <p:grpSpPr bwMode="auto">
            <a:xfrm rot="681547" flipV="1">
              <a:off x="3813" y="1711"/>
              <a:ext cx="896" cy="180"/>
              <a:chOff x="3600" y="2040"/>
              <a:chExt cx="896" cy="360"/>
            </a:xfrm>
          </p:grpSpPr>
          <p:sp>
            <p:nvSpPr>
              <p:cNvPr id="40251" name="Arc 315"/>
              <p:cNvSpPr>
                <a:spLocks/>
              </p:cNvSpPr>
              <p:nvPr/>
            </p:nvSpPr>
            <p:spPr bwMode="auto">
              <a:xfrm rot="13013600">
                <a:off x="3645" y="2040"/>
                <a:ext cx="851" cy="262"/>
              </a:xfrm>
              <a:custGeom>
                <a:avLst/>
                <a:gdLst>
                  <a:gd name="G0" fmla="+- 51 0 0"/>
                  <a:gd name="G1" fmla="+- 0 0 0"/>
                  <a:gd name="G2" fmla="+- 21600 0 0"/>
                  <a:gd name="T0" fmla="*/ 21651 w 21651"/>
                  <a:gd name="T1" fmla="*/ 0 h 21600"/>
                  <a:gd name="T2" fmla="*/ 0 w 21651"/>
                  <a:gd name="T3" fmla="*/ 21599 h 21600"/>
                  <a:gd name="T4" fmla="*/ 51 w 21651"/>
                  <a:gd name="T5" fmla="*/ 0 h 21600"/>
                </a:gdLst>
                <a:ahLst/>
                <a:cxnLst>
                  <a:cxn ang="0">
                    <a:pos x="T0" y="T1"/>
                  </a:cxn>
                  <a:cxn ang="0">
                    <a:pos x="T2" y="T3"/>
                  </a:cxn>
                  <a:cxn ang="0">
                    <a:pos x="T4" y="T5"/>
                  </a:cxn>
                </a:cxnLst>
                <a:rect l="0" t="0" r="r" b="b"/>
                <a:pathLst>
                  <a:path w="21651" h="21600" fill="none" extrusionOk="0">
                    <a:moveTo>
                      <a:pt x="21651" y="0"/>
                    </a:moveTo>
                    <a:cubicBezTo>
                      <a:pt x="21651" y="11929"/>
                      <a:pt x="11980" y="21600"/>
                      <a:pt x="51" y="21600"/>
                    </a:cubicBezTo>
                    <a:cubicBezTo>
                      <a:pt x="33" y="21599"/>
                      <a:pt x="16" y="21599"/>
                      <a:pt x="-1" y="21599"/>
                    </a:cubicBezTo>
                  </a:path>
                  <a:path w="21651" h="21600" stroke="0" extrusionOk="0">
                    <a:moveTo>
                      <a:pt x="21651" y="0"/>
                    </a:moveTo>
                    <a:cubicBezTo>
                      <a:pt x="21651" y="11929"/>
                      <a:pt x="11980" y="21600"/>
                      <a:pt x="51" y="21600"/>
                    </a:cubicBezTo>
                    <a:cubicBezTo>
                      <a:pt x="33" y="21599"/>
                      <a:pt x="16" y="21599"/>
                      <a:pt x="-1" y="21599"/>
                    </a:cubicBezTo>
                    <a:lnTo>
                      <a:pt x="51" y="0"/>
                    </a:lnTo>
                    <a:close/>
                  </a:path>
                </a:pathLst>
              </a:custGeom>
              <a:noFill/>
              <a:ln w="50800" cap="rnd">
                <a:solidFill>
                  <a:srgbClr val="000066"/>
                </a:solidFill>
                <a:round/>
                <a:headEnd type="triangle" w="med" len="med"/>
                <a:tailEnd/>
              </a:ln>
              <a:effectLst/>
            </p:spPr>
            <p:txBody>
              <a:bodyPr wrap="none" anchor="ctr">
                <a:prstTxWarp prst="textNoShape">
                  <a:avLst/>
                </a:prstTxWarp>
              </a:bodyPr>
              <a:lstStyle/>
              <a:p>
                <a:endParaRPr lang="en-US"/>
              </a:p>
            </p:txBody>
          </p:sp>
          <p:sp>
            <p:nvSpPr>
              <p:cNvPr id="40252" name="Arc 316"/>
              <p:cNvSpPr>
                <a:spLocks/>
              </p:cNvSpPr>
              <p:nvPr/>
            </p:nvSpPr>
            <p:spPr bwMode="auto">
              <a:xfrm rot="13043645">
                <a:off x="3600" y="2138"/>
                <a:ext cx="851" cy="262"/>
              </a:xfrm>
              <a:custGeom>
                <a:avLst/>
                <a:gdLst>
                  <a:gd name="G0" fmla="+- 51 0 0"/>
                  <a:gd name="G1" fmla="+- 0 0 0"/>
                  <a:gd name="G2" fmla="+- 21600 0 0"/>
                  <a:gd name="T0" fmla="*/ 21651 w 21651"/>
                  <a:gd name="T1" fmla="*/ 0 h 21600"/>
                  <a:gd name="T2" fmla="*/ 0 w 21651"/>
                  <a:gd name="T3" fmla="*/ 21599 h 21600"/>
                  <a:gd name="T4" fmla="*/ 51 w 21651"/>
                  <a:gd name="T5" fmla="*/ 0 h 21600"/>
                </a:gdLst>
                <a:ahLst/>
                <a:cxnLst>
                  <a:cxn ang="0">
                    <a:pos x="T0" y="T1"/>
                  </a:cxn>
                  <a:cxn ang="0">
                    <a:pos x="T2" y="T3"/>
                  </a:cxn>
                  <a:cxn ang="0">
                    <a:pos x="T4" y="T5"/>
                  </a:cxn>
                </a:cxnLst>
                <a:rect l="0" t="0" r="r" b="b"/>
                <a:pathLst>
                  <a:path w="21651" h="21600" fill="none" extrusionOk="0">
                    <a:moveTo>
                      <a:pt x="21651" y="0"/>
                    </a:moveTo>
                    <a:cubicBezTo>
                      <a:pt x="21651" y="11929"/>
                      <a:pt x="11980" y="21600"/>
                      <a:pt x="51" y="21600"/>
                    </a:cubicBezTo>
                    <a:cubicBezTo>
                      <a:pt x="33" y="21599"/>
                      <a:pt x="16" y="21599"/>
                      <a:pt x="-1" y="21599"/>
                    </a:cubicBezTo>
                  </a:path>
                  <a:path w="21651" h="21600" stroke="0" extrusionOk="0">
                    <a:moveTo>
                      <a:pt x="21651" y="0"/>
                    </a:moveTo>
                    <a:cubicBezTo>
                      <a:pt x="21651" y="11929"/>
                      <a:pt x="11980" y="21600"/>
                      <a:pt x="51" y="21600"/>
                    </a:cubicBezTo>
                    <a:cubicBezTo>
                      <a:pt x="33" y="21599"/>
                      <a:pt x="16" y="21599"/>
                      <a:pt x="-1" y="21599"/>
                    </a:cubicBezTo>
                    <a:lnTo>
                      <a:pt x="51" y="0"/>
                    </a:lnTo>
                    <a:close/>
                  </a:path>
                </a:pathLst>
              </a:custGeom>
              <a:noFill/>
              <a:ln w="50800" cap="rnd">
                <a:solidFill>
                  <a:srgbClr val="000066"/>
                </a:solidFill>
                <a:round/>
                <a:headEnd type="triangle" w="med" len="med"/>
                <a:tailEnd/>
              </a:ln>
              <a:effectLst/>
            </p:spPr>
            <p:txBody>
              <a:bodyPr wrap="none" anchor="ctr">
                <a:prstTxWarp prst="textNoShape">
                  <a:avLst/>
                </a:prstTxWarp>
              </a:bodyPr>
              <a:lstStyle/>
              <a:p>
                <a:endParaRPr lang="en-US"/>
              </a:p>
            </p:txBody>
          </p:sp>
        </p:grpSp>
        <p:grpSp>
          <p:nvGrpSpPr>
            <p:cNvPr id="39944" name="Group 317"/>
            <p:cNvGrpSpPr>
              <a:grpSpLocks/>
            </p:cNvGrpSpPr>
            <p:nvPr/>
          </p:nvGrpSpPr>
          <p:grpSpPr bwMode="auto">
            <a:xfrm>
              <a:off x="3075" y="1451"/>
              <a:ext cx="128" cy="220"/>
              <a:chOff x="3301" y="1745"/>
              <a:chExt cx="1240" cy="220"/>
            </a:xfrm>
          </p:grpSpPr>
          <p:sp>
            <p:nvSpPr>
              <p:cNvPr id="40254" name="Oval 318"/>
              <p:cNvSpPr>
                <a:spLocks noChangeArrowheads="1"/>
              </p:cNvSpPr>
              <p:nvPr/>
            </p:nvSpPr>
            <p:spPr bwMode="auto">
              <a:xfrm>
                <a:off x="3301" y="1745"/>
                <a:ext cx="250" cy="216"/>
              </a:xfrm>
              <a:prstGeom prst="ellipse">
                <a:avLst/>
              </a:prstGeom>
              <a:gradFill rotWithShape="0">
                <a:gsLst>
                  <a:gs pos="0">
                    <a:srgbClr val="3333CC">
                      <a:gamma/>
                      <a:tint val="0"/>
                      <a:invGamma/>
                    </a:srgbClr>
                  </a:gs>
                  <a:gs pos="100000">
                    <a:srgbClr val="3333CC"/>
                  </a:gs>
                </a:gsLst>
                <a:path path="shape">
                  <a:fillToRect l="50000" t="50000" r="50000" b="50000"/>
                </a:path>
              </a:gradFill>
              <a:ln w="12700">
                <a:solidFill>
                  <a:schemeClr val="tx1"/>
                </a:solidFill>
                <a:round/>
                <a:headEnd/>
                <a:tailEnd/>
              </a:ln>
              <a:effectLst/>
            </p:spPr>
            <p:txBody>
              <a:bodyPr wrap="none" anchor="ctr">
                <a:prstTxWarp prst="textNoShape">
                  <a:avLst/>
                </a:prstTxWarp>
              </a:bodyPr>
              <a:lstStyle/>
              <a:p>
                <a:endParaRPr lang="en-US"/>
              </a:p>
            </p:txBody>
          </p:sp>
          <p:sp>
            <p:nvSpPr>
              <p:cNvPr id="40255" name="Rectangle 319"/>
              <p:cNvSpPr>
                <a:spLocks noChangeArrowheads="1"/>
              </p:cNvSpPr>
              <p:nvPr/>
            </p:nvSpPr>
            <p:spPr bwMode="auto">
              <a:xfrm>
                <a:off x="3430" y="1745"/>
                <a:ext cx="939" cy="216"/>
              </a:xfrm>
              <a:prstGeom prst="rect">
                <a:avLst/>
              </a:prstGeom>
              <a:gradFill rotWithShape="0">
                <a:gsLst>
                  <a:gs pos="0">
                    <a:srgbClr val="3333CC"/>
                  </a:gs>
                  <a:gs pos="50000">
                    <a:srgbClr val="3333CC">
                      <a:gamma/>
                      <a:tint val="0"/>
                      <a:invGamma/>
                    </a:srgbClr>
                  </a:gs>
                  <a:gs pos="100000">
                    <a:srgbClr val="3333CC"/>
                  </a:gs>
                </a:gsLst>
                <a:lin ang="5400000" scaled="1"/>
              </a:gradFill>
              <a:ln w="12700">
                <a:solidFill>
                  <a:schemeClr val="tx1"/>
                </a:solidFill>
                <a:miter lim="800000"/>
                <a:headEnd/>
                <a:tailEnd/>
              </a:ln>
              <a:effectLst/>
            </p:spPr>
            <p:txBody>
              <a:bodyPr wrap="none" anchor="ctr">
                <a:prstTxWarp prst="textNoShape">
                  <a:avLst/>
                </a:prstTxWarp>
              </a:bodyPr>
              <a:lstStyle/>
              <a:p>
                <a:endParaRPr lang="en-US"/>
              </a:p>
            </p:txBody>
          </p:sp>
          <p:sp>
            <p:nvSpPr>
              <p:cNvPr id="40256" name="Oval 320"/>
              <p:cNvSpPr>
                <a:spLocks noChangeArrowheads="1"/>
              </p:cNvSpPr>
              <p:nvPr/>
            </p:nvSpPr>
            <p:spPr bwMode="auto">
              <a:xfrm>
                <a:off x="4291" y="1745"/>
                <a:ext cx="250" cy="216"/>
              </a:xfrm>
              <a:prstGeom prst="ellipse">
                <a:avLst/>
              </a:prstGeom>
              <a:gradFill rotWithShape="0">
                <a:gsLst>
                  <a:gs pos="0">
                    <a:srgbClr val="3333CC">
                      <a:gamma/>
                      <a:tint val="0"/>
                      <a:invGamma/>
                    </a:srgbClr>
                  </a:gs>
                  <a:gs pos="100000">
                    <a:srgbClr val="3333CC"/>
                  </a:gs>
                </a:gsLst>
                <a:path path="shape">
                  <a:fillToRect l="50000" t="50000" r="50000" b="50000"/>
                </a:path>
              </a:gradFill>
              <a:ln w="12700">
                <a:solidFill>
                  <a:schemeClr val="tx1"/>
                </a:solidFill>
                <a:round/>
                <a:headEnd/>
                <a:tailEnd/>
              </a:ln>
              <a:effectLst/>
            </p:spPr>
            <p:txBody>
              <a:bodyPr wrap="none" anchor="ctr">
                <a:prstTxWarp prst="textNoShape">
                  <a:avLst/>
                </a:prstTxWarp>
              </a:bodyPr>
              <a:lstStyle/>
              <a:p>
                <a:endParaRPr lang="en-US"/>
              </a:p>
            </p:txBody>
          </p:sp>
          <p:sp>
            <p:nvSpPr>
              <p:cNvPr id="40257" name="Rectangle 321"/>
              <p:cNvSpPr>
                <a:spLocks noChangeArrowheads="1"/>
              </p:cNvSpPr>
              <p:nvPr/>
            </p:nvSpPr>
            <p:spPr bwMode="auto">
              <a:xfrm>
                <a:off x="3405" y="1764"/>
                <a:ext cx="48" cy="201"/>
              </a:xfrm>
              <a:prstGeom prst="rect">
                <a:avLst/>
              </a:prstGeom>
              <a:gradFill rotWithShape="0">
                <a:gsLst>
                  <a:gs pos="0">
                    <a:srgbClr val="3333CC"/>
                  </a:gs>
                  <a:gs pos="50000">
                    <a:srgbClr val="3333CC">
                      <a:gamma/>
                      <a:tint val="0"/>
                      <a:invGamma/>
                    </a:srgbClr>
                  </a:gs>
                  <a:gs pos="100000">
                    <a:srgbClr val="3333CC"/>
                  </a:gs>
                </a:gsLst>
                <a:lin ang="5400000" scaled="1"/>
              </a:gradFill>
              <a:ln w="12700">
                <a:noFill/>
                <a:miter lim="800000"/>
                <a:headEnd/>
                <a:tailEnd/>
              </a:ln>
              <a:effectLst/>
            </p:spPr>
            <p:txBody>
              <a:bodyPr wrap="none" anchor="ctr">
                <a:prstTxWarp prst="textNoShape">
                  <a:avLst/>
                </a:prstTxWarp>
              </a:bodyPr>
              <a:lstStyle/>
              <a:p>
                <a:endParaRPr lang="en-US"/>
              </a:p>
            </p:txBody>
          </p:sp>
        </p:grpSp>
        <p:sp>
          <p:nvSpPr>
            <p:cNvPr id="40258" name="Rectangle 322"/>
            <p:cNvSpPr>
              <a:spLocks noChangeArrowheads="1"/>
            </p:cNvSpPr>
            <p:nvPr/>
          </p:nvSpPr>
          <p:spPr bwMode="auto">
            <a:xfrm rot="-9436">
              <a:off x="3567" y="1415"/>
              <a:ext cx="958" cy="257"/>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1800" b="1">
                  <a:latin typeface="Comic Sans MS" charset="0"/>
                </a:rPr>
                <a:t>drive beam</a:t>
              </a:r>
            </a:p>
          </p:txBody>
        </p:sp>
      </p:grpSp>
      <p:sp>
        <p:nvSpPr>
          <p:cNvPr id="40260" name="Rectangle 324"/>
          <p:cNvSpPr>
            <a:spLocks noChangeArrowheads="1"/>
          </p:cNvSpPr>
          <p:nvPr/>
        </p:nvSpPr>
        <p:spPr bwMode="auto">
          <a:xfrm>
            <a:off x="5583238" y="6400800"/>
            <a:ext cx="2823710" cy="307777"/>
          </a:xfrm>
          <a:prstGeom prst="rect">
            <a:avLst/>
          </a:prstGeom>
          <a:noFill/>
          <a:ln w="9525">
            <a:noFill/>
            <a:miter lim="800000"/>
            <a:headEnd/>
            <a:tailEnd/>
          </a:ln>
          <a:effectLst/>
        </p:spPr>
        <p:txBody>
          <a:bodyPr wrap="none">
            <a:prstTxWarp prst="textNoShape">
              <a:avLst/>
            </a:prstTxWarp>
            <a:spAutoFit/>
          </a:bodyPr>
          <a:lstStyle/>
          <a:p>
            <a:r>
              <a:rPr lang="en-US" sz="1400" b="1" dirty="0"/>
              <a:t>UCLA,USC,</a:t>
            </a:r>
            <a:r>
              <a:rPr lang="en-US" sz="1400" b="1" dirty="0" smtClean="0"/>
              <a:t>SLAC E 167 Collaboration</a:t>
            </a:r>
            <a:endParaRPr lang="en-US" sz="2400" dirty="0"/>
          </a:p>
        </p:txBody>
      </p:sp>
      <p:sp>
        <p:nvSpPr>
          <p:cNvPr id="316" name="TextBox 315"/>
          <p:cNvSpPr txBox="1"/>
          <p:nvPr/>
        </p:nvSpPr>
        <p:spPr>
          <a:xfrm>
            <a:off x="7465552" y="1905000"/>
            <a:ext cx="1470137" cy="1200329"/>
          </a:xfrm>
          <a:prstGeom prst="rect">
            <a:avLst/>
          </a:prstGeom>
          <a:noFill/>
        </p:spPr>
        <p:txBody>
          <a:bodyPr wrap="none" rtlCol="0">
            <a:spAutoFit/>
          </a:bodyPr>
          <a:lstStyle/>
          <a:p>
            <a:r>
              <a:rPr lang="en-US" b="1" dirty="0" smtClean="0"/>
              <a:t>40 </a:t>
            </a:r>
            <a:r>
              <a:rPr lang="en-US" b="1" dirty="0" err="1" smtClean="0"/>
              <a:t>GeV</a:t>
            </a:r>
            <a:r>
              <a:rPr lang="en-US" b="1" dirty="0" smtClean="0"/>
              <a:t> Beam</a:t>
            </a:r>
          </a:p>
          <a:p>
            <a:r>
              <a:rPr lang="en-US" b="1" dirty="0" smtClean="0"/>
              <a:t>60 kA in 50 </a:t>
            </a:r>
            <a:r>
              <a:rPr lang="en-US" b="1" dirty="0" err="1" smtClean="0"/>
              <a:t>fs</a:t>
            </a:r>
            <a:endParaRPr lang="en-US" b="1" dirty="0" smtClean="0"/>
          </a:p>
          <a:p>
            <a:r>
              <a:rPr lang="en-US" b="1" dirty="0" smtClean="0"/>
              <a:t>1 PW</a:t>
            </a:r>
          </a:p>
          <a:p>
            <a:endParaRPr lang="en-US"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50" name="Picture 2" descr="&#10;Picture 1.png                                                  00087FAEMacintosh HD                   C2DA4B58:"/>
          <p:cNvPicPr>
            <a:picLocks noChangeAspect="1" noChangeArrowheads="1"/>
          </p:cNvPicPr>
          <p:nvPr/>
        </p:nvPicPr>
        <p:blipFill>
          <a:blip r:embed="rId3">
            <a:lum bright="17000" contrast="17000"/>
          </a:blip>
          <a:srcRect/>
          <a:stretch>
            <a:fillRect/>
          </a:stretch>
        </p:blipFill>
        <p:spPr bwMode="auto">
          <a:xfrm>
            <a:off x="2362200" y="1938338"/>
            <a:ext cx="4495800" cy="4310062"/>
          </a:xfrm>
          <a:prstGeom prst="rect">
            <a:avLst/>
          </a:prstGeom>
          <a:noFill/>
          <a:ln w="9525">
            <a:noFill/>
            <a:miter lim="800000"/>
            <a:headEnd/>
            <a:tailEnd/>
          </a:ln>
        </p:spPr>
      </p:pic>
      <p:sp>
        <p:nvSpPr>
          <p:cNvPr id="78851" name="Rectangle 3"/>
          <p:cNvSpPr>
            <a:spLocks noChangeArrowheads="1"/>
          </p:cNvSpPr>
          <p:nvPr/>
        </p:nvSpPr>
        <p:spPr bwMode="auto">
          <a:xfrm>
            <a:off x="304800" y="304800"/>
            <a:ext cx="9144000" cy="800100"/>
          </a:xfrm>
          <a:prstGeom prst="rect">
            <a:avLst/>
          </a:prstGeom>
          <a:noFill/>
          <a:ln w="9525">
            <a:noFill/>
            <a:miter lim="800000"/>
            <a:headEnd/>
            <a:tailEnd/>
          </a:ln>
        </p:spPr>
        <p:txBody>
          <a:bodyPr>
            <a:prstTxWarp prst="textNoShape">
              <a:avLst/>
            </a:prstTxWarp>
            <a:spAutoFit/>
          </a:bodyPr>
          <a:lstStyle/>
          <a:p>
            <a:r>
              <a:rPr lang="en-US" sz="4000">
                <a:solidFill>
                  <a:srgbClr val="1C13FF"/>
                </a:solidFill>
                <a:effectLst/>
                <a:latin typeface="Comic Sans MS" charset="0"/>
              </a:rPr>
              <a:t>Big-Wave Surfing on a Plasma Wake</a:t>
            </a:r>
            <a:endParaRPr lang="en-US" sz="4400">
              <a:effectLst/>
            </a:endParaRPr>
          </a:p>
        </p:txBody>
      </p:sp>
      <p:sp>
        <p:nvSpPr>
          <p:cNvPr id="78852" name="Rectangle 4"/>
          <p:cNvSpPr>
            <a:spLocks noChangeArrowheads="1"/>
          </p:cNvSpPr>
          <p:nvPr/>
        </p:nvSpPr>
        <p:spPr bwMode="auto">
          <a:xfrm>
            <a:off x="2743200" y="4587875"/>
            <a:ext cx="1116013" cy="822325"/>
          </a:xfrm>
          <a:prstGeom prst="rect">
            <a:avLst/>
          </a:prstGeom>
          <a:noFill/>
          <a:ln w="9525">
            <a:noFill/>
            <a:miter lim="800000"/>
            <a:headEnd/>
            <a:tailEnd/>
          </a:ln>
        </p:spPr>
        <p:txBody>
          <a:bodyPr>
            <a:prstTxWarp prst="textNoShape">
              <a:avLst/>
            </a:prstTxWarp>
            <a:spAutoFit/>
          </a:bodyPr>
          <a:lstStyle/>
          <a:p>
            <a:r>
              <a:rPr lang="en-US" b="1">
                <a:solidFill>
                  <a:srgbClr val="FFE117"/>
                </a:solidFill>
                <a:effectLst/>
              </a:rPr>
              <a:t>Drive Beam</a:t>
            </a:r>
          </a:p>
        </p:txBody>
      </p:sp>
      <p:sp>
        <p:nvSpPr>
          <p:cNvPr id="78853" name="Rectangle 5"/>
          <p:cNvSpPr>
            <a:spLocks noChangeArrowheads="1"/>
          </p:cNvSpPr>
          <p:nvPr/>
        </p:nvSpPr>
        <p:spPr bwMode="auto">
          <a:xfrm>
            <a:off x="2438400" y="2759075"/>
            <a:ext cx="1900238" cy="822325"/>
          </a:xfrm>
          <a:prstGeom prst="rect">
            <a:avLst/>
          </a:prstGeom>
          <a:noFill/>
          <a:ln w="9525">
            <a:noFill/>
            <a:miter lim="800000"/>
            <a:headEnd/>
            <a:tailEnd/>
          </a:ln>
        </p:spPr>
        <p:txBody>
          <a:bodyPr wrap="none">
            <a:prstTxWarp prst="textNoShape">
              <a:avLst/>
            </a:prstTxWarp>
            <a:spAutoFit/>
          </a:bodyPr>
          <a:lstStyle/>
          <a:p>
            <a:r>
              <a:rPr lang="en-US" b="1">
                <a:solidFill>
                  <a:srgbClr val="FFE117"/>
                </a:solidFill>
                <a:effectLst/>
              </a:rPr>
              <a:t>Accelerating </a:t>
            </a:r>
          </a:p>
          <a:p>
            <a:r>
              <a:rPr lang="en-US" b="1">
                <a:solidFill>
                  <a:srgbClr val="FFE117"/>
                </a:solidFill>
                <a:effectLst/>
              </a:rPr>
              <a:t>Beam</a:t>
            </a:r>
            <a:endParaRPr lang="en-US" sz="900" b="1">
              <a:solidFill>
                <a:srgbClr val="FFE117"/>
              </a:solidFill>
              <a:effectLst/>
            </a:endParaRPr>
          </a:p>
        </p:txBody>
      </p:sp>
      <p:sp>
        <p:nvSpPr>
          <p:cNvPr id="51206" name="Line 6"/>
          <p:cNvSpPr>
            <a:spLocks noChangeShapeType="1"/>
          </p:cNvSpPr>
          <p:nvPr/>
        </p:nvSpPr>
        <p:spPr bwMode="auto">
          <a:xfrm flipV="1">
            <a:off x="5410200" y="4724400"/>
            <a:ext cx="1066800" cy="1219200"/>
          </a:xfrm>
          <a:prstGeom prst="line">
            <a:avLst/>
          </a:prstGeom>
          <a:noFill/>
          <a:ln w="38100">
            <a:solidFill>
              <a:schemeClr val="bg1"/>
            </a:solidFill>
            <a:prstDash val="dash"/>
            <a:round/>
            <a:headEnd/>
            <a:tailEnd/>
          </a:ln>
          <a:effectLst/>
        </p:spPr>
        <p:txBody>
          <a:bodyPr wrap="none" anchor="ctr">
            <a:prstTxWarp prst="textNoShape">
              <a:avLst/>
            </a:prstTxWarp>
          </a:bodyPr>
          <a:lstStyle/>
          <a:p>
            <a:pPr>
              <a:defRPr/>
            </a:pPr>
            <a:endParaRPr lang="en-US"/>
          </a:p>
        </p:txBody>
      </p:sp>
      <p:sp>
        <p:nvSpPr>
          <p:cNvPr id="78855" name="Rectangle 7"/>
          <p:cNvSpPr>
            <a:spLocks noChangeArrowheads="1"/>
          </p:cNvSpPr>
          <p:nvPr/>
        </p:nvSpPr>
        <p:spPr bwMode="auto">
          <a:xfrm>
            <a:off x="7751763" y="5226050"/>
            <a:ext cx="184150" cy="457200"/>
          </a:xfrm>
          <a:prstGeom prst="rect">
            <a:avLst/>
          </a:prstGeom>
          <a:noFill/>
          <a:ln w="9525">
            <a:noFill/>
            <a:miter lim="800000"/>
            <a:headEnd/>
            <a:tailEnd/>
          </a:ln>
        </p:spPr>
        <p:txBody>
          <a:bodyPr wrap="none">
            <a:prstTxWarp prst="textNoShape">
              <a:avLst/>
            </a:prstTxWarp>
            <a:spAutoFit/>
          </a:bodyPr>
          <a:lstStyle/>
          <a:p>
            <a:endParaRPr lang="en-US">
              <a:effectLst/>
            </a:endParaRPr>
          </a:p>
        </p:txBody>
      </p:sp>
      <p:sp>
        <p:nvSpPr>
          <p:cNvPr id="78856" name="Rectangle 9"/>
          <p:cNvSpPr>
            <a:spLocks noChangeArrowheads="1"/>
          </p:cNvSpPr>
          <p:nvPr/>
        </p:nvSpPr>
        <p:spPr bwMode="auto">
          <a:xfrm>
            <a:off x="7639050" y="2667000"/>
            <a:ext cx="184150" cy="457200"/>
          </a:xfrm>
          <a:prstGeom prst="rect">
            <a:avLst/>
          </a:prstGeom>
          <a:noFill/>
          <a:ln w="9525">
            <a:noFill/>
            <a:miter lim="800000"/>
            <a:headEnd/>
            <a:tailEnd/>
          </a:ln>
        </p:spPr>
        <p:txBody>
          <a:bodyPr wrap="none">
            <a:prstTxWarp prst="textNoShape">
              <a:avLst/>
            </a:prstTxWarp>
            <a:spAutoFit/>
          </a:bodyPr>
          <a:lstStyle/>
          <a:p>
            <a:endParaRPr lang="en-US">
              <a:effectLst/>
            </a:endParaRPr>
          </a:p>
        </p:txBody>
      </p:sp>
      <p:sp>
        <p:nvSpPr>
          <p:cNvPr id="51210" name="Line 10"/>
          <p:cNvSpPr>
            <a:spLocks noChangeShapeType="1"/>
          </p:cNvSpPr>
          <p:nvPr/>
        </p:nvSpPr>
        <p:spPr bwMode="auto">
          <a:xfrm flipV="1">
            <a:off x="6477000" y="2057400"/>
            <a:ext cx="76200" cy="2667000"/>
          </a:xfrm>
          <a:prstGeom prst="line">
            <a:avLst/>
          </a:prstGeom>
          <a:noFill/>
          <a:ln w="38100">
            <a:solidFill>
              <a:schemeClr val="bg1"/>
            </a:solidFill>
            <a:prstDash val="dash"/>
            <a:round/>
            <a:headEnd/>
            <a:tailEnd/>
          </a:ln>
          <a:effectLst/>
        </p:spPr>
        <p:txBody>
          <a:bodyPr wrap="none" anchor="ctr">
            <a:prstTxWarp prst="textNoShape">
              <a:avLst/>
            </a:prstTxWarp>
          </a:bodyPr>
          <a:lstStyle/>
          <a:p>
            <a:pPr>
              <a:defRPr/>
            </a:pPr>
            <a:endParaRPr lang="en-US"/>
          </a:p>
        </p:txBody>
      </p:sp>
      <p:sp>
        <p:nvSpPr>
          <p:cNvPr id="51211" name="Line 11"/>
          <p:cNvSpPr>
            <a:spLocks noChangeShapeType="1"/>
          </p:cNvSpPr>
          <p:nvPr/>
        </p:nvSpPr>
        <p:spPr bwMode="auto">
          <a:xfrm flipH="1" flipV="1">
            <a:off x="6553200" y="1905000"/>
            <a:ext cx="0" cy="304800"/>
          </a:xfrm>
          <a:prstGeom prst="line">
            <a:avLst/>
          </a:prstGeom>
          <a:noFill/>
          <a:ln w="57150">
            <a:solidFill>
              <a:schemeClr val="bg1"/>
            </a:solidFill>
            <a:round/>
            <a:headEnd/>
            <a:tailEnd type="triangle" w="med" len="med"/>
          </a:ln>
          <a:effectLst/>
        </p:spPr>
        <p:txBody>
          <a:bodyPr wrap="none" anchor="ctr">
            <a:prstTxWarp prst="textNoShape">
              <a:avLst/>
            </a:prstTxWarp>
          </a:bodyPr>
          <a:lstStyle/>
          <a:p>
            <a:pPr>
              <a:defRPr/>
            </a:pPr>
            <a:endParaRPr lang="en-US"/>
          </a:p>
        </p:txBody>
      </p:sp>
      <p:sp>
        <p:nvSpPr>
          <p:cNvPr id="78859" name="Rectangle 12"/>
          <p:cNvSpPr>
            <a:spLocks noChangeArrowheads="1"/>
          </p:cNvSpPr>
          <p:nvPr/>
        </p:nvSpPr>
        <p:spPr bwMode="auto">
          <a:xfrm>
            <a:off x="5334000" y="1827213"/>
            <a:ext cx="1196975" cy="822325"/>
          </a:xfrm>
          <a:prstGeom prst="rect">
            <a:avLst/>
          </a:prstGeom>
          <a:noFill/>
          <a:ln w="9525">
            <a:noFill/>
            <a:miter lim="800000"/>
            <a:headEnd/>
            <a:tailEnd/>
          </a:ln>
        </p:spPr>
        <p:txBody>
          <a:bodyPr wrap="none">
            <a:prstTxWarp prst="textNoShape">
              <a:avLst/>
            </a:prstTxWarp>
            <a:spAutoFit/>
          </a:bodyPr>
          <a:lstStyle/>
          <a:p>
            <a:r>
              <a:rPr lang="en-US" b="1">
                <a:solidFill>
                  <a:schemeClr val="bg1"/>
                </a:solidFill>
                <a:effectLst/>
              </a:rPr>
              <a:t>Electric</a:t>
            </a:r>
          </a:p>
          <a:p>
            <a:r>
              <a:rPr lang="en-US" b="1">
                <a:solidFill>
                  <a:schemeClr val="bg1"/>
                </a:solidFill>
                <a:effectLst/>
              </a:rPr>
              <a:t> Field</a:t>
            </a:r>
            <a:endParaRPr lang="en-US" b="1">
              <a:effectLst/>
            </a:endParaRPr>
          </a:p>
        </p:txBody>
      </p:sp>
      <p:sp>
        <p:nvSpPr>
          <p:cNvPr id="78860" name="Rectangle 13"/>
          <p:cNvSpPr>
            <a:spLocks noChangeArrowheads="1"/>
          </p:cNvSpPr>
          <p:nvPr/>
        </p:nvSpPr>
        <p:spPr bwMode="auto">
          <a:xfrm>
            <a:off x="4267200" y="4800600"/>
            <a:ext cx="1944688" cy="822325"/>
          </a:xfrm>
          <a:prstGeom prst="rect">
            <a:avLst/>
          </a:prstGeom>
          <a:noFill/>
          <a:ln w="9525">
            <a:noFill/>
            <a:miter lim="800000"/>
            <a:headEnd/>
            <a:tailEnd/>
          </a:ln>
        </p:spPr>
        <p:txBody>
          <a:bodyPr wrap="none">
            <a:prstTxWarp prst="textNoShape">
              <a:avLst/>
            </a:prstTxWarp>
            <a:spAutoFit/>
          </a:bodyPr>
          <a:lstStyle/>
          <a:p>
            <a:r>
              <a:rPr lang="en-US">
                <a:effectLst/>
              </a:rPr>
              <a:t> </a:t>
            </a:r>
            <a:r>
              <a:rPr lang="en-US" b="1">
                <a:solidFill>
                  <a:schemeClr val="bg1"/>
                </a:solidFill>
                <a:effectLst/>
              </a:rPr>
              <a:t>Propagation </a:t>
            </a:r>
          </a:p>
          <a:p>
            <a:r>
              <a:rPr lang="en-US" b="1">
                <a:solidFill>
                  <a:schemeClr val="bg1"/>
                </a:solidFill>
                <a:effectLst/>
              </a:rPr>
              <a:t>Direction</a:t>
            </a:r>
          </a:p>
        </p:txBody>
      </p:sp>
      <p:sp>
        <p:nvSpPr>
          <p:cNvPr id="78861" name="Rectangle 14"/>
          <p:cNvSpPr>
            <a:spLocks noChangeArrowheads="1"/>
          </p:cNvSpPr>
          <p:nvPr/>
        </p:nvSpPr>
        <p:spPr bwMode="auto">
          <a:xfrm>
            <a:off x="10291763" y="4030663"/>
            <a:ext cx="184150" cy="457200"/>
          </a:xfrm>
          <a:prstGeom prst="rect">
            <a:avLst/>
          </a:prstGeom>
          <a:noFill/>
          <a:ln w="9525">
            <a:noFill/>
            <a:miter lim="800000"/>
            <a:headEnd/>
            <a:tailEnd/>
          </a:ln>
        </p:spPr>
        <p:txBody>
          <a:bodyPr wrap="none">
            <a:prstTxWarp prst="textNoShape">
              <a:avLst/>
            </a:prstTxWarp>
            <a:spAutoFit/>
          </a:bodyPr>
          <a:lstStyle/>
          <a:p>
            <a:endParaRPr lang="en-US">
              <a:effectLst/>
            </a:endParaRPr>
          </a:p>
        </p:txBody>
      </p:sp>
      <p:sp>
        <p:nvSpPr>
          <p:cNvPr id="78862" name="Rectangle 16"/>
          <p:cNvSpPr>
            <a:spLocks noChangeArrowheads="1"/>
          </p:cNvSpPr>
          <p:nvPr/>
        </p:nvSpPr>
        <p:spPr bwMode="auto">
          <a:xfrm>
            <a:off x="1868488" y="5057775"/>
            <a:ext cx="184150" cy="457200"/>
          </a:xfrm>
          <a:prstGeom prst="rect">
            <a:avLst/>
          </a:prstGeom>
          <a:noFill/>
          <a:ln w="9525">
            <a:noFill/>
            <a:miter lim="800000"/>
            <a:headEnd/>
            <a:tailEnd/>
          </a:ln>
        </p:spPr>
        <p:txBody>
          <a:bodyPr wrap="none">
            <a:prstTxWarp prst="textNoShape">
              <a:avLst/>
            </a:prstTxWarp>
            <a:spAutoFit/>
          </a:bodyPr>
          <a:lstStyle/>
          <a:p>
            <a:endParaRPr lang="en-US">
              <a:effectLst/>
            </a:endParaRPr>
          </a:p>
        </p:txBody>
      </p:sp>
      <p:sp>
        <p:nvSpPr>
          <p:cNvPr id="51217" name="Line 17"/>
          <p:cNvSpPr>
            <a:spLocks noChangeShapeType="1"/>
          </p:cNvSpPr>
          <p:nvPr/>
        </p:nvSpPr>
        <p:spPr bwMode="auto">
          <a:xfrm flipH="1">
            <a:off x="5334000" y="5867400"/>
            <a:ext cx="152400" cy="152400"/>
          </a:xfrm>
          <a:prstGeom prst="line">
            <a:avLst/>
          </a:prstGeom>
          <a:noFill/>
          <a:ln w="57150">
            <a:solidFill>
              <a:schemeClr val="bg1"/>
            </a:solidFill>
            <a:round/>
            <a:headEnd/>
            <a:tailEnd type="triangle" w="med" len="med"/>
          </a:ln>
          <a:effectLst/>
        </p:spPr>
        <p:txBody>
          <a:bodyPr wrap="none" anchor="ctr">
            <a:prstTxWarp prst="textNoShape">
              <a:avLst/>
            </a:prstTxWarp>
          </a:bodyPr>
          <a:lstStyle/>
          <a:p>
            <a:pPr>
              <a:defRPr/>
            </a:pPr>
            <a:endParaRPr lang="en-US"/>
          </a:p>
        </p:txBody>
      </p:sp>
      <p:pic>
        <p:nvPicPr>
          <p:cNvPr id="78864" name="Picture 19" descr="&#10;Picture 2.png                                                  00087FAEMacintosh HD                   C2DA4B58:"/>
          <p:cNvPicPr>
            <a:picLocks noChangeAspect="1" noChangeArrowheads="1"/>
          </p:cNvPicPr>
          <p:nvPr/>
        </p:nvPicPr>
        <p:blipFill>
          <a:blip r:embed="rId4"/>
          <a:srcRect/>
          <a:stretch>
            <a:fillRect/>
          </a:stretch>
        </p:blipFill>
        <p:spPr bwMode="auto">
          <a:xfrm>
            <a:off x="4329113" y="3402013"/>
            <a:ext cx="484187" cy="5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152400"/>
            <a:ext cx="7772400" cy="1143000"/>
          </a:xfrm>
        </p:spPr>
        <p:txBody>
          <a:bodyPr/>
          <a:lstStyle/>
          <a:p>
            <a:pPr eaLnBrk="1" hangingPunct="1"/>
            <a:r>
              <a:rPr lang="en-US" sz="3200" smtClean="0">
                <a:solidFill>
                  <a:srgbClr val="0000FF"/>
                </a:solidFill>
                <a:latin typeface="Comic Sans MS" charset="0"/>
              </a:rPr>
              <a:t>Electron Beam Drivers Enable Meter-Scale Wakefield Acceleration</a:t>
            </a:r>
          </a:p>
        </p:txBody>
      </p:sp>
      <p:pic>
        <p:nvPicPr>
          <p:cNvPr id="74755" name="Picture 3" descr="beamline 2006"/>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1489075"/>
            <a:ext cx="9223375" cy="4437063"/>
          </a:xfrm>
          <a:prstGeom prst="rect">
            <a:avLst/>
          </a:prstGeom>
          <a:noFill/>
          <a:ln w="9525">
            <a:noFill/>
            <a:miter lim="800000"/>
            <a:headEnd/>
            <a:tailEnd/>
          </a:ln>
        </p:spPr>
      </p:pic>
      <p:sp>
        <p:nvSpPr>
          <p:cNvPr id="74756" name="Rectangle 4"/>
          <p:cNvSpPr>
            <a:spLocks noChangeArrowheads="1"/>
          </p:cNvSpPr>
          <p:nvPr/>
        </p:nvSpPr>
        <p:spPr bwMode="auto">
          <a:xfrm>
            <a:off x="152400" y="5867400"/>
            <a:ext cx="1879600" cy="830263"/>
          </a:xfrm>
          <a:prstGeom prst="rect">
            <a:avLst/>
          </a:prstGeom>
          <a:noFill/>
          <a:ln w="9525">
            <a:noFill/>
            <a:miter lim="800000"/>
            <a:headEnd/>
            <a:tailEnd/>
          </a:ln>
        </p:spPr>
        <p:txBody>
          <a:bodyPr wrap="none">
            <a:prstTxWarp prst="textNoShape">
              <a:avLst/>
            </a:prstTxWarp>
            <a:spAutoFit/>
          </a:bodyPr>
          <a:lstStyle/>
          <a:p>
            <a:r>
              <a:rPr lang="en-US">
                <a:effectLst/>
              </a:rPr>
              <a:t>Initial Energy</a:t>
            </a:r>
          </a:p>
          <a:p>
            <a:r>
              <a:rPr lang="en-US">
                <a:effectLst/>
              </a:rPr>
              <a:t>30-40 GeV</a:t>
            </a:r>
          </a:p>
        </p:txBody>
      </p:sp>
      <p:sp>
        <p:nvSpPr>
          <p:cNvPr id="74757" name="Rectangle 5"/>
          <p:cNvSpPr>
            <a:spLocks noChangeArrowheads="1"/>
          </p:cNvSpPr>
          <p:nvPr/>
        </p:nvSpPr>
        <p:spPr bwMode="auto">
          <a:xfrm>
            <a:off x="7097713" y="5867400"/>
            <a:ext cx="1778000" cy="830263"/>
          </a:xfrm>
          <a:prstGeom prst="rect">
            <a:avLst/>
          </a:prstGeom>
          <a:noFill/>
          <a:ln w="9525">
            <a:noFill/>
            <a:miter lim="800000"/>
            <a:headEnd/>
            <a:tailEnd/>
          </a:ln>
        </p:spPr>
        <p:txBody>
          <a:bodyPr wrap="none">
            <a:prstTxWarp prst="textNoShape">
              <a:avLst/>
            </a:prstTxWarp>
            <a:spAutoFit/>
          </a:bodyPr>
          <a:lstStyle/>
          <a:p>
            <a:r>
              <a:rPr lang="en-US">
                <a:effectLst/>
              </a:rPr>
              <a:t>Final Energy</a:t>
            </a:r>
          </a:p>
          <a:p>
            <a:r>
              <a:rPr lang="en-US">
                <a:effectLst/>
              </a:rPr>
              <a:t>10-100 GeV</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76200"/>
            <a:ext cx="9372600" cy="1143000"/>
          </a:xfrm>
        </p:spPr>
        <p:txBody>
          <a:bodyPr>
            <a:noAutofit/>
          </a:bodyPr>
          <a:lstStyle/>
          <a:p>
            <a:r>
              <a:rPr lang="en-US" sz="3600" dirty="0" smtClean="0">
                <a:solidFill>
                  <a:srgbClr val="0000FF"/>
                </a:solidFill>
                <a:ea typeface="ＭＳ Ｐゴシック" pitchFamily="-106" charset="-128"/>
                <a:cs typeface="ＭＳ Ｐゴシック" pitchFamily="-106" charset="-128"/>
              </a:rPr>
              <a:t>Beam-Driven Wakefield Acceleration from </a:t>
            </a:r>
            <a:br>
              <a:rPr lang="en-US" sz="3600" dirty="0" smtClean="0">
                <a:solidFill>
                  <a:srgbClr val="0000FF"/>
                </a:solidFill>
                <a:ea typeface="ＭＳ Ｐゴシック" pitchFamily="-106" charset="-128"/>
                <a:cs typeface="ＭＳ Ｐゴシック" pitchFamily="-106" charset="-128"/>
              </a:rPr>
            </a:br>
            <a:r>
              <a:rPr lang="en-US" sz="3600" dirty="0" smtClean="0">
                <a:solidFill>
                  <a:srgbClr val="0000FF"/>
                </a:solidFill>
                <a:ea typeface="ＭＳ Ｐゴシック" pitchFamily="-106" charset="-128"/>
                <a:cs typeface="ＭＳ Ｐゴシック" pitchFamily="-106" charset="-128"/>
              </a:rPr>
              <a:t>42 GeV-85 </a:t>
            </a:r>
            <a:r>
              <a:rPr lang="en-US" sz="3600" dirty="0" err="1" smtClean="0">
                <a:solidFill>
                  <a:srgbClr val="0000FF"/>
                </a:solidFill>
                <a:ea typeface="ＭＳ Ｐゴシック" pitchFamily="-106" charset="-128"/>
                <a:cs typeface="ＭＳ Ｐゴシック" pitchFamily="-106" charset="-128"/>
              </a:rPr>
              <a:t>GeV</a:t>
            </a:r>
            <a:r>
              <a:rPr lang="en-US" sz="3600" dirty="0" smtClean="0">
                <a:solidFill>
                  <a:srgbClr val="0000FF"/>
                </a:solidFill>
                <a:ea typeface="ＭＳ Ｐゴシック" pitchFamily="-106" charset="-128"/>
                <a:cs typeface="ＭＳ Ｐゴシック" pitchFamily="-106" charset="-128"/>
              </a:rPr>
              <a:t> in 85 cm.</a:t>
            </a:r>
          </a:p>
        </p:txBody>
      </p:sp>
      <p:sp>
        <p:nvSpPr>
          <p:cNvPr id="7" name="TextBox 6"/>
          <p:cNvSpPr txBox="1"/>
          <p:nvPr/>
        </p:nvSpPr>
        <p:spPr>
          <a:xfrm>
            <a:off x="5064788" y="6396335"/>
            <a:ext cx="4079212" cy="461665"/>
          </a:xfrm>
          <a:prstGeom prst="rect">
            <a:avLst/>
          </a:prstGeom>
          <a:noFill/>
        </p:spPr>
        <p:txBody>
          <a:bodyPr wrap="none" rtlCol="0">
            <a:spAutoFit/>
          </a:bodyPr>
          <a:lstStyle/>
          <a:p>
            <a:r>
              <a:rPr lang="en-US" sz="2400" dirty="0" smtClean="0"/>
              <a:t>I. </a:t>
            </a:r>
            <a:r>
              <a:rPr lang="en-US" sz="2400" dirty="0" err="1" smtClean="0"/>
              <a:t>Blumenfeld</a:t>
            </a:r>
            <a:r>
              <a:rPr lang="en-US" sz="2400" dirty="0" smtClean="0"/>
              <a:t> et al Nature 2007</a:t>
            </a:r>
            <a:endParaRPr lang="en-US" sz="2400" dirty="0"/>
          </a:p>
        </p:txBody>
      </p:sp>
      <p:pic>
        <p:nvPicPr>
          <p:cNvPr id="9" name="Picture 8" descr="Screen shot 2012-05-31 at 9.50.29 PM.png"/>
          <p:cNvPicPr>
            <a:picLocks noChangeAspect="1"/>
          </p:cNvPicPr>
          <p:nvPr/>
        </p:nvPicPr>
        <p:blipFill>
          <a:blip r:embed="rId3">
            <a:lum bright="22000" contrast="20000"/>
          </a:blip>
          <a:stretch>
            <a:fillRect/>
          </a:stretch>
        </p:blipFill>
        <p:spPr>
          <a:xfrm>
            <a:off x="938031" y="1408904"/>
            <a:ext cx="3589003" cy="4257708"/>
          </a:xfrm>
          <a:prstGeom prst="rect">
            <a:avLst/>
          </a:prstGeom>
        </p:spPr>
      </p:pic>
      <p:sp>
        <p:nvSpPr>
          <p:cNvPr id="8" name="TextBox 7"/>
          <p:cNvSpPr txBox="1"/>
          <p:nvPr/>
        </p:nvSpPr>
        <p:spPr>
          <a:xfrm>
            <a:off x="6002215" y="1072335"/>
            <a:ext cx="2887366" cy="369332"/>
          </a:xfrm>
          <a:prstGeom prst="rect">
            <a:avLst/>
          </a:prstGeom>
          <a:noFill/>
        </p:spPr>
        <p:txBody>
          <a:bodyPr wrap="none" rtlCol="0">
            <a:spAutoFit/>
          </a:bodyPr>
          <a:lstStyle/>
          <a:p>
            <a:r>
              <a:rPr lang="en-US" b="1" dirty="0" smtClean="0"/>
              <a:t>Talk by T. </a:t>
            </a:r>
            <a:r>
              <a:rPr lang="en-US" b="1" dirty="0" err="1" smtClean="0"/>
              <a:t>Katsouleas</a:t>
            </a:r>
            <a:r>
              <a:rPr lang="en-US" b="1" dirty="0" smtClean="0"/>
              <a:t> Duke U</a:t>
            </a:r>
            <a:endParaRPr lang="en-US" b="1" dirty="0"/>
          </a:p>
        </p:txBody>
      </p:sp>
      <p:grpSp>
        <p:nvGrpSpPr>
          <p:cNvPr id="2" name="Group 9"/>
          <p:cNvGrpSpPr/>
          <p:nvPr/>
        </p:nvGrpSpPr>
        <p:grpSpPr>
          <a:xfrm>
            <a:off x="5251916" y="1261646"/>
            <a:ext cx="2672884" cy="4021102"/>
            <a:chOff x="5251916" y="1261646"/>
            <a:chExt cx="2672884" cy="4021102"/>
          </a:xfrm>
        </p:grpSpPr>
        <p:pic>
          <p:nvPicPr>
            <p:cNvPr id="11" name="Picture 8"/>
            <p:cNvPicPr>
              <a:picLocks noChangeAspect="1"/>
            </p:cNvPicPr>
            <p:nvPr/>
          </p:nvPicPr>
          <p:blipFill>
            <a:blip r:embed="rId4">
              <a:lum bright="26000" contrast="20000"/>
            </a:blip>
            <a:srcRect/>
            <a:stretch>
              <a:fillRect/>
            </a:stretch>
          </p:blipFill>
          <p:spPr bwMode="auto">
            <a:xfrm>
              <a:off x="5251916" y="1720085"/>
              <a:ext cx="2672884" cy="3562663"/>
            </a:xfrm>
            <a:prstGeom prst="rect">
              <a:avLst/>
            </a:prstGeom>
            <a:noFill/>
            <a:ln w="9525">
              <a:noFill/>
              <a:miter lim="800000"/>
              <a:headEnd/>
              <a:tailEnd/>
            </a:ln>
          </p:spPr>
        </p:pic>
        <p:sp>
          <p:nvSpPr>
            <p:cNvPr id="12" name="Rectangle 11"/>
            <p:cNvSpPr/>
            <p:nvPr/>
          </p:nvSpPr>
          <p:spPr>
            <a:xfrm>
              <a:off x="5751622" y="1261646"/>
              <a:ext cx="2173178" cy="307777"/>
            </a:xfrm>
            <a:prstGeom prst="rect">
              <a:avLst/>
            </a:prstGeom>
          </p:spPr>
          <p:txBody>
            <a:bodyPr wrap="none">
              <a:spAutoFit/>
            </a:bodyPr>
            <a:lstStyle/>
            <a:p>
              <a:r>
                <a:rPr lang="en-US" sz="1400" b="1" i="1" u="sng" dirty="0" smtClean="0">
                  <a:solidFill>
                    <a:schemeClr val="bg1"/>
                  </a:solidFill>
                  <a:effectLst/>
                  <a:latin typeface="Verdana" pitchFamily="-65" charset="0"/>
                </a:rPr>
                <a:t>V  445 p741 (2007)</a:t>
              </a:r>
              <a:endParaRPr lang="en-US" sz="1400" dirty="0">
                <a:solidFill>
                  <a:schemeClr val="bg1"/>
                </a:solidFill>
              </a:endParaRPr>
            </a:p>
          </p:txBody>
        </p:sp>
      </p:grpSp>
      <p:pic>
        <p:nvPicPr>
          <p:cNvPr id="6" name="Picture 2" descr="cerncourier.pdf                                                000161FEMacintosh HD                   B8A9EEAE:"/>
          <p:cNvPicPr>
            <a:picLocks noChangeAspect="1" noChangeArrowheads="1"/>
          </p:cNvPicPr>
          <p:nvPr/>
        </p:nvPicPr>
        <p:blipFill>
          <a:blip r:embed="rId5">
            <a:lum bright="22000" contrast="20000"/>
          </a:blip>
          <a:srcRect/>
          <a:stretch>
            <a:fillRect/>
          </a:stretch>
        </p:blipFill>
        <p:spPr bwMode="auto">
          <a:xfrm>
            <a:off x="6153938" y="2548641"/>
            <a:ext cx="2487762" cy="3294804"/>
          </a:xfrm>
          <a:prstGeom prst="rect">
            <a:avLst/>
          </a:prstGeom>
          <a:noFill/>
          <a:ln w="9525">
            <a:noFill/>
            <a:miter lim="800000"/>
            <a:headEnd/>
            <a:tailEnd/>
          </a:ln>
        </p:spPr>
      </p:pic>
      <p:sp>
        <p:nvSpPr>
          <p:cNvPr id="13" name="TextBox 12"/>
          <p:cNvSpPr txBox="1"/>
          <p:nvPr/>
        </p:nvSpPr>
        <p:spPr>
          <a:xfrm>
            <a:off x="1348914" y="4471220"/>
            <a:ext cx="1274708" cy="369332"/>
          </a:xfrm>
          <a:prstGeom prst="rect">
            <a:avLst/>
          </a:prstGeom>
          <a:noFill/>
        </p:spPr>
        <p:txBody>
          <a:bodyPr wrap="none" rtlCol="0">
            <a:spAutoFit/>
          </a:bodyPr>
          <a:lstStyle/>
          <a:p>
            <a:r>
              <a:rPr lang="en-US" dirty="0" smtClean="0">
                <a:solidFill>
                  <a:srgbClr val="FF0000"/>
                </a:solidFill>
              </a:rPr>
              <a:t>Simulations</a:t>
            </a:r>
            <a:endParaRPr lang="en-US" dirty="0">
              <a:solidFill>
                <a:srgbClr val="FF0000"/>
              </a:solidFill>
            </a:endParaRPr>
          </a:p>
        </p:txBody>
      </p:sp>
      <p:sp>
        <p:nvSpPr>
          <p:cNvPr id="14" name="TextBox 13"/>
          <p:cNvSpPr txBox="1"/>
          <p:nvPr/>
        </p:nvSpPr>
        <p:spPr>
          <a:xfrm>
            <a:off x="2432151" y="4167427"/>
            <a:ext cx="1262635" cy="369332"/>
          </a:xfrm>
          <a:prstGeom prst="rect">
            <a:avLst/>
          </a:prstGeom>
          <a:noFill/>
        </p:spPr>
        <p:txBody>
          <a:bodyPr wrap="none" rtlCol="0">
            <a:spAutoFit/>
          </a:bodyPr>
          <a:lstStyle/>
          <a:p>
            <a:r>
              <a:rPr lang="en-US" dirty="0" smtClean="0">
                <a:solidFill>
                  <a:srgbClr val="0000FF"/>
                </a:solidFill>
              </a:rPr>
              <a:t>Experiment</a:t>
            </a:r>
            <a:endParaRPr lang="en-US" dirty="0">
              <a:solidFill>
                <a:srgbClr val="0000FF"/>
              </a:solidFill>
            </a:endParaRPr>
          </a:p>
        </p:txBody>
      </p:sp>
      <p:sp>
        <p:nvSpPr>
          <p:cNvPr id="15" name="TextBox 14"/>
          <p:cNvSpPr txBox="1"/>
          <p:nvPr/>
        </p:nvSpPr>
        <p:spPr>
          <a:xfrm>
            <a:off x="4021811" y="5504736"/>
            <a:ext cx="535648" cy="369332"/>
          </a:xfrm>
          <a:prstGeom prst="rect">
            <a:avLst/>
          </a:prstGeom>
          <a:noFill/>
        </p:spPr>
        <p:txBody>
          <a:bodyPr wrap="none" rtlCol="0">
            <a:spAutoFit/>
          </a:bodyPr>
          <a:lstStyle/>
          <a:p>
            <a:r>
              <a:rPr lang="en-US" dirty="0" smtClean="0"/>
              <a:t>100</a:t>
            </a:r>
            <a:endParaRPr lang="en-US" dirty="0"/>
          </a:p>
        </p:txBody>
      </p:sp>
      <p:sp>
        <p:nvSpPr>
          <p:cNvPr id="16" name="TextBox 15"/>
          <p:cNvSpPr txBox="1"/>
          <p:nvPr/>
        </p:nvSpPr>
        <p:spPr>
          <a:xfrm>
            <a:off x="1174600" y="5430024"/>
            <a:ext cx="418654" cy="369332"/>
          </a:xfrm>
          <a:prstGeom prst="rect">
            <a:avLst/>
          </a:prstGeom>
          <a:noFill/>
        </p:spPr>
        <p:txBody>
          <a:bodyPr wrap="none" rtlCol="0">
            <a:spAutoFit/>
          </a:bodyPr>
          <a:lstStyle/>
          <a:p>
            <a:r>
              <a:rPr lang="en-US" dirty="0" smtClean="0"/>
              <a:t>35</a:t>
            </a:r>
            <a:endParaRPr lang="en-US" dirty="0"/>
          </a:p>
        </p:txBody>
      </p:sp>
      <p:sp>
        <p:nvSpPr>
          <p:cNvPr id="17" name="TextBox 16"/>
          <p:cNvSpPr txBox="1"/>
          <p:nvPr/>
        </p:nvSpPr>
        <p:spPr>
          <a:xfrm>
            <a:off x="2116739" y="5494789"/>
            <a:ext cx="1407582" cy="369332"/>
          </a:xfrm>
          <a:prstGeom prst="rect">
            <a:avLst/>
          </a:prstGeom>
          <a:solidFill>
            <a:schemeClr val="bg1"/>
          </a:solidFill>
        </p:spPr>
        <p:txBody>
          <a:bodyPr wrap="none" rtlCol="0">
            <a:spAutoFit/>
          </a:bodyPr>
          <a:lstStyle/>
          <a:p>
            <a:r>
              <a:rPr lang="en-US" dirty="0" smtClean="0"/>
              <a:t>Energy (</a:t>
            </a:r>
            <a:r>
              <a:rPr lang="en-US" dirty="0" err="1" smtClean="0"/>
              <a:t>GeV</a:t>
            </a:r>
            <a:r>
              <a:rPr lang="en-US" dirty="0" smtClean="0"/>
              <a:t>)</a:t>
            </a:r>
            <a:endParaRPr lang="en-US" dirty="0"/>
          </a:p>
        </p:txBody>
      </p:sp>
      <p:sp>
        <p:nvSpPr>
          <p:cNvPr id="18" name="TextBox 17"/>
          <p:cNvSpPr txBox="1"/>
          <p:nvPr/>
        </p:nvSpPr>
        <p:spPr>
          <a:xfrm>
            <a:off x="1166484" y="6087904"/>
            <a:ext cx="3602857" cy="369332"/>
          </a:xfrm>
          <a:prstGeom prst="rect">
            <a:avLst/>
          </a:prstGeom>
          <a:noFill/>
        </p:spPr>
        <p:txBody>
          <a:bodyPr wrap="none" rtlCol="0">
            <a:spAutoFit/>
          </a:bodyPr>
          <a:lstStyle/>
          <a:p>
            <a:r>
              <a:rPr lang="en-US" b="1" dirty="0" smtClean="0"/>
              <a:t>UCLA/USC/SLAC Collaboration E167</a:t>
            </a:r>
            <a:endParaRPr lang="en-US" b="1" dirty="0"/>
          </a:p>
        </p:txBody>
      </p:sp>
      <p:pic>
        <p:nvPicPr>
          <p:cNvPr id="19" name="Picture 33"/>
          <p:cNvPicPr>
            <a:picLocks noChangeAspect="1" noChangeArrowheads="1"/>
          </p:cNvPicPr>
          <p:nvPr/>
        </p:nvPicPr>
        <p:blipFill>
          <a:blip r:embed="rId6"/>
          <a:srcRect/>
          <a:stretch>
            <a:fillRect/>
          </a:stretch>
        </p:blipFill>
        <p:spPr bwMode="auto">
          <a:xfrm>
            <a:off x="40329" y="6228528"/>
            <a:ext cx="1134271" cy="629471"/>
          </a:xfrm>
          <a:prstGeom prst="rect">
            <a:avLst/>
          </a:prstGeom>
          <a:solidFill>
            <a:srgbClr val="FFFFFF"/>
          </a:solidFill>
          <a:ln w="0">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6" name="Picture 2" descr=" SLAC2.pdf                                                      0009817CMacintosh HD                   C1018297:"/>
          <p:cNvPicPr>
            <a:picLocks noChangeAspect="1" noChangeArrowheads="1"/>
          </p:cNvPicPr>
          <p:nvPr/>
        </p:nvPicPr>
        <p:blipFill>
          <a:blip r:embed="rId3"/>
          <a:srcRect/>
          <a:stretch>
            <a:fillRect/>
          </a:stretch>
        </p:blipFill>
        <p:spPr bwMode="auto">
          <a:xfrm>
            <a:off x="914400" y="1066800"/>
            <a:ext cx="7493000" cy="5327650"/>
          </a:xfrm>
          <a:prstGeom prst="rect">
            <a:avLst/>
          </a:prstGeom>
          <a:noFill/>
          <a:ln w="9525">
            <a:noFill/>
            <a:miter lim="800000"/>
            <a:headEnd/>
            <a:tailEnd/>
          </a:ln>
        </p:spPr>
      </p:pic>
      <p:sp>
        <p:nvSpPr>
          <p:cNvPr id="93187" name="Rectangle 3"/>
          <p:cNvSpPr>
            <a:spLocks noChangeArrowheads="1"/>
          </p:cNvSpPr>
          <p:nvPr/>
        </p:nvSpPr>
        <p:spPr bwMode="auto">
          <a:xfrm>
            <a:off x="1219200" y="150813"/>
            <a:ext cx="8153400" cy="579437"/>
          </a:xfrm>
          <a:prstGeom prst="rect">
            <a:avLst/>
          </a:prstGeom>
          <a:noFill/>
          <a:ln w="9525">
            <a:noFill/>
            <a:miter lim="800000"/>
            <a:headEnd/>
            <a:tailEnd/>
          </a:ln>
        </p:spPr>
        <p:txBody>
          <a:bodyPr>
            <a:prstTxWarp prst="textNoShape">
              <a:avLst/>
            </a:prstTxWarp>
            <a:spAutoFit/>
          </a:bodyPr>
          <a:lstStyle/>
          <a:p>
            <a:r>
              <a:rPr lang="en-US" sz="3200">
                <a:solidFill>
                  <a:srgbClr val="1C13FF"/>
                </a:solidFill>
                <a:effectLst/>
              </a:rPr>
              <a:t>Plasma Afterburner for a Linear Collider</a:t>
            </a:r>
          </a:p>
        </p:txBody>
      </p:sp>
      <p:sp>
        <p:nvSpPr>
          <p:cNvPr id="93188" name="Rectangle 4"/>
          <p:cNvSpPr>
            <a:spLocks noChangeArrowheads="1"/>
          </p:cNvSpPr>
          <p:nvPr/>
        </p:nvSpPr>
        <p:spPr bwMode="auto">
          <a:xfrm>
            <a:off x="8675688" y="4376738"/>
            <a:ext cx="184150" cy="457200"/>
          </a:xfrm>
          <a:prstGeom prst="rect">
            <a:avLst/>
          </a:prstGeom>
          <a:noFill/>
          <a:ln w="9525">
            <a:noFill/>
            <a:miter lim="800000"/>
            <a:headEnd/>
            <a:tailEnd/>
          </a:ln>
        </p:spPr>
        <p:txBody>
          <a:bodyPr wrap="none">
            <a:prstTxWarp prst="textNoShape">
              <a:avLst/>
            </a:prstTxWarp>
            <a:spAutoFit/>
          </a:bodyPr>
          <a:lstStyle/>
          <a:p>
            <a:endParaRPr lang="en-US">
              <a:effectLst/>
            </a:endParaRPr>
          </a:p>
        </p:txBody>
      </p:sp>
      <p:sp>
        <p:nvSpPr>
          <p:cNvPr id="58373" name="Oval 5"/>
          <p:cNvSpPr>
            <a:spLocks noChangeArrowheads="1"/>
          </p:cNvSpPr>
          <p:nvPr/>
        </p:nvSpPr>
        <p:spPr bwMode="auto">
          <a:xfrm>
            <a:off x="7848600" y="5029200"/>
            <a:ext cx="228600" cy="228600"/>
          </a:xfrm>
          <a:prstGeom prst="ellipse">
            <a:avLst/>
          </a:prstGeom>
          <a:solidFill>
            <a:srgbClr val="0099F0"/>
          </a:solidFill>
          <a:ln w="19050">
            <a:solidFill>
              <a:srgbClr val="319CD1"/>
            </a:solidFill>
            <a:round/>
            <a:headEnd/>
            <a:tailEnd/>
          </a:ln>
        </p:spPr>
        <p:txBody>
          <a:bodyPr wrap="none" anchor="ctr">
            <a:prstTxWarp prst="textNoShape">
              <a:avLst/>
            </a:prstTxWarp>
          </a:bodyPr>
          <a:lstStyle/>
          <a:p>
            <a:pPr algn="ctr"/>
            <a:endParaRPr lang="en-US">
              <a:effectLst/>
            </a:endParaRPr>
          </a:p>
        </p:txBody>
      </p:sp>
      <p:sp>
        <p:nvSpPr>
          <p:cNvPr id="93190" name="Rectangle 6"/>
          <p:cNvSpPr>
            <a:spLocks noChangeArrowheads="1"/>
          </p:cNvSpPr>
          <p:nvPr/>
        </p:nvSpPr>
        <p:spPr bwMode="auto">
          <a:xfrm>
            <a:off x="8782050" y="4865688"/>
            <a:ext cx="184150" cy="457200"/>
          </a:xfrm>
          <a:prstGeom prst="rect">
            <a:avLst/>
          </a:prstGeom>
          <a:noFill/>
          <a:ln w="9525">
            <a:noFill/>
            <a:miter lim="800000"/>
            <a:headEnd/>
            <a:tailEnd/>
          </a:ln>
        </p:spPr>
        <p:txBody>
          <a:bodyPr wrap="none">
            <a:prstTxWarp prst="textNoShape">
              <a:avLst/>
            </a:prstTxWarp>
            <a:spAutoFit/>
          </a:bodyPr>
          <a:lstStyle/>
          <a:p>
            <a:endParaRPr lang="en-US">
              <a:effectLst/>
            </a:endParaRPr>
          </a:p>
        </p:txBody>
      </p:sp>
      <p:sp>
        <p:nvSpPr>
          <p:cNvPr id="58375" name="Oval 7"/>
          <p:cNvSpPr>
            <a:spLocks noChangeArrowheads="1"/>
          </p:cNvSpPr>
          <p:nvPr/>
        </p:nvSpPr>
        <p:spPr bwMode="auto">
          <a:xfrm>
            <a:off x="4419600" y="5029200"/>
            <a:ext cx="228600" cy="228600"/>
          </a:xfrm>
          <a:prstGeom prst="ellipse">
            <a:avLst/>
          </a:prstGeom>
          <a:solidFill>
            <a:srgbClr val="FF0000"/>
          </a:solidFill>
          <a:ln w="9525">
            <a:noFill/>
            <a:round/>
            <a:headEnd/>
            <a:tailEnd/>
          </a:ln>
          <a:effectLst/>
        </p:spPr>
        <p:txBody>
          <a:bodyPr wrap="none" anchor="ctr">
            <a:prstTxWarp prst="textNoShape">
              <a:avLst/>
            </a:prstTxWarp>
          </a:bodyPr>
          <a:lstStyle/>
          <a:p>
            <a:endParaRPr lang="en-US">
              <a:effectLst>
                <a:outerShdw blurRad="38100" dist="38100" dir="2700000" algn="tl">
                  <a:srgbClr val="FFFFFF"/>
                </a:outerShdw>
              </a:effectLst>
            </a:endParaRPr>
          </a:p>
        </p:txBody>
      </p:sp>
      <p:sp>
        <p:nvSpPr>
          <p:cNvPr id="8" name="TextBox 7"/>
          <p:cNvSpPr txBox="1"/>
          <p:nvPr/>
        </p:nvSpPr>
        <p:spPr>
          <a:xfrm>
            <a:off x="1066800" y="2133600"/>
            <a:ext cx="2602883" cy="646331"/>
          </a:xfrm>
          <a:prstGeom prst="rect">
            <a:avLst/>
          </a:prstGeom>
          <a:noFill/>
        </p:spPr>
        <p:txBody>
          <a:bodyPr wrap="none">
            <a:prstTxWarp prst="textNoShape">
              <a:avLst/>
            </a:prstTxWarp>
            <a:spAutoFit/>
          </a:bodyPr>
          <a:lstStyle/>
          <a:p>
            <a:r>
              <a:rPr lang="en-US" b="1" dirty="0">
                <a:effectLst>
                  <a:outerShdw blurRad="38100" dist="38100" dir="2700000" algn="tl">
                    <a:srgbClr val="DDDDDD"/>
                  </a:outerShdw>
                </a:effectLst>
              </a:rPr>
              <a:t>C</a:t>
            </a:r>
            <a:r>
              <a:rPr lang="en-US" b="1" dirty="0" smtClean="0">
                <a:effectLst>
                  <a:outerShdw blurRad="38100" dist="38100" dir="2700000" algn="tl">
                    <a:srgbClr val="DDDDDD"/>
                  </a:outerShdw>
                </a:effectLst>
              </a:rPr>
              <a:t>. Joshi </a:t>
            </a:r>
            <a:r>
              <a:rPr lang="en-US" b="1" dirty="0">
                <a:effectLst>
                  <a:outerShdw blurRad="38100" dist="38100" dir="2700000" algn="tl">
                    <a:srgbClr val="DDDDDD"/>
                  </a:outerShdw>
                </a:effectLst>
              </a:rPr>
              <a:t>and T</a:t>
            </a:r>
            <a:r>
              <a:rPr lang="en-US" b="1" dirty="0" smtClean="0">
                <a:effectLst>
                  <a:outerShdw blurRad="38100" dist="38100" dir="2700000" algn="tl">
                    <a:srgbClr val="DDDDDD"/>
                  </a:outerShdw>
                </a:effectLst>
              </a:rPr>
              <a:t>. </a:t>
            </a:r>
            <a:r>
              <a:rPr lang="en-US" b="1" dirty="0" err="1" smtClean="0">
                <a:effectLst>
                  <a:outerShdw blurRad="38100" dist="38100" dir="2700000" algn="tl">
                    <a:srgbClr val="DDDDDD"/>
                  </a:outerShdw>
                </a:effectLst>
              </a:rPr>
              <a:t>Katsouleas</a:t>
            </a:r>
            <a:endParaRPr lang="en-US" b="1" dirty="0">
              <a:effectLst>
                <a:outerShdw blurRad="38100" dist="38100" dir="2700000" algn="tl">
                  <a:srgbClr val="DDDDDD"/>
                </a:outerShdw>
              </a:effectLst>
            </a:endParaRPr>
          </a:p>
          <a:p>
            <a:r>
              <a:rPr lang="en-US" b="1" dirty="0">
                <a:effectLst>
                  <a:outerShdw blurRad="38100" dist="38100" dir="2700000" algn="tl">
                    <a:srgbClr val="DDDDDD"/>
                  </a:outerShdw>
                </a:effectLst>
              </a:rPr>
              <a:t>Physics Today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8375"/>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autoUpdateAnimBg="0"/>
      <p:bldP spid="58375"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9" name="Oval 5"/>
          <p:cNvSpPr>
            <a:spLocks noChangeArrowheads="1"/>
          </p:cNvSpPr>
          <p:nvPr/>
        </p:nvSpPr>
        <p:spPr bwMode="auto">
          <a:xfrm>
            <a:off x="6934200" y="4876800"/>
            <a:ext cx="228600" cy="228600"/>
          </a:xfrm>
          <a:prstGeom prst="ellipse">
            <a:avLst/>
          </a:prstGeom>
          <a:solidFill>
            <a:srgbClr val="FF0000"/>
          </a:solidFill>
          <a:ln w="9525">
            <a:noFill/>
            <a:round/>
            <a:headEnd/>
            <a:tailEnd/>
          </a:ln>
        </p:spPr>
        <p:txBody>
          <a:bodyPr wrap="none" anchor="ctr">
            <a:prstTxWarp prst="textNoShape">
              <a:avLst/>
            </a:prstTxWarp>
          </a:bodyPr>
          <a:lstStyle/>
          <a:p>
            <a:endParaRPr lang="en-US">
              <a:effectLst>
                <a:outerShdw blurRad="38100" dist="38100" dir="2700000" algn="tl">
                  <a:srgbClr val="FFFFFF"/>
                </a:outerShdw>
              </a:effectLst>
              <a:latin typeface="Calibri" charset="0"/>
            </a:endParaRPr>
          </a:p>
        </p:txBody>
      </p:sp>
      <p:sp>
        <p:nvSpPr>
          <p:cNvPr id="36870" name="Text Box 6"/>
          <p:cNvSpPr txBox="1">
            <a:spLocks noChangeArrowheads="1"/>
          </p:cNvSpPr>
          <p:nvPr/>
        </p:nvSpPr>
        <p:spPr bwMode="auto">
          <a:xfrm>
            <a:off x="7086600" y="4419600"/>
            <a:ext cx="539750" cy="304800"/>
          </a:xfrm>
          <a:prstGeom prst="rect">
            <a:avLst/>
          </a:prstGeom>
          <a:noFill/>
          <a:ln w="9525">
            <a:noFill/>
            <a:miter lim="800000"/>
            <a:headEnd/>
            <a:tailEnd/>
          </a:ln>
        </p:spPr>
        <p:txBody>
          <a:bodyPr wrap="none">
            <a:prstTxWarp prst="textNoShape">
              <a:avLst/>
            </a:prstTxWarp>
            <a:spAutoFit/>
          </a:bodyPr>
          <a:lstStyle/>
          <a:p>
            <a:r>
              <a:rPr lang="en-US" sz="1400">
                <a:effectLst>
                  <a:outerShdw blurRad="38100" dist="38100" dir="2700000" algn="tl">
                    <a:srgbClr val="DDDDDD"/>
                  </a:outerShdw>
                </a:effectLst>
                <a:latin typeface="Calibri" charset="0"/>
              </a:rPr>
              <a:t>RAL</a:t>
            </a:r>
            <a:endParaRPr lang="en-US" b="1">
              <a:effectLst>
                <a:outerShdw blurRad="38100" dist="38100" dir="2700000" algn="tl">
                  <a:srgbClr val="DDDDDD"/>
                </a:outerShdw>
              </a:effectLst>
              <a:latin typeface="Calibri" charset="0"/>
            </a:endParaRPr>
          </a:p>
        </p:txBody>
      </p:sp>
      <p:sp>
        <p:nvSpPr>
          <p:cNvPr id="36871" name="Text Box 7"/>
          <p:cNvSpPr txBox="1">
            <a:spLocks noChangeArrowheads="1"/>
          </p:cNvSpPr>
          <p:nvPr/>
        </p:nvSpPr>
        <p:spPr bwMode="auto">
          <a:xfrm>
            <a:off x="7080250" y="4876800"/>
            <a:ext cx="692150" cy="517525"/>
          </a:xfrm>
          <a:prstGeom prst="rect">
            <a:avLst/>
          </a:prstGeom>
          <a:noFill/>
          <a:ln w="9525">
            <a:noFill/>
            <a:miter lim="800000"/>
            <a:headEnd/>
            <a:tailEnd/>
          </a:ln>
        </p:spPr>
        <p:txBody>
          <a:bodyPr>
            <a:prstTxWarp prst="textNoShape">
              <a:avLst/>
            </a:prstTxWarp>
            <a:spAutoFit/>
          </a:bodyPr>
          <a:lstStyle/>
          <a:p>
            <a:r>
              <a:rPr lang="en-US" sz="1400">
                <a:effectLst>
                  <a:outerShdw blurRad="38100" dist="38100" dir="2700000" algn="tl">
                    <a:srgbClr val="DDDDDD"/>
                  </a:outerShdw>
                </a:effectLst>
                <a:latin typeface="Calibri" charset="0"/>
              </a:rPr>
              <a:t>LBL Osaka</a:t>
            </a:r>
            <a:endParaRPr lang="en-US" b="1">
              <a:effectLst>
                <a:outerShdw blurRad="38100" dist="38100" dir="2700000" algn="tl">
                  <a:srgbClr val="DDDDDD"/>
                </a:outerShdw>
              </a:effectLst>
              <a:latin typeface="Calibri" charset="0"/>
            </a:endParaRPr>
          </a:p>
        </p:txBody>
      </p:sp>
      <p:sp>
        <p:nvSpPr>
          <p:cNvPr id="239623" name="Text Box 8"/>
          <p:cNvSpPr txBox="1">
            <a:spLocks noChangeArrowheads="1"/>
          </p:cNvSpPr>
          <p:nvPr/>
        </p:nvSpPr>
        <p:spPr bwMode="auto">
          <a:xfrm>
            <a:off x="5334000" y="6096000"/>
            <a:ext cx="688975" cy="304800"/>
          </a:xfrm>
          <a:prstGeom prst="rect">
            <a:avLst/>
          </a:prstGeom>
          <a:noFill/>
          <a:ln w="9525">
            <a:noFill/>
            <a:miter lim="800000"/>
            <a:headEnd/>
            <a:tailEnd/>
          </a:ln>
        </p:spPr>
        <p:txBody>
          <a:bodyPr wrap="none">
            <a:prstTxWarp prst="textNoShape">
              <a:avLst/>
            </a:prstTxWarp>
            <a:spAutoFit/>
          </a:bodyPr>
          <a:lstStyle/>
          <a:p>
            <a:r>
              <a:rPr lang="en-US" sz="1400" b="1">
                <a:effectLst>
                  <a:outerShdw blurRad="38100" dist="38100" dir="2700000" algn="tl">
                    <a:srgbClr val="DDDDDD"/>
                  </a:outerShdw>
                </a:effectLst>
                <a:latin typeface="Calibri" charset="0"/>
              </a:rPr>
              <a:t>UCLA</a:t>
            </a:r>
            <a:endParaRPr lang="en-US" b="1">
              <a:effectLst>
                <a:outerShdw blurRad="38100" dist="38100" dir="2700000" algn="tl">
                  <a:srgbClr val="DDDDDD"/>
                </a:outerShdw>
              </a:effectLst>
              <a:latin typeface="Calibri" charset="0"/>
            </a:endParaRPr>
          </a:p>
        </p:txBody>
      </p:sp>
      <p:sp>
        <p:nvSpPr>
          <p:cNvPr id="239624" name="Oval 9"/>
          <p:cNvSpPr>
            <a:spLocks noChangeArrowheads="1"/>
          </p:cNvSpPr>
          <p:nvPr/>
        </p:nvSpPr>
        <p:spPr bwMode="auto">
          <a:xfrm>
            <a:off x="5867400" y="6172200"/>
            <a:ext cx="228600" cy="228600"/>
          </a:xfrm>
          <a:prstGeom prst="ellipse">
            <a:avLst/>
          </a:prstGeom>
          <a:solidFill>
            <a:srgbClr val="FF0000"/>
          </a:solidFill>
          <a:ln w="9525">
            <a:noFill/>
            <a:round/>
            <a:headEnd/>
            <a:tailEnd/>
          </a:ln>
        </p:spPr>
        <p:txBody>
          <a:bodyPr wrap="none" anchor="ctr">
            <a:prstTxWarp prst="textNoShape">
              <a:avLst/>
            </a:prstTxWarp>
          </a:bodyPr>
          <a:lstStyle/>
          <a:p>
            <a:endParaRPr lang="en-US">
              <a:effectLst>
                <a:outerShdw blurRad="38100" dist="38100" dir="2700000" algn="tl">
                  <a:srgbClr val="FFFFFF"/>
                </a:outerShdw>
              </a:effectLst>
              <a:latin typeface="Calibri" charset="0"/>
            </a:endParaRPr>
          </a:p>
        </p:txBody>
      </p:sp>
      <p:sp>
        <p:nvSpPr>
          <p:cNvPr id="36875" name="Text Box 11"/>
          <p:cNvSpPr txBox="1">
            <a:spLocks noChangeArrowheads="1"/>
          </p:cNvSpPr>
          <p:nvPr/>
        </p:nvSpPr>
        <p:spPr bwMode="auto">
          <a:xfrm>
            <a:off x="6399213" y="3565525"/>
            <a:ext cx="698500" cy="304800"/>
          </a:xfrm>
          <a:prstGeom prst="rect">
            <a:avLst/>
          </a:prstGeom>
          <a:noFill/>
          <a:ln w="9525">
            <a:noFill/>
            <a:miter lim="800000"/>
            <a:headEnd/>
            <a:tailEnd/>
          </a:ln>
        </p:spPr>
        <p:txBody>
          <a:bodyPr wrap="none">
            <a:prstTxWarp prst="textNoShape">
              <a:avLst/>
            </a:prstTxWarp>
            <a:spAutoFit/>
          </a:bodyPr>
          <a:lstStyle/>
          <a:p>
            <a:r>
              <a:rPr lang="en-US" sz="1400" b="1">
                <a:effectLst>
                  <a:outerShdw blurRad="38100" dist="38100" dir="2700000" algn="tl">
                    <a:srgbClr val="DDDDDD"/>
                  </a:outerShdw>
                </a:effectLst>
                <a:latin typeface="Calibri" charset="0"/>
              </a:rPr>
              <a:t>E164X</a:t>
            </a:r>
            <a:endParaRPr lang="en-US" b="1">
              <a:effectLst>
                <a:outerShdw blurRad="38100" dist="38100" dir="2700000" algn="tl">
                  <a:srgbClr val="DDDDDD"/>
                </a:outerShdw>
              </a:effectLst>
              <a:latin typeface="Calibri" charset="0"/>
            </a:endParaRPr>
          </a:p>
        </p:txBody>
      </p:sp>
      <p:sp>
        <p:nvSpPr>
          <p:cNvPr id="239627" name="Rectangle 12"/>
          <p:cNvSpPr>
            <a:spLocks noChangeArrowheads="1"/>
          </p:cNvSpPr>
          <p:nvPr/>
        </p:nvSpPr>
        <p:spPr bwMode="auto">
          <a:xfrm>
            <a:off x="6858000" y="2286000"/>
            <a:ext cx="533400" cy="228600"/>
          </a:xfrm>
          <a:prstGeom prst="rect">
            <a:avLst/>
          </a:prstGeom>
          <a:solidFill>
            <a:srgbClr val="E8F7FE"/>
          </a:solidFill>
          <a:ln w="9525">
            <a:noFill/>
            <a:miter lim="800000"/>
            <a:headEnd/>
            <a:tailEnd/>
          </a:ln>
        </p:spPr>
        <p:txBody>
          <a:bodyPr wrap="none" anchor="ctr">
            <a:prstTxWarp prst="textNoShape">
              <a:avLst/>
            </a:prstTxWarp>
          </a:bodyPr>
          <a:lstStyle/>
          <a:p>
            <a:endParaRPr lang="en-US">
              <a:effectLst>
                <a:outerShdw blurRad="38100" dist="38100" dir="2700000" algn="tl">
                  <a:srgbClr val="FFFFFF"/>
                </a:outerShdw>
              </a:effectLst>
              <a:latin typeface="Calibri" charset="0"/>
            </a:endParaRPr>
          </a:p>
        </p:txBody>
      </p:sp>
      <p:sp>
        <p:nvSpPr>
          <p:cNvPr id="239628" name="Line 13"/>
          <p:cNvSpPr>
            <a:spLocks noChangeShapeType="1"/>
          </p:cNvSpPr>
          <p:nvPr/>
        </p:nvSpPr>
        <p:spPr bwMode="auto">
          <a:xfrm>
            <a:off x="7340600" y="2628900"/>
            <a:ext cx="304800" cy="0"/>
          </a:xfrm>
          <a:prstGeom prst="line">
            <a:avLst/>
          </a:prstGeom>
          <a:noFill/>
          <a:ln w="114300">
            <a:solidFill>
              <a:srgbClr val="00A03A"/>
            </a:solidFill>
            <a:round/>
            <a:headEnd/>
            <a:tailEnd type="stealth" w="med" len="med"/>
          </a:ln>
        </p:spPr>
        <p:txBody>
          <a:bodyPr wrap="none" anchor="ctr"/>
          <a:lstStyle/>
          <a:p>
            <a:pPr>
              <a:defRPr/>
            </a:pPr>
            <a:endParaRPr lang="en-US">
              <a:latin typeface="Times" pitchFamily="-65" charset="0"/>
            </a:endParaRPr>
          </a:p>
        </p:txBody>
      </p:sp>
      <p:sp>
        <p:nvSpPr>
          <p:cNvPr id="239629" name="Text Box 14"/>
          <p:cNvSpPr txBox="1">
            <a:spLocks noChangeArrowheads="1"/>
          </p:cNvSpPr>
          <p:nvPr/>
        </p:nvSpPr>
        <p:spPr bwMode="auto">
          <a:xfrm>
            <a:off x="7346950" y="2209800"/>
            <a:ext cx="501650" cy="304800"/>
          </a:xfrm>
          <a:prstGeom prst="rect">
            <a:avLst/>
          </a:prstGeom>
          <a:noFill/>
          <a:ln w="9525">
            <a:noFill/>
            <a:miter lim="800000"/>
            <a:headEnd/>
            <a:tailEnd/>
          </a:ln>
        </p:spPr>
        <p:txBody>
          <a:bodyPr wrap="none">
            <a:prstTxWarp prst="textNoShape">
              <a:avLst/>
            </a:prstTxWarp>
            <a:spAutoFit/>
          </a:bodyPr>
          <a:lstStyle/>
          <a:p>
            <a:r>
              <a:rPr lang="en-US" sz="1400" b="1">
                <a:effectLst>
                  <a:outerShdw blurRad="38100" dist="38100" dir="2700000" algn="tl">
                    <a:srgbClr val="DDDDDD"/>
                  </a:outerShdw>
                </a:effectLst>
                <a:latin typeface="Calibri" charset="0"/>
              </a:rPr>
              <a:t>ILC</a:t>
            </a:r>
            <a:endParaRPr lang="en-US" b="1">
              <a:effectLst>
                <a:outerShdw blurRad="38100" dist="38100" dir="2700000" algn="tl">
                  <a:srgbClr val="DDDDDD"/>
                </a:outerShdw>
              </a:effectLst>
              <a:latin typeface="Calibri" charset="0"/>
            </a:endParaRPr>
          </a:p>
        </p:txBody>
      </p:sp>
      <p:sp>
        <p:nvSpPr>
          <p:cNvPr id="239630" name="Text Box 17"/>
          <p:cNvSpPr txBox="1">
            <a:spLocks noChangeArrowheads="1"/>
          </p:cNvSpPr>
          <p:nvPr/>
        </p:nvSpPr>
        <p:spPr bwMode="auto">
          <a:xfrm>
            <a:off x="5486400" y="6248400"/>
            <a:ext cx="560388" cy="304800"/>
          </a:xfrm>
          <a:prstGeom prst="rect">
            <a:avLst/>
          </a:prstGeom>
          <a:noFill/>
          <a:ln w="9525">
            <a:noFill/>
            <a:miter lim="800000"/>
            <a:headEnd/>
            <a:tailEnd/>
          </a:ln>
        </p:spPr>
        <p:txBody>
          <a:bodyPr wrap="none">
            <a:prstTxWarp prst="textNoShape">
              <a:avLst/>
            </a:prstTxWarp>
            <a:spAutoFit/>
          </a:bodyPr>
          <a:lstStyle/>
          <a:p>
            <a:r>
              <a:rPr lang="en-US" sz="1400" b="1">
                <a:effectLst>
                  <a:outerShdw blurRad="38100" dist="38100" dir="2700000" algn="tl">
                    <a:srgbClr val="DDDDDD"/>
                  </a:outerShdw>
                </a:effectLst>
                <a:latin typeface="Calibri" charset="0"/>
              </a:rPr>
              <a:t>ANL</a:t>
            </a:r>
            <a:endParaRPr lang="en-US" b="1">
              <a:effectLst>
                <a:outerShdw blurRad="38100" dist="38100" dir="2700000" algn="tl">
                  <a:srgbClr val="DDDDDD"/>
                </a:outerShdw>
              </a:effectLst>
              <a:latin typeface="Calibri" charset="0"/>
            </a:endParaRPr>
          </a:p>
        </p:txBody>
      </p:sp>
      <p:sp>
        <p:nvSpPr>
          <p:cNvPr id="239631" name="Oval 18"/>
          <p:cNvSpPr>
            <a:spLocks noChangeArrowheads="1"/>
          </p:cNvSpPr>
          <p:nvPr/>
        </p:nvSpPr>
        <p:spPr bwMode="auto">
          <a:xfrm>
            <a:off x="5867400" y="6324600"/>
            <a:ext cx="228600" cy="228600"/>
          </a:xfrm>
          <a:prstGeom prst="ellipse">
            <a:avLst/>
          </a:prstGeom>
          <a:noFill/>
          <a:ln w="9525">
            <a:solidFill>
              <a:srgbClr val="0099F0"/>
            </a:solidFill>
            <a:round/>
            <a:headEnd/>
            <a:tailEnd/>
          </a:ln>
        </p:spPr>
        <p:txBody>
          <a:bodyPr wrap="none" anchor="ctr">
            <a:prstTxWarp prst="textNoShape">
              <a:avLst/>
            </a:prstTxWarp>
          </a:bodyPr>
          <a:lstStyle/>
          <a:p>
            <a:endParaRPr lang="en-US">
              <a:effectLst>
                <a:outerShdw blurRad="38100" dist="38100" dir="2700000" algn="tl">
                  <a:srgbClr val="DDDDDD"/>
                </a:outerShdw>
              </a:effectLst>
              <a:latin typeface="Calibri" charset="0"/>
            </a:endParaRPr>
          </a:p>
        </p:txBody>
      </p:sp>
      <p:sp>
        <p:nvSpPr>
          <p:cNvPr id="239632" name="Text Box 19"/>
          <p:cNvSpPr txBox="1">
            <a:spLocks noChangeArrowheads="1"/>
          </p:cNvSpPr>
          <p:nvPr/>
        </p:nvSpPr>
        <p:spPr bwMode="auto">
          <a:xfrm>
            <a:off x="203200" y="195263"/>
            <a:ext cx="9169400" cy="954087"/>
          </a:xfrm>
          <a:prstGeom prst="rect">
            <a:avLst/>
          </a:prstGeom>
          <a:noFill/>
          <a:ln w="9525">
            <a:noFill/>
            <a:miter lim="800000"/>
            <a:headEnd/>
            <a:tailEnd/>
          </a:ln>
        </p:spPr>
        <p:txBody>
          <a:bodyPr>
            <a:prstTxWarp prst="textNoShape">
              <a:avLst/>
            </a:prstTxWarp>
            <a:spAutoFit/>
          </a:bodyPr>
          <a:lstStyle/>
          <a:p>
            <a:pPr algn="ctr"/>
            <a:r>
              <a:rPr lang="en-US" altLang="zh-CN" sz="3200" i="1">
                <a:solidFill>
                  <a:srgbClr val="0000FF"/>
                </a:solidFill>
                <a:effectLst>
                  <a:outerShdw blurRad="38100" dist="38100" dir="2700000" algn="tl">
                    <a:srgbClr val="DDDDDD"/>
                  </a:outerShdw>
                </a:effectLst>
                <a:latin typeface="Calibri" charset="0"/>
                <a:ea typeface="宋体" charset="-122"/>
                <a:cs typeface="宋体" charset="-122"/>
              </a:rPr>
              <a:t>Plasma Accelerator Progress</a:t>
            </a:r>
            <a:endParaRPr lang="en-US" altLang="zh-CN" sz="3200" b="1">
              <a:solidFill>
                <a:srgbClr val="0000FF"/>
              </a:solidFill>
              <a:effectLst>
                <a:outerShdw blurRad="38100" dist="38100" dir="2700000" algn="tl">
                  <a:srgbClr val="DDDDDD"/>
                </a:outerShdw>
              </a:effectLst>
              <a:latin typeface="Calibri" charset="0"/>
              <a:ea typeface="宋体" charset="-122"/>
              <a:cs typeface="宋体" charset="-122"/>
            </a:endParaRPr>
          </a:p>
          <a:p>
            <a:pPr algn="ctr"/>
            <a:r>
              <a:rPr lang="en-US" altLang="zh-CN" i="1">
                <a:effectLst>
                  <a:outerShdw blurRad="38100" dist="38100" dir="2700000" algn="tl">
                    <a:srgbClr val="DDDDDD"/>
                  </a:outerShdw>
                </a:effectLst>
                <a:latin typeface="Calibri" charset="0"/>
                <a:ea typeface="宋体" charset="-122"/>
                <a:cs typeface="宋体" charset="-122"/>
              </a:rPr>
              <a:t>“Accelerator Moore’s Law”</a:t>
            </a:r>
          </a:p>
        </p:txBody>
      </p:sp>
      <p:sp>
        <p:nvSpPr>
          <p:cNvPr id="239633" name="Rectangle 21"/>
          <p:cNvSpPr>
            <a:spLocks noChangeArrowheads="1"/>
          </p:cNvSpPr>
          <p:nvPr/>
        </p:nvSpPr>
        <p:spPr bwMode="auto">
          <a:xfrm>
            <a:off x="6500813" y="3832225"/>
            <a:ext cx="763587" cy="358775"/>
          </a:xfrm>
          <a:prstGeom prst="rect">
            <a:avLst/>
          </a:prstGeom>
          <a:solidFill>
            <a:srgbClr val="E8F7FE"/>
          </a:solidFill>
          <a:ln w="12700">
            <a:noFill/>
            <a:miter lim="800000"/>
            <a:headEnd/>
            <a:tailEnd/>
          </a:ln>
        </p:spPr>
        <p:txBody>
          <a:bodyPr wrap="none" anchor="ctr">
            <a:prstTxWarp prst="textNoShape">
              <a:avLst/>
            </a:prstTxWarp>
          </a:bodyPr>
          <a:lstStyle/>
          <a:p>
            <a:endParaRPr lang="en-US">
              <a:effectLst>
                <a:outerShdw blurRad="38100" dist="38100" dir="2700000" algn="tl">
                  <a:srgbClr val="FFFFFF"/>
                </a:outerShdw>
              </a:effectLst>
              <a:latin typeface="Calibri" charset="0"/>
            </a:endParaRPr>
          </a:p>
        </p:txBody>
      </p:sp>
      <p:sp>
        <p:nvSpPr>
          <p:cNvPr id="239635" name="Rectangle 23"/>
          <p:cNvSpPr>
            <a:spLocks noChangeArrowheads="1"/>
          </p:cNvSpPr>
          <p:nvPr/>
        </p:nvSpPr>
        <p:spPr bwMode="auto">
          <a:xfrm>
            <a:off x="6440488" y="3124200"/>
            <a:ext cx="569912" cy="304800"/>
          </a:xfrm>
          <a:prstGeom prst="rect">
            <a:avLst/>
          </a:prstGeom>
          <a:noFill/>
          <a:ln w="9525">
            <a:noFill/>
            <a:miter lim="800000"/>
            <a:headEnd/>
            <a:tailEnd/>
          </a:ln>
        </p:spPr>
        <p:txBody>
          <a:bodyPr wrap="none">
            <a:prstTxWarp prst="textNoShape">
              <a:avLst/>
            </a:prstTxWarp>
            <a:spAutoFit/>
          </a:bodyPr>
          <a:lstStyle/>
          <a:p>
            <a:r>
              <a:rPr lang="en-US" sz="1400" b="1">
                <a:effectLst>
                  <a:outerShdw blurRad="38100" dist="38100" dir="2700000" algn="tl">
                    <a:srgbClr val="DDDDDD"/>
                  </a:outerShdw>
                </a:effectLst>
                <a:latin typeface="Calibri" charset="0"/>
              </a:rPr>
              <a:t>E167</a:t>
            </a:r>
            <a:endParaRPr lang="en-US">
              <a:effectLst>
                <a:outerShdw blurRad="38100" dist="38100" dir="2700000" algn="tl">
                  <a:srgbClr val="DDDDDD"/>
                </a:outerShdw>
              </a:effectLst>
              <a:latin typeface="Calibri" charset="0"/>
            </a:endParaRPr>
          </a:p>
        </p:txBody>
      </p:sp>
      <p:sp>
        <p:nvSpPr>
          <p:cNvPr id="239636" name="Rectangle 24"/>
          <p:cNvSpPr>
            <a:spLocks noChangeArrowheads="1"/>
          </p:cNvSpPr>
          <p:nvPr/>
        </p:nvSpPr>
        <p:spPr bwMode="auto">
          <a:xfrm>
            <a:off x="8069263" y="3935413"/>
            <a:ext cx="184150" cy="457200"/>
          </a:xfrm>
          <a:prstGeom prst="rect">
            <a:avLst/>
          </a:prstGeom>
          <a:noFill/>
          <a:ln w="9525">
            <a:noFill/>
            <a:miter lim="800000"/>
            <a:headEnd/>
            <a:tailEnd/>
          </a:ln>
        </p:spPr>
        <p:txBody>
          <a:bodyPr wrap="none">
            <a:prstTxWarp prst="textNoShape">
              <a:avLst/>
            </a:prstTxWarp>
            <a:spAutoFit/>
          </a:bodyPr>
          <a:lstStyle/>
          <a:p>
            <a:endParaRPr lang="en-US">
              <a:effectLst>
                <a:outerShdw blurRad="38100" dist="38100" dir="2700000" algn="tl">
                  <a:srgbClr val="DDDDDD"/>
                </a:outerShdw>
              </a:effectLst>
              <a:latin typeface="Calibri" charset="0"/>
            </a:endParaRPr>
          </a:p>
        </p:txBody>
      </p:sp>
      <p:sp>
        <p:nvSpPr>
          <p:cNvPr id="239638" name="Rectangle 26"/>
          <p:cNvSpPr>
            <a:spLocks noChangeArrowheads="1"/>
          </p:cNvSpPr>
          <p:nvPr/>
        </p:nvSpPr>
        <p:spPr bwMode="auto">
          <a:xfrm>
            <a:off x="6492875" y="4114800"/>
            <a:ext cx="669925" cy="304800"/>
          </a:xfrm>
          <a:prstGeom prst="rect">
            <a:avLst/>
          </a:prstGeom>
          <a:noFill/>
          <a:ln w="9525">
            <a:noFill/>
            <a:miter lim="800000"/>
            <a:headEnd/>
            <a:tailEnd/>
          </a:ln>
        </p:spPr>
        <p:txBody>
          <a:bodyPr wrap="none">
            <a:prstTxWarp prst="textNoShape">
              <a:avLst/>
            </a:prstTxWarp>
            <a:spAutoFit/>
          </a:bodyPr>
          <a:lstStyle/>
          <a:p>
            <a:r>
              <a:rPr lang="en-US" sz="1400" b="1">
                <a:effectLst>
                  <a:outerShdw blurRad="38100" dist="38100" dir="2700000" algn="tl">
                    <a:srgbClr val="DDDDDD"/>
                  </a:outerShdw>
                </a:effectLst>
                <a:latin typeface="Calibri" charset="0"/>
              </a:rPr>
              <a:t>LBNL</a:t>
            </a:r>
            <a:endParaRPr lang="en-US">
              <a:effectLst>
                <a:outerShdw blurRad="38100" dist="38100" dir="2700000" algn="tl">
                  <a:srgbClr val="DDDDDD"/>
                </a:outerShdw>
              </a:effectLst>
              <a:latin typeface="Calibri" charset="0"/>
            </a:endParaRPr>
          </a:p>
        </p:txBody>
      </p:sp>
      <p:grpSp>
        <p:nvGrpSpPr>
          <p:cNvPr id="32" name="Group 31"/>
          <p:cNvGrpSpPr/>
          <p:nvPr/>
        </p:nvGrpSpPr>
        <p:grpSpPr>
          <a:xfrm>
            <a:off x="-76200" y="1431925"/>
            <a:ext cx="7696200" cy="5426075"/>
            <a:chOff x="-76200" y="1431925"/>
            <a:chExt cx="7696200" cy="5426075"/>
          </a:xfrm>
        </p:grpSpPr>
        <p:pic>
          <p:nvPicPr>
            <p:cNvPr id="89090" name="Picture 2"/>
            <p:cNvPicPr>
              <a:picLocks noChangeAspect="1" noChangeArrowheads="1"/>
            </p:cNvPicPr>
            <p:nvPr/>
          </p:nvPicPr>
          <p:blipFill>
            <a:blip r:embed="rId2"/>
            <a:srcRect/>
            <a:stretch>
              <a:fillRect/>
            </a:stretch>
          </p:blipFill>
          <p:spPr bwMode="auto">
            <a:xfrm>
              <a:off x="1143000" y="1431925"/>
              <a:ext cx="6477000" cy="5426075"/>
            </a:xfrm>
            <a:prstGeom prst="rect">
              <a:avLst/>
            </a:prstGeom>
            <a:noFill/>
            <a:ln w="9525">
              <a:noFill/>
              <a:miter lim="800000"/>
              <a:headEnd/>
              <a:tailEnd/>
            </a:ln>
          </p:spPr>
        </p:pic>
        <p:sp>
          <p:nvSpPr>
            <p:cNvPr id="36867" name="Oval 3"/>
            <p:cNvSpPr>
              <a:spLocks noChangeArrowheads="1"/>
            </p:cNvSpPr>
            <p:nvPr/>
          </p:nvSpPr>
          <p:spPr bwMode="auto">
            <a:xfrm>
              <a:off x="7010400" y="3124200"/>
              <a:ext cx="228600" cy="228600"/>
            </a:xfrm>
            <a:prstGeom prst="ellipse">
              <a:avLst/>
            </a:prstGeom>
            <a:solidFill>
              <a:srgbClr val="0099F0"/>
            </a:solidFill>
            <a:ln w="19050">
              <a:solidFill>
                <a:srgbClr val="319CD1"/>
              </a:solidFill>
              <a:round/>
              <a:headEnd/>
              <a:tailEnd/>
            </a:ln>
          </p:spPr>
          <p:txBody>
            <a:bodyPr wrap="none" anchor="ctr">
              <a:prstTxWarp prst="textNoShape">
                <a:avLst/>
              </a:prstTxWarp>
            </a:bodyPr>
            <a:lstStyle/>
            <a:p>
              <a:endParaRPr lang="en-US">
                <a:effectLst>
                  <a:outerShdw blurRad="38100" dist="38100" dir="2700000" algn="tl">
                    <a:srgbClr val="FFFFFF"/>
                  </a:outerShdw>
                </a:effectLst>
                <a:latin typeface="Calibri" charset="0"/>
              </a:endParaRPr>
            </a:p>
          </p:txBody>
        </p:sp>
        <p:sp>
          <p:nvSpPr>
            <p:cNvPr id="36868" name="Oval 4"/>
            <p:cNvSpPr>
              <a:spLocks noChangeArrowheads="1"/>
            </p:cNvSpPr>
            <p:nvPr/>
          </p:nvSpPr>
          <p:spPr bwMode="auto">
            <a:xfrm>
              <a:off x="6934200" y="4419600"/>
              <a:ext cx="228600" cy="228600"/>
            </a:xfrm>
            <a:prstGeom prst="ellipse">
              <a:avLst/>
            </a:prstGeom>
            <a:solidFill>
              <a:srgbClr val="FF0000"/>
            </a:solidFill>
            <a:ln w="9525">
              <a:noFill/>
              <a:round/>
              <a:headEnd/>
              <a:tailEnd/>
            </a:ln>
          </p:spPr>
          <p:txBody>
            <a:bodyPr wrap="none" anchor="ctr">
              <a:prstTxWarp prst="textNoShape">
                <a:avLst/>
              </a:prstTxWarp>
            </a:bodyPr>
            <a:lstStyle/>
            <a:p>
              <a:endParaRPr lang="en-US">
                <a:effectLst>
                  <a:outerShdw blurRad="38100" dist="38100" dir="2700000" algn="tl">
                    <a:srgbClr val="FFFFFF"/>
                  </a:outerShdw>
                </a:effectLst>
                <a:latin typeface="Calibri" charset="0"/>
              </a:endParaRPr>
            </a:p>
          </p:txBody>
        </p:sp>
        <p:sp>
          <p:nvSpPr>
            <p:cNvPr id="239625" name="Oval 10"/>
            <p:cNvSpPr>
              <a:spLocks noChangeArrowheads="1"/>
            </p:cNvSpPr>
            <p:nvPr/>
          </p:nvSpPr>
          <p:spPr bwMode="auto">
            <a:xfrm>
              <a:off x="6705600" y="4473575"/>
              <a:ext cx="228600" cy="228600"/>
            </a:xfrm>
            <a:prstGeom prst="ellipse">
              <a:avLst/>
            </a:prstGeom>
            <a:solidFill>
              <a:srgbClr val="319CD1"/>
            </a:solidFill>
            <a:ln w="9525">
              <a:noFill/>
              <a:round/>
              <a:headEnd/>
              <a:tailEnd/>
            </a:ln>
          </p:spPr>
          <p:txBody>
            <a:bodyPr wrap="none" anchor="ctr">
              <a:prstTxWarp prst="textNoShape">
                <a:avLst/>
              </a:prstTxWarp>
            </a:bodyPr>
            <a:lstStyle/>
            <a:p>
              <a:endParaRPr lang="en-US">
                <a:effectLst>
                  <a:outerShdw blurRad="38100" dist="38100" dir="2700000" algn="tl">
                    <a:srgbClr val="FFFFFF"/>
                  </a:outerShdw>
                </a:effectLst>
                <a:latin typeface="Calibri" charset="0"/>
              </a:endParaRPr>
            </a:p>
          </p:txBody>
        </p:sp>
        <p:sp>
          <p:nvSpPr>
            <p:cNvPr id="36886" name="Oval 22"/>
            <p:cNvSpPr>
              <a:spLocks noChangeArrowheads="1"/>
            </p:cNvSpPr>
            <p:nvPr/>
          </p:nvSpPr>
          <p:spPr bwMode="auto">
            <a:xfrm>
              <a:off x="6894513" y="3832225"/>
              <a:ext cx="228600" cy="228600"/>
            </a:xfrm>
            <a:prstGeom prst="ellipse">
              <a:avLst/>
            </a:prstGeom>
            <a:solidFill>
              <a:srgbClr val="0099F0"/>
            </a:solidFill>
            <a:ln w="19050">
              <a:solidFill>
                <a:srgbClr val="319CD1"/>
              </a:solidFill>
              <a:round/>
              <a:headEnd/>
              <a:tailEnd/>
            </a:ln>
          </p:spPr>
          <p:txBody>
            <a:bodyPr wrap="none" anchor="ctr">
              <a:prstTxWarp prst="textNoShape">
                <a:avLst/>
              </a:prstTxWarp>
            </a:bodyPr>
            <a:lstStyle/>
            <a:p>
              <a:endParaRPr lang="en-US">
                <a:effectLst>
                  <a:outerShdw blurRad="38100" dist="38100" dir="2700000" algn="tl">
                    <a:srgbClr val="FFFFFF"/>
                  </a:outerShdw>
                </a:effectLst>
                <a:latin typeface="Calibri" charset="0"/>
              </a:endParaRPr>
            </a:p>
          </p:txBody>
        </p:sp>
        <p:sp>
          <p:nvSpPr>
            <p:cNvPr id="36889" name="Oval 25"/>
            <p:cNvSpPr>
              <a:spLocks noChangeArrowheads="1"/>
            </p:cNvSpPr>
            <p:nvPr/>
          </p:nvSpPr>
          <p:spPr bwMode="auto">
            <a:xfrm>
              <a:off x="7010400" y="4191000"/>
              <a:ext cx="228600" cy="228600"/>
            </a:xfrm>
            <a:prstGeom prst="ellipse">
              <a:avLst/>
            </a:prstGeom>
            <a:solidFill>
              <a:srgbClr val="FF0000"/>
            </a:solidFill>
            <a:ln w="9525">
              <a:noFill/>
              <a:round/>
              <a:headEnd/>
              <a:tailEnd/>
            </a:ln>
          </p:spPr>
          <p:txBody>
            <a:bodyPr wrap="none" anchor="ctr">
              <a:prstTxWarp prst="textNoShape">
                <a:avLst/>
              </a:prstTxWarp>
            </a:bodyPr>
            <a:lstStyle/>
            <a:p>
              <a:endParaRPr lang="en-US">
                <a:effectLst>
                  <a:outerShdw blurRad="38100" dist="38100" dir="2700000" algn="tl">
                    <a:srgbClr val="FFFFFF"/>
                  </a:outerShdw>
                </a:effectLst>
                <a:latin typeface="Calibri" charset="0"/>
              </a:endParaRPr>
            </a:p>
          </p:txBody>
        </p:sp>
        <p:sp>
          <p:nvSpPr>
            <p:cNvPr id="239639" name="Rectangle 27"/>
            <p:cNvSpPr>
              <a:spLocks noChangeArrowheads="1"/>
            </p:cNvSpPr>
            <p:nvPr/>
          </p:nvSpPr>
          <p:spPr bwMode="auto">
            <a:xfrm>
              <a:off x="2057400" y="3016250"/>
              <a:ext cx="2916238" cy="946150"/>
            </a:xfrm>
            <a:prstGeom prst="rect">
              <a:avLst/>
            </a:prstGeom>
            <a:noFill/>
            <a:ln w="9525">
              <a:noFill/>
              <a:miter lim="800000"/>
              <a:headEnd/>
              <a:tailEnd/>
            </a:ln>
          </p:spPr>
          <p:txBody>
            <a:bodyPr wrap="none">
              <a:prstTxWarp prst="textNoShape">
                <a:avLst/>
              </a:prstTxWarp>
              <a:spAutoFit/>
            </a:bodyPr>
            <a:lstStyle/>
            <a:p>
              <a:r>
                <a:rPr lang="en-US" sz="2800">
                  <a:effectLst>
                    <a:outerShdw blurRad="38100" dist="38100" dir="2700000" algn="tl">
                      <a:srgbClr val="DDDDDD"/>
                    </a:outerShdw>
                  </a:effectLst>
                  <a:latin typeface="Calibri" charset="0"/>
                </a:rPr>
                <a:t>Working Machines</a:t>
              </a:r>
            </a:p>
            <a:p>
              <a:r>
                <a:rPr lang="en-US" sz="2800">
                  <a:effectLst>
                    <a:outerShdw blurRad="38100" dist="38100" dir="2700000" algn="tl">
                      <a:srgbClr val="DDDDDD"/>
                    </a:outerShdw>
                  </a:effectLst>
                  <a:latin typeface="Calibri" charset="0"/>
                </a:rPr>
                <a:t>Doing physics</a:t>
              </a:r>
              <a:endParaRPr lang="en-US">
                <a:effectLst>
                  <a:outerShdw blurRad="38100" dist="38100" dir="2700000" algn="tl">
                    <a:srgbClr val="DDDDDD"/>
                  </a:outerShdw>
                </a:effectLst>
                <a:latin typeface="Calibri" charset="0"/>
              </a:endParaRPr>
            </a:p>
          </p:txBody>
        </p:sp>
        <p:sp>
          <p:nvSpPr>
            <p:cNvPr id="239640" name="Rectangle 28"/>
            <p:cNvSpPr>
              <a:spLocks noChangeArrowheads="1"/>
            </p:cNvSpPr>
            <p:nvPr/>
          </p:nvSpPr>
          <p:spPr bwMode="auto">
            <a:xfrm>
              <a:off x="3505200" y="5226050"/>
              <a:ext cx="2316163" cy="946150"/>
            </a:xfrm>
            <a:prstGeom prst="rect">
              <a:avLst/>
            </a:prstGeom>
            <a:noFill/>
            <a:ln w="9525">
              <a:noFill/>
              <a:miter lim="800000"/>
              <a:headEnd/>
              <a:tailEnd/>
            </a:ln>
          </p:spPr>
          <p:txBody>
            <a:bodyPr wrap="none">
              <a:prstTxWarp prst="textNoShape">
                <a:avLst/>
              </a:prstTxWarp>
              <a:spAutoFit/>
            </a:bodyPr>
            <a:lstStyle/>
            <a:p>
              <a:r>
                <a:rPr lang="en-US" sz="2800">
                  <a:effectLst>
                    <a:outerShdw blurRad="38100" dist="38100" dir="2700000" algn="tl">
                      <a:srgbClr val="DDDDDD"/>
                    </a:outerShdw>
                  </a:effectLst>
                  <a:latin typeface="Calibri" charset="0"/>
                </a:rPr>
                <a:t>Max.Energy in</a:t>
              </a:r>
            </a:p>
            <a:p>
              <a:r>
                <a:rPr lang="en-US" sz="2800">
                  <a:effectLst>
                    <a:outerShdw blurRad="38100" dist="38100" dir="2700000" algn="tl">
                      <a:srgbClr val="DDDDDD"/>
                    </a:outerShdw>
                  </a:effectLst>
                  <a:latin typeface="Calibri" charset="0"/>
                </a:rPr>
                <a:t>Experiments</a:t>
              </a:r>
              <a:endParaRPr lang="en-US">
                <a:effectLst>
                  <a:outerShdw blurRad="38100" dist="38100" dir="2700000" algn="tl">
                    <a:srgbClr val="DDDDDD"/>
                  </a:outerShdw>
                </a:effectLst>
                <a:latin typeface="Calibri" charset="0"/>
              </a:endParaRPr>
            </a:p>
          </p:txBody>
        </p:sp>
        <p:sp>
          <p:nvSpPr>
            <p:cNvPr id="27" name="Oval 3"/>
            <p:cNvSpPr>
              <a:spLocks noChangeArrowheads="1"/>
            </p:cNvSpPr>
            <p:nvPr/>
          </p:nvSpPr>
          <p:spPr bwMode="auto">
            <a:xfrm>
              <a:off x="2057400" y="1828800"/>
              <a:ext cx="228600" cy="228600"/>
            </a:xfrm>
            <a:prstGeom prst="ellipse">
              <a:avLst/>
            </a:prstGeom>
            <a:solidFill>
              <a:srgbClr val="0099F0"/>
            </a:solidFill>
            <a:ln w="19050">
              <a:solidFill>
                <a:srgbClr val="319CD1"/>
              </a:solidFill>
              <a:round/>
              <a:headEnd/>
              <a:tailEnd/>
            </a:ln>
          </p:spPr>
          <p:txBody>
            <a:bodyPr wrap="none" anchor="ctr">
              <a:prstTxWarp prst="textNoShape">
                <a:avLst/>
              </a:prstTxWarp>
            </a:bodyPr>
            <a:lstStyle/>
            <a:p>
              <a:endParaRPr lang="en-US">
                <a:effectLst>
                  <a:outerShdw blurRad="38100" dist="38100" dir="2700000" algn="tl">
                    <a:srgbClr val="FFFFFF"/>
                  </a:outerShdw>
                </a:effectLst>
                <a:latin typeface="Calibri" charset="0"/>
              </a:endParaRPr>
            </a:p>
          </p:txBody>
        </p:sp>
        <p:sp>
          <p:nvSpPr>
            <p:cNvPr id="28" name="TextBox 27"/>
            <p:cNvSpPr txBox="1"/>
            <p:nvPr/>
          </p:nvSpPr>
          <p:spPr>
            <a:xfrm>
              <a:off x="2438400" y="1752600"/>
              <a:ext cx="2365375" cy="369888"/>
            </a:xfrm>
            <a:prstGeom prst="rect">
              <a:avLst/>
            </a:prstGeom>
            <a:noFill/>
          </p:spPr>
          <p:txBody>
            <a:bodyPr wrap="none">
              <a:prstTxWarp prst="textNoShape">
                <a:avLst/>
              </a:prstTxWarp>
              <a:spAutoFit/>
            </a:bodyPr>
            <a:lstStyle/>
            <a:p>
              <a:r>
                <a:rPr lang="en-US">
                  <a:effectLst>
                    <a:outerShdw blurRad="38100" dist="38100" dir="2700000" algn="tl">
                      <a:srgbClr val="DDDDDD"/>
                    </a:outerShdw>
                  </a:effectLst>
                </a:rPr>
                <a:t>Electron beam driven</a:t>
              </a:r>
            </a:p>
          </p:txBody>
        </p:sp>
        <p:sp>
          <p:nvSpPr>
            <p:cNvPr id="29" name="Oval 25"/>
            <p:cNvSpPr>
              <a:spLocks noChangeArrowheads="1"/>
            </p:cNvSpPr>
            <p:nvPr/>
          </p:nvSpPr>
          <p:spPr bwMode="auto">
            <a:xfrm>
              <a:off x="2057400" y="2286000"/>
              <a:ext cx="228600" cy="228600"/>
            </a:xfrm>
            <a:prstGeom prst="ellipse">
              <a:avLst/>
            </a:prstGeom>
            <a:solidFill>
              <a:srgbClr val="FF0000"/>
            </a:solidFill>
            <a:ln w="9525">
              <a:noFill/>
              <a:round/>
              <a:headEnd/>
              <a:tailEnd/>
            </a:ln>
          </p:spPr>
          <p:txBody>
            <a:bodyPr wrap="none" anchor="ctr">
              <a:prstTxWarp prst="textNoShape">
                <a:avLst/>
              </a:prstTxWarp>
            </a:bodyPr>
            <a:lstStyle/>
            <a:p>
              <a:endParaRPr lang="en-US">
                <a:effectLst>
                  <a:outerShdw blurRad="38100" dist="38100" dir="2700000" algn="tl">
                    <a:srgbClr val="FFFFFF"/>
                  </a:outerShdw>
                </a:effectLst>
                <a:latin typeface="Calibri" charset="0"/>
              </a:endParaRPr>
            </a:p>
          </p:txBody>
        </p:sp>
        <p:sp>
          <p:nvSpPr>
            <p:cNvPr id="30" name="TextBox 29"/>
            <p:cNvSpPr txBox="1"/>
            <p:nvPr/>
          </p:nvSpPr>
          <p:spPr>
            <a:xfrm>
              <a:off x="2438400" y="2209800"/>
              <a:ext cx="2097088" cy="369888"/>
            </a:xfrm>
            <a:prstGeom prst="rect">
              <a:avLst/>
            </a:prstGeom>
            <a:noFill/>
          </p:spPr>
          <p:txBody>
            <a:bodyPr wrap="none">
              <a:prstTxWarp prst="textNoShape">
                <a:avLst/>
              </a:prstTxWarp>
              <a:spAutoFit/>
            </a:bodyPr>
            <a:lstStyle/>
            <a:p>
              <a:r>
                <a:rPr lang="en-US">
                  <a:effectLst>
                    <a:outerShdw blurRad="38100" dist="38100" dir="2700000" algn="tl">
                      <a:srgbClr val="DDDDDD"/>
                    </a:outerShdw>
                  </a:effectLst>
                </a:rPr>
                <a:t>Laser beam driven</a:t>
              </a:r>
            </a:p>
          </p:txBody>
        </p:sp>
        <p:sp>
          <p:nvSpPr>
            <p:cNvPr id="31" name="Rectangle 30"/>
            <p:cNvSpPr/>
            <p:nvPr/>
          </p:nvSpPr>
          <p:spPr>
            <a:xfrm>
              <a:off x="-76200" y="5934670"/>
              <a:ext cx="4572000" cy="923330"/>
            </a:xfrm>
            <a:prstGeom prst="rect">
              <a:avLst/>
            </a:prstGeom>
          </p:spPr>
          <p:txBody>
            <a:bodyPr>
              <a:spAutoFit/>
            </a:bodyPr>
            <a:lstStyle/>
            <a:p>
              <a:r>
                <a:rPr lang="en-US" b="1" dirty="0" smtClean="0">
                  <a:effectLst>
                    <a:outerShdw blurRad="38100" dist="38100" dir="2700000" algn="tl">
                      <a:srgbClr val="DDDDDD"/>
                    </a:outerShdw>
                  </a:effectLst>
                </a:rPr>
                <a:t>C. Joshi and</a:t>
              </a:r>
            </a:p>
            <a:p>
              <a:r>
                <a:rPr lang="en-US" b="1" dirty="0" smtClean="0">
                  <a:effectLst>
                    <a:outerShdw blurRad="38100" dist="38100" dir="2700000" algn="tl">
                      <a:srgbClr val="DDDDDD"/>
                    </a:outerShdw>
                  </a:effectLst>
                </a:rPr>
                <a:t> T. </a:t>
              </a:r>
              <a:r>
                <a:rPr lang="en-US" b="1" dirty="0" err="1" smtClean="0">
                  <a:effectLst>
                    <a:outerShdw blurRad="38100" dist="38100" dir="2700000" algn="tl">
                      <a:srgbClr val="DDDDDD"/>
                    </a:outerShdw>
                  </a:effectLst>
                </a:rPr>
                <a:t>Katsouleas</a:t>
              </a:r>
              <a:endParaRPr lang="en-US" b="1" dirty="0" smtClean="0">
                <a:effectLst>
                  <a:outerShdw blurRad="38100" dist="38100" dir="2700000" algn="tl">
                    <a:srgbClr val="DDDDDD"/>
                  </a:outerShdw>
                </a:effectLst>
              </a:endParaRPr>
            </a:p>
            <a:p>
              <a:r>
                <a:rPr lang="en-US" b="1" dirty="0" smtClean="0">
                  <a:effectLst>
                    <a:outerShdw blurRad="38100" dist="38100" dir="2700000" algn="tl">
                      <a:srgbClr val="DDDDDD"/>
                    </a:outerShdw>
                  </a:effectLst>
                </a:rPr>
                <a:t>Physics Today 2005</a:t>
              </a:r>
              <a:endParaRPr lang="en-US" b="1" dirty="0">
                <a:effectLst>
                  <a:outerShdw blurRad="38100" dist="38100" dir="2700000" algn="tl">
                    <a:srgbClr val="DDDDDD"/>
                  </a:outerShdw>
                </a:effectLst>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3687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499"/>
                                          </p:stCondLst>
                                        </p:cTn>
                                        <p:tgtEl>
                                          <p:spTgt spid="36870"/>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1000"/>
                                  </p:stCondLst>
                                  <p:childTnLst>
                                    <p:set>
                                      <p:cBhvr>
                                        <p:cTn id="15" dur="1" fill="hold">
                                          <p:stCondLst>
                                            <p:cond delay="499"/>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0" grpId="0" autoUpdateAnimBg="0"/>
      <p:bldP spid="36871" grpId="0" autoUpdateAnimBg="0"/>
      <p:bldP spid="36875"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5091" name="Picture 2"/>
          <p:cNvPicPr>
            <a:picLocks noChangeAspect="1" noChangeArrowheads="1"/>
          </p:cNvPicPr>
          <p:nvPr/>
        </p:nvPicPr>
        <p:blipFill>
          <a:blip r:embed="rId2"/>
          <a:srcRect/>
          <a:stretch>
            <a:fillRect/>
          </a:stretch>
        </p:blipFill>
        <p:spPr bwMode="auto">
          <a:xfrm>
            <a:off x="8594824" y="64741"/>
            <a:ext cx="410766" cy="502295"/>
          </a:xfrm>
          <a:prstGeom prst="rect">
            <a:avLst/>
          </a:prstGeom>
          <a:noFill/>
          <a:ln w="25400">
            <a:noFill/>
            <a:miter lim="800000"/>
            <a:headEnd/>
            <a:tailEnd/>
          </a:ln>
        </p:spPr>
      </p:pic>
      <p:pic>
        <p:nvPicPr>
          <p:cNvPr id="345092" name="Picture 3"/>
          <p:cNvPicPr>
            <a:picLocks noChangeAspect="1" noChangeArrowheads="1"/>
          </p:cNvPicPr>
          <p:nvPr/>
        </p:nvPicPr>
        <p:blipFill>
          <a:blip r:embed="rId3"/>
          <a:srcRect/>
          <a:stretch>
            <a:fillRect/>
          </a:stretch>
        </p:blipFill>
        <p:spPr bwMode="auto">
          <a:xfrm>
            <a:off x="8501062" y="590476"/>
            <a:ext cx="544711" cy="191988"/>
          </a:xfrm>
          <a:prstGeom prst="rect">
            <a:avLst/>
          </a:prstGeom>
          <a:noFill/>
          <a:ln w="12700">
            <a:noFill/>
            <a:miter lim="800000"/>
            <a:headEnd/>
            <a:tailEnd/>
          </a:ln>
        </p:spPr>
      </p:pic>
      <p:sp>
        <p:nvSpPr>
          <p:cNvPr id="345098" name="Rectangle 9"/>
          <p:cNvSpPr>
            <a:spLocks/>
          </p:cNvSpPr>
          <p:nvPr/>
        </p:nvSpPr>
        <p:spPr bwMode="auto">
          <a:xfrm>
            <a:off x="2402086" y="1866304"/>
            <a:ext cx="339328" cy="2098477"/>
          </a:xfrm>
          <a:prstGeom prst="rect">
            <a:avLst/>
          </a:prstGeom>
          <a:solidFill>
            <a:srgbClr val="9A3814"/>
          </a:solidFill>
          <a:ln w="25400">
            <a:noFill/>
            <a:miter lim="800000"/>
            <a:headEnd/>
            <a:tailEnd/>
          </a:ln>
        </p:spPr>
        <p:txBody>
          <a:bodyPr lIns="0" tIns="0" rIns="0" bIns="0">
            <a:prstTxWarp prst="textNoShape">
              <a:avLst/>
            </a:prstTxWarp>
          </a:bodyPr>
          <a:lstStyle/>
          <a:p>
            <a:endParaRPr lang="en-US"/>
          </a:p>
        </p:txBody>
      </p:sp>
      <p:sp>
        <p:nvSpPr>
          <p:cNvPr id="345099" name="Line 10"/>
          <p:cNvSpPr>
            <a:spLocks noChangeShapeType="1"/>
          </p:cNvSpPr>
          <p:nvPr/>
        </p:nvSpPr>
        <p:spPr bwMode="auto">
          <a:xfrm flipH="1">
            <a:off x="2768203" y="2821781"/>
            <a:ext cx="444252" cy="0"/>
          </a:xfrm>
          <a:prstGeom prst="line">
            <a:avLst/>
          </a:prstGeom>
          <a:noFill/>
          <a:ln w="38100">
            <a:solidFill>
              <a:srgbClr val="FFFFFF"/>
            </a:solidFill>
            <a:miter lim="800000"/>
            <a:headEnd type="stealth" w="med" len="med"/>
            <a:tailEnd/>
          </a:ln>
        </p:spPr>
        <p:txBody>
          <a:bodyPr lIns="0" tIns="0" rIns="0" bIns="0">
            <a:prstTxWarp prst="textNoShape">
              <a:avLst/>
            </a:prstTxWarp>
          </a:bodyPr>
          <a:lstStyle/>
          <a:p>
            <a:endParaRPr lang="en-US"/>
          </a:p>
        </p:txBody>
      </p:sp>
      <p:grpSp>
        <p:nvGrpSpPr>
          <p:cNvPr id="2" name="Group 11"/>
          <p:cNvGrpSpPr>
            <a:grpSpLocks/>
          </p:cNvGrpSpPr>
          <p:nvPr/>
        </p:nvGrpSpPr>
        <p:grpSpPr bwMode="auto">
          <a:xfrm>
            <a:off x="2857500" y="2857500"/>
            <a:ext cx="196453" cy="196453"/>
            <a:chOff x="0" y="0"/>
            <a:chExt cx="176" cy="176"/>
          </a:xfrm>
        </p:grpSpPr>
        <p:sp>
          <p:nvSpPr>
            <p:cNvPr id="345153" name="Oval 12"/>
            <p:cNvSpPr>
              <a:spLocks/>
            </p:cNvSpPr>
            <p:nvPr/>
          </p:nvSpPr>
          <p:spPr bwMode="auto">
            <a:xfrm>
              <a:off x="0" y="0"/>
              <a:ext cx="176" cy="176"/>
            </a:xfrm>
            <a:prstGeom prst="ellipse">
              <a:avLst/>
            </a:prstGeom>
            <a:solidFill>
              <a:srgbClr val="9D1812"/>
            </a:solidFill>
            <a:ln w="25400">
              <a:solidFill>
                <a:schemeClr val="tx1"/>
              </a:solidFill>
              <a:miter lim="800000"/>
              <a:headEnd/>
              <a:tailEnd/>
            </a:ln>
          </p:spPr>
          <p:txBody>
            <a:bodyPr lIns="0" tIns="0" rIns="0" bIns="0">
              <a:prstTxWarp prst="textNoShape">
                <a:avLst/>
              </a:prstTxWarp>
            </a:bodyPr>
            <a:lstStyle/>
            <a:p>
              <a:endParaRPr lang="en-US"/>
            </a:p>
          </p:txBody>
        </p:sp>
        <p:sp>
          <p:nvSpPr>
            <p:cNvPr id="345154" name="Line 13"/>
            <p:cNvSpPr>
              <a:spLocks noChangeShapeType="1"/>
            </p:cNvSpPr>
            <p:nvPr/>
          </p:nvSpPr>
          <p:spPr bwMode="auto">
            <a:xfrm>
              <a:off x="29" y="88"/>
              <a:ext cx="119" cy="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345155" name="Line 14"/>
            <p:cNvSpPr>
              <a:spLocks noChangeShapeType="1"/>
            </p:cNvSpPr>
            <p:nvPr/>
          </p:nvSpPr>
          <p:spPr bwMode="auto">
            <a:xfrm rot="10800000" flipH="1">
              <a:off x="88" y="21"/>
              <a:ext cx="0" cy="131"/>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grpSp>
      <p:grpSp>
        <p:nvGrpSpPr>
          <p:cNvPr id="3" name="Group 15"/>
          <p:cNvGrpSpPr>
            <a:grpSpLocks/>
          </p:cNvGrpSpPr>
          <p:nvPr/>
        </p:nvGrpSpPr>
        <p:grpSpPr bwMode="auto">
          <a:xfrm>
            <a:off x="2857500" y="2294930"/>
            <a:ext cx="196453" cy="196453"/>
            <a:chOff x="0" y="0"/>
            <a:chExt cx="176" cy="176"/>
          </a:xfrm>
        </p:grpSpPr>
        <p:sp>
          <p:nvSpPr>
            <p:cNvPr id="345150" name="Oval 16"/>
            <p:cNvSpPr>
              <a:spLocks/>
            </p:cNvSpPr>
            <p:nvPr/>
          </p:nvSpPr>
          <p:spPr bwMode="auto">
            <a:xfrm>
              <a:off x="0" y="0"/>
              <a:ext cx="176" cy="176"/>
            </a:xfrm>
            <a:prstGeom prst="ellipse">
              <a:avLst/>
            </a:prstGeom>
            <a:solidFill>
              <a:srgbClr val="9D1812"/>
            </a:solidFill>
            <a:ln w="25400">
              <a:solidFill>
                <a:schemeClr val="tx1"/>
              </a:solidFill>
              <a:miter lim="800000"/>
              <a:headEnd/>
              <a:tailEnd/>
            </a:ln>
          </p:spPr>
          <p:txBody>
            <a:bodyPr lIns="0" tIns="0" rIns="0" bIns="0">
              <a:prstTxWarp prst="textNoShape">
                <a:avLst/>
              </a:prstTxWarp>
            </a:bodyPr>
            <a:lstStyle/>
            <a:p>
              <a:endParaRPr lang="en-US"/>
            </a:p>
          </p:txBody>
        </p:sp>
        <p:sp>
          <p:nvSpPr>
            <p:cNvPr id="345151" name="Line 17"/>
            <p:cNvSpPr>
              <a:spLocks noChangeShapeType="1"/>
            </p:cNvSpPr>
            <p:nvPr/>
          </p:nvSpPr>
          <p:spPr bwMode="auto">
            <a:xfrm>
              <a:off x="29" y="88"/>
              <a:ext cx="119" cy="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345152" name="Line 18"/>
            <p:cNvSpPr>
              <a:spLocks noChangeShapeType="1"/>
            </p:cNvSpPr>
            <p:nvPr/>
          </p:nvSpPr>
          <p:spPr bwMode="auto">
            <a:xfrm rot="10800000" flipH="1">
              <a:off x="88" y="21"/>
              <a:ext cx="0" cy="131"/>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grpSp>
      <p:grpSp>
        <p:nvGrpSpPr>
          <p:cNvPr id="4" name="Group 19"/>
          <p:cNvGrpSpPr>
            <a:grpSpLocks/>
          </p:cNvGrpSpPr>
          <p:nvPr/>
        </p:nvGrpSpPr>
        <p:grpSpPr bwMode="auto">
          <a:xfrm>
            <a:off x="2857500" y="2562820"/>
            <a:ext cx="196453" cy="196453"/>
            <a:chOff x="0" y="0"/>
            <a:chExt cx="176" cy="176"/>
          </a:xfrm>
        </p:grpSpPr>
        <p:sp>
          <p:nvSpPr>
            <p:cNvPr id="345147" name="Oval 20"/>
            <p:cNvSpPr>
              <a:spLocks/>
            </p:cNvSpPr>
            <p:nvPr/>
          </p:nvSpPr>
          <p:spPr bwMode="auto">
            <a:xfrm>
              <a:off x="0" y="0"/>
              <a:ext cx="176" cy="176"/>
            </a:xfrm>
            <a:prstGeom prst="ellipse">
              <a:avLst/>
            </a:prstGeom>
            <a:solidFill>
              <a:srgbClr val="9D1812"/>
            </a:solidFill>
            <a:ln w="25400">
              <a:solidFill>
                <a:schemeClr val="tx1"/>
              </a:solidFill>
              <a:miter lim="800000"/>
              <a:headEnd/>
              <a:tailEnd/>
            </a:ln>
          </p:spPr>
          <p:txBody>
            <a:bodyPr lIns="0" tIns="0" rIns="0" bIns="0">
              <a:prstTxWarp prst="textNoShape">
                <a:avLst/>
              </a:prstTxWarp>
            </a:bodyPr>
            <a:lstStyle/>
            <a:p>
              <a:endParaRPr lang="en-US"/>
            </a:p>
          </p:txBody>
        </p:sp>
        <p:sp>
          <p:nvSpPr>
            <p:cNvPr id="345148" name="Line 21"/>
            <p:cNvSpPr>
              <a:spLocks noChangeShapeType="1"/>
            </p:cNvSpPr>
            <p:nvPr/>
          </p:nvSpPr>
          <p:spPr bwMode="auto">
            <a:xfrm>
              <a:off x="29" y="88"/>
              <a:ext cx="119" cy="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345149" name="Line 22"/>
            <p:cNvSpPr>
              <a:spLocks noChangeShapeType="1"/>
            </p:cNvSpPr>
            <p:nvPr/>
          </p:nvSpPr>
          <p:spPr bwMode="auto">
            <a:xfrm rot="10800000" flipH="1">
              <a:off x="88" y="21"/>
              <a:ext cx="0" cy="131"/>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grpSp>
      <p:grpSp>
        <p:nvGrpSpPr>
          <p:cNvPr id="5" name="Group 23"/>
          <p:cNvGrpSpPr>
            <a:grpSpLocks/>
          </p:cNvGrpSpPr>
          <p:nvPr/>
        </p:nvGrpSpPr>
        <p:grpSpPr bwMode="auto">
          <a:xfrm>
            <a:off x="2857500" y="3482578"/>
            <a:ext cx="196453" cy="196453"/>
            <a:chOff x="0" y="0"/>
            <a:chExt cx="176" cy="176"/>
          </a:xfrm>
        </p:grpSpPr>
        <p:sp>
          <p:nvSpPr>
            <p:cNvPr id="345144" name="Oval 24"/>
            <p:cNvSpPr>
              <a:spLocks/>
            </p:cNvSpPr>
            <p:nvPr/>
          </p:nvSpPr>
          <p:spPr bwMode="auto">
            <a:xfrm>
              <a:off x="0" y="0"/>
              <a:ext cx="176" cy="176"/>
            </a:xfrm>
            <a:prstGeom prst="ellipse">
              <a:avLst/>
            </a:prstGeom>
            <a:solidFill>
              <a:srgbClr val="9D1812"/>
            </a:solidFill>
            <a:ln w="25400">
              <a:solidFill>
                <a:schemeClr val="tx1"/>
              </a:solidFill>
              <a:miter lim="800000"/>
              <a:headEnd/>
              <a:tailEnd/>
            </a:ln>
          </p:spPr>
          <p:txBody>
            <a:bodyPr lIns="0" tIns="0" rIns="0" bIns="0">
              <a:prstTxWarp prst="textNoShape">
                <a:avLst/>
              </a:prstTxWarp>
            </a:bodyPr>
            <a:lstStyle/>
            <a:p>
              <a:endParaRPr lang="en-US"/>
            </a:p>
          </p:txBody>
        </p:sp>
        <p:sp>
          <p:nvSpPr>
            <p:cNvPr id="345145" name="Line 25"/>
            <p:cNvSpPr>
              <a:spLocks noChangeShapeType="1"/>
            </p:cNvSpPr>
            <p:nvPr/>
          </p:nvSpPr>
          <p:spPr bwMode="auto">
            <a:xfrm>
              <a:off x="29" y="88"/>
              <a:ext cx="119" cy="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345146" name="Line 26"/>
            <p:cNvSpPr>
              <a:spLocks noChangeShapeType="1"/>
            </p:cNvSpPr>
            <p:nvPr/>
          </p:nvSpPr>
          <p:spPr bwMode="auto">
            <a:xfrm rot="10800000" flipH="1">
              <a:off x="88" y="21"/>
              <a:ext cx="0" cy="131"/>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grpSp>
      <p:grpSp>
        <p:nvGrpSpPr>
          <p:cNvPr id="6" name="Group 27"/>
          <p:cNvGrpSpPr>
            <a:grpSpLocks/>
          </p:cNvGrpSpPr>
          <p:nvPr/>
        </p:nvGrpSpPr>
        <p:grpSpPr bwMode="auto">
          <a:xfrm>
            <a:off x="2857500" y="3161109"/>
            <a:ext cx="196453" cy="196453"/>
            <a:chOff x="0" y="0"/>
            <a:chExt cx="176" cy="176"/>
          </a:xfrm>
        </p:grpSpPr>
        <p:sp>
          <p:nvSpPr>
            <p:cNvPr id="345141" name="Oval 28"/>
            <p:cNvSpPr>
              <a:spLocks/>
            </p:cNvSpPr>
            <p:nvPr/>
          </p:nvSpPr>
          <p:spPr bwMode="auto">
            <a:xfrm>
              <a:off x="0" y="0"/>
              <a:ext cx="176" cy="176"/>
            </a:xfrm>
            <a:prstGeom prst="ellipse">
              <a:avLst/>
            </a:prstGeom>
            <a:solidFill>
              <a:srgbClr val="9D1812"/>
            </a:solidFill>
            <a:ln w="25400">
              <a:solidFill>
                <a:schemeClr val="tx1"/>
              </a:solidFill>
              <a:miter lim="800000"/>
              <a:headEnd/>
              <a:tailEnd/>
            </a:ln>
          </p:spPr>
          <p:txBody>
            <a:bodyPr lIns="0" tIns="0" rIns="0" bIns="0">
              <a:prstTxWarp prst="textNoShape">
                <a:avLst/>
              </a:prstTxWarp>
            </a:bodyPr>
            <a:lstStyle/>
            <a:p>
              <a:endParaRPr lang="en-US"/>
            </a:p>
          </p:txBody>
        </p:sp>
        <p:sp>
          <p:nvSpPr>
            <p:cNvPr id="345142" name="Line 29"/>
            <p:cNvSpPr>
              <a:spLocks noChangeShapeType="1"/>
            </p:cNvSpPr>
            <p:nvPr/>
          </p:nvSpPr>
          <p:spPr bwMode="auto">
            <a:xfrm>
              <a:off x="29" y="88"/>
              <a:ext cx="119" cy="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345143" name="Line 30"/>
            <p:cNvSpPr>
              <a:spLocks noChangeShapeType="1"/>
            </p:cNvSpPr>
            <p:nvPr/>
          </p:nvSpPr>
          <p:spPr bwMode="auto">
            <a:xfrm rot="10800000" flipH="1">
              <a:off x="88" y="21"/>
              <a:ext cx="0" cy="131"/>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grpSp>
      <p:sp>
        <p:nvSpPr>
          <p:cNvPr id="345105" name="Line 31"/>
          <p:cNvSpPr>
            <a:spLocks noChangeShapeType="1"/>
          </p:cNvSpPr>
          <p:nvPr/>
        </p:nvSpPr>
        <p:spPr bwMode="auto">
          <a:xfrm flipH="1">
            <a:off x="2768203" y="2527102"/>
            <a:ext cx="444252" cy="0"/>
          </a:xfrm>
          <a:prstGeom prst="line">
            <a:avLst/>
          </a:prstGeom>
          <a:noFill/>
          <a:ln w="38100">
            <a:solidFill>
              <a:srgbClr val="FFFFFF"/>
            </a:solidFill>
            <a:miter lim="800000"/>
            <a:headEnd type="stealth" w="med" len="med"/>
            <a:tailEnd/>
          </a:ln>
        </p:spPr>
        <p:txBody>
          <a:bodyPr lIns="0" tIns="0" rIns="0" bIns="0">
            <a:prstTxWarp prst="textNoShape">
              <a:avLst/>
            </a:prstTxWarp>
          </a:bodyPr>
          <a:lstStyle/>
          <a:p>
            <a:endParaRPr lang="en-US"/>
          </a:p>
        </p:txBody>
      </p:sp>
      <p:sp>
        <p:nvSpPr>
          <p:cNvPr id="345106" name="Line 32"/>
          <p:cNvSpPr>
            <a:spLocks noChangeShapeType="1"/>
          </p:cNvSpPr>
          <p:nvPr/>
        </p:nvSpPr>
        <p:spPr bwMode="auto">
          <a:xfrm flipH="1">
            <a:off x="2777133" y="3107531"/>
            <a:ext cx="444252" cy="0"/>
          </a:xfrm>
          <a:prstGeom prst="line">
            <a:avLst/>
          </a:prstGeom>
          <a:noFill/>
          <a:ln w="38100">
            <a:solidFill>
              <a:srgbClr val="FFFFFF"/>
            </a:solidFill>
            <a:miter lim="800000"/>
            <a:headEnd type="stealth" w="med" len="med"/>
            <a:tailEnd/>
          </a:ln>
        </p:spPr>
        <p:txBody>
          <a:bodyPr lIns="0" tIns="0" rIns="0" bIns="0">
            <a:prstTxWarp prst="textNoShape">
              <a:avLst/>
            </a:prstTxWarp>
          </a:bodyPr>
          <a:lstStyle/>
          <a:p>
            <a:endParaRPr lang="en-US"/>
          </a:p>
        </p:txBody>
      </p:sp>
      <p:sp>
        <p:nvSpPr>
          <p:cNvPr id="345107" name="Line 33"/>
          <p:cNvSpPr>
            <a:spLocks noChangeShapeType="1"/>
          </p:cNvSpPr>
          <p:nvPr/>
        </p:nvSpPr>
        <p:spPr bwMode="auto">
          <a:xfrm flipH="1">
            <a:off x="2777133" y="3420070"/>
            <a:ext cx="444252" cy="0"/>
          </a:xfrm>
          <a:prstGeom prst="line">
            <a:avLst/>
          </a:prstGeom>
          <a:noFill/>
          <a:ln w="38100">
            <a:solidFill>
              <a:srgbClr val="FFFFFF"/>
            </a:solidFill>
            <a:miter lim="800000"/>
            <a:headEnd type="stealth" w="med" len="med"/>
            <a:tailEnd/>
          </a:ln>
        </p:spPr>
        <p:txBody>
          <a:bodyPr lIns="0" tIns="0" rIns="0" bIns="0">
            <a:prstTxWarp prst="textNoShape">
              <a:avLst/>
            </a:prstTxWarp>
          </a:bodyPr>
          <a:lstStyle/>
          <a:p>
            <a:endParaRPr lang="en-US"/>
          </a:p>
        </p:txBody>
      </p:sp>
      <p:grpSp>
        <p:nvGrpSpPr>
          <p:cNvPr id="7" name="Group 34"/>
          <p:cNvGrpSpPr>
            <a:grpSpLocks/>
          </p:cNvGrpSpPr>
          <p:nvPr/>
        </p:nvGrpSpPr>
        <p:grpSpPr bwMode="auto">
          <a:xfrm>
            <a:off x="2500313" y="2830711"/>
            <a:ext cx="196453" cy="196453"/>
            <a:chOff x="0" y="0"/>
            <a:chExt cx="176" cy="176"/>
          </a:xfrm>
        </p:grpSpPr>
        <p:sp>
          <p:nvSpPr>
            <p:cNvPr id="345138" name="Oval 35"/>
            <p:cNvSpPr>
              <a:spLocks/>
            </p:cNvSpPr>
            <p:nvPr/>
          </p:nvSpPr>
          <p:spPr bwMode="auto">
            <a:xfrm>
              <a:off x="0" y="0"/>
              <a:ext cx="176" cy="176"/>
            </a:xfrm>
            <a:prstGeom prst="ellipse">
              <a:avLst/>
            </a:prstGeom>
            <a:solidFill>
              <a:srgbClr val="9D1812"/>
            </a:solidFill>
            <a:ln w="25400">
              <a:solidFill>
                <a:schemeClr val="tx1"/>
              </a:solidFill>
              <a:miter lim="800000"/>
              <a:headEnd/>
              <a:tailEnd/>
            </a:ln>
          </p:spPr>
          <p:txBody>
            <a:bodyPr lIns="0" tIns="0" rIns="0" bIns="0">
              <a:prstTxWarp prst="textNoShape">
                <a:avLst/>
              </a:prstTxWarp>
            </a:bodyPr>
            <a:lstStyle/>
            <a:p>
              <a:endParaRPr lang="en-US"/>
            </a:p>
          </p:txBody>
        </p:sp>
        <p:sp>
          <p:nvSpPr>
            <p:cNvPr id="345139" name="Line 36"/>
            <p:cNvSpPr>
              <a:spLocks noChangeShapeType="1"/>
            </p:cNvSpPr>
            <p:nvPr/>
          </p:nvSpPr>
          <p:spPr bwMode="auto">
            <a:xfrm>
              <a:off x="29" y="88"/>
              <a:ext cx="119" cy="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345140" name="Line 37"/>
            <p:cNvSpPr>
              <a:spLocks noChangeShapeType="1"/>
            </p:cNvSpPr>
            <p:nvPr/>
          </p:nvSpPr>
          <p:spPr bwMode="auto">
            <a:xfrm rot="10800000" flipH="1">
              <a:off x="88" y="21"/>
              <a:ext cx="0" cy="131"/>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grpSp>
      <p:grpSp>
        <p:nvGrpSpPr>
          <p:cNvPr id="8" name="Group 38"/>
          <p:cNvGrpSpPr>
            <a:grpSpLocks/>
          </p:cNvGrpSpPr>
          <p:nvPr/>
        </p:nvGrpSpPr>
        <p:grpSpPr bwMode="auto">
          <a:xfrm>
            <a:off x="2500313" y="2143125"/>
            <a:ext cx="196453" cy="196453"/>
            <a:chOff x="0" y="0"/>
            <a:chExt cx="176" cy="176"/>
          </a:xfrm>
        </p:grpSpPr>
        <p:sp>
          <p:nvSpPr>
            <p:cNvPr id="345135" name="Oval 39"/>
            <p:cNvSpPr>
              <a:spLocks/>
            </p:cNvSpPr>
            <p:nvPr/>
          </p:nvSpPr>
          <p:spPr bwMode="auto">
            <a:xfrm>
              <a:off x="0" y="0"/>
              <a:ext cx="176" cy="176"/>
            </a:xfrm>
            <a:prstGeom prst="ellipse">
              <a:avLst/>
            </a:prstGeom>
            <a:solidFill>
              <a:srgbClr val="9D1812"/>
            </a:solidFill>
            <a:ln w="25400">
              <a:solidFill>
                <a:schemeClr val="tx1"/>
              </a:solidFill>
              <a:miter lim="800000"/>
              <a:headEnd/>
              <a:tailEnd/>
            </a:ln>
          </p:spPr>
          <p:txBody>
            <a:bodyPr lIns="0" tIns="0" rIns="0" bIns="0">
              <a:prstTxWarp prst="textNoShape">
                <a:avLst/>
              </a:prstTxWarp>
            </a:bodyPr>
            <a:lstStyle/>
            <a:p>
              <a:endParaRPr lang="en-US"/>
            </a:p>
          </p:txBody>
        </p:sp>
        <p:sp>
          <p:nvSpPr>
            <p:cNvPr id="345136" name="Line 40"/>
            <p:cNvSpPr>
              <a:spLocks noChangeShapeType="1"/>
            </p:cNvSpPr>
            <p:nvPr/>
          </p:nvSpPr>
          <p:spPr bwMode="auto">
            <a:xfrm>
              <a:off x="29" y="88"/>
              <a:ext cx="119" cy="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345137" name="Line 41"/>
            <p:cNvSpPr>
              <a:spLocks noChangeShapeType="1"/>
            </p:cNvSpPr>
            <p:nvPr/>
          </p:nvSpPr>
          <p:spPr bwMode="auto">
            <a:xfrm rot="10800000" flipH="1">
              <a:off x="88" y="21"/>
              <a:ext cx="0" cy="131"/>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grpSp>
      <p:grpSp>
        <p:nvGrpSpPr>
          <p:cNvPr id="9" name="Group 42"/>
          <p:cNvGrpSpPr>
            <a:grpSpLocks/>
          </p:cNvGrpSpPr>
          <p:nvPr/>
        </p:nvGrpSpPr>
        <p:grpSpPr bwMode="auto">
          <a:xfrm>
            <a:off x="2500313" y="3554016"/>
            <a:ext cx="196453" cy="196453"/>
            <a:chOff x="0" y="0"/>
            <a:chExt cx="176" cy="176"/>
          </a:xfrm>
        </p:grpSpPr>
        <p:sp>
          <p:nvSpPr>
            <p:cNvPr id="345132" name="Oval 43"/>
            <p:cNvSpPr>
              <a:spLocks/>
            </p:cNvSpPr>
            <p:nvPr/>
          </p:nvSpPr>
          <p:spPr bwMode="auto">
            <a:xfrm>
              <a:off x="0" y="0"/>
              <a:ext cx="176" cy="176"/>
            </a:xfrm>
            <a:prstGeom prst="ellipse">
              <a:avLst/>
            </a:prstGeom>
            <a:solidFill>
              <a:srgbClr val="9D1812"/>
            </a:solidFill>
            <a:ln w="25400">
              <a:solidFill>
                <a:schemeClr val="tx1"/>
              </a:solidFill>
              <a:miter lim="800000"/>
              <a:headEnd/>
              <a:tailEnd/>
            </a:ln>
          </p:spPr>
          <p:txBody>
            <a:bodyPr lIns="0" tIns="0" rIns="0" bIns="0">
              <a:prstTxWarp prst="textNoShape">
                <a:avLst/>
              </a:prstTxWarp>
            </a:bodyPr>
            <a:lstStyle/>
            <a:p>
              <a:endParaRPr lang="en-US"/>
            </a:p>
          </p:txBody>
        </p:sp>
        <p:sp>
          <p:nvSpPr>
            <p:cNvPr id="345133" name="Line 44"/>
            <p:cNvSpPr>
              <a:spLocks noChangeShapeType="1"/>
            </p:cNvSpPr>
            <p:nvPr/>
          </p:nvSpPr>
          <p:spPr bwMode="auto">
            <a:xfrm>
              <a:off x="29" y="88"/>
              <a:ext cx="119" cy="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345134" name="Line 45"/>
            <p:cNvSpPr>
              <a:spLocks noChangeShapeType="1"/>
            </p:cNvSpPr>
            <p:nvPr/>
          </p:nvSpPr>
          <p:spPr bwMode="auto">
            <a:xfrm rot="10800000" flipH="1">
              <a:off x="88" y="21"/>
              <a:ext cx="0" cy="131"/>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grpSp>
      <p:grpSp>
        <p:nvGrpSpPr>
          <p:cNvPr id="10" name="Group 46"/>
          <p:cNvGrpSpPr>
            <a:grpSpLocks/>
          </p:cNvGrpSpPr>
          <p:nvPr/>
        </p:nvGrpSpPr>
        <p:grpSpPr bwMode="auto">
          <a:xfrm>
            <a:off x="2500313" y="3178969"/>
            <a:ext cx="196453" cy="196453"/>
            <a:chOff x="0" y="0"/>
            <a:chExt cx="176" cy="176"/>
          </a:xfrm>
        </p:grpSpPr>
        <p:sp>
          <p:nvSpPr>
            <p:cNvPr id="345130" name="Oval 47"/>
            <p:cNvSpPr>
              <a:spLocks/>
            </p:cNvSpPr>
            <p:nvPr/>
          </p:nvSpPr>
          <p:spPr bwMode="auto">
            <a:xfrm>
              <a:off x="0" y="0"/>
              <a:ext cx="176" cy="176"/>
            </a:xfrm>
            <a:prstGeom prst="ellipse">
              <a:avLst/>
            </a:prstGeom>
            <a:solidFill>
              <a:srgbClr val="95881A"/>
            </a:solidFill>
            <a:ln w="25400">
              <a:solidFill>
                <a:schemeClr val="tx1"/>
              </a:solidFill>
              <a:miter lim="800000"/>
              <a:headEnd/>
              <a:tailEnd/>
            </a:ln>
          </p:spPr>
          <p:txBody>
            <a:bodyPr lIns="0" tIns="0" rIns="0" bIns="0">
              <a:prstTxWarp prst="textNoShape">
                <a:avLst/>
              </a:prstTxWarp>
            </a:bodyPr>
            <a:lstStyle/>
            <a:p>
              <a:endParaRPr lang="en-US"/>
            </a:p>
          </p:txBody>
        </p:sp>
        <p:sp>
          <p:nvSpPr>
            <p:cNvPr id="345131" name="Line 48"/>
            <p:cNvSpPr>
              <a:spLocks noChangeShapeType="1"/>
            </p:cNvSpPr>
            <p:nvPr/>
          </p:nvSpPr>
          <p:spPr bwMode="auto">
            <a:xfrm>
              <a:off x="46" y="88"/>
              <a:ext cx="82" cy="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grpSp>
      <p:grpSp>
        <p:nvGrpSpPr>
          <p:cNvPr id="11" name="Group 49"/>
          <p:cNvGrpSpPr>
            <a:grpSpLocks/>
          </p:cNvGrpSpPr>
          <p:nvPr/>
        </p:nvGrpSpPr>
        <p:grpSpPr bwMode="auto">
          <a:xfrm>
            <a:off x="2500313" y="2500313"/>
            <a:ext cx="196453" cy="196453"/>
            <a:chOff x="0" y="0"/>
            <a:chExt cx="176" cy="176"/>
          </a:xfrm>
        </p:grpSpPr>
        <p:sp>
          <p:nvSpPr>
            <p:cNvPr id="345128" name="Oval 50"/>
            <p:cNvSpPr>
              <a:spLocks/>
            </p:cNvSpPr>
            <p:nvPr/>
          </p:nvSpPr>
          <p:spPr bwMode="auto">
            <a:xfrm>
              <a:off x="0" y="0"/>
              <a:ext cx="176" cy="176"/>
            </a:xfrm>
            <a:prstGeom prst="ellipse">
              <a:avLst/>
            </a:prstGeom>
            <a:solidFill>
              <a:srgbClr val="95881A"/>
            </a:solidFill>
            <a:ln w="25400">
              <a:solidFill>
                <a:schemeClr val="tx1"/>
              </a:solidFill>
              <a:miter lim="800000"/>
              <a:headEnd/>
              <a:tailEnd/>
            </a:ln>
          </p:spPr>
          <p:txBody>
            <a:bodyPr lIns="0" tIns="0" rIns="0" bIns="0">
              <a:prstTxWarp prst="textNoShape">
                <a:avLst/>
              </a:prstTxWarp>
            </a:bodyPr>
            <a:lstStyle/>
            <a:p>
              <a:endParaRPr lang="en-US"/>
            </a:p>
          </p:txBody>
        </p:sp>
        <p:sp>
          <p:nvSpPr>
            <p:cNvPr id="345129" name="Line 51"/>
            <p:cNvSpPr>
              <a:spLocks noChangeShapeType="1"/>
            </p:cNvSpPr>
            <p:nvPr/>
          </p:nvSpPr>
          <p:spPr bwMode="auto">
            <a:xfrm>
              <a:off x="46" y="88"/>
              <a:ext cx="82" cy="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grpSp>
      <p:sp>
        <p:nvSpPr>
          <p:cNvPr id="345114" name="Line 53"/>
          <p:cNvSpPr>
            <a:spLocks noChangeShapeType="1"/>
          </p:cNvSpPr>
          <p:nvPr/>
        </p:nvSpPr>
        <p:spPr bwMode="auto">
          <a:xfrm flipH="1">
            <a:off x="3259336" y="2812852"/>
            <a:ext cx="169664" cy="0"/>
          </a:xfrm>
          <a:prstGeom prst="line">
            <a:avLst/>
          </a:prstGeom>
          <a:noFill/>
          <a:ln w="12700">
            <a:solidFill>
              <a:srgbClr val="FFFFFF"/>
            </a:solidFill>
            <a:miter lim="800000"/>
            <a:headEnd type="stealth" w="med" len="med"/>
            <a:tailEnd/>
          </a:ln>
        </p:spPr>
        <p:txBody>
          <a:bodyPr lIns="0" tIns="0" rIns="0" bIns="0">
            <a:prstTxWarp prst="textNoShape">
              <a:avLst/>
            </a:prstTxWarp>
          </a:bodyPr>
          <a:lstStyle/>
          <a:p>
            <a:endParaRPr lang="en-US"/>
          </a:p>
        </p:txBody>
      </p:sp>
      <p:sp>
        <p:nvSpPr>
          <p:cNvPr id="345116" name="Rectangle 55"/>
          <p:cNvSpPr>
            <a:spLocks/>
          </p:cNvSpPr>
          <p:nvPr/>
        </p:nvSpPr>
        <p:spPr bwMode="auto">
          <a:xfrm>
            <a:off x="2386459" y="3692426"/>
            <a:ext cx="867456" cy="261610"/>
          </a:xfrm>
          <a:prstGeom prst="rect">
            <a:avLst/>
          </a:prstGeom>
          <a:noFill/>
          <a:ln w="12700">
            <a:noFill/>
            <a:miter lim="800000"/>
            <a:headEnd/>
            <a:tailEnd/>
          </a:ln>
        </p:spPr>
        <p:txBody>
          <a:bodyPr wrap="none" lIns="0" tIns="0" rIns="0" bIns="0" anchor="ctr">
            <a:prstTxWarp prst="textNoShape">
              <a:avLst/>
            </a:prstTxWarp>
            <a:spAutoFit/>
          </a:bodyPr>
          <a:lstStyle/>
          <a:p>
            <a:r>
              <a:rPr lang="en-US" sz="1700" dirty="0">
                <a:solidFill>
                  <a:srgbClr val="FFFFFF"/>
                </a:solidFill>
                <a:ea typeface="Gill Sans" pitchFamily="-65" charset="0"/>
                <a:cs typeface="Gill Sans" pitchFamily="-65" charset="0"/>
              </a:rPr>
              <a:t>Hot   Cold</a:t>
            </a:r>
          </a:p>
        </p:txBody>
      </p:sp>
      <p:grpSp>
        <p:nvGrpSpPr>
          <p:cNvPr id="12" name="Group 56"/>
          <p:cNvGrpSpPr>
            <a:grpSpLocks/>
          </p:cNvGrpSpPr>
          <p:nvPr/>
        </p:nvGrpSpPr>
        <p:grpSpPr bwMode="auto">
          <a:xfrm>
            <a:off x="5125641" y="1051470"/>
            <a:ext cx="4018359" cy="3013770"/>
            <a:chOff x="0" y="0"/>
            <a:chExt cx="3600" cy="2700"/>
          </a:xfrm>
        </p:grpSpPr>
        <p:pic>
          <p:nvPicPr>
            <p:cNvPr id="345123" name="Picture 57"/>
            <p:cNvPicPr>
              <a:picLocks noChangeAspect="1" noChangeArrowheads="1"/>
            </p:cNvPicPr>
            <p:nvPr/>
          </p:nvPicPr>
          <p:blipFill>
            <a:blip r:embed="rId4">
              <a:lum bright="22000" contrast="20000"/>
            </a:blip>
            <a:srcRect/>
            <a:stretch>
              <a:fillRect/>
            </a:stretch>
          </p:blipFill>
          <p:spPr bwMode="auto">
            <a:xfrm>
              <a:off x="0" y="0"/>
              <a:ext cx="3600" cy="2700"/>
            </a:xfrm>
            <a:prstGeom prst="rect">
              <a:avLst/>
            </a:prstGeom>
            <a:noFill/>
            <a:ln w="12700">
              <a:noFill/>
              <a:miter lim="800000"/>
              <a:headEnd/>
              <a:tailEnd/>
            </a:ln>
          </p:spPr>
        </p:pic>
        <p:sp>
          <p:nvSpPr>
            <p:cNvPr id="38970" name="Rectangle 58"/>
            <p:cNvSpPr>
              <a:spLocks/>
            </p:cNvSpPr>
            <p:nvPr/>
          </p:nvSpPr>
          <p:spPr bwMode="auto">
            <a:xfrm>
              <a:off x="1048" y="114"/>
              <a:ext cx="1208" cy="584"/>
            </a:xfrm>
            <a:prstGeom prst="rect">
              <a:avLst/>
            </a:prstGeom>
            <a:noFill/>
            <a:ln w="25400" cap="flat">
              <a:noFill/>
              <a:miter lim="800000"/>
              <a:headEnd type="none" w="med" len="med"/>
              <a:tailEnd type="none" w="med" len="med"/>
            </a:ln>
          </p:spPr>
          <p:txBody>
            <a:bodyPr lIns="0" tIns="0" rIns="0" bIns="0" anchor="ctr">
              <a:prstTxWarp prst="textNoShape">
                <a:avLst/>
              </a:prstTxWarp>
            </a:bodyPr>
            <a:lstStyle/>
            <a:p>
              <a:pPr>
                <a:defRPr/>
              </a:pPr>
              <a:r>
                <a:rPr lang="en-US" sz="1700" dirty="0">
                  <a:solidFill>
                    <a:srgbClr val="FFFFFF"/>
                  </a:solidFill>
                  <a:effectLst>
                    <a:outerShdw blurRad="38100" dist="38100" dir="2700000" algn="tl">
                      <a:srgbClr val="DDDDDD"/>
                    </a:outerShdw>
                  </a:effectLst>
                  <a:latin typeface="Gill Sans" charset="0"/>
                  <a:ea typeface="Gill Sans" charset="0"/>
                  <a:cs typeface="Gill Sans" charset="0"/>
                  <a:sym typeface="Gill Sans" charset="0"/>
                </a:rPr>
                <a:t>Shock</a:t>
              </a:r>
            </a:p>
            <a:p>
              <a:pPr>
                <a:defRPr/>
              </a:pPr>
              <a:r>
                <a:rPr lang="en-US" sz="1700" dirty="0">
                  <a:solidFill>
                    <a:srgbClr val="FFFFFF"/>
                  </a:solidFill>
                  <a:effectLst>
                    <a:outerShdw blurRad="38100" dist="38100" dir="2700000" algn="tl">
                      <a:srgbClr val="DDDDDD"/>
                    </a:outerShdw>
                  </a:effectLst>
                  <a:latin typeface="Gill Sans" charset="0"/>
                  <a:ea typeface="Gill Sans" charset="0"/>
                  <a:cs typeface="Gill Sans" charset="0"/>
                  <a:sym typeface="Gill Sans" charset="0"/>
                </a:rPr>
                <a:t>acceleration</a:t>
              </a:r>
            </a:p>
          </p:txBody>
        </p:sp>
        <p:sp>
          <p:nvSpPr>
            <p:cNvPr id="38971" name="Rectangle 59"/>
            <p:cNvSpPr>
              <a:spLocks/>
            </p:cNvSpPr>
            <p:nvPr/>
          </p:nvSpPr>
          <p:spPr bwMode="auto">
            <a:xfrm>
              <a:off x="1896" y="1058"/>
              <a:ext cx="1208" cy="584"/>
            </a:xfrm>
            <a:prstGeom prst="rect">
              <a:avLst/>
            </a:prstGeom>
            <a:noFill/>
            <a:ln w="25400" cap="flat">
              <a:noFill/>
              <a:miter lim="800000"/>
              <a:headEnd type="none" w="med" len="med"/>
              <a:tailEnd type="none" w="med" len="med"/>
            </a:ln>
          </p:spPr>
          <p:txBody>
            <a:bodyPr lIns="0" tIns="0" rIns="0" bIns="0" anchor="ctr">
              <a:prstTxWarp prst="textNoShape">
                <a:avLst/>
              </a:prstTxWarp>
            </a:bodyPr>
            <a:lstStyle/>
            <a:p>
              <a:pPr>
                <a:defRPr/>
              </a:pPr>
              <a:r>
                <a:rPr lang="en-US" sz="1700" dirty="0">
                  <a:solidFill>
                    <a:srgbClr val="FFFFFF"/>
                  </a:solidFill>
                  <a:effectLst>
                    <a:outerShdw blurRad="38100" dist="38100" dir="2700000" algn="tl">
                      <a:srgbClr val="DDDDDD"/>
                    </a:outerShdw>
                  </a:effectLst>
                  <a:latin typeface="Gill Sans" charset="0"/>
                  <a:ea typeface="Gill Sans" charset="0"/>
                  <a:cs typeface="Gill Sans" charset="0"/>
                  <a:sym typeface="Gill Sans" charset="0"/>
                </a:rPr>
                <a:t>TNSA</a:t>
              </a:r>
            </a:p>
          </p:txBody>
        </p:sp>
        <p:sp>
          <p:nvSpPr>
            <p:cNvPr id="345126" name="Line 60"/>
            <p:cNvSpPr>
              <a:spLocks noChangeShapeType="1"/>
            </p:cNvSpPr>
            <p:nvPr/>
          </p:nvSpPr>
          <p:spPr bwMode="auto">
            <a:xfrm>
              <a:off x="2217" y="923"/>
              <a:ext cx="279" cy="279"/>
            </a:xfrm>
            <a:prstGeom prst="line">
              <a:avLst/>
            </a:prstGeom>
            <a:noFill/>
            <a:ln w="25400">
              <a:solidFill>
                <a:srgbClr val="FFFFFF"/>
              </a:solidFill>
              <a:miter lim="800000"/>
              <a:headEnd type="stealth" w="med" len="med"/>
              <a:tailEnd/>
            </a:ln>
          </p:spPr>
          <p:txBody>
            <a:bodyPr lIns="0" tIns="0" rIns="0" bIns="0">
              <a:prstTxWarp prst="textNoShape">
                <a:avLst/>
              </a:prstTxWarp>
            </a:bodyPr>
            <a:lstStyle/>
            <a:p>
              <a:endParaRPr lang="en-US"/>
            </a:p>
          </p:txBody>
        </p:sp>
        <p:sp>
          <p:nvSpPr>
            <p:cNvPr id="345127" name="Line 61"/>
            <p:cNvSpPr>
              <a:spLocks noChangeShapeType="1"/>
            </p:cNvSpPr>
            <p:nvPr/>
          </p:nvSpPr>
          <p:spPr bwMode="auto">
            <a:xfrm rot="10800000" flipH="1">
              <a:off x="1402" y="642"/>
              <a:ext cx="115" cy="317"/>
            </a:xfrm>
            <a:prstGeom prst="line">
              <a:avLst/>
            </a:prstGeom>
            <a:noFill/>
            <a:ln w="25400">
              <a:solidFill>
                <a:srgbClr val="FFFFFF"/>
              </a:solidFill>
              <a:miter lim="800000"/>
              <a:headEnd type="stealth" w="med" len="med"/>
              <a:tailEnd/>
            </a:ln>
          </p:spPr>
          <p:txBody>
            <a:bodyPr lIns="0" tIns="0" rIns="0" bIns="0">
              <a:prstTxWarp prst="textNoShape">
                <a:avLst/>
              </a:prstTxWarp>
            </a:bodyPr>
            <a:lstStyle/>
            <a:p>
              <a:endParaRPr lang="en-US"/>
            </a:p>
          </p:txBody>
        </p:sp>
      </p:grpSp>
      <p:sp>
        <p:nvSpPr>
          <p:cNvPr id="345120" name="Rectangle 66"/>
          <p:cNvSpPr>
            <a:spLocks/>
          </p:cNvSpPr>
          <p:nvPr/>
        </p:nvSpPr>
        <p:spPr bwMode="auto">
          <a:xfrm>
            <a:off x="53578" y="6096000"/>
            <a:ext cx="4018359" cy="884039"/>
          </a:xfrm>
          <a:prstGeom prst="rect">
            <a:avLst/>
          </a:prstGeom>
          <a:noFill/>
          <a:ln w="12700">
            <a:noFill/>
            <a:miter lim="800000"/>
            <a:headEnd/>
            <a:tailEnd/>
          </a:ln>
        </p:spPr>
        <p:txBody>
          <a:bodyPr lIns="0" tIns="0" rIns="0" bIns="0" anchor="ctr">
            <a:prstTxWarp prst="textNoShape">
              <a:avLst/>
            </a:prstTxWarp>
          </a:bodyPr>
          <a:lstStyle/>
          <a:p>
            <a:pPr>
              <a:tabLst>
                <a:tab pos="750067" algn="l"/>
                <a:tab pos="3277079" algn="l"/>
              </a:tabLst>
            </a:pPr>
            <a:endParaRPr lang="en-US" dirty="0">
              <a:solidFill>
                <a:schemeClr val="tx1"/>
              </a:solidFill>
              <a:ea typeface="Gill Sans" pitchFamily="-65" charset="0"/>
              <a:cs typeface="Gill Sans" pitchFamily="-65" charset="0"/>
            </a:endParaRPr>
          </a:p>
        </p:txBody>
      </p:sp>
      <p:grpSp>
        <p:nvGrpSpPr>
          <p:cNvPr id="89" name="Group 88"/>
          <p:cNvGrpSpPr/>
          <p:nvPr/>
        </p:nvGrpSpPr>
        <p:grpSpPr>
          <a:xfrm>
            <a:off x="183302" y="1178719"/>
            <a:ext cx="4922629" cy="3089672"/>
            <a:chOff x="183302" y="1178719"/>
            <a:chExt cx="4922629" cy="3089672"/>
          </a:xfrm>
        </p:grpSpPr>
        <p:sp>
          <p:nvSpPr>
            <p:cNvPr id="345093" name="Rectangle 4"/>
            <p:cNvSpPr>
              <a:spLocks/>
            </p:cNvSpPr>
            <p:nvPr/>
          </p:nvSpPr>
          <p:spPr bwMode="auto">
            <a:xfrm>
              <a:off x="205381" y="1178719"/>
              <a:ext cx="4900550" cy="3089672"/>
            </a:xfrm>
            <a:prstGeom prst="rect">
              <a:avLst/>
            </a:prstGeom>
            <a:solidFill>
              <a:schemeClr val="accent3">
                <a:lumMod val="60000"/>
                <a:lumOff val="40000"/>
              </a:schemeClr>
            </a:solidFill>
            <a:ln w="25400">
              <a:solidFill>
                <a:schemeClr val="accent3">
                  <a:lumMod val="20000"/>
                  <a:lumOff val="80000"/>
                </a:schemeClr>
              </a:solidFill>
              <a:miter lim="800000"/>
              <a:headEnd/>
              <a:tailEnd/>
            </a:ln>
          </p:spPr>
          <p:txBody>
            <a:bodyPr lIns="0" tIns="0" rIns="0" bIns="0">
              <a:prstTxWarp prst="textNoShape">
                <a:avLst/>
              </a:prstTxWarp>
            </a:bodyPr>
            <a:lstStyle/>
            <a:p>
              <a:endParaRPr lang="en-US" dirty="0"/>
            </a:p>
          </p:txBody>
        </p:sp>
        <p:sp>
          <p:nvSpPr>
            <p:cNvPr id="345094" name="AutoShape 5"/>
            <p:cNvSpPr>
              <a:spLocks/>
            </p:cNvSpPr>
            <p:nvPr/>
          </p:nvSpPr>
          <p:spPr bwMode="auto">
            <a:xfrm rot="5400000">
              <a:off x="920001" y="1387451"/>
              <a:ext cx="1580555" cy="3053953"/>
            </a:xfrm>
            <a:prstGeom prst="triangle">
              <a:avLst>
                <a:gd name="adj" fmla="val 50000"/>
              </a:avLst>
            </a:prstGeom>
            <a:solidFill>
              <a:srgbClr val="9D1812"/>
            </a:solidFill>
            <a:ln w="25400">
              <a:noFill/>
              <a:miter lim="800000"/>
              <a:headEnd/>
              <a:tailEnd/>
            </a:ln>
          </p:spPr>
          <p:txBody>
            <a:bodyPr lIns="0" tIns="0" rIns="0" bIns="0">
              <a:prstTxWarp prst="textNoShape">
                <a:avLst/>
              </a:prstTxWarp>
            </a:bodyPr>
            <a:lstStyle/>
            <a:p>
              <a:endParaRPr lang="en-US"/>
            </a:p>
          </p:txBody>
        </p:sp>
        <p:sp>
          <p:nvSpPr>
            <p:cNvPr id="345095" name="Rectangle 6"/>
            <p:cNvSpPr>
              <a:spLocks/>
            </p:cNvSpPr>
            <p:nvPr/>
          </p:nvSpPr>
          <p:spPr bwMode="auto">
            <a:xfrm>
              <a:off x="2514600" y="1866304"/>
              <a:ext cx="741164" cy="2098477"/>
            </a:xfrm>
            <a:prstGeom prst="rect">
              <a:avLst/>
            </a:prstGeom>
            <a:gradFill rotWithShape="0">
              <a:gsLst>
                <a:gs pos="0">
                  <a:srgbClr val="9A3814"/>
                </a:gs>
                <a:gs pos="17616">
                  <a:srgbClr val="685D89"/>
                </a:gs>
                <a:gs pos="100000">
                  <a:srgbClr val="3682FF"/>
                </a:gs>
              </a:gsLst>
              <a:lin ang="0" scaled="1"/>
            </a:gradFill>
            <a:ln w="25400">
              <a:noFill/>
              <a:miter lim="800000"/>
              <a:headEnd/>
              <a:tailEnd/>
            </a:ln>
          </p:spPr>
          <p:txBody>
            <a:bodyPr lIns="0" tIns="0" rIns="0" bIns="0">
              <a:prstTxWarp prst="textNoShape">
                <a:avLst/>
              </a:prstTxWarp>
            </a:bodyPr>
            <a:lstStyle/>
            <a:p>
              <a:endParaRPr lang="en-US"/>
            </a:p>
          </p:txBody>
        </p:sp>
        <p:sp>
          <p:nvSpPr>
            <p:cNvPr id="345096" name="Rectangle 7"/>
            <p:cNvSpPr>
              <a:spLocks/>
            </p:cNvSpPr>
            <p:nvPr/>
          </p:nvSpPr>
          <p:spPr bwMode="auto">
            <a:xfrm>
              <a:off x="462884" y="2408783"/>
              <a:ext cx="4338712" cy="1009055"/>
            </a:xfrm>
            <a:prstGeom prst="rect">
              <a:avLst/>
            </a:prstGeom>
            <a:noFill/>
            <a:ln w="12700">
              <a:noFill/>
              <a:miter lim="800000"/>
              <a:headEnd/>
              <a:tailEnd/>
            </a:ln>
          </p:spPr>
          <p:txBody>
            <a:bodyPr lIns="0" tIns="0" rIns="0" bIns="0" anchor="ctr">
              <a:prstTxWarp prst="textNoShape">
                <a:avLst/>
              </a:prstTxWarp>
            </a:bodyPr>
            <a:lstStyle/>
            <a:p>
              <a:r>
                <a:rPr lang="en-US" sz="1700" dirty="0">
                  <a:solidFill>
                    <a:srgbClr val="FFFFFF"/>
                  </a:solidFill>
                  <a:ea typeface="Gill Sans" pitchFamily="-65" charset="0"/>
                  <a:cs typeface="Gill Sans" pitchFamily="-65" charset="0"/>
                </a:rPr>
                <a:t>High-intensity</a:t>
              </a:r>
            </a:p>
            <a:p>
              <a:r>
                <a:rPr lang="en-US" sz="1700" dirty="0">
                  <a:solidFill>
                    <a:srgbClr val="FFFFFF"/>
                  </a:solidFill>
                  <a:ea typeface="Gill Sans" pitchFamily="-65" charset="0"/>
                  <a:cs typeface="Gill Sans" pitchFamily="-65" charset="0"/>
                </a:rPr>
                <a:t>laser pulse</a:t>
              </a:r>
            </a:p>
          </p:txBody>
        </p:sp>
        <p:sp>
          <p:nvSpPr>
            <p:cNvPr id="38920" name="Rectangle 8"/>
            <p:cNvSpPr>
              <a:spLocks/>
            </p:cNvSpPr>
            <p:nvPr/>
          </p:nvSpPr>
          <p:spPr bwMode="auto">
            <a:xfrm>
              <a:off x="2319933" y="1219200"/>
              <a:ext cx="1794867" cy="553640"/>
            </a:xfrm>
            <a:prstGeom prst="rect">
              <a:avLst/>
            </a:prstGeom>
            <a:noFill/>
            <a:ln w="25400" cap="flat">
              <a:noFill/>
              <a:miter lim="800000"/>
              <a:headEnd type="none" w="med" len="med"/>
              <a:tailEnd type="none" w="med" len="med"/>
            </a:ln>
          </p:spPr>
          <p:txBody>
            <a:bodyPr lIns="0" tIns="0" rIns="0" bIns="0" anchor="ctr">
              <a:prstTxWarp prst="textNoShape">
                <a:avLst/>
              </a:prstTxWarp>
            </a:bodyPr>
            <a:lstStyle/>
            <a:p>
              <a:pPr>
                <a:defRPr/>
              </a:pPr>
              <a:r>
                <a:rPr lang="en-US" sz="2200" dirty="0" smtClean="0">
                  <a:solidFill>
                    <a:srgbClr val="FF0000"/>
                  </a:solidFill>
                  <a:effectLst>
                    <a:outerShdw blurRad="38100" dist="38100" dir="2700000" algn="tl">
                      <a:srgbClr val="DDDDDD"/>
                    </a:outerShdw>
                  </a:effectLst>
                  <a:latin typeface="Gill Sans" charset="0"/>
                  <a:ea typeface="Gill Sans" charset="0"/>
                  <a:cs typeface="Gill Sans" charset="0"/>
                  <a:sym typeface="Gill Sans" charset="0"/>
                </a:rPr>
                <a:t>Shock</a:t>
              </a:r>
            </a:p>
            <a:p>
              <a:pPr>
                <a:defRPr/>
              </a:pPr>
              <a:r>
                <a:rPr lang="en-US" sz="2200" dirty="0" smtClean="0">
                  <a:solidFill>
                    <a:srgbClr val="FF0000"/>
                  </a:solidFill>
                  <a:effectLst>
                    <a:outerShdw blurRad="38100" dist="38100" dir="2700000" algn="tl">
                      <a:srgbClr val="DDDDDD"/>
                    </a:outerShdw>
                  </a:effectLst>
                  <a:latin typeface="Gill Sans" charset="0"/>
                  <a:ea typeface="Gill Sans" charset="0"/>
                  <a:cs typeface="Gill Sans" charset="0"/>
                  <a:sym typeface="Gill Sans" charset="0"/>
                </a:rPr>
                <a:t> </a:t>
              </a:r>
              <a:r>
                <a:rPr lang="en-US" sz="2200" dirty="0">
                  <a:solidFill>
                    <a:srgbClr val="FF0000"/>
                  </a:solidFill>
                  <a:effectLst>
                    <a:outerShdw blurRad="38100" dist="38100" dir="2700000" algn="tl">
                      <a:srgbClr val="DDDDDD"/>
                    </a:outerShdw>
                  </a:effectLst>
                  <a:latin typeface="Gill Sans" charset="0"/>
                  <a:ea typeface="Gill Sans" charset="0"/>
                  <a:cs typeface="Gill Sans" charset="0"/>
                  <a:sym typeface="Gill Sans" charset="0"/>
                </a:rPr>
                <a:t>acceleration</a:t>
              </a:r>
            </a:p>
          </p:txBody>
        </p:sp>
        <p:sp>
          <p:nvSpPr>
            <p:cNvPr id="68" name="TextBox 67"/>
            <p:cNvSpPr txBox="1"/>
            <p:nvPr/>
          </p:nvSpPr>
          <p:spPr>
            <a:xfrm>
              <a:off x="3352800" y="2115315"/>
              <a:ext cx="1611288" cy="1446550"/>
            </a:xfrm>
            <a:prstGeom prst="rect">
              <a:avLst/>
            </a:prstGeom>
            <a:noFill/>
          </p:spPr>
          <p:txBody>
            <a:bodyPr wrap="none" rtlCol="0">
              <a:spAutoFit/>
            </a:bodyPr>
            <a:lstStyle/>
            <a:p>
              <a:r>
                <a:rPr lang="en-US" sz="2200" dirty="0" smtClean="0">
                  <a:solidFill>
                    <a:srgbClr val="FF0000"/>
                  </a:solidFill>
                </a:rPr>
                <a:t>Target</a:t>
              </a:r>
            </a:p>
            <a:p>
              <a:r>
                <a:rPr lang="en-US" sz="2200" dirty="0" smtClean="0">
                  <a:solidFill>
                    <a:srgbClr val="FF0000"/>
                  </a:solidFill>
                </a:rPr>
                <a:t>Normal</a:t>
              </a:r>
            </a:p>
            <a:p>
              <a:r>
                <a:rPr lang="en-US" sz="2200" dirty="0" smtClean="0">
                  <a:solidFill>
                    <a:srgbClr val="FF0000"/>
                  </a:solidFill>
                </a:rPr>
                <a:t>Sheath</a:t>
              </a:r>
            </a:p>
            <a:p>
              <a:r>
                <a:rPr lang="en-US" sz="2200" dirty="0" smtClean="0">
                  <a:solidFill>
                    <a:srgbClr val="FF0000"/>
                  </a:solidFill>
                </a:rPr>
                <a:t>Acceleration</a:t>
              </a:r>
              <a:endParaRPr lang="en-US" sz="2200" dirty="0">
                <a:solidFill>
                  <a:srgbClr val="FF0000"/>
                </a:solidFill>
              </a:endParaRPr>
            </a:p>
          </p:txBody>
        </p:sp>
      </p:grpSp>
      <p:sp>
        <p:nvSpPr>
          <p:cNvPr id="69" name="Rectangle 68"/>
          <p:cNvSpPr/>
          <p:nvPr/>
        </p:nvSpPr>
        <p:spPr>
          <a:xfrm>
            <a:off x="5669161" y="4244876"/>
            <a:ext cx="3474839" cy="2308324"/>
          </a:xfrm>
          <a:prstGeom prst="rect">
            <a:avLst/>
          </a:prstGeom>
          <a:solidFill>
            <a:schemeClr val="bg1"/>
          </a:solidFill>
        </p:spPr>
        <p:txBody>
          <a:bodyPr wrap="square">
            <a:spAutoFit/>
          </a:bodyPr>
          <a:lstStyle/>
          <a:p>
            <a:r>
              <a:rPr lang="en-US" sz="2400" dirty="0" smtClean="0"/>
              <a:t>Applications of Laser Accelerated Ions</a:t>
            </a:r>
          </a:p>
          <a:p>
            <a:pPr marL="342900" indent="-342900">
              <a:buAutoNum type="arabicParenR"/>
            </a:pPr>
            <a:r>
              <a:rPr lang="en-US" sz="2400" dirty="0" smtClean="0"/>
              <a:t>Medical isotopes</a:t>
            </a:r>
          </a:p>
          <a:p>
            <a:pPr marL="342900" indent="-342900">
              <a:buAutoNum type="arabicParenR"/>
            </a:pPr>
            <a:r>
              <a:rPr lang="en-US" sz="2400" dirty="0" smtClean="0"/>
              <a:t>Cancer therapy</a:t>
            </a:r>
          </a:p>
          <a:p>
            <a:pPr marL="342900" indent="-342900">
              <a:buAutoNum type="arabicParenR"/>
            </a:pPr>
            <a:r>
              <a:rPr lang="en-US" sz="2400" dirty="0" smtClean="0"/>
              <a:t>Proton radiography</a:t>
            </a:r>
          </a:p>
          <a:p>
            <a:pPr marL="342900" indent="-342900">
              <a:buAutoNum type="arabicParenR"/>
            </a:pPr>
            <a:r>
              <a:rPr lang="en-US" sz="2400" dirty="0" smtClean="0"/>
              <a:t>Fast ignition fusion</a:t>
            </a:r>
          </a:p>
        </p:txBody>
      </p:sp>
      <p:grpSp>
        <p:nvGrpSpPr>
          <p:cNvPr id="14" name="Group 72"/>
          <p:cNvGrpSpPr>
            <a:grpSpLocks/>
          </p:cNvGrpSpPr>
          <p:nvPr/>
        </p:nvGrpSpPr>
        <p:grpSpPr bwMode="auto">
          <a:xfrm>
            <a:off x="586604" y="2165658"/>
            <a:ext cx="4519327" cy="3187700"/>
            <a:chOff x="1273" y="2064"/>
            <a:chExt cx="3084" cy="2008"/>
          </a:xfrm>
          <a:noFill/>
        </p:grpSpPr>
        <p:sp>
          <p:nvSpPr>
            <p:cNvPr id="74" name="Rectangle 73"/>
            <p:cNvSpPr>
              <a:spLocks noChangeArrowheads="1"/>
            </p:cNvSpPr>
            <p:nvPr/>
          </p:nvSpPr>
          <p:spPr bwMode="auto">
            <a:xfrm>
              <a:off x="1273" y="3607"/>
              <a:ext cx="1786" cy="465"/>
            </a:xfrm>
            <a:prstGeom prst="rect">
              <a:avLst/>
            </a:prstGeom>
            <a:grpFill/>
            <a:ln w="9525">
              <a:noFill/>
              <a:miter lim="800000"/>
              <a:headEnd/>
              <a:tailEnd/>
            </a:ln>
          </p:spPr>
          <p:txBody>
            <a:bodyPr wrap="none" lIns="0" tIns="0" rIns="0" bIns="0">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GB" dirty="0">
                  <a:solidFill>
                    <a:srgbClr val="0000EE"/>
                  </a:solidFill>
                  <a:latin typeface="Arial" charset="0"/>
                </a:rPr>
                <a:t>Fast electron </a:t>
              </a:r>
              <a:r>
                <a:rPr lang="en-GB" dirty="0" smtClean="0">
                  <a:solidFill>
                    <a:srgbClr val="0000EE"/>
                  </a:solidFill>
                  <a:latin typeface="Arial" charset="0"/>
                </a:rPr>
                <a:t>travel</a:t>
              </a:r>
            </a:p>
            <a:p>
              <a:r>
                <a:rPr lang="en-GB" dirty="0" smtClean="0">
                  <a:solidFill>
                    <a:srgbClr val="0000EE"/>
                  </a:solidFill>
                  <a:latin typeface="Arial" charset="0"/>
                </a:rPr>
                <a:t> </a:t>
              </a:r>
              <a:r>
                <a:rPr lang="en-GB" dirty="0">
                  <a:solidFill>
                    <a:srgbClr val="0000EE"/>
                  </a:solidFill>
                  <a:latin typeface="Arial" charset="0"/>
                </a:rPr>
                <a:t>through the target</a:t>
              </a:r>
              <a:endParaRPr lang="en-GB" dirty="0"/>
            </a:p>
          </p:txBody>
        </p:sp>
        <p:sp>
          <p:nvSpPr>
            <p:cNvPr id="75" name="Line 36"/>
            <p:cNvSpPr>
              <a:spLocks noChangeShapeType="1"/>
            </p:cNvSpPr>
            <p:nvPr/>
          </p:nvSpPr>
          <p:spPr bwMode="auto">
            <a:xfrm flipV="1">
              <a:off x="2370" y="2640"/>
              <a:ext cx="510" cy="848"/>
            </a:xfrm>
            <a:prstGeom prst="line">
              <a:avLst/>
            </a:prstGeom>
            <a:grpFill/>
            <a:ln w="38100">
              <a:solidFill>
                <a:srgbClr val="0000F0"/>
              </a:solidFill>
              <a:round/>
              <a:headEnd/>
              <a:tailEnd type="triangle" w="med" len="med"/>
            </a:ln>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endParaRPr lang="en-US"/>
            </a:p>
          </p:txBody>
        </p:sp>
        <p:grpSp>
          <p:nvGrpSpPr>
            <p:cNvPr id="15" name="Group 75"/>
            <p:cNvGrpSpPr>
              <a:grpSpLocks/>
            </p:cNvGrpSpPr>
            <p:nvPr/>
          </p:nvGrpSpPr>
          <p:grpSpPr bwMode="auto">
            <a:xfrm>
              <a:off x="2589" y="2064"/>
              <a:ext cx="1768" cy="816"/>
              <a:chOff x="2589" y="2064"/>
              <a:chExt cx="1768" cy="816"/>
            </a:xfrm>
            <a:grpFill/>
          </p:grpSpPr>
          <p:sp>
            <p:nvSpPr>
              <p:cNvPr id="77" name="Line 38"/>
              <p:cNvSpPr>
                <a:spLocks noChangeShapeType="1"/>
              </p:cNvSpPr>
              <p:nvPr/>
            </p:nvSpPr>
            <p:spPr bwMode="auto">
              <a:xfrm flipV="1">
                <a:off x="2589" y="2064"/>
                <a:ext cx="1448" cy="350"/>
              </a:xfrm>
              <a:prstGeom prst="line">
                <a:avLst/>
              </a:prstGeom>
              <a:grpFill/>
              <a:ln w="12700">
                <a:solidFill>
                  <a:srgbClr val="EE0000"/>
                </a:solidFill>
                <a:round/>
                <a:headEnd/>
                <a:tailEnd type="triangle" w="med" len="med"/>
              </a:ln>
            </p:spPr>
            <p:txBody>
              <a:bodyP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endParaRPr lang="en-US"/>
              </a:p>
            </p:txBody>
          </p:sp>
          <p:sp>
            <p:nvSpPr>
              <p:cNvPr id="78" name="Line 39"/>
              <p:cNvSpPr>
                <a:spLocks noChangeShapeType="1"/>
              </p:cNvSpPr>
              <p:nvPr/>
            </p:nvSpPr>
            <p:spPr bwMode="auto">
              <a:xfrm>
                <a:off x="2656" y="2570"/>
                <a:ext cx="1424" cy="310"/>
              </a:xfrm>
              <a:prstGeom prst="line">
                <a:avLst/>
              </a:prstGeom>
              <a:grpFill/>
              <a:ln w="12700">
                <a:solidFill>
                  <a:srgbClr val="EE0000"/>
                </a:solidFill>
                <a:round/>
                <a:headEnd/>
                <a:tailEnd type="triangle" w="med" len="med"/>
              </a:ln>
            </p:spPr>
            <p:txBody>
              <a:bodyP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endParaRPr lang="en-US"/>
              </a:p>
            </p:txBody>
          </p:sp>
          <p:sp>
            <p:nvSpPr>
              <p:cNvPr id="79" name="Line 40"/>
              <p:cNvSpPr>
                <a:spLocks noChangeShapeType="1"/>
              </p:cNvSpPr>
              <p:nvPr/>
            </p:nvSpPr>
            <p:spPr bwMode="auto">
              <a:xfrm>
                <a:off x="2640" y="2496"/>
                <a:ext cx="336" cy="0"/>
              </a:xfrm>
              <a:prstGeom prst="line">
                <a:avLst/>
              </a:prstGeom>
              <a:grpFill/>
              <a:ln w="38100">
                <a:solidFill>
                  <a:schemeClr val="tx1"/>
                </a:solidFill>
                <a:round/>
                <a:headEnd/>
                <a:tailEnd type="triangle" w="med" len="med"/>
              </a:ln>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endParaRPr lang="en-US"/>
              </a:p>
            </p:txBody>
          </p:sp>
          <p:sp>
            <p:nvSpPr>
              <p:cNvPr id="80" name="Line 41"/>
              <p:cNvSpPr>
                <a:spLocks noChangeShapeType="1"/>
              </p:cNvSpPr>
              <p:nvPr/>
            </p:nvSpPr>
            <p:spPr bwMode="auto">
              <a:xfrm>
                <a:off x="3028" y="2492"/>
                <a:ext cx="1148" cy="4"/>
              </a:xfrm>
              <a:prstGeom prst="line">
                <a:avLst/>
              </a:prstGeom>
              <a:grpFill/>
              <a:ln w="12700">
                <a:solidFill>
                  <a:srgbClr val="EE0000"/>
                </a:solidFill>
                <a:round/>
                <a:headEnd/>
                <a:tailEnd type="triangle" w="med" len="med"/>
              </a:ln>
            </p:spPr>
            <p:txBody>
              <a:bodyP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endParaRPr lang="en-US"/>
              </a:p>
            </p:txBody>
          </p:sp>
          <p:sp>
            <p:nvSpPr>
              <p:cNvPr id="81" name="Text Box 42"/>
              <p:cNvSpPr txBox="1">
                <a:spLocks noChangeArrowheads="1"/>
              </p:cNvSpPr>
              <p:nvPr/>
            </p:nvSpPr>
            <p:spPr bwMode="auto">
              <a:xfrm>
                <a:off x="2882" y="2112"/>
                <a:ext cx="260" cy="250"/>
              </a:xfrm>
              <a:prstGeom prst="rect">
                <a:avLst/>
              </a:prstGeom>
              <a:grpFill/>
              <a:ln w="9525">
                <a:noFill/>
                <a:miter lim="800000"/>
                <a:headEnd/>
                <a:tailEnd/>
              </a:ln>
            </p:spPr>
            <p:txBody>
              <a:bodyPr wrap="none">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algn="r"/>
                <a:r>
                  <a:rPr lang="en-US" sz="2000">
                    <a:latin typeface="Arial" charset="0"/>
                  </a:rPr>
                  <a:t>e</a:t>
                </a:r>
                <a:r>
                  <a:rPr lang="en-US" sz="2000" baseline="30000">
                    <a:latin typeface="Arial" charset="0"/>
                  </a:rPr>
                  <a:t>-</a:t>
                </a:r>
                <a:endParaRPr lang="en-US" sz="2000">
                  <a:latin typeface="Arial" charset="0"/>
                </a:endParaRPr>
              </a:p>
            </p:txBody>
          </p:sp>
          <p:sp>
            <p:nvSpPr>
              <p:cNvPr id="82" name="Freeform 81"/>
              <p:cNvSpPr>
                <a:spLocks/>
              </p:cNvSpPr>
              <p:nvPr/>
            </p:nvSpPr>
            <p:spPr bwMode="auto">
              <a:xfrm>
                <a:off x="2736" y="2544"/>
                <a:ext cx="1525" cy="192"/>
              </a:xfrm>
              <a:custGeom>
                <a:avLst/>
                <a:gdLst>
                  <a:gd name="T0" fmla="*/ 0 w 1408"/>
                  <a:gd name="T1" fmla="*/ 0 h 432"/>
                  <a:gd name="T2" fmla="*/ 2365 w 1408"/>
                  <a:gd name="T3" fmla="*/ 0 h 432"/>
                  <a:gd name="T4" fmla="*/ 2855 w 1408"/>
                  <a:gd name="T5" fmla="*/ 0 h 432"/>
                  <a:gd name="T6" fmla="*/ 2562 w 1408"/>
                  <a:gd name="T7" fmla="*/ 0 h 432"/>
                  <a:gd name="T8" fmla="*/ 0 60000 65536"/>
                  <a:gd name="T9" fmla="*/ 0 60000 65536"/>
                  <a:gd name="T10" fmla="*/ 0 60000 65536"/>
                  <a:gd name="T11" fmla="*/ 0 60000 65536"/>
                  <a:gd name="T12" fmla="*/ 0 w 1408"/>
                  <a:gd name="T13" fmla="*/ 0 h 432"/>
                  <a:gd name="T14" fmla="*/ 1408 w 1408"/>
                  <a:gd name="T15" fmla="*/ 432 h 432"/>
                </a:gdLst>
                <a:ahLst/>
                <a:cxnLst>
                  <a:cxn ang="T8">
                    <a:pos x="T0" y="T1"/>
                  </a:cxn>
                  <a:cxn ang="T9">
                    <a:pos x="T2" y="T3"/>
                  </a:cxn>
                  <a:cxn ang="T10">
                    <a:pos x="T4" y="T5"/>
                  </a:cxn>
                  <a:cxn ang="T11">
                    <a:pos x="T6" y="T7"/>
                  </a:cxn>
                </a:cxnLst>
                <a:rect l="T12" t="T13" r="T14" b="T15"/>
                <a:pathLst>
                  <a:path w="1408" h="432">
                    <a:moveTo>
                      <a:pt x="0" y="0"/>
                    </a:moveTo>
                    <a:cubicBezTo>
                      <a:pt x="460" y="68"/>
                      <a:pt x="920" y="136"/>
                      <a:pt x="1152" y="192"/>
                    </a:cubicBezTo>
                    <a:cubicBezTo>
                      <a:pt x="1384" y="248"/>
                      <a:pt x="1376" y="296"/>
                      <a:pt x="1392" y="336"/>
                    </a:cubicBezTo>
                    <a:cubicBezTo>
                      <a:pt x="1408" y="376"/>
                      <a:pt x="1328" y="404"/>
                      <a:pt x="1248" y="432"/>
                    </a:cubicBezTo>
                  </a:path>
                </a:pathLst>
              </a:custGeom>
              <a:grpFill/>
              <a:ln w="9525">
                <a:solidFill>
                  <a:srgbClr val="FF0000"/>
                </a:solidFill>
                <a:round/>
                <a:headEnd/>
                <a:tailEnd type="triangle" w="med" len="med"/>
              </a:ln>
            </p:spPr>
            <p:txBody>
              <a:bodyPr lIns="91281" tIns="45640" rIns="91281" bIns="45640">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endParaRPr lang="en-US"/>
              </a:p>
            </p:txBody>
          </p:sp>
          <p:sp>
            <p:nvSpPr>
              <p:cNvPr id="83" name="Freeform 82"/>
              <p:cNvSpPr>
                <a:spLocks/>
              </p:cNvSpPr>
              <p:nvPr/>
            </p:nvSpPr>
            <p:spPr bwMode="auto">
              <a:xfrm flipV="1">
                <a:off x="2784" y="2226"/>
                <a:ext cx="1573" cy="222"/>
              </a:xfrm>
              <a:custGeom>
                <a:avLst/>
                <a:gdLst>
                  <a:gd name="T0" fmla="*/ 0 w 1408"/>
                  <a:gd name="T1" fmla="*/ 0 h 432"/>
                  <a:gd name="T2" fmla="*/ 3124 w 1408"/>
                  <a:gd name="T3" fmla="*/ 1 h 432"/>
                  <a:gd name="T4" fmla="*/ 3773 w 1408"/>
                  <a:gd name="T5" fmla="*/ 1 h 432"/>
                  <a:gd name="T6" fmla="*/ 3381 w 1408"/>
                  <a:gd name="T7" fmla="*/ 1 h 432"/>
                  <a:gd name="T8" fmla="*/ 0 60000 65536"/>
                  <a:gd name="T9" fmla="*/ 0 60000 65536"/>
                  <a:gd name="T10" fmla="*/ 0 60000 65536"/>
                  <a:gd name="T11" fmla="*/ 0 60000 65536"/>
                  <a:gd name="T12" fmla="*/ 0 w 1408"/>
                  <a:gd name="T13" fmla="*/ 0 h 432"/>
                  <a:gd name="T14" fmla="*/ 1408 w 1408"/>
                  <a:gd name="T15" fmla="*/ 432 h 432"/>
                </a:gdLst>
                <a:ahLst/>
                <a:cxnLst>
                  <a:cxn ang="T8">
                    <a:pos x="T0" y="T1"/>
                  </a:cxn>
                  <a:cxn ang="T9">
                    <a:pos x="T2" y="T3"/>
                  </a:cxn>
                  <a:cxn ang="T10">
                    <a:pos x="T4" y="T5"/>
                  </a:cxn>
                  <a:cxn ang="T11">
                    <a:pos x="T6" y="T7"/>
                  </a:cxn>
                </a:cxnLst>
                <a:rect l="T12" t="T13" r="T14" b="T15"/>
                <a:pathLst>
                  <a:path w="1408" h="432">
                    <a:moveTo>
                      <a:pt x="0" y="0"/>
                    </a:moveTo>
                    <a:cubicBezTo>
                      <a:pt x="460" y="68"/>
                      <a:pt x="920" y="136"/>
                      <a:pt x="1152" y="192"/>
                    </a:cubicBezTo>
                    <a:cubicBezTo>
                      <a:pt x="1384" y="248"/>
                      <a:pt x="1376" y="296"/>
                      <a:pt x="1392" y="336"/>
                    </a:cubicBezTo>
                    <a:cubicBezTo>
                      <a:pt x="1408" y="376"/>
                      <a:pt x="1328" y="404"/>
                      <a:pt x="1248" y="432"/>
                    </a:cubicBezTo>
                  </a:path>
                </a:pathLst>
              </a:custGeom>
              <a:grpFill/>
              <a:ln w="9525">
                <a:solidFill>
                  <a:srgbClr val="FF0000"/>
                </a:solidFill>
                <a:round/>
                <a:headEnd/>
                <a:tailEnd type="triangle" w="med" len="med"/>
              </a:ln>
            </p:spPr>
            <p:txBody>
              <a:bodyPr lIns="91281" tIns="45640" rIns="91281" bIns="45640">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endParaRPr lang="en-US"/>
              </a:p>
            </p:txBody>
          </p:sp>
        </p:grpSp>
      </p:grpSp>
      <p:sp>
        <p:nvSpPr>
          <p:cNvPr id="84" name="TextBox 83"/>
          <p:cNvSpPr txBox="1"/>
          <p:nvPr/>
        </p:nvSpPr>
        <p:spPr>
          <a:xfrm>
            <a:off x="-11789" y="5736816"/>
            <a:ext cx="5236529" cy="830997"/>
          </a:xfrm>
          <a:prstGeom prst="rect">
            <a:avLst/>
          </a:prstGeom>
          <a:noFill/>
        </p:spPr>
        <p:txBody>
          <a:bodyPr wrap="none" rtlCol="0">
            <a:spAutoFit/>
          </a:bodyPr>
          <a:lstStyle/>
          <a:p>
            <a:r>
              <a:rPr lang="en-US" sz="2400" dirty="0" smtClean="0"/>
              <a:t>Mechanisms Leading to Shock </a:t>
            </a:r>
          </a:p>
          <a:p>
            <a:r>
              <a:rPr lang="en-US" sz="2400" dirty="0" smtClean="0"/>
              <a:t>And Target Normal Sheath Acceleration</a:t>
            </a:r>
            <a:endParaRPr lang="en-US" sz="2400" dirty="0"/>
          </a:p>
        </p:txBody>
      </p:sp>
      <p:sp>
        <p:nvSpPr>
          <p:cNvPr id="85" name="TextBox 84"/>
          <p:cNvSpPr txBox="1"/>
          <p:nvPr/>
        </p:nvSpPr>
        <p:spPr>
          <a:xfrm>
            <a:off x="7522147" y="6477701"/>
            <a:ext cx="1672253" cy="369332"/>
          </a:xfrm>
          <a:prstGeom prst="rect">
            <a:avLst/>
          </a:prstGeom>
          <a:noFill/>
        </p:spPr>
        <p:txBody>
          <a:bodyPr wrap="none" rtlCol="0">
            <a:spAutoFit/>
          </a:bodyPr>
          <a:lstStyle/>
          <a:p>
            <a:r>
              <a:rPr lang="en-US" dirty="0" smtClean="0"/>
              <a:t>L. Silva et al PRL</a:t>
            </a:r>
            <a:endParaRPr lang="en-US" dirty="0"/>
          </a:p>
        </p:txBody>
      </p:sp>
      <p:pic>
        <p:nvPicPr>
          <p:cNvPr id="86" name="Picture 33"/>
          <p:cNvPicPr>
            <a:picLocks noChangeAspect="1" noChangeArrowheads="1"/>
          </p:cNvPicPr>
          <p:nvPr/>
        </p:nvPicPr>
        <p:blipFill>
          <a:blip r:embed="rId5"/>
          <a:srcRect/>
          <a:stretch>
            <a:fillRect/>
          </a:stretch>
        </p:blipFill>
        <p:spPr bwMode="auto">
          <a:xfrm>
            <a:off x="0" y="0"/>
            <a:ext cx="1552332" cy="840846"/>
          </a:xfrm>
          <a:prstGeom prst="rect">
            <a:avLst/>
          </a:prstGeom>
          <a:solidFill>
            <a:srgbClr val="FFFFFF"/>
          </a:solidFill>
          <a:ln w="0">
            <a:noFill/>
            <a:miter lim="800000"/>
            <a:headEnd/>
            <a:tailEnd/>
          </a:ln>
        </p:spPr>
      </p:pic>
      <p:sp>
        <p:nvSpPr>
          <p:cNvPr id="87" name="TextBox 86"/>
          <p:cNvSpPr txBox="1"/>
          <p:nvPr/>
        </p:nvSpPr>
        <p:spPr>
          <a:xfrm>
            <a:off x="2103807" y="169368"/>
            <a:ext cx="4985935" cy="646331"/>
          </a:xfrm>
          <a:prstGeom prst="rect">
            <a:avLst/>
          </a:prstGeom>
          <a:noFill/>
        </p:spPr>
        <p:txBody>
          <a:bodyPr wrap="none" rtlCol="0">
            <a:spAutoFit/>
          </a:bodyPr>
          <a:lstStyle/>
          <a:p>
            <a:r>
              <a:rPr lang="en-US" sz="3600" dirty="0" smtClean="0">
                <a:solidFill>
                  <a:srgbClr val="0000FF"/>
                </a:solidFill>
              </a:rPr>
              <a:t>Laser Acceleration of Ions</a:t>
            </a:r>
            <a:endParaRPr lang="en-US" sz="3600" dirty="0">
              <a:solidFill>
                <a:srgbClr val="0000FF"/>
              </a:solidFill>
            </a:endParaRPr>
          </a:p>
        </p:txBody>
      </p:sp>
      <p:sp>
        <p:nvSpPr>
          <p:cNvPr id="88" name="TextBox 87"/>
          <p:cNvSpPr txBox="1"/>
          <p:nvPr/>
        </p:nvSpPr>
        <p:spPr>
          <a:xfrm>
            <a:off x="6760314" y="3733800"/>
            <a:ext cx="935886" cy="369332"/>
          </a:xfrm>
          <a:prstGeom prst="rect">
            <a:avLst/>
          </a:prstGeom>
          <a:noFill/>
        </p:spPr>
        <p:txBody>
          <a:bodyPr wrap="none" rtlCol="0">
            <a:spAutoFit/>
          </a:bodyPr>
          <a:lstStyle/>
          <a:p>
            <a:r>
              <a:rPr lang="en-US" dirty="0" smtClean="0"/>
              <a:t>Position</a:t>
            </a:r>
            <a:endParaRPr lang="en-US" dirty="0"/>
          </a:p>
        </p:txBody>
      </p:sp>
      <p:sp>
        <p:nvSpPr>
          <p:cNvPr id="90" name="TextBox 89"/>
          <p:cNvSpPr txBox="1"/>
          <p:nvPr/>
        </p:nvSpPr>
        <p:spPr>
          <a:xfrm rot="16200000">
            <a:off x="4572970" y="2210770"/>
            <a:ext cx="1305127" cy="369332"/>
          </a:xfrm>
          <a:prstGeom prst="rect">
            <a:avLst/>
          </a:prstGeom>
          <a:noFill/>
        </p:spPr>
        <p:txBody>
          <a:bodyPr wrap="none" rtlCol="0">
            <a:spAutoFit/>
          </a:bodyPr>
          <a:lstStyle/>
          <a:p>
            <a:r>
              <a:rPr lang="en-US" dirty="0" smtClean="0"/>
              <a:t>Momentum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r>
              <a:rPr lang="en-US" sz="3200" u="heavy" dirty="0" smtClean="0"/>
              <a:t>Detached </a:t>
            </a:r>
            <a:r>
              <a:rPr lang="en-US" sz="3200" dirty="0" smtClean="0"/>
              <a:t>Supersonic shocks can be launched by a laser pulse in an over-dense plasma</a:t>
            </a:r>
            <a:endParaRPr lang="en-US" sz="3200" dirty="0"/>
          </a:p>
        </p:txBody>
      </p:sp>
      <p:pic>
        <p:nvPicPr>
          <p:cNvPr id="4" name="x2x1_2D.mov">
            <a:hlinkClick r:id="" action="ppaction://media"/>
          </p:cNvPr>
          <p:cNvPicPr/>
          <p:nvPr>
            <p:ph idx="1"/>
            <a:videoFile r:link="rId1"/>
          </p:nvPr>
        </p:nvPicPr>
        <p:blipFill>
          <a:blip r:embed="rId3"/>
          <a:stretch>
            <a:fillRect/>
          </a:stretch>
        </p:blipFill>
        <p:spPr>
          <a:xfrm>
            <a:off x="-76200" y="1600198"/>
            <a:ext cx="5943600" cy="4724402"/>
          </a:xfrm>
        </p:spPr>
      </p:pic>
      <p:cxnSp>
        <p:nvCxnSpPr>
          <p:cNvPr id="7" name="Straight Connector 6"/>
          <p:cNvCxnSpPr/>
          <p:nvPr/>
        </p:nvCxnSpPr>
        <p:spPr>
          <a:xfrm rot="5400000" flipH="1" flipV="1">
            <a:off x="457200" y="3352800"/>
            <a:ext cx="3276600" cy="838200"/>
          </a:xfrm>
          <a:prstGeom prst="line">
            <a:avLst/>
          </a:prstGeom>
          <a:ln w="508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urved Connector 8"/>
          <p:cNvCxnSpPr/>
          <p:nvPr/>
        </p:nvCxnSpPr>
        <p:spPr>
          <a:xfrm rot="16200000" flipH="1">
            <a:off x="1562101" y="3086098"/>
            <a:ext cx="7162799" cy="5257799"/>
          </a:xfrm>
          <a:prstGeom prst="curvedConnector3">
            <a:avLst>
              <a:gd name="adj1" fmla="val 46474"/>
            </a:avLst>
          </a:prstGeom>
          <a:ln w="50800">
            <a:solidFill>
              <a:schemeClr val="bg1"/>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90600" y="2362200"/>
            <a:ext cx="1371600" cy="646331"/>
          </a:xfrm>
          <a:prstGeom prst="rect">
            <a:avLst/>
          </a:prstGeom>
        </p:spPr>
        <p:txBody>
          <a:bodyPr wrap="square">
            <a:spAutoFit/>
          </a:bodyPr>
          <a:lstStyle/>
          <a:p>
            <a:r>
              <a:rPr lang="en-US" b="1" dirty="0" smtClean="0">
                <a:solidFill>
                  <a:schemeClr val="bg1"/>
                </a:solidFill>
              </a:rPr>
              <a:t>Steepened</a:t>
            </a:r>
          </a:p>
          <a:p>
            <a:r>
              <a:rPr lang="en-US" b="1" dirty="0" smtClean="0">
                <a:solidFill>
                  <a:schemeClr val="bg1"/>
                </a:solidFill>
              </a:rPr>
              <a:t>Plasma</a:t>
            </a:r>
            <a:endParaRPr lang="en-US" b="1" dirty="0">
              <a:solidFill>
                <a:schemeClr val="bg1"/>
              </a:solidFill>
            </a:endParaRPr>
          </a:p>
        </p:txBody>
      </p:sp>
      <p:sp>
        <p:nvSpPr>
          <p:cNvPr id="8" name="Rectangle 7"/>
          <p:cNvSpPr/>
          <p:nvPr/>
        </p:nvSpPr>
        <p:spPr>
          <a:xfrm>
            <a:off x="3505200" y="2209800"/>
            <a:ext cx="1318878" cy="923330"/>
          </a:xfrm>
          <a:prstGeom prst="rect">
            <a:avLst/>
          </a:prstGeom>
        </p:spPr>
        <p:txBody>
          <a:bodyPr wrap="none">
            <a:spAutoFit/>
          </a:bodyPr>
          <a:lstStyle/>
          <a:p>
            <a:r>
              <a:rPr lang="en-US" b="1" dirty="0" smtClean="0">
                <a:solidFill>
                  <a:schemeClr val="bg1"/>
                </a:solidFill>
              </a:rPr>
              <a:t>Extended</a:t>
            </a:r>
          </a:p>
          <a:p>
            <a:r>
              <a:rPr lang="en-US" b="1" dirty="0" smtClean="0">
                <a:solidFill>
                  <a:schemeClr val="bg1"/>
                </a:solidFill>
              </a:rPr>
              <a:t>Exponential</a:t>
            </a:r>
          </a:p>
          <a:p>
            <a:r>
              <a:rPr lang="en-US" b="1" dirty="0" smtClean="0">
                <a:solidFill>
                  <a:schemeClr val="bg1"/>
                </a:solidFill>
              </a:rPr>
              <a:t> Plasma</a:t>
            </a:r>
            <a:endParaRPr lang="en-US" b="1" dirty="0">
              <a:solidFill>
                <a:schemeClr val="bg1"/>
              </a:solidFill>
            </a:endParaRPr>
          </a:p>
        </p:txBody>
      </p:sp>
      <p:sp>
        <p:nvSpPr>
          <p:cNvPr id="10" name="TextBox 9"/>
          <p:cNvSpPr txBox="1"/>
          <p:nvPr/>
        </p:nvSpPr>
        <p:spPr>
          <a:xfrm>
            <a:off x="3179782" y="5791200"/>
            <a:ext cx="2180855" cy="369332"/>
          </a:xfrm>
          <a:prstGeom prst="rect">
            <a:avLst/>
          </a:prstGeom>
          <a:noFill/>
        </p:spPr>
        <p:txBody>
          <a:bodyPr wrap="none" rtlCol="0">
            <a:spAutoFit/>
          </a:bodyPr>
          <a:lstStyle/>
          <a:p>
            <a:r>
              <a:rPr lang="en-US" b="1" dirty="0" smtClean="0"/>
              <a:t>a</a:t>
            </a:r>
            <a:r>
              <a:rPr lang="en-US" b="1" baseline="-25000" dirty="0" smtClean="0"/>
              <a:t>0</a:t>
            </a:r>
            <a:r>
              <a:rPr lang="en-US" b="1" dirty="0" smtClean="0"/>
              <a:t> = 2.5,  </a:t>
            </a:r>
            <a:r>
              <a:rPr lang="en-US" b="1" dirty="0" err="1" smtClean="0"/>
              <a:t>τ</a:t>
            </a:r>
            <a:r>
              <a:rPr lang="en-US" b="1" dirty="0" smtClean="0"/>
              <a:t> = 2080/ω</a:t>
            </a:r>
            <a:r>
              <a:rPr lang="en-US" b="1" baseline="-25000" dirty="0" smtClean="0"/>
              <a:t>p</a:t>
            </a:r>
            <a:endParaRPr lang="en-US" b="1" baseline="-25000" dirty="0"/>
          </a:p>
        </p:txBody>
      </p:sp>
      <p:sp>
        <p:nvSpPr>
          <p:cNvPr id="11" name="Rectangle 10"/>
          <p:cNvSpPr/>
          <p:nvPr/>
        </p:nvSpPr>
        <p:spPr>
          <a:xfrm>
            <a:off x="6019800" y="4419600"/>
            <a:ext cx="3124200" cy="1200328"/>
          </a:xfrm>
          <a:prstGeom prst="rect">
            <a:avLst/>
          </a:prstGeom>
        </p:spPr>
        <p:txBody>
          <a:bodyPr wrap="square">
            <a:spAutoFit/>
          </a:bodyPr>
          <a:lstStyle/>
          <a:p>
            <a:r>
              <a:rPr lang="en-US" sz="2400" b="1" dirty="0" smtClean="0"/>
              <a:t>Shock continues to propagate long after laser piston is removed</a:t>
            </a:r>
            <a:endParaRPr lang="en-US" sz="2400" b="1" dirty="0"/>
          </a:p>
        </p:txBody>
      </p:sp>
      <p:sp>
        <p:nvSpPr>
          <p:cNvPr id="13" name="TextBox 12"/>
          <p:cNvSpPr txBox="1"/>
          <p:nvPr/>
        </p:nvSpPr>
        <p:spPr>
          <a:xfrm>
            <a:off x="5943600" y="1905000"/>
            <a:ext cx="3276600" cy="1938992"/>
          </a:xfrm>
          <a:prstGeom prst="rect">
            <a:avLst/>
          </a:prstGeom>
          <a:noFill/>
        </p:spPr>
        <p:txBody>
          <a:bodyPr wrap="square" rtlCol="0">
            <a:spAutoFit/>
          </a:bodyPr>
          <a:lstStyle/>
          <a:p>
            <a:r>
              <a:rPr lang="en-US" sz="2400" b="1" dirty="0" smtClean="0"/>
              <a:t>Although laser beam filaments, </a:t>
            </a:r>
          </a:p>
          <a:p>
            <a:r>
              <a:rPr lang="en-US" sz="2400" b="1" dirty="0" smtClean="0"/>
              <a:t>Refluxing of heated electrons</a:t>
            </a:r>
          </a:p>
          <a:p>
            <a:r>
              <a:rPr lang="en-US" sz="2400" b="1" dirty="0" smtClean="0"/>
              <a:t>Launches a planar shock</a:t>
            </a:r>
            <a:endParaRPr lang="en-US" sz="2400" b="1" dirty="0"/>
          </a:p>
        </p:txBody>
      </p:sp>
      <p:sp>
        <p:nvSpPr>
          <p:cNvPr id="12" name="TextBox 11"/>
          <p:cNvSpPr txBox="1"/>
          <p:nvPr/>
        </p:nvSpPr>
        <p:spPr>
          <a:xfrm>
            <a:off x="-152400" y="6248400"/>
            <a:ext cx="9439303" cy="461665"/>
          </a:xfrm>
          <a:prstGeom prst="rect">
            <a:avLst/>
          </a:prstGeom>
          <a:noFill/>
        </p:spPr>
        <p:txBody>
          <a:bodyPr wrap="none" rtlCol="0">
            <a:spAutoFit/>
          </a:bodyPr>
          <a:lstStyle/>
          <a:p>
            <a:r>
              <a:rPr lang="en-US" sz="2400" dirty="0" smtClean="0"/>
              <a:t>Laser Pulse (piston) stops near critical density and strongly heats electrons</a:t>
            </a:r>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a:stretch>
            <a:fillRect/>
          </a:stretch>
        </p:blipFill>
        <p:spPr bwMode="auto">
          <a:xfrm>
            <a:off x="2819400" y="2286000"/>
            <a:ext cx="6248400" cy="3146425"/>
          </a:xfrm>
          <a:prstGeom prst="rect">
            <a:avLst/>
          </a:prstGeom>
          <a:noFill/>
          <a:ln w="9525">
            <a:noFill/>
            <a:miter lim="800000"/>
            <a:headEnd/>
            <a:tailEnd/>
          </a:ln>
        </p:spPr>
      </p:pic>
      <p:sp>
        <p:nvSpPr>
          <p:cNvPr id="44035" name="Rectangle 3"/>
          <p:cNvSpPr>
            <a:spLocks noChangeArrowheads="1"/>
          </p:cNvSpPr>
          <p:nvPr/>
        </p:nvSpPr>
        <p:spPr bwMode="auto">
          <a:xfrm>
            <a:off x="685800" y="5907088"/>
            <a:ext cx="9067800" cy="584776"/>
          </a:xfrm>
          <a:prstGeom prst="rect">
            <a:avLst/>
          </a:prstGeom>
          <a:noFill/>
          <a:ln w="9525">
            <a:noFill/>
            <a:miter lim="800000"/>
            <a:headEnd/>
            <a:tailEnd/>
          </a:ln>
        </p:spPr>
        <p:txBody>
          <a:bodyPr>
            <a:prstTxWarp prst="textNoShape">
              <a:avLst/>
            </a:prstTxWarp>
            <a:spAutoFit/>
          </a:bodyPr>
          <a:lstStyle/>
          <a:p>
            <a:r>
              <a:rPr lang="en-US" sz="3200" dirty="0">
                <a:solidFill>
                  <a:srgbClr val="1C13FF"/>
                </a:solidFill>
                <a:effectLst/>
                <a:latin typeface="Comic Sans MS" pitchFamily="-106" charset="0"/>
              </a:rPr>
              <a:t>Leonardo </a:t>
            </a:r>
            <a:r>
              <a:rPr lang="en-US" sz="3200" dirty="0" err="1">
                <a:solidFill>
                  <a:srgbClr val="1C13FF"/>
                </a:solidFill>
                <a:effectLst/>
                <a:latin typeface="Comic Sans MS" pitchFamily="-106" charset="0"/>
              </a:rPr>
              <a:t>deVinci</a:t>
            </a:r>
            <a:r>
              <a:rPr lang="en-US" sz="3200" dirty="0">
                <a:solidFill>
                  <a:srgbClr val="1C13FF"/>
                </a:solidFill>
                <a:effectLst/>
                <a:latin typeface="Comic Sans MS" pitchFamily="-106" charset="0"/>
              </a:rPr>
              <a:t>: Study of Wakes-1509</a:t>
            </a:r>
            <a:endParaRPr lang="en-US" sz="3200" b="1" dirty="0">
              <a:effectLst/>
            </a:endParaRPr>
          </a:p>
        </p:txBody>
      </p:sp>
      <p:pic>
        <p:nvPicPr>
          <p:cNvPr id="44036" name="Picture 4" descr="images                                                         00087FAEMacintosh HD                   C2DA4B58:"/>
          <p:cNvPicPr>
            <a:picLocks noChangeAspect="1" noChangeArrowheads="1"/>
          </p:cNvPicPr>
          <p:nvPr/>
        </p:nvPicPr>
        <p:blipFill>
          <a:blip r:embed="rId4">
            <a:lum bright="11000" contrast="24000"/>
          </a:blip>
          <a:srcRect/>
          <a:stretch>
            <a:fillRect/>
          </a:stretch>
        </p:blipFill>
        <p:spPr bwMode="auto">
          <a:xfrm>
            <a:off x="-38100" y="2335213"/>
            <a:ext cx="2628900" cy="2998787"/>
          </a:xfrm>
          <a:prstGeom prst="rect">
            <a:avLst/>
          </a:prstGeom>
          <a:noFill/>
          <a:ln w="9525">
            <a:noFill/>
            <a:miter lim="800000"/>
            <a:headEnd/>
            <a:tailEnd/>
          </a:ln>
        </p:spPr>
      </p:pic>
      <p:sp>
        <p:nvSpPr>
          <p:cNvPr id="44037" name="Rectangle 5"/>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06" charset="-128"/>
                <a:cs typeface="ＭＳ Ｐゴシック" pitchFamily="-106" charset="-128"/>
              </a:rPr>
              <a:t> </a:t>
            </a:r>
          </a:p>
        </p:txBody>
      </p:sp>
      <p:sp>
        <p:nvSpPr>
          <p:cNvPr id="6" name="TextBox 5"/>
          <p:cNvSpPr txBox="1"/>
          <p:nvPr/>
        </p:nvSpPr>
        <p:spPr>
          <a:xfrm>
            <a:off x="2624138" y="609600"/>
            <a:ext cx="4257675" cy="708025"/>
          </a:xfrm>
          <a:prstGeom prst="rect">
            <a:avLst/>
          </a:prstGeom>
          <a:noFill/>
        </p:spPr>
        <p:txBody>
          <a:bodyPr wrap="none">
            <a:spAutoFit/>
          </a:bodyPr>
          <a:lstStyle/>
          <a:p>
            <a:pPr>
              <a:defRPr/>
            </a:pPr>
            <a:r>
              <a:rPr lang="en-US" sz="4000" dirty="0">
                <a:solidFill>
                  <a:srgbClr val="0000FF"/>
                </a:solidFill>
                <a:latin typeface="Comic Sans MS"/>
              </a:rPr>
              <a:t>What is a Wake?</a:t>
            </a:r>
          </a:p>
        </p:txBody>
      </p:sp>
      <p:sp>
        <p:nvSpPr>
          <p:cNvPr id="7" name="TextBox 6"/>
          <p:cNvSpPr txBox="1"/>
          <p:nvPr/>
        </p:nvSpPr>
        <p:spPr>
          <a:xfrm>
            <a:off x="304800" y="1600200"/>
            <a:ext cx="8757776" cy="461665"/>
          </a:xfrm>
          <a:prstGeom prst="rect">
            <a:avLst/>
          </a:prstGeom>
          <a:noFill/>
        </p:spPr>
        <p:txBody>
          <a:bodyPr wrap="none" rtlCol="0">
            <a:spAutoFit/>
          </a:bodyPr>
          <a:lstStyle/>
          <a:p>
            <a:r>
              <a:rPr lang="en-US" sz="2400" dirty="0" smtClean="0"/>
              <a:t>Structure of the displaced fluid behind an object causing disturbance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ounded Rectangle 13"/>
          <p:cNvSpPr/>
          <p:nvPr/>
        </p:nvSpPr>
        <p:spPr>
          <a:xfrm>
            <a:off x="76200" y="76200"/>
            <a:ext cx="8991600" cy="685800"/>
          </a:xfrm>
          <a:prstGeom prst="roundRect">
            <a:avLst/>
          </a:prstGeom>
          <a:solidFill>
            <a:schemeClr val="bg1"/>
          </a:solidFill>
          <a:ln w="12700">
            <a:solidFill>
              <a:schemeClr val="tx1"/>
            </a:solidFill>
          </a:ln>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solidFill>
                  <a:srgbClr val="0000FF"/>
                </a:solidFill>
                <a:latin typeface="Times New Roman"/>
              </a:rPr>
              <a:t>In the frame of the shock we have interpenetrating plasmas</a:t>
            </a:r>
          </a:p>
        </p:txBody>
      </p:sp>
      <p:sp>
        <p:nvSpPr>
          <p:cNvPr id="81" name="Rectangle 80"/>
          <p:cNvSpPr/>
          <p:nvPr/>
        </p:nvSpPr>
        <p:spPr>
          <a:xfrm>
            <a:off x="4800600" y="1317171"/>
            <a:ext cx="1828800" cy="2035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t>Plasma 1</a:t>
            </a:r>
          </a:p>
          <a:p>
            <a:pPr algn="ctr"/>
            <a:r>
              <a:rPr lang="en-US" sz="2000" b="1" dirty="0"/>
              <a:t>n</a:t>
            </a:r>
            <a:r>
              <a:rPr lang="en-US" sz="2000" b="1" baseline="-25000" dirty="0" smtClean="0"/>
              <a:t>p1</a:t>
            </a:r>
            <a:r>
              <a:rPr lang="en-US" sz="2000" b="1" dirty="0" smtClean="0"/>
              <a:t> = 2n</a:t>
            </a:r>
            <a:r>
              <a:rPr lang="en-US" sz="2000" b="1" baseline="-25000" dirty="0" smtClean="0"/>
              <a:t>cr</a:t>
            </a:r>
          </a:p>
          <a:p>
            <a:pPr algn="ctr"/>
            <a:r>
              <a:rPr lang="en-US" sz="2000" b="1" dirty="0" smtClean="0"/>
              <a:t>T</a:t>
            </a:r>
            <a:r>
              <a:rPr lang="en-US" sz="2000" b="1" baseline="-25000" dirty="0" smtClean="0"/>
              <a:t>e1</a:t>
            </a:r>
          </a:p>
          <a:p>
            <a:pPr algn="ctr"/>
            <a:r>
              <a:rPr lang="en-US" sz="2000" b="1" dirty="0" smtClean="0"/>
              <a:t>Cold Ions</a:t>
            </a:r>
          </a:p>
          <a:p>
            <a:pPr algn="ctr"/>
            <a:r>
              <a:rPr lang="en-US" sz="2000" b="1" dirty="0" smtClean="0"/>
              <a:t>V</a:t>
            </a:r>
            <a:r>
              <a:rPr lang="en-US" sz="2000" b="1" baseline="-25000" dirty="0" smtClean="0"/>
              <a:t>1</a:t>
            </a:r>
            <a:r>
              <a:rPr lang="en-US" sz="2000" b="1" dirty="0" smtClean="0"/>
              <a:t> →</a:t>
            </a:r>
            <a:endParaRPr lang="en-US" sz="2000" b="1" dirty="0"/>
          </a:p>
        </p:txBody>
      </p:sp>
      <p:sp>
        <p:nvSpPr>
          <p:cNvPr id="82" name="Rectangle 81"/>
          <p:cNvSpPr/>
          <p:nvPr/>
        </p:nvSpPr>
        <p:spPr>
          <a:xfrm>
            <a:off x="6629400" y="1600200"/>
            <a:ext cx="1828800" cy="1752600"/>
          </a:xfrm>
          <a:prstGeom prst="rect">
            <a:avLst/>
          </a:prstGeom>
          <a:solidFill>
            <a:srgbClr val="007800"/>
          </a:solidFill>
          <a:ln>
            <a:solidFill>
              <a:srgbClr val="00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t>Plasma 0</a:t>
            </a:r>
          </a:p>
          <a:p>
            <a:pPr algn="ctr"/>
            <a:r>
              <a:rPr lang="en-US" sz="2000" b="1" dirty="0" smtClean="0"/>
              <a:t>n</a:t>
            </a:r>
            <a:r>
              <a:rPr lang="en-US" sz="2000" b="1" baseline="-25000" dirty="0" smtClean="0"/>
              <a:t>p0</a:t>
            </a:r>
            <a:endParaRPr lang="en-US" sz="2000" b="1" dirty="0" smtClean="0"/>
          </a:p>
          <a:p>
            <a:pPr algn="ctr"/>
            <a:r>
              <a:rPr lang="en-US" sz="2000" b="1" dirty="0" smtClean="0"/>
              <a:t>T</a:t>
            </a:r>
            <a:r>
              <a:rPr lang="en-US" sz="2000" b="1" baseline="-25000" dirty="0" smtClean="0"/>
              <a:t>e0</a:t>
            </a:r>
            <a:endParaRPr lang="en-US" sz="2000" b="1" dirty="0" smtClean="0"/>
          </a:p>
          <a:p>
            <a:pPr algn="ctr"/>
            <a:r>
              <a:rPr lang="en-US" sz="2000" b="1" dirty="0" smtClean="0"/>
              <a:t>Cold Ions</a:t>
            </a:r>
            <a:endParaRPr lang="en-US" sz="2000" b="1" dirty="0"/>
          </a:p>
        </p:txBody>
      </p:sp>
      <p:sp>
        <p:nvSpPr>
          <p:cNvPr id="15" name="TextBox 14"/>
          <p:cNvSpPr txBox="1">
            <a:spLocks noChangeArrowheads="1"/>
          </p:cNvSpPr>
          <p:nvPr/>
        </p:nvSpPr>
        <p:spPr bwMode="auto">
          <a:xfrm>
            <a:off x="-228600" y="979469"/>
            <a:ext cx="4724399" cy="587853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marL="169863" indent="-169863">
              <a:defRPr>
                <a:solidFill>
                  <a:schemeClr val="tx1"/>
                </a:solidFill>
                <a:latin typeface="Arial" charset="0"/>
              </a:defRPr>
            </a:lvl1pPr>
            <a:lvl2pPr marL="461963" indent="-1778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lvl="1">
              <a:buFont typeface="Arial" charset="0"/>
              <a:buChar char="•"/>
            </a:pPr>
            <a:r>
              <a:rPr lang="en-US" sz="2400" dirty="0" smtClean="0">
                <a:latin typeface="Calibri" pitchFamily="34" charset="0"/>
                <a:cs typeface="Arial" charset="0"/>
              </a:rPr>
              <a:t>Interpenetrating plasmas with dissimilar </a:t>
            </a:r>
            <a:r>
              <a:rPr lang="en-US" sz="2400" dirty="0">
                <a:latin typeface="Calibri" pitchFamily="34" charset="0"/>
                <a:cs typeface="Arial" charset="0"/>
              </a:rPr>
              <a:t>densities (</a:t>
            </a:r>
            <a:r>
              <a:rPr lang="en-US" sz="2400" dirty="0" smtClean="0">
                <a:latin typeface="Calibri" pitchFamily="34" charset="0"/>
                <a:cs typeface="Arial" charset="0"/>
              </a:rPr>
              <a:t>n</a:t>
            </a:r>
            <a:r>
              <a:rPr lang="en-US" sz="2400" baseline="-25000" dirty="0" smtClean="0">
                <a:latin typeface="Calibri" pitchFamily="34" charset="0"/>
                <a:cs typeface="Arial" charset="0"/>
              </a:rPr>
              <a:t>p1</a:t>
            </a:r>
            <a:r>
              <a:rPr lang="en-US" sz="2400" dirty="0" smtClean="0">
                <a:latin typeface="Calibri" pitchFamily="34" charset="0"/>
                <a:cs typeface="Arial" charset="0"/>
              </a:rPr>
              <a:t> &gt; 3n</a:t>
            </a:r>
            <a:r>
              <a:rPr lang="en-US" sz="2400" baseline="-25000" dirty="0" smtClean="0">
                <a:latin typeface="Calibri" pitchFamily="34" charset="0"/>
                <a:cs typeface="Arial" charset="0"/>
              </a:rPr>
              <a:t>p0</a:t>
            </a:r>
            <a:r>
              <a:rPr lang="en-US" sz="2400" dirty="0" smtClean="0">
                <a:latin typeface="Calibri" pitchFamily="34" charset="0"/>
                <a:cs typeface="Arial" charset="0"/>
              </a:rPr>
              <a:t>) form a shock</a:t>
            </a:r>
          </a:p>
          <a:p>
            <a:pPr lvl="1">
              <a:buFont typeface="Arial" charset="0"/>
              <a:buChar char="•"/>
            </a:pPr>
            <a:endParaRPr lang="en-US" sz="2400" dirty="0" smtClean="0">
              <a:latin typeface="Calibri" pitchFamily="34" charset="0"/>
              <a:cs typeface="Arial" charset="0"/>
            </a:endParaRPr>
          </a:p>
          <a:p>
            <a:pPr lvl="1">
              <a:buFont typeface="Arial" charset="0"/>
              <a:buChar char="•"/>
            </a:pPr>
            <a:r>
              <a:rPr lang="en-US" sz="2400" dirty="0" smtClean="0">
                <a:latin typeface="Calibri" pitchFamily="34" charset="0"/>
                <a:cs typeface="Arial" charset="0"/>
              </a:rPr>
              <a:t>Shock speed increases with :</a:t>
            </a:r>
          </a:p>
          <a:p>
            <a:pPr lvl="2">
              <a:buFont typeface="Arial" charset="0"/>
              <a:buChar char="•"/>
            </a:pPr>
            <a:r>
              <a:rPr lang="en-US" sz="2400" dirty="0" err="1" smtClean="0">
                <a:latin typeface="Calibri" pitchFamily="34" charset="0"/>
                <a:cs typeface="Arial" charset="0"/>
              </a:rPr>
              <a:t>T</a:t>
            </a:r>
            <a:r>
              <a:rPr lang="en-US" sz="2400" baseline="-25000" dirty="0" err="1" smtClean="0">
                <a:latin typeface="Calibri" pitchFamily="34" charset="0"/>
                <a:cs typeface="Arial" charset="0"/>
              </a:rPr>
              <a:t>e</a:t>
            </a:r>
            <a:endParaRPr lang="en-US" sz="2400" baseline="-25000" dirty="0" smtClean="0">
              <a:latin typeface="Calibri" pitchFamily="34" charset="0"/>
              <a:cs typeface="Arial" charset="0"/>
            </a:endParaRPr>
          </a:p>
          <a:p>
            <a:pPr lvl="2">
              <a:buFont typeface="Arial" charset="0"/>
              <a:buChar char="•"/>
            </a:pPr>
            <a:r>
              <a:rPr lang="en-US" sz="2400" dirty="0" err="1" smtClean="0">
                <a:latin typeface="Calibri" pitchFamily="34" charset="0"/>
                <a:cs typeface="Arial" charset="0"/>
              </a:rPr>
              <a:t>V</a:t>
            </a:r>
            <a:r>
              <a:rPr lang="en-US" sz="2400" baseline="-25000" dirty="0" err="1" smtClean="0">
                <a:latin typeface="Calibri" pitchFamily="34" charset="0"/>
                <a:cs typeface="Arial" charset="0"/>
              </a:rPr>
              <a:t>drift</a:t>
            </a:r>
            <a:endParaRPr lang="en-US" sz="2400" baseline="-25000" dirty="0" smtClean="0">
              <a:latin typeface="Calibri" pitchFamily="34" charset="0"/>
              <a:cs typeface="Arial" charset="0"/>
            </a:endParaRPr>
          </a:p>
          <a:p>
            <a:pPr lvl="2">
              <a:buFont typeface="Arial" charset="0"/>
              <a:buChar char="•"/>
            </a:pPr>
            <a:endParaRPr lang="en-US" sz="2400" baseline="-25000" dirty="0" smtClean="0">
              <a:latin typeface="Calibri" pitchFamily="34" charset="0"/>
              <a:cs typeface="Arial" charset="0"/>
            </a:endParaRPr>
          </a:p>
          <a:p>
            <a:pPr lvl="1">
              <a:buFont typeface="Arial" charset="0"/>
              <a:buChar char="•"/>
            </a:pPr>
            <a:r>
              <a:rPr lang="en-US" sz="2400" dirty="0" smtClean="0">
                <a:latin typeface="Calibri" pitchFamily="34" charset="0"/>
                <a:cs typeface="Arial" charset="0"/>
              </a:rPr>
              <a:t>T</a:t>
            </a:r>
            <a:r>
              <a:rPr lang="en-US" sz="2400" baseline="-25000" dirty="0" smtClean="0">
                <a:latin typeface="Calibri" pitchFamily="34" charset="0"/>
                <a:cs typeface="Arial" charset="0"/>
              </a:rPr>
              <a:t>e1</a:t>
            </a:r>
            <a:r>
              <a:rPr lang="en-US" sz="2400" dirty="0" smtClean="0">
                <a:latin typeface="Calibri" pitchFamily="34" charset="0"/>
                <a:cs typeface="Arial" charset="0"/>
              </a:rPr>
              <a:t>/T</a:t>
            </a:r>
            <a:r>
              <a:rPr lang="en-US" sz="2400" baseline="-25000" dirty="0" smtClean="0">
                <a:latin typeface="Calibri" pitchFamily="34" charset="0"/>
                <a:cs typeface="Arial" charset="0"/>
              </a:rPr>
              <a:t>e0</a:t>
            </a:r>
            <a:r>
              <a:rPr lang="en-US" sz="2400" dirty="0" smtClean="0">
                <a:latin typeface="Calibri" pitchFamily="34" charset="0"/>
                <a:cs typeface="Arial" charset="0"/>
              </a:rPr>
              <a:t> not important for </a:t>
            </a:r>
          </a:p>
          <a:p>
            <a:pPr lvl="1"/>
            <a:r>
              <a:rPr lang="en-US" sz="2400" dirty="0" smtClean="0">
                <a:latin typeface="Calibri" pitchFamily="34" charset="0"/>
                <a:cs typeface="Arial" charset="0"/>
              </a:rPr>
              <a:t>   Relativistic temperatures</a:t>
            </a:r>
          </a:p>
          <a:p>
            <a:pPr lvl="1">
              <a:buFont typeface="Arial" charset="0"/>
              <a:buChar char="•"/>
            </a:pPr>
            <a:endParaRPr lang="en-US" sz="2400" dirty="0" smtClean="0">
              <a:latin typeface="Calibri" pitchFamily="34" charset="0"/>
              <a:cs typeface="Arial" charset="0"/>
            </a:endParaRPr>
          </a:p>
          <a:p>
            <a:pPr lvl="1">
              <a:buFont typeface="Arial" charset="0"/>
              <a:buChar char="•"/>
            </a:pPr>
            <a:r>
              <a:rPr lang="en-US" sz="2400" dirty="0" err="1" smtClean="0">
                <a:latin typeface="Calibri" pitchFamily="34" charset="0"/>
                <a:cs typeface="Arial" charset="0"/>
              </a:rPr>
              <a:t>V</a:t>
            </a:r>
            <a:r>
              <a:rPr lang="en-US" sz="2400" baseline="-25000" dirty="0" err="1" smtClean="0">
                <a:latin typeface="Calibri" pitchFamily="34" charset="0"/>
                <a:cs typeface="Arial" charset="0"/>
              </a:rPr>
              <a:t>drift</a:t>
            </a:r>
            <a:r>
              <a:rPr lang="en-US" sz="2400" dirty="0" smtClean="0">
                <a:latin typeface="Calibri" pitchFamily="34" charset="0"/>
                <a:cs typeface="Arial" charset="0"/>
              </a:rPr>
              <a:t> &gt; </a:t>
            </a:r>
            <a:r>
              <a:rPr lang="en-US" sz="2400" dirty="0" err="1" smtClean="0">
                <a:latin typeface="Calibri" pitchFamily="34" charset="0"/>
                <a:cs typeface="Arial" charset="0"/>
              </a:rPr>
              <a:t>V</a:t>
            </a:r>
            <a:r>
              <a:rPr lang="en-US" sz="2400" baseline="-25000" dirty="0" err="1" smtClean="0">
                <a:latin typeface="Calibri" pitchFamily="34" charset="0"/>
                <a:cs typeface="Arial" charset="0"/>
              </a:rPr>
              <a:t>max</a:t>
            </a:r>
            <a:r>
              <a:rPr lang="en-US" sz="2400" dirty="0" smtClean="0">
                <a:latin typeface="Calibri" pitchFamily="34" charset="0"/>
                <a:cs typeface="Arial" charset="0"/>
              </a:rPr>
              <a:t>  shock not formed</a:t>
            </a:r>
          </a:p>
          <a:p>
            <a:pPr lvl="1"/>
            <a:endParaRPr lang="en-US" sz="2400" dirty="0" smtClean="0">
              <a:latin typeface="Calibri" pitchFamily="34" charset="0"/>
              <a:cs typeface="Arial" charset="0"/>
            </a:endParaRPr>
          </a:p>
          <a:p>
            <a:pPr lvl="1">
              <a:buFont typeface="Arial" charset="0"/>
              <a:buChar char="•"/>
            </a:pPr>
            <a:r>
              <a:rPr lang="en-US" sz="2400" dirty="0" smtClean="0">
                <a:latin typeface="Calibri" pitchFamily="34" charset="0"/>
                <a:cs typeface="Arial" charset="0"/>
              </a:rPr>
              <a:t>Increasing </a:t>
            </a:r>
            <a:r>
              <a:rPr lang="en-US" sz="2400" dirty="0" err="1" smtClean="0">
                <a:latin typeface="Calibri" pitchFamily="34" charset="0"/>
                <a:cs typeface="Arial" charset="0"/>
              </a:rPr>
              <a:t>V</a:t>
            </a:r>
            <a:r>
              <a:rPr lang="en-US" sz="2400" baseline="-25000" dirty="0" err="1" smtClean="0">
                <a:latin typeface="Calibri" pitchFamily="34" charset="0"/>
                <a:cs typeface="Arial" charset="0"/>
              </a:rPr>
              <a:t>drift</a:t>
            </a:r>
            <a:r>
              <a:rPr lang="en-US" sz="2400" dirty="0" smtClean="0">
                <a:latin typeface="Calibri" pitchFamily="34" charset="0"/>
                <a:cs typeface="Arial" charset="0"/>
              </a:rPr>
              <a:t> towards </a:t>
            </a:r>
            <a:r>
              <a:rPr lang="en-US" sz="2400" dirty="0" err="1" smtClean="0">
                <a:latin typeface="Calibri" pitchFamily="34" charset="0"/>
                <a:cs typeface="Arial" charset="0"/>
              </a:rPr>
              <a:t>V</a:t>
            </a:r>
            <a:r>
              <a:rPr lang="en-US" sz="2400" baseline="-25000" dirty="0" err="1" smtClean="0">
                <a:latin typeface="Calibri" pitchFamily="34" charset="0"/>
                <a:cs typeface="Arial" charset="0"/>
              </a:rPr>
              <a:t>max</a:t>
            </a:r>
            <a:r>
              <a:rPr lang="en-US" sz="2400" dirty="0" smtClean="0">
                <a:latin typeface="Calibri" pitchFamily="34" charset="0"/>
                <a:cs typeface="Arial" charset="0"/>
              </a:rPr>
              <a:t> increases the % of reflected protons</a:t>
            </a:r>
          </a:p>
        </p:txBody>
      </p:sp>
      <p:pic>
        <p:nvPicPr>
          <p:cNvPr id="4100" name="Picture 4"/>
          <p:cNvPicPr>
            <a:picLocks noChangeAspect="1" noChangeArrowheads="1"/>
          </p:cNvPicPr>
          <p:nvPr/>
        </p:nvPicPr>
        <p:blipFill rotWithShape="1">
          <a:blip r:embed="rId3">
            <a:lum bright="39000" contrast="37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9796" r="18436"/>
          <a:stretch/>
        </p:blipFill>
        <p:spPr bwMode="auto">
          <a:xfrm>
            <a:off x="3886200" y="3352800"/>
            <a:ext cx="5418607" cy="6553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 name="TextBox 6"/>
          <p:cNvSpPr txBox="1"/>
          <p:nvPr/>
        </p:nvSpPr>
        <p:spPr>
          <a:xfrm>
            <a:off x="7162800" y="5105400"/>
            <a:ext cx="1105178" cy="646331"/>
          </a:xfrm>
          <a:prstGeom prst="rect">
            <a:avLst/>
          </a:prstGeom>
          <a:noFill/>
        </p:spPr>
        <p:txBody>
          <a:bodyPr wrap="none" rtlCol="0">
            <a:spAutoFit/>
          </a:bodyPr>
          <a:lstStyle/>
          <a:p>
            <a:r>
              <a:rPr lang="en-US" dirty="0" smtClean="0">
                <a:solidFill>
                  <a:srgbClr val="FFFF00"/>
                </a:solidFill>
              </a:rPr>
              <a:t>Upstream</a:t>
            </a:r>
          </a:p>
          <a:p>
            <a:r>
              <a:rPr lang="en-US" dirty="0" smtClean="0">
                <a:solidFill>
                  <a:srgbClr val="FFFF00"/>
                </a:solidFill>
              </a:rPr>
              <a:t>Ions</a:t>
            </a:r>
            <a:endParaRPr lang="en-US" dirty="0">
              <a:solidFill>
                <a:srgbClr val="FFFF00"/>
              </a:solidFill>
            </a:endParaRPr>
          </a:p>
        </p:txBody>
      </p:sp>
      <p:sp>
        <p:nvSpPr>
          <p:cNvPr id="8" name="TextBox 7"/>
          <p:cNvSpPr txBox="1"/>
          <p:nvPr/>
        </p:nvSpPr>
        <p:spPr>
          <a:xfrm>
            <a:off x="4648200" y="4992469"/>
            <a:ext cx="1386054" cy="646331"/>
          </a:xfrm>
          <a:prstGeom prst="rect">
            <a:avLst/>
          </a:prstGeom>
          <a:noFill/>
        </p:spPr>
        <p:txBody>
          <a:bodyPr wrap="none" rtlCol="0">
            <a:spAutoFit/>
          </a:bodyPr>
          <a:lstStyle/>
          <a:p>
            <a:r>
              <a:rPr lang="en-US" dirty="0" smtClean="0">
                <a:solidFill>
                  <a:srgbClr val="FFFF00"/>
                </a:solidFill>
              </a:rPr>
              <a:t>Downstream</a:t>
            </a:r>
          </a:p>
          <a:p>
            <a:r>
              <a:rPr lang="en-US" dirty="0" smtClean="0">
                <a:solidFill>
                  <a:srgbClr val="FFFF00"/>
                </a:solidFill>
              </a:rPr>
              <a:t>Ions</a:t>
            </a:r>
            <a:endParaRPr lang="en-US" dirty="0">
              <a:solidFill>
                <a:srgbClr val="FFFF00"/>
              </a:solidFill>
            </a:endParaRPr>
          </a:p>
        </p:txBody>
      </p:sp>
      <p:sp>
        <p:nvSpPr>
          <p:cNvPr id="9" name="TextBox 8"/>
          <p:cNvSpPr txBox="1"/>
          <p:nvPr/>
        </p:nvSpPr>
        <p:spPr>
          <a:xfrm>
            <a:off x="6553200" y="4114800"/>
            <a:ext cx="1508007" cy="369332"/>
          </a:xfrm>
          <a:prstGeom prst="rect">
            <a:avLst/>
          </a:prstGeom>
          <a:noFill/>
        </p:spPr>
        <p:txBody>
          <a:bodyPr wrap="none" rtlCol="0">
            <a:spAutoFit/>
          </a:bodyPr>
          <a:lstStyle/>
          <a:p>
            <a:r>
              <a:rPr lang="en-US" dirty="0" smtClean="0">
                <a:solidFill>
                  <a:srgbClr val="FFFF00"/>
                </a:solidFill>
              </a:rPr>
              <a:t>Reflected Ions</a:t>
            </a:r>
            <a:endParaRPr lang="en-US" dirty="0">
              <a:solidFill>
                <a:srgbClr val="FFFF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71911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Downstream to upstream density ratio  </a:t>
            </a:r>
            <a:r>
              <a:rPr lang="en-US" dirty="0" err="1" smtClean="0"/>
              <a:t>Γ</a:t>
            </a:r>
            <a:endParaRPr lang="en-US" dirty="0" smtClean="0"/>
          </a:p>
          <a:p>
            <a:r>
              <a:rPr lang="en-US" dirty="0" smtClean="0"/>
              <a:t>Downstream to upstream temperature ratio </a:t>
            </a:r>
            <a:r>
              <a:rPr lang="en-US" dirty="0" err="1" smtClean="0"/>
              <a:t>Θ</a:t>
            </a:r>
            <a:endParaRPr lang="en-US" dirty="0" smtClean="0"/>
          </a:p>
          <a:p>
            <a:r>
              <a:rPr lang="en-US" dirty="0" smtClean="0"/>
              <a:t>Relative drift velocity  </a:t>
            </a:r>
            <a:r>
              <a:rPr lang="en-US" dirty="0" err="1" smtClean="0"/>
              <a:t>v</a:t>
            </a:r>
            <a:r>
              <a:rPr lang="en-US" baseline="-25000" dirty="0" err="1" smtClean="0"/>
              <a:t>drift</a:t>
            </a:r>
            <a:endParaRPr lang="en-US" dirty="0" smtClean="0"/>
          </a:p>
          <a:p>
            <a:r>
              <a:rPr lang="en-US" dirty="0" smtClean="0"/>
              <a:t>What determines the shock velocity?</a:t>
            </a:r>
          </a:p>
          <a:p>
            <a:pPr>
              <a:buNone/>
            </a:pPr>
            <a:r>
              <a:rPr lang="en-US" dirty="0" smtClean="0"/>
              <a:t>       </a:t>
            </a:r>
            <a:r>
              <a:rPr lang="en-US" dirty="0" err="1" smtClean="0"/>
              <a:t>V</a:t>
            </a:r>
            <a:r>
              <a:rPr lang="en-US" baseline="-25000" dirty="0" err="1" smtClean="0"/>
              <a:t>drift</a:t>
            </a:r>
            <a:r>
              <a:rPr lang="en-US" dirty="0" smtClean="0"/>
              <a:t> and electron temperature ( C</a:t>
            </a:r>
            <a:r>
              <a:rPr lang="en-US" baseline="-25000" dirty="0" smtClean="0"/>
              <a:t>s</a:t>
            </a:r>
            <a:r>
              <a:rPr lang="en-US" dirty="0" smtClean="0"/>
              <a:t> )</a:t>
            </a:r>
          </a:p>
          <a:p>
            <a:pPr>
              <a:buNone/>
            </a:pPr>
            <a:endParaRPr lang="en-US" dirty="0" smtClean="0"/>
          </a:p>
          <a:p>
            <a:pPr>
              <a:buNone/>
            </a:pPr>
            <a:r>
              <a:rPr lang="en-US" sz="3027" dirty="0" smtClean="0"/>
              <a:t>Linearly polarized light better than circular.</a:t>
            </a:r>
          </a:p>
          <a:p>
            <a:pPr>
              <a:buNone/>
            </a:pPr>
            <a:r>
              <a:rPr lang="en-US" sz="3027" dirty="0" smtClean="0"/>
              <a:t>Mechanism not to be confused with hole boring RPA </a:t>
            </a:r>
          </a:p>
          <a:p>
            <a:pPr>
              <a:buNone/>
            </a:pPr>
            <a:r>
              <a:rPr lang="en-US" sz="4000" baseline="-25000" dirty="0" err="1" smtClean="0"/>
              <a:t>Collisionless</a:t>
            </a:r>
            <a:r>
              <a:rPr lang="en-US" sz="4000" baseline="-25000" dirty="0" smtClean="0"/>
              <a:t> if  </a:t>
            </a:r>
            <a:r>
              <a:rPr lang="en-US" sz="4000" baseline="-25000" dirty="0" err="1" smtClean="0"/>
              <a:t>λ</a:t>
            </a:r>
            <a:r>
              <a:rPr lang="en-US" sz="4000" baseline="-35000" dirty="0" err="1" smtClean="0"/>
              <a:t>mfp</a:t>
            </a:r>
            <a:r>
              <a:rPr lang="en-US" sz="4000" baseline="-35000" dirty="0" smtClean="0"/>
              <a:t> </a:t>
            </a:r>
            <a:r>
              <a:rPr lang="en-US" sz="4000" baseline="-35000" dirty="0" err="1" smtClean="0"/>
              <a:t>e-e</a:t>
            </a:r>
            <a:r>
              <a:rPr lang="en-US" sz="4000" baseline="-35000" dirty="0" smtClean="0"/>
              <a:t>, </a:t>
            </a:r>
            <a:r>
              <a:rPr lang="en-US" sz="4000" baseline="-35000" dirty="0" err="1" smtClean="0"/>
              <a:t>e-i</a:t>
            </a:r>
            <a:r>
              <a:rPr lang="en-US" sz="4000" baseline="-35000" dirty="0" smtClean="0"/>
              <a:t>, </a:t>
            </a:r>
            <a:r>
              <a:rPr lang="en-US" sz="4000" baseline="-35000" dirty="0" err="1" smtClean="0"/>
              <a:t>i-i</a:t>
            </a:r>
            <a:r>
              <a:rPr lang="en-US" sz="4000" baseline="-35000" dirty="0" smtClean="0"/>
              <a:t> </a:t>
            </a:r>
            <a:r>
              <a:rPr lang="en-US" sz="4000" baseline="-25000" dirty="0" smtClean="0"/>
              <a:t>&lt;&lt;</a:t>
            </a:r>
            <a:r>
              <a:rPr lang="en-US" sz="4000" dirty="0" smtClean="0"/>
              <a:t> </a:t>
            </a:r>
            <a:r>
              <a:rPr lang="en-US" sz="4000" baseline="-25000" dirty="0" smtClean="0"/>
              <a:t>  few λ</a:t>
            </a:r>
            <a:r>
              <a:rPr lang="en-US" sz="4000" baseline="-35000" dirty="0" smtClean="0"/>
              <a:t>D</a:t>
            </a:r>
            <a:r>
              <a:rPr lang="en-US" sz="4000" baseline="-25000" dirty="0" smtClean="0"/>
              <a:t> </a:t>
            </a:r>
          </a:p>
          <a:p>
            <a:pPr>
              <a:buNone/>
            </a:pPr>
            <a:endParaRPr lang="en-US" dirty="0" smtClean="0"/>
          </a:p>
        </p:txBody>
      </p:sp>
      <p:sp>
        <p:nvSpPr>
          <p:cNvPr id="4" name="Title 3"/>
          <p:cNvSpPr>
            <a:spLocks noGrp="1"/>
          </p:cNvSpPr>
          <p:nvPr>
            <p:ph type="title"/>
          </p:nvPr>
        </p:nvSpPr>
        <p:spPr/>
        <p:txBody>
          <a:bodyPr>
            <a:normAutofit/>
          </a:bodyPr>
          <a:lstStyle/>
          <a:p>
            <a:r>
              <a:rPr lang="en-US" sz="3600" dirty="0" smtClean="0">
                <a:solidFill>
                  <a:srgbClr val="0000FF"/>
                </a:solidFill>
                <a:latin typeface="Comic Sans MS"/>
              </a:rPr>
              <a:t>Excitation of </a:t>
            </a:r>
            <a:r>
              <a:rPr lang="en-US" sz="3600" dirty="0" err="1" smtClean="0">
                <a:solidFill>
                  <a:srgbClr val="0000FF"/>
                </a:solidFill>
                <a:latin typeface="Comic Sans MS"/>
              </a:rPr>
              <a:t>Collisionless</a:t>
            </a:r>
            <a:r>
              <a:rPr lang="en-US" sz="3600" dirty="0" smtClean="0">
                <a:solidFill>
                  <a:srgbClr val="0000FF"/>
                </a:solidFill>
                <a:latin typeface="Comic Sans MS"/>
              </a:rPr>
              <a:t> Shocks</a:t>
            </a:r>
            <a:endParaRPr lang="en-US" sz="3600" dirty="0">
              <a:solidFill>
                <a:srgbClr val="0000FF"/>
              </a:solidFill>
              <a:latin typeface="Comic Sans M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143000"/>
          </a:xfrm>
        </p:spPr>
        <p:txBody>
          <a:bodyPr>
            <a:noAutofit/>
          </a:bodyPr>
          <a:lstStyle/>
          <a:p>
            <a:r>
              <a:rPr lang="en-US" sz="3400" dirty="0" smtClean="0">
                <a:solidFill>
                  <a:srgbClr val="0000FF"/>
                </a:solidFill>
              </a:rPr>
              <a:t>Shock Excitation and Reflection of Ions</a:t>
            </a:r>
            <a:endParaRPr lang="en-US" sz="3400" dirty="0">
              <a:solidFill>
                <a:srgbClr val="0000FF"/>
              </a:solidFill>
            </a:endParaRPr>
          </a:p>
        </p:txBody>
      </p:sp>
      <p:sp>
        <p:nvSpPr>
          <p:cNvPr id="3" name="Content Placeholder 2"/>
          <p:cNvSpPr>
            <a:spLocks noGrp="1"/>
          </p:cNvSpPr>
          <p:nvPr>
            <p:ph idx="1"/>
          </p:nvPr>
        </p:nvSpPr>
        <p:spPr>
          <a:xfrm>
            <a:off x="0" y="1066800"/>
            <a:ext cx="8915400" cy="6781800"/>
          </a:xfrm>
        </p:spPr>
        <p:txBody>
          <a:bodyPr>
            <a:normAutofit fontScale="47500" lnSpcReduction="20000"/>
          </a:bodyPr>
          <a:lstStyle/>
          <a:p>
            <a:pPr>
              <a:buNone/>
            </a:pPr>
            <a:r>
              <a:rPr lang="en-US" sz="3840" dirty="0" smtClean="0"/>
              <a:t> </a:t>
            </a:r>
            <a:r>
              <a:rPr lang="en-US" sz="5053" dirty="0" smtClean="0"/>
              <a:t>  Motion of an ion in the potential well of an ion wave can be written in terms of the </a:t>
            </a:r>
            <a:r>
              <a:rPr lang="en-US" sz="5053" dirty="0" err="1" smtClean="0"/>
              <a:t>Sagdeev</a:t>
            </a:r>
            <a:r>
              <a:rPr lang="en-US" sz="5053" dirty="0" smtClean="0"/>
              <a:t> potential</a:t>
            </a:r>
          </a:p>
          <a:p>
            <a:pPr>
              <a:buNone/>
            </a:pPr>
            <a:r>
              <a:rPr lang="en-US" sz="5053" dirty="0" smtClean="0"/>
              <a:t>   Shocks excited in plasmas when the nonlinear</a:t>
            </a:r>
          </a:p>
          <a:p>
            <a:pPr>
              <a:buNone/>
            </a:pPr>
            <a:r>
              <a:rPr lang="en-US" sz="5053" dirty="0" smtClean="0"/>
              <a:t>    </a:t>
            </a:r>
            <a:r>
              <a:rPr lang="en-US" sz="5053" dirty="0" err="1" smtClean="0"/>
              <a:t>Sagdeev</a:t>
            </a:r>
            <a:r>
              <a:rPr lang="en-US" sz="5053" dirty="0" smtClean="0"/>
              <a:t> (quasi) potential</a:t>
            </a:r>
          </a:p>
          <a:p>
            <a:pPr>
              <a:buNone/>
            </a:pPr>
            <a:endParaRPr lang="en-US" dirty="0" smtClean="0"/>
          </a:p>
          <a:p>
            <a:pPr>
              <a:buNone/>
            </a:pPr>
            <a:r>
              <a:rPr lang="en-US" dirty="0" smtClean="0"/>
              <a:t>    </a:t>
            </a:r>
            <a:r>
              <a:rPr lang="en-US" sz="5053" dirty="0" err="1" smtClean="0"/>
              <a:t>Ψ(φ</a:t>
            </a:r>
            <a:r>
              <a:rPr lang="en-US" sz="5053" dirty="0" smtClean="0"/>
              <a:t>) = {</a:t>
            </a:r>
            <a:r>
              <a:rPr lang="en-US" sz="5053" dirty="0" err="1" smtClean="0"/>
              <a:t>P</a:t>
            </a:r>
            <a:r>
              <a:rPr lang="en-US" sz="5053" baseline="-25000" dirty="0" err="1" smtClean="0"/>
              <a:t>i</a:t>
            </a:r>
            <a:r>
              <a:rPr lang="en-US" sz="5053" dirty="0" err="1" smtClean="0"/>
              <a:t>(φ</a:t>
            </a:r>
            <a:r>
              <a:rPr lang="en-US" sz="5053" dirty="0" smtClean="0"/>
              <a:t>, M) –P</a:t>
            </a:r>
            <a:r>
              <a:rPr lang="en-US" sz="5053" baseline="-25000" dirty="0" smtClean="0"/>
              <a:t>e1</a:t>
            </a:r>
            <a:r>
              <a:rPr lang="en-US" sz="5053" dirty="0" smtClean="0"/>
              <a:t>(φ, </a:t>
            </a:r>
            <a:r>
              <a:rPr lang="en-US" sz="5053" dirty="0" err="1" smtClean="0"/>
              <a:t>Θ</a:t>
            </a:r>
            <a:r>
              <a:rPr lang="en-US" sz="5053" dirty="0" smtClean="0"/>
              <a:t>, </a:t>
            </a:r>
            <a:r>
              <a:rPr lang="en-US" sz="5053" dirty="0" err="1" smtClean="0"/>
              <a:t>Γ</a:t>
            </a:r>
            <a:r>
              <a:rPr lang="en-US" sz="5053" dirty="0" smtClean="0"/>
              <a:t>) – P</a:t>
            </a:r>
            <a:r>
              <a:rPr lang="en-US" sz="5053" baseline="-25000" dirty="0" smtClean="0"/>
              <a:t>e0</a:t>
            </a:r>
            <a:r>
              <a:rPr lang="en-US" sz="5053" dirty="0" smtClean="0"/>
              <a:t>(φ, </a:t>
            </a:r>
            <a:r>
              <a:rPr lang="en-US" sz="5053" dirty="0" err="1" smtClean="0"/>
              <a:t>Θ</a:t>
            </a:r>
            <a:r>
              <a:rPr lang="en-US" sz="5053" dirty="0" smtClean="0"/>
              <a:t>, </a:t>
            </a:r>
            <a:r>
              <a:rPr lang="en-US" sz="5053" dirty="0" err="1" smtClean="0"/>
              <a:t>Γ</a:t>
            </a:r>
            <a:r>
              <a:rPr lang="en-US" sz="5053" dirty="0" smtClean="0"/>
              <a:t>)} &lt; 0</a:t>
            </a:r>
          </a:p>
          <a:p>
            <a:pPr>
              <a:buNone/>
            </a:pPr>
            <a:endParaRPr lang="en-US" sz="3789" dirty="0" smtClean="0"/>
          </a:p>
          <a:p>
            <a:pPr>
              <a:buNone/>
            </a:pPr>
            <a:r>
              <a:rPr lang="en-US" sz="3789" dirty="0" err="1" smtClean="0"/>
              <a:t>P</a:t>
            </a:r>
            <a:r>
              <a:rPr lang="en-US" sz="3789" baseline="-25000" dirty="0" err="1" smtClean="0"/>
              <a:t>i</a:t>
            </a:r>
            <a:r>
              <a:rPr lang="en-US" sz="3789" dirty="0" err="1" smtClean="0"/>
              <a:t>(φ</a:t>
            </a:r>
            <a:r>
              <a:rPr lang="en-US" sz="3789" dirty="0" smtClean="0"/>
              <a:t>, M) = ion pressure for cold ions &amp; </a:t>
            </a:r>
            <a:r>
              <a:rPr lang="en-US" sz="3789" dirty="0" err="1" smtClean="0"/>
              <a:t>Maxwellian</a:t>
            </a:r>
            <a:r>
              <a:rPr lang="en-US" sz="3789" dirty="0" smtClean="0"/>
              <a:t> </a:t>
            </a:r>
            <a:r>
              <a:rPr lang="en-US" sz="3789" dirty="0" err="1" smtClean="0"/>
              <a:t>e</a:t>
            </a:r>
            <a:r>
              <a:rPr lang="en-US" sz="3789" baseline="30000" dirty="0" smtClean="0"/>
              <a:t>-</a:t>
            </a:r>
          </a:p>
          <a:p>
            <a:pPr>
              <a:buNone/>
            </a:pPr>
            <a:r>
              <a:rPr lang="en-US" sz="3789" dirty="0" smtClean="0"/>
              <a:t>P</a:t>
            </a:r>
            <a:r>
              <a:rPr lang="en-US" sz="3789" baseline="-25000" dirty="0" smtClean="0"/>
              <a:t>e1</a:t>
            </a:r>
            <a:r>
              <a:rPr lang="en-US" sz="3789" dirty="0" smtClean="0"/>
              <a:t>(φ, </a:t>
            </a:r>
            <a:r>
              <a:rPr lang="en-US" sz="3789" dirty="0" err="1" smtClean="0"/>
              <a:t>Θ</a:t>
            </a:r>
            <a:r>
              <a:rPr lang="en-US" sz="3789" dirty="0" smtClean="0"/>
              <a:t>, </a:t>
            </a:r>
            <a:r>
              <a:rPr lang="en-US" sz="3789" dirty="0" err="1" smtClean="0"/>
              <a:t>Γ</a:t>
            </a:r>
            <a:r>
              <a:rPr lang="en-US" sz="3789" dirty="0" smtClean="0"/>
              <a:t>) =downstream </a:t>
            </a:r>
            <a:r>
              <a:rPr lang="en-US" sz="3789" dirty="0" err="1" smtClean="0"/>
              <a:t>e</a:t>
            </a:r>
            <a:r>
              <a:rPr lang="en-US" sz="3789" baseline="30000" dirty="0" smtClean="0"/>
              <a:t>-</a:t>
            </a:r>
            <a:r>
              <a:rPr lang="en-US" sz="3789" dirty="0" smtClean="0"/>
              <a:t> pressure</a:t>
            </a:r>
          </a:p>
          <a:p>
            <a:pPr>
              <a:buNone/>
            </a:pPr>
            <a:r>
              <a:rPr lang="en-US" sz="3789" dirty="0" smtClean="0"/>
              <a:t>P</a:t>
            </a:r>
            <a:r>
              <a:rPr lang="en-US" sz="3789" baseline="-25000" dirty="0" smtClean="0"/>
              <a:t>e0</a:t>
            </a:r>
            <a:r>
              <a:rPr lang="en-US" sz="3789" dirty="0" smtClean="0"/>
              <a:t>(φ, </a:t>
            </a:r>
            <a:r>
              <a:rPr lang="en-US" sz="3789" dirty="0" err="1" smtClean="0"/>
              <a:t>Θ</a:t>
            </a:r>
            <a:r>
              <a:rPr lang="en-US" sz="3789" dirty="0" smtClean="0"/>
              <a:t>, </a:t>
            </a:r>
            <a:r>
              <a:rPr lang="en-US" sz="3789" dirty="0" err="1" smtClean="0"/>
              <a:t>Γ</a:t>
            </a:r>
            <a:r>
              <a:rPr lang="en-US" sz="3789" dirty="0" smtClean="0"/>
              <a:t>)= upstream </a:t>
            </a:r>
            <a:r>
              <a:rPr lang="en-US" sz="3789" dirty="0" err="1" smtClean="0"/>
              <a:t>e</a:t>
            </a:r>
            <a:r>
              <a:rPr lang="en-US" sz="3789" baseline="30000" dirty="0" smtClean="0"/>
              <a:t>-</a:t>
            </a:r>
            <a:r>
              <a:rPr lang="en-US" sz="3789" dirty="0" smtClean="0"/>
              <a:t> pressure</a:t>
            </a:r>
          </a:p>
          <a:p>
            <a:pPr>
              <a:buNone/>
            </a:pPr>
            <a:r>
              <a:rPr lang="en-US" sz="3789" dirty="0" smtClean="0"/>
              <a:t>M = </a:t>
            </a:r>
            <a:r>
              <a:rPr lang="en-US" sz="3789" dirty="0" err="1" smtClean="0"/>
              <a:t>V</a:t>
            </a:r>
            <a:r>
              <a:rPr lang="en-US" sz="3789" baseline="-25000" dirty="0" err="1" smtClean="0"/>
              <a:t>sh</a:t>
            </a:r>
            <a:r>
              <a:rPr lang="en-US" sz="3789" dirty="0" smtClean="0"/>
              <a:t>/C</a:t>
            </a:r>
            <a:r>
              <a:rPr lang="en-US" sz="3789" baseline="-25000" dirty="0" smtClean="0"/>
              <a:t>s </a:t>
            </a:r>
            <a:r>
              <a:rPr lang="en-US" sz="3789" dirty="0" smtClean="0"/>
              <a:t>  with Cs = (kT</a:t>
            </a:r>
            <a:r>
              <a:rPr lang="en-US" sz="3789" baseline="-25000" dirty="0" smtClean="0"/>
              <a:t>e0</a:t>
            </a:r>
            <a:r>
              <a:rPr lang="en-US" sz="3789" dirty="0" smtClean="0"/>
              <a:t>/m</a:t>
            </a:r>
            <a:r>
              <a:rPr lang="en-US" sz="3789" baseline="-25000" dirty="0" smtClean="0"/>
              <a:t>i</a:t>
            </a:r>
            <a:r>
              <a:rPr lang="en-US" sz="3789" dirty="0" smtClean="0"/>
              <a:t>)</a:t>
            </a:r>
            <a:r>
              <a:rPr lang="en-US" sz="3789" baseline="30000" dirty="0" smtClean="0"/>
              <a:t>1/2     </a:t>
            </a:r>
          </a:p>
          <a:p>
            <a:pPr>
              <a:buNone/>
            </a:pPr>
            <a:r>
              <a:rPr lang="en-US" sz="3789" dirty="0" err="1" smtClean="0"/>
              <a:t>Φ</a:t>
            </a:r>
            <a:r>
              <a:rPr lang="en-US" sz="3789" dirty="0" smtClean="0"/>
              <a:t> = eφ/kT</a:t>
            </a:r>
            <a:r>
              <a:rPr lang="en-US" sz="3789" baseline="-25000" dirty="0" smtClean="0"/>
              <a:t>e2</a:t>
            </a:r>
            <a:r>
              <a:rPr lang="en-US" sz="3789" dirty="0" smtClean="0"/>
              <a:t> electrostatic potential energy difference</a:t>
            </a:r>
          </a:p>
          <a:p>
            <a:pPr>
              <a:buNone/>
            </a:pPr>
            <a:r>
              <a:rPr lang="en-US" sz="3789" dirty="0" err="1" smtClean="0"/>
              <a:t>Φ</a:t>
            </a:r>
            <a:r>
              <a:rPr lang="en-US" sz="3789" dirty="0" smtClean="0"/>
              <a:t> plays role of space and </a:t>
            </a:r>
            <a:r>
              <a:rPr lang="en-US" sz="3789" dirty="0" err="1" smtClean="0"/>
              <a:t>ξ</a:t>
            </a:r>
            <a:r>
              <a:rPr lang="en-US" sz="3789" dirty="0" smtClean="0"/>
              <a:t>=</a:t>
            </a:r>
            <a:r>
              <a:rPr lang="en-US" sz="3789" dirty="0" err="1" smtClean="0"/>
              <a:t>x</a:t>
            </a:r>
            <a:r>
              <a:rPr lang="en-US" sz="3789" dirty="0" smtClean="0"/>
              <a:t>/λ</a:t>
            </a:r>
            <a:r>
              <a:rPr lang="en-US" sz="3789" baseline="-25000" dirty="0" smtClean="0"/>
              <a:t>D </a:t>
            </a:r>
            <a:r>
              <a:rPr lang="en-US" sz="3789" dirty="0" smtClean="0"/>
              <a:t>plays role of time</a:t>
            </a:r>
          </a:p>
          <a:p>
            <a:pPr>
              <a:buNone/>
            </a:pPr>
            <a:endParaRPr lang="en-US" sz="3789" dirty="0" smtClean="0"/>
          </a:p>
          <a:p>
            <a:pPr>
              <a:buNone/>
            </a:pPr>
            <a:endParaRPr lang="en-US" sz="2571" dirty="0" smtClean="0"/>
          </a:p>
          <a:p>
            <a:pPr>
              <a:buNone/>
            </a:pPr>
            <a:r>
              <a:rPr lang="en-US" sz="5091" dirty="0" smtClean="0"/>
              <a:t>    Ions will be reflected when</a:t>
            </a:r>
          </a:p>
          <a:p>
            <a:pPr>
              <a:buNone/>
            </a:pPr>
            <a:endParaRPr lang="en-US" sz="5091" dirty="0" smtClean="0"/>
          </a:p>
          <a:p>
            <a:pPr>
              <a:buNone/>
            </a:pPr>
            <a:r>
              <a:rPr lang="en-US" sz="5091" dirty="0" err="1" smtClean="0">
                <a:latin typeface="Lucida Grande"/>
                <a:ea typeface="Lucida Grande"/>
                <a:cs typeface="Lucida Grande"/>
              </a:rPr>
              <a:t>eϕ</a:t>
            </a:r>
            <a:r>
              <a:rPr lang="en-US" sz="5091" dirty="0" smtClean="0">
                <a:latin typeface="Lucida Grande"/>
                <a:ea typeface="Lucida Grande"/>
                <a:cs typeface="Lucida Grande"/>
              </a:rPr>
              <a:t> &gt; ½ m</a:t>
            </a:r>
            <a:r>
              <a:rPr lang="en-US" sz="5091" baseline="-25000" dirty="0" smtClean="0">
                <a:latin typeface="Lucida Grande"/>
                <a:ea typeface="Lucida Grande"/>
                <a:cs typeface="Lucida Grande"/>
              </a:rPr>
              <a:t>i</a:t>
            </a:r>
            <a:r>
              <a:rPr lang="en-US" sz="5091" dirty="0" smtClean="0">
                <a:latin typeface="Lucida Grande"/>
                <a:ea typeface="Lucida Grande"/>
                <a:cs typeface="Lucida Grande"/>
              </a:rPr>
              <a:t>V</a:t>
            </a:r>
            <a:r>
              <a:rPr lang="en-US" sz="5091" baseline="30000" dirty="0" smtClean="0">
                <a:latin typeface="Lucida Grande"/>
                <a:ea typeface="Lucida Grande"/>
                <a:cs typeface="Lucida Grande"/>
              </a:rPr>
              <a:t>2</a:t>
            </a:r>
            <a:r>
              <a:rPr lang="en-US" sz="5091" baseline="-25000" dirty="0" smtClean="0">
                <a:latin typeface="Lucida Grande"/>
                <a:ea typeface="Lucida Grande"/>
                <a:cs typeface="Lucida Grande"/>
              </a:rPr>
              <a:t>sh   </a:t>
            </a:r>
            <a:r>
              <a:rPr lang="en-US" sz="5091" dirty="0" smtClean="0">
                <a:latin typeface="Lucida Grande"/>
                <a:ea typeface="Lucida Grande"/>
                <a:cs typeface="Lucida Grande"/>
              </a:rPr>
              <a:t>which gives </a:t>
            </a:r>
            <a:r>
              <a:rPr lang="en-US" sz="5091" dirty="0" err="1" smtClean="0">
                <a:latin typeface="Lucida Grande"/>
                <a:ea typeface="Lucida Grande"/>
                <a:cs typeface="Lucida Grande"/>
              </a:rPr>
              <a:t>eϕ</a:t>
            </a:r>
            <a:r>
              <a:rPr lang="en-US" sz="5091" dirty="0" smtClean="0">
                <a:latin typeface="Lucida Grande"/>
                <a:ea typeface="Lucida Grande"/>
                <a:cs typeface="Lucida Grande"/>
              </a:rPr>
              <a:t> </a:t>
            </a:r>
            <a:r>
              <a:rPr lang="en-US" sz="5091" baseline="-25000" dirty="0" err="1" smtClean="0">
                <a:latin typeface="Lucida Grande"/>
                <a:ea typeface="Lucida Grande"/>
                <a:cs typeface="Lucida Grande"/>
              </a:rPr>
              <a:t>crit</a:t>
            </a:r>
            <a:r>
              <a:rPr lang="en-US" sz="5091" dirty="0" smtClean="0">
                <a:latin typeface="Lucida Grande"/>
                <a:ea typeface="Lucida Grande"/>
                <a:cs typeface="Lucida Grande"/>
              </a:rPr>
              <a:t> </a:t>
            </a:r>
            <a:r>
              <a:rPr lang="en-US" sz="5091" baseline="1000" dirty="0" smtClean="0">
                <a:latin typeface="Lucida Grande"/>
                <a:ea typeface="Lucida Grande"/>
                <a:cs typeface="Lucida Grande"/>
              </a:rPr>
              <a:t>=</a:t>
            </a:r>
            <a:r>
              <a:rPr lang="en-US" sz="5091" dirty="0" smtClean="0">
                <a:latin typeface="Lucida Grande"/>
                <a:ea typeface="Lucida Grande"/>
                <a:cs typeface="Lucida Grande"/>
              </a:rPr>
              <a:t> M</a:t>
            </a:r>
            <a:r>
              <a:rPr lang="en-US" sz="5091" baseline="30000" dirty="0" smtClean="0">
                <a:latin typeface="Lucida Grande"/>
                <a:ea typeface="Lucida Grande"/>
                <a:cs typeface="Lucida Grande"/>
              </a:rPr>
              <a:t>2</a:t>
            </a:r>
            <a:r>
              <a:rPr lang="en-US" sz="5091" baseline="-25000" dirty="0" smtClean="0">
                <a:latin typeface="Lucida Grande"/>
                <a:ea typeface="Lucida Grande"/>
                <a:cs typeface="Lucida Grande"/>
              </a:rPr>
              <a:t>crit</a:t>
            </a:r>
            <a:r>
              <a:rPr lang="en-US" sz="5091" dirty="0" smtClean="0">
                <a:latin typeface="Lucida Grande"/>
                <a:ea typeface="Lucida Grande"/>
                <a:cs typeface="Lucida Grande"/>
              </a:rPr>
              <a:t>/2 </a:t>
            </a:r>
            <a:endParaRPr lang="en-US" sz="5091" dirty="0" smtClean="0"/>
          </a:p>
          <a:p>
            <a:pPr>
              <a:buNone/>
            </a:pPr>
            <a:endParaRPr lang="en-US" baseline="30000" dirty="0" smtClean="0"/>
          </a:p>
          <a:p>
            <a:pPr>
              <a:buNone/>
            </a:pPr>
            <a:endParaRPr lang="en-US" baseline="30000" dirty="0" smtClean="0"/>
          </a:p>
          <a:p>
            <a:pPr>
              <a:buNone/>
            </a:pPr>
            <a:r>
              <a:rPr lang="en-US" dirty="0" smtClean="0"/>
              <a:t>  </a:t>
            </a:r>
            <a:endParaRPr lang="en-US" dirty="0"/>
          </a:p>
        </p:txBody>
      </p:sp>
      <p:pic>
        <p:nvPicPr>
          <p:cNvPr id="4" name="Picture 3" descr="Picture 1.png"/>
          <p:cNvPicPr>
            <a:picLocks noChangeAspect="1"/>
          </p:cNvPicPr>
          <p:nvPr/>
        </p:nvPicPr>
        <p:blipFill>
          <a:blip r:embed="rId2"/>
          <a:stretch>
            <a:fillRect/>
          </a:stretch>
        </p:blipFill>
        <p:spPr>
          <a:xfrm>
            <a:off x="6236792" y="2209800"/>
            <a:ext cx="2831008" cy="347945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00FF"/>
                </a:solidFill>
              </a:rPr>
              <a:t>Critical Mach Number Needed for Ion Reflection as a Function of </a:t>
            </a:r>
            <a:r>
              <a:rPr lang="en-US" sz="3600" dirty="0" err="1" smtClean="0">
                <a:solidFill>
                  <a:srgbClr val="0000FF"/>
                </a:solidFill>
              </a:rPr>
              <a:t>Γ</a:t>
            </a:r>
            <a:r>
              <a:rPr lang="en-US" sz="3600" dirty="0" smtClean="0">
                <a:solidFill>
                  <a:srgbClr val="0000FF"/>
                </a:solidFill>
              </a:rPr>
              <a:t> and </a:t>
            </a:r>
            <a:r>
              <a:rPr lang="en-US" sz="3600" dirty="0" err="1" smtClean="0">
                <a:solidFill>
                  <a:srgbClr val="0000FF"/>
                </a:solidFill>
              </a:rPr>
              <a:t>Θ</a:t>
            </a:r>
            <a:endParaRPr lang="en-US" sz="3600" dirty="0">
              <a:solidFill>
                <a:srgbClr val="0000FF"/>
              </a:solidFill>
            </a:endParaRPr>
          </a:p>
        </p:txBody>
      </p:sp>
      <p:cxnSp>
        <p:nvCxnSpPr>
          <p:cNvPr id="8" name="Straight Connector 7"/>
          <p:cNvCxnSpPr/>
          <p:nvPr/>
        </p:nvCxnSpPr>
        <p:spPr>
          <a:xfrm>
            <a:off x="4419600" y="6020594"/>
            <a:ext cx="76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072439" y="2590800"/>
            <a:ext cx="1423361" cy="923330"/>
          </a:xfrm>
          <a:prstGeom prst="rect">
            <a:avLst/>
          </a:prstGeom>
          <a:noFill/>
        </p:spPr>
        <p:txBody>
          <a:bodyPr wrap="none" rtlCol="0">
            <a:spAutoFit/>
          </a:bodyPr>
          <a:lstStyle/>
          <a:p>
            <a:r>
              <a:rPr lang="en-US" dirty="0" smtClean="0"/>
              <a:t>Experimental</a:t>
            </a:r>
          </a:p>
          <a:p>
            <a:r>
              <a:rPr lang="en-US" dirty="0" smtClean="0"/>
              <a:t>Parameter</a:t>
            </a:r>
          </a:p>
          <a:p>
            <a:r>
              <a:rPr lang="en-US" dirty="0" smtClean="0"/>
              <a:t>Regime</a:t>
            </a:r>
            <a:endParaRPr lang="en-US" dirty="0"/>
          </a:p>
        </p:txBody>
      </p:sp>
      <p:sp>
        <p:nvSpPr>
          <p:cNvPr id="9" name="TextBox 8"/>
          <p:cNvSpPr txBox="1"/>
          <p:nvPr/>
        </p:nvSpPr>
        <p:spPr>
          <a:xfrm>
            <a:off x="5334000" y="3974068"/>
            <a:ext cx="1530099" cy="369332"/>
          </a:xfrm>
          <a:prstGeom prst="rect">
            <a:avLst/>
          </a:prstGeom>
          <a:noFill/>
        </p:spPr>
        <p:txBody>
          <a:bodyPr wrap="none" rtlCol="0">
            <a:spAutoFit/>
          </a:bodyPr>
          <a:lstStyle/>
          <a:p>
            <a:r>
              <a:rPr lang="en-US" dirty="0" err="1" smtClean="0"/>
              <a:t>Nonrelativistic</a:t>
            </a:r>
            <a:endParaRPr lang="en-US" dirty="0"/>
          </a:p>
        </p:txBody>
      </p:sp>
      <p:sp>
        <p:nvSpPr>
          <p:cNvPr id="11" name="TextBox 10"/>
          <p:cNvSpPr txBox="1"/>
          <p:nvPr/>
        </p:nvSpPr>
        <p:spPr>
          <a:xfrm>
            <a:off x="4724400" y="4419600"/>
            <a:ext cx="1181934" cy="369332"/>
          </a:xfrm>
          <a:prstGeom prst="rect">
            <a:avLst/>
          </a:prstGeom>
          <a:noFill/>
        </p:spPr>
        <p:txBody>
          <a:bodyPr wrap="none" rtlCol="0">
            <a:spAutoFit/>
          </a:bodyPr>
          <a:lstStyle/>
          <a:p>
            <a:r>
              <a:rPr lang="en-US" dirty="0" smtClean="0"/>
              <a:t>Relativistic</a:t>
            </a:r>
            <a:endParaRPr lang="en-US" dirty="0"/>
          </a:p>
        </p:txBody>
      </p:sp>
      <p:sp>
        <p:nvSpPr>
          <p:cNvPr id="12" name="TextBox 11"/>
          <p:cNvSpPr txBox="1"/>
          <p:nvPr/>
        </p:nvSpPr>
        <p:spPr>
          <a:xfrm>
            <a:off x="1981200" y="4876800"/>
            <a:ext cx="1609560" cy="369332"/>
          </a:xfrm>
          <a:prstGeom prst="rect">
            <a:avLst/>
          </a:prstGeom>
          <a:noFill/>
        </p:spPr>
        <p:txBody>
          <a:bodyPr wrap="none" rtlCol="0">
            <a:spAutoFit/>
          </a:bodyPr>
          <a:lstStyle/>
          <a:p>
            <a:r>
              <a:rPr lang="en-US" dirty="0" smtClean="0"/>
              <a:t>PIC simulations</a:t>
            </a:r>
            <a:endParaRPr lang="en-US" dirty="0"/>
          </a:p>
        </p:txBody>
      </p:sp>
      <p:pic>
        <p:nvPicPr>
          <p:cNvPr id="13" name="Picture 12" descr="Screen shot 2012-09-17 at 4.07.23 PM.png"/>
          <p:cNvPicPr>
            <a:picLocks noChangeAspect="1"/>
          </p:cNvPicPr>
          <p:nvPr/>
        </p:nvPicPr>
        <p:blipFill>
          <a:blip r:embed="rId2"/>
          <a:stretch>
            <a:fillRect/>
          </a:stretch>
        </p:blipFill>
        <p:spPr>
          <a:xfrm>
            <a:off x="0" y="2185219"/>
            <a:ext cx="9144000" cy="3834581"/>
          </a:xfrm>
          <a:prstGeom prst="rect">
            <a:avLst/>
          </a:prstGeom>
        </p:spPr>
      </p:pic>
      <p:sp>
        <p:nvSpPr>
          <p:cNvPr id="10" name="TextBox 9"/>
          <p:cNvSpPr txBox="1"/>
          <p:nvPr/>
        </p:nvSpPr>
        <p:spPr>
          <a:xfrm>
            <a:off x="685800" y="6248400"/>
            <a:ext cx="3754904" cy="369332"/>
          </a:xfrm>
          <a:prstGeom prst="rect">
            <a:avLst/>
          </a:prstGeom>
          <a:noFill/>
        </p:spPr>
        <p:txBody>
          <a:bodyPr wrap="none" rtlCol="0">
            <a:spAutoFit/>
          </a:bodyPr>
          <a:lstStyle/>
          <a:p>
            <a:r>
              <a:rPr lang="en-US" dirty="0" smtClean="0"/>
              <a:t>F. </a:t>
            </a:r>
            <a:r>
              <a:rPr lang="en-US" dirty="0" err="1" smtClean="0"/>
              <a:t>Fiuza</a:t>
            </a:r>
            <a:r>
              <a:rPr lang="en-US" dirty="0" smtClean="0"/>
              <a:t> et al Submitted for publication</a:t>
            </a:r>
            <a:endParaRPr lang="en-US" dirty="0"/>
          </a:p>
        </p:txBody>
      </p:sp>
      <p:cxnSp>
        <p:nvCxnSpPr>
          <p:cNvPr id="15" name="Straight Connector 14"/>
          <p:cNvCxnSpPr/>
          <p:nvPr/>
        </p:nvCxnSpPr>
        <p:spPr>
          <a:xfrm>
            <a:off x="6400800" y="2819400"/>
            <a:ext cx="4572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400800" y="3048000"/>
            <a:ext cx="457200" cy="158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400800" y="3351212"/>
            <a:ext cx="45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400800" y="3579812"/>
            <a:ext cx="4572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895981" y="2590800"/>
            <a:ext cx="800219" cy="1200329"/>
          </a:xfrm>
          <a:prstGeom prst="rect">
            <a:avLst/>
          </a:prstGeom>
          <a:noFill/>
        </p:spPr>
        <p:txBody>
          <a:bodyPr wrap="none" rtlCol="0">
            <a:spAutoFit/>
          </a:bodyPr>
          <a:lstStyle/>
          <a:p>
            <a:r>
              <a:rPr lang="en-US" dirty="0" smtClean="0"/>
              <a:t>1 </a:t>
            </a:r>
            <a:r>
              <a:rPr lang="en-US" dirty="0" err="1" smtClean="0"/>
              <a:t>keV</a:t>
            </a:r>
            <a:endParaRPr lang="en-US" dirty="0" smtClean="0"/>
          </a:p>
          <a:p>
            <a:r>
              <a:rPr lang="en-US" dirty="0" smtClean="0"/>
              <a:t>1 </a:t>
            </a:r>
            <a:r>
              <a:rPr lang="en-US" dirty="0" err="1" smtClean="0"/>
              <a:t>MeV</a:t>
            </a:r>
            <a:endParaRPr lang="en-US" dirty="0" smtClean="0"/>
          </a:p>
          <a:p>
            <a:r>
              <a:rPr lang="en-US" dirty="0" smtClean="0"/>
              <a:t>1keV</a:t>
            </a:r>
          </a:p>
          <a:p>
            <a:r>
              <a:rPr lang="en-US" dirty="0" smtClean="0"/>
              <a:t>1MeV</a:t>
            </a:r>
            <a:endParaRPr lang="en-US" dirty="0"/>
          </a:p>
        </p:txBody>
      </p:sp>
      <p:cxnSp>
        <p:nvCxnSpPr>
          <p:cNvPr id="24" name="Straight Connector 23"/>
          <p:cNvCxnSpPr/>
          <p:nvPr/>
        </p:nvCxnSpPr>
        <p:spPr>
          <a:xfrm rot="5400000">
            <a:off x="4190206" y="3961606"/>
            <a:ext cx="2895600" cy="15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4877197" y="3962003"/>
            <a:ext cx="2896394" cy="15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rot="16200000">
            <a:off x="5221299" y="3084502"/>
            <a:ext cx="1509135" cy="369332"/>
          </a:xfrm>
          <a:prstGeom prst="rect">
            <a:avLst/>
          </a:prstGeom>
          <a:noFill/>
        </p:spPr>
        <p:txBody>
          <a:bodyPr wrap="none" rtlCol="0">
            <a:spAutoFit/>
          </a:bodyPr>
          <a:lstStyle/>
          <a:p>
            <a:r>
              <a:rPr lang="en-US" dirty="0" smtClean="0"/>
              <a:t>EXPERIMENTS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972800" cy="1143000"/>
          </a:xfrm>
        </p:spPr>
        <p:txBody>
          <a:bodyPr>
            <a:noAutofit/>
          </a:bodyPr>
          <a:lstStyle/>
          <a:p>
            <a:r>
              <a:rPr lang="en-US" sz="3200" dirty="0" smtClean="0">
                <a:solidFill>
                  <a:srgbClr val="0000FF"/>
                </a:solidFill>
                <a:latin typeface="Comic Sans MS"/>
              </a:rPr>
              <a:t>Density Ratio </a:t>
            </a:r>
            <a:r>
              <a:rPr lang="en-US" sz="3200" dirty="0" err="1" smtClean="0">
                <a:solidFill>
                  <a:srgbClr val="0000FF"/>
                </a:solidFill>
                <a:latin typeface="Comic Sans MS"/>
              </a:rPr>
              <a:t>Γ</a:t>
            </a:r>
            <a:r>
              <a:rPr lang="en-US" sz="3200" dirty="0" smtClean="0">
                <a:solidFill>
                  <a:srgbClr val="0000FF"/>
                </a:solidFill>
                <a:latin typeface="Comic Sans MS"/>
              </a:rPr>
              <a:t>= </a:t>
            </a:r>
            <a:r>
              <a:rPr lang="en-US" sz="3200" dirty="0" err="1" smtClean="0">
                <a:solidFill>
                  <a:srgbClr val="0000FF"/>
                </a:solidFill>
                <a:latin typeface="Comic Sans MS"/>
              </a:rPr>
              <a:t>n</a:t>
            </a:r>
            <a:r>
              <a:rPr lang="en-US" sz="3200" baseline="-25000" dirty="0" err="1" smtClean="0">
                <a:solidFill>
                  <a:srgbClr val="0000FF"/>
                </a:solidFill>
                <a:latin typeface="Comic Sans MS"/>
              </a:rPr>
              <a:t>d</a:t>
            </a:r>
            <a:r>
              <a:rPr lang="en-US" sz="3200" dirty="0" smtClean="0">
                <a:solidFill>
                  <a:srgbClr val="0000FF"/>
                </a:solidFill>
                <a:latin typeface="Comic Sans MS"/>
              </a:rPr>
              <a:t>/n</a:t>
            </a:r>
            <a:r>
              <a:rPr lang="en-US" sz="3200" baseline="-25000" dirty="0" smtClean="0">
                <a:solidFill>
                  <a:srgbClr val="0000FF"/>
                </a:solidFill>
                <a:latin typeface="Comic Sans MS"/>
              </a:rPr>
              <a:t>u</a:t>
            </a:r>
            <a:r>
              <a:rPr lang="en-US" sz="3200" dirty="0" smtClean="0">
                <a:solidFill>
                  <a:srgbClr val="0000FF"/>
                </a:solidFill>
                <a:latin typeface="Comic Sans MS"/>
              </a:rPr>
              <a:t> Threshold of Shocks</a:t>
            </a:r>
            <a:r>
              <a:rPr lang="en-US" sz="3600" dirty="0" smtClean="0">
                <a:solidFill>
                  <a:srgbClr val="0000FF"/>
                </a:solidFill>
                <a:latin typeface="Comic Sans MS"/>
              </a:rPr>
              <a:t/>
            </a:r>
            <a:br>
              <a:rPr lang="en-US" sz="3600" dirty="0" smtClean="0">
                <a:solidFill>
                  <a:srgbClr val="0000FF"/>
                </a:solidFill>
                <a:latin typeface="Comic Sans MS"/>
              </a:rPr>
            </a:br>
            <a:r>
              <a:rPr lang="en-US" sz="2800" dirty="0" smtClean="0">
                <a:solidFill>
                  <a:srgbClr val="0000FF"/>
                </a:solidFill>
                <a:latin typeface="Comic Sans MS"/>
              </a:rPr>
              <a:t>(ion density evolution) </a:t>
            </a:r>
            <a:endParaRPr lang="en-US" sz="2800" dirty="0">
              <a:solidFill>
                <a:srgbClr val="0000FF"/>
              </a:solidFill>
              <a:latin typeface="Comic Sans MS"/>
            </a:endParaRPr>
          </a:p>
        </p:txBody>
      </p:sp>
      <p:pic>
        <p:nvPicPr>
          <p:cNvPr id="4" name="density exp.avi">
            <a:hlinkClick r:id="" action="ppaction://media"/>
          </p:cNvPr>
          <p:cNvPicPr/>
          <p:nvPr>
            <p:ph idx="1"/>
            <a:videoFile r:link="rId1"/>
          </p:nvPr>
        </p:nvPicPr>
        <p:blipFill>
          <a:blip r:embed="rId3"/>
          <a:stretch>
            <a:fillRect/>
          </a:stretch>
        </p:blipFill>
        <p:spPr>
          <a:xfrm>
            <a:off x="1219201" y="2209800"/>
            <a:ext cx="6553200" cy="4129882"/>
          </a:xfrm>
        </p:spPr>
      </p:pic>
      <p:sp>
        <p:nvSpPr>
          <p:cNvPr id="5" name="TextBox 4"/>
          <p:cNvSpPr txBox="1"/>
          <p:nvPr/>
        </p:nvSpPr>
        <p:spPr>
          <a:xfrm>
            <a:off x="1981200" y="2526268"/>
            <a:ext cx="512543" cy="369332"/>
          </a:xfrm>
          <a:prstGeom prst="rect">
            <a:avLst/>
          </a:prstGeom>
          <a:noFill/>
        </p:spPr>
        <p:txBody>
          <a:bodyPr wrap="none" rtlCol="0">
            <a:spAutoFit/>
          </a:bodyPr>
          <a:lstStyle/>
          <a:p>
            <a:r>
              <a:rPr lang="en-US" b="1" dirty="0" err="1" smtClean="0"/>
              <a:t>Γ</a:t>
            </a:r>
            <a:r>
              <a:rPr lang="en-US" b="1" dirty="0" smtClean="0"/>
              <a:t>=1</a:t>
            </a:r>
            <a:endParaRPr lang="en-US" b="1" dirty="0"/>
          </a:p>
        </p:txBody>
      </p:sp>
      <p:sp>
        <p:nvSpPr>
          <p:cNvPr id="7" name="Rectangle 6"/>
          <p:cNvSpPr/>
          <p:nvPr/>
        </p:nvSpPr>
        <p:spPr>
          <a:xfrm>
            <a:off x="5105400" y="2526268"/>
            <a:ext cx="687808" cy="369332"/>
          </a:xfrm>
          <a:prstGeom prst="rect">
            <a:avLst/>
          </a:prstGeom>
        </p:spPr>
        <p:txBody>
          <a:bodyPr wrap="none">
            <a:spAutoFit/>
          </a:bodyPr>
          <a:lstStyle/>
          <a:p>
            <a:r>
              <a:rPr lang="en-US" b="1" dirty="0" err="1" smtClean="0"/>
              <a:t>Γ</a:t>
            </a:r>
            <a:r>
              <a:rPr lang="en-US" b="1" dirty="0" smtClean="0"/>
              <a:t>=1.5</a:t>
            </a:r>
            <a:endParaRPr lang="en-US" b="1" dirty="0"/>
          </a:p>
        </p:txBody>
      </p:sp>
      <p:sp>
        <p:nvSpPr>
          <p:cNvPr id="8" name="Rectangle 7"/>
          <p:cNvSpPr/>
          <p:nvPr/>
        </p:nvSpPr>
        <p:spPr>
          <a:xfrm>
            <a:off x="1981200" y="4431268"/>
            <a:ext cx="512543" cy="369332"/>
          </a:xfrm>
          <a:prstGeom prst="rect">
            <a:avLst/>
          </a:prstGeom>
        </p:spPr>
        <p:txBody>
          <a:bodyPr wrap="none">
            <a:spAutoFit/>
          </a:bodyPr>
          <a:lstStyle/>
          <a:p>
            <a:r>
              <a:rPr lang="en-US" b="1" dirty="0" err="1" smtClean="0"/>
              <a:t>Γ</a:t>
            </a:r>
            <a:r>
              <a:rPr lang="en-US" b="1" dirty="0" smtClean="0"/>
              <a:t>=2</a:t>
            </a:r>
            <a:endParaRPr lang="en-US" b="1" dirty="0"/>
          </a:p>
        </p:txBody>
      </p:sp>
      <p:sp>
        <p:nvSpPr>
          <p:cNvPr id="9" name="Rectangle 8"/>
          <p:cNvSpPr/>
          <p:nvPr/>
        </p:nvSpPr>
        <p:spPr>
          <a:xfrm>
            <a:off x="5029200" y="4431268"/>
            <a:ext cx="512543" cy="369332"/>
          </a:xfrm>
          <a:prstGeom prst="rect">
            <a:avLst/>
          </a:prstGeom>
        </p:spPr>
        <p:txBody>
          <a:bodyPr wrap="square">
            <a:spAutoFit/>
          </a:bodyPr>
          <a:lstStyle/>
          <a:p>
            <a:r>
              <a:rPr lang="en-US" b="1" dirty="0" err="1" smtClean="0"/>
              <a:t>Γ</a:t>
            </a:r>
            <a:r>
              <a:rPr lang="en-US" b="1" dirty="0" smtClean="0"/>
              <a:t>=5</a:t>
            </a:r>
            <a:endParaRPr lang="en-US" b="1" dirty="0"/>
          </a:p>
        </p:txBody>
      </p:sp>
      <p:sp>
        <p:nvSpPr>
          <p:cNvPr id="10" name="TextBox 9"/>
          <p:cNvSpPr txBox="1"/>
          <p:nvPr/>
        </p:nvSpPr>
        <p:spPr>
          <a:xfrm>
            <a:off x="-76200" y="1143000"/>
            <a:ext cx="9350662" cy="954107"/>
          </a:xfrm>
          <a:prstGeom prst="rect">
            <a:avLst/>
          </a:prstGeom>
          <a:noFill/>
        </p:spPr>
        <p:txBody>
          <a:bodyPr wrap="none" rtlCol="0">
            <a:spAutoFit/>
          </a:bodyPr>
          <a:lstStyle/>
          <a:p>
            <a:r>
              <a:rPr lang="en-US" sz="2800" dirty="0" smtClean="0"/>
              <a:t>Expansion of a dense plasma into a rarefied exponential plasma</a:t>
            </a:r>
          </a:p>
          <a:p>
            <a:r>
              <a:rPr lang="en-US" sz="2800" dirty="0" smtClean="0"/>
              <a:t>                                              E</a:t>
            </a:r>
            <a:r>
              <a:rPr lang="en-US" sz="2800" baseline="-25000" dirty="0" smtClean="0"/>
              <a:t> TNSA </a:t>
            </a:r>
            <a:r>
              <a:rPr lang="en-US" sz="2800" dirty="0" smtClean="0"/>
              <a:t>~ 1/L</a:t>
            </a:r>
          </a:p>
          <a:p>
            <a:endParaRPr lang="en-US" sz="2800" dirty="0"/>
          </a:p>
        </p:txBody>
      </p:sp>
      <p:sp>
        <p:nvSpPr>
          <p:cNvPr id="11" name="TextBox 10"/>
          <p:cNvSpPr txBox="1"/>
          <p:nvPr/>
        </p:nvSpPr>
        <p:spPr>
          <a:xfrm>
            <a:off x="76200" y="6477000"/>
            <a:ext cx="1102473" cy="369332"/>
          </a:xfrm>
          <a:prstGeom prst="rect">
            <a:avLst/>
          </a:prstGeom>
          <a:noFill/>
        </p:spPr>
        <p:txBody>
          <a:bodyPr wrap="none" rtlCol="0">
            <a:spAutoFit/>
          </a:bodyPr>
          <a:lstStyle/>
          <a:p>
            <a:r>
              <a:rPr lang="en-US" dirty="0" smtClean="0"/>
              <a:t>1D OSIRIS</a:t>
            </a:r>
            <a:endParaRPr lang="en-US" dirty="0"/>
          </a:p>
        </p:txBody>
      </p:sp>
      <p:cxnSp>
        <p:nvCxnSpPr>
          <p:cNvPr id="13" name="Straight Connector 12"/>
          <p:cNvCxnSpPr/>
          <p:nvPr/>
        </p:nvCxnSpPr>
        <p:spPr>
          <a:xfrm rot="5400000">
            <a:off x="2592390" y="3276601"/>
            <a:ext cx="1371601" cy="1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981200" y="2895600"/>
            <a:ext cx="1019968" cy="923330"/>
          </a:xfrm>
          <a:prstGeom prst="rect">
            <a:avLst/>
          </a:prstGeom>
          <a:noFill/>
        </p:spPr>
        <p:txBody>
          <a:bodyPr wrap="none" rtlCol="0">
            <a:spAutoFit/>
          </a:bodyPr>
          <a:lstStyle/>
          <a:p>
            <a:r>
              <a:rPr lang="en-US" dirty="0" smtClean="0"/>
              <a:t>Plasma1</a:t>
            </a:r>
          </a:p>
          <a:p>
            <a:r>
              <a:rPr lang="en-US" dirty="0" smtClean="0"/>
              <a:t>Constant </a:t>
            </a:r>
          </a:p>
          <a:p>
            <a:r>
              <a:rPr lang="en-US" dirty="0" smtClean="0"/>
              <a:t>Density</a:t>
            </a:r>
            <a:endParaRPr lang="en-US" dirty="0"/>
          </a:p>
        </p:txBody>
      </p:sp>
      <p:sp>
        <p:nvSpPr>
          <p:cNvPr id="19" name="Rectangle 18"/>
          <p:cNvSpPr/>
          <p:nvPr/>
        </p:nvSpPr>
        <p:spPr>
          <a:xfrm>
            <a:off x="3276600" y="2895600"/>
            <a:ext cx="1289911" cy="923330"/>
          </a:xfrm>
          <a:prstGeom prst="rect">
            <a:avLst/>
          </a:prstGeom>
        </p:spPr>
        <p:txBody>
          <a:bodyPr wrap="none">
            <a:spAutoFit/>
          </a:bodyPr>
          <a:lstStyle/>
          <a:p>
            <a:r>
              <a:rPr lang="en-US" dirty="0" smtClean="0"/>
              <a:t>Plasma2</a:t>
            </a:r>
          </a:p>
          <a:p>
            <a:r>
              <a:rPr lang="en-US" dirty="0" smtClean="0"/>
              <a:t>Exponential</a:t>
            </a:r>
          </a:p>
          <a:p>
            <a:r>
              <a:rPr lang="en-US" dirty="0" smtClean="0"/>
              <a:t>profile</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9067800" cy="1016794"/>
          </a:xfrm>
        </p:spPr>
        <p:txBody>
          <a:bodyPr>
            <a:normAutofit fontScale="90000"/>
          </a:bodyPr>
          <a:lstStyle/>
          <a:p>
            <a:r>
              <a:rPr lang="en-US" sz="4000" dirty="0" smtClean="0"/>
              <a:t>Density Ratio </a:t>
            </a:r>
            <a:r>
              <a:rPr lang="en-US" sz="4000" dirty="0" err="1" smtClean="0"/>
              <a:t>Γ</a:t>
            </a:r>
            <a:r>
              <a:rPr lang="en-US" sz="4000" dirty="0" smtClean="0"/>
              <a:t> Threshold of Shock Formation</a:t>
            </a:r>
            <a:r>
              <a:rPr lang="en-US" dirty="0" smtClean="0"/>
              <a:t/>
            </a:r>
            <a:br>
              <a:rPr lang="en-US" dirty="0" smtClean="0"/>
            </a:br>
            <a:r>
              <a:rPr lang="en-US" sz="3600" dirty="0" smtClean="0"/>
              <a:t>(ion momentum evolution) </a:t>
            </a:r>
            <a:endParaRPr lang="en-US" dirty="0"/>
          </a:p>
        </p:txBody>
      </p:sp>
      <p:pic>
        <p:nvPicPr>
          <p:cNvPr id="4" name="phase exp.avi">
            <a:hlinkClick r:id="" action="ppaction://media"/>
          </p:cNvPr>
          <p:cNvPicPr/>
          <p:nvPr>
            <p:ph idx="1"/>
            <a:videoFile r:link="rId1"/>
          </p:nvPr>
        </p:nvPicPr>
        <p:blipFill>
          <a:blip r:embed="rId3"/>
          <a:stretch>
            <a:fillRect/>
          </a:stretch>
        </p:blipFill>
        <p:spPr>
          <a:xfrm>
            <a:off x="228600" y="940594"/>
            <a:ext cx="9067800" cy="5781139"/>
          </a:xfrm>
        </p:spPr>
      </p:pic>
      <p:sp>
        <p:nvSpPr>
          <p:cNvPr id="5" name="Rectangle 4"/>
          <p:cNvSpPr/>
          <p:nvPr/>
        </p:nvSpPr>
        <p:spPr>
          <a:xfrm>
            <a:off x="1981200" y="2057400"/>
            <a:ext cx="511190" cy="369332"/>
          </a:xfrm>
          <a:prstGeom prst="rect">
            <a:avLst/>
          </a:prstGeom>
        </p:spPr>
        <p:txBody>
          <a:bodyPr wrap="none">
            <a:spAutoFit/>
          </a:bodyPr>
          <a:lstStyle/>
          <a:p>
            <a:r>
              <a:rPr lang="en-US" b="1" dirty="0" err="1" smtClean="0">
                <a:solidFill>
                  <a:schemeClr val="bg1"/>
                </a:solidFill>
              </a:rPr>
              <a:t>Γ</a:t>
            </a:r>
            <a:r>
              <a:rPr lang="en-US" b="1" dirty="0" smtClean="0">
                <a:solidFill>
                  <a:schemeClr val="bg1"/>
                </a:solidFill>
              </a:rPr>
              <a:t>=1</a:t>
            </a:r>
            <a:endParaRPr lang="en-US" b="1" dirty="0">
              <a:solidFill>
                <a:schemeClr val="bg1"/>
              </a:solidFill>
            </a:endParaRPr>
          </a:p>
        </p:txBody>
      </p:sp>
      <p:sp>
        <p:nvSpPr>
          <p:cNvPr id="6" name="Rectangle 5"/>
          <p:cNvSpPr/>
          <p:nvPr/>
        </p:nvSpPr>
        <p:spPr>
          <a:xfrm>
            <a:off x="5737210" y="2133600"/>
            <a:ext cx="689837" cy="369332"/>
          </a:xfrm>
          <a:prstGeom prst="rect">
            <a:avLst/>
          </a:prstGeom>
        </p:spPr>
        <p:txBody>
          <a:bodyPr wrap="none">
            <a:spAutoFit/>
          </a:bodyPr>
          <a:lstStyle/>
          <a:p>
            <a:r>
              <a:rPr lang="en-US" b="1" dirty="0" err="1" smtClean="0">
                <a:solidFill>
                  <a:schemeClr val="bg1"/>
                </a:solidFill>
              </a:rPr>
              <a:t>Γ</a:t>
            </a:r>
            <a:r>
              <a:rPr lang="en-US" b="1" dirty="0" smtClean="0">
                <a:solidFill>
                  <a:schemeClr val="bg1"/>
                </a:solidFill>
              </a:rPr>
              <a:t>=1.5</a:t>
            </a:r>
            <a:endParaRPr lang="en-US" b="1" dirty="0">
              <a:solidFill>
                <a:schemeClr val="bg1"/>
              </a:solidFill>
            </a:endParaRPr>
          </a:p>
        </p:txBody>
      </p:sp>
      <p:sp>
        <p:nvSpPr>
          <p:cNvPr id="7" name="Rectangle 6"/>
          <p:cNvSpPr/>
          <p:nvPr/>
        </p:nvSpPr>
        <p:spPr>
          <a:xfrm>
            <a:off x="1981200" y="4507468"/>
            <a:ext cx="511190" cy="369332"/>
          </a:xfrm>
          <a:prstGeom prst="rect">
            <a:avLst/>
          </a:prstGeom>
        </p:spPr>
        <p:txBody>
          <a:bodyPr wrap="none">
            <a:spAutoFit/>
          </a:bodyPr>
          <a:lstStyle/>
          <a:p>
            <a:r>
              <a:rPr lang="en-US" b="1" dirty="0" err="1" smtClean="0">
                <a:solidFill>
                  <a:schemeClr val="bg1"/>
                </a:solidFill>
              </a:rPr>
              <a:t>Γ</a:t>
            </a:r>
            <a:r>
              <a:rPr lang="en-US" b="1" dirty="0" smtClean="0">
                <a:solidFill>
                  <a:schemeClr val="bg1"/>
                </a:solidFill>
              </a:rPr>
              <a:t>=2</a:t>
            </a:r>
            <a:endParaRPr lang="en-US" b="1" dirty="0">
              <a:solidFill>
                <a:schemeClr val="bg1"/>
              </a:solidFill>
            </a:endParaRPr>
          </a:p>
        </p:txBody>
      </p:sp>
      <p:sp>
        <p:nvSpPr>
          <p:cNvPr id="8" name="Rectangle 7"/>
          <p:cNvSpPr/>
          <p:nvPr/>
        </p:nvSpPr>
        <p:spPr>
          <a:xfrm>
            <a:off x="5813410" y="4507468"/>
            <a:ext cx="511190" cy="369332"/>
          </a:xfrm>
          <a:prstGeom prst="rect">
            <a:avLst/>
          </a:prstGeom>
        </p:spPr>
        <p:txBody>
          <a:bodyPr wrap="none">
            <a:spAutoFit/>
          </a:bodyPr>
          <a:lstStyle/>
          <a:p>
            <a:r>
              <a:rPr lang="en-US" b="1" dirty="0" err="1" smtClean="0">
                <a:solidFill>
                  <a:schemeClr val="bg1"/>
                </a:solidFill>
              </a:rPr>
              <a:t>Γ</a:t>
            </a:r>
            <a:r>
              <a:rPr lang="en-US" b="1" dirty="0" smtClean="0">
                <a:solidFill>
                  <a:schemeClr val="bg1"/>
                </a:solidFill>
              </a:rPr>
              <a:t>=5</a:t>
            </a:r>
            <a:endParaRPr lang="en-US" b="1" dirty="0">
              <a:solidFill>
                <a:schemeClr val="bg1"/>
              </a:solidFill>
            </a:endParaRPr>
          </a:p>
        </p:txBody>
      </p:sp>
      <p:sp>
        <p:nvSpPr>
          <p:cNvPr id="9" name="Rectangle 8"/>
          <p:cNvSpPr/>
          <p:nvPr/>
        </p:nvSpPr>
        <p:spPr>
          <a:xfrm>
            <a:off x="3200400" y="6260068"/>
            <a:ext cx="2568732" cy="461665"/>
          </a:xfrm>
          <a:prstGeom prst="rect">
            <a:avLst/>
          </a:prstGeom>
        </p:spPr>
        <p:txBody>
          <a:bodyPr wrap="none">
            <a:spAutoFit/>
          </a:bodyPr>
          <a:lstStyle/>
          <a:p>
            <a:r>
              <a:rPr lang="en-US" sz="2400" dirty="0" smtClean="0"/>
              <a:t>V </a:t>
            </a:r>
            <a:r>
              <a:rPr lang="en-US" sz="2400" baseline="-25000" dirty="0" err="1" smtClean="0"/>
              <a:t>refl</a:t>
            </a:r>
            <a:r>
              <a:rPr lang="en-US" sz="2400" dirty="0" smtClean="0"/>
              <a:t> =  2V </a:t>
            </a:r>
            <a:r>
              <a:rPr lang="en-US" sz="2400" baseline="-25000" dirty="0" smtClean="0"/>
              <a:t>shock</a:t>
            </a:r>
            <a:r>
              <a:rPr lang="en-US" sz="2400" dirty="0" smtClean="0"/>
              <a:t>- V </a:t>
            </a:r>
            <a:r>
              <a:rPr lang="en-US" sz="2400" baseline="-25000" dirty="0" smtClean="0"/>
              <a:t>up</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000" dirty="0" smtClean="0"/>
              <a:t>Drift Velocity Helps Shock Formation</a:t>
            </a:r>
            <a:r>
              <a:rPr lang="en-US" dirty="0" smtClean="0"/>
              <a:t/>
            </a:r>
            <a:br>
              <a:rPr lang="en-US" dirty="0" smtClean="0"/>
            </a:br>
            <a:r>
              <a:rPr lang="en-US" sz="3111" dirty="0" smtClean="0"/>
              <a:t>(ion density evolution) </a:t>
            </a:r>
            <a:endParaRPr lang="en-US" sz="3111" dirty="0"/>
          </a:p>
        </p:txBody>
      </p:sp>
      <p:pic>
        <p:nvPicPr>
          <p:cNvPr id="4" name="density drift.avi">
            <a:hlinkClick r:id="" action="ppaction://media"/>
          </p:cNvPr>
          <p:cNvPicPr/>
          <p:nvPr>
            <p:ph idx="1"/>
            <a:videoFile r:link="rId1"/>
          </p:nvPr>
        </p:nvPicPr>
        <p:blipFill>
          <a:blip r:embed="rId3"/>
          <a:stretch>
            <a:fillRect/>
          </a:stretch>
        </p:blipFill>
        <p:spPr>
          <a:xfrm>
            <a:off x="1219200" y="1257300"/>
            <a:ext cx="7162800" cy="5372100"/>
          </a:xfrm>
        </p:spPr>
      </p:pic>
      <p:sp>
        <p:nvSpPr>
          <p:cNvPr id="5" name="Rectangle 4"/>
          <p:cNvSpPr/>
          <p:nvPr/>
        </p:nvSpPr>
        <p:spPr>
          <a:xfrm>
            <a:off x="2057400" y="3048000"/>
            <a:ext cx="1165779" cy="369332"/>
          </a:xfrm>
          <a:prstGeom prst="rect">
            <a:avLst/>
          </a:prstGeom>
        </p:spPr>
        <p:txBody>
          <a:bodyPr wrap="none">
            <a:spAutoFit/>
          </a:bodyPr>
          <a:lstStyle/>
          <a:p>
            <a:r>
              <a:rPr lang="en-US" b="1" dirty="0" err="1" smtClean="0"/>
              <a:t>Γ</a:t>
            </a:r>
            <a:r>
              <a:rPr lang="en-US" b="1" dirty="0" smtClean="0"/>
              <a:t>=1.5 </a:t>
            </a:r>
            <a:r>
              <a:rPr lang="en-US" b="1" dirty="0" err="1" smtClean="0"/>
              <a:t>v</a:t>
            </a:r>
            <a:r>
              <a:rPr lang="en-US" b="1" baseline="-25000" dirty="0" err="1" smtClean="0"/>
              <a:t>d</a:t>
            </a:r>
            <a:r>
              <a:rPr lang="en-US" b="1" dirty="0" smtClean="0"/>
              <a:t>=0</a:t>
            </a:r>
            <a:endParaRPr lang="en-US" b="1" dirty="0"/>
          </a:p>
        </p:txBody>
      </p:sp>
      <p:sp>
        <p:nvSpPr>
          <p:cNvPr id="6" name="Rectangle 5"/>
          <p:cNvSpPr/>
          <p:nvPr/>
        </p:nvSpPr>
        <p:spPr>
          <a:xfrm>
            <a:off x="5354020" y="3124200"/>
            <a:ext cx="1580180" cy="369332"/>
          </a:xfrm>
          <a:prstGeom prst="rect">
            <a:avLst/>
          </a:prstGeom>
        </p:spPr>
        <p:txBody>
          <a:bodyPr wrap="none">
            <a:spAutoFit/>
          </a:bodyPr>
          <a:lstStyle/>
          <a:p>
            <a:r>
              <a:rPr lang="en-US" b="1" dirty="0" err="1" smtClean="0"/>
              <a:t>Γ</a:t>
            </a:r>
            <a:r>
              <a:rPr lang="en-US" b="1" dirty="0" smtClean="0"/>
              <a:t>=1.5 </a:t>
            </a:r>
            <a:r>
              <a:rPr lang="en-US" b="1" dirty="0" err="1" smtClean="0"/>
              <a:t>v</a:t>
            </a:r>
            <a:r>
              <a:rPr lang="en-US" b="1" baseline="-25000" dirty="0" err="1" smtClean="0"/>
              <a:t>d</a:t>
            </a:r>
            <a:r>
              <a:rPr lang="en-US" b="1" dirty="0" smtClean="0"/>
              <a:t>= 0.1C</a:t>
            </a:r>
            <a:r>
              <a:rPr lang="en-US" b="1" baseline="-25000" dirty="0" smtClean="0"/>
              <a:t>s</a:t>
            </a:r>
            <a:endParaRPr lang="en-US" b="1" baseline="-25000" dirty="0"/>
          </a:p>
        </p:txBody>
      </p:sp>
      <p:sp>
        <p:nvSpPr>
          <p:cNvPr id="7" name="Rectangle 6"/>
          <p:cNvSpPr/>
          <p:nvPr/>
        </p:nvSpPr>
        <p:spPr>
          <a:xfrm>
            <a:off x="2057400" y="5638800"/>
            <a:ext cx="1580180" cy="369332"/>
          </a:xfrm>
          <a:prstGeom prst="rect">
            <a:avLst/>
          </a:prstGeom>
        </p:spPr>
        <p:txBody>
          <a:bodyPr wrap="none">
            <a:spAutoFit/>
          </a:bodyPr>
          <a:lstStyle/>
          <a:p>
            <a:r>
              <a:rPr lang="en-US" b="1" dirty="0" err="1" smtClean="0"/>
              <a:t>Γ</a:t>
            </a:r>
            <a:r>
              <a:rPr lang="en-US" b="1" dirty="0" smtClean="0"/>
              <a:t>=1.5 </a:t>
            </a:r>
            <a:r>
              <a:rPr lang="en-US" b="1" dirty="0" err="1" smtClean="0"/>
              <a:t>v</a:t>
            </a:r>
            <a:r>
              <a:rPr lang="en-US" b="1" baseline="-25000" dirty="0" err="1" smtClean="0"/>
              <a:t>d</a:t>
            </a:r>
            <a:r>
              <a:rPr lang="en-US" b="1" dirty="0" smtClean="0"/>
              <a:t>= 0.5C</a:t>
            </a:r>
            <a:r>
              <a:rPr lang="en-US" b="1" baseline="-25000" dirty="0" smtClean="0"/>
              <a:t>s</a:t>
            </a:r>
            <a:endParaRPr lang="en-US" b="1" baseline="-25000" dirty="0"/>
          </a:p>
        </p:txBody>
      </p:sp>
      <p:sp>
        <p:nvSpPr>
          <p:cNvPr id="8" name="Rectangle 7"/>
          <p:cNvSpPr/>
          <p:nvPr/>
        </p:nvSpPr>
        <p:spPr>
          <a:xfrm>
            <a:off x="5506420" y="5650468"/>
            <a:ext cx="1697174" cy="369332"/>
          </a:xfrm>
          <a:prstGeom prst="rect">
            <a:avLst/>
          </a:prstGeom>
        </p:spPr>
        <p:txBody>
          <a:bodyPr wrap="none">
            <a:spAutoFit/>
          </a:bodyPr>
          <a:lstStyle/>
          <a:p>
            <a:r>
              <a:rPr lang="en-US" b="1" dirty="0" err="1" smtClean="0"/>
              <a:t>Γ</a:t>
            </a:r>
            <a:r>
              <a:rPr lang="en-US" b="1" dirty="0" smtClean="0"/>
              <a:t>=1.5 </a:t>
            </a:r>
            <a:r>
              <a:rPr lang="en-US" b="1" dirty="0" err="1" smtClean="0"/>
              <a:t>v</a:t>
            </a:r>
            <a:r>
              <a:rPr lang="en-US" b="1" baseline="-25000" dirty="0" err="1" smtClean="0"/>
              <a:t>d</a:t>
            </a:r>
            <a:r>
              <a:rPr lang="en-US" b="1" dirty="0" smtClean="0"/>
              <a:t>= 0.75C</a:t>
            </a:r>
            <a:r>
              <a:rPr lang="en-US" b="1" baseline="-25000" dirty="0" smtClean="0"/>
              <a:t>s</a:t>
            </a:r>
            <a:endParaRPr lang="en-US" b="1" baseline="-25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600" dirty="0" smtClean="0">
                <a:solidFill>
                  <a:srgbClr val="0000FF"/>
                </a:solidFill>
              </a:rPr>
              <a:t>Drift Velocity Helps Shock Formation</a:t>
            </a:r>
            <a:br>
              <a:rPr lang="en-US" sz="3600" dirty="0" smtClean="0">
                <a:solidFill>
                  <a:srgbClr val="0000FF"/>
                </a:solidFill>
              </a:rPr>
            </a:br>
            <a:r>
              <a:rPr lang="en-US" sz="3600" dirty="0" smtClean="0">
                <a:solidFill>
                  <a:srgbClr val="0000FF"/>
                </a:solidFill>
              </a:rPr>
              <a:t>(ion momentum evolution) </a:t>
            </a:r>
            <a:endParaRPr lang="en-US" sz="3600" dirty="0">
              <a:solidFill>
                <a:srgbClr val="0000FF"/>
              </a:solidFill>
            </a:endParaRPr>
          </a:p>
        </p:txBody>
      </p:sp>
      <p:pic>
        <p:nvPicPr>
          <p:cNvPr id="4" name="phase drift.avi">
            <a:hlinkClick r:id="" action="ppaction://media"/>
          </p:cNvPr>
          <p:cNvPicPr/>
          <p:nvPr>
            <p:ph idx="1"/>
            <a:videoFile r:link="rId1"/>
          </p:nvPr>
        </p:nvPicPr>
        <p:blipFill>
          <a:blip r:embed="rId4"/>
          <a:stretch>
            <a:fillRect/>
          </a:stretch>
        </p:blipFill>
        <p:spPr>
          <a:xfrm>
            <a:off x="457200" y="1314450"/>
            <a:ext cx="8991600" cy="5695950"/>
          </a:xfrm>
        </p:spPr>
      </p:pic>
      <p:sp>
        <p:nvSpPr>
          <p:cNvPr id="5" name="Rectangle 4"/>
          <p:cNvSpPr/>
          <p:nvPr/>
        </p:nvSpPr>
        <p:spPr>
          <a:xfrm>
            <a:off x="2209800" y="2209800"/>
            <a:ext cx="1204814" cy="369332"/>
          </a:xfrm>
          <a:prstGeom prst="rect">
            <a:avLst/>
          </a:prstGeom>
        </p:spPr>
        <p:txBody>
          <a:bodyPr wrap="none">
            <a:spAutoFit/>
          </a:bodyPr>
          <a:lstStyle/>
          <a:p>
            <a:r>
              <a:rPr lang="en-US" b="1" dirty="0" err="1" smtClean="0">
                <a:solidFill>
                  <a:schemeClr val="bg1"/>
                </a:solidFill>
              </a:rPr>
              <a:t>Γ</a:t>
            </a:r>
            <a:r>
              <a:rPr lang="en-US" b="1" dirty="0" smtClean="0">
                <a:solidFill>
                  <a:schemeClr val="bg1"/>
                </a:solidFill>
              </a:rPr>
              <a:t>=1.5 </a:t>
            </a:r>
            <a:r>
              <a:rPr lang="en-US" b="1" dirty="0" err="1" smtClean="0">
                <a:solidFill>
                  <a:schemeClr val="bg1"/>
                </a:solidFill>
              </a:rPr>
              <a:t>v</a:t>
            </a:r>
            <a:r>
              <a:rPr lang="en-US" b="1" baseline="-25000" dirty="0" err="1" smtClean="0">
                <a:solidFill>
                  <a:schemeClr val="bg1"/>
                </a:solidFill>
              </a:rPr>
              <a:t>d</a:t>
            </a:r>
            <a:r>
              <a:rPr lang="en-US" b="1" dirty="0" smtClean="0">
                <a:solidFill>
                  <a:schemeClr val="bg1"/>
                </a:solidFill>
              </a:rPr>
              <a:t>=0</a:t>
            </a:r>
            <a:endParaRPr lang="en-US" b="1" dirty="0">
              <a:solidFill>
                <a:schemeClr val="bg1"/>
              </a:solidFill>
            </a:endParaRPr>
          </a:p>
        </p:txBody>
      </p:sp>
      <p:sp>
        <p:nvSpPr>
          <p:cNvPr id="6" name="Rectangle 5"/>
          <p:cNvSpPr/>
          <p:nvPr/>
        </p:nvSpPr>
        <p:spPr>
          <a:xfrm>
            <a:off x="5311221" y="2209800"/>
            <a:ext cx="1610875" cy="369332"/>
          </a:xfrm>
          <a:prstGeom prst="rect">
            <a:avLst/>
          </a:prstGeom>
        </p:spPr>
        <p:txBody>
          <a:bodyPr wrap="none">
            <a:spAutoFit/>
          </a:bodyPr>
          <a:lstStyle/>
          <a:p>
            <a:r>
              <a:rPr lang="en-US" b="1" dirty="0" err="1" smtClean="0">
                <a:solidFill>
                  <a:schemeClr val="bg1"/>
                </a:solidFill>
              </a:rPr>
              <a:t>Γ</a:t>
            </a:r>
            <a:r>
              <a:rPr lang="en-US" b="1" dirty="0" smtClean="0">
                <a:solidFill>
                  <a:schemeClr val="bg1"/>
                </a:solidFill>
              </a:rPr>
              <a:t>=1.5 </a:t>
            </a:r>
            <a:r>
              <a:rPr lang="en-US" b="1" dirty="0" err="1" smtClean="0">
                <a:solidFill>
                  <a:schemeClr val="bg1"/>
                </a:solidFill>
              </a:rPr>
              <a:t>v</a:t>
            </a:r>
            <a:r>
              <a:rPr lang="en-US" b="1" baseline="-25000" dirty="0" err="1" smtClean="0">
                <a:solidFill>
                  <a:schemeClr val="bg1"/>
                </a:solidFill>
              </a:rPr>
              <a:t>d</a:t>
            </a:r>
            <a:r>
              <a:rPr lang="en-US" b="1" dirty="0" smtClean="0">
                <a:solidFill>
                  <a:schemeClr val="bg1"/>
                </a:solidFill>
              </a:rPr>
              <a:t>= 0.1C</a:t>
            </a:r>
            <a:r>
              <a:rPr lang="en-US" b="1" baseline="-25000" dirty="0" smtClean="0">
                <a:solidFill>
                  <a:schemeClr val="bg1"/>
                </a:solidFill>
              </a:rPr>
              <a:t>s</a:t>
            </a:r>
            <a:endParaRPr lang="en-US" b="1" baseline="-25000" dirty="0">
              <a:solidFill>
                <a:schemeClr val="bg1"/>
              </a:solidFill>
            </a:endParaRPr>
          </a:p>
        </p:txBody>
      </p:sp>
      <p:sp>
        <p:nvSpPr>
          <p:cNvPr id="7" name="Rectangle 6"/>
          <p:cNvSpPr/>
          <p:nvPr/>
        </p:nvSpPr>
        <p:spPr>
          <a:xfrm>
            <a:off x="2057400" y="4583668"/>
            <a:ext cx="1580180" cy="369332"/>
          </a:xfrm>
          <a:prstGeom prst="rect">
            <a:avLst/>
          </a:prstGeom>
        </p:spPr>
        <p:txBody>
          <a:bodyPr wrap="none">
            <a:spAutoFit/>
          </a:bodyPr>
          <a:lstStyle/>
          <a:p>
            <a:r>
              <a:rPr lang="en-US" b="1" dirty="0" err="1" smtClean="0">
                <a:solidFill>
                  <a:schemeClr val="bg1"/>
                </a:solidFill>
              </a:rPr>
              <a:t>Γ</a:t>
            </a:r>
            <a:r>
              <a:rPr lang="en-US" b="1" dirty="0" smtClean="0">
                <a:solidFill>
                  <a:schemeClr val="bg1"/>
                </a:solidFill>
              </a:rPr>
              <a:t>=1.5 </a:t>
            </a:r>
            <a:r>
              <a:rPr lang="en-US" b="1" dirty="0" err="1" smtClean="0">
                <a:solidFill>
                  <a:schemeClr val="bg1"/>
                </a:solidFill>
              </a:rPr>
              <a:t>v</a:t>
            </a:r>
            <a:r>
              <a:rPr lang="en-US" b="1" baseline="-25000" dirty="0" err="1" smtClean="0">
                <a:solidFill>
                  <a:schemeClr val="bg1"/>
                </a:solidFill>
              </a:rPr>
              <a:t>d</a:t>
            </a:r>
            <a:r>
              <a:rPr lang="en-US" b="1" dirty="0" smtClean="0">
                <a:solidFill>
                  <a:schemeClr val="bg1"/>
                </a:solidFill>
              </a:rPr>
              <a:t>= 0.5C</a:t>
            </a:r>
            <a:r>
              <a:rPr lang="en-US" b="1" baseline="-25000" dirty="0" smtClean="0">
                <a:solidFill>
                  <a:schemeClr val="bg1"/>
                </a:solidFill>
              </a:rPr>
              <a:t>s</a:t>
            </a:r>
            <a:endParaRPr lang="en-US" b="1" baseline="-25000" dirty="0">
              <a:solidFill>
                <a:schemeClr val="bg1"/>
              </a:solidFill>
            </a:endParaRPr>
          </a:p>
        </p:txBody>
      </p:sp>
      <p:sp>
        <p:nvSpPr>
          <p:cNvPr id="8" name="Rectangle 7"/>
          <p:cNvSpPr/>
          <p:nvPr/>
        </p:nvSpPr>
        <p:spPr>
          <a:xfrm>
            <a:off x="5430220" y="4659868"/>
            <a:ext cx="1697174" cy="369332"/>
          </a:xfrm>
          <a:prstGeom prst="rect">
            <a:avLst/>
          </a:prstGeom>
        </p:spPr>
        <p:txBody>
          <a:bodyPr wrap="none">
            <a:spAutoFit/>
          </a:bodyPr>
          <a:lstStyle/>
          <a:p>
            <a:r>
              <a:rPr lang="en-US" b="1" dirty="0" err="1" smtClean="0">
                <a:solidFill>
                  <a:schemeClr val="bg1"/>
                </a:solidFill>
              </a:rPr>
              <a:t>Γ</a:t>
            </a:r>
            <a:r>
              <a:rPr lang="en-US" b="1" dirty="0" smtClean="0">
                <a:solidFill>
                  <a:schemeClr val="bg1"/>
                </a:solidFill>
              </a:rPr>
              <a:t>=1.5 </a:t>
            </a:r>
            <a:r>
              <a:rPr lang="en-US" b="1" dirty="0" err="1" smtClean="0">
                <a:solidFill>
                  <a:schemeClr val="bg1"/>
                </a:solidFill>
              </a:rPr>
              <a:t>v</a:t>
            </a:r>
            <a:r>
              <a:rPr lang="en-US" b="1" baseline="-25000" dirty="0" err="1" smtClean="0">
                <a:solidFill>
                  <a:schemeClr val="bg1"/>
                </a:solidFill>
              </a:rPr>
              <a:t>d</a:t>
            </a:r>
            <a:r>
              <a:rPr lang="en-US" b="1" dirty="0" smtClean="0">
                <a:solidFill>
                  <a:schemeClr val="bg1"/>
                </a:solidFill>
              </a:rPr>
              <a:t>= 0.75C</a:t>
            </a:r>
            <a:r>
              <a:rPr lang="en-US" b="1" baseline="-25000" dirty="0" smtClean="0">
                <a:solidFill>
                  <a:schemeClr val="bg1"/>
                </a:solidFill>
              </a:rPr>
              <a:t>s</a:t>
            </a:r>
            <a:endParaRPr lang="en-US" b="1" baseline="-25000" dirty="0">
              <a:solidFill>
                <a:schemeClr val="bg1"/>
              </a:solidFill>
            </a:endParaRPr>
          </a:p>
        </p:txBody>
      </p:sp>
      <p:sp>
        <p:nvSpPr>
          <p:cNvPr id="9" name="TextBox 8"/>
          <p:cNvSpPr txBox="1"/>
          <p:nvPr/>
        </p:nvSpPr>
        <p:spPr>
          <a:xfrm>
            <a:off x="76200" y="3505200"/>
            <a:ext cx="1249060" cy="646331"/>
          </a:xfrm>
          <a:prstGeom prst="rect">
            <a:avLst/>
          </a:prstGeom>
          <a:noFill/>
        </p:spPr>
        <p:txBody>
          <a:bodyPr wrap="none" rtlCol="0">
            <a:spAutoFit/>
          </a:bodyPr>
          <a:lstStyle/>
          <a:p>
            <a:r>
              <a:rPr lang="en-US" b="1" dirty="0" smtClean="0"/>
              <a:t>T</a:t>
            </a:r>
            <a:r>
              <a:rPr lang="en-US" b="1" baseline="-25000" dirty="0" smtClean="0"/>
              <a:t>e</a:t>
            </a:r>
            <a:r>
              <a:rPr lang="en-US" b="1" dirty="0" smtClean="0"/>
              <a:t> =  1MeV</a:t>
            </a:r>
          </a:p>
          <a:p>
            <a:r>
              <a:rPr lang="en-US" b="1" dirty="0" smtClean="0"/>
              <a:t>T</a:t>
            </a:r>
            <a:r>
              <a:rPr lang="en-US" b="1" baseline="-25000" dirty="0" smtClean="0"/>
              <a:t>i</a:t>
            </a:r>
            <a:r>
              <a:rPr lang="en-US" b="1" dirty="0" smtClean="0"/>
              <a:t> = 100 </a:t>
            </a:r>
            <a:r>
              <a:rPr lang="en-US" b="1" dirty="0" err="1" smtClean="0"/>
              <a:t>eV</a:t>
            </a:r>
            <a:endParaRPr lang="en-US"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FF"/>
                </a:solidFill>
              </a:rPr>
              <a:t>Transition from Ion Acoustic Wave to Shock in Two Drifting Interpenetrating Plasmas</a:t>
            </a:r>
            <a:endParaRPr lang="en-US" sz="3200" dirty="0">
              <a:solidFill>
                <a:srgbClr val="0000FF"/>
              </a:solidFill>
            </a:endParaRPr>
          </a:p>
        </p:txBody>
      </p:sp>
      <p:pic>
        <p:nvPicPr>
          <p:cNvPr id="4" name="Content Placeholder 3" descr="Picture 2.png"/>
          <p:cNvPicPr>
            <a:picLocks noGrp="1" noChangeAspect="1"/>
          </p:cNvPicPr>
          <p:nvPr>
            <p:ph idx="1"/>
          </p:nvPr>
        </p:nvPicPr>
        <p:blipFill>
          <a:blip r:embed="rId2">
            <a:lum bright="52000" contrast="46000"/>
          </a:blip>
          <a:stretch>
            <a:fillRect/>
          </a:stretch>
        </p:blipFill>
        <p:spPr>
          <a:xfrm>
            <a:off x="3767183" y="1629769"/>
            <a:ext cx="5605417" cy="5228231"/>
          </a:xfrm>
        </p:spPr>
      </p:pic>
      <p:sp>
        <p:nvSpPr>
          <p:cNvPr id="5" name="TextBox 4"/>
          <p:cNvSpPr txBox="1"/>
          <p:nvPr/>
        </p:nvSpPr>
        <p:spPr>
          <a:xfrm>
            <a:off x="152400" y="3810000"/>
            <a:ext cx="45719" cy="461665"/>
          </a:xfrm>
          <a:prstGeom prst="rect">
            <a:avLst/>
          </a:prstGeom>
          <a:noFill/>
        </p:spPr>
        <p:txBody>
          <a:bodyPr wrap="square" rtlCol="0">
            <a:spAutoFit/>
          </a:bodyPr>
          <a:lstStyle/>
          <a:p>
            <a:r>
              <a:rPr lang="en-US" sz="2400" dirty="0" smtClean="0"/>
              <a:t>V </a:t>
            </a:r>
            <a:r>
              <a:rPr lang="en-US" sz="2400" baseline="-25000" dirty="0" err="1" smtClean="0"/>
              <a:t>refl</a:t>
            </a:r>
            <a:r>
              <a:rPr lang="en-US" sz="2400" dirty="0" smtClean="0"/>
              <a:t> =  2V </a:t>
            </a:r>
            <a:r>
              <a:rPr lang="en-US" sz="2400" baseline="-25000" dirty="0" smtClean="0"/>
              <a:t>shock</a:t>
            </a:r>
            <a:r>
              <a:rPr lang="en-US" sz="2400" dirty="0" smtClean="0"/>
              <a:t>- V </a:t>
            </a:r>
            <a:r>
              <a:rPr lang="en-US" sz="2400" baseline="-25000" dirty="0" smtClean="0"/>
              <a:t>up</a:t>
            </a:r>
            <a:r>
              <a:rPr lang="en-US" dirty="0" smtClean="0"/>
              <a:t> </a:t>
            </a:r>
          </a:p>
          <a:p>
            <a:endParaRPr lang="en-US" dirty="0"/>
          </a:p>
        </p:txBody>
      </p:sp>
      <p:sp>
        <p:nvSpPr>
          <p:cNvPr id="6" name="TextBox 5"/>
          <p:cNvSpPr txBox="1"/>
          <p:nvPr/>
        </p:nvSpPr>
        <p:spPr>
          <a:xfrm>
            <a:off x="76200" y="2057400"/>
            <a:ext cx="3390672" cy="461665"/>
          </a:xfrm>
          <a:prstGeom prst="rect">
            <a:avLst/>
          </a:prstGeom>
          <a:noFill/>
        </p:spPr>
        <p:txBody>
          <a:bodyPr wrap="none" rtlCol="0">
            <a:spAutoFit/>
          </a:bodyPr>
          <a:lstStyle/>
          <a:p>
            <a:r>
              <a:rPr lang="en-US" sz="2400" dirty="0" smtClean="0"/>
              <a:t>V </a:t>
            </a:r>
            <a:r>
              <a:rPr lang="en-US" sz="2400" baseline="-25000" dirty="0" smtClean="0"/>
              <a:t>drift</a:t>
            </a:r>
            <a:r>
              <a:rPr lang="en-US" sz="2400" dirty="0" smtClean="0"/>
              <a:t> too small : No Shock</a:t>
            </a:r>
            <a:endParaRPr lang="en-US" sz="2400" dirty="0"/>
          </a:p>
        </p:txBody>
      </p:sp>
      <p:sp>
        <p:nvSpPr>
          <p:cNvPr id="7" name="Rectangle 6"/>
          <p:cNvSpPr/>
          <p:nvPr/>
        </p:nvSpPr>
        <p:spPr>
          <a:xfrm>
            <a:off x="76200" y="3244334"/>
            <a:ext cx="3727903" cy="461665"/>
          </a:xfrm>
          <a:prstGeom prst="rect">
            <a:avLst/>
          </a:prstGeom>
        </p:spPr>
        <p:txBody>
          <a:bodyPr wrap="none">
            <a:spAutoFit/>
          </a:bodyPr>
          <a:lstStyle/>
          <a:p>
            <a:r>
              <a:rPr lang="en-US" sz="2400" dirty="0" smtClean="0"/>
              <a:t>V </a:t>
            </a:r>
            <a:r>
              <a:rPr lang="en-US" sz="2400" baseline="-25000" dirty="0" smtClean="0"/>
              <a:t>drift</a:t>
            </a:r>
            <a:r>
              <a:rPr lang="en-US" sz="2400" dirty="0" smtClean="0"/>
              <a:t> just right : Shock Onset</a:t>
            </a:r>
            <a:endParaRPr lang="en-US" sz="2400" dirty="0"/>
          </a:p>
        </p:txBody>
      </p:sp>
      <p:sp>
        <p:nvSpPr>
          <p:cNvPr id="8" name="Rectangle 7"/>
          <p:cNvSpPr/>
          <p:nvPr/>
        </p:nvSpPr>
        <p:spPr>
          <a:xfrm>
            <a:off x="457200" y="5802868"/>
            <a:ext cx="1974469" cy="461665"/>
          </a:xfrm>
          <a:prstGeom prst="rect">
            <a:avLst/>
          </a:prstGeom>
        </p:spPr>
        <p:txBody>
          <a:bodyPr wrap="none">
            <a:spAutoFit/>
          </a:bodyPr>
          <a:lstStyle/>
          <a:p>
            <a:r>
              <a:rPr lang="en-US" sz="2400" dirty="0" smtClean="0"/>
              <a:t>V</a:t>
            </a:r>
            <a:r>
              <a:rPr lang="en-US" sz="2400" baseline="-25000" dirty="0" smtClean="0"/>
              <a:t> drift </a:t>
            </a:r>
            <a:r>
              <a:rPr lang="en-US" sz="2400" dirty="0" smtClean="0"/>
              <a:t>too Large</a:t>
            </a:r>
            <a:endParaRPr lang="en-US" sz="2400" dirty="0"/>
          </a:p>
        </p:txBody>
      </p:sp>
      <p:sp>
        <p:nvSpPr>
          <p:cNvPr id="9" name="TextBox 8"/>
          <p:cNvSpPr txBox="1"/>
          <p:nvPr/>
        </p:nvSpPr>
        <p:spPr>
          <a:xfrm>
            <a:off x="5257800" y="5879068"/>
            <a:ext cx="4648200" cy="369332"/>
          </a:xfrm>
          <a:prstGeom prst="rect">
            <a:avLst/>
          </a:prstGeom>
          <a:noFill/>
        </p:spPr>
        <p:txBody>
          <a:bodyPr wrap="square" rtlCol="0">
            <a:spAutoFit/>
          </a:bodyPr>
          <a:lstStyle/>
          <a:p>
            <a:r>
              <a:rPr lang="en-US" dirty="0" smtClean="0">
                <a:solidFill>
                  <a:schemeClr val="bg1"/>
                </a:solidFill>
              </a:rPr>
              <a:t>Plasmas pass through one another</a:t>
            </a:r>
            <a:endParaRPr lang="en-US" dirty="0">
              <a:solidFill>
                <a:schemeClr val="bg1"/>
              </a:solidFill>
            </a:endParaRPr>
          </a:p>
        </p:txBody>
      </p:sp>
      <p:sp>
        <p:nvSpPr>
          <p:cNvPr id="10" name="TextBox 9"/>
          <p:cNvSpPr txBox="1"/>
          <p:nvPr/>
        </p:nvSpPr>
        <p:spPr>
          <a:xfrm>
            <a:off x="-76200" y="4724400"/>
            <a:ext cx="4267199" cy="830997"/>
          </a:xfrm>
          <a:prstGeom prst="rect">
            <a:avLst/>
          </a:prstGeom>
          <a:noFill/>
        </p:spPr>
        <p:txBody>
          <a:bodyPr wrap="square" rtlCol="0">
            <a:spAutoFit/>
          </a:bodyPr>
          <a:lstStyle/>
          <a:p>
            <a:r>
              <a:rPr lang="en-US" sz="2400" dirty="0" smtClean="0"/>
              <a:t>Ion reflection Upstream</a:t>
            </a:r>
          </a:p>
          <a:p>
            <a:r>
              <a:rPr lang="en-US" sz="2400" dirty="0" smtClean="0"/>
              <a:t> and ion trapping downstream</a:t>
            </a:r>
          </a:p>
          <a:p>
            <a:endParaRPr lang="en-US" dirty="0"/>
          </a:p>
        </p:txBody>
      </p:sp>
      <p:sp>
        <p:nvSpPr>
          <p:cNvPr id="11" name="TextBox 10"/>
          <p:cNvSpPr txBox="1"/>
          <p:nvPr/>
        </p:nvSpPr>
        <p:spPr>
          <a:xfrm>
            <a:off x="6400800" y="1676400"/>
            <a:ext cx="2567267" cy="369332"/>
          </a:xfrm>
          <a:prstGeom prst="rect">
            <a:avLst/>
          </a:prstGeom>
          <a:noFill/>
        </p:spPr>
        <p:txBody>
          <a:bodyPr wrap="none" rtlCol="0">
            <a:spAutoFit/>
          </a:bodyPr>
          <a:lstStyle/>
          <a:p>
            <a:r>
              <a:rPr lang="en-US" dirty="0" smtClean="0">
                <a:solidFill>
                  <a:srgbClr val="FFFF00"/>
                </a:solidFill>
              </a:rPr>
              <a:t>Classic Ion Acoustic Wave</a:t>
            </a:r>
            <a:endParaRPr lang="en-US" dirty="0">
              <a:solidFill>
                <a:srgbClr val="FFFF00"/>
              </a:solidFill>
            </a:endParaRPr>
          </a:p>
        </p:txBody>
      </p:sp>
      <p:sp>
        <p:nvSpPr>
          <p:cNvPr id="12" name="TextBox 11"/>
          <p:cNvSpPr txBox="1"/>
          <p:nvPr/>
        </p:nvSpPr>
        <p:spPr>
          <a:xfrm>
            <a:off x="5481512" y="2519065"/>
            <a:ext cx="3586288" cy="369332"/>
          </a:xfrm>
          <a:prstGeom prst="rect">
            <a:avLst/>
          </a:prstGeom>
          <a:noFill/>
        </p:spPr>
        <p:txBody>
          <a:bodyPr wrap="none" rtlCol="0">
            <a:spAutoFit/>
          </a:bodyPr>
          <a:lstStyle/>
          <a:p>
            <a:r>
              <a:rPr lang="en-US" dirty="0" smtClean="0">
                <a:solidFill>
                  <a:srgbClr val="FFFF00"/>
                </a:solidFill>
              </a:rPr>
              <a:t>Nonlinear IAW onset of Ion Trapping</a:t>
            </a:r>
            <a:endParaRPr lang="en-US" dirty="0">
              <a:solidFill>
                <a:srgbClr val="FFFF00"/>
              </a:solidFill>
            </a:endParaRPr>
          </a:p>
        </p:txBody>
      </p:sp>
      <p:sp>
        <p:nvSpPr>
          <p:cNvPr id="13" name="TextBox 12"/>
          <p:cNvSpPr txBox="1"/>
          <p:nvPr/>
        </p:nvSpPr>
        <p:spPr>
          <a:xfrm>
            <a:off x="8153400" y="3581400"/>
            <a:ext cx="736274" cy="369332"/>
          </a:xfrm>
          <a:prstGeom prst="rect">
            <a:avLst/>
          </a:prstGeom>
          <a:noFill/>
        </p:spPr>
        <p:txBody>
          <a:bodyPr wrap="none" rtlCol="0">
            <a:spAutoFit/>
          </a:bodyPr>
          <a:lstStyle/>
          <a:p>
            <a:r>
              <a:rPr lang="en-US" dirty="0" smtClean="0">
                <a:solidFill>
                  <a:srgbClr val="FFFF00"/>
                </a:solidFill>
              </a:rPr>
              <a:t>Shock</a:t>
            </a:r>
            <a:endParaRPr lang="en-US" dirty="0">
              <a:solidFill>
                <a:srgbClr val="FFFF00"/>
              </a:solidFill>
            </a:endParaRPr>
          </a:p>
        </p:txBody>
      </p:sp>
      <p:sp>
        <p:nvSpPr>
          <p:cNvPr id="14" name="TextBox 13"/>
          <p:cNvSpPr txBox="1"/>
          <p:nvPr/>
        </p:nvSpPr>
        <p:spPr>
          <a:xfrm>
            <a:off x="5715000" y="3200400"/>
            <a:ext cx="2011939" cy="369332"/>
          </a:xfrm>
          <a:prstGeom prst="rect">
            <a:avLst/>
          </a:prstGeom>
          <a:noFill/>
        </p:spPr>
        <p:txBody>
          <a:bodyPr wrap="none" rtlCol="0">
            <a:spAutoFit/>
          </a:bodyPr>
          <a:lstStyle/>
          <a:p>
            <a:r>
              <a:rPr lang="en-US" dirty="0" smtClean="0">
                <a:solidFill>
                  <a:srgbClr val="FFFF00"/>
                </a:solidFill>
              </a:rPr>
              <a:t>Strong Ion Trapping</a:t>
            </a:r>
            <a:endParaRPr lang="en-US" dirty="0">
              <a:solidFill>
                <a:srgbClr val="FFFF00"/>
              </a:solidFill>
            </a:endParaRPr>
          </a:p>
        </p:txBody>
      </p:sp>
      <p:sp>
        <p:nvSpPr>
          <p:cNvPr id="15" name="TextBox 14"/>
          <p:cNvSpPr txBox="1"/>
          <p:nvPr/>
        </p:nvSpPr>
        <p:spPr>
          <a:xfrm>
            <a:off x="5486400" y="3974068"/>
            <a:ext cx="2624862" cy="369332"/>
          </a:xfrm>
          <a:prstGeom prst="rect">
            <a:avLst/>
          </a:prstGeom>
          <a:noFill/>
        </p:spPr>
        <p:txBody>
          <a:bodyPr wrap="none" rtlCol="0">
            <a:spAutoFit/>
          </a:bodyPr>
          <a:lstStyle/>
          <a:p>
            <a:r>
              <a:rPr lang="en-US" dirty="0" smtClean="0">
                <a:solidFill>
                  <a:srgbClr val="FFFF00"/>
                </a:solidFill>
              </a:rPr>
              <a:t>Beam Loading damps IAW</a:t>
            </a:r>
            <a:endParaRPr lang="en-US" dirty="0">
              <a:solidFill>
                <a:srgbClr val="FFFF00"/>
              </a:solidFill>
            </a:endParaRPr>
          </a:p>
        </p:txBody>
      </p:sp>
      <p:sp>
        <p:nvSpPr>
          <p:cNvPr id="16" name="TextBox 15"/>
          <p:cNvSpPr txBox="1"/>
          <p:nvPr/>
        </p:nvSpPr>
        <p:spPr>
          <a:xfrm>
            <a:off x="6858000" y="4953000"/>
            <a:ext cx="2287806" cy="646331"/>
          </a:xfrm>
          <a:prstGeom prst="rect">
            <a:avLst/>
          </a:prstGeom>
          <a:noFill/>
        </p:spPr>
        <p:txBody>
          <a:bodyPr wrap="none" rtlCol="0">
            <a:spAutoFit/>
          </a:bodyPr>
          <a:lstStyle/>
          <a:p>
            <a:r>
              <a:rPr lang="en-US" dirty="0" smtClean="0">
                <a:solidFill>
                  <a:srgbClr val="FFFF00"/>
                </a:solidFill>
              </a:rPr>
              <a:t>High Efficiency</a:t>
            </a:r>
          </a:p>
          <a:p>
            <a:r>
              <a:rPr lang="en-US" dirty="0" smtClean="0">
                <a:solidFill>
                  <a:srgbClr val="FFFF00"/>
                </a:solidFill>
              </a:rPr>
              <a:t> Reflection from Shock</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Formation of </a:t>
            </a:r>
            <a:r>
              <a:rPr lang="en-US" sz="3600" dirty="0" err="1" smtClean="0">
                <a:solidFill>
                  <a:srgbClr val="0000FF"/>
                </a:solidFill>
              </a:rPr>
              <a:t>Collisionless</a:t>
            </a:r>
            <a:r>
              <a:rPr lang="en-US" sz="3600" dirty="0" smtClean="0">
                <a:solidFill>
                  <a:srgbClr val="0000FF"/>
                </a:solidFill>
              </a:rPr>
              <a:t> shocks</a:t>
            </a:r>
            <a:endParaRPr lang="en-US" sz="3600" dirty="0">
              <a:solidFill>
                <a:srgbClr val="0000FF"/>
              </a:solidFill>
            </a:endParaRPr>
          </a:p>
        </p:txBody>
      </p:sp>
      <p:sp>
        <p:nvSpPr>
          <p:cNvPr id="3" name="Content Placeholder 2"/>
          <p:cNvSpPr>
            <a:spLocks noGrp="1"/>
          </p:cNvSpPr>
          <p:nvPr>
            <p:ph idx="1"/>
          </p:nvPr>
        </p:nvSpPr>
        <p:spPr/>
        <p:txBody>
          <a:bodyPr>
            <a:normAutofit fontScale="85000" lnSpcReduction="10000"/>
          </a:bodyPr>
          <a:lstStyle/>
          <a:p>
            <a:r>
              <a:rPr lang="en-US" dirty="0" smtClean="0"/>
              <a:t>Two interpenetrating plasmas with dissimilar densities and in addition a relative drift expand through one another.</a:t>
            </a:r>
          </a:p>
          <a:p>
            <a:r>
              <a:rPr lang="en-US" dirty="0" smtClean="0"/>
              <a:t>The sheath field of the higher density plasma which expands with C</a:t>
            </a:r>
            <a:r>
              <a:rPr lang="en-US" baseline="-25000" dirty="0" smtClean="0"/>
              <a:t>s</a:t>
            </a:r>
            <a:r>
              <a:rPr lang="en-US" dirty="0" smtClean="0"/>
              <a:t> seeds an ion acoustic wave behind it.</a:t>
            </a:r>
          </a:p>
          <a:p>
            <a:r>
              <a:rPr lang="en-US" dirty="0" smtClean="0"/>
              <a:t>When the conditions of density and drift velocity are right the </a:t>
            </a:r>
            <a:r>
              <a:rPr lang="en-US" dirty="0" err="1" smtClean="0"/>
              <a:t>Sagdeev</a:t>
            </a:r>
            <a:r>
              <a:rPr lang="en-US" dirty="0" smtClean="0"/>
              <a:t> potential becomes –</a:t>
            </a:r>
            <a:r>
              <a:rPr lang="en-US" dirty="0" err="1" smtClean="0"/>
              <a:t>ve</a:t>
            </a:r>
            <a:r>
              <a:rPr lang="en-US" dirty="0" smtClean="0"/>
              <a:t> and the nonlinear ion wave morphs into either a </a:t>
            </a:r>
            <a:r>
              <a:rPr lang="en-US" dirty="0" err="1" smtClean="0"/>
              <a:t>soliton</a:t>
            </a:r>
            <a:r>
              <a:rPr lang="en-US" dirty="0" smtClean="0"/>
              <a:t> (no dissipation) or a shock with ion reflection (upstream) and ion trapping (downstream) acting as the dissipation mechanisms.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2" descr="http://collegesportsnation.com/iphone_wallpapers/ucla_bruins/ucla_iphone_wallpaper.jpg"/>
          <p:cNvPicPr>
            <a:picLocks noChangeAspect="1" noChangeArrowheads="1"/>
          </p:cNvPicPr>
          <p:nvPr/>
        </p:nvPicPr>
        <p:blipFill>
          <a:blip r:embed="rId3" cstate="print"/>
          <a:srcRect t="26667" b="38333"/>
          <a:stretch>
            <a:fillRect/>
          </a:stretch>
        </p:blipFill>
        <p:spPr bwMode="auto">
          <a:xfrm>
            <a:off x="24663" y="6551289"/>
            <a:ext cx="565879" cy="296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0221" name="Rectangle 45"/>
          <p:cNvSpPr>
            <a:spLocks noChangeArrowheads="1"/>
          </p:cNvSpPr>
          <p:nvPr/>
        </p:nvSpPr>
        <p:spPr bwMode="auto">
          <a:xfrm>
            <a:off x="533400" y="6553200"/>
            <a:ext cx="2286000" cy="381000"/>
          </a:xfrm>
          <a:prstGeom prst="rect">
            <a:avLst/>
          </a:prstGeom>
          <a:noFill/>
          <a:ln w="9525">
            <a:noFill/>
            <a:miter lim="800000"/>
            <a:headEnd/>
            <a:tailEnd/>
          </a:ln>
          <a:effectLst/>
        </p:spPr>
        <p:txBody>
          <a:bodyPr/>
          <a:lstStyle/>
          <a:p>
            <a:pPr>
              <a:lnSpc>
                <a:spcPct val="80000"/>
              </a:lnSpc>
              <a:spcBef>
                <a:spcPct val="20000"/>
              </a:spcBef>
              <a:defRPr/>
            </a:pPr>
            <a:r>
              <a:rPr lang="en-US" sz="2000">
                <a:solidFill>
                  <a:srgbClr val="3333FF"/>
                </a:solidFill>
                <a:effectLst>
                  <a:outerShdw blurRad="38100" dist="38100" dir="2700000" algn="tl">
                    <a:srgbClr val="C0C0C0"/>
                  </a:outerShdw>
                </a:effectLst>
                <a:latin typeface="Calibri" pitchFamily="34" charset="0"/>
              </a:rPr>
              <a:t>Neptune Laboratory</a:t>
            </a:r>
          </a:p>
        </p:txBody>
      </p:sp>
      <p:sp>
        <p:nvSpPr>
          <p:cNvPr id="14" name="Rounded Rectangle 13"/>
          <p:cNvSpPr/>
          <p:nvPr/>
        </p:nvSpPr>
        <p:spPr>
          <a:xfrm>
            <a:off x="76200" y="76200"/>
            <a:ext cx="8991600" cy="685800"/>
          </a:xfrm>
          <a:prstGeom prst="roundRect">
            <a:avLst/>
          </a:prstGeom>
          <a:solidFill>
            <a:schemeClr val="bg1"/>
          </a:solidFill>
          <a:ln w="12700">
            <a:solidFill>
              <a:schemeClr val="tx1">
                <a:alpha val="0"/>
              </a:schemeClr>
            </a:solidFill>
          </a:ln>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dirty="0" smtClean="0">
                <a:solidFill>
                  <a:srgbClr val="0000FF"/>
                </a:solidFill>
                <a:latin typeface="Times New Roman"/>
              </a:rPr>
              <a:t>What is a Shock?</a:t>
            </a:r>
          </a:p>
        </p:txBody>
      </p:sp>
      <p:sp>
        <p:nvSpPr>
          <p:cNvPr id="20" name="Rounded Rectangle 6"/>
          <p:cNvSpPr/>
          <p:nvPr/>
        </p:nvSpPr>
        <p:spPr>
          <a:xfrm>
            <a:off x="139700" y="1524000"/>
            <a:ext cx="8851900" cy="2695571"/>
          </a:xfrm>
          <a:prstGeom prst="roundRect">
            <a:avLst/>
          </a:prstGeom>
        </p:spPr>
        <p:style>
          <a:lnRef idx="2">
            <a:schemeClr val="accent1"/>
          </a:lnRef>
          <a:fillRef idx="1">
            <a:schemeClr val="lt1"/>
          </a:fillRef>
          <a:effectRef idx="0">
            <a:schemeClr val="accent1"/>
          </a:effectRef>
          <a:fontRef idx="minor">
            <a:schemeClr val="dk1"/>
          </a:fontRef>
        </p:style>
        <p:txBody>
          <a:bodyPr/>
          <a:lstStyle/>
          <a:p>
            <a:pPr marL="342900" indent="-342900" fontAlgn="auto">
              <a:spcBef>
                <a:spcPts val="0"/>
              </a:spcBef>
              <a:spcAft>
                <a:spcPts val="0"/>
              </a:spcAft>
              <a:buFont typeface="Arial" pitchFamily="34" charset="0"/>
              <a:buChar char="•"/>
              <a:defRPr/>
            </a:pPr>
            <a:endParaRPr lang="en-US" dirty="0"/>
          </a:p>
        </p:txBody>
      </p:sp>
      <p:pic>
        <p:nvPicPr>
          <p:cNvPr id="24" name="Picture 23" descr="Picture 8.png"/>
          <p:cNvPicPr>
            <a:picLocks noChangeAspect="1"/>
          </p:cNvPicPr>
          <p:nvPr/>
        </p:nvPicPr>
        <p:blipFill rotWithShape="1">
          <a:blip r:embed="rId4"/>
          <a:srcRect l="26636" t="28154" r="25131"/>
          <a:stretch/>
        </p:blipFill>
        <p:spPr>
          <a:xfrm>
            <a:off x="447675" y="2130879"/>
            <a:ext cx="1914525" cy="1916139"/>
          </a:xfrm>
          <a:prstGeom prst="rect">
            <a:avLst/>
          </a:prstGeom>
        </p:spPr>
      </p:pic>
      <p:pic>
        <p:nvPicPr>
          <p:cNvPr id="25" name="Content Placeholder 3" descr="Picture 9.png"/>
          <p:cNvPicPr>
            <a:picLocks noChangeAspect="1"/>
          </p:cNvPicPr>
          <p:nvPr/>
        </p:nvPicPr>
        <p:blipFill rotWithShape="1">
          <a:blip r:embed="rId5"/>
          <a:srcRect l="14894" t="18293" r="14436"/>
          <a:stretch/>
        </p:blipFill>
        <p:spPr>
          <a:xfrm>
            <a:off x="3028949" y="2079297"/>
            <a:ext cx="2533651" cy="1992339"/>
          </a:xfrm>
          <a:prstGeom prst="rect">
            <a:avLst/>
          </a:prstGeom>
        </p:spPr>
      </p:pic>
      <p:pic>
        <p:nvPicPr>
          <p:cNvPr id="26" name="Content Placeholder 3" descr="Picture 10.png"/>
          <p:cNvPicPr>
            <a:picLocks noChangeAspect="1"/>
          </p:cNvPicPr>
          <p:nvPr/>
        </p:nvPicPr>
        <p:blipFill rotWithShape="1">
          <a:blip r:embed="rId6"/>
          <a:srcRect t="15372" r="5548"/>
          <a:stretch/>
        </p:blipFill>
        <p:spPr>
          <a:xfrm>
            <a:off x="5743575" y="2168196"/>
            <a:ext cx="3095625" cy="1862251"/>
          </a:xfrm>
          <a:prstGeom prst="rect">
            <a:avLst/>
          </a:prstGeom>
        </p:spPr>
      </p:pic>
      <p:sp>
        <p:nvSpPr>
          <p:cNvPr id="27" name="Rectangle 26"/>
          <p:cNvSpPr/>
          <p:nvPr/>
        </p:nvSpPr>
        <p:spPr>
          <a:xfrm>
            <a:off x="762000" y="1524000"/>
            <a:ext cx="1316515" cy="461665"/>
          </a:xfrm>
          <a:prstGeom prst="rect">
            <a:avLst/>
          </a:prstGeom>
        </p:spPr>
        <p:txBody>
          <a:bodyPr wrap="none">
            <a:spAutoFit/>
          </a:bodyPr>
          <a:lstStyle/>
          <a:p>
            <a:pPr algn="ctr"/>
            <a:r>
              <a:rPr lang="en-US" sz="2400" b="1" dirty="0" smtClean="0">
                <a:solidFill>
                  <a:srgbClr val="FF0000"/>
                </a:solidFill>
                <a:latin typeface="Calibri" pitchFamily="34" charset="0"/>
                <a:cs typeface="Arial" charset="0"/>
              </a:rPr>
              <a:t>Subsonic</a:t>
            </a:r>
            <a:endParaRPr lang="en-US" sz="2400" b="1" dirty="0">
              <a:solidFill>
                <a:srgbClr val="FF0000"/>
              </a:solidFill>
              <a:latin typeface="Calibri" pitchFamily="34" charset="0"/>
              <a:cs typeface="Arial" charset="0"/>
            </a:endParaRPr>
          </a:p>
        </p:txBody>
      </p:sp>
      <p:sp>
        <p:nvSpPr>
          <p:cNvPr id="28" name="Rectangle 27"/>
          <p:cNvSpPr/>
          <p:nvPr/>
        </p:nvSpPr>
        <p:spPr>
          <a:xfrm>
            <a:off x="3631461" y="1524000"/>
            <a:ext cx="864339" cy="461665"/>
          </a:xfrm>
          <a:prstGeom prst="rect">
            <a:avLst/>
          </a:prstGeom>
        </p:spPr>
        <p:txBody>
          <a:bodyPr wrap="none">
            <a:spAutoFit/>
          </a:bodyPr>
          <a:lstStyle/>
          <a:p>
            <a:pPr algn="ctr"/>
            <a:r>
              <a:rPr lang="en-US" sz="2400" b="1" dirty="0" smtClean="0">
                <a:solidFill>
                  <a:srgbClr val="FF0000"/>
                </a:solidFill>
                <a:latin typeface="Calibri" pitchFamily="34" charset="0"/>
                <a:cs typeface="Arial" charset="0"/>
              </a:rPr>
              <a:t>Sonic</a:t>
            </a:r>
            <a:endParaRPr lang="en-US" sz="2400" b="1" dirty="0">
              <a:solidFill>
                <a:srgbClr val="FF0000"/>
              </a:solidFill>
              <a:latin typeface="Calibri" pitchFamily="34" charset="0"/>
              <a:cs typeface="Arial" charset="0"/>
            </a:endParaRPr>
          </a:p>
        </p:txBody>
      </p:sp>
      <p:sp>
        <p:nvSpPr>
          <p:cNvPr id="29" name="Rectangle 28"/>
          <p:cNvSpPr/>
          <p:nvPr/>
        </p:nvSpPr>
        <p:spPr>
          <a:xfrm>
            <a:off x="6574698" y="1524000"/>
            <a:ext cx="1578702" cy="461665"/>
          </a:xfrm>
          <a:prstGeom prst="rect">
            <a:avLst/>
          </a:prstGeom>
        </p:spPr>
        <p:txBody>
          <a:bodyPr wrap="none">
            <a:spAutoFit/>
          </a:bodyPr>
          <a:lstStyle/>
          <a:p>
            <a:pPr algn="ctr"/>
            <a:r>
              <a:rPr lang="en-US" sz="2400" b="1" dirty="0" smtClean="0">
                <a:solidFill>
                  <a:srgbClr val="FF0000"/>
                </a:solidFill>
                <a:latin typeface="Calibri" pitchFamily="34" charset="0"/>
                <a:cs typeface="Arial" charset="0"/>
              </a:rPr>
              <a:t>Supersonic</a:t>
            </a:r>
            <a:endParaRPr lang="en-US" sz="2400" b="1" dirty="0">
              <a:solidFill>
                <a:srgbClr val="FF0000"/>
              </a:solidFill>
              <a:latin typeface="Calibri" pitchFamily="34" charset="0"/>
              <a:cs typeface="Arial" charset="0"/>
            </a:endParaRPr>
          </a:p>
        </p:txBody>
      </p:sp>
      <p:sp>
        <p:nvSpPr>
          <p:cNvPr id="30" name="Rectangle 29"/>
          <p:cNvSpPr/>
          <p:nvPr/>
        </p:nvSpPr>
        <p:spPr>
          <a:xfrm>
            <a:off x="283229" y="986135"/>
            <a:ext cx="8632171" cy="461665"/>
          </a:xfrm>
          <a:prstGeom prst="rect">
            <a:avLst/>
          </a:prstGeom>
        </p:spPr>
        <p:txBody>
          <a:bodyPr wrap="none">
            <a:spAutoFit/>
          </a:bodyPr>
          <a:lstStyle/>
          <a:p>
            <a:pPr algn="ctr"/>
            <a:r>
              <a:rPr lang="en-US" sz="2400" b="1" dirty="0" smtClean="0">
                <a:solidFill>
                  <a:srgbClr val="FF0000"/>
                </a:solidFill>
                <a:latin typeface="Calibri" pitchFamily="34" charset="0"/>
                <a:cs typeface="Arial" charset="0"/>
              </a:rPr>
              <a:t>A disturbance that travels at supersonic speeds through a medium</a:t>
            </a:r>
            <a:endParaRPr lang="en-US" sz="2400" b="1" dirty="0">
              <a:solidFill>
                <a:srgbClr val="FF0000"/>
              </a:solidFill>
              <a:latin typeface="Calibri" pitchFamily="34" charset="0"/>
              <a:cs typeface="Arial" charset="0"/>
            </a:endParaRPr>
          </a:p>
        </p:txBody>
      </p:sp>
      <p:sp>
        <p:nvSpPr>
          <p:cNvPr id="31" name="TextBox 15"/>
          <p:cNvSpPr txBox="1">
            <a:spLocks noChangeArrowheads="1"/>
          </p:cNvSpPr>
          <p:nvPr/>
        </p:nvSpPr>
        <p:spPr bwMode="auto">
          <a:xfrm>
            <a:off x="266700" y="4343400"/>
            <a:ext cx="4298950" cy="10156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marL="169863" indent="-169863">
              <a:defRPr>
                <a:solidFill>
                  <a:schemeClr val="tx1"/>
                </a:solidFill>
                <a:latin typeface="Arial" charset="0"/>
              </a:defRPr>
            </a:lvl1pPr>
            <a:lvl2pPr marL="461963" indent="-1778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Arial" charset="0"/>
              <a:buChar char="•"/>
            </a:pPr>
            <a:r>
              <a:rPr lang="en-US" sz="2000" dirty="0" smtClean="0">
                <a:latin typeface="Calibri" pitchFamily="34" charset="0"/>
                <a:cs typeface="Arial" charset="0"/>
              </a:rPr>
              <a:t>At supersonic speeds, pressure will build at the front of a disturbance forming a shock </a:t>
            </a:r>
          </a:p>
        </p:txBody>
      </p:sp>
      <p:sp>
        <p:nvSpPr>
          <p:cNvPr id="32" name="TextBox 15"/>
          <p:cNvSpPr txBox="1">
            <a:spLocks noChangeArrowheads="1"/>
          </p:cNvSpPr>
          <p:nvPr/>
        </p:nvSpPr>
        <p:spPr bwMode="auto">
          <a:xfrm>
            <a:off x="4527550" y="4343400"/>
            <a:ext cx="4575902" cy="10156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marL="169863" indent="-169863">
              <a:defRPr>
                <a:solidFill>
                  <a:schemeClr val="tx1"/>
                </a:solidFill>
                <a:latin typeface="Arial" charset="0"/>
              </a:defRPr>
            </a:lvl1pPr>
            <a:lvl2pPr marL="461963" indent="-1778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Arial" charset="0"/>
              <a:buChar char="•"/>
            </a:pPr>
            <a:r>
              <a:rPr lang="en-US" sz="2000" dirty="0" smtClean="0">
                <a:latin typeface="Calibri" pitchFamily="34" charset="0"/>
                <a:cs typeface="Arial" charset="0"/>
              </a:rPr>
              <a:t>Characterized by a rapid change in pressure (density and/or temperature) of the medium</a:t>
            </a:r>
            <a:endParaRPr lang="en-US" sz="2000" dirty="0">
              <a:latin typeface="Calibri" pitchFamily="34" charset="0"/>
              <a:cs typeface="Arial" charset="0"/>
            </a:endParaRPr>
          </a:p>
        </p:txBody>
      </p:sp>
      <p:sp>
        <p:nvSpPr>
          <p:cNvPr id="16" name="TextBox 15"/>
          <p:cNvSpPr txBox="1">
            <a:spLocks noChangeArrowheads="1"/>
          </p:cNvSpPr>
          <p:nvPr/>
        </p:nvSpPr>
        <p:spPr bwMode="auto">
          <a:xfrm>
            <a:off x="762000" y="5562600"/>
            <a:ext cx="7800490" cy="70788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marL="169863" indent="-169863">
              <a:defRPr>
                <a:solidFill>
                  <a:schemeClr val="tx1"/>
                </a:solidFill>
                <a:latin typeface="Arial" charset="0"/>
              </a:defRPr>
            </a:lvl1pPr>
            <a:lvl2pPr marL="461963" indent="-1778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ctr"/>
            <a:r>
              <a:rPr lang="en-US" sz="2000" b="1" dirty="0" smtClean="0">
                <a:latin typeface="Calibri" pitchFamily="34" charset="0"/>
                <a:cs typeface="Arial" charset="0"/>
              </a:rPr>
              <a:t>In a plasma, a shock wave is characterized by a propagating electric field at speeds useful for ion acceleration (</a:t>
            </a:r>
            <a:r>
              <a:rPr lang="en-US" sz="2000" b="1" dirty="0" err="1" smtClean="0">
                <a:latin typeface="Calibri" pitchFamily="34" charset="0"/>
                <a:cs typeface="Arial" charset="0"/>
              </a:rPr>
              <a:t>V</a:t>
            </a:r>
            <a:r>
              <a:rPr lang="en-US" sz="2000" b="1" baseline="-25000" dirty="0" err="1" smtClean="0">
                <a:latin typeface="Calibri" pitchFamily="34" charset="0"/>
                <a:cs typeface="Arial" charset="0"/>
              </a:rPr>
              <a:t>sh</a:t>
            </a:r>
            <a:r>
              <a:rPr lang="en-US" sz="2000" b="1" dirty="0" smtClean="0">
                <a:latin typeface="Calibri" pitchFamily="34" charset="0"/>
                <a:cs typeface="Arial" charset="0"/>
              </a:rPr>
              <a:t> &gt; 0.01c)</a:t>
            </a:r>
            <a:endParaRPr lang="en-US" sz="2000" b="1" dirty="0">
              <a:latin typeface="Calibri" pitchFamily="34" charset="0"/>
              <a:cs typeface="Arial" charset="0"/>
            </a:endParaRPr>
          </a:p>
        </p:txBody>
      </p:sp>
      <p:sp>
        <p:nvSpPr>
          <p:cNvPr id="2" name="Rectangle 1"/>
          <p:cNvSpPr/>
          <p:nvPr/>
        </p:nvSpPr>
        <p:spPr>
          <a:xfrm>
            <a:off x="8001000" y="2514600"/>
            <a:ext cx="56149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6"/>
          <p:cNvSpPr>
            <a:spLocks noChangeArrowheads="1"/>
          </p:cNvSpPr>
          <p:nvPr/>
        </p:nvSpPr>
        <p:spPr bwMode="auto">
          <a:xfrm>
            <a:off x="6629400" y="6553200"/>
            <a:ext cx="2743200" cy="381000"/>
          </a:xfrm>
          <a:prstGeom prst="rect">
            <a:avLst/>
          </a:prstGeom>
          <a:noFill/>
          <a:ln w="9525">
            <a:noFill/>
            <a:miter lim="800000"/>
            <a:headEnd/>
            <a:tailEnd/>
          </a:ln>
          <a:effectLst/>
        </p:spPr>
        <p:txBody>
          <a:bodyPr/>
          <a:lstStyle/>
          <a:p>
            <a:pPr>
              <a:lnSpc>
                <a:spcPct val="80000"/>
              </a:lnSpc>
              <a:spcBef>
                <a:spcPct val="20000"/>
              </a:spcBef>
            </a:pPr>
            <a:endParaRPr lang="en-US" sz="2000" dirty="0">
              <a:solidFill>
                <a:srgbClr val="3333FF"/>
              </a:solidFill>
              <a:effectLst>
                <a:outerShdw blurRad="38100" dist="38100" dir="2700000" algn="tl">
                  <a:srgbClr val="C0C0C0"/>
                </a:outerShdw>
              </a:effectLst>
              <a:latin typeface="Calibri" pitchFamily="34" charset="0"/>
            </a:endParaRPr>
          </a:p>
        </p:txBody>
      </p:sp>
      <p:sp>
        <p:nvSpPr>
          <p:cNvPr id="18" name="TextBox 17"/>
          <p:cNvSpPr txBox="1"/>
          <p:nvPr/>
        </p:nvSpPr>
        <p:spPr>
          <a:xfrm>
            <a:off x="1219200" y="3059668"/>
            <a:ext cx="816412" cy="369332"/>
          </a:xfrm>
          <a:prstGeom prst="rect">
            <a:avLst/>
          </a:prstGeom>
          <a:noFill/>
        </p:spPr>
        <p:txBody>
          <a:bodyPr wrap="none" rtlCol="0">
            <a:spAutoFit/>
          </a:bodyPr>
          <a:lstStyle/>
          <a:p>
            <a:r>
              <a:rPr lang="en-US" b="1" dirty="0" smtClean="0"/>
              <a:t>Object</a:t>
            </a:r>
            <a:endParaRPr lang="en-US"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0259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00FF"/>
                </a:solidFill>
                <a:latin typeface="Times New Roman"/>
              </a:rPr>
              <a:t>Ion Acceleration by </a:t>
            </a:r>
            <a:r>
              <a:rPr lang="en-US" sz="3600" dirty="0" err="1" smtClean="0">
                <a:solidFill>
                  <a:srgbClr val="0000FF"/>
                </a:solidFill>
                <a:latin typeface="Times New Roman"/>
              </a:rPr>
              <a:t>Collisionless</a:t>
            </a:r>
            <a:r>
              <a:rPr lang="en-US" sz="3600" dirty="0" smtClean="0">
                <a:solidFill>
                  <a:srgbClr val="0000FF"/>
                </a:solidFill>
                <a:latin typeface="Times New Roman"/>
              </a:rPr>
              <a:t> Shocks: Reduction to Practice</a:t>
            </a:r>
            <a:endParaRPr lang="en-US" sz="3600" dirty="0">
              <a:solidFill>
                <a:srgbClr val="0000FF"/>
              </a:solidFill>
              <a:latin typeface="Times New Roman"/>
            </a:endParaRPr>
          </a:p>
        </p:txBody>
      </p:sp>
      <p:sp>
        <p:nvSpPr>
          <p:cNvPr id="3" name="Content Placeholder 2"/>
          <p:cNvSpPr>
            <a:spLocks noGrp="1"/>
          </p:cNvSpPr>
          <p:nvPr>
            <p:ph idx="1"/>
          </p:nvPr>
        </p:nvSpPr>
        <p:spPr>
          <a:xfrm>
            <a:off x="457200" y="2027237"/>
            <a:ext cx="8229600" cy="4525963"/>
          </a:xfrm>
        </p:spPr>
        <p:txBody>
          <a:bodyPr>
            <a:normAutofit fontScale="62500" lnSpcReduction="20000"/>
          </a:bodyPr>
          <a:lstStyle/>
          <a:p>
            <a:r>
              <a:rPr lang="en-US" sz="4364" dirty="0" smtClean="0"/>
              <a:t>Need two colliding plasmas with a density ratio of at least 1.5 and a relative drift velocity of &lt; 0.5C</a:t>
            </a:r>
            <a:r>
              <a:rPr lang="en-US" sz="4364" baseline="-25000" dirty="0" smtClean="0"/>
              <a:t>s</a:t>
            </a:r>
          </a:p>
          <a:p>
            <a:endParaRPr lang="en-US" sz="4364" dirty="0" smtClean="0"/>
          </a:p>
          <a:p>
            <a:r>
              <a:rPr lang="en-US" sz="4364" dirty="0" smtClean="0"/>
              <a:t>Need strong electron heating to get a large corresponding shock velocity</a:t>
            </a:r>
          </a:p>
          <a:p>
            <a:endParaRPr lang="en-US" sz="4364" dirty="0" smtClean="0"/>
          </a:p>
          <a:p>
            <a:r>
              <a:rPr lang="en-US" sz="4364" dirty="0" smtClean="0"/>
              <a:t>Longer pulses better: allow refluxing of electrons and homogenize any </a:t>
            </a:r>
            <a:r>
              <a:rPr lang="en-US" sz="4364" dirty="0" err="1" smtClean="0"/>
              <a:t>filamentation</a:t>
            </a:r>
            <a:r>
              <a:rPr lang="en-US" sz="4364" dirty="0" smtClean="0"/>
              <a:t> imprint left by the laser</a:t>
            </a:r>
          </a:p>
          <a:p>
            <a:endParaRPr lang="en-US" sz="4364" dirty="0" smtClean="0"/>
          </a:p>
          <a:p>
            <a:r>
              <a:rPr lang="en-US" sz="4364" dirty="0" smtClean="0"/>
              <a:t>Need few times critical density and linear polarization for strong electron heating</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8" name="AutoShape 4"/>
          <p:cNvSpPr>
            <a:spLocks/>
          </p:cNvSpPr>
          <p:nvPr/>
        </p:nvSpPr>
        <p:spPr bwMode="auto">
          <a:xfrm>
            <a:off x="3641356" y="3657600"/>
            <a:ext cx="5502644" cy="3200401"/>
          </a:xfrm>
          <a:prstGeom prst="roundRect">
            <a:avLst>
              <a:gd name="adj" fmla="val 31831"/>
            </a:avLst>
          </a:prstGeom>
          <a:solidFill>
            <a:schemeClr val="bg1"/>
          </a:solidFill>
          <a:ln w="25400" cap="flat">
            <a:noFill/>
            <a:miter lim="800000"/>
            <a:headEnd type="none" w="med" len="med"/>
            <a:tailEnd type="none" w="med" len="med"/>
          </a:ln>
          <a:effectLst>
            <a:outerShdw blurRad="76200" dist="38099" dir="5400000" algn="ctr" rotWithShape="0">
              <a:schemeClr val="bg2">
                <a:alpha val="50000"/>
              </a:schemeClr>
            </a:outerShdw>
          </a:effectLst>
        </p:spPr>
        <p:txBody>
          <a:bodyPr lIns="53576" tIns="53576" rIns="94215" bIns="53576" anchor="ctr">
            <a:prstTxWarp prst="textNoShape">
              <a:avLst/>
            </a:prstTxWarp>
          </a:bodyPr>
          <a:lstStyle/>
          <a:p>
            <a:pPr algn="l">
              <a:defRPr/>
            </a:pPr>
            <a:r>
              <a:rPr lang="en-US" sz="2000" dirty="0" smtClean="0">
                <a:solidFill>
                  <a:srgbClr val="0000FF"/>
                </a:solidFill>
                <a:latin typeface="Comic Sans MS"/>
                <a:ea typeface="Gill Sans" charset="0"/>
                <a:cs typeface="Gill Sans" charset="0"/>
                <a:sym typeface="Gill Sans" charset="0"/>
              </a:rPr>
              <a:t>Launch </a:t>
            </a:r>
            <a:r>
              <a:rPr lang="en-US" sz="2000" dirty="0" err="1" smtClean="0">
                <a:solidFill>
                  <a:srgbClr val="0000FF"/>
                </a:solidFill>
                <a:latin typeface="Comic Sans MS"/>
                <a:ea typeface="Gill Sans" charset="0"/>
                <a:cs typeface="Gill Sans" charset="0"/>
                <a:sym typeface="Gill Sans" charset="0"/>
              </a:rPr>
              <a:t>collisionless</a:t>
            </a:r>
            <a:r>
              <a:rPr lang="en-US" sz="2000" dirty="0" smtClean="0">
                <a:solidFill>
                  <a:srgbClr val="0000FF"/>
                </a:solidFill>
                <a:latin typeface="Comic Sans MS"/>
                <a:ea typeface="Gill Sans" charset="0"/>
                <a:cs typeface="Gill Sans" charset="0"/>
                <a:sym typeface="Gill Sans" charset="0"/>
              </a:rPr>
              <a:t> shock in a supercritical plasma  by pushing on it to induce </a:t>
            </a:r>
            <a:r>
              <a:rPr lang="en-US" sz="2000" dirty="0" err="1" smtClean="0">
                <a:solidFill>
                  <a:srgbClr val="0000FF"/>
                </a:solidFill>
                <a:latin typeface="Comic Sans MS"/>
                <a:ea typeface="Gill Sans" charset="0"/>
                <a:cs typeface="Gill Sans" charset="0"/>
                <a:sym typeface="Gill Sans" charset="0"/>
              </a:rPr>
              <a:t>v</a:t>
            </a:r>
            <a:r>
              <a:rPr lang="en-US" sz="2000" baseline="-25000" dirty="0" err="1" smtClean="0">
                <a:solidFill>
                  <a:srgbClr val="0000FF"/>
                </a:solidFill>
                <a:latin typeface="Comic Sans MS"/>
                <a:ea typeface="Gill Sans" charset="0"/>
                <a:cs typeface="Gill Sans" charset="0"/>
                <a:sym typeface="Gill Sans" charset="0"/>
              </a:rPr>
              <a:t>drift</a:t>
            </a:r>
            <a:r>
              <a:rPr lang="en-US" sz="2000" dirty="0" smtClean="0">
                <a:solidFill>
                  <a:srgbClr val="0000FF"/>
                </a:solidFill>
                <a:latin typeface="Comic Sans MS"/>
                <a:ea typeface="Gill Sans" charset="0"/>
                <a:cs typeface="Gill Sans" charset="0"/>
                <a:sym typeface="Gill Sans" charset="0"/>
              </a:rPr>
              <a:t> and strong heating to get a large </a:t>
            </a:r>
            <a:r>
              <a:rPr lang="en-US" sz="2000" dirty="0" err="1" smtClean="0">
                <a:solidFill>
                  <a:srgbClr val="0000FF"/>
                </a:solidFill>
                <a:latin typeface="Comic Sans MS"/>
                <a:ea typeface="Gill Sans" charset="0"/>
                <a:cs typeface="Gill Sans" charset="0"/>
                <a:sym typeface="Gill Sans" charset="0"/>
              </a:rPr>
              <a:t>c</a:t>
            </a:r>
            <a:r>
              <a:rPr lang="en-US" sz="2000" baseline="-25000" dirty="0" err="1" smtClean="0">
                <a:solidFill>
                  <a:srgbClr val="0000FF"/>
                </a:solidFill>
                <a:latin typeface="Comic Sans MS"/>
                <a:ea typeface="Gill Sans" charset="0"/>
                <a:cs typeface="Gill Sans" charset="0"/>
                <a:sym typeface="Gill Sans" charset="0"/>
              </a:rPr>
              <a:t>s</a:t>
            </a:r>
            <a:r>
              <a:rPr lang="en-US" sz="2000" baseline="-25000" dirty="0" smtClean="0">
                <a:solidFill>
                  <a:srgbClr val="0000FF"/>
                </a:solidFill>
                <a:latin typeface="Comic Sans MS"/>
                <a:ea typeface="Gill Sans" charset="0"/>
                <a:cs typeface="Gill Sans" charset="0"/>
                <a:sym typeface="Gill Sans" charset="0"/>
              </a:rPr>
              <a:t> .</a:t>
            </a:r>
          </a:p>
          <a:p>
            <a:pPr algn="l">
              <a:defRPr/>
            </a:pPr>
            <a:endParaRPr lang="en-US" sz="2000" baseline="-25000" dirty="0" smtClean="0">
              <a:solidFill>
                <a:srgbClr val="0000FF"/>
              </a:solidFill>
              <a:latin typeface="Comic Sans MS"/>
              <a:ea typeface="Gill Sans" charset="0"/>
              <a:cs typeface="Gill Sans" charset="0"/>
              <a:sym typeface="Gill Sans" charset="0"/>
            </a:endParaRPr>
          </a:p>
          <a:p>
            <a:pPr algn="l">
              <a:defRPr/>
            </a:pPr>
            <a:r>
              <a:rPr lang="en-US" sz="2000" dirty="0" smtClean="0">
                <a:solidFill>
                  <a:srgbClr val="0000FF"/>
                </a:solidFill>
                <a:latin typeface="Comic Sans MS"/>
                <a:ea typeface="Gill Sans" charset="0"/>
                <a:cs typeface="Gill Sans" charset="0"/>
                <a:sym typeface="Gill Sans" charset="0"/>
              </a:rPr>
              <a:t>Minimize TNSA fields by shock propagation in extended plasma</a:t>
            </a:r>
            <a:endParaRPr lang="en-US" sz="2000" dirty="0">
              <a:solidFill>
                <a:srgbClr val="0000FF"/>
              </a:solidFill>
              <a:latin typeface="Comic Sans MS"/>
              <a:ea typeface="Gill Sans" charset="0"/>
              <a:cs typeface="Gill Sans" charset="0"/>
              <a:sym typeface="Gill Sans" charset="0"/>
            </a:endParaRPr>
          </a:p>
        </p:txBody>
      </p:sp>
      <p:sp>
        <p:nvSpPr>
          <p:cNvPr id="346120" name="Rectangle 7"/>
          <p:cNvSpPr>
            <a:spLocks/>
          </p:cNvSpPr>
          <p:nvPr/>
        </p:nvSpPr>
        <p:spPr bwMode="auto">
          <a:xfrm>
            <a:off x="3670697" y="1752600"/>
            <a:ext cx="5464373" cy="1828800"/>
          </a:xfrm>
          <a:prstGeom prst="rect">
            <a:avLst/>
          </a:prstGeom>
          <a:solidFill>
            <a:srgbClr val="9D1812">
              <a:alpha val="30980"/>
            </a:srgbClr>
          </a:solidFill>
          <a:ln w="25400">
            <a:noFill/>
            <a:miter lim="800000"/>
            <a:headEnd/>
            <a:tailEnd/>
          </a:ln>
        </p:spPr>
        <p:txBody>
          <a:bodyPr lIns="0" tIns="0" rIns="0" bIns="0">
            <a:prstTxWarp prst="textNoShape">
              <a:avLst/>
            </a:prstTxWarp>
          </a:bodyPr>
          <a:lstStyle/>
          <a:p>
            <a:endParaRPr lang="en-US"/>
          </a:p>
        </p:txBody>
      </p:sp>
      <p:sp>
        <p:nvSpPr>
          <p:cNvPr id="346121" name="Rectangle 8"/>
          <p:cNvSpPr>
            <a:spLocks/>
          </p:cNvSpPr>
          <p:nvPr/>
        </p:nvSpPr>
        <p:spPr bwMode="auto">
          <a:xfrm>
            <a:off x="4343400" y="2242572"/>
            <a:ext cx="2128788" cy="1338828"/>
          </a:xfrm>
          <a:prstGeom prst="rect">
            <a:avLst/>
          </a:prstGeom>
          <a:noFill/>
          <a:ln w="12700">
            <a:noFill/>
            <a:miter lim="800000"/>
            <a:headEnd/>
            <a:tailEnd/>
          </a:ln>
        </p:spPr>
        <p:txBody>
          <a:bodyPr wrap="none" lIns="0" tIns="0" rIns="0" bIns="0">
            <a:prstTxWarp prst="textNoShape">
              <a:avLst/>
            </a:prstTxWarp>
            <a:spAutoFit/>
          </a:bodyPr>
          <a:lstStyle/>
          <a:p>
            <a:pPr>
              <a:spcBef>
                <a:spcPts val="562"/>
              </a:spcBef>
              <a:buSzPct val="69000"/>
              <a:buFont typeface="Lucida Grande" pitchFamily="-65" charset="0"/>
              <a:buChar char="๏"/>
              <a:tabLst>
                <a:tab pos="750067" algn="l"/>
              </a:tabLst>
            </a:pPr>
            <a:r>
              <a:rPr lang="en-US" b="1" dirty="0">
                <a:ea typeface="Lucida Grande" pitchFamily="-65" charset="0"/>
                <a:cs typeface="Lucida Grande" pitchFamily="-65" charset="0"/>
              </a:rPr>
              <a:t> λ</a:t>
            </a:r>
            <a:r>
              <a:rPr lang="en-US" b="1" baseline="-6000" dirty="0">
                <a:ea typeface="Gill Sans" pitchFamily="-65" charset="0"/>
                <a:cs typeface="Gill Sans" pitchFamily="-65" charset="0"/>
              </a:rPr>
              <a:t>0</a:t>
            </a:r>
            <a:r>
              <a:rPr lang="en-US" b="1" dirty="0">
                <a:ea typeface="Gill Sans" pitchFamily="-65" charset="0"/>
                <a:cs typeface="Gill Sans" pitchFamily="-65" charset="0"/>
              </a:rPr>
              <a:t> = 10</a:t>
            </a:r>
            <a:r>
              <a:rPr lang="en-US" b="1" dirty="0" smtClean="0">
                <a:ea typeface="Gill Sans" pitchFamily="-65" charset="0"/>
                <a:cs typeface="Gill Sans" pitchFamily="-65" charset="0"/>
              </a:rPr>
              <a:t> </a:t>
            </a:r>
            <a:r>
              <a:rPr lang="en-US" b="1" dirty="0" err="1" smtClean="0">
                <a:ea typeface="Gill Sans" pitchFamily="-65" charset="0"/>
                <a:cs typeface="Gill Sans" pitchFamily="-65" charset="0"/>
              </a:rPr>
              <a:t>μm</a:t>
            </a:r>
            <a:endParaRPr lang="en-US" b="1" baseline="32000" dirty="0">
              <a:ea typeface="Gill Sans" pitchFamily="-65" charset="0"/>
              <a:cs typeface="Gill Sans" pitchFamily="-65" charset="0"/>
            </a:endParaRPr>
          </a:p>
          <a:p>
            <a:pPr>
              <a:spcBef>
                <a:spcPts val="562"/>
              </a:spcBef>
              <a:buSzPct val="69000"/>
              <a:buFont typeface="Lucida Grande" pitchFamily="-65" charset="0"/>
              <a:buChar char="๏"/>
              <a:tabLst>
                <a:tab pos="750067" algn="l"/>
              </a:tabLst>
            </a:pPr>
            <a:r>
              <a:rPr lang="en-US" b="1" dirty="0">
                <a:ea typeface="Gill Sans" pitchFamily="-65" charset="0"/>
                <a:cs typeface="Gill Sans" pitchFamily="-65" charset="0"/>
              </a:rPr>
              <a:t> I</a:t>
            </a:r>
            <a:r>
              <a:rPr lang="en-US" b="1" baseline="-6000" dirty="0">
                <a:ea typeface="Gill Sans" pitchFamily="-65" charset="0"/>
                <a:cs typeface="Gill Sans" pitchFamily="-65" charset="0"/>
              </a:rPr>
              <a:t>0</a:t>
            </a:r>
            <a:r>
              <a:rPr lang="en-US" b="1" dirty="0">
                <a:ea typeface="Gill Sans" pitchFamily="-65" charset="0"/>
                <a:cs typeface="Gill Sans" pitchFamily="-65" charset="0"/>
              </a:rPr>
              <a:t> = 10</a:t>
            </a:r>
            <a:r>
              <a:rPr lang="en-US" b="1" baseline="32000" dirty="0">
                <a:ea typeface="Gill Sans" pitchFamily="-65" charset="0"/>
                <a:cs typeface="Gill Sans" pitchFamily="-65" charset="0"/>
              </a:rPr>
              <a:t>16 </a:t>
            </a:r>
            <a:r>
              <a:rPr lang="en-US" b="1" dirty="0">
                <a:ea typeface="Gill Sans" pitchFamily="-65" charset="0"/>
                <a:cs typeface="Gill Sans" pitchFamily="-65" charset="0"/>
              </a:rPr>
              <a:t>- 10</a:t>
            </a:r>
            <a:r>
              <a:rPr lang="en-US" b="1" baseline="32000" dirty="0">
                <a:ea typeface="Gill Sans" pitchFamily="-65" charset="0"/>
                <a:cs typeface="Gill Sans" pitchFamily="-65" charset="0"/>
              </a:rPr>
              <a:t>18</a:t>
            </a:r>
            <a:r>
              <a:rPr lang="en-US" b="1" dirty="0">
                <a:ea typeface="Gill Sans" pitchFamily="-65" charset="0"/>
                <a:cs typeface="Gill Sans" pitchFamily="-65" charset="0"/>
              </a:rPr>
              <a:t> Wcm</a:t>
            </a:r>
            <a:r>
              <a:rPr lang="en-US" b="1" baseline="32000" dirty="0">
                <a:ea typeface="Gill Sans" pitchFamily="-65" charset="0"/>
                <a:cs typeface="Gill Sans" pitchFamily="-65" charset="0"/>
              </a:rPr>
              <a:t>-2</a:t>
            </a:r>
            <a:endParaRPr lang="en-US" b="1" dirty="0">
              <a:ea typeface="Gill Sans" pitchFamily="-65" charset="0"/>
              <a:cs typeface="Gill Sans" pitchFamily="-65" charset="0"/>
            </a:endParaRPr>
          </a:p>
          <a:p>
            <a:pPr>
              <a:spcBef>
                <a:spcPts val="562"/>
              </a:spcBef>
              <a:buSzPct val="69000"/>
              <a:buFont typeface="Lucida Grande" pitchFamily="-65" charset="0"/>
              <a:buChar char="๏"/>
              <a:tabLst>
                <a:tab pos="750067" algn="l"/>
              </a:tabLst>
            </a:pPr>
            <a:r>
              <a:rPr lang="en-US" b="1" baseline="32000" dirty="0">
                <a:ea typeface="Gill Sans" pitchFamily="-65" charset="0"/>
                <a:cs typeface="Gill Sans" pitchFamily="-65" charset="0"/>
              </a:rPr>
              <a:t> </a:t>
            </a:r>
            <a:r>
              <a:rPr lang="en-US" b="1" dirty="0">
                <a:ea typeface="Lucida Grande" pitchFamily="-65" charset="0"/>
                <a:cs typeface="Lucida Grande" pitchFamily="-65" charset="0"/>
              </a:rPr>
              <a:t>τ</a:t>
            </a:r>
            <a:r>
              <a:rPr lang="en-US" b="1" baseline="-6000" dirty="0">
                <a:ea typeface="Gill Sans" pitchFamily="-65" charset="0"/>
                <a:cs typeface="Gill Sans" pitchFamily="-65" charset="0"/>
              </a:rPr>
              <a:t>0</a:t>
            </a:r>
            <a:r>
              <a:rPr lang="en-US" b="1" dirty="0">
                <a:ea typeface="Gill Sans" pitchFamily="-65" charset="0"/>
                <a:cs typeface="Gill Sans" pitchFamily="-65" charset="0"/>
              </a:rPr>
              <a:t> = 3</a:t>
            </a:r>
            <a:r>
              <a:rPr lang="en-US" b="1" dirty="0" smtClean="0">
                <a:ea typeface="Gill Sans" pitchFamily="-65" charset="0"/>
                <a:cs typeface="Gill Sans" pitchFamily="-65" charset="0"/>
              </a:rPr>
              <a:t> </a:t>
            </a:r>
            <a:r>
              <a:rPr lang="en-US" b="1" dirty="0" err="1" smtClean="0">
                <a:ea typeface="Gill Sans" pitchFamily="-65" charset="0"/>
                <a:cs typeface="Gill Sans" pitchFamily="-65" charset="0"/>
              </a:rPr>
              <a:t>ps</a:t>
            </a:r>
            <a:r>
              <a:rPr lang="en-US" b="1" dirty="0" smtClean="0">
                <a:ea typeface="Gill Sans" pitchFamily="-65" charset="0"/>
                <a:cs typeface="Gill Sans" pitchFamily="-65" charset="0"/>
              </a:rPr>
              <a:t>/ 100 </a:t>
            </a:r>
            <a:r>
              <a:rPr lang="en-US" b="1" dirty="0" err="1" smtClean="0">
                <a:ea typeface="Gill Sans" pitchFamily="-65" charset="0"/>
                <a:cs typeface="Gill Sans" pitchFamily="-65" charset="0"/>
              </a:rPr>
              <a:t>ps</a:t>
            </a:r>
            <a:endParaRPr lang="en-US" b="1" dirty="0" smtClean="0">
              <a:ea typeface="Gill Sans" pitchFamily="-65" charset="0"/>
              <a:cs typeface="Gill Sans" pitchFamily="-65" charset="0"/>
            </a:endParaRPr>
          </a:p>
          <a:p>
            <a:pPr>
              <a:spcBef>
                <a:spcPts val="562"/>
              </a:spcBef>
              <a:buSzPct val="69000"/>
              <a:buFont typeface="Lucida Grande" pitchFamily="-65" charset="0"/>
              <a:buChar char="๏"/>
              <a:tabLst>
                <a:tab pos="750067" algn="l"/>
              </a:tabLst>
            </a:pPr>
            <a:r>
              <a:rPr lang="en-US" b="1" dirty="0">
                <a:ea typeface="Gill Sans" pitchFamily="-65" charset="0"/>
                <a:cs typeface="Gill Sans" pitchFamily="-65" charset="0"/>
              </a:rPr>
              <a:t> W</a:t>
            </a:r>
            <a:r>
              <a:rPr lang="en-US" b="1" baseline="-6000" dirty="0">
                <a:ea typeface="Gill Sans" pitchFamily="-65" charset="0"/>
                <a:cs typeface="Gill Sans" pitchFamily="-65" charset="0"/>
              </a:rPr>
              <a:t>0</a:t>
            </a:r>
            <a:r>
              <a:rPr lang="en-US" b="1" dirty="0">
                <a:ea typeface="Gill Sans" pitchFamily="-65" charset="0"/>
                <a:cs typeface="Gill Sans" pitchFamily="-65" charset="0"/>
              </a:rPr>
              <a:t> =</a:t>
            </a:r>
            <a:r>
              <a:rPr lang="en-US" b="1" dirty="0" smtClean="0">
                <a:ea typeface="Gill Sans" pitchFamily="-65" charset="0"/>
                <a:cs typeface="Gill Sans" pitchFamily="-65" charset="0"/>
              </a:rPr>
              <a:t> </a:t>
            </a:r>
            <a:r>
              <a:rPr lang="en-US" b="1" dirty="0">
                <a:ea typeface="Gill Sans" pitchFamily="-65" charset="0"/>
                <a:cs typeface="Gill Sans" pitchFamily="-65" charset="0"/>
              </a:rPr>
              <a:t>6</a:t>
            </a:r>
            <a:r>
              <a:rPr lang="en-US" b="1" dirty="0" smtClean="0">
                <a:ea typeface="Gill Sans" pitchFamily="-65" charset="0"/>
                <a:cs typeface="Gill Sans" pitchFamily="-65" charset="0"/>
              </a:rPr>
              <a:t>0 </a:t>
            </a:r>
            <a:r>
              <a:rPr lang="en-US" b="1" dirty="0" err="1" smtClean="0">
                <a:ea typeface="Gill Sans" pitchFamily="-65" charset="0"/>
                <a:cs typeface="Gill Sans" pitchFamily="-65" charset="0"/>
              </a:rPr>
              <a:t>μ</a:t>
            </a:r>
            <a:r>
              <a:rPr lang="en-US" b="1" dirty="0" err="1" smtClean="0">
                <a:ea typeface="Lucida Grande" pitchFamily="-65" charset="0"/>
                <a:cs typeface="Lucida Grande" pitchFamily="-65" charset="0"/>
              </a:rPr>
              <a:t>m</a:t>
            </a:r>
            <a:endParaRPr lang="en-US" b="1" dirty="0">
              <a:ea typeface="Lucida Grande" pitchFamily="-65" charset="0"/>
              <a:cs typeface="Lucida Grande" pitchFamily="-65" charset="0"/>
            </a:endParaRPr>
          </a:p>
        </p:txBody>
      </p:sp>
      <p:sp>
        <p:nvSpPr>
          <p:cNvPr id="346122" name="Rectangle 9"/>
          <p:cNvSpPr>
            <a:spLocks/>
          </p:cNvSpPr>
          <p:nvPr/>
        </p:nvSpPr>
        <p:spPr bwMode="auto">
          <a:xfrm>
            <a:off x="6632724" y="2529006"/>
            <a:ext cx="2385268" cy="1661994"/>
          </a:xfrm>
          <a:prstGeom prst="rect">
            <a:avLst/>
          </a:prstGeom>
          <a:noFill/>
          <a:ln w="12700">
            <a:noFill/>
            <a:miter lim="800000"/>
            <a:headEnd/>
            <a:tailEnd/>
          </a:ln>
        </p:spPr>
        <p:txBody>
          <a:bodyPr wrap="none" lIns="0" tIns="0" rIns="0" bIns="0">
            <a:prstTxWarp prst="textNoShape">
              <a:avLst/>
            </a:prstTxWarp>
            <a:spAutoFit/>
          </a:bodyPr>
          <a:lstStyle/>
          <a:p>
            <a:pPr>
              <a:spcBef>
                <a:spcPts val="562"/>
              </a:spcBef>
              <a:buSzPct val="69000"/>
              <a:buFont typeface="Lucida Grande" pitchFamily="-65" charset="0"/>
              <a:buChar char="๏"/>
              <a:tabLst>
                <a:tab pos="750067" algn="l"/>
              </a:tabLst>
            </a:pPr>
            <a:r>
              <a:rPr lang="en-US" b="1" dirty="0" err="1" smtClean="0">
                <a:ea typeface="Gill Sans" pitchFamily="-65" charset="0"/>
                <a:cs typeface="Gill Sans" pitchFamily="-65" charset="0"/>
              </a:rPr>
              <a:t>L</a:t>
            </a:r>
            <a:r>
              <a:rPr lang="en-US" b="1" baseline="-6000" dirty="0" err="1" smtClean="0">
                <a:ea typeface="Gill Sans" pitchFamily="-65" charset="0"/>
                <a:cs typeface="Gill Sans" pitchFamily="-65" charset="0"/>
              </a:rPr>
              <a:t>g</a:t>
            </a:r>
            <a:r>
              <a:rPr lang="en-US" b="1" dirty="0" smtClean="0">
                <a:ea typeface="Gill Sans" pitchFamily="-65" charset="0"/>
                <a:cs typeface="Gill Sans" pitchFamily="-65" charset="0"/>
              </a:rPr>
              <a:t> </a:t>
            </a:r>
            <a:r>
              <a:rPr lang="en-US" b="1" dirty="0">
                <a:ea typeface="Gill Sans" pitchFamily="-65" charset="0"/>
                <a:cs typeface="Gill Sans" pitchFamily="-65" charset="0"/>
              </a:rPr>
              <a:t>= 20</a:t>
            </a:r>
            <a:r>
              <a:rPr lang="en-US" b="1" dirty="0" smtClean="0">
                <a:ea typeface="Gill Sans" pitchFamily="-65" charset="0"/>
                <a:cs typeface="Gill Sans" pitchFamily="-65" charset="0"/>
              </a:rPr>
              <a:t> </a:t>
            </a:r>
            <a:r>
              <a:rPr lang="en-US" b="1" dirty="0" err="1" smtClean="0">
                <a:ea typeface="Gill Sans" pitchFamily="-65" charset="0"/>
                <a:cs typeface="Gill Sans" pitchFamily="-65" charset="0"/>
              </a:rPr>
              <a:t>μm</a:t>
            </a:r>
            <a:endParaRPr lang="en-US" b="1" dirty="0">
              <a:ea typeface="Gill Sans" pitchFamily="-65" charset="0"/>
              <a:cs typeface="Gill Sans" pitchFamily="-65" charset="0"/>
            </a:endParaRPr>
          </a:p>
          <a:p>
            <a:pPr>
              <a:spcBef>
                <a:spcPts val="562"/>
              </a:spcBef>
              <a:buSzPct val="69000"/>
              <a:buFont typeface="Lucida Grande" pitchFamily="-65" charset="0"/>
              <a:buChar char="๏"/>
              <a:tabLst>
                <a:tab pos="750067" algn="l"/>
              </a:tabLst>
            </a:pPr>
            <a:r>
              <a:rPr lang="en-US" b="1" dirty="0">
                <a:ea typeface="Gill Sans" pitchFamily="-65" charset="0"/>
                <a:cs typeface="Gill Sans" pitchFamily="-65" charset="0"/>
              </a:rPr>
              <a:t> n</a:t>
            </a:r>
            <a:r>
              <a:rPr lang="en-US" b="1" baseline="-6000" dirty="0">
                <a:ea typeface="Gill Sans" pitchFamily="-65" charset="0"/>
                <a:cs typeface="Gill Sans" pitchFamily="-65" charset="0"/>
              </a:rPr>
              <a:t>e0</a:t>
            </a:r>
            <a:r>
              <a:rPr lang="en-US" b="1" dirty="0">
                <a:ea typeface="Gill Sans" pitchFamily="-65" charset="0"/>
                <a:cs typeface="Gill Sans" pitchFamily="-65" charset="0"/>
              </a:rPr>
              <a:t> </a:t>
            </a:r>
            <a:r>
              <a:rPr lang="en-US" b="1" dirty="0" smtClean="0">
                <a:ea typeface="Gill Sans" pitchFamily="-65" charset="0"/>
                <a:cs typeface="Gill Sans" pitchFamily="-65" charset="0"/>
              </a:rPr>
              <a:t>=4x </a:t>
            </a:r>
            <a:r>
              <a:rPr lang="en-US" b="1" dirty="0">
                <a:ea typeface="Gill Sans" pitchFamily="-65" charset="0"/>
                <a:cs typeface="Gill Sans" pitchFamily="-65" charset="0"/>
              </a:rPr>
              <a:t>10</a:t>
            </a:r>
            <a:r>
              <a:rPr lang="en-US" b="1" baseline="32000" dirty="0">
                <a:ea typeface="Gill Sans" pitchFamily="-65" charset="0"/>
                <a:cs typeface="Gill Sans" pitchFamily="-65" charset="0"/>
              </a:rPr>
              <a:t>19</a:t>
            </a:r>
            <a:r>
              <a:rPr lang="en-US" b="1" baseline="-6000" dirty="0" smtClean="0">
                <a:ea typeface="Gill Sans" pitchFamily="-65" charset="0"/>
                <a:cs typeface="Gill Sans" pitchFamily="-65" charset="0"/>
              </a:rPr>
              <a:t> </a:t>
            </a:r>
            <a:r>
              <a:rPr lang="en-US" b="1" dirty="0" smtClean="0">
                <a:ea typeface="Gill Sans" pitchFamily="-65" charset="0"/>
                <a:cs typeface="Gill Sans" pitchFamily="-65" charset="0"/>
              </a:rPr>
              <a:t> cm-3 (4 </a:t>
            </a:r>
            <a:r>
              <a:rPr lang="en-US" b="1" dirty="0" err="1">
                <a:ea typeface="Gill Sans" pitchFamily="-65" charset="0"/>
                <a:cs typeface="Gill Sans" pitchFamily="-65" charset="0"/>
              </a:rPr>
              <a:t>n</a:t>
            </a:r>
            <a:r>
              <a:rPr lang="en-US" b="1" baseline="-6000" dirty="0" err="1">
                <a:ea typeface="Gill Sans" pitchFamily="-65" charset="0"/>
                <a:cs typeface="Gill Sans" pitchFamily="-65" charset="0"/>
              </a:rPr>
              <a:t>c</a:t>
            </a:r>
            <a:r>
              <a:rPr lang="en-US" b="1" dirty="0">
                <a:ea typeface="Gill Sans" pitchFamily="-65" charset="0"/>
                <a:cs typeface="Gill Sans" pitchFamily="-65" charset="0"/>
              </a:rPr>
              <a:t>)</a:t>
            </a:r>
          </a:p>
          <a:p>
            <a:pPr>
              <a:spcBef>
                <a:spcPts val="562"/>
              </a:spcBef>
              <a:buSzPct val="69000"/>
              <a:buFont typeface="Lucida Grande" pitchFamily="-65" charset="0"/>
              <a:buChar char="๏"/>
              <a:tabLst>
                <a:tab pos="750067" algn="l"/>
              </a:tabLst>
            </a:pPr>
            <a:r>
              <a:rPr lang="en-US" b="1" dirty="0">
                <a:ea typeface="Gill Sans" pitchFamily="-65" charset="0"/>
                <a:cs typeface="Gill Sans" pitchFamily="-65" charset="0"/>
              </a:rPr>
              <a:t> m</a:t>
            </a:r>
            <a:r>
              <a:rPr lang="en-US" b="1" baseline="-6000" dirty="0">
                <a:ea typeface="Gill Sans" pitchFamily="-65" charset="0"/>
                <a:cs typeface="Gill Sans" pitchFamily="-65" charset="0"/>
              </a:rPr>
              <a:t>i</a:t>
            </a:r>
            <a:r>
              <a:rPr lang="en-US" b="1" dirty="0">
                <a:ea typeface="Gill Sans" pitchFamily="-65" charset="0"/>
                <a:cs typeface="Gill Sans" pitchFamily="-65" charset="0"/>
              </a:rPr>
              <a:t>/m</a:t>
            </a:r>
            <a:r>
              <a:rPr lang="en-US" b="1" baseline="-6000" dirty="0">
                <a:ea typeface="Gill Sans" pitchFamily="-65" charset="0"/>
                <a:cs typeface="Gill Sans" pitchFamily="-65" charset="0"/>
              </a:rPr>
              <a:t>e</a:t>
            </a:r>
            <a:r>
              <a:rPr lang="en-US" b="1" dirty="0">
                <a:ea typeface="Gill Sans" pitchFamily="-65" charset="0"/>
                <a:cs typeface="Gill Sans" pitchFamily="-65" charset="0"/>
              </a:rPr>
              <a:t> = 1836</a:t>
            </a:r>
          </a:p>
          <a:p>
            <a:pPr>
              <a:spcBef>
                <a:spcPts val="562"/>
              </a:spcBef>
              <a:buSzPct val="69000"/>
              <a:buFont typeface="Lucida Grande" pitchFamily="-65" charset="0"/>
              <a:buChar char="๏"/>
              <a:tabLst>
                <a:tab pos="750067" algn="l"/>
              </a:tabLst>
            </a:pPr>
            <a:endParaRPr lang="en-US" sz="1700" dirty="0">
              <a:ea typeface="Gill Sans" pitchFamily="-65" charset="0"/>
              <a:cs typeface="Gill Sans" pitchFamily="-65" charset="0"/>
            </a:endParaRPr>
          </a:p>
          <a:p>
            <a:pPr>
              <a:spcBef>
                <a:spcPts val="562"/>
              </a:spcBef>
              <a:tabLst>
                <a:tab pos="750067" algn="l"/>
              </a:tabLst>
            </a:pPr>
            <a:endParaRPr lang="en-US" sz="1700" dirty="0">
              <a:ea typeface="Gill Sans" pitchFamily="-65" charset="0"/>
              <a:cs typeface="Gill Sans" pitchFamily="-65" charset="0"/>
            </a:endParaRPr>
          </a:p>
        </p:txBody>
      </p:sp>
      <p:sp>
        <p:nvSpPr>
          <p:cNvPr id="41994" name="Rectangle 10"/>
          <p:cNvSpPr>
            <a:spLocks/>
          </p:cNvSpPr>
          <p:nvPr/>
        </p:nvSpPr>
        <p:spPr bwMode="auto">
          <a:xfrm>
            <a:off x="3670698" y="1371600"/>
            <a:ext cx="5464372" cy="410766"/>
          </a:xfrm>
          <a:prstGeom prst="rect">
            <a:avLst/>
          </a:prstGeom>
          <a:solidFill>
            <a:srgbClr val="9D1812"/>
          </a:solidFill>
          <a:ln w="25400" cap="flat">
            <a:noFill/>
            <a:miter lim="800000"/>
            <a:headEnd type="none" w="med" len="med"/>
            <a:tailEnd type="none" w="med" len="med"/>
          </a:ln>
        </p:spPr>
        <p:txBody>
          <a:bodyPr lIns="26788" tIns="26788" rIns="26788" bIns="26788" anchor="ctr">
            <a:prstTxWarp prst="textNoShape">
              <a:avLst/>
            </a:prstTxWarp>
          </a:bodyPr>
          <a:lstStyle/>
          <a:p>
            <a:pPr>
              <a:tabLst>
                <a:tab pos="750067" algn="l"/>
              </a:tabLst>
              <a:defRPr/>
            </a:pPr>
            <a:r>
              <a:rPr lang="en-US" sz="1700" b="1" dirty="0" smtClean="0">
                <a:solidFill>
                  <a:srgbClr val="FFFFFF"/>
                </a:solidFill>
                <a:effectLst>
                  <a:outerShdw blurRad="38100" dist="38100" dir="2700000" algn="tl">
                    <a:srgbClr val="000000"/>
                  </a:outerShdw>
                </a:effectLst>
                <a:latin typeface="Gill Sans" charset="0"/>
                <a:ea typeface="Gill Sans" charset="0"/>
                <a:cs typeface="Gill Sans" charset="0"/>
                <a:sym typeface="Gill Sans" charset="0"/>
              </a:rPr>
              <a:t>                      Physical </a:t>
            </a:r>
            <a:r>
              <a:rPr lang="en-US" sz="1700" b="1" dirty="0">
                <a:solidFill>
                  <a:srgbClr val="FFFFFF"/>
                </a:solidFill>
                <a:effectLst>
                  <a:outerShdw blurRad="38100" dist="38100" dir="2700000" algn="tl">
                    <a:srgbClr val="000000"/>
                  </a:outerShdw>
                </a:effectLst>
                <a:latin typeface="Gill Sans" charset="0"/>
                <a:ea typeface="Gill Sans" charset="0"/>
                <a:cs typeface="Gill Sans" charset="0"/>
                <a:sym typeface="Gill Sans" charset="0"/>
              </a:rPr>
              <a:t>Parameters</a:t>
            </a:r>
          </a:p>
        </p:txBody>
      </p:sp>
      <p:sp>
        <p:nvSpPr>
          <p:cNvPr id="346124" name="Rectangle 11"/>
          <p:cNvSpPr>
            <a:spLocks/>
          </p:cNvSpPr>
          <p:nvPr/>
        </p:nvSpPr>
        <p:spPr bwMode="auto">
          <a:xfrm>
            <a:off x="4648200" y="1810435"/>
            <a:ext cx="583712" cy="323165"/>
          </a:xfrm>
          <a:prstGeom prst="rect">
            <a:avLst/>
          </a:prstGeom>
          <a:noFill/>
          <a:ln w="12700">
            <a:noFill/>
            <a:miter lim="800000"/>
            <a:headEnd/>
            <a:tailEnd/>
          </a:ln>
        </p:spPr>
        <p:txBody>
          <a:bodyPr wrap="none" lIns="0" tIns="0" rIns="0" bIns="0">
            <a:prstTxWarp prst="textNoShape">
              <a:avLst/>
            </a:prstTxWarp>
            <a:spAutoFit/>
          </a:bodyPr>
          <a:lstStyle/>
          <a:p>
            <a:pPr>
              <a:tabLst>
                <a:tab pos="750067" algn="l"/>
              </a:tabLst>
            </a:pPr>
            <a:r>
              <a:rPr lang="en-US" sz="2100" b="1" dirty="0">
                <a:ea typeface="Gill Sans" pitchFamily="-65" charset="0"/>
                <a:cs typeface="Gill Sans" pitchFamily="-65" charset="0"/>
              </a:rPr>
              <a:t>Lase</a:t>
            </a:r>
            <a:r>
              <a:rPr lang="en-US" sz="2100" dirty="0">
                <a:ea typeface="Gill Sans" pitchFamily="-65" charset="0"/>
                <a:cs typeface="Gill Sans" pitchFamily="-65" charset="0"/>
              </a:rPr>
              <a:t>r</a:t>
            </a:r>
          </a:p>
        </p:txBody>
      </p:sp>
      <p:sp>
        <p:nvSpPr>
          <p:cNvPr id="346125" name="Rectangle 12"/>
          <p:cNvSpPr>
            <a:spLocks/>
          </p:cNvSpPr>
          <p:nvPr/>
        </p:nvSpPr>
        <p:spPr bwMode="auto">
          <a:xfrm>
            <a:off x="6974480" y="1810435"/>
            <a:ext cx="797920" cy="323165"/>
          </a:xfrm>
          <a:prstGeom prst="rect">
            <a:avLst/>
          </a:prstGeom>
          <a:noFill/>
          <a:ln w="12700">
            <a:noFill/>
            <a:miter lim="800000"/>
            <a:headEnd/>
            <a:tailEnd/>
          </a:ln>
        </p:spPr>
        <p:txBody>
          <a:bodyPr wrap="none" lIns="0" tIns="0" rIns="0" bIns="0">
            <a:prstTxWarp prst="textNoShape">
              <a:avLst/>
            </a:prstTxWarp>
            <a:spAutoFit/>
          </a:bodyPr>
          <a:lstStyle/>
          <a:p>
            <a:pPr>
              <a:tabLst>
                <a:tab pos="750067" algn="l"/>
              </a:tabLst>
            </a:pPr>
            <a:r>
              <a:rPr lang="en-US" sz="2100" b="1" dirty="0">
                <a:ea typeface="Gill Sans" pitchFamily="-65" charset="0"/>
                <a:cs typeface="Gill Sans" pitchFamily="-65" charset="0"/>
              </a:rPr>
              <a:t>Plasm</a:t>
            </a:r>
            <a:r>
              <a:rPr lang="en-US" sz="2100" dirty="0">
                <a:ea typeface="Gill Sans" pitchFamily="-65" charset="0"/>
                <a:cs typeface="Gill Sans" pitchFamily="-65" charset="0"/>
              </a:rPr>
              <a:t>a</a:t>
            </a:r>
          </a:p>
        </p:txBody>
      </p:sp>
      <p:sp>
        <p:nvSpPr>
          <p:cNvPr id="346128" name="Line 15"/>
          <p:cNvSpPr>
            <a:spLocks noChangeShapeType="1"/>
          </p:cNvSpPr>
          <p:nvPr/>
        </p:nvSpPr>
        <p:spPr bwMode="auto">
          <a:xfrm>
            <a:off x="2362200" y="2590800"/>
            <a:ext cx="880691" cy="1689943"/>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346129" name="Line 16"/>
          <p:cNvSpPr>
            <a:spLocks noChangeShapeType="1"/>
          </p:cNvSpPr>
          <p:nvPr/>
        </p:nvSpPr>
        <p:spPr bwMode="auto">
          <a:xfrm flipH="1">
            <a:off x="457200" y="2594818"/>
            <a:ext cx="1095003" cy="1596182"/>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346130" name="Rectangle 17"/>
          <p:cNvSpPr>
            <a:spLocks/>
          </p:cNvSpPr>
          <p:nvPr/>
        </p:nvSpPr>
        <p:spPr bwMode="auto">
          <a:xfrm rot="1772261">
            <a:off x="1480038" y="1620068"/>
            <a:ext cx="788114" cy="338554"/>
          </a:xfrm>
          <a:prstGeom prst="rect">
            <a:avLst/>
          </a:prstGeom>
          <a:noFill/>
          <a:ln w="12700">
            <a:noFill/>
            <a:miter lim="800000"/>
            <a:headEnd/>
            <a:tailEnd/>
          </a:ln>
        </p:spPr>
        <p:txBody>
          <a:bodyPr wrap="none" lIns="0" tIns="0" rIns="0" bIns="0" anchor="ctr">
            <a:prstTxWarp prst="textNoShape">
              <a:avLst/>
            </a:prstTxWarp>
            <a:spAutoFit/>
          </a:bodyPr>
          <a:lstStyle/>
          <a:p>
            <a:r>
              <a:rPr lang="en-US" sz="2200" dirty="0">
                <a:solidFill>
                  <a:srgbClr val="0000FF"/>
                </a:solidFill>
                <a:ea typeface="Gill Sans" pitchFamily="-65" charset="0"/>
                <a:cs typeface="Gill Sans" pitchFamily="-65" charset="0"/>
              </a:rPr>
              <a:t>Gas jet</a:t>
            </a:r>
          </a:p>
        </p:txBody>
      </p:sp>
      <p:sp>
        <p:nvSpPr>
          <p:cNvPr id="346131" name="Rectangle 18"/>
          <p:cNvSpPr>
            <a:spLocks/>
          </p:cNvSpPr>
          <p:nvPr/>
        </p:nvSpPr>
        <p:spPr bwMode="auto">
          <a:xfrm>
            <a:off x="2051596" y="5460504"/>
            <a:ext cx="564288" cy="261610"/>
          </a:xfrm>
          <a:prstGeom prst="rect">
            <a:avLst/>
          </a:prstGeom>
          <a:noFill/>
          <a:ln w="12700">
            <a:noFill/>
            <a:miter lim="800000"/>
            <a:headEnd/>
            <a:tailEnd/>
          </a:ln>
        </p:spPr>
        <p:txBody>
          <a:bodyPr wrap="none" lIns="0" tIns="0" rIns="0" bIns="0" anchor="ctr">
            <a:prstTxWarp prst="textNoShape">
              <a:avLst/>
            </a:prstTxWarp>
            <a:spAutoFit/>
          </a:bodyPr>
          <a:lstStyle/>
          <a:p>
            <a:r>
              <a:rPr lang="en-US" sz="1700" dirty="0">
                <a:solidFill>
                  <a:srgbClr val="FFFFFF"/>
                </a:solidFill>
                <a:ea typeface="Gill Sans" pitchFamily="-65" charset="0"/>
                <a:cs typeface="Gill Sans" pitchFamily="-65" charset="0"/>
              </a:rPr>
              <a:t>hybrid</a:t>
            </a:r>
          </a:p>
        </p:txBody>
      </p:sp>
      <p:sp>
        <p:nvSpPr>
          <p:cNvPr id="346132" name="Rectangle 19"/>
          <p:cNvSpPr>
            <a:spLocks/>
          </p:cNvSpPr>
          <p:nvPr/>
        </p:nvSpPr>
        <p:spPr bwMode="auto">
          <a:xfrm>
            <a:off x="3357562" y="5464969"/>
            <a:ext cx="283794" cy="261610"/>
          </a:xfrm>
          <a:prstGeom prst="rect">
            <a:avLst/>
          </a:prstGeom>
          <a:noFill/>
          <a:ln w="12700">
            <a:noFill/>
            <a:miter lim="800000"/>
            <a:headEnd/>
            <a:tailEnd/>
          </a:ln>
        </p:spPr>
        <p:txBody>
          <a:bodyPr wrap="none" lIns="0" tIns="0" rIns="0" bIns="0" anchor="ctr">
            <a:prstTxWarp prst="textNoShape">
              <a:avLst/>
            </a:prstTxWarp>
            <a:spAutoFit/>
          </a:bodyPr>
          <a:lstStyle/>
          <a:p>
            <a:r>
              <a:rPr lang="en-US" sz="1700" dirty="0">
                <a:solidFill>
                  <a:srgbClr val="FFFFFF"/>
                </a:solidFill>
                <a:ea typeface="Gill Sans" pitchFamily="-65" charset="0"/>
                <a:cs typeface="Gill Sans" pitchFamily="-65" charset="0"/>
              </a:rPr>
              <a:t>PIC</a:t>
            </a:r>
          </a:p>
        </p:txBody>
      </p:sp>
      <p:sp>
        <p:nvSpPr>
          <p:cNvPr id="42004" name="Rectangle 20"/>
          <p:cNvSpPr>
            <a:spLocks/>
          </p:cNvSpPr>
          <p:nvPr/>
        </p:nvSpPr>
        <p:spPr bwMode="auto">
          <a:xfrm>
            <a:off x="4027289" y="6625828"/>
            <a:ext cx="5107781" cy="241102"/>
          </a:xfrm>
          <a:prstGeom prst="rect">
            <a:avLst/>
          </a:prstGeom>
          <a:noFill/>
          <a:ln w="12700" cap="flat">
            <a:noFill/>
            <a:miter lim="800000"/>
            <a:headEnd type="none" w="med" len="med"/>
            <a:tailEnd type="none" w="med" len="med"/>
          </a:ln>
          <a:effectLst>
            <a:outerShdw blurRad="12700" dist="12700" dir="2700000" algn="ctr" rotWithShape="0">
              <a:schemeClr val="bg2">
                <a:alpha val="50000"/>
              </a:schemeClr>
            </a:outerShdw>
          </a:effectLst>
        </p:spPr>
        <p:txBody>
          <a:bodyPr lIns="0" tIns="0" rIns="0" bIns="0">
            <a:prstTxWarp prst="textNoShape">
              <a:avLst/>
            </a:prstTxWarp>
          </a:bodyPr>
          <a:lstStyle/>
          <a:p>
            <a:pPr marL="241093" algn="r">
              <a:tabLst>
                <a:tab pos="750067" algn="l"/>
                <a:tab pos="3277079" algn="l"/>
              </a:tabLst>
              <a:defRPr/>
            </a:pPr>
            <a:endParaRPr lang="en-US" sz="1100" dirty="0">
              <a:solidFill>
                <a:srgbClr val="005FAA"/>
              </a:solidFill>
              <a:latin typeface="Gill Sans" charset="0"/>
              <a:ea typeface="Gill Sans" charset="0"/>
              <a:cs typeface="Gill Sans" charset="0"/>
              <a:sym typeface="Gill Sans" charset="0"/>
            </a:endParaRPr>
          </a:p>
        </p:txBody>
      </p:sp>
      <p:pic>
        <p:nvPicPr>
          <p:cNvPr id="346135" name="Picture 22"/>
          <p:cNvPicPr>
            <a:picLocks noChangeAspect="1" noChangeArrowheads="1"/>
          </p:cNvPicPr>
          <p:nvPr/>
        </p:nvPicPr>
        <p:blipFill>
          <a:blip r:embed="rId2"/>
          <a:srcRect/>
          <a:stretch>
            <a:fillRect/>
          </a:stretch>
        </p:blipFill>
        <p:spPr bwMode="auto">
          <a:xfrm>
            <a:off x="-30568" y="1295400"/>
            <a:ext cx="3230968" cy="2610967"/>
          </a:xfrm>
          <a:prstGeom prst="rect">
            <a:avLst/>
          </a:prstGeom>
          <a:noFill/>
          <a:ln w="12700">
            <a:noFill/>
            <a:miter lim="800000"/>
            <a:headEnd/>
            <a:tailEnd/>
          </a:ln>
        </p:spPr>
      </p:pic>
      <p:pic>
        <p:nvPicPr>
          <p:cNvPr id="346136" name="Picture 23"/>
          <p:cNvPicPr>
            <a:picLocks noChangeAspect="1" noChangeArrowheads="1"/>
          </p:cNvPicPr>
          <p:nvPr/>
        </p:nvPicPr>
        <p:blipFill>
          <a:blip r:embed="rId3"/>
          <a:srcRect l="16051" t="8400" r="1123" b="5350"/>
          <a:stretch>
            <a:fillRect/>
          </a:stretch>
        </p:blipFill>
        <p:spPr bwMode="auto">
          <a:xfrm>
            <a:off x="466800" y="4267200"/>
            <a:ext cx="2733600" cy="2134195"/>
          </a:xfrm>
          <a:prstGeom prst="rect">
            <a:avLst/>
          </a:prstGeom>
          <a:noFill/>
          <a:ln w="12700">
            <a:noFill/>
            <a:miter lim="800000"/>
            <a:headEnd/>
            <a:tailEnd/>
          </a:ln>
        </p:spPr>
      </p:pic>
      <p:sp>
        <p:nvSpPr>
          <p:cNvPr id="346137" name="Rectangle 24"/>
          <p:cNvSpPr>
            <a:spLocks/>
          </p:cNvSpPr>
          <p:nvPr/>
        </p:nvSpPr>
        <p:spPr bwMode="auto">
          <a:xfrm>
            <a:off x="228600" y="4267200"/>
            <a:ext cx="3143250" cy="2178844"/>
          </a:xfrm>
          <a:prstGeom prst="rect">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346138" name="Rectangle 25"/>
          <p:cNvSpPr>
            <a:spLocks/>
          </p:cNvSpPr>
          <p:nvPr/>
        </p:nvSpPr>
        <p:spPr bwMode="auto">
          <a:xfrm>
            <a:off x="1350615" y="5161359"/>
            <a:ext cx="115416" cy="200055"/>
          </a:xfrm>
          <a:prstGeom prst="rect">
            <a:avLst/>
          </a:prstGeom>
          <a:noFill/>
          <a:ln w="12700">
            <a:noFill/>
            <a:miter lim="800000"/>
            <a:headEnd/>
            <a:tailEnd/>
          </a:ln>
        </p:spPr>
        <p:txBody>
          <a:bodyPr wrap="none" lIns="0" tIns="0" rIns="0" bIns="0" anchor="ctr">
            <a:prstTxWarp prst="textNoShape">
              <a:avLst/>
            </a:prstTxWarp>
            <a:spAutoFit/>
          </a:bodyPr>
          <a:lstStyle/>
          <a:p>
            <a:r>
              <a:rPr lang="en-US" sz="1300" dirty="0" err="1">
                <a:solidFill>
                  <a:srgbClr val="4D4D4D"/>
                </a:solidFill>
                <a:ea typeface="Gill Sans" pitchFamily="-65" charset="0"/>
                <a:cs typeface="Gill Sans" pitchFamily="-65" charset="0"/>
              </a:rPr>
              <a:t>n</a:t>
            </a:r>
            <a:r>
              <a:rPr lang="en-US" sz="1300" baseline="-6000" dirty="0" err="1">
                <a:solidFill>
                  <a:srgbClr val="4D4D4D"/>
                </a:solidFill>
                <a:ea typeface="Gill Sans" pitchFamily="-65" charset="0"/>
                <a:cs typeface="Gill Sans" pitchFamily="-65" charset="0"/>
              </a:rPr>
              <a:t>i</a:t>
            </a:r>
            <a:endParaRPr lang="en-US" sz="1300" baseline="-6000" dirty="0">
              <a:solidFill>
                <a:srgbClr val="4D4D4D"/>
              </a:solidFill>
              <a:ea typeface="Gill Sans" pitchFamily="-65" charset="0"/>
              <a:cs typeface="Gill Sans" pitchFamily="-65" charset="0"/>
            </a:endParaRPr>
          </a:p>
        </p:txBody>
      </p:sp>
      <p:sp>
        <p:nvSpPr>
          <p:cNvPr id="27" name="TextBox 26"/>
          <p:cNvSpPr txBox="1"/>
          <p:nvPr/>
        </p:nvSpPr>
        <p:spPr>
          <a:xfrm>
            <a:off x="1295400" y="5361414"/>
            <a:ext cx="1824049" cy="369332"/>
          </a:xfrm>
          <a:prstGeom prst="rect">
            <a:avLst/>
          </a:prstGeom>
          <a:noFill/>
        </p:spPr>
        <p:txBody>
          <a:bodyPr wrap="none" rtlCol="0">
            <a:spAutoFit/>
          </a:bodyPr>
          <a:lstStyle/>
          <a:p>
            <a:r>
              <a:rPr lang="en-US" b="1" dirty="0" smtClean="0"/>
              <a:t>Extended Plasma</a:t>
            </a:r>
            <a:endParaRPr lang="en-US" b="1" dirty="0"/>
          </a:p>
        </p:txBody>
      </p:sp>
      <p:sp>
        <p:nvSpPr>
          <p:cNvPr id="28" name="TextBox 27"/>
          <p:cNvSpPr txBox="1"/>
          <p:nvPr/>
        </p:nvSpPr>
        <p:spPr>
          <a:xfrm>
            <a:off x="-76200" y="5297269"/>
            <a:ext cx="1207407" cy="646331"/>
          </a:xfrm>
          <a:prstGeom prst="rect">
            <a:avLst/>
          </a:prstGeom>
          <a:noFill/>
        </p:spPr>
        <p:txBody>
          <a:bodyPr wrap="none" rtlCol="0">
            <a:spAutoFit/>
          </a:bodyPr>
          <a:lstStyle/>
          <a:p>
            <a:r>
              <a:rPr lang="en-US" b="1" dirty="0" smtClean="0"/>
              <a:t>Steepened</a:t>
            </a:r>
          </a:p>
          <a:p>
            <a:r>
              <a:rPr lang="en-US" b="1" dirty="0" smtClean="0"/>
              <a:t>Plasma</a:t>
            </a:r>
            <a:endParaRPr lang="en-US" b="1" dirty="0"/>
          </a:p>
        </p:txBody>
      </p:sp>
      <p:sp>
        <p:nvSpPr>
          <p:cNvPr id="23" name="TextBox 22"/>
          <p:cNvSpPr txBox="1"/>
          <p:nvPr/>
        </p:nvSpPr>
        <p:spPr>
          <a:xfrm>
            <a:off x="1524000" y="5638800"/>
            <a:ext cx="1172116" cy="369332"/>
          </a:xfrm>
          <a:prstGeom prst="rect">
            <a:avLst/>
          </a:prstGeom>
          <a:noFill/>
        </p:spPr>
        <p:txBody>
          <a:bodyPr wrap="none" rtlCol="0">
            <a:spAutoFit/>
          </a:bodyPr>
          <a:lstStyle/>
          <a:p>
            <a:r>
              <a:rPr lang="en-US" dirty="0" smtClean="0"/>
              <a:t>E</a:t>
            </a:r>
            <a:r>
              <a:rPr lang="en-US" baseline="-25000" dirty="0" smtClean="0"/>
              <a:t> TNSA </a:t>
            </a:r>
            <a:r>
              <a:rPr lang="en-US" dirty="0" smtClean="0"/>
              <a:t>~ 1/L</a:t>
            </a:r>
            <a:endParaRPr lang="en-US" dirty="0"/>
          </a:p>
        </p:txBody>
      </p:sp>
      <p:sp>
        <p:nvSpPr>
          <p:cNvPr id="22" name="TextBox 21"/>
          <p:cNvSpPr txBox="1"/>
          <p:nvPr/>
        </p:nvSpPr>
        <p:spPr>
          <a:xfrm>
            <a:off x="-76200" y="76200"/>
            <a:ext cx="9376259" cy="646331"/>
          </a:xfrm>
          <a:prstGeom prst="rect">
            <a:avLst/>
          </a:prstGeom>
          <a:noFill/>
        </p:spPr>
        <p:txBody>
          <a:bodyPr wrap="none" rtlCol="0">
            <a:spAutoFit/>
          </a:bodyPr>
          <a:lstStyle/>
          <a:p>
            <a:r>
              <a:rPr lang="en-US" sz="3600" dirty="0" smtClean="0">
                <a:solidFill>
                  <a:srgbClr val="0000FF"/>
                </a:solidFill>
              </a:rPr>
              <a:t>NEPTUNE: Most Powerful CO</a:t>
            </a:r>
            <a:r>
              <a:rPr lang="en-US" sz="3600" baseline="-25000" dirty="0" smtClean="0">
                <a:solidFill>
                  <a:srgbClr val="0000FF"/>
                </a:solidFill>
              </a:rPr>
              <a:t>2</a:t>
            </a:r>
            <a:r>
              <a:rPr lang="en-US" sz="3600" dirty="0" smtClean="0">
                <a:solidFill>
                  <a:srgbClr val="0000FF"/>
                </a:solidFill>
              </a:rPr>
              <a:t> Laser in the World</a:t>
            </a:r>
            <a:endParaRPr lang="en-US" sz="3600" dirty="0">
              <a:solidFill>
                <a:srgbClr val="0000FF"/>
              </a:solidFill>
            </a:endParaRPr>
          </a:p>
        </p:txBody>
      </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lum bright="24000" contrast="30000"/>
            <a:extLst>
              <a:ext uri="{28A0092B-C50C-407E-A947-70E740481C1C}">
                <a14:useLocalDpi xmlns:p="http://schemas.openxmlformats.org/presentationml/2006/main" xmlns="" xmlns:wpc="http://schemas.microsoft.com/office/word/2010/wordprocessingCanvas"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ve="http://schemas.openxmlformats.org/markup-compatibility/2006" xmlns:mo="http://schemas.microsoft.com/office/mac/office/2008/main" xmlns:mv="urn:schemas-microsoft-com:mac:vml" xmlns:lc="http://schemas.openxmlformats.org/drawingml/2006/lockedCanvas" val="0"/>
              </a:ext>
            </a:extLst>
          </a:blip>
          <a:stretch>
            <a:fillRect/>
          </a:stretch>
        </p:blipFill>
        <p:spPr>
          <a:xfrm>
            <a:off x="1439026" y="1036637"/>
            <a:ext cx="5876174" cy="5516563"/>
          </a:xfrm>
          <a:prstGeom prst="rect">
            <a:avLst/>
          </a:prstGeom>
        </p:spPr>
      </p:pic>
      <p:sp>
        <p:nvSpPr>
          <p:cNvPr id="5" name="TextBox 4"/>
          <p:cNvSpPr txBox="1"/>
          <p:nvPr/>
        </p:nvSpPr>
        <p:spPr>
          <a:xfrm>
            <a:off x="4038600" y="3544669"/>
            <a:ext cx="904439" cy="646331"/>
          </a:xfrm>
          <a:prstGeom prst="rect">
            <a:avLst/>
          </a:prstGeom>
          <a:noFill/>
        </p:spPr>
        <p:txBody>
          <a:bodyPr wrap="none" rtlCol="0">
            <a:spAutoFit/>
          </a:bodyPr>
          <a:lstStyle/>
          <a:p>
            <a:r>
              <a:rPr lang="en-US" b="1" dirty="0" smtClean="0"/>
              <a:t>Neutral</a:t>
            </a:r>
          </a:p>
          <a:p>
            <a:r>
              <a:rPr lang="en-US" b="1" dirty="0" smtClean="0"/>
              <a:t>profile</a:t>
            </a:r>
            <a:endParaRPr lang="en-US" b="1" dirty="0"/>
          </a:p>
        </p:txBody>
      </p:sp>
      <p:sp>
        <p:nvSpPr>
          <p:cNvPr id="6" name="TextBox 5"/>
          <p:cNvSpPr txBox="1"/>
          <p:nvPr/>
        </p:nvSpPr>
        <p:spPr>
          <a:xfrm>
            <a:off x="6324600" y="5221069"/>
            <a:ext cx="871978" cy="646331"/>
          </a:xfrm>
          <a:prstGeom prst="rect">
            <a:avLst/>
          </a:prstGeom>
          <a:noFill/>
        </p:spPr>
        <p:txBody>
          <a:bodyPr wrap="none" rtlCol="0">
            <a:spAutoFit/>
          </a:bodyPr>
          <a:lstStyle/>
          <a:p>
            <a:r>
              <a:rPr lang="en-US" b="1" dirty="0" smtClean="0"/>
              <a:t>Plasma </a:t>
            </a:r>
          </a:p>
          <a:p>
            <a:r>
              <a:rPr lang="en-US" b="1" dirty="0" smtClean="0"/>
              <a:t>Profile</a:t>
            </a:r>
            <a:endParaRPr lang="en-US" b="1" dirty="0"/>
          </a:p>
        </p:txBody>
      </p:sp>
      <p:sp>
        <p:nvSpPr>
          <p:cNvPr id="7" name="TextBox 6"/>
          <p:cNvSpPr txBox="1"/>
          <p:nvPr/>
        </p:nvSpPr>
        <p:spPr>
          <a:xfrm>
            <a:off x="381000" y="177224"/>
            <a:ext cx="8655935" cy="584776"/>
          </a:xfrm>
          <a:prstGeom prst="rect">
            <a:avLst/>
          </a:prstGeom>
          <a:noFill/>
        </p:spPr>
        <p:txBody>
          <a:bodyPr wrap="none" rtlCol="0">
            <a:spAutoFit/>
          </a:bodyPr>
          <a:lstStyle/>
          <a:p>
            <a:r>
              <a:rPr lang="en-US" sz="3200" dirty="0" smtClean="0">
                <a:solidFill>
                  <a:srgbClr val="0000FF"/>
                </a:solidFill>
              </a:rPr>
              <a:t>Plasma Density Profile at Peak of Laser </a:t>
            </a:r>
            <a:r>
              <a:rPr lang="en-US" sz="3200" dirty="0" err="1" smtClean="0">
                <a:solidFill>
                  <a:srgbClr val="0000FF"/>
                </a:solidFill>
              </a:rPr>
              <a:t>Macropulse</a:t>
            </a:r>
            <a:endParaRPr lang="en-US" sz="3200" dirty="0">
              <a:solidFill>
                <a:srgbClr val="0000FF"/>
              </a:solidFill>
            </a:endParaRPr>
          </a:p>
        </p:txBody>
      </p:sp>
      <p:sp>
        <p:nvSpPr>
          <p:cNvPr id="9" name="TextBox 8"/>
          <p:cNvSpPr txBox="1"/>
          <p:nvPr/>
        </p:nvSpPr>
        <p:spPr>
          <a:xfrm>
            <a:off x="5410200" y="3886200"/>
            <a:ext cx="2593528" cy="646331"/>
          </a:xfrm>
          <a:prstGeom prst="rect">
            <a:avLst/>
          </a:prstGeom>
          <a:noFill/>
        </p:spPr>
        <p:txBody>
          <a:bodyPr wrap="none" rtlCol="0">
            <a:spAutoFit/>
          </a:bodyPr>
          <a:lstStyle/>
          <a:p>
            <a:r>
              <a:rPr lang="en-US" b="1" dirty="0" smtClean="0"/>
              <a:t>Plasma Layer Heated and </a:t>
            </a:r>
          </a:p>
          <a:p>
            <a:r>
              <a:rPr lang="en-US" b="1" dirty="0" smtClean="0"/>
              <a:t>Pushed by the laser</a:t>
            </a:r>
            <a:endParaRPr lang="en-US" b="1" dirty="0"/>
          </a:p>
        </p:txBody>
      </p:sp>
      <p:sp>
        <p:nvSpPr>
          <p:cNvPr id="8" name="TextBox 7"/>
          <p:cNvSpPr txBox="1"/>
          <p:nvPr/>
        </p:nvSpPr>
        <p:spPr>
          <a:xfrm>
            <a:off x="5360819" y="2891135"/>
            <a:ext cx="1954381" cy="461665"/>
          </a:xfrm>
          <a:prstGeom prst="rect">
            <a:avLst/>
          </a:prstGeom>
          <a:noFill/>
        </p:spPr>
        <p:txBody>
          <a:bodyPr wrap="none" rtlCol="0">
            <a:spAutoFit/>
          </a:bodyPr>
          <a:lstStyle/>
          <a:p>
            <a:r>
              <a:rPr lang="en-US" sz="2400" dirty="0" smtClean="0">
                <a:solidFill>
                  <a:srgbClr val="FFFF00"/>
                </a:solidFill>
              </a:rPr>
              <a:t>Density Cavity</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descr="http://collegesportsnation.com/iphone_wallpapers/ucla_bruins/ucla_iphone_wallpaper.jpg"/>
          <p:cNvPicPr>
            <a:picLocks noChangeAspect="1" noChangeArrowheads="1"/>
          </p:cNvPicPr>
          <p:nvPr/>
        </p:nvPicPr>
        <p:blipFill>
          <a:blip r:embed="rId2" cstate="print"/>
          <a:srcRect t="26667" b="38333"/>
          <a:stretch>
            <a:fillRect/>
          </a:stretch>
        </p:blipFill>
        <p:spPr bwMode="auto">
          <a:xfrm>
            <a:off x="12700" y="6477000"/>
            <a:ext cx="685800" cy="360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10"/>
          <p:cNvSpPr>
            <a:spLocks noChangeArrowheads="1"/>
          </p:cNvSpPr>
          <p:nvPr/>
        </p:nvSpPr>
        <p:spPr bwMode="auto">
          <a:xfrm>
            <a:off x="685800" y="6510496"/>
            <a:ext cx="2286000" cy="34750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pPr>
              <a:lnSpc>
                <a:spcPct val="80000"/>
              </a:lnSpc>
              <a:spcBef>
                <a:spcPct val="20000"/>
              </a:spcBef>
            </a:pPr>
            <a:r>
              <a:rPr lang="en-US" sz="2000" dirty="0">
                <a:solidFill>
                  <a:srgbClr val="3333FF"/>
                </a:solidFill>
                <a:effectLst>
                  <a:outerShdw blurRad="38100" dist="38100" dir="2700000" algn="tl">
                    <a:srgbClr val="000000">
                      <a:alpha val="43137"/>
                    </a:srgbClr>
                  </a:outerShdw>
                </a:effectLst>
                <a:latin typeface="Calibri" pitchFamily="34" charset="0"/>
              </a:rPr>
              <a:t>Neptune Laboratory</a:t>
            </a:r>
          </a:p>
        </p:txBody>
      </p:sp>
      <p:sp>
        <p:nvSpPr>
          <p:cNvPr id="19" name="Rectangle 11"/>
          <p:cNvSpPr>
            <a:spLocks noChangeArrowheads="1"/>
          </p:cNvSpPr>
          <p:nvPr/>
        </p:nvSpPr>
        <p:spPr bwMode="auto">
          <a:xfrm>
            <a:off x="266700" y="7281704"/>
            <a:ext cx="4572000" cy="270049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pPr>
              <a:lnSpc>
                <a:spcPct val="80000"/>
              </a:lnSpc>
              <a:spcBef>
                <a:spcPct val="20000"/>
              </a:spcBef>
            </a:pPr>
            <a:r>
              <a:rPr lang="en-US" sz="2400" dirty="0" smtClean="0">
                <a:effectLst>
                  <a:outerShdw blurRad="38100" dist="38100" dir="2700000" algn="tl">
                    <a:srgbClr val="C0C0C0"/>
                  </a:outerShdw>
                </a:effectLst>
                <a:latin typeface="Calibri" pitchFamily="34" charset="0"/>
              </a:rPr>
              <a:t>Source Size : d = 120µm</a:t>
            </a:r>
          </a:p>
          <a:p>
            <a:pPr>
              <a:lnSpc>
                <a:spcPct val="80000"/>
              </a:lnSpc>
              <a:spcBef>
                <a:spcPct val="20000"/>
              </a:spcBef>
            </a:pPr>
            <a:r>
              <a:rPr lang="en-US" sz="2400" dirty="0" smtClean="0">
                <a:effectLst>
                  <a:outerShdw blurRad="38100" dist="38100" dir="2700000" algn="tl">
                    <a:srgbClr val="C0C0C0"/>
                  </a:outerShdw>
                </a:effectLst>
                <a:latin typeface="Calibri" pitchFamily="34" charset="0"/>
              </a:rPr>
              <a:t>Beam Size (RMS) : </a:t>
            </a:r>
            <a:r>
              <a:rPr lang="el-GR" sz="2400" dirty="0" smtClean="0">
                <a:effectLst>
                  <a:outerShdw blurRad="38100" dist="38100" dir="2700000" algn="tl">
                    <a:srgbClr val="C0C0C0"/>
                  </a:outerShdw>
                </a:effectLst>
                <a:latin typeface="Calibri" pitchFamily="34" charset="0"/>
              </a:rPr>
              <a:t>σ</a:t>
            </a:r>
            <a:r>
              <a:rPr lang="en-US" sz="2400" baseline="-25000" dirty="0" smtClean="0">
                <a:effectLst>
                  <a:outerShdw blurRad="38100" dist="38100" dir="2700000" algn="tl">
                    <a:srgbClr val="C0C0C0"/>
                  </a:outerShdw>
                </a:effectLst>
                <a:latin typeface="Calibri" pitchFamily="34" charset="0"/>
              </a:rPr>
              <a:t>x</a:t>
            </a:r>
            <a:r>
              <a:rPr lang="en-US" sz="2400" dirty="0" smtClean="0">
                <a:effectLst>
                  <a:outerShdw blurRad="38100" dist="38100" dir="2700000" algn="tl">
                    <a:srgbClr val="C0C0C0"/>
                  </a:outerShdw>
                </a:effectLst>
                <a:latin typeface="Calibri" pitchFamily="34" charset="0"/>
              </a:rPr>
              <a:t>   </a:t>
            </a:r>
            <a:r>
              <a:rPr lang="en-US" sz="2400" dirty="0">
                <a:effectLst>
                  <a:outerShdw blurRad="38100" dist="38100" dir="2700000" algn="tl">
                    <a:srgbClr val="C0C0C0"/>
                  </a:outerShdw>
                </a:effectLst>
                <a:latin typeface="Calibri" pitchFamily="34" charset="0"/>
              </a:rPr>
              <a:t>̴ </a:t>
            </a:r>
            <a:r>
              <a:rPr lang="en-US" sz="2400" dirty="0" smtClean="0">
                <a:effectLst>
                  <a:outerShdw blurRad="38100" dist="38100" dir="2700000" algn="tl">
                    <a:srgbClr val="C0C0C0"/>
                  </a:outerShdw>
                </a:effectLst>
                <a:latin typeface="Calibri" pitchFamily="34" charset="0"/>
              </a:rPr>
              <a:t>5.7mm</a:t>
            </a:r>
            <a:endParaRPr lang="en-US" sz="2400" dirty="0" smtClean="0">
              <a:solidFill>
                <a:srgbClr val="FF0000"/>
              </a:solidFill>
              <a:effectLst>
                <a:outerShdw blurRad="38100" dist="38100" dir="2700000" algn="tl">
                  <a:srgbClr val="C0C0C0"/>
                </a:outerShdw>
              </a:effectLst>
              <a:latin typeface="Calibri" pitchFamily="34" charset="0"/>
            </a:endParaRPr>
          </a:p>
          <a:p>
            <a:pPr>
              <a:lnSpc>
                <a:spcPct val="80000"/>
              </a:lnSpc>
              <a:spcBef>
                <a:spcPct val="20000"/>
              </a:spcBef>
            </a:pPr>
            <a:r>
              <a:rPr lang="en-US" sz="2400" dirty="0" smtClean="0">
                <a:effectLst>
                  <a:outerShdw blurRad="38100" dist="38100" dir="2700000" algn="tl">
                    <a:srgbClr val="C0C0C0"/>
                  </a:outerShdw>
                </a:effectLst>
                <a:latin typeface="Calibri" pitchFamily="34" charset="0"/>
              </a:rPr>
              <a:t>                                 </a:t>
            </a:r>
            <a:r>
              <a:rPr lang="el-GR" sz="2400" dirty="0" smtClean="0">
                <a:effectLst>
                  <a:outerShdw blurRad="38100" dist="38100" dir="2700000" algn="tl">
                    <a:srgbClr val="C0C0C0"/>
                  </a:outerShdw>
                </a:effectLst>
                <a:latin typeface="Calibri" pitchFamily="34" charset="0"/>
              </a:rPr>
              <a:t>σ</a:t>
            </a:r>
            <a:r>
              <a:rPr lang="en-US" sz="2400" baseline="-25000" dirty="0" smtClean="0">
                <a:effectLst>
                  <a:outerShdw blurRad="38100" dist="38100" dir="2700000" algn="tl">
                    <a:srgbClr val="C0C0C0"/>
                  </a:outerShdw>
                </a:effectLst>
                <a:latin typeface="Calibri" pitchFamily="34" charset="0"/>
              </a:rPr>
              <a:t>y</a:t>
            </a:r>
            <a:r>
              <a:rPr lang="en-US" sz="2400" dirty="0" smtClean="0">
                <a:effectLst>
                  <a:outerShdw blurRad="38100" dist="38100" dir="2700000" algn="tl">
                    <a:srgbClr val="C0C0C0"/>
                  </a:outerShdw>
                </a:effectLst>
                <a:latin typeface="Calibri" pitchFamily="34" charset="0"/>
              </a:rPr>
              <a:t>   </a:t>
            </a:r>
            <a:r>
              <a:rPr lang="en-US" sz="2400" dirty="0">
                <a:effectLst>
                  <a:outerShdw blurRad="38100" dist="38100" dir="2700000" algn="tl">
                    <a:srgbClr val="C0C0C0"/>
                  </a:outerShdw>
                </a:effectLst>
                <a:latin typeface="Calibri" pitchFamily="34" charset="0"/>
              </a:rPr>
              <a:t>̴ </a:t>
            </a:r>
            <a:r>
              <a:rPr lang="en-US" sz="2400" dirty="0" smtClean="0">
                <a:effectLst>
                  <a:outerShdw blurRad="38100" dist="38100" dir="2700000" algn="tl">
                    <a:srgbClr val="C0C0C0"/>
                  </a:outerShdw>
                </a:effectLst>
                <a:latin typeface="Calibri" pitchFamily="34" charset="0"/>
              </a:rPr>
              <a:t>2.2mm</a:t>
            </a:r>
            <a:endParaRPr lang="en-US" sz="2400" dirty="0" smtClean="0">
              <a:solidFill>
                <a:srgbClr val="FF0000"/>
              </a:solidFill>
              <a:effectLst>
                <a:outerShdw blurRad="38100" dist="38100" dir="2700000" algn="tl">
                  <a:srgbClr val="C0C0C0"/>
                </a:outerShdw>
              </a:effectLst>
              <a:latin typeface="Calibri" pitchFamily="34" charset="0"/>
            </a:endParaRPr>
          </a:p>
          <a:p>
            <a:pPr>
              <a:lnSpc>
                <a:spcPct val="80000"/>
              </a:lnSpc>
              <a:spcBef>
                <a:spcPct val="20000"/>
              </a:spcBef>
            </a:pPr>
            <a:r>
              <a:rPr lang="en-US" sz="2400" dirty="0" smtClean="0">
                <a:effectLst>
                  <a:outerShdw blurRad="38100" dist="38100" dir="2700000" algn="tl">
                    <a:srgbClr val="C0C0C0"/>
                  </a:outerShdw>
                </a:effectLst>
                <a:latin typeface="Calibri" pitchFamily="34" charset="0"/>
              </a:rPr>
              <a:t>Divergence : </a:t>
            </a:r>
            <a:r>
              <a:rPr lang="el-GR" sz="2400" dirty="0" smtClean="0">
                <a:effectLst>
                  <a:outerShdw blurRad="38100" dist="38100" dir="2700000" algn="tl">
                    <a:srgbClr val="C0C0C0"/>
                  </a:outerShdw>
                </a:effectLst>
                <a:latin typeface="Calibri" pitchFamily="34" charset="0"/>
              </a:rPr>
              <a:t>θ</a:t>
            </a:r>
            <a:r>
              <a:rPr lang="en-US" sz="2400" baseline="-25000" dirty="0" smtClean="0">
                <a:effectLst>
                  <a:outerShdw blurRad="38100" dist="38100" dir="2700000" algn="tl">
                    <a:srgbClr val="C0C0C0"/>
                  </a:outerShdw>
                </a:effectLst>
                <a:latin typeface="Calibri" pitchFamily="34" charset="0"/>
              </a:rPr>
              <a:t>x</a:t>
            </a:r>
            <a:r>
              <a:rPr lang="en-US" sz="2400" dirty="0" smtClean="0">
                <a:effectLst>
                  <a:outerShdw blurRad="38100" dist="38100" dir="2700000" algn="tl">
                    <a:srgbClr val="C0C0C0"/>
                  </a:outerShdw>
                </a:effectLst>
                <a:latin typeface="Calibri" pitchFamily="34" charset="0"/>
              </a:rPr>
              <a:t>   ̴ 37mrad</a:t>
            </a:r>
          </a:p>
          <a:p>
            <a:pPr>
              <a:lnSpc>
                <a:spcPct val="80000"/>
              </a:lnSpc>
              <a:spcBef>
                <a:spcPct val="20000"/>
              </a:spcBef>
            </a:pPr>
            <a:r>
              <a:rPr lang="en-US" sz="2400" dirty="0">
                <a:effectLst>
                  <a:outerShdw blurRad="38100" dist="38100" dir="2700000" algn="tl">
                    <a:srgbClr val="C0C0C0"/>
                  </a:outerShdw>
                </a:effectLst>
                <a:latin typeface="Calibri" pitchFamily="34" charset="0"/>
              </a:rPr>
              <a:t> </a:t>
            </a:r>
            <a:r>
              <a:rPr lang="en-US" sz="2400" dirty="0" smtClean="0">
                <a:effectLst>
                  <a:outerShdw blurRad="38100" dist="38100" dir="2700000" algn="tl">
                    <a:srgbClr val="C0C0C0"/>
                  </a:outerShdw>
                </a:effectLst>
                <a:latin typeface="Calibri" pitchFamily="34" charset="0"/>
              </a:rPr>
              <a:t>                      </a:t>
            </a:r>
            <a:r>
              <a:rPr lang="el-GR" sz="2400" dirty="0" smtClean="0">
                <a:effectLst>
                  <a:outerShdw blurRad="38100" dist="38100" dir="2700000" algn="tl">
                    <a:srgbClr val="C0C0C0"/>
                  </a:outerShdw>
                </a:effectLst>
                <a:latin typeface="Calibri" pitchFamily="34" charset="0"/>
              </a:rPr>
              <a:t>θ</a:t>
            </a:r>
            <a:r>
              <a:rPr lang="en-US" sz="2400" baseline="-25000" dirty="0" smtClean="0">
                <a:effectLst>
                  <a:outerShdw blurRad="38100" dist="38100" dir="2700000" algn="tl">
                    <a:srgbClr val="C0C0C0"/>
                  </a:outerShdw>
                </a:effectLst>
                <a:latin typeface="Calibri" pitchFamily="34" charset="0"/>
              </a:rPr>
              <a:t>y</a:t>
            </a:r>
            <a:r>
              <a:rPr lang="en-US" sz="2400" dirty="0" smtClean="0">
                <a:effectLst>
                  <a:outerShdw blurRad="38100" dist="38100" dir="2700000" algn="tl">
                    <a:srgbClr val="C0C0C0"/>
                  </a:outerShdw>
                </a:effectLst>
                <a:latin typeface="Calibri" pitchFamily="34" charset="0"/>
              </a:rPr>
              <a:t>   ̴ 14mrad</a:t>
            </a:r>
          </a:p>
          <a:p>
            <a:pPr>
              <a:lnSpc>
                <a:spcPct val="80000"/>
              </a:lnSpc>
              <a:spcBef>
                <a:spcPct val="20000"/>
              </a:spcBef>
            </a:pPr>
            <a:r>
              <a:rPr lang="en-US" sz="2400" dirty="0" err="1" smtClean="0">
                <a:effectLst>
                  <a:outerShdw blurRad="38100" dist="38100" dir="2700000" algn="tl">
                    <a:srgbClr val="C0C0C0"/>
                  </a:outerShdw>
                </a:effectLst>
                <a:latin typeface="Calibri" pitchFamily="34" charset="0"/>
              </a:rPr>
              <a:t>Emittance</a:t>
            </a:r>
            <a:r>
              <a:rPr lang="en-US" sz="2400" dirty="0" smtClean="0">
                <a:effectLst>
                  <a:outerShdw blurRad="38100" dist="38100" dir="2700000" algn="tl">
                    <a:srgbClr val="C0C0C0"/>
                  </a:outerShdw>
                </a:effectLst>
                <a:latin typeface="Calibri" pitchFamily="34" charset="0"/>
              </a:rPr>
              <a:t> : </a:t>
            </a:r>
            <a:r>
              <a:rPr lang="el-GR" sz="2400" dirty="0" smtClean="0">
                <a:effectLst>
                  <a:outerShdw blurRad="38100" dist="38100" dir="2700000" algn="tl">
                    <a:srgbClr val="C0C0C0"/>
                  </a:outerShdw>
                </a:effectLst>
                <a:latin typeface="Calibri" pitchFamily="34" charset="0"/>
              </a:rPr>
              <a:t>ε</a:t>
            </a:r>
            <a:r>
              <a:rPr lang="en-US" sz="2400" baseline="-25000" dirty="0" smtClean="0">
                <a:effectLst>
                  <a:outerShdw blurRad="38100" dist="38100" dir="2700000" algn="tl">
                    <a:srgbClr val="C0C0C0"/>
                  </a:outerShdw>
                </a:effectLst>
                <a:latin typeface="Calibri" pitchFamily="34" charset="0"/>
              </a:rPr>
              <a:t>x</a:t>
            </a:r>
            <a:r>
              <a:rPr lang="en-US" sz="2400" dirty="0" smtClean="0">
                <a:effectLst>
                  <a:outerShdw blurRad="38100" dist="38100" dir="2700000" algn="tl">
                    <a:srgbClr val="C0C0C0"/>
                  </a:outerShdw>
                </a:effectLst>
                <a:latin typeface="Calibri" pitchFamily="34" charset="0"/>
              </a:rPr>
              <a:t> = d</a:t>
            </a:r>
            <a:r>
              <a:rPr lang="en-US" sz="2400" baseline="30000" dirty="0">
                <a:effectLst>
                  <a:outerShdw blurRad="38100" dist="38100" dir="2700000" algn="tl">
                    <a:srgbClr val="C0C0C0"/>
                  </a:outerShdw>
                </a:effectLst>
                <a:latin typeface="Calibri"/>
                <a:cs typeface="Calibri"/>
              </a:rPr>
              <a:t>.</a:t>
            </a:r>
            <a:r>
              <a:rPr lang="el-GR" sz="2400" dirty="0" smtClean="0">
                <a:effectLst>
                  <a:outerShdw blurRad="38100" dist="38100" dir="2700000" algn="tl">
                    <a:srgbClr val="C0C0C0"/>
                  </a:outerShdw>
                </a:effectLst>
                <a:latin typeface="Calibri" pitchFamily="34" charset="0"/>
              </a:rPr>
              <a:t>θ</a:t>
            </a:r>
            <a:r>
              <a:rPr lang="en-US" sz="2400" baseline="-25000" dirty="0">
                <a:effectLst>
                  <a:outerShdw blurRad="38100" dist="38100" dir="2700000" algn="tl">
                    <a:srgbClr val="C0C0C0"/>
                  </a:outerShdw>
                </a:effectLst>
                <a:latin typeface="Calibri" pitchFamily="34" charset="0"/>
              </a:rPr>
              <a:t>x</a:t>
            </a:r>
            <a:r>
              <a:rPr lang="en-US" sz="2400" dirty="0" smtClean="0">
                <a:effectLst>
                  <a:outerShdw blurRad="38100" dist="38100" dir="2700000" algn="tl">
                    <a:srgbClr val="C0C0C0"/>
                  </a:outerShdw>
                </a:effectLst>
                <a:latin typeface="Calibri" pitchFamily="34" charset="0"/>
              </a:rPr>
              <a:t> = 4.6mm</a:t>
            </a:r>
            <a:r>
              <a:rPr lang="en-US" sz="2400" baseline="30000" dirty="0" smtClean="0">
                <a:effectLst>
                  <a:outerShdw blurRad="38100" dist="38100" dir="2700000" algn="tl">
                    <a:srgbClr val="C0C0C0"/>
                  </a:outerShdw>
                </a:effectLst>
                <a:latin typeface="Calibri" pitchFamily="34" charset="0"/>
              </a:rPr>
              <a:t>.</a:t>
            </a:r>
            <a:r>
              <a:rPr lang="en-US" sz="2400" dirty="0" smtClean="0">
                <a:effectLst>
                  <a:outerShdw blurRad="38100" dist="38100" dir="2700000" algn="tl">
                    <a:srgbClr val="C0C0C0"/>
                  </a:outerShdw>
                </a:effectLst>
                <a:latin typeface="Calibri" pitchFamily="34" charset="0"/>
              </a:rPr>
              <a:t>mrad</a:t>
            </a:r>
          </a:p>
          <a:p>
            <a:pPr>
              <a:lnSpc>
                <a:spcPct val="80000"/>
              </a:lnSpc>
              <a:spcBef>
                <a:spcPct val="20000"/>
              </a:spcBef>
            </a:pPr>
            <a:r>
              <a:rPr lang="en-US" sz="2400" dirty="0" smtClean="0">
                <a:effectLst>
                  <a:outerShdw blurRad="38100" dist="38100" dir="2700000" algn="tl">
                    <a:srgbClr val="C0C0C0"/>
                  </a:outerShdw>
                </a:effectLst>
                <a:latin typeface="Calibri" pitchFamily="34" charset="0"/>
              </a:rPr>
              <a:t>                     </a:t>
            </a:r>
            <a:r>
              <a:rPr lang="el-GR" sz="2400" dirty="0" smtClean="0">
                <a:effectLst>
                  <a:outerShdw blurRad="38100" dist="38100" dir="2700000" algn="tl">
                    <a:srgbClr val="C0C0C0"/>
                  </a:outerShdw>
                </a:effectLst>
                <a:latin typeface="Calibri" pitchFamily="34" charset="0"/>
              </a:rPr>
              <a:t>ε</a:t>
            </a:r>
            <a:r>
              <a:rPr lang="en-US" sz="2400" baseline="-25000" dirty="0" smtClean="0">
                <a:effectLst>
                  <a:outerShdw blurRad="38100" dist="38100" dir="2700000" algn="tl">
                    <a:srgbClr val="C0C0C0"/>
                  </a:outerShdw>
                </a:effectLst>
                <a:latin typeface="Calibri" pitchFamily="34" charset="0"/>
              </a:rPr>
              <a:t>y </a:t>
            </a:r>
            <a:r>
              <a:rPr lang="en-US" sz="2400" dirty="0">
                <a:effectLst>
                  <a:outerShdw blurRad="38100" dist="38100" dir="2700000" algn="tl">
                    <a:srgbClr val="C0C0C0"/>
                  </a:outerShdw>
                </a:effectLst>
                <a:latin typeface="Calibri" pitchFamily="34" charset="0"/>
              </a:rPr>
              <a:t>= </a:t>
            </a:r>
            <a:r>
              <a:rPr lang="en-US" sz="2400" dirty="0" smtClean="0">
                <a:effectLst>
                  <a:outerShdw blurRad="38100" dist="38100" dir="2700000" algn="tl">
                    <a:srgbClr val="C0C0C0"/>
                  </a:outerShdw>
                </a:effectLst>
                <a:latin typeface="Calibri" pitchFamily="34" charset="0"/>
              </a:rPr>
              <a:t>d</a:t>
            </a:r>
            <a:r>
              <a:rPr lang="en-US" sz="2400" baseline="30000" dirty="0" smtClean="0">
                <a:effectLst>
                  <a:outerShdw blurRad="38100" dist="38100" dir="2700000" algn="tl">
                    <a:srgbClr val="C0C0C0"/>
                  </a:outerShdw>
                </a:effectLst>
                <a:latin typeface="Calibri" pitchFamily="34" charset="0"/>
              </a:rPr>
              <a:t>.</a:t>
            </a:r>
            <a:r>
              <a:rPr lang="el-GR" sz="2400" dirty="0" smtClean="0">
                <a:effectLst>
                  <a:outerShdw blurRad="38100" dist="38100" dir="2700000" algn="tl">
                    <a:srgbClr val="C0C0C0"/>
                  </a:outerShdw>
                </a:effectLst>
                <a:latin typeface="Calibri" pitchFamily="34" charset="0"/>
              </a:rPr>
              <a:t>θ</a:t>
            </a:r>
            <a:r>
              <a:rPr lang="en-US" sz="2400" baseline="-25000" dirty="0">
                <a:effectLst>
                  <a:outerShdw blurRad="38100" dist="38100" dir="2700000" algn="tl">
                    <a:srgbClr val="C0C0C0"/>
                  </a:outerShdw>
                </a:effectLst>
                <a:latin typeface="Calibri" pitchFamily="34" charset="0"/>
              </a:rPr>
              <a:t>y</a:t>
            </a:r>
            <a:r>
              <a:rPr lang="en-US" sz="2400" dirty="0" smtClean="0">
                <a:effectLst>
                  <a:outerShdw blurRad="38100" dist="38100" dir="2700000" algn="tl">
                    <a:srgbClr val="C0C0C0"/>
                  </a:outerShdw>
                </a:effectLst>
                <a:latin typeface="Calibri" pitchFamily="34" charset="0"/>
              </a:rPr>
              <a:t> = 1.7mm</a:t>
            </a:r>
            <a:r>
              <a:rPr lang="en-US" sz="2400" baseline="30000" dirty="0" smtClean="0">
                <a:effectLst>
                  <a:outerShdw blurRad="38100" dist="38100" dir="2700000" algn="tl">
                    <a:srgbClr val="C0C0C0"/>
                  </a:outerShdw>
                </a:effectLst>
                <a:latin typeface="Calibri" pitchFamily="34" charset="0"/>
              </a:rPr>
              <a:t>.</a:t>
            </a:r>
            <a:r>
              <a:rPr lang="en-US" sz="2400" dirty="0" smtClean="0">
                <a:effectLst>
                  <a:outerShdw blurRad="38100" dist="38100" dir="2700000" algn="tl">
                    <a:srgbClr val="C0C0C0"/>
                  </a:outerShdw>
                </a:effectLst>
                <a:latin typeface="Calibri" pitchFamily="34" charset="0"/>
              </a:rPr>
              <a:t>mrad</a:t>
            </a:r>
            <a:endParaRPr lang="en-US" sz="2400" dirty="0">
              <a:effectLst>
                <a:outerShdw blurRad="38100" dist="38100" dir="2700000" algn="tl">
                  <a:srgbClr val="C0C0C0"/>
                </a:outerShdw>
              </a:effectLst>
              <a:latin typeface="Calibri" pitchFamily="34" charset="0"/>
            </a:endParaRPr>
          </a:p>
        </p:txBody>
      </p:sp>
      <p:sp>
        <p:nvSpPr>
          <p:cNvPr id="27" name="Rectangle 11"/>
          <p:cNvSpPr>
            <a:spLocks noChangeArrowheads="1"/>
          </p:cNvSpPr>
          <p:nvPr/>
        </p:nvSpPr>
        <p:spPr bwMode="auto">
          <a:xfrm rot="5400000">
            <a:off x="8224837" y="4795837"/>
            <a:ext cx="1333500" cy="5048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pPr algn="ctr">
              <a:lnSpc>
                <a:spcPct val="80000"/>
              </a:lnSpc>
              <a:spcBef>
                <a:spcPct val="20000"/>
              </a:spcBef>
            </a:pPr>
            <a:endParaRPr lang="en-US" sz="2400" dirty="0">
              <a:effectLst>
                <a:outerShdw blurRad="38100" dist="38100" dir="2700000" algn="tl">
                  <a:srgbClr val="C0C0C0"/>
                </a:outerShdw>
              </a:effectLst>
              <a:latin typeface="Calibri" pitchFamily="34" charset="0"/>
            </a:endParaRPr>
          </a:p>
        </p:txBody>
      </p:sp>
      <p:sp>
        <p:nvSpPr>
          <p:cNvPr id="29" name="Rectangle 11"/>
          <p:cNvSpPr>
            <a:spLocks noChangeArrowheads="1"/>
          </p:cNvSpPr>
          <p:nvPr/>
        </p:nvSpPr>
        <p:spPr bwMode="auto">
          <a:xfrm>
            <a:off x="6858000" y="6429375"/>
            <a:ext cx="1333500" cy="5048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pPr algn="ctr">
              <a:lnSpc>
                <a:spcPct val="80000"/>
              </a:lnSpc>
              <a:spcBef>
                <a:spcPct val="20000"/>
              </a:spcBef>
            </a:pPr>
            <a:endParaRPr lang="en-US" sz="2400" dirty="0">
              <a:effectLst>
                <a:outerShdw blurRad="38100" dist="38100" dir="2700000" algn="tl">
                  <a:srgbClr val="C0C0C0"/>
                </a:outerShdw>
              </a:effectLst>
              <a:latin typeface="Calibri" pitchFamily="34" charset="0"/>
            </a:endParaRPr>
          </a:p>
        </p:txBody>
      </p:sp>
      <p:sp>
        <p:nvSpPr>
          <p:cNvPr id="43" name="Rectangle 11"/>
          <p:cNvSpPr>
            <a:spLocks noChangeArrowheads="1"/>
          </p:cNvSpPr>
          <p:nvPr/>
        </p:nvSpPr>
        <p:spPr bwMode="auto">
          <a:xfrm>
            <a:off x="4378929" y="3581400"/>
            <a:ext cx="1412271" cy="762000"/>
          </a:xfrm>
          <a:prstGeom prst="rect">
            <a:avLst/>
          </a:prstGeom>
          <a:solidFill>
            <a:schemeClr val="bg1"/>
          </a:solidFill>
          <a:ln>
            <a:noFill/>
          </a:ln>
          <a:effectLst/>
          <a:extLst/>
        </p:spPr>
        <p:txBody>
          <a:bodyPr/>
          <a:lstStyle/>
          <a:p>
            <a:pPr algn="ctr">
              <a:lnSpc>
                <a:spcPct val="80000"/>
              </a:lnSpc>
              <a:spcBef>
                <a:spcPct val="20000"/>
              </a:spcBef>
            </a:pPr>
            <a:endParaRPr lang="en-US" sz="2400" dirty="0">
              <a:solidFill>
                <a:srgbClr val="FF0000"/>
              </a:solidFill>
              <a:effectLst>
                <a:outerShdw blurRad="38100" dist="38100" dir="2700000" algn="tl">
                  <a:srgbClr val="C0C0C0"/>
                </a:outerShdw>
              </a:effectLst>
              <a:latin typeface="Calibri" pitchFamily="34" charset="0"/>
            </a:endParaRPr>
          </a:p>
        </p:txBody>
      </p:sp>
      <p:sp>
        <p:nvSpPr>
          <p:cNvPr id="35" name="TextBox 34"/>
          <p:cNvSpPr txBox="1"/>
          <p:nvPr/>
        </p:nvSpPr>
        <p:spPr>
          <a:xfrm>
            <a:off x="2193657" y="76200"/>
            <a:ext cx="5350143" cy="584776"/>
          </a:xfrm>
          <a:prstGeom prst="rect">
            <a:avLst/>
          </a:prstGeom>
          <a:noFill/>
        </p:spPr>
        <p:txBody>
          <a:bodyPr wrap="none" rtlCol="0">
            <a:spAutoFit/>
          </a:bodyPr>
          <a:lstStyle/>
          <a:p>
            <a:r>
              <a:rPr lang="en-US" sz="3200" dirty="0" smtClean="0">
                <a:solidFill>
                  <a:srgbClr val="0000FF"/>
                </a:solidFill>
                <a:latin typeface="Comic Sans MS"/>
              </a:rPr>
              <a:t>Experimental Arrangement</a:t>
            </a:r>
            <a:endParaRPr lang="en-US" sz="3200" dirty="0">
              <a:solidFill>
                <a:srgbClr val="0000FF"/>
              </a:solidFill>
              <a:latin typeface="Comic Sans MS"/>
            </a:endParaRPr>
          </a:p>
        </p:txBody>
      </p:sp>
      <p:pic>
        <p:nvPicPr>
          <p:cNvPr id="37" name="Picture 12" descr="ucla_cw.eps"/>
          <p:cNvPicPr>
            <a:picLocks noChangeAspect="1"/>
          </p:cNvPicPr>
          <p:nvPr/>
        </p:nvPicPr>
        <p:blipFill>
          <a:blip r:embed="rId3"/>
          <a:srcRect/>
          <a:stretch>
            <a:fillRect/>
          </a:stretch>
        </p:blipFill>
        <p:spPr bwMode="auto">
          <a:xfrm>
            <a:off x="76200" y="76200"/>
            <a:ext cx="1524000" cy="703263"/>
          </a:xfrm>
          <a:prstGeom prst="rect">
            <a:avLst/>
          </a:prstGeom>
          <a:noFill/>
          <a:ln w="9525">
            <a:noFill/>
            <a:miter lim="800000"/>
            <a:headEnd/>
            <a:tailEnd/>
          </a:ln>
        </p:spPr>
      </p:pic>
      <p:pic>
        <p:nvPicPr>
          <p:cNvPr id="38" name="Picture 37"/>
          <p:cNvPicPr/>
          <p:nvPr/>
        </p:nvPicPr>
        <p:blipFill>
          <a:blip r:embed="rId4">
            <a:lum bright="24000" contrast="26000"/>
            <a:extLst>
              <a:ext uri="{28A0092B-C50C-407E-A947-70E740481C1C}">
                <a14:useLocalDpi xmlns:p="http://schemas.openxmlformats.org/presentationml/2006/main" xmlns="" xmlns:wpc="http://schemas.microsoft.com/office/word/2010/wordprocessingCanvas"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ve="http://schemas.openxmlformats.org/markup-compatibility/2006" xmlns:mo="http://schemas.microsoft.com/office/mac/office/2008/main" xmlns:mv="urn:schemas-microsoft-com:mac:vml" xmlns:lc="http://schemas.openxmlformats.org/drawingml/2006/lockedCanvas" val="0"/>
              </a:ext>
            </a:extLst>
          </a:blip>
          <a:stretch>
            <a:fillRect/>
          </a:stretch>
        </p:blipFill>
        <p:spPr>
          <a:xfrm>
            <a:off x="685800" y="779463"/>
            <a:ext cx="7772399" cy="5392737"/>
          </a:xfrm>
          <a:prstGeom prst="rect">
            <a:avLst/>
          </a:prstGeom>
        </p:spPr>
      </p:pic>
      <p:sp>
        <p:nvSpPr>
          <p:cNvPr id="39" name="TextBox 38"/>
          <p:cNvSpPr txBox="1"/>
          <p:nvPr/>
        </p:nvSpPr>
        <p:spPr>
          <a:xfrm>
            <a:off x="1498526" y="914400"/>
            <a:ext cx="2844874" cy="369332"/>
          </a:xfrm>
          <a:prstGeom prst="rect">
            <a:avLst/>
          </a:prstGeom>
          <a:noFill/>
        </p:spPr>
        <p:txBody>
          <a:bodyPr wrap="none" rtlCol="0">
            <a:spAutoFit/>
          </a:bodyPr>
          <a:lstStyle/>
          <a:p>
            <a:r>
              <a:rPr lang="en-US" b="1" dirty="0" smtClean="0"/>
              <a:t>Time Structured Laser Pulse</a:t>
            </a:r>
            <a:endParaRPr lang="en-US"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69489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err="1" smtClean="0">
                <a:solidFill>
                  <a:srgbClr val="0000FF"/>
                </a:solidFill>
              </a:rPr>
              <a:t>Overdense</a:t>
            </a:r>
            <a:r>
              <a:rPr lang="en-US" sz="3600" dirty="0" smtClean="0">
                <a:solidFill>
                  <a:srgbClr val="0000FF"/>
                </a:solidFill>
              </a:rPr>
              <a:t> Penetration and Radiation Pressure Lead to “Hole-Boring” </a:t>
            </a:r>
            <a:endParaRPr lang="en-US" sz="3600" dirty="0"/>
          </a:p>
        </p:txBody>
      </p:sp>
      <p:pic>
        <p:nvPicPr>
          <p:cNvPr id="4" name="Content Placeholder 3" descr="Picture 8.png"/>
          <p:cNvPicPr>
            <a:picLocks noGrp="1" noChangeAspect="1"/>
          </p:cNvPicPr>
          <p:nvPr>
            <p:ph idx="1"/>
          </p:nvPr>
        </p:nvPicPr>
        <p:blipFill>
          <a:blip r:embed="rId2">
            <a:lum bright="30000" contrast="26000"/>
          </a:blip>
          <a:stretch>
            <a:fillRect/>
          </a:stretch>
        </p:blipFill>
        <p:spPr>
          <a:xfrm>
            <a:off x="4572000" y="1514908"/>
            <a:ext cx="4495800" cy="4885892"/>
          </a:xfrm>
        </p:spPr>
      </p:pic>
      <p:pic>
        <p:nvPicPr>
          <p:cNvPr id="5" name="Picture 4" descr="Picture 7.png"/>
          <p:cNvPicPr>
            <a:picLocks noChangeAspect="1"/>
          </p:cNvPicPr>
          <p:nvPr/>
        </p:nvPicPr>
        <p:blipFill>
          <a:blip r:embed="rId3"/>
          <a:stretch>
            <a:fillRect/>
          </a:stretch>
        </p:blipFill>
        <p:spPr>
          <a:xfrm>
            <a:off x="0" y="5524600"/>
            <a:ext cx="1980952" cy="800000"/>
          </a:xfrm>
          <a:prstGeom prst="rect">
            <a:avLst/>
          </a:prstGeom>
        </p:spPr>
      </p:pic>
      <p:sp>
        <p:nvSpPr>
          <p:cNvPr id="6" name="Rectangle 5"/>
          <p:cNvSpPr/>
          <p:nvPr/>
        </p:nvSpPr>
        <p:spPr>
          <a:xfrm>
            <a:off x="5367743" y="2286000"/>
            <a:ext cx="880657" cy="369332"/>
          </a:xfrm>
          <a:prstGeom prst="rect">
            <a:avLst/>
          </a:prstGeom>
        </p:spPr>
        <p:txBody>
          <a:bodyPr wrap="none">
            <a:spAutoFit/>
          </a:bodyPr>
          <a:lstStyle/>
          <a:p>
            <a:r>
              <a:rPr lang="en-US" b="1" dirty="0" err="1" smtClean="0">
                <a:solidFill>
                  <a:schemeClr val="bg1"/>
                </a:solidFill>
              </a:rPr>
              <a:t>t</a:t>
            </a:r>
            <a:r>
              <a:rPr lang="en-US" b="1" dirty="0" smtClean="0">
                <a:solidFill>
                  <a:schemeClr val="bg1"/>
                </a:solidFill>
              </a:rPr>
              <a:t>= 33ps</a:t>
            </a:r>
            <a:endParaRPr lang="en-US" b="1" dirty="0">
              <a:solidFill>
                <a:schemeClr val="bg1"/>
              </a:solidFill>
            </a:endParaRPr>
          </a:p>
        </p:txBody>
      </p:sp>
      <p:sp>
        <p:nvSpPr>
          <p:cNvPr id="7" name="Rectangle 6"/>
          <p:cNvSpPr/>
          <p:nvPr/>
        </p:nvSpPr>
        <p:spPr>
          <a:xfrm>
            <a:off x="5326949" y="4507468"/>
            <a:ext cx="997651" cy="369332"/>
          </a:xfrm>
          <a:prstGeom prst="rect">
            <a:avLst/>
          </a:prstGeom>
        </p:spPr>
        <p:txBody>
          <a:bodyPr wrap="none">
            <a:spAutoFit/>
          </a:bodyPr>
          <a:lstStyle/>
          <a:p>
            <a:r>
              <a:rPr lang="en-US" b="1" dirty="0" err="1" smtClean="0">
                <a:solidFill>
                  <a:schemeClr val="bg1"/>
                </a:solidFill>
              </a:rPr>
              <a:t>t</a:t>
            </a:r>
            <a:r>
              <a:rPr lang="en-US" b="1" dirty="0" smtClean="0">
                <a:solidFill>
                  <a:schemeClr val="bg1"/>
                </a:solidFill>
              </a:rPr>
              <a:t>=131 </a:t>
            </a:r>
            <a:r>
              <a:rPr lang="en-US" b="1" dirty="0" err="1" smtClean="0">
                <a:solidFill>
                  <a:schemeClr val="bg1"/>
                </a:solidFill>
              </a:rPr>
              <a:t>ps</a:t>
            </a:r>
            <a:endParaRPr lang="en-US" b="1" dirty="0">
              <a:solidFill>
                <a:schemeClr val="bg1"/>
              </a:solidFill>
            </a:endParaRPr>
          </a:p>
        </p:txBody>
      </p:sp>
      <p:sp>
        <p:nvSpPr>
          <p:cNvPr id="8" name="Rectangle 7"/>
          <p:cNvSpPr/>
          <p:nvPr/>
        </p:nvSpPr>
        <p:spPr>
          <a:xfrm>
            <a:off x="0" y="3124200"/>
            <a:ext cx="3505200" cy="1938992"/>
          </a:xfrm>
          <a:prstGeom prst="rect">
            <a:avLst/>
          </a:prstGeom>
        </p:spPr>
        <p:txBody>
          <a:bodyPr wrap="square">
            <a:spAutoFit/>
          </a:bodyPr>
          <a:lstStyle/>
          <a:p>
            <a:r>
              <a:rPr lang="en-US" sz="2400" dirty="0" smtClean="0"/>
              <a:t>Measured Average Hole boring (shock propagation velocity) ~0.015c</a:t>
            </a:r>
          </a:p>
          <a:p>
            <a:endParaRPr lang="en-US" sz="2400" dirty="0" smtClean="0"/>
          </a:p>
          <a:p>
            <a:r>
              <a:rPr lang="en-US" sz="2400" dirty="0" smtClean="0"/>
              <a:t>Max ion energy ~ 100 </a:t>
            </a:r>
            <a:r>
              <a:rPr lang="en-US" sz="2400" dirty="0" err="1" smtClean="0"/>
              <a:t>keV</a:t>
            </a:r>
            <a:r>
              <a:rPr lang="en-US" sz="2400" dirty="0" smtClean="0"/>
              <a:t>   </a:t>
            </a:r>
            <a:endParaRPr lang="en-US" sz="2400" dirty="0"/>
          </a:p>
        </p:txBody>
      </p:sp>
      <p:sp>
        <p:nvSpPr>
          <p:cNvPr id="9" name="TextBox 8"/>
          <p:cNvSpPr txBox="1"/>
          <p:nvPr/>
        </p:nvSpPr>
        <p:spPr>
          <a:xfrm>
            <a:off x="0" y="1434405"/>
            <a:ext cx="4675003" cy="1384995"/>
          </a:xfrm>
          <a:prstGeom prst="rect">
            <a:avLst/>
          </a:prstGeom>
          <a:noFill/>
        </p:spPr>
        <p:txBody>
          <a:bodyPr wrap="none" rtlCol="0">
            <a:spAutoFit/>
          </a:bodyPr>
          <a:lstStyle/>
          <a:p>
            <a:r>
              <a:rPr lang="en-US" sz="2800" dirty="0" smtClean="0"/>
              <a:t>Radiation Pressure Induced </a:t>
            </a:r>
          </a:p>
          <a:p>
            <a:r>
              <a:rPr lang="en-US" sz="2800" dirty="0" err="1" smtClean="0"/>
              <a:t>Cavitation</a:t>
            </a:r>
            <a:r>
              <a:rPr lang="en-US" sz="2800" dirty="0" smtClean="0"/>
              <a:t> Leads to</a:t>
            </a:r>
          </a:p>
          <a:p>
            <a:r>
              <a:rPr lang="en-US" sz="2800" dirty="0" smtClean="0"/>
              <a:t>Both density pile up and a drift</a:t>
            </a:r>
            <a:endParaRPr lang="en-US" sz="2800" dirty="0"/>
          </a:p>
        </p:txBody>
      </p:sp>
      <p:sp>
        <p:nvSpPr>
          <p:cNvPr id="10" name="TextBox 9"/>
          <p:cNvSpPr txBox="1"/>
          <p:nvPr/>
        </p:nvSpPr>
        <p:spPr>
          <a:xfrm>
            <a:off x="0" y="6477000"/>
            <a:ext cx="8430513" cy="369332"/>
          </a:xfrm>
          <a:prstGeom prst="rect">
            <a:avLst/>
          </a:prstGeom>
          <a:noFill/>
        </p:spPr>
        <p:txBody>
          <a:bodyPr wrap="square" rtlCol="0">
            <a:spAutoFit/>
          </a:bodyPr>
          <a:lstStyle/>
          <a:p>
            <a:r>
              <a:rPr lang="en-US" b="1" dirty="0" smtClean="0"/>
              <a:t>Theoretical Maximum </a:t>
            </a:r>
            <a:r>
              <a:rPr lang="en-US" b="1" dirty="0" err="1" smtClean="0"/>
              <a:t>V</a:t>
            </a:r>
            <a:r>
              <a:rPr lang="en-US" b="1" baseline="-25000" dirty="0" err="1" smtClean="0"/>
              <a:t>hb</a:t>
            </a:r>
            <a:r>
              <a:rPr lang="en-US" b="1" dirty="0" smtClean="0"/>
              <a:t> = 0,041c  for a</a:t>
            </a:r>
            <a:r>
              <a:rPr lang="en-US" b="1" baseline="-25000" dirty="0" smtClean="0"/>
              <a:t>0</a:t>
            </a:r>
            <a:r>
              <a:rPr lang="en-US" b="1" dirty="0" smtClean="0"/>
              <a:t>= 2.5 and </a:t>
            </a:r>
            <a:r>
              <a:rPr lang="en-US" b="1" dirty="0" err="1" smtClean="0"/>
              <a:t>n</a:t>
            </a:r>
            <a:r>
              <a:rPr lang="en-US" b="1" dirty="0" smtClean="0"/>
              <a:t>= 2n</a:t>
            </a:r>
            <a:r>
              <a:rPr lang="en-US" b="1" baseline="-25000" dirty="0" smtClean="0"/>
              <a:t>cr</a:t>
            </a:r>
            <a:r>
              <a:rPr lang="en-US" b="1" dirty="0" smtClean="0"/>
              <a:t>. Max Ion Energy = 800 </a:t>
            </a:r>
            <a:r>
              <a:rPr lang="en-US" b="1" dirty="0" err="1" smtClean="0"/>
              <a:t>keV</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descr="http://collegesportsnation.com/iphone_wallpapers/ucla_bruins/ucla_iphone_wallpaper.jpg"/>
          <p:cNvPicPr>
            <a:picLocks noChangeAspect="1" noChangeArrowheads="1"/>
          </p:cNvPicPr>
          <p:nvPr/>
        </p:nvPicPr>
        <p:blipFill>
          <a:blip r:embed="rId2" cstate="print"/>
          <a:srcRect t="26667" b="38333"/>
          <a:stretch>
            <a:fillRect/>
          </a:stretch>
        </p:blipFill>
        <p:spPr bwMode="auto">
          <a:xfrm>
            <a:off x="12700" y="6477000"/>
            <a:ext cx="685800" cy="360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10"/>
          <p:cNvSpPr>
            <a:spLocks noChangeArrowheads="1"/>
          </p:cNvSpPr>
          <p:nvPr/>
        </p:nvSpPr>
        <p:spPr bwMode="auto">
          <a:xfrm>
            <a:off x="685800" y="6510496"/>
            <a:ext cx="2286000" cy="34750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pPr>
              <a:lnSpc>
                <a:spcPct val="80000"/>
              </a:lnSpc>
              <a:spcBef>
                <a:spcPct val="20000"/>
              </a:spcBef>
            </a:pPr>
            <a:r>
              <a:rPr lang="en-US" sz="2000" dirty="0">
                <a:solidFill>
                  <a:srgbClr val="3333FF"/>
                </a:solidFill>
                <a:effectLst>
                  <a:outerShdw blurRad="38100" dist="38100" dir="2700000" algn="tl">
                    <a:srgbClr val="000000">
                      <a:alpha val="43137"/>
                    </a:srgbClr>
                  </a:outerShdw>
                </a:effectLst>
                <a:latin typeface="Calibri" pitchFamily="34" charset="0"/>
              </a:rPr>
              <a:t>Neptune Laboratory</a:t>
            </a:r>
          </a:p>
        </p:txBody>
      </p:sp>
      <p:sp>
        <p:nvSpPr>
          <p:cNvPr id="13" name="Rectangle 15"/>
          <p:cNvSpPr>
            <a:spLocks noChangeArrowheads="1"/>
          </p:cNvSpPr>
          <p:nvPr/>
        </p:nvSpPr>
        <p:spPr bwMode="auto">
          <a:xfrm>
            <a:off x="838200" y="914400"/>
            <a:ext cx="7874000" cy="3815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pPr marL="609600" indent="-609600">
              <a:lnSpc>
                <a:spcPct val="80000"/>
              </a:lnSpc>
              <a:spcBef>
                <a:spcPct val="20000"/>
              </a:spcBef>
            </a:pPr>
            <a:r>
              <a:rPr lang="en-US" sz="2800" dirty="0" smtClean="0">
                <a:latin typeface="Calibri" pitchFamily="34" charset="0"/>
              </a:rPr>
              <a:t>Energy spreads measured to be FWHM </a:t>
            </a:r>
            <a:r>
              <a:rPr lang="el-GR" sz="2800" dirty="0" smtClean="0">
                <a:latin typeface="Calibri" pitchFamily="34" charset="0"/>
              </a:rPr>
              <a:t>Δ</a:t>
            </a:r>
            <a:r>
              <a:rPr lang="en-US" sz="2800" dirty="0" smtClean="0">
                <a:latin typeface="Calibri" pitchFamily="34" charset="0"/>
              </a:rPr>
              <a:t>E/E   ̴ 1% </a:t>
            </a:r>
            <a:endParaRPr lang="en-US" sz="2800" dirty="0">
              <a:latin typeface="Calibri" pitchFamily="34" charset="0"/>
            </a:endParaRPr>
          </a:p>
        </p:txBody>
      </p:sp>
      <p:sp>
        <p:nvSpPr>
          <p:cNvPr id="15" name="Rectangle 15"/>
          <p:cNvSpPr>
            <a:spLocks noChangeArrowheads="1"/>
          </p:cNvSpPr>
          <p:nvPr/>
        </p:nvSpPr>
        <p:spPr bwMode="auto">
          <a:xfrm>
            <a:off x="533400" y="5935700"/>
            <a:ext cx="8305800" cy="3815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pPr marL="609600" indent="-609600">
              <a:lnSpc>
                <a:spcPct val="80000"/>
              </a:lnSpc>
              <a:spcBef>
                <a:spcPct val="20000"/>
              </a:spcBef>
            </a:pPr>
            <a:endParaRPr lang="en-US" sz="2400" dirty="0">
              <a:solidFill>
                <a:srgbClr val="FF0000"/>
              </a:solidFill>
              <a:effectLst>
                <a:outerShdw blurRad="38100" dist="38100" dir="2700000" algn="tl">
                  <a:srgbClr val="C0C0C0"/>
                </a:outerShdw>
              </a:effectLst>
              <a:latin typeface="Calibri" pitchFamily="34" charset="0"/>
            </a:endParaRPr>
          </a:p>
        </p:txBody>
      </p:sp>
      <p:sp>
        <p:nvSpPr>
          <p:cNvPr id="19" name="TextBox 18"/>
          <p:cNvSpPr txBox="1"/>
          <p:nvPr/>
        </p:nvSpPr>
        <p:spPr>
          <a:xfrm>
            <a:off x="2379083" y="228600"/>
            <a:ext cx="5009103" cy="584776"/>
          </a:xfrm>
          <a:prstGeom prst="rect">
            <a:avLst/>
          </a:prstGeom>
          <a:noFill/>
        </p:spPr>
        <p:txBody>
          <a:bodyPr wrap="none" rtlCol="0">
            <a:spAutoFit/>
          </a:bodyPr>
          <a:lstStyle/>
          <a:p>
            <a:r>
              <a:rPr lang="en-US" sz="3200" dirty="0" smtClean="0">
                <a:solidFill>
                  <a:srgbClr val="0000FF"/>
                </a:solidFill>
                <a:latin typeface="Comic Sans MS"/>
              </a:rPr>
              <a:t>Measured Proton spectra</a:t>
            </a:r>
            <a:endParaRPr lang="en-US" sz="3200" dirty="0">
              <a:solidFill>
                <a:srgbClr val="0000FF"/>
              </a:solidFill>
              <a:latin typeface="Comic Sans MS"/>
            </a:endParaRPr>
          </a:p>
        </p:txBody>
      </p:sp>
      <p:pic>
        <p:nvPicPr>
          <p:cNvPr id="20" name="P 1"/>
          <p:cNvPicPr/>
          <p:nvPr/>
        </p:nvPicPr>
        <p:blipFill>
          <a:blip r:embed="rId3">
            <a:extLst>
              <a:ext uri="{28A0092B-C50C-407E-A947-70E740481C1C}">
                <a14:useLocalDpi xmlns:lc="http://schemas.openxmlformats.org/drawingml/2006/lockedCanvas" xmlns="" xmlns:wpc="http://schemas.microsoft.com/office/word/2010/wordprocessingCanvas"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ve="http://schemas.openxmlformats.org/markup-compatibility/2006" xmlns:mo="http://schemas.microsoft.com/office/mac/office/2008/main" xmlns:mv="urn:schemas-microsoft-com:mac:vml" xmlns:p="http://schemas.openxmlformats.org/presentationml/2006/main" val="0"/>
              </a:ext>
            </a:extLst>
          </a:blip>
          <a:stretch>
            <a:fillRect/>
          </a:stretch>
        </p:blipFill>
        <p:spPr>
          <a:xfrm>
            <a:off x="762000" y="1556085"/>
            <a:ext cx="7569200" cy="4761153"/>
          </a:xfrm>
          <a:prstGeom prst="rect">
            <a:avLst/>
          </a:prstGeom>
        </p:spPr>
      </p:pic>
      <p:sp>
        <p:nvSpPr>
          <p:cNvPr id="8" name="Rectangle 7"/>
          <p:cNvSpPr/>
          <p:nvPr/>
        </p:nvSpPr>
        <p:spPr>
          <a:xfrm>
            <a:off x="838200" y="4009376"/>
            <a:ext cx="8102600" cy="2391424"/>
          </a:xfrm>
          <a:prstGeom prst="rect">
            <a:avLst/>
          </a:prstGeom>
          <a:solidFill>
            <a:schemeClr val="bg1"/>
          </a:solidFill>
        </p:spPr>
        <p:txBody>
          <a:bodyPr wrap="square">
            <a:spAutoFit/>
          </a:bodyPr>
          <a:lstStyle/>
          <a:p>
            <a:pPr>
              <a:lnSpc>
                <a:spcPct val="80000"/>
              </a:lnSpc>
            </a:pPr>
            <a:r>
              <a:rPr lang="en-US" sz="2400" dirty="0" smtClean="0">
                <a:effectLst>
                  <a:outerShdw blurRad="38100" dist="38100" dir="2700000" algn="tl">
                    <a:srgbClr val="C0C0C0"/>
                  </a:outerShdw>
                </a:effectLst>
                <a:latin typeface="Calibri" pitchFamily="34" charset="0"/>
              </a:rPr>
              <a:t>Source Size :           </a:t>
            </a:r>
            <a:r>
              <a:rPr lang="en-US" sz="2400" dirty="0" err="1" smtClean="0">
                <a:effectLst>
                  <a:outerShdw blurRad="38100" dist="38100" dir="2700000" algn="tl">
                    <a:srgbClr val="C0C0C0"/>
                  </a:outerShdw>
                </a:effectLst>
                <a:latin typeface="Calibri" pitchFamily="34" charset="0"/>
              </a:rPr>
              <a:t>d</a:t>
            </a:r>
            <a:r>
              <a:rPr lang="en-US" sz="2400" dirty="0" smtClean="0">
                <a:effectLst>
                  <a:outerShdw blurRad="38100" dist="38100" dir="2700000" algn="tl">
                    <a:srgbClr val="C0C0C0"/>
                  </a:outerShdw>
                </a:effectLst>
                <a:latin typeface="Calibri" pitchFamily="34" charset="0"/>
              </a:rPr>
              <a:t> = 120µm</a:t>
            </a:r>
          </a:p>
          <a:p>
            <a:pPr>
              <a:lnSpc>
                <a:spcPct val="80000"/>
              </a:lnSpc>
            </a:pPr>
            <a:r>
              <a:rPr lang="en-US" sz="2400" dirty="0" smtClean="0">
                <a:effectLst>
                  <a:outerShdw blurRad="38100" dist="38100" dir="2700000" algn="tl">
                    <a:srgbClr val="C0C0C0"/>
                  </a:outerShdw>
                </a:effectLst>
                <a:latin typeface="Calibri" pitchFamily="34" charset="0"/>
              </a:rPr>
              <a:t>Beam Size (RMS) : </a:t>
            </a:r>
            <a:r>
              <a:rPr lang="el-GR" sz="2400" dirty="0" smtClean="0">
                <a:effectLst>
                  <a:outerShdw blurRad="38100" dist="38100" dir="2700000" algn="tl">
                    <a:srgbClr val="C0C0C0"/>
                  </a:outerShdw>
                </a:effectLst>
                <a:latin typeface="Calibri" pitchFamily="34" charset="0"/>
              </a:rPr>
              <a:t>σ</a:t>
            </a:r>
            <a:r>
              <a:rPr lang="en-US" sz="2400" baseline="-25000" dirty="0" err="1" smtClean="0">
                <a:effectLst>
                  <a:outerShdw blurRad="38100" dist="38100" dir="2700000" algn="tl">
                    <a:srgbClr val="C0C0C0"/>
                  </a:outerShdw>
                </a:effectLst>
                <a:latin typeface="Calibri" pitchFamily="34" charset="0"/>
              </a:rPr>
              <a:t>x</a:t>
            </a:r>
            <a:r>
              <a:rPr lang="en-US" sz="2400" dirty="0" smtClean="0">
                <a:effectLst>
                  <a:outerShdw blurRad="38100" dist="38100" dir="2700000" algn="tl">
                    <a:srgbClr val="C0C0C0"/>
                  </a:outerShdw>
                </a:effectLst>
                <a:latin typeface="Calibri" pitchFamily="34" charset="0"/>
              </a:rPr>
              <a:t>   </a:t>
            </a:r>
            <a:r>
              <a:rPr lang="en-US" sz="2400" dirty="0" err="1" smtClean="0">
                <a:effectLst>
                  <a:outerShdw blurRad="38100" dist="38100" dir="2700000" algn="tl">
                    <a:srgbClr val="C0C0C0"/>
                  </a:outerShdw>
                </a:effectLst>
                <a:latin typeface="Calibri" pitchFamily="34" charset="0"/>
              </a:rPr>
              <a:t>̴</a:t>
            </a:r>
            <a:r>
              <a:rPr lang="en-US" sz="2400" dirty="0" smtClean="0">
                <a:effectLst>
                  <a:outerShdw blurRad="38100" dist="38100" dir="2700000" algn="tl">
                    <a:srgbClr val="C0C0C0"/>
                  </a:outerShdw>
                </a:effectLst>
                <a:latin typeface="Calibri" pitchFamily="34" charset="0"/>
              </a:rPr>
              <a:t> 5.7mm</a:t>
            </a:r>
            <a:endParaRPr lang="en-US" sz="2400" dirty="0" smtClean="0">
              <a:solidFill>
                <a:srgbClr val="FF0000"/>
              </a:solidFill>
              <a:effectLst>
                <a:outerShdw blurRad="38100" dist="38100" dir="2700000" algn="tl">
                  <a:srgbClr val="C0C0C0"/>
                </a:outerShdw>
              </a:effectLst>
              <a:latin typeface="Calibri" pitchFamily="34" charset="0"/>
            </a:endParaRPr>
          </a:p>
          <a:p>
            <a:pPr>
              <a:lnSpc>
                <a:spcPct val="80000"/>
              </a:lnSpc>
            </a:pPr>
            <a:r>
              <a:rPr lang="en-US" sz="2400" dirty="0" smtClean="0">
                <a:effectLst>
                  <a:outerShdw blurRad="38100" dist="38100" dir="2700000" algn="tl">
                    <a:srgbClr val="C0C0C0"/>
                  </a:outerShdw>
                </a:effectLst>
                <a:latin typeface="Calibri" pitchFamily="34" charset="0"/>
              </a:rPr>
              <a:t>                                 </a:t>
            </a:r>
            <a:r>
              <a:rPr lang="el-GR" sz="2400" dirty="0" smtClean="0">
                <a:effectLst>
                  <a:outerShdw blurRad="38100" dist="38100" dir="2700000" algn="tl">
                    <a:srgbClr val="C0C0C0"/>
                  </a:outerShdw>
                </a:effectLst>
                <a:latin typeface="Calibri" pitchFamily="34" charset="0"/>
              </a:rPr>
              <a:t>σ</a:t>
            </a:r>
            <a:r>
              <a:rPr lang="en-US" sz="2400" baseline="-25000" dirty="0" err="1" smtClean="0">
                <a:effectLst>
                  <a:outerShdw blurRad="38100" dist="38100" dir="2700000" algn="tl">
                    <a:srgbClr val="C0C0C0"/>
                  </a:outerShdw>
                </a:effectLst>
                <a:latin typeface="Calibri" pitchFamily="34" charset="0"/>
              </a:rPr>
              <a:t>y</a:t>
            </a:r>
            <a:r>
              <a:rPr lang="en-US" sz="2400" dirty="0" smtClean="0">
                <a:effectLst>
                  <a:outerShdw blurRad="38100" dist="38100" dir="2700000" algn="tl">
                    <a:srgbClr val="C0C0C0"/>
                  </a:outerShdw>
                </a:effectLst>
                <a:latin typeface="Calibri" pitchFamily="34" charset="0"/>
              </a:rPr>
              <a:t>   </a:t>
            </a:r>
            <a:r>
              <a:rPr lang="en-US" sz="2400" dirty="0" err="1" smtClean="0">
                <a:effectLst>
                  <a:outerShdw blurRad="38100" dist="38100" dir="2700000" algn="tl">
                    <a:srgbClr val="C0C0C0"/>
                  </a:outerShdw>
                </a:effectLst>
                <a:latin typeface="Calibri" pitchFamily="34" charset="0"/>
              </a:rPr>
              <a:t>̴</a:t>
            </a:r>
            <a:r>
              <a:rPr lang="en-US" sz="2400" dirty="0" smtClean="0">
                <a:effectLst>
                  <a:outerShdw blurRad="38100" dist="38100" dir="2700000" algn="tl">
                    <a:srgbClr val="C0C0C0"/>
                  </a:outerShdw>
                </a:effectLst>
                <a:latin typeface="Calibri" pitchFamily="34" charset="0"/>
              </a:rPr>
              <a:t> 2.2mm</a:t>
            </a:r>
            <a:endParaRPr lang="en-US" sz="2400" dirty="0" smtClean="0">
              <a:solidFill>
                <a:srgbClr val="FF0000"/>
              </a:solidFill>
              <a:effectLst>
                <a:outerShdw blurRad="38100" dist="38100" dir="2700000" algn="tl">
                  <a:srgbClr val="C0C0C0"/>
                </a:outerShdw>
              </a:effectLst>
              <a:latin typeface="Calibri" pitchFamily="34" charset="0"/>
            </a:endParaRPr>
          </a:p>
          <a:p>
            <a:pPr>
              <a:lnSpc>
                <a:spcPct val="80000"/>
              </a:lnSpc>
            </a:pPr>
            <a:r>
              <a:rPr lang="en-US" sz="2400" dirty="0" smtClean="0">
                <a:effectLst>
                  <a:outerShdw blurRad="38100" dist="38100" dir="2700000" algn="tl">
                    <a:srgbClr val="C0C0C0"/>
                  </a:outerShdw>
                </a:effectLst>
                <a:latin typeface="Calibri" pitchFamily="34" charset="0"/>
              </a:rPr>
              <a:t>Divergence :           </a:t>
            </a:r>
            <a:r>
              <a:rPr lang="el-GR" sz="2400" dirty="0" smtClean="0">
                <a:effectLst>
                  <a:outerShdw blurRad="38100" dist="38100" dir="2700000" algn="tl">
                    <a:srgbClr val="C0C0C0"/>
                  </a:outerShdw>
                </a:effectLst>
                <a:latin typeface="Calibri" pitchFamily="34" charset="0"/>
              </a:rPr>
              <a:t>θ</a:t>
            </a:r>
            <a:r>
              <a:rPr lang="en-US" sz="2400" baseline="-25000" dirty="0" err="1" smtClean="0">
                <a:effectLst>
                  <a:outerShdw blurRad="38100" dist="38100" dir="2700000" algn="tl">
                    <a:srgbClr val="C0C0C0"/>
                  </a:outerShdw>
                </a:effectLst>
                <a:latin typeface="Calibri" pitchFamily="34" charset="0"/>
              </a:rPr>
              <a:t>x</a:t>
            </a:r>
            <a:r>
              <a:rPr lang="en-US" sz="2400" dirty="0" smtClean="0">
                <a:effectLst>
                  <a:outerShdw blurRad="38100" dist="38100" dir="2700000" algn="tl">
                    <a:srgbClr val="C0C0C0"/>
                  </a:outerShdw>
                </a:effectLst>
                <a:latin typeface="Calibri" pitchFamily="34" charset="0"/>
              </a:rPr>
              <a:t>   </a:t>
            </a:r>
            <a:r>
              <a:rPr lang="en-US" sz="2400" dirty="0" err="1" smtClean="0">
                <a:effectLst>
                  <a:outerShdw blurRad="38100" dist="38100" dir="2700000" algn="tl">
                    <a:srgbClr val="C0C0C0"/>
                  </a:outerShdw>
                </a:effectLst>
                <a:latin typeface="Calibri" pitchFamily="34" charset="0"/>
              </a:rPr>
              <a:t>̴</a:t>
            </a:r>
            <a:r>
              <a:rPr lang="en-US" sz="2400" dirty="0" smtClean="0">
                <a:effectLst>
                  <a:outerShdw blurRad="38100" dist="38100" dir="2700000" algn="tl">
                    <a:srgbClr val="C0C0C0"/>
                  </a:outerShdw>
                </a:effectLst>
                <a:latin typeface="Calibri" pitchFamily="34" charset="0"/>
              </a:rPr>
              <a:t> 37mrad</a:t>
            </a:r>
          </a:p>
          <a:p>
            <a:pPr>
              <a:lnSpc>
                <a:spcPct val="80000"/>
              </a:lnSpc>
            </a:pPr>
            <a:r>
              <a:rPr lang="en-US" sz="2400" dirty="0" smtClean="0">
                <a:effectLst>
                  <a:outerShdw blurRad="38100" dist="38100" dir="2700000" algn="tl">
                    <a:srgbClr val="C0C0C0"/>
                  </a:outerShdw>
                </a:effectLst>
                <a:latin typeface="Calibri" pitchFamily="34" charset="0"/>
              </a:rPr>
              <a:t>                                 </a:t>
            </a:r>
            <a:r>
              <a:rPr lang="el-GR" sz="2400" dirty="0" smtClean="0">
                <a:effectLst>
                  <a:outerShdw blurRad="38100" dist="38100" dir="2700000" algn="tl">
                    <a:srgbClr val="C0C0C0"/>
                  </a:outerShdw>
                </a:effectLst>
                <a:latin typeface="Calibri" pitchFamily="34" charset="0"/>
              </a:rPr>
              <a:t>θ</a:t>
            </a:r>
            <a:r>
              <a:rPr lang="en-US" sz="2400" baseline="-25000" dirty="0" err="1" smtClean="0">
                <a:effectLst>
                  <a:outerShdw blurRad="38100" dist="38100" dir="2700000" algn="tl">
                    <a:srgbClr val="C0C0C0"/>
                  </a:outerShdw>
                </a:effectLst>
                <a:latin typeface="Calibri" pitchFamily="34" charset="0"/>
              </a:rPr>
              <a:t>y</a:t>
            </a:r>
            <a:r>
              <a:rPr lang="en-US" sz="2400" dirty="0" smtClean="0">
                <a:effectLst>
                  <a:outerShdw blurRad="38100" dist="38100" dir="2700000" algn="tl">
                    <a:srgbClr val="C0C0C0"/>
                  </a:outerShdw>
                </a:effectLst>
                <a:latin typeface="Calibri" pitchFamily="34" charset="0"/>
              </a:rPr>
              <a:t>   </a:t>
            </a:r>
            <a:r>
              <a:rPr lang="en-US" sz="2400" dirty="0" err="1" smtClean="0">
                <a:effectLst>
                  <a:outerShdw blurRad="38100" dist="38100" dir="2700000" algn="tl">
                    <a:srgbClr val="C0C0C0"/>
                  </a:outerShdw>
                </a:effectLst>
                <a:latin typeface="Calibri" pitchFamily="34" charset="0"/>
              </a:rPr>
              <a:t>̴</a:t>
            </a:r>
            <a:r>
              <a:rPr lang="en-US" sz="2400" dirty="0" smtClean="0">
                <a:effectLst>
                  <a:outerShdw blurRad="38100" dist="38100" dir="2700000" algn="tl">
                    <a:srgbClr val="C0C0C0"/>
                  </a:outerShdw>
                </a:effectLst>
                <a:latin typeface="Calibri" pitchFamily="34" charset="0"/>
              </a:rPr>
              <a:t> 14mrad</a:t>
            </a:r>
          </a:p>
          <a:p>
            <a:pPr>
              <a:lnSpc>
                <a:spcPct val="80000"/>
              </a:lnSpc>
            </a:pPr>
            <a:r>
              <a:rPr lang="en-US" sz="2400" dirty="0" err="1" smtClean="0">
                <a:effectLst>
                  <a:outerShdw blurRad="38100" dist="38100" dir="2700000" algn="tl">
                    <a:srgbClr val="C0C0C0"/>
                  </a:outerShdw>
                </a:effectLst>
                <a:latin typeface="Calibri" pitchFamily="34" charset="0"/>
              </a:rPr>
              <a:t>Emittance</a:t>
            </a:r>
            <a:r>
              <a:rPr lang="en-US" sz="2400" dirty="0" smtClean="0">
                <a:effectLst>
                  <a:outerShdw blurRad="38100" dist="38100" dir="2700000" algn="tl">
                    <a:srgbClr val="C0C0C0"/>
                  </a:outerShdw>
                </a:effectLst>
                <a:latin typeface="Calibri" pitchFamily="34" charset="0"/>
              </a:rPr>
              <a:t> :             </a:t>
            </a:r>
            <a:r>
              <a:rPr lang="el-GR" sz="2400" dirty="0" smtClean="0">
                <a:effectLst>
                  <a:outerShdw blurRad="38100" dist="38100" dir="2700000" algn="tl">
                    <a:srgbClr val="C0C0C0"/>
                  </a:outerShdw>
                </a:effectLst>
                <a:latin typeface="Calibri" pitchFamily="34" charset="0"/>
              </a:rPr>
              <a:t>ε</a:t>
            </a:r>
            <a:r>
              <a:rPr lang="en-US" sz="2400" baseline="-25000" dirty="0" err="1" smtClean="0">
                <a:effectLst>
                  <a:outerShdw blurRad="38100" dist="38100" dir="2700000" algn="tl">
                    <a:srgbClr val="C0C0C0"/>
                  </a:outerShdw>
                </a:effectLst>
                <a:latin typeface="Calibri" pitchFamily="34" charset="0"/>
              </a:rPr>
              <a:t>x</a:t>
            </a:r>
            <a:r>
              <a:rPr lang="en-US" sz="2400" dirty="0" smtClean="0">
                <a:effectLst>
                  <a:outerShdw blurRad="38100" dist="38100" dir="2700000" algn="tl">
                    <a:srgbClr val="C0C0C0"/>
                  </a:outerShdw>
                </a:effectLst>
                <a:latin typeface="Calibri" pitchFamily="34" charset="0"/>
              </a:rPr>
              <a:t> = </a:t>
            </a:r>
            <a:r>
              <a:rPr lang="en-US" sz="2400" dirty="0" err="1" smtClean="0">
                <a:effectLst>
                  <a:outerShdw blurRad="38100" dist="38100" dir="2700000" algn="tl">
                    <a:srgbClr val="C0C0C0"/>
                  </a:outerShdw>
                </a:effectLst>
                <a:latin typeface="Calibri" pitchFamily="34" charset="0"/>
              </a:rPr>
              <a:t>d</a:t>
            </a:r>
            <a:r>
              <a:rPr lang="en-US" sz="2400" baseline="30000" dirty="0" smtClean="0">
                <a:effectLst>
                  <a:outerShdw blurRad="38100" dist="38100" dir="2700000" algn="tl">
                    <a:srgbClr val="C0C0C0"/>
                  </a:outerShdw>
                </a:effectLst>
                <a:cs typeface="Calibri"/>
              </a:rPr>
              <a:t>.</a:t>
            </a:r>
            <a:r>
              <a:rPr lang="el-GR" sz="2400" dirty="0" smtClean="0">
                <a:effectLst>
                  <a:outerShdw blurRad="38100" dist="38100" dir="2700000" algn="tl">
                    <a:srgbClr val="C0C0C0"/>
                  </a:outerShdw>
                </a:effectLst>
                <a:latin typeface="Calibri" pitchFamily="34" charset="0"/>
              </a:rPr>
              <a:t>θ</a:t>
            </a:r>
            <a:r>
              <a:rPr lang="en-US" sz="2400" baseline="-25000" dirty="0" err="1" smtClean="0">
                <a:effectLst>
                  <a:outerShdw blurRad="38100" dist="38100" dir="2700000" algn="tl">
                    <a:srgbClr val="C0C0C0"/>
                  </a:outerShdw>
                </a:effectLst>
                <a:latin typeface="Calibri" pitchFamily="34" charset="0"/>
              </a:rPr>
              <a:t>x</a:t>
            </a:r>
            <a:r>
              <a:rPr lang="en-US" sz="2400" dirty="0" smtClean="0">
                <a:effectLst>
                  <a:outerShdw blurRad="38100" dist="38100" dir="2700000" algn="tl">
                    <a:srgbClr val="C0C0C0"/>
                  </a:outerShdw>
                </a:effectLst>
                <a:latin typeface="Calibri" pitchFamily="34" charset="0"/>
              </a:rPr>
              <a:t> = 4.6mm</a:t>
            </a:r>
            <a:r>
              <a:rPr lang="en-US" sz="2400" baseline="30000" dirty="0" smtClean="0">
                <a:effectLst>
                  <a:outerShdw blurRad="38100" dist="38100" dir="2700000" algn="tl">
                    <a:srgbClr val="C0C0C0"/>
                  </a:outerShdw>
                </a:effectLst>
                <a:latin typeface="Calibri" pitchFamily="34" charset="0"/>
              </a:rPr>
              <a:t>.</a:t>
            </a:r>
            <a:r>
              <a:rPr lang="en-US" sz="2400" dirty="0" smtClean="0">
                <a:effectLst>
                  <a:outerShdw blurRad="38100" dist="38100" dir="2700000" algn="tl">
                    <a:srgbClr val="C0C0C0"/>
                  </a:outerShdw>
                </a:effectLst>
                <a:latin typeface="Calibri" pitchFamily="34" charset="0"/>
              </a:rPr>
              <a:t>mrad</a:t>
            </a:r>
          </a:p>
          <a:p>
            <a:pPr>
              <a:lnSpc>
                <a:spcPct val="80000"/>
              </a:lnSpc>
            </a:pPr>
            <a:r>
              <a:rPr lang="en-US" sz="2400" dirty="0" smtClean="0">
                <a:effectLst>
                  <a:outerShdw blurRad="38100" dist="38100" dir="2700000" algn="tl">
                    <a:srgbClr val="C0C0C0"/>
                  </a:outerShdw>
                </a:effectLst>
                <a:latin typeface="Calibri" pitchFamily="34" charset="0"/>
              </a:rPr>
              <a:t>                                 </a:t>
            </a:r>
            <a:r>
              <a:rPr lang="el-GR" sz="2400" dirty="0" smtClean="0">
                <a:effectLst>
                  <a:outerShdw blurRad="38100" dist="38100" dir="2700000" algn="tl">
                    <a:srgbClr val="C0C0C0"/>
                  </a:outerShdw>
                </a:effectLst>
                <a:latin typeface="Calibri" pitchFamily="34" charset="0"/>
              </a:rPr>
              <a:t>ε</a:t>
            </a:r>
            <a:r>
              <a:rPr lang="en-US" sz="2400" baseline="-25000" dirty="0" err="1" smtClean="0">
                <a:effectLst>
                  <a:outerShdw blurRad="38100" dist="38100" dir="2700000" algn="tl">
                    <a:srgbClr val="C0C0C0"/>
                  </a:outerShdw>
                </a:effectLst>
                <a:latin typeface="Calibri" pitchFamily="34" charset="0"/>
              </a:rPr>
              <a:t>y</a:t>
            </a:r>
            <a:r>
              <a:rPr lang="en-US" sz="2400" baseline="-25000" dirty="0" smtClean="0">
                <a:effectLst>
                  <a:outerShdw blurRad="38100" dist="38100" dir="2700000" algn="tl">
                    <a:srgbClr val="C0C0C0"/>
                  </a:outerShdw>
                </a:effectLst>
                <a:latin typeface="Calibri" pitchFamily="34" charset="0"/>
              </a:rPr>
              <a:t> </a:t>
            </a:r>
            <a:r>
              <a:rPr lang="en-US" sz="2400" dirty="0" smtClean="0">
                <a:effectLst>
                  <a:outerShdw blurRad="38100" dist="38100" dir="2700000" algn="tl">
                    <a:srgbClr val="C0C0C0"/>
                  </a:outerShdw>
                </a:effectLst>
                <a:latin typeface="Calibri" pitchFamily="34" charset="0"/>
              </a:rPr>
              <a:t>= </a:t>
            </a:r>
            <a:r>
              <a:rPr lang="en-US" sz="2400" dirty="0" err="1" smtClean="0">
                <a:effectLst>
                  <a:outerShdw blurRad="38100" dist="38100" dir="2700000" algn="tl">
                    <a:srgbClr val="C0C0C0"/>
                  </a:outerShdw>
                </a:effectLst>
                <a:latin typeface="Calibri" pitchFamily="34" charset="0"/>
              </a:rPr>
              <a:t>d</a:t>
            </a:r>
            <a:r>
              <a:rPr lang="en-US" sz="2400" baseline="30000" dirty="0" smtClean="0">
                <a:effectLst>
                  <a:outerShdw blurRad="38100" dist="38100" dir="2700000" algn="tl">
                    <a:srgbClr val="C0C0C0"/>
                  </a:outerShdw>
                </a:effectLst>
                <a:latin typeface="Calibri" pitchFamily="34" charset="0"/>
              </a:rPr>
              <a:t>.</a:t>
            </a:r>
            <a:r>
              <a:rPr lang="el-GR" sz="2400" dirty="0" smtClean="0">
                <a:effectLst>
                  <a:outerShdw blurRad="38100" dist="38100" dir="2700000" algn="tl">
                    <a:srgbClr val="C0C0C0"/>
                  </a:outerShdw>
                </a:effectLst>
                <a:latin typeface="Calibri" pitchFamily="34" charset="0"/>
              </a:rPr>
              <a:t>θ</a:t>
            </a:r>
            <a:r>
              <a:rPr lang="en-US" sz="2400" baseline="-25000" dirty="0" err="1" smtClean="0">
                <a:effectLst>
                  <a:outerShdw blurRad="38100" dist="38100" dir="2700000" algn="tl">
                    <a:srgbClr val="C0C0C0"/>
                  </a:outerShdw>
                </a:effectLst>
                <a:latin typeface="Calibri" pitchFamily="34" charset="0"/>
              </a:rPr>
              <a:t>y</a:t>
            </a:r>
            <a:r>
              <a:rPr lang="en-US" sz="2400" dirty="0" smtClean="0">
                <a:effectLst>
                  <a:outerShdw blurRad="38100" dist="38100" dir="2700000" algn="tl">
                    <a:srgbClr val="C0C0C0"/>
                  </a:outerShdw>
                </a:effectLst>
                <a:latin typeface="Calibri" pitchFamily="34" charset="0"/>
              </a:rPr>
              <a:t> = 1.7mm</a:t>
            </a:r>
            <a:r>
              <a:rPr lang="en-US" sz="2400" baseline="30000" dirty="0" smtClean="0">
                <a:effectLst>
                  <a:outerShdw blurRad="38100" dist="38100" dir="2700000" algn="tl">
                    <a:srgbClr val="C0C0C0"/>
                  </a:outerShdw>
                </a:effectLst>
                <a:latin typeface="Calibri" pitchFamily="34" charset="0"/>
              </a:rPr>
              <a:t>.</a:t>
            </a:r>
            <a:r>
              <a:rPr lang="en-US" sz="2400" dirty="0" smtClean="0">
                <a:effectLst>
                  <a:outerShdw blurRad="38100" dist="38100" dir="2700000" algn="tl">
                    <a:srgbClr val="C0C0C0"/>
                  </a:outerShdw>
                </a:effectLst>
                <a:latin typeface="Calibri" pitchFamily="34" charset="0"/>
              </a:rPr>
              <a:t>mrad</a:t>
            </a:r>
          </a:p>
          <a:p>
            <a:pPr>
              <a:lnSpc>
                <a:spcPct val="80000"/>
              </a:lnSpc>
            </a:pPr>
            <a:r>
              <a:rPr lang="en-US" dirty="0" smtClean="0">
                <a:effectLst>
                  <a:outerShdw blurRad="38100" dist="38100" dir="2700000" algn="tl">
                    <a:srgbClr val="C0C0C0"/>
                  </a:outerShdw>
                </a:effectLst>
                <a:latin typeface="Calibri" pitchFamily="34" charset="0"/>
              </a:rPr>
              <a:t>N ~ 10</a:t>
            </a:r>
            <a:r>
              <a:rPr lang="en-US" baseline="30000" dirty="0" smtClean="0">
                <a:effectLst>
                  <a:outerShdw blurRad="38100" dist="38100" dir="2700000" algn="tl">
                    <a:srgbClr val="C0C0C0"/>
                  </a:outerShdw>
                </a:effectLst>
                <a:latin typeface="Calibri" pitchFamily="34" charset="0"/>
              </a:rPr>
              <a:t>6</a:t>
            </a:r>
          </a:p>
        </p:txBody>
      </p:sp>
      <p:cxnSp>
        <p:nvCxnSpPr>
          <p:cNvPr id="10" name="Straight Connector 9"/>
          <p:cNvCxnSpPr/>
          <p:nvPr/>
        </p:nvCxnSpPr>
        <p:spPr>
          <a:xfrm>
            <a:off x="1752600" y="3352800"/>
            <a:ext cx="6400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52600" y="3048000"/>
            <a:ext cx="1249060" cy="369332"/>
          </a:xfrm>
          <a:prstGeom prst="rect">
            <a:avLst/>
          </a:prstGeom>
          <a:noFill/>
        </p:spPr>
        <p:txBody>
          <a:bodyPr wrap="none" rtlCol="0">
            <a:spAutoFit/>
          </a:bodyPr>
          <a:lstStyle/>
          <a:p>
            <a:r>
              <a:rPr lang="en-US" dirty="0" smtClean="0"/>
              <a:t>Noise Floor</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8888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latin typeface="Calibri" charset="0"/>
            </a:endParaRPr>
          </a:p>
        </p:txBody>
      </p:sp>
      <p:sp>
        <p:nvSpPr>
          <p:cNvPr id="1843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latin typeface="Calibri" charset="0"/>
            </a:endParaRPr>
          </a:p>
        </p:txBody>
      </p:sp>
      <p:sp>
        <p:nvSpPr>
          <p:cNvPr id="1843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latin typeface="Calibri" charset="0"/>
            </a:endParaRPr>
          </a:p>
        </p:txBody>
      </p:sp>
      <p:sp>
        <p:nvSpPr>
          <p:cNvPr id="29" name="Rounded Rectangle 28"/>
          <p:cNvSpPr/>
          <p:nvPr/>
        </p:nvSpPr>
        <p:spPr>
          <a:xfrm>
            <a:off x="76200" y="0"/>
            <a:ext cx="9067800" cy="1143000"/>
          </a:xfrm>
          <a:prstGeom prst="roundRect">
            <a:avLst/>
          </a:prstGeom>
          <a:no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noAutofit/>
          </a:bodyPr>
          <a:lstStyle/>
          <a:p>
            <a:pPr algn="ctr">
              <a:defRPr/>
            </a:pPr>
            <a:r>
              <a:rPr lang="en-US" sz="3600" dirty="0">
                <a:solidFill>
                  <a:srgbClr val="0000FF"/>
                </a:solidFill>
                <a:latin typeface="Calibri" charset="0"/>
              </a:rPr>
              <a:t>Energy Deposition : </a:t>
            </a:r>
            <a:r>
              <a:rPr lang="en-US" sz="3600" dirty="0" smtClean="0">
                <a:solidFill>
                  <a:srgbClr val="0000FF"/>
                </a:solidFill>
                <a:latin typeface="Calibri" charset="0"/>
              </a:rPr>
              <a:t>Ions &amp; </a:t>
            </a:r>
            <a:r>
              <a:rPr lang="en-US" sz="3600" dirty="0">
                <a:solidFill>
                  <a:srgbClr val="0000FF"/>
                </a:solidFill>
                <a:latin typeface="Calibri" charset="0"/>
              </a:rPr>
              <a:t>Photons</a:t>
            </a:r>
          </a:p>
        </p:txBody>
      </p:sp>
      <p:pic>
        <p:nvPicPr>
          <p:cNvPr id="18440" name="Picture 9"/>
          <p:cNvPicPr>
            <a:picLocks noChangeAspect="1"/>
          </p:cNvPicPr>
          <p:nvPr/>
        </p:nvPicPr>
        <p:blipFill>
          <a:blip r:embed="rId2"/>
          <a:srcRect/>
          <a:stretch>
            <a:fillRect/>
          </a:stretch>
        </p:blipFill>
        <p:spPr bwMode="auto">
          <a:xfrm>
            <a:off x="1447800" y="2190750"/>
            <a:ext cx="6486525" cy="4362450"/>
          </a:xfrm>
          <a:prstGeom prst="rect">
            <a:avLst/>
          </a:prstGeom>
          <a:noFill/>
          <a:ln w="9525">
            <a:noFill/>
            <a:miter lim="800000"/>
            <a:headEnd/>
            <a:tailEnd/>
          </a:ln>
        </p:spPr>
      </p:pic>
      <p:sp>
        <p:nvSpPr>
          <p:cNvPr id="15" name="Rectangle 52"/>
          <p:cNvSpPr>
            <a:spLocks noChangeArrowheads="1"/>
          </p:cNvSpPr>
          <p:nvPr/>
        </p:nvSpPr>
        <p:spPr bwMode="auto">
          <a:xfrm>
            <a:off x="4435475" y="1466850"/>
            <a:ext cx="3413125" cy="514350"/>
          </a:xfrm>
          <a:prstGeom prst="rect">
            <a:avLst/>
          </a:prstGeom>
          <a:noFill/>
          <a:ln w="9525">
            <a:noFill/>
            <a:miter lim="800000"/>
            <a:headEnd/>
            <a:tailEnd/>
          </a:ln>
          <a:effectLst/>
        </p:spPr>
        <p:txBody>
          <a:bodyPr>
            <a:prstTxWarp prst="textNoShape">
              <a:avLst/>
            </a:prstTxWarp>
          </a:bodyPr>
          <a:lstStyle/>
          <a:p>
            <a:pPr marL="282575" indent="-282575">
              <a:lnSpc>
                <a:spcPct val="80000"/>
              </a:lnSpc>
              <a:spcBef>
                <a:spcPct val="20000"/>
              </a:spcBef>
              <a:defRPr/>
            </a:pPr>
            <a:r>
              <a:rPr lang="en-US" b="1" dirty="0">
                <a:effectLst>
                  <a:outerShdw blurRad="38100" dist="38100" dir="2700000" algn="tl">
                    <a:srgbClr val="FFFFFF"/>
                  </a:outerShdw>
                </a:effectLst>
                <a:latin typeface="Calibri" charset="0"/>
              </a:rPr>
              <a:t>Bragg Peak for ions </a:t>
            </a:r>
            <a:r>
              <a:rPr lang="en-US" b="1" dirty="0" smtClean="0">
                <a:effectLst>
                  <a:outerShdw blurRad="38100" dist="38100" dir="2700000" algn="tl">
                    <a:srgbClr val="FFFFFF"/>
                  </a:outerShdw>
                </a:effectLst>
                <a:latin typeface="Calibri" charset="0"/>
              </a:rPr>
              <a:t>results</a:t>
            </a:r>
          </a:p>
          <a:p>
            <a:pPr marL="282575" indent="-282575">
              <a:lnSpc>
                <a:spcPct val="80000"/>
              </a:lnSpc>
              <a:spcBef>
                <a:spcPct val="20000"/>
              </a:spcBef>
              <a:defRPr/>
            </a:pPr>
            <a:r>
              <a:rPr lang="en-US" b="1" dirty="0" smtClean="0">
                <a:effectLst>
                  <a:outerShdw blurRad="38100" dist="38100" dir="2700000" algn="tl">
                    <a:srgbClr val="FFFFFF"/>
                  </a:outerShdw>
                </a:effectLst>
                <a:latin typeface="Calibri" charset="0"/>
              </a:rPr>
              <a:t> </a:t>
            </a:r>
            <a:r>
              <a:rPr lang="en-US" b="1" dirty="0">
                <a:effectLst>
                  <a:outerShdw blurRad="38100" dist="38100" dir="2700000" algn="tl">
                    <a:srgbClr val="FFFFFF"/>
                  </a:outerShdw>
                </a:effectLst>
                <a:latin typeface="Calibri" charset="0"/>
              </a:rPr>
              <a:t>in localized energy deposition </a:t>
            </a:r>
          </a:p>
        </p:txBody>
      </p:sp>
      <p:cxnSp>
        <p:nvCxnSpPr>
          <p:cNvPr id="18445" name="Straight Connector 16"/>
          <p:cNvCxnSpPr>
            <a:cxnSpLocks noChangeShapeType="1"/>
          </p:cNvCxnSpPr>
          <p:nvPr/>
        </p:nvCxnSpPr>
        <p:spPr bwMode="auto">
          <a:xfrm rot="5400000">
            <a:off x="4572000" y="4038600"/>
            <a:ext cx="4038600" cy="76200"/>
          </a:xfrm>
          <a:prstGeom prst="line">
            <a:avLst/>
          </a:prstGeom>
          <a:noFill/>
          <a:ln w="44450">
            <a:solidFill>
              <a:schemeClr val="tx1"/>
            </a:solidFill>
            <a:prstDash val="dash"/>
            <a:round/>
            <a:headEnd/>
            <a:tailEnd/>
          </a:ln>
        </p:spPr>
      </p:cxnSp>
      <p:cxnSp>
        <p:nvCxnSpPr>
          <p:cNvPr id="18446" name="Straight Connector 21"/>
          <p:cNvCxnSpPr>
            <a:cxnSpLocks noChangeShapeType="1"/>
          </p:cNvCxnSpPr>
          <p:nvPr/>
        </p:nvCxnSpPr>
        <p:spPr bwMode="auto">
          <a:xfrm rot="5400000">
            <a:off x="3048000" y="4038600"/>
            <a:ext cx="4038600" cy="76200"/>
          </a:xfrm>
          <a:prstGeom prst="line">
            <a:avLst/>
          </a:prstGeom>
          <a:noFill/>
          <a:ln w="44450">
            <a:solidFill>
              <a:schemeClr val="tx1"/>
            </a:solidFill>
            <a:prstDash val="dash"/>
            <a:round/>
            <a:headEnd/>
            <a:tailEnd/>
          </a:ln>
        </p:spPr>
      </p:cxnSp>
      <p:sp>
        <p:nvSpPr>
          <p:cNvPr id="18447" name="TextBox 24"/>
          <p:cNvSpPr txBox="1">
            <a:spLocks noChangeArrowheads="1"/>
          </p:cNvSpPr>
          <p:nvPr/>
        </p:nvSpPr>
        <p:spPr bwMode="auto">
          <a:xfrm>
            <a:off x="5253038" y="4572000"/>
            <a:ext cx="1300162" cy="461963"/>
          </a:xfrm>
          <a:prstGeom prst="rect">
            <a:avLst/>
          </a:prstGeom>
          <a:noFill/>
          <a:ln w="9525">
            <a:noFill/>
            <a:miter lim="800000"/>
            <a:headEnd/>
            <a:tailEnd/>
          </a:ln>
        </p:spPr>
        <p:txBody>
          <a:bodyPr wrap="none">
            <a:prstTxWarp prst="textNoShape">
              <a:avLst/>
            </a:prstTxWarp>
            <a:spAutoFit/>
          </a:bodyPr>
          <a:lstStyle/>
          <a:p>
            <a:r>
              <a:rPr lang="en-US"/>
              <a:t>TUMOR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Rounded Rectangle 30"/>
          <p:cNvSpPr/>
          <p:nvPr/>
        </p:nvSpPr>
        <p:spPr>
          <a:xfrm>
            <a:off x="146050" y="76200"/>
            <a:ext cx="8921750" cy="1395413"/>
          </a:xfrm>
          <a:prstGeom prst="roundRect">
            <a:avLst/>
          </a:prstGeom>
          <a:no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prstTxWarp prst="textNoShape">
              <a:avLst/>
            </a:prstTxWarp>
          </a:bodyPr>
          <a:lstStyle/>
          <a:p>
            <a:pPr algn="ctr">
              <a:defRPr/>
            </a:pPr>
            <a:r>
              <a:rPr lang="en-US" sz="3600" dirty="0" smtClean="0">
                <a:solidFill>
                  <a:srgbClr val="0000FF">
                    <a:alpha val="97000"/>
                  </a:srgbClr>
                </a:solidFill>
                <a:latin typeface="Calibri" charset="0"/>
              </a:rPr>
              <a:t>Multiple Beams Used to Irradiate Tumor</a:t>
            </a:r>
            <a:endParaRPr lang="en-US" sz="3600" dirty="0">
              <a:solidFill>
                <a:srgbClr val="0000FF">
                  <a:alpha val="97000"/>
                </a:srgbClr>
              </a:solidFill>
              <a:latin typeface="Calibri" charset="0"/>
            </a:endParaRPr>
          </a:p>
        </p:txBody>
      </p:sp>
      <p:pic>
        <p:nvPicPr>
          <p:cNvPr id="23559" name="Picture 5"/>
          <p:cNvPicPr>
            <a:picLocks noChangeAspect="1" noChangeArrowheads="1"/>
          </p:cNvPicPr>
          <p:nvPr/>
        </p:nvPicPr>
        <p:blipFill>
          <a:blip r:embed="rId2">
            <a:lum bright="39000" contrast="41000"/>
          </a:blip>
          <a:srcRect l="14908" t="65150" r="27272" b="15909"/>
          <a:stretch>
            <a:fillRect/>
          </a:stretch>
        </p:blipFill>
        <p:spPr bwMode="auto">
          <a:xfrm>
            <a:off x="4164013" y="5445125"/>
            <a:ext cx="3532187" cy="650875"/>
          </a:xfrm>
          <a:prstGeom prst="rect">
            <a:avLst/>
          </a:prstGeom>
          <a:noFill/>
          <a:ln w="9525">
            <a:noFill/>
            <a:miter lim="800000"/>
            <a:headEnd/>
            <a:tailEnd/>
          </a:ln>
        </p:spPr>
      </p:pic>
      <p:sp>
        <p:nvSpPr>
          <p:cNvPr id="23560" name="Rectangle 46"/>
          <p:cNvSpPr>
            <a:spLocks noChangeArrowheads="1"/>
          </p:cNvSpPr>
          <p:nvPr/>
        </p:nvSpPr>
        <p:spPr bwMode="auto">
          <a:xfrm>
            <a:off x="1150938" y="5503863"/>
            <a:ext cx="2703512" cy="668337"/>
          </a:xfrm>
          <a:prstGeom prst="rect">
            <a:avLst/>
          </a:prstGeom>
          <a:noFill/>
          <a:ln w="9525">
            <a:noFill/>
            <a:miter lim="800000"/>
            <a:headEnd/>
            <a:tailEnd/>
          </a:ln>
        </p:spPr>
        <p:txBody>
          <a:bodyPr>
            <a:prstTxWarp prst="textNoShape">
              <a:avLst/>
            </a:prstTxWarp>
          </a:bodyPr>
          <a:lstStyle/>
          <a:p>
            <a:pPr algn="r">
              <a:lnSpc>
                <a:spcPct val="80000"/>
              </a:lnSpc>
              <a:spcBef>
                <a:spcPct val="20000"/>
              </a:spcBef>
            </a:pPr>
            <a:r>
              <a:rPr lang="en-US" sz="2000" dirty="0">
                <a:latin typeface="Calibri" charset="0"/>
              </a:rPr>
              <a:t>Radiation dose relative to peak (100%)</a:t>
            </a:r>
          </a:p>
        </p:txBody>
      </p:sp>
      <p:sp>
        <p:nvSpPr>
          <p:cNvPr id="23562" name="Rectangle 46"/>
          <p:cNvSpPr>
            <a:spLocks noChangeArrowheads="1"/>
          </p:cNvSpPr>
          <p:nvPr/>
        </p:nvSpPr>
        <p:spPr bwMode="auto">
          <a:xfrm>
            <a:off x="2971800" y="4953000"/>
            <a:ext cx="6172200" cy="381000"/>
          </a:xfrm>
          <a:prstGeom prst="rect">
            <a:avLst/>
          </a:prstGeom>
          <a:noFill/>
          <a:ln w="9525">
            <a:noFill/>
            <a:miter lim="800000"/>
            <a:headEnd/>
            <a:tailEnd/>
          </a:ln>
        </p:spPr>
        <p:txBody>
          <a:bodyPr>
            <a:prstTxWarp prst="textNoShape">
              <a:avLst/>
            </a:prstTxWarp>
          </a:bodyPr>
          <a:lstStyle/>
          <a:p>
            <a:pPr>
              <a:lnSpc>
                <a:spcPct val="80000"/>
              </a:lnSpc>
              <a:spcBef>
                <a:spcPct val="20000"/>
              </a:spcBef>
            </a:pPr>
            <a:r>
              <a:rPr lang="en-US" dirty="0" smtClean="0">
                <a:latin typeface="Calibri" charset="0"/>
              </a:rPr>
              <a:t>Simulations </a:t>
            </a:r>
            <a:r>
              <a:rPr lang="en-US" dirty="0">
                <a:latin typeface="Calibri" charset="0"/>
              </a:rPr>
              <a:t>of Irradiating the Human </a:t>
            </a:r>
            <a:r>
              <a:rPr lang="en-US" dirty="0" smtClean="0">
                <a:latin typeface="Calibri" charset="0"/>
              </a:rPr>
              <a:t>Skull with Multiple Beams</a:t>
            </a:r>
            <a:endParaRPr lang="en-US" dirty="0">
              <a:latin typeface="Calibri" charset="0"/>
            </a:endParaRPr>
          </a:p>
        </p:txBody>
      </p:sp>
      <p:sp>
        <p:nvSpPr>
          <p:cNvPr id="23563" name="Rectangle 5"/>
          <p:cNvSpPr>
            <a:spLocks noChangeArrowheads="1"/>
          </p:cNvSpPr>
          <p:nvPr/>
        </p:nvSpPr>
        <p:spPr bwMode="auto">
          <a:xfrm>
            <a:off x="1371600" y="6336268"/>
            <a:ext cx="7350125" cy="369332"/>
          </a:xfrm>
          <a:prstGeom prst="rect">
            <a:avLst/>
          </a:prstGeom>
          <a:noFill/>
          <a:ln w="9525">
            <a:noFill/>
            <a:miter lim="800000"/>
            <a:headEnd/>
            <a:tailEnd/>
          </a:ln>
        </p:spPr>
        <p:txBody>
          <a:bodyPr wrap="square">
            <a:prstTxWarp prst="textNoShape">
              <a:avLst/>
            </a:prstTxWarp>
            <a:spAutoFit/>
          </a:bodyPr>
          <a:lstStyle/>
          <a:p>
            <a:r>
              <a:rPr lang="en-US" dirty="0" smtClean="0"/>
              <a:t>Adapted from GSI </a:t>
            </a:r>
            <a:r>
              <a:rPr lang="en-US" dirty="0"/>
              <a:t>Helmholtz Centre for Heavy Ion Research in Darmstadt </a:t>
            </a:r>
          </a:p>
        </p:txBody>
      </p:sp>
      <p:grpSp>
        <p:nvGrpSpPr>
          <p:cNvPr id="5" name="Group 22"/>
          <p:cNvGrpSpPr/>
          <p:nvPr/>
        </p:nvGrpSpPr>
        <p:grpSpPr>
          <a:xfrm>
            <a:off x="146050" y="1752600"/>
            <a:ext cx="2520950" cy="2895600"/>
            <a:chOff x="146050" y="1752600"/>
            <a:chExt cx="2520950" cy="2895600"/>
          </a:xfrm>
        </p:grpSpPr>
        <p:grpSp>
          <p:nvGrpSpPr>
            <p:cNvPr id="6" name="Group 4"/>
            <p:cNvGrpSpPr>
              <a:grpSpLocks/>
            </p:cNvGrpSpPr>
            <p:nvPr/>
          </p:nvGrpSpPr>
          <p:grpSpPr bwMode="auto">
            <a:xfrm>
              <a:off x="146050" y="2209800"/>
              <a:ext cx="2520950" cy="2438400"/>
              <a:chOff x="146654" y="2133600"/>
              <a:chExt cx="2825146" cy="2835320"/>
            </a:xfrm>
          </p:grpSpPr>
          <p:sp>
            <p:nvSpPr>
              <p:cNvPr id="2" name="Oval 1"/>
              <p:cNvSpPr/>
              <p:nvPr/>
            </p:nvSpPr>
            <p:spPr>
              <a:xfrm>
                <a:off x="459768" y="2495399"/>
                <a:ext cx="2131313" cy="20563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4" name="Rounded Rectangle 3"/>
              <p:cNvSpPr/>
              <p:nvPr/>
            </p:nvSpPr>
            <p:spPr>
              <a:xfrm>
                <a:off x="1295926" y="2133600"/>
                <a:ext cx="457219" cy="2818707"/>
              </a:xfrm>
              <a:prstGeom prst="roundRect">
                <a:avLst/>
              </a:prstGeom>
              <a:gradFill>
                <a:gsLst>
                  <a:gs pos="0">
                    <a:schemeClr val="accent2"/>
                  </a:gs>
                  <a:gs pos="50000">
                    <a:schemeClr val="accent2">
                      <a:lumMod val="60000"/>
                      <a:lumOff val="4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13" name="Rounded Rectangle 12"/>
              <p:cNvSpPr/>
              <p:nvPr/>
            </p:nvSpPr>
            <p:spPr>
              <a:xfrm rot="19089633">
                <a:off x="1297706" y="2150214"/>
                <a:ext cx="457218" cy="2818706"/>
              </a:xfrm>
              <a:prstGeom prst="roundRect">
                <a:avLst/>
              </a:prstGeom>
              <a:gradFill>
                <a:gsLst>
                  <a:gs pos="0">
                    <a:schemeClr val="accent2"/>
                  </a:gs>
                  <a:gs pos="50000">
                    <a:schemeClr val="accent2">
                      <a:lumMod val="60000"/>
                      <a:lumOff val="4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14" name="Rounded Rectangle 13"/>
              <p:cNvSpPr/>
              <p:nvPr/>
            </p:nvSpPr>
            <p:spPr>
              <a:xfrm rot="16200000">
                <a:off x="1327666" y="2187504"/>
                <a:ext cx="457786" cy="2819809"/>
              </a:xfrm>
              <a:prstGeom prst="roundRect">
                <a:avLst/>
              </a:prstGeom>
              <a:gradFill>
                <a:gsLst>
                  <a:gs pos="0">
                    <a:schemeClr val="accent2"/>
                  </a:gs>
                  <a:gs pos="50000">
                    <a:schemeClr val="accent2">
                      <a:lumMod val="60000"/>
                      <a:lumOff val="4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r>
                  <a:rPr lang="en-US" dirty="0" smtClean="0">
                    <a:solidFill>
                      <a:srgbClr val="FFFFFF"/>
                    </a:solidFill>
                  </a:rPr>
                  <a:t>T</a:t>
                </a:r>
                <a:endParaRPr lang="en-US" dirty="0">
                  <a:solidFill>
                    <a:srgbClr val="FFFFFF"/>
                  </a:solidFill>
                </a:endParaRPr>
              </a:p>
            </p:txBody>
          </p:sp>
          <p:sp>
            <p:nvSpPr>
              <p:cNvPr id="15" name="Rounded Rectangle 14"/>
              <p:cNvSpPr/>
              <p:nvPr/>
            </p:nvSpPr>
            <p:spPr>
              <a:xfrm rot="13514048">
                <a:off x="1333003" y="2170890"/>
                <a:ext cx="457786" cy="2819808"/>
              </a:xfrm>
              <a:prstGeom prst="roundRect">
                <a:avLst/>
              </a:prstGeom>
              <a:gradFill>
                <a:gsLst>
                  <a:gs pos="0">
                    <a:schemeClr val="accent2"/>
                  </a:gs>
                  <a:gs pos="50000">
                    <a:schemeClr val="accent2">
                      <a:lumMod val="60000"/>
                      <a:lumOff val="4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3" name="Oval 2"/>
              <p:cNvSpPr/>
              <p:nvPr/>
            </p:nvSpPr>
            <p:spPr>
              <a:xfrm>
                <a:off x="1278136" y="3368515"/>
                <a:ext cx="457219" cy="457786"/>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grpSp>
        <p:sp>
          <p:nvSpPr>
            <p:cNvPr id="16" name="TextBox 15"/>
            <p:cNvSpPr txBox="1"/>
            <p:nvPr/>
          </p:nvSpPr>
          <p:spPr>
            <a:xfrm>
              <a:off x="914400" y="3581400"/>
              <a:ext cx="790714" cy="369332"/>
            </a:xfrm>
            <a:prstGeom prst="rect">
              <a:avLst/>
            </a:prstGeom>
            <a:noFill/>
          </p:spPr>
          <p:txBody>
            <a:bodyPr wrap="none" rtlCol="0">
              <a:spAutoFit/>
            </a:bodyPr>
            <a:lstStyle/>
            <a:p>
              <a:r>
                <a:rPr lang="en-US" dirty="0" smtClean="0"/>
                <a:t>Tumor</a:t>
              </a:r>
              <a:endParaRPr lang="en-US" dirty="0"/>
            </a:p>
          </p:txBody>
        </p:sp>
        <p:sp>
          <p:nvSpPr>
            <p:cNvPr id="17" name="TextBox 16"/>
            <p:cNvSpPr txBox="1"/>
            <p:nvPr/>
          </p:nvSpPr>
          <p:spPr>
            <a:xfrm>
              <a:off x="620561" y="4114800"/>
              <a:ext cx="751039" cy="369332"/>
            </a:xfrm>
            <a:prstGeom prst="rect">
              <a:avLst/>
            </a:prstGeom>
            <a:noFill/>
          </p:spPr>
          <p:txBody>
            <a:bodyPr wrap="none" rtlCol="0">
              <a:spAutoFit/>
            </a:bodyPr>
            <a:lstStyle/>
            <a:p>
              <a:r>
                <a:rPr lang="en-US" dirty="0" smtClean="0"/>
                <a:t>Organ</a:t>
              </a:r>
              <a:endParaRPr lang="en-US" dirty="0"/>
            </a:p>
          </p:txBody>
        </p:sp>
        <p:sp>
          <p:nvSpPr>
            <p:cNvPr id="18" name="TextBox 17"/>
            <p:cNvSpPr txBox="1"/>
            <p:nvPr/>
          </p:nvSpPr>
          <p:spPr>
            <a:xfrm>
              <a:off x="377048" y="1752600"/>
              <a:ext cx="2223686" cy="369332"/>
            </a:xfrm>
            <a:prstGeom prst="rect">
              <a:avLst/>
            </a:prstGeom>
            <a:noFill/>
          </p:spPr>
          <p:txBody>
            <a:bodyPr wrap="none" rtlCol="0">
              <a:spAutoFit/>
            </a:bodyPr>
            <a:lstStyle/>
            <a:p>
              <a:r>
                <a:rPr lang="en-US" dirty="0" smtClean="0"/>
                <a:t>Multiple X-Ray Beams </a:t>
              </a:r>
              <a:endParaRPr lang="en-US" dirty="0"/>
            </a:p>
          </p:txBody>
        </p:sp>
      </p:grpSp>
      <p:grpSp>
        <p:nvGrpSpPr>
          <p:cNvPr id="7" name="Group 20"/>
          <p:cNvGrpSpPr/>
          <p:nvPr/>
        </p:nvGrpSpPr>
        <p:grpSpPr>
          <a:xfrm>
            <a:off x="2971800" y="1524000"/>
            <a:ext cx="2828925" cy="3213100"/>
            <a:chOff x="2971800" y="1524000"/>
            <a:chExt cx="2828925" cy="3213100"/>
          </a:xfrm>
        </p:grpSpPr>
        <p:pic>
          <p:nvPicPr>
            <p:cNvPr id="37" name="Picture 3"/>
            <p:cNvPicPr>
              <a:picLocks noChangeAspect="1" noChangeArrowheads="1"/>
            </p:cNvPicPr>
            <p:nvPr/>
          </p:nvPicPr>
          <p:blipFill>
            <a:blip r:embed="rId3">
              <a:lum bright="59000" contrast="57000"/>
            </a:blip>
            <a:srcRect l="51678" t="25703" r="24287" b="25732"/>
            <a:stretch>
              <a:fillRect/>
            </a:stretch>
          </p:blipFill>
          <p:spPr bwMode="auto">
            <a:xfrm>
              <a:off x="2971800" y="1524000"/>
              <a:ext cx="2828925" cy="3213100"/>
            </a:xfrm>
            <a:prstGeom prst="rect">
              <a:avLst/>
            </a:prstGeom>
            <a:noFill/>
            <a:ln w="9525">
              <a:noFill/>
              <a:miter lim="800000"/>
              <a:headEnd/>
              <a:tailEnd/>
            </a:ln>
          </p:spPr>
        </p:pic>
        <p:sp>
          <p:nvSpPr>
            <p:cNvPr id="19" name="TextBox 18"/>
            <p:cNvSpPr txBox="1"/>
            <p:nvPr/>
          </p:nvSpPr>
          <p:spPr>
            <a:xfrm>
              <a:off x="3480646" y="4355068"/>
              <a:ext cx="1853354" cy="369332"/>
            </a:xfrm>
            <a:prstGeom prst="rect">
              <a:avLst/>
            </a:prstGeom>
            <a:noFill/>
          </p:spPr>
          <p:txBody>
            <a:bodyPr wrap="none" rtlCol="0">
              <a:spAutoFit/>
            </a:bodyPr>
            <a:lstStyle/>
            <a:p>
              <a:r>
                <a:rPr lang="en-US" dirty="0" smtClean="0">
                  <a:solidFill>
                    <a:srgbClr val="FFFF00"/>
                  </a:solidFill>
                </a:rPr>
                <a:t>Eight X-ray Beams</a:t>
              </a:r>
              <a:endParaRPr lang="en-US" dirty="0">
                <a:solidFill>
                  <a:srgbClr val="FFFF00"/>
                </a:solidFill>
              </a:endParaRPr>
            </a:p>
          </p:txBody>
        </p:sp>
      </p:grpSp>
      <p:grpSp>
        <p:nvGrpSpPr>
          <p:cNvPr id="8" name="Group 21"/>
          <p:cNvGrpSpPr/>
          <p:nvPr/>
        </p:nvGrpSpPr>
        <p:grpSpPr>
          <a:xfrm>
            <a:off x="6096000" y="1471613"/>
            <a:ext cx="2819400" cy="3309937"/>
            <a:chOff x="6096000" y="1471613"/>
            <a:chExt cx="2819400" cy="3309937"/>
          </a:xfrm>
        </p:grpSpPr>
        <p:pic>
          <p:nvPicPr>
            <p:cNvPr id="38" name="Picture 2"/>
            <p:cNvPicPr>
              <a:picLocks noChangeAspect="1" noChangeArrowheads="1"/>
            </p:cNvPicPr>
            <p:nvPr/>
          </p:nvPicPr>
          <p:blipFill>
            <a:blip r:embed="rId4">
              <a:lum bright="46000" contrast="41000"/>
            </a:blip>
            <a:srcRect l="51398" t="26241" r="25064" b="24603"/>
            <a:stretch>
              <a:fillRect/>
            </a:stretch>
          </p:blipFill>
          <p:spPr bwMode="auto">
            <a:xfrm>
              <a:off x="6096000" y="1471613"/>
              <a:ext cx="2819400" cy="3309937"/>
            </a:xfrm>
            <a:prstGeom prst="rect">
              <a:avLst/>
            </a:prstGeom>
            <a:noFill/>
            <a:ln w="9525">
              <a:noFill/>
              <a:miter lim="800000"/>
              <a:headEnd/>
              <a:tailEnd/>
            </a:ln>
          </p:spPr>
        </p:pic>
        <p:sp>
          <p:nvSpPr>
            <p:cNvPr id="20" name="TextBox 19"/>
            <p:cNvSpPr txBox="1"/>
            <p:nvPr/>
          </p:nvSpPr>
          <p:spPr>
            <a:xfrm>
              <a:off x="6477000" y="4343400"/>
              <a:ext cx="2329559" cy="369332"/>
            </a:xfrm>
            <a:prstGeom prst="rect">
              <a:avLst/>
            </a:prstGeom>
            <a:noFill/>
          </p:spPr>
          <p:txBody>
            <a:bodyPr wrap="none" rtlCol="0">
              <a:spAutoFit/>
            </a:bodyPr>
            <a:lstStyle/>
            <a:p>
              <a:r>
                <a:rPr lang="en-US" dirty="0" smtClean="0">
                  <a:solidFill>
                    <a:srgbClr val="FFFF00"/>
                  </a:solidFill>
                </a:rPr>
                <a:t>Two Carbon Ion beams</a:t>
              </a:r>
              <a:endParaRPr lang="en-US" dirty="0">
                <a:solidFill>
                  <a:srgbClr val="FFFF00"/>
                </a:solidFil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1081088" y="198438"/>
            <a:ext cx="8062912" cy="646112"/>
          </a:xfrm>
          <a:prstGeom prst="rect">
            <a:avLst/>
          </a:prstGeom>
          <a:noFill/>
          <a:ln w="9525">
            <a:noFill/>
            <a:miter lim="800000"/>
            <a:headEnd/>
            <a:tailEnd/>
          </a:ln>
        </p:spPr>
        <p:txBody>
          <a:bodyPr>
            <a:prstTxWarp prst="textNoShape">
              <a:avLst/>
            </a:prstTxWarp>
            <a:spAutoFit/>
          </a:bodyPr>
          <a:lstStyle/>
          <a:p>
            <a:r>
              <a:rPr lang="en-US" sz="3600">
                <a:solidFill>
                  <a:srgbClr val="1C0CFF"/>
                </a:solidFill>
                <a:latin typeface="Times New Roman" charset="0"/>
              </a:rPr>
              <a:t>What is Needed for Tumor Therapy?</a:t>
            </a:r>
            <a:endParaRPr lang="en-US" sz="3600">
              <a:latin typeface="Times New Roman" charset="0"/>
            </a:endParaRPr>
          </a:p>
        </p:txBody>
      </p:sp>
      <p:sp>
        <p:nvSpPr>
          <p:cNvPr id="19459" name="Rectangle 4"/>
          <p:cNvSpPr>
            <a:spLocks noChangeArrowheads="1"/>
          </p:cNvSpPr>
          <p:nvPr/>
        </p:nvSpPr>
        <p:spPr bwMode="auto">
          <a:xfrm>
            <a:off x="-152400" y="1512094"/>
            <a:ext cx="7772400" cy="1231106"/>
          </a:xfrm>
          <a:prstGeom prst="rect">
            <a:avLst/>
          </a:prstGeom>
          <a:noFill/>
          <a:ln w="9525">
            <a:noFill/>
            <a:miter lim="800000"/>
            <a:headEnd/>
            <a:tailEnd/>
          </a:ln>
        </p:spPr>
        <p:txBody>
          <a:bodyPr>
            <a:prstTxWarp prst="textNoShape">
              <a:avLst/>
            </a:prstTxWarp>
            <a:spAutoFit/>
          </a:bodyPr>
          <a:lstStyle/>
          <a:p>
            <a:pPr algn="r"/>
            <a:r>
              <a:rPr lang="en-US" sz="2800" dirty="0">
                <a:solidFill>
                  <a:schemeClr val="accent2"/>
                </a:solidFill>
              </a:rPr>
              <a:t>       </a:t>
            </a:r>
            <a:r>
              <a:rPr lang="en-US" sz="2800" dirty="0"/>
              <a:t>Treatment dose: 2 </a:t>
            </a:r>
            <a:r>
              <a:rPr lang="en-US" sz="2800" dirty="0" err="1"/>
              <a:t>Gy</a:t>
            </a:r>
            <a:r>
              <a:rPr lang="en-US" sz="2800" dirty="0"/>
              <a:t>/ 10min </a:t>
            </a:r>
            <a:r>
              <a:rPr lang="en-US" sz="2800" dirty="0" smtClean="0"/>
              <a:t>, Volume </a:t>
            </a:r>
            <a:r>
              <a:rPr lang="en-US" sz="2800" dirty="0"/>
              <a:t>1 </a:t>
            </a:r>
            <a:r>
              <a:rPr lang="en-US" sz="2800" dirty="0" err="1"/>
              <a:t>Litre</a:t>
            </a:r>
            <a:endParaRPr lang="en-US" sz="2800" dirty="0"/>
          </a:p>
          <a:p>
            <a:pPr algn="r"/>
            <a:r>
              <a:rPr lang="en-US" sz="2800" dirty="0"/>
              <a:t> </a:t>
            </a:r>
            <a:r>
              <a:rPr lang="en-US" sz="2800" dirty="0" smtClean="0"/>
              <a:t>~ 1</a:t>
            </a:r>
            <a:r>
              <a:rPr lang="en-US" sz="2800" dirty="0"/>
              <a:t>-5 X10</a:t>
            </a:r>
            <a:r>
              <a:rPr lang="en-US" sz="2800" baseline="30000" dirty="0"/>
              <a:t>9 </a:t>
            </a:r>
            <a:r>
              <a:rPr lang="en-US" sz="2800" dirty="0"/>
              <a:t>particles/</a:t>
            </a:r>
            <a:r>
              <a:rPr lang="en-US" sz="2800" dirty="0" err="1"/>
              <a:t>s</a:t>
            </a:r>
            <a:endParaRPr lang="en-US" sz="2800" dirty="0"/>
          </a:p>
          <a:p>
            <a:endParaRPr lang="en-US" dirty="0"/>
          </a:p>
        </p:txBody>
      </p:sp>
      <p:sp>
        <p:nvSpPr>
          <p:cNvPr id="19460" name="Rectangle 5"/>
          <p:cNvSpPr>
            <a:spLocks noChangeArrowheads="1"/>
          </p:cNvSpPr>
          <p:nvPr/>
        </p:nvSpPr>
        <p:spPr bwMode="auto">
          <a:xfrm>
            <a:off x="-838200" y="2655094"/>
            <a:ext cx="9220200" cy="1231106"/>
          </a:xfrm>
          <a:prstGeom prst="rect">
            <a:avLst/>
          </a:prstGeom>
          <a:noFill/>
          <a:ln w="9525">
            <a:noFill/>
            <a:miter lim="800000"/>
            <a:headEnd/>
            <a:tailEnd/>
          </a:ln>
        </p:spPr>
        <p:txBody>
          <a:bodyPr wrap="square">
            <a:prstTxWarp prst="textNoShape">
              <a:avLst/>
            </a:prstTxWarp>
            <a:spAutoFit/>
          </a:bodyPr>
          <a:lstStyle/>
          <a:p>
            <a:pPr algn="r"/>
            <a:r>
              <a:rPr lang="en-US" sz="2800" dirty="0"/>
              <a:t>Energy requirements</a:t>
            </a:r>
            <a:r>
              <a:rPr lang="en-US" sz="2800" dirty="0" smtClean="0"/>
              <a:t>: 50 </a:t>
            </a:r>
            <a:r>
              <a:rPr lang="en-US" sz="2800" dirty="0" err="1"/>
              <a:t>MeV</a:t>
            </a:r>
            <a:r>
              <a:rPr lang="en-US" sz="2800" dirty="0"/>
              <a:t>  (superficial tumors)</a:t>
            </a:r>
          </a:p>
          <a:p>
            <a:pPr algn="r"/>
            <a:r>
              <a:rPr lang="en-US" sz="2800" dirty="0"/>
              <a:t>           &gt; 200 </a:t>
            </a:r>
            <a:r>
              <a:rPr lang="en-US" sz="2800" dirty="0" err="1"/>
              <a:t>MeV</a:t>
            </a:r>
            <a:r>
              <a:rPr lang="en-US" sz="2800" dirty="0"/>
              <a:t>          (deep  tumors)</a:t>
            </a:r>
            <a:endParaRPr lang="en-US" sz="2800" b="1" dirty="0"/>
          </a:p>
          <a:p>
            <a:pPr algn="r"/>
            <a:endParaRPr lang="en-US" dirty="0"/>
          </a:p>
        </p:txBody>
      </p:sp>
      <p:sp>
        <p:nvSpPr>
          <p:cNvPr id="19461" name="Rectangle 6"/>
          <p:cNvSpPr>
            <a:spLocks noChangeArrowheads="1"/>
          </p:cNvSpPr>
          <p:nvPr/>
        </p:nvSpPr>
        <p:spPr bwMode="auto">
          <a:xfrm>
            <a:off x="914400" y="4048780"/>
            <a:ext cx="6711443" cy="523220"/>
          </a:xfrm>
          <a:prstGeom prst="rect">
            <a:avLst/>
          </a:prstGeom>
          <a:noFill/>
          <a:ln w="9525">
            <a:noFill/>
            <a:miter lim="800000"/>
            <a:headEnd/>
            <a:tailEnd/>
          </a:ln>
        </p:spPr>
        <p:txBody>
          <a:bodyPr wrap="none">
            <a:prstTxWarp prst="textNoShape">
              <a:avLst/>
            </a:prstTxWarp>
            <a:spAutoFit/>
          </a:bodyPr>
          <a:lstStyle/>
          <a:p>
            <a:r>
              <a:rPr lang="en-US" sz="2800" dirty="0">
                <a:solidFill>
                  <a:schemeClr val="accent2"/>
                </a:solidFill>
                <a:sym typeface="Symbol" charset="2"/>
              </a:rPr>
              <a:t></a:t>
            </a:r>
            <a:r>
              <a:rPr lang="en-US" sz="2800" dirty="0">
                <a:solidFill>
                  <a:schemeClr val="accent2"/>
                </a:solidFill>
              </a:rPr>
              <a:t>E/E ~5</a:t>
            </a:r>
            <a:r>
              <a:rPr lang="en-US" sz="2800" dirty="0" smtClean="0">
                <a:solidFill>
                  <a:schemeClr val="accent2"/>
                </a:solidFill>
              </a:rPr>
              <a:t>% ( Proven to be challenging to-date)</a:t>
            </a:r>
            <a:endParaRPr lang="en-US" sz="2800" dirty="0">
              <a:solidFill>
                <a:schemeClr val="accent2"/>
              </a:solidFill>
            </a:endParaRPr>
          </a:p>
        </p:txBody>
      </p:sp>
      <p:sp>
        <p:nvSpPr>
          <p:cNvPr id="19463" name="Rectangle 8"/>
          <p:cNvSpPr>
            <a:spLocks noChangeArrowheads="1"/>
          </p:cNvSpPr>
          <p:nvPr/>
        </p:nvSpPr>
        <p:spPr bwMode="auto">
          <a:xfrm>
            <a:off x="914400" y="4646613"/>
            <a:ext cx="3052763" cy="1373187"/>
          </a:xfrm>
          <a:prstGeom prst="rect">
            <a:avLst/>
          </a:prstGeom>
          <a:noFill/>
          <a:ln w="9525">
            <a:noFill/>
            <a:miter lim="800000"/>
            <a:headEnd/>
            <a:tailEnd/>
          </a:ln>
        </p:spPr>
        <p:txBody>
          <a:bodyPr wrap="none">
            <a:prstTxWarp prst="textNoShape">
              <a:avLst/>
            </a:prstTxWarp>
            <a:spAutoFit/>
          </a:bodyPr>
          <a:lstStyle/>
          <a:p>
            <a:r>
              <a:rPr lang="en-US" sz="2800" dirty="0">
                <a:solidFill>
                  <a:schemeClr val="accent2"/>
                </a:solidFill>
              </a:rPr>
              <a:t>Dose Accuracy </a:t>
            </a:r>
          </a:p>
          <a:p>
            <a:r>
              <a:rPr lang="en-US" sz="2800" dirty="0" err="1">
                <a:solidFill>
                  <a:schemeClr val="accent2"/>
                </a:solidFill>
              </a:rPr>
              <a:t>Isocentric</a:t>
            </a:r>
            <a:r>
              <a:rPr lang="en-US" sz="2800" dirty="0">
                <a:solidFill>
                  <a:schemeClr val="accent2"/>
                </a:solidFill>
              </a:rPr>
              <a:t> Delivery</a:t>
            </a:r>
          </a:p>
          <a:p>
            <a:r>
              <a:rPr lang="en-US" sz="2800" dirty="0">
                <a:solidFill>
                  <a:schemeClr val="accent2"/>
                </a:solidFill>
              </a:rPr>
              <a:t>Low Cost</a:t>
            </a:r>
          </a:p>
        </p:txBody>
      </p:sp>
      <p:pic>
        <p:nvPicPr>
          <p:cNvPr id="19464" name="Picture 33"/>
          <p:cNvPicPr>
            <a:picLocks noChangeAspect="1" noChangeArrowheads="1"/>
          </p:cNvPicPr>
          <p:nvPr/>
        </p:nvPicPr>
        <p:blipFill>
          <a:blip r:embed="rId3"/>
          <a:srcRect/>
          <a:stretch>
            <a:fillRect/>
          </a:stretch>
        </p:blipFill>
        <p:spPr bwMode="auto">
          <a:xfrm>
            <a:off x="7467600" y="5949950"/>
            <a:ext cx="1676400" cy="908050"/>
          </a:xfrm>
          <a:prstGeom prst="rect">
            <a:avLst/>
          </a:prstGeom>
          <a:solidFill>
            <a:srgbClr val="FFFFFF"/>
          </a:solidFill>
          <a:ln w="0">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Rounded Rectangle 30"/>
          <p:cNvSpPr/>
          <p:nvPr/>
        </p:nvSpPr>
        <p:spPr>
          <a:xfrm>
            <a:off x="76200" y="76200"/>
            <a:ext cx="8991600" cy="685800"/>
          </a:xfrm>
          <a:prstGeom prst="roundRect">
            <a:avLst/>
          </a:prstGeom>
          <a:no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prstTxWarp prst="textNoShape">
              <a:avLst/>
            </a:prstTxWarp>
          </a:bodyPr>
          <a:lstStyle/>
          <a:p>
            <a:pPr algn="ctr">
              <a:defRPr/>
            </a:pPr>
            <a:r>
              <a:rPr lang="en-US" sz="4400" dirty="0">
                <a:solidFill>
                  <a:srgbClr val="0000FF"/>
                </a:solidFill>
                <a:latin typeface="Calibri" charset="0"/>
              </a:rPr>
              <a:t> Laser-Based Ion Accelerator</a:t>
            </a:r>
          </a:p>
        </p:txBody>
      </p:sp>
      <p:sp>
        <p:nvSpPr>
          <p:cNvPr id="23557" name="Rectangle 46"/>
          <p:cNvSpPr>
            <a:spLocks noChangeArrowheads="1"/>
          </p:cNvSpPr>
          <p:nvPr/>
        </p:nvSpPr>
        <p:spPr bwMode="auto">
          <a:xfrm>
            <a:off x="1143000" y="4421188"/>
            <a:ext cx="7037388" cy="1598612"/>
          </a:xfrm>
          <a:prstGeom prst="rect">
            <a:avLst/>
          </a:prstGeom>
          <a:noFill/>
          <a:ln w="9525">
            <a:noFill/>
            <a:miter lim="800000"/>
            <a:headEnd/>
            <a:tailEnd/>
          </a:ln>
        </p:spPr>
        <p:txBody>
          <a:bodyPr>
            <a:prstTxWarp prst="textNoShape">
              <a:avLst/>
            </a:prstTxWarp>
          </a:bodyPr>
          <a:lstStyle/>
          <a:p>
            <a:pPr>
              <a:lnSpc>
                <a:spcPct val="80000"/>
              </a:lnSpc>
              <a:spcBef>
                <a:spcPct val="20000"/>
              </a:spcBef>
            </a:pPr>
            <a:r>
              <a:rPr lang="en-US" sz="2000" b="1" dirty="0">
                <a:latin typeface="Calibri" charset="0"/>
              </a:rPr>
              <a:t>Goal Cost : 10-20 million USD</a:t>
            </a:r>
          </a:p>
          <a:p>
            <a:pPr>
              <a:lnSpc>
                <a:spcPct val="80000"/>
              </a:lnSpc>
              <a:spcBef>
                <a:spcPct val="20000"/>
              </a:spcBef>
            </a:pPr>
            <a:r>
              <a:rPr lang="en-US" sz="2000" b="1" dirty="0">
                <a:latin typeface="Calibri" charset="0"/>
              </a:rPr>
              <a:t>	Table top laser system (developing)</a:t>
            </a:r>
          </a:p>
          <a:p>
            <a:pPr>
              <a:lnSpc>
                <a:spcPct val="80000"/>
              </a:lnSpc>
              <a:spcBef>
                <a:spcPct val="20000"/>
              </a:spcBef>
            </a:pPr>
            <a:r>
              <a:rPr lang="en-US" sz="2000" b="1" dirty="0">
                <a:latin typeface="Calibri" charset="0"/>
              </a:rPr>
              <a:t>	Transportation : Mirrors</a:t>
            </a:r>
          </a:p>
          <a:p>
            <a:pPr>
              <a:lnSpc>
                <a:spcPct val="80000"/>
              </a:lnSpc>
              <a:spcBef>
                <a:spcPct val="20000"/>
              </a:spcBef>
            </a:pPr>
            <a:r>
              <a:rPr lang="en-US" sz="2000" b="1" dirty="0">
                <a:latin typeface="Calibri" charset="0"/>
              </a:rPr>
              <a:t>	Only has focusing magnet </a:t>
            </a:r>
          </a:p>
          <a:p>
            <a:pPr>
              <a:lnSpc>
                <a:spcPct val="80000"/>
              </a:lnSpc>
              <a:spcBef>
                <a:spcPct val="20000"/>
              </a:spcBef>
            </a:pPr>
            <a:r>
              <a:rPr lang="en-US" sz="2000" b="1" dirty="0">
                <a:latin typeface="Calibri" charset="0"/>
              </a:rPr>
              <a:t>	Gantry : small, protons generated in direction of patient </a:t>
            </a:r>
          </a:p>
        </p:txBody>
      </p:sp>
      <p:pic>
        <p:nvPicPr>
          <p:cNvPr id="23558" name="Picture 2"/>
          <p:cNvPicPr>
            <a:picLocks noChangeAspect="1" noChangeArrowheads="1"/>
          </p:cNvPicPr>
          <p:nvPr/>
        </p:nvPicPr>
        <p:blipFill>
          <a:blip r:embed="rId2"/>
          <a:srcRect l="20972" t="27570" r="17004" b="12927"/>
          <a:stretch>
            <a:fillRect/>
          </a:stretch>
        </p:blipFill>
        <p:spPr bwMode="auto">
          <a:xfrm>
            <a:off x="1773238" y="976313"/>
            <a:ext cx="6075362" cy="3276600"/>
          </a:xfrm>
          <a:prstGeom prst="rect">
            <a:avLst/>
          </a:prstGeom>
          <a:noFill/>
          <a:ln w="9525">
            <a:noFill/>
            <a:miter lim="800000"/>
            <a:headEnd/>
            <a:tailEnd/>
          </a:ln>
        </p:spPr>
      </p:pic>
      <p:sp>
        <p:nvSpPr>
          <p:cNvPr id="23559" name="Rectangle 1"/>
          <p:cNvSpPr>
            <a:spLocks noChangeArrowheads="1"/>
          </p:cNvSpPr>
          <p:nvPr/>
        </p:nvSpPr>
        <p:spPr bwMode="auto">
          <a:xfrm>
            <a:off x="1066800" y="6019800"/>
            <a:ext cx="9144000" cy="369888"/>
          </a:xfrm>
          <a:prstGeom prst="rect">
            <a:avLst/>
          </a:prstGeom>
          <a:noFill/>
          <a:ln w="9525">
            <a:noFill/>
            <a:miter lim="800000"/>
            <a:headEnd/>
            <a:tailEnd/>
          </a:ln>
        </p:spPr>
        <p:txBody>
          <a:bodyPr>
            <a:prstTxWarp prst="textNoShape">
              <a:avLst/>
            </a:prstTxWarp>
            <a:spAutoFit/>
          </a:bodyPr>
          <a:lstStyle/>
          <a:p>
            <a:r>
              <a:rPr lang="fr-FR"/>
              <a:t>M. Murakami, et al., AIP Conf. Proc. 1024 (2008) 275, doi:10.1063/1.2958203</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6.png"/>
          <p:cNvPicPr>
            <a:picLocks noGrp="1" noChangeAspect="1"/>
          </p:cNvPicPr>
          <p:nvPr>
            <p:ph idx="1"/>
          </p:nvPr>
        </p:nvPicPr>
        <p:blipFill>
          <a:blip r:embed="rId2"/>
          <a:stretch>
            <a:fillRect/>
          </a:stretch>
        </p:blipFill>
        <p:spPr>
          <a:xfrm>
            <a:off x="-508799" y="-76200"/>
            <a:ext cx="10643399" cy="7040166"/>
          </a:xfrm>
        </p:spPr>
      </p:pic>
      <p:sp>
        <p:nvSpPr>
          <p:cNvPr id="5" name="TextBox 4"/>
          <p:cNvSpPr txBox="1"/>
          <p:nvPr/>
        </p:nvSpPr>
        <p:spPr>
          <a:xfrm>
            <a:off x="3276600" y="3087469"/>
            <a:ext cx="1225215" cy="646331"/>
          </a:xfrm>
          <a:prstGeom prst="rect">
            <a:avLst/>
          </a:prstGeom>
          <a:noFill/>
        </p:spPr>
        <p:txBody>
          <a:bodyPr wrap="none" rtlCol="0">
            <a:spAutoFit/>
          </a:bodyPr>
          <a:lstStyle/>
          <a:p>
            <a:r>
              <a:rPr lang="en-US" sz="3600" dirty="0" smtClean="0">
                <a:solidFill>
                  <a:srgbClr val="FFFF00"/>
                </a:solidFill>
              </a:rPr>
              <a:t>Wake</a:t>
            </a:r>
            <a:endParaRPr lang="en-US" sz="3600" dirty="0">
              <a:solidFill>
                <a:srgbClr val="FFFF00"/>
              </a:solidFill>
            </a:endParaRPr>
          </a:p>
        </p:txBody>
      </p:sp>
      <p:sp>
        <p:nvSpPr>
          <p:cNvPr id="6" name="TextBox 5"/>
          <p:cNvSpPr txBox="1"/>
          <p:nvPr/>
        </p:nvSpPr>
        <p:spPr>
          <a:xfrm>
            <a:off x="7315200" y="2819400"/>
            <a:ext cx="1752600" cy="1323439"/>
          </a:xfrm>
          <a:prstGeom prst="rect">
            <a:avLst/>
          </a:prstGeom>
          <a:noFill/>
        </p:spPr>
        <p:txBody>
          <a:bodyPr wrap="square" rtlCol="0">
            <a:spAutoFit/>
          </a:bodyPr>
          <a:lstStyle/>
          <a:p>
            <a:r>
              <a:rPr lang="en-US" sz="4000" dirty="0" smtClean="0">
                <a:solidFill>
                  <a:srgbClr val="FFFF00"/>
                </a:solidFill>
              </a:rPr>
              <a:t>Bow Shock</a:t>
            </a:r>
            <a:endParaRPr lang="en-US" sz="4000" dirty="0">
              <a:solidFill>
                <a:srgbClr val="FFFF00"/>
              </a:solidFill>
            </a:endParaRPr>
          </a:p>
        </p:txBody>
      </p:sp>
      <p:sp>
        <p:nvSpPr>
          <p:cNvPr id="7" name="TextBox 6"/>
          <p:cNvSpPr txBox="1"/>
          <p:nvPr/>
        </p:nvSpPr>
        <p:spPr>
          <a:xfrm>
            <a:off x="304800" y="6324600"/>
            <a:ext cx="9372600" cy="461665"/>
          </a:xfrm>
          <a:prstGeom prst="rect">
            <a:avLst/>
          </a:prstGeom>
          <a:noFill/>
        </p:spPr>
        <p:txBody>
          <a:bodyPr wrap="square" rtlCol="0">
            <a:spAutoFit/>
          </a:bodyPr>
          <a:lstStyle/>
          <a:p>
            <a:r>
              <a:rPr lang="en-US" sz="2400" dirty="0" smtClean="0">
                <a:solidFill>
                  <a:schemeClr val="bg1"/>
                </a:solidFill>
              </a:rPr>
              <a:t>Bullet at Mach 1.5 through air produces both a wake and a shock</a:t>
            </a:r>
            <a:endParaRPr lang="en-US" sz="2400" dirty="0">
              <a:solidFill>
                <a:schemeClr val="bg1"/>
              </a:solidFill>
            </a:endParaRPr>
          </a:p>
        </p:txBody>
      </p:sp>
      <p:sp>
        <p:nvSpPr>
          <p:cNvPr id="10" name="TextBox 9"/>
          <p:cNvSpPr txBox="1"/>
          <p:nvPr/>
        </p:nvSpPr>
        <p:spPr>
          <a:xfrm>
            <a:off x="457200" y="533400"/>
            <a:ext cx="8610600" cy="1477328"/>
          </a:xfrm>
          <a:prstGeom prst="rect">
            <a:avLst/>
          </a:prstGeom>
          <a:noFill/>
        </p:spPr>
        <p:txBody>
          <a:bodyPr wrap="square" rtlCol="0">
            <a:spAutoFit/>
          </a:bodyPr>
          <a:lstStyle/>
          <a:p>
            <a:r>
              <a:rPr lang="en-US" sz="3600" dirty="0" smtClean="0">
                <a:solidFill>
                  <a:schemeClr val="bg1"/>
                </a:solidFill>
              </a:rPr>
              <a:t>Supersonic Disturbance in a Fluid can</a:t>
            </a:r>
          </a:p>
          <a:p>
            <a:r>
              <a:rPr lang="en-US" sz="3600" dirty="0" smtClean="0">
                <a:solidFill>
                  <a:schemeClr val="bg1"/>
                </a:solidFill>
              </a:rPr>
              <a:t>                    Produce both a wake and a shock</a:t>
            </a:r>
          </a:p>
          <a:p>
            <a:endParaRPr lang="en-US" dirty="0"/>
          </a:p>
        </p:txBody>
      </p:sp>
      <p:sp>
        <p:nvSpPr>
          <p:cNvPr id="8" name="TextBox 7"/>
          <p:cNvSpPr txBox="1"/>
          <p:nvPr/>
        </p:nvSpPr>
        <p:spPr>
          <a:xfrm>
            <a:off x="3352800" y="3733800"/>
            <a:ext cx="1126255" cy="646331"/>
          </a:xfrm>
          <a:prstGeom prst="rect">
            <a:avLst/>
          </a:prstGeom>
          <a:noFill/>
        </p:spPr>
        <p:txBody>
          <a:bodyPr wrap="none" rtlCol="0">
            <a:spAutoFit/>
          </a:bodyPr>
          <a:lstStyle/>
          <a:p>
            <a:r>
              <a:rPr lang="en-US" dirty="0" smtClean="0">
                <a:solidFill>
                  <a:srgbClr val="FFFF00"/>
                </a:solidFill>
              </a:rPr>
              <a:t>Density</a:t>
            </a:r>
          </a:p>
          <a:p>
            <a:r>
              <a:rPr lang="en-US" dirty="0" err="1" smtClean="0">
                <a:solidFill>
                  <a:srgbClr val="FFFF00"/>
                </a:solidFill>
              </a:rPr>
              <a:t>Cavitation</a:t>
            </a:r>
            <a:endParaRPr lang="en-US" dirty="0">
              <a:solidFill>
                <a:srgbClr val="FFFF00"/>
              </a:solidFill>
            </a:endParaRPr>
          </a:p>
        </p:txBody>
      </p:sp>
      <p:sp>
        <p:nvSpPr>
          <p:cNvPr id="9" name="Rectangle 8"/>
          <p:cNvSpPr/>
          <p:nvPr/>
        </p:nvSpPr>
        <p:spPr>
          <a:xfrm>
            <a:off x="7315200" y="4001869"/>
            <a:ext cx="1752600" cy="369332"/>
          </a:xfrm>
          <a:prstGeom prst="rect">
            <a:avLst/>
          </a:prstGeom>
        </p:spPr>
        <p:txBody>
          <a:bodyPr wrap="square">
            <a:spAutoFit/>
          </a:bodyPr>
          <a:lstStyle/>
          <a:p>
            <a:r>
              <a:rPr lang="en-US" dirty="0" smtClean="0">
                <a:solidFill>
                  <a:srgbClr val="FFFF00"/>
                </a:solidFill>
              </a:rPr>
              <a:t>Density Pile up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smtClean="0"/>
              <a:t>Scaling of Energy and Energy Spread with a</a:t>
            </a:r>
            <a:r>
              <a:rPr lang="en-US" sz="3200" baseline="-25000" dirty="0" smtClean="0"/>
              <a:t>0</a:t>
            </a:r>
            <a:br>
              <a:rPr lang="en-US" sz="3200" baseline="-25000" dirty="0" smtClean="0"/>
            </a:br>
            <a:r>
              <a:rPr lang="en-US" sz="3200" baseline="-25000" dirty="0" smtClean="0"/>
              <a:t>OSIRIS 2D Simulations : F. </a:t>
            </a:r>
            <a:r>
              <a:rPr lang="en-US" sz="3200" baseline="-25000" dirty="0" err="1" smtClean="0"/>
              <a:t>Fiuza</a:t>
            </a:r>
            <a:r>
              <a:rPr lang="en-US" sz="3200" baseline="-25000" dirty="0" smtClean="0"/>
              <a:t> et al</a:t>
            </a:r>
            <a:endParaRPr lang="en-US" sz="3200" baseline="-25000" dirty="0"/>
          </a:p>
        </p:txBody>
      </p:sp>
      <p:pic>
        <p:nvPicPr>
          <p:cNvPr id="4" name="Content Placeholder 3" descr="Picture 1.png"/>
          <p:cNvPicPr>
            <a:picLocks noGrp="1" noChangeAspect="1"/>
          </p:cNvPicPr>
          <p:nvPr>
            <p:ph idx="1"/>
          </p:nvPr>
        </p:nvPicPr>
        <p:blipFill>
          <a:blip r:embed="rId2"/>
          <a:stretch>
            <a:fillRect/>
          </a:stretch>
        </p:blipFill>
        <p:spPr>
          <a:xfrm>
            <a:off x="0" y="1333436"/>
            <a:ext cx="9109758" cy="4390064"/>
          </a:xfrm>
        </p:spPr>
      </p:pic>
      <p:sp>
        <p:nvSpPr>
          <p:cNvPr id="5" name="TextBox 4"/>
          <p:cNvSpPr txBox="1"/>
          <p:nvPr/>
        </p:nvSpPr>
        <p:spPr>
          <a:xfrm>
            <a:off x="3429000" y="2819400"/>
            <a:ext cx="418654" cy="369332"/>
          </a:xfrm>
          <a:prstGeom prst="rect">
            <a:avLst/>
          </a:prstGeom>
          <a:noFill/>
        </p:spPr>
        <p:txBody>
          <a:bodyPr wrap="none" rtlCol="0">
            <a:spAutoFit/>
          </a:bodyPr>
          <a:lstStyle/>
          <a:p>
            <a:r>
              <a:rPr lang="en-US" dirty="0" smtClean="0"/>
              <a:t>20</a:t>
            </a:r>
            <a:endParaRPr lang="en-US" dirty="0"/>
          </a:p>
        </p:txBody>
      </p:sp>
      <p:sp>
        <p:nvSpPr>
          <p:cNvPr id="6" name="TextBox 5"/>
          <p:cNvSpPr txBox="1"/>
          <p:nvPr/>
        </p:nvSpPr>
        <p:spPr>
          <a:xfrm>
            <a:off x="2286000" y="2819400"/>
            <a:ext cx="418654" cy="369332"/>
          </a:xfrm>
          <a:prstGeom prst="rect">
            <a:avLst/>
          </a:prstGeom>
          <a:noFill/>
        </p:spPr>
        <p:txBody>
          <a:bodyPr wrap="none" rtlCol="0">
            <a:spAutoFit/>
          </a:bodyPr>
          <a:lstStyle/>
          <a:p>
            <a:r>
              <a:rPr lang="en-US" dirty="0" smtClean="0"/>
              <a:t>15</a:t>
            </a:r>
            <a:endParaRPr lang="en-US" dirty="0"/>
          </a:p>
        </p:txBody>
      </p:sp>
      <p:sp>
        <p:nvSpPr>
          <p:cNvPr id="7" name="TextBox 6"/>
          <p:cNvSpPr txBox="1"/>
          <p:nvPr/>
        </p:nvSpPr>
        <p:spPr>
          <a:xfrm>
            <a:off x="1600200" y="3188732"/>
            <a:ext cx="418654" cy="369332"/>
          </a:xfrm>
          <a:prstGeom prst="rect">
            <a:avLst/>
          </a:prstGeom>
          <a:noFill/>
        </p:spPr>
        <p:txBody>
          <a:bodyPr wrap="none" rtlCol="0">
            <a:spAutoFit/>
          </a:bodyPr>
          <a:lstStyle/>
          <a:p>
            <a:r>
              <a:rPr lang="en-US" dirty="0" smtClean="0"/>
              <a:t>10</a:t>
            </a:r>
            <a:endParaRPr lang="en-US" dirty="0"/>
          </a:p>
        </p:txBody>
      </p:sp>
      <p:sp>
        <p:nvSpPr>
          <p:cNvPr id="8" name="TextBox 7"/>
          <p:cNvSpPr txBox="1"/>
          <p:nvPr/>
        </p:nvSpPr>
        <p:spPr>
          <a:xfrm>
            <a:off x="1143000" y="2819400"/>
            <a:ext cx="301660" cy="369332"/>
          </a:xfrm>
          <a:prstGeom prst="rect">
            <a:avLst/>
          </a:prstGeom>
          <a:noFill/>
        </p:spPr>
        <p:txBody>
          <a:bodyPr wrap="none" rtlCol="0">
            <a:spAutoFit/>
          </a:bodyPr>
          <a:lstStyle/>
          <a:p>
            <a:r>
              <a:rPr lang="en-US" dirty="0" smtClean="0"/>
              <a:t>5</a:t>
            </a:r>
            <a:endParaRPr lang="en-US" dirty="0"/>
          </a:p>
        </p:txBody>
      </p:sp>
      <p:sp>
        <p:nvSpPr>
          <p:cNvPr id="9" name="TextBox 8"/>
          <p:cNvSpPr txBox="1"/>
          <p:nvPr/>
        </p:nvSpPr>
        <p:spPr>
          <a:xfrm>
            <a:off x="685800" y="4114800"/>
            <a:ext cx="783613" cy="369332"/>
          </a:xfrm>
          <a:prstGeom prst="rect">
            <a:avLst/>
          </a:prstGeom>
          <a:noFill/>
        </p:spPr>
        <p:txBody>
          <a:bodyPr wrap="none" rtlCol="0">
            <a:spAutoFit/>
          </a:bodyPr>
          <a:lstStyle/>
          <a:p>
            <a:r>
              <a:rPr lang="en-US" dirty="0" err="1" smtClean="0"/>
              <a:t>a</a:t>
            </a:r>
            <a:r>
              <a:rPr lang="en-US" baseline="-25000" dirty="0" err="1" smtClean="0"/>
              <a:t>o</a:t>
            </a:r>
            <a:r>
              <a:rPr lang="en-US" dirty="0" smtClean="0"/>
              <a:t>=2.5</a:t>
            </a:r>
            <a:endParaRPr lang="en-US" dirty="0"/>
          </a:p>
        </p:txBody>
      </p:sp>
      <p:sp>
        <p:nvSpPr>
          <p:cNvPr id="10" name="TextBox 9"/>
          <p:cNvSpPr txBox="1"/>
          <p:nvPr/>
        </p:nvSpPr>
        <p:spPr>
          <a:xfrm>
            <a:off x="228600" y="5943600"/>
            <a:ext cx="4276080" cy="461665"/>
          </a:xfrm>
          <a:prstGeom prst="rect">
            <a:avLst/>
          </a:prstGeom>
          <a:noFill/>
        </p:spPr>
        <p:txBody>
          <a:bodyPr wrap="none" rtlCol="0">
            <a:spAutoFit/>
          </a:bodyPr>
          <a:lstStyle/>
          <a:p>
            <a:r>
              <a:rPr lang="en-US" sz="2400" b="1" dirty="0" smtClean="0"/>
              <a:t>Energy Spectrum Scaling with a</a:t>
            </a:r>
            <a:r>
              <a:rPr lang="en-US" sz="2400" b="1" baseline="-25000" dirty="0" smtClean="0"/>
              <a:t>0</a:t>
            </a:r>
            <a:endParaRPr lang="en-US" sz="2400" b="1" baseline="-25000" dirty="0"/>
          </a:p>
        </p:txBody>
      </p:sp>
      <p:sp>
        <p:nvSpPr>
          <p:cNvPr id="11" name="TextBox 10"/>
          <p:cNvSpPr txBox="1"/>
          <p:nvPr/>
        </p:nvSpPr>
        <p:spPr>
          <a:xfrm>
            <a:off x="4572000" y="5943600"/>
            <a:ext cx="4683494" cy="461665"/>
          </a:xfrm>
          <a:prstGeom prst="rect">
            <a:avLst/>
          </a:prstGeom>
          <a:noFill/>
        </p:spPr>
        <p:txBody>
          <a:bodyPr wrap="none" rtlCol="0">
            <a:spAutoFit/>
          </a:bodyPr>
          <a:lstStyle/>
          <a:p>
            <a:r>
              <a:rPr lang="en-US" sz="2400" b="1" dirty="0" smtClean="0"/>
              <a:t>Scaling of Maximum Energy with a</a:t>
            </a:r>
            <a:r>
              <a:rPr lang="en-US" sz="2400" b="1" baseline="-25000" dirty="0" smtClean="0"/>
              <a:t>0</a:t>
            </a:r>
            <a:endParaRPr lang="en-US" sz="2400" b="1" baseline="-25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Conclusions</a:t>
            </a:r>
            <a:endParaRPr lang="en-US" dirty="0">
              <a:solidFill>
                <a:srgbClr val="0000FF"/>
              </a:solidFill>
            </a:endParaRPr>
          </a:p>
        </p:txBody>
      </p:sp>
      <p:sp>
        <p:nvSpPr>
          <p:cNvPr id="3" name="Content Placeholder 2"/>
          <p:cNvSpPr>
            <a:spLocks noGrp="1"/>
          </p:cNvSpPr>
          <p:nvPr>
            <p:ph idx="1"/>
          </p:nvPr>
        </p:nvSpPr>
        <p:spPr/>
        <p:txBody>
          <a:bodyPr>
            <a:normAutofit fontScale="92500" lnSpcReduction="20000"/>
          </a:bodyPr>
          <a:lstStyle/>
          <a:p>
            <a:r>
              <a:rPr lang="en-US" dirty="0" smtClean="0"/>
              <a:t>Shocks and wakes are produced by intense laser or particle beams in plasmas</a:t>
            </a:r>
          </a:p>
          <a:p>
            <a:r>
              <a:rPr lang="en-US" dirty="0" smtClean="0"/>
              <a:t>Strong electric fields are associated with these shocks and wakes.</a:t>
            </a:r>
          </a:p>
          <a:p>
            <a:r>
              <a:rPr lang="en-US" dirty="0" smtClean="0"/>
              <a:t>Wakes typically propagate at </a:t>
            </a:r>
            <a:r>
              <a:rPr lang="en-US" dirty="0" err="1" smtClean="0"/>
              <a:t>c</a:t>
            </a:r>
            <a:r>
              <a:rPr lang="en-US" dirty="0" smtClean="0"/>
              <a:t> and are useful for accelerating electrons to very high energies</a:t>
            </a:r>
          </a:p>
          <a:p>
            <a:r>
              <a:rPr lang="en-US" dirty="0" err="1" smtClean="0"/>
              <a:t>Collisionless</a:t>
            </a:r>
            <a:r>
              <a:rPr lang="en-US" dirty="0" smtClean="0"/>
              <a:t> shocks are detached from the disturbance that initially pushes and heats the plasma.</a:t>
            </a:r>
          </a:p>
          <a:p>
            <a:r>
              <a:rPr lang="en-US" dirty="0" smtClean="0"/>
              <a:t>Such shocks propagate at supersonic speeds and can accelerate ions to high energies.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lnSpcReduction="10000"/>
          </a:bodyPr>
          <a:lstStyle/>
          <a:p>
            <a:r>
              <a:rPr lang="en-US" dirty="0" smtClean="0"/>
              <a:t>All my collaborators at LLNL including </a:t>
            </a:r>
            <a:r>
              <a:rPr lang="en-US" dirty="0" err="1" smtClean="0"/>
              <a:t>B.Pollock</a:t>
            </a:r>
            <a:r>
              <a:rPr lang="en-US" dirty="0" smtClean="0"/>
              <a:t>, </a:t>
            </a:r>
            <a:r>
              <a:rPr lang="en-US" dirty="0" err="1" smtClean="0"/>
              <a:t>J.Ralph</a:t>
            </a:r>
            <a:r>
              <a:rPr lang="en-US" dirty="0" smtClean="0"/>
              <a:t>, A. Pak, F. Albert, S. </a:t>
            </a:r>
            <a:r>
              <a:rPr lang="en-US" dirty="0" err="1" smtClean="0"/>
              <a:t>Glenzer</a:t>
            </a:r>
            <a:r>
              <a:rPr lang="en-US" dirty="0" smtClean="0"/>
              <a:t>, </a:t>
            </a:r>
            <a:r>
              <a:rPr lang="en-US" dirty="0" err="1" smtClean="0"/>
              <a:t>D.Froula</a:t>
            </a:r>
            <a:r>
              <a:rPr lang="en-US" dirty="0" smtClean="0"/>
              <a:t> (U. Rochester)</a:t>
            </a:r>
          </a:p>
          <a:p>
            <a:r>
              <a:rPr lang="en-US" dirty="0" err="1" smtClean="0"/>
              <a:t>C.Clayton</a:t>
            </a:r>
            <a:r>
              <a:rPr lang="en-US" dirty="0" smtClean="0"/>
              <a:t>, K. Marsh, D. </a:t>
            </a:r>
            <a:r>
              <a:rPr lang="en-US" dirty="0" err="1" smtClean="0"/>
              <a:t>Haberberger</a:t>
            </a:r>
            <a:r>
              <a:rPr lang="en-US" dirty="0" smtClean="0"/>
              <a:t>, S. </a:t>
            </a:r>
            <a:r>
              <a:rPr lang="en-US" dirty="0" err="1" smtClean="0"/>
              <a:t>Tochitsky</a:t>
            </a:r>
            <a:r>
              <a:rPr lang="en-US" dirty="0" smtClean="0"/>
              <a:t>, </a:t>
            </a:r>
            <a:r>
              <a:rPr lang="en-US" dirty="0" err="1" smtClean="0"/>
              <a:t>C.Gong</a:t>
            </a:r>
            <a:endParaRPr lang="en-US" dirty="0" smtClean="0"/>
          </a:p>
          <a:p>
            <a:r>
              <a:rPr lang="en-US" dirty="0" err="1" smtClean="0"/>
              <a:t>F.Fiuza</a:t>
            </a:r>
            <a:r>
              <a:rPr lang="en-US" dirty="0" smtClean="0"/>
              <a:t>, L. Silva, </a:t>
            </a:r>
            <a:r>
              <a:rPr lang="en-US" dirty="0" err="1" smtClean="0"/>
              <a:t>W.Mori</a:t>
            </a:r>
            <a:endParaRPr lang="en-US" dirty="0" smtClean="0"/>
          </a:p>
          <a:p>
            <a:r>
              <a:rPr lang="en-US" dirty="0" smtClean="0"/>
              <a:t>All my collaborators on E167 experiment at SLAC</a:t>
            </a:r>
          </a:p>
          <a:p>
            <a:r>
              <a:rPr lang="en-US" dirty="0" smtClean="0"/>
              <a:t>And anyone I may have inadvertently missed.</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err="1" smtClean="0">
                <a:solidFill>
                  <a:srgbClr val="0000FF"/>
                </a:solidFill>
                <a:latin typeface="Comic Sans MS"/>
              </a:rPr>
              <a:t>Collisionless</a:t>
            </a:r>
            <a:r>
              <a:rPr lang="en-US" sz="3200" dirty="0" smtClean="0">
                <a:solidFill>
                  <a:srgbClr val="0000FF"/>
                </a:solidFill>
                <a:latin typeface="Comic Sans MS"/>
              </a:rPr>
              <a:t> Shocks formed when</a:t>
            </a:r>
            <a:br>
              <a:rPr lang="en-US" sz="3200" dirty="0" smtClean="0">
                <a:solidFill>
                  <a:srgbClr val="0000FF"/>
                </a:solidFill>
                <a:latin typeface="Comic Sans MS"/>
              </a:rPr>
            </a:br>
            <a:r>
              <a:rPr lang="en-US" sz="3200" dirty="0" smtClean="0">
                <a:solidFill>
                  <a:srgbClr val="0000FF"/>
                </a:solidFill>
                <a:latin typeface="Comic Sans MS"/>
              </a:rPr>
              <a:t>Shock Thickness &lt;&lt; </a:t>
            </a:r>
            <a:r>
              <a:rPr lang="en-US" sz="3200" dirty="0" err="1" smtClean="0">
                <a:solidFill>
                  <a:srgbClr val="0000FF"/>
                </a:solidFill>
                <a:latin typeface="Comic Sans MS"/>
              </a:rPr>
              <a:t>Collisional</a:t>
            </a:r>
            <a:r>
              <a:rPr lang="en-US" sz="3200" dirty="0" smtClean="0">
                <a:solidFill>
                  <a:srgbClr val="0000FF"/>
                </a:solidFill>
                <a:latin typeface="Comic Sans MS"/>
              </a:rPr>
              <a:t> </a:t>
            </a:r>
            <a:r>
              <a:rPr lang="en-US" sz="3200" dirty="0" err="1" smtClean="0">
                <a:solidFill>
                  <a:srgbClr val="0000FF"/>
                </a:solidFill>
                <a:latin typeface="Comic Sans MS"/>
              </a:rPr>
              <a:t>mfp(s</a:t>
            </a:r>
            <a:r>
              <a:rPr lang="en-US" sz="3200" dirty="0" smtClean="0">
                <a:solidFill>
                  <a:srgbClr val="0000FF"/>
                </a:solidFill>
                <a:latin typeface="Comic Sans MS"/>
              </a:rPr>
              <a:t>) </a:t>
            </a:r>
            <a:endParaRPr lang="en-US" sz="3200" dirty="0">
              <a:solidFill>
                <a:srgbClr val="0000FF"/>
              </a:solidFill>
              <a:latin typeface="Comic Sans MS"/>
            </a:endParaRPr>
          </a:p>
        </p:txBody>
      </p:sp>
      <p:cxnSp>
        <p:nvCxnSpPr>
          <p:cNvPr id="6" name="Elbow Connector 5"/>
          <p:cNvCxnSpPr/>
          <p:nvPr/>
        </p:nvCxnSpPr>
        <p:spPr>
          <a:xfrm>
            <a:off x="7086600" y="3200400"/>
            <a:ext cx="914400" cy="914400"/>
          </a:xfrm>
          <a:prstGeom prst="bentConnector3">
            <a:avLst>
              <a:gd name="adj1" fmla="val 56720"/>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6172200" y="3656806"/>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943600" y="2057400"/>
            <a:ext cx="1258878" cy="461665"/>
          </a:xfrm>
          <a:prstGeom prst="rect">
            <a:avLst/>
          </a:prstGeom>
          <a:noFill/>
        </p:spPr>
        <p:txBody>
          <a:bodyPr wrap="none" rtlCol="0">
            <a:spAutoFit/>
          </a:bodyPr>
          <a:lstStyle/>
          <a:p>
            <a:r>
              <a:rPr lang="en-US" sz="2400" dirty="0" smtClean="0"/>
              <a:t>Pressure</a:t>
            </a:r>
            <a:endParaRPr lang="en-US" sz="2400" dirty="0"/>
          </a:p>
        </p:txBody>
      </p:sp>
      <p:cxnSp>
        <p:nvCxnSpPr>
          <p:cNvPr id="18" name="Straight Arrow Connector 17"/>
          <p:cNvCxnSpPr/>
          <p:nvPr/>
        </p:nvCxnSpPr>
        <p:spPr>
          <a:xfrm>
            <a:off x="7467600" y="4876800"/>
            <a:ext cx="1219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87296" y="5334000"/>
            <a:ext cx="1699504" cy="830997"/>
          </a:xfrm>
          <a:prstGeom prst="rect">
            <a:avLst/>
          </a:prstGeom>
          <a:noFill/>
        </p:spPr>
        <p:txBody>
          <a:bodyPr wrap="none" rtlCol="0">
            <a:spAutoFit/>
          </a:bodyPr>
          <a:lstStyle/>
          <a:p>
            <a:r>
              <a:rPr lang="en-US" sz="2400" dirty="0" smtClean="0"/>
              <a:t>Direction of </a:t>
            </a:r>
          </a:p>
          <a:p>
            <a:r>
              <a:rPr lang="en-US" sz="2400" dirty="0" smtClean="0"/>
              <a:t>Propagation</a:t>
            </a:r>
            <a:endParaRPr lang="en-US" sz="2400" dirty="0"/>
          </a:p>
        </p:txBody>
      </p:sp>
      <p:sp>
        <p:nvSpPr>
          <p:cNvPr id="21" name="TextBox 20"/>
          <p:cNvSpPr txBox="1"/>
          <p:nvPr/>
        </p:nvSpPr>
        <p:spPr>
          <a:xfrm>
            <a:off x="7848600" y="4110335"/>
            <a:ext cx="1412015" cy="461665"/>
          </a:xfrm>
          <a:prstGeom prst="rect">
            <a:avLst/>
          </a:prstGeom>
          <a:noFill/>
        </p:spPr>
        <p:txBody>
          <a:bodyPr wrap="none" rtlCol="0">
            <a:spAutoFit/>
          </a:bodyPr>
          <a:lstStyle/>
          <a:p>
            <a:r>
              <a:rPr lang="en-US" sz="2400" dirty="0" smtClean="0"/>
              <a:t>Upstream</a:t>
            </a:r>
            <a:endParaRPr lang="en-US" sz="2400" dirty="0"/>
          </a:p>
        </p:txBody>
      </p:sp>
      <p:sp>
        <p:nvSpPr>
          <p:cNvPr id="22" name="TextBox 21"/>
          <p:cNvSpPr txBox="1"/>
          <p:nvPr/>
        </p:nvSpPr>
        <p:spPr>
          <a:xfrm>
            <a:off x="5909683" y="4110335"/>
            <a:ext cx="1786517" cy="461665"/>
          </a:xfrm>
          <a:prstGeom prst="rect">
            <a:avLst/>
          </a:prstGeom>
          <a:noFill/>
        </p:spPr>
        <p:txBody>
          <a:bodyPr wrap="none" rtlCol="0">
            <a:spAutoFit/>
          </a:bodyPr>
          <a:lstStyle/>
          <a:p>
            <a:r>
              <a:rPr lang="en-US" sz="2400" dirty="0" smtClean="0"/>
              <a:t>Downstream</a:t>
            </a:r>
            <a:endParaRPr lang="en-US" sz="2400" dirty="0"/>
          </a:p>
        </p:txBody>
      </p:sp>
      <p:cxnSp>
        <p:nvCxnSpPr>
          <p:cNvPr id="24" name="Straight Arrow Connector 23"/>
          <p:cNvCxnSpPr/>
          <p:nvPr/>
        </p:nvCxnSpPr>
        <p:spPr>
          <a:xfrm>
            <a:off x="6934200" y="3814465"/>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flipV="1">
            <a:off x="7772400" y="3814465"/>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620000" y="3352800"/>
            <a:ext cx="969323" cy="369332"/>
          </a:xfrm>
          <a:prstGeom prst="rect">
            <a:avLst/>
          </a:prstGeom>
          <a:noFill/>
        </p:spPr>
        <p:txBody>
          <a:bodyPr wrap="none" rtlCol="0">
            <a:spAutoFit/>
          </a:bodyPr>
          <a:lstStyle/>
          <a:p>
            <a:r>
              <a:rPr lang="en-US" b="1" dirty="0" smtClean="0"/>
              <a:t>≈ few λ</a:t>
            </a:r>
            <a:r>
              <a:rPr lang="en-US" b="1" baseline="-25000" dirty="0" smtClean="0"/>
              <a:t>D</a:t>
            </a:r>
            <a:endParaRPr lang="en-US" b="1" baseline="-25000" dirty="0"/>
          </a:p>
        </p:txBody>
      </p:sp>
      <p:sp>
        <p:nvSpPr>
          <p:cNvPr id="32" name="TextBox 31"/>
          <p:cNvSpPr txBox="1"/>
          <p:nvPr/>
        </p:nvSpPr>
        <p:spPr>
          <a:xfrm>
            <a:off x="76200" y="6400800"/>
            <a:ext cx="6986408" cy="461665"/>
          </a:xfrm>
          <a:prstGeom prst="rect">
            <a:avLst/>
          </a:prstGeom>
          <a:noFill/>
        </p:spPr>
        <p:txBody>
          <a:bodyPr wrap="none" rtlCol="0">
            <a:spAutoFit/>
          </a:bodyPr>
          <a:lstStyle/>
          <a:p>
            <a:r>
              <a:rPr lang="en-US" sz="2400" dirty="0" smtClean="0"/>
              <a:t>Energy Dissipation through reflection of upstream ions </a:t>
            </a:r>
            <a:endParaRPr lang="en-US" sz="2400" dirty="0"/>
          </a:p>
        </p:txBody>
      </p:sp>
      <p:sp>
        <p:nvSpPr>
          <p:cNvPr id="33" name="Curved Right Arrow 32"/>
          <p:cNvSpPr/>
          <p:nvPr/>
        </p:nvSpPr>
        <p:spPr>
          <a:xfrm>
            <a:off x="7730117" y="3200400"/>
            <a:ext cx="728083" cy="152400"/>
          </a:xfrm>
          <a:prstGeom prst="curvedRightArrow">
            <a:avLst>
              <a:gd name="adj1" fmla="val 20399"/>
              <a:gd name="adj2" fmla="val 3014"/>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4" name="Straight Arrow Connector 33"/>
          <p:cNvCxnSpPr/>
          <p:nvPr/>
        </p:nvCxnSpPr>
        <p:spPr>
          <a:xfrm>
            <a:off x="8382000" y="3198812"/>
            <a:ext cx="152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2" name="Content Placeholder 41" descr="Picture 1.png"/>
          <p:cNvPicPr>
            <a:picLocks noGrp="1" noChangeAspect="1"/>
          </p:cNvPicPr>
          <p:nvPr>
            <p:ph idx="1"/>
          </p:nvPr>
        </p:nvPicPr>
        <p:blipFill>
          <a:blip r:embed="rId2"/>
          <a:stretch>
            <a:fillRect/>
          </a:stretch>
        </p:blipFill>
        <p:spPr>
          <a:xfrm>
            <a:off x="-339278" y="2057400"/>
            <a:ext cx="6282878" cy="3482789"/>
          </a:xfrm>
        </p:spPr>
      </p:pic>
      <p:pic>
        <p:nvPicPr>
          <p:cNvPr id="43" name="Picture 42" descr="Picture 2.png"/>
          <p:cNvPicPr>
            <a:picLocks noChangeAspect="1"/>
          </p:cNvPicPr>
          <p:nvPr/>
        </p:nvPicPr>
        <p:blipFill>
          <a:blip r:embed="rId3"/>
          <a:stretch>
            <a:fillRect/>
          </a:stretch>
        </p:blipFill>
        <p:spPr>
          <a:xfrm>
            <a:off x="228600" y="5620536"/>
            <a:ext cx="4689054" cy="47546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lum bright="41000" contrast="26000"/>
          </a:blip>
          <a:srcRect/>
          <a:stretch>
            <a:fillRect/>
          </a:stretch>
        </p:blipFill>
        <p:spPr bwMode="auto">
          <a:xfrm>
            <a:off x="990600" y="1346200"/>
            <a:ext cx="7239000" cy="4826000"/>
          </a:xfrm>
          <a:prstGeom prst="rect">
            <a:avLst/>
          </a:prstGeom>
          <a:noFill/>
          <a:ln w="9525">
            <a:noFill/>
            <a:miter lim="800000"/>
            <a:headEnd/>
            <a:tailEnd/>
          </a:ln>
        </p:spPr>
      </p:pic>
      <p:sp>
        <p:nvSpPr>
          <p:cNvPr id="51203" name="Rectangle 3"/>
          <p:cNvSpPr>
            <a:spLocks noChangeArrowheads="1"/>
          </p:cNvSpPr>
          <p:nvPr/>
        </p:nvSpPr>
        <p:spPr bwMode="auto">
          <a:xfrm>
            <a:off x="838200" y="258763"/>
            <a:ext cx="8229600" cy="658812"/>
          </a:xfrm>
          <a:prstGeom prst="rect">
            <a:avLst/>
          </a:prstGeom>
          <a:noFill/>
          <a:ln w="9525">
            <a:noFill/>
            <a:miter lim="800000"/>
            <a:headEnd/>
            <a:tailEnd/>
          </a:ln>
        </p:spPr>
        <p:txBody>
          <a:bodyPr>
            <a:prstTxWarp prst="textNoShape">
              <a:avLst/>
            </a:prstTxWarp>
            <a:spAutoFit/>
          </a:bodyPr>
          <a:lstStyle/>
          <a:p>
            <a:r>
              <a:rPr lang="en-US" sz="3200">
                <a:solidFill>
                  <a:srgbClr val="1C13FF"/>
                </a:solidFill>
                <a:effectLst/>
                <a:latin typeface="Comic Sans MS" charset="0"/>
              </a:rPr>
              <a:t>Gaining Kinetic Energy by Riding a Wave</a:t>
            </a:r>
            <a:endParaRPr lang="en-US" sz="3200" b="1">
              <a:effectLst/>
            </a:endParaRPr>
          </a:p>
        </p:txBody>
      </p:sp>
      <p:sp>
        <p:nvSpPr>
          <p:cNvPr id="51204" name="Rectangle 5"/>
          <p:cNvSpPr>
            <a:spLocks noChangeArrowheads="1"/>
          </p:cNvSpPr>
          <p:nvPr/>
        </p:nvSpPr>
        <p:spPr bwMode="auto">
          <a:xfrm>
            <a:off x="427038" y="6348413"/>
            <a:ext cx="5656262" cy="461962"/>
          </a:xfrm>
          <a:prstGeom prst="rect">
            <a:avLst/>
          </a:prstGeom>
          <a:noFill/>
          <a:ln w="9525">
            <a:noFill/>
            <a:miter lim="800000"/>
            <a:headEnd/>
            <a:tailEnd/>
          </a:ln>
        </p:spPr>
        <p:txBody>
          <a:bodyPr wrap="none">
            <a:prstTxWarp prst="textNoShape">
              <a:avLst/>
            </a:prstTxWarp>
            <a:spAutoFit/>
          </a:bodyPr>
          <a:lstStyle/>
          <a:p>
            <a:r>
              <a:rPr lang="en-US">
                <a:effectLst/>
              </a:rPr>
              <a:t>Laird Hamilton:Hydrofoil Surfing in Hawaii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76200"/>
            <a:ext cx="8686800" cy="1143000"/>
          </a:xfrm>
        </p:spPr>
        <p:txBody>
          <a:bodyPr>
            <a:noAutofit/>
          </a:bodyPr>
          <a:lstStyle/>
          <a:p>
            <a:r>
              <a:rPr lang="de-DE" sz="3600" dirty="0" err="1" smtClean="0">
                <a:solidFill>
                  <a:srgbClr val="0000FF"/>
                </a:solidFill>
                <a:ea typeface="ＭＳ Ｐゴシック" charset="-128"/>
                <a:cs typeface="ＭＳ Ｐゴシック" charset="-128"/>
              </a:rPr>
              <a:t>Wakes</a:t>
            </a:r>
            <a:r>
              <a:rPr lang="de-DE" sz="3600" dirty="0" smtClean="0">
                <a:solidFill>
                  <a:srgbClr val="0000FF"/>
                </a:solidFill>
                <a:ea typeface="ＭＳ Ｐゴシック" charset="-128"/>
                <a:cs typeface="ＭＳ Ｐゴシック" charset="-128"/>
              </a:rPr>
              <a:t> in Plasmas </a:t>
            </a:r>
            <a:r>
              <a:rPr lang="de-DE" sz="3600" dirty="0" err="1" smtClean="0">
                <a:solidFill>
                  <a:srgbClr val="0000FF"/>
                </a:solidFill>
                <a:ea typeface="ＭＳ Ｐゴシック" charset="-128"/>
                <a:cs typeface="ＭＳ Ｐゴシック" charset="-128"/>
              </a:rPr>
              <a:t>Excited</a:t>
            </a:r>
            <a:r>
              <a:rPr lang="de-DE" sz="3600" dirty="0" smtClean="0">
                <a:solidFill>
                  <a:srgbClr val="0000FF"/>
                </a:solidFill>
                <a:ea typeface="ＭＳ Ｐゴシック" charset="-128"/>
                <a:cs typeface="ＭＳ Ｐゴシック" charset="-128"/>
              </a:rPr>
              <a:t> </a:t>
            </a:r>
            <a:r>
              <a:rPr lang="de-DE" sz="3600" dirty="0" err="1" smtClean="0">
                <a:solidFill>
                  <a:srgbClr val="0000FF"/>
                </a:solidFill>
                <a:ea typeface="ＭＳ Ｐゴシック" charset="-128"/>
                <a:cs typeface="ＭＳ Ｐゴシック" charset="-128"/>
              </a:rPr>
              <a:t>by</a:t>
            </a:r>
            <a:r>
              <a:rPr lang="de-DE" sz="3600" dirty="0" smtClean="0">
                <a:solidFill>
                  <a:srgbClr val="0000FF"/>
                </a:solidFill>
                <a:ea typeface="ＭＳ Ｐゴシック" charset="-128"/>
                <a:cs typeface="ＭＳ Ｐゴシック" charset="-128"/>
              </a:rPr>
              <a:t/>
            </a:r>
            <a:br>
              <a:rPr lang="de-DE" sz="3600" dirty="0" smtClean="0">
                <a:solidFill>
                  <a:srgbClr val="0000FF"/>
                </a:solidFill>
                <a:ea typeface="ＭＳ Ｐゴシック" charset="-128"/>
                <a:cs typeface="ＭＳ Ｐゴシック" charset="-128"/>
              </a:rPr>
            </a:br>
            <a:r>
              <a:rPr lang="de-DE" sz="3600" dirty="0" smtClean="0">
                <a:solidFill>
                  <a:srgbClr val="0000FF"/>
                </a:solidFill>
                <a:ea typeface="ＭＳ Ｐゴシック" charset="-128"/>
                <a:cs typeface="ＭＳ Ｐゴシック" charset="-128"/>
              </a:rPr>
              <a:t>Passage of a </a:t>
            </a:r>
            <a:r>
              <a:rPr lang="de-DE" sz="3600" dirty="0" err="1" smtClean="0">
                <a:solidFill>
                  <a:srgbClr val="0000FF"/>
                </a:solidFill>
                <a:ea typeface="ＭＳ Ｐゴシック" charset="-128"/>
                <a:cs typeface="ＭＳ Ｐゴシック" charset="-128"/>
              </a:rPr>
              <a:t>Relativistic</a:t>
            </a:r>
            <a:r>
              <a:rPr lang="de-DE" sz="3600" dirty="0" smtClean="0">
                <a:solidFill>
                  <a:srgbClr val="0000FF"/>
                </a:solidFill>
                <a:ea typeface="ＭＳ Ｐゴシック" charset="-128"/>
                <a:cs typeface="ＭＳ Ｐゴシック" charset="-128"/>
              </a:rPr>
              <a:t> </a:t>
            </a:r>
            <a:r>
              <a:rPr lang="de-DE" sz="3600" dirty="0" err="1" smtClean="0">
                <a:solidFill>
                  <a:srgbClr val="0000FF"/>
                </a:solidFill>
                <a:ea typeface="ＭＳ Ｐゴシック" charset="-128"/>
                <a:cs typeface="ＭＳ Ｐゴシック" charset="-128"/>
              </a:rPr>
              <a:t>Electron</a:t>
            </a:r>
            <a:r>
              <a:rPr lang="de-DE" sz="3600" dirty="0" smtClean="0">
                <a:solidFill>
                  <a:srgbClr val="0000FF"/>
                </a:solidFill>
                <a:ea typeface="ＭＳ Ｐゴシック" charset="-128"/>
                <a:cs typeface="ＭＳ Ｐゴシック" charset="-128"/>
              </a:rPr>
              <a:t> </a:t>
            </a:r>
            <a:r>
              <a:rPr lang="de-DE" sz="3600" dirty="0" err="1" smtClean="0">
                <a:solidFill>
                  <a:srgbClr val="0000FF"/>
                </a:solidFill>
                <a:ea typeface="ＭＳ Ｐゴシック" charset="-128"/>
                <a:cs typeface="ＭＳ Ｐゴシック" charset="-128"/>
              </a:rPr>
              <a:t>Beam</a:t>
            </a:r>
            <a:endParaRPr lang="de-DE" sz="3600" dirty="0" smtClean="0">
              <a:solidFill>
                <a:srgbClr val="0000FF"/>
              </a:solidFill>
              <a:ea typeface="ＭＳ Ｐゴシック" charset="-128"/>
              <a:cs typeface="ＭＳ Ｐゴシック" charset="-128"/>
            </a:endParaRPr>
          </a:p>
        </p:txBody>
      </p:sp>
      <p:sp>
        <p:nvSpPr>
          <p:cNvPr id="36869" name="TextBox 9"/>
          <p:cNvSpPr txBox="1">
            <a:spLocks noChangeArrowheads="1"/>
          </p:cNvSpPr>
          <p:nvPr/>
        </p:nvSpPr>
        <p:spPr bwMode="auto">
          <a:xfrm>
            <a:off x="1028700" y="6324600"/>
            <a:ext cx="3688855" cy="369332"/>
          </a:xfrm>
          <a:prstGeom prst="rect">
            <a:avLst/>
          </a:prstGeom>
          <a:noFill/>
          <a:ln w="9525">
            <a:noFill/>
            <a:miter lim="800000"/>
            <a:headEnd/>
            <a:tailEnd/>
          </a:ln>
        </p:spPr>
        <p:txBody>
          <a:bodyPr wrap="none">
            <a:prstTxWarp prst="textNoShape">
              <a:avLst/>
            </a:prstTxWarp>
            <a:spAutoFit/>
          </a:bodyPr>
          <a:lstStyle/>
          <a:p>
            <a:r>
              <a:rPr lang="en-US" b="1" dirty="0" smtClean="0"/>
              <a:t>C. Joshi Scientific American Feb 2006</a:t>
            </a:r>
            <a:endParaRPr lang="en-US" b="1" dirty="0"/>
          </a:p>
        </p:txBody>
      </p:sp>
      <p:grpSp>
        <p:nvGrpSpPr>
          <p:cNvPr id="10" name="Group 9"/>
          <p:cNvGrpSpPr/>
          <p:nvPr/>
        </p:nvGrpSpPr>
        <p:grpSpPr>
          <a:xfrm>
            <a:off x="609600" y="1828800"/>
            <a:ext cx="7818300" cy="4347865"/>
            <a:chOff x="609600" y="1828800"/>
            <a:chExt cx="7818300" cy="4347865"/>
          </a:xfrm>
        </p:grpSpPr>
        <p:pic>
          <p:nvPicPr>
            <p:cNvPr id="7" name="Picture 4" descr="bubble_joshi"/>
            <p:cNvPicPr>
              <a:picLocks noChangeAspect="1" noChangeArrowheads="1"/>
            </p:cNvPicPr>
            <p:nvPr/>
          </p:nvPicPr>
          <p:blipFill>
            <a:blip r:embed="rId2">
              <a:lum bright="17000" contrast="15000"/>
            </a:blip>
            <a:srcRect/>
            <a:stretch>
              <a:fillRect/>
            </a:stretch>
          </p:blipFill>
          <p:spPr bwMode="auto">
            <a:xfrm>
              <a:off x="762000" y="1828800"/>
              <a:ext cx="7595334" cy="4092245"/>
            </a:xfrm>
            <a:prstGeom prst="rect">
              <a:avLst/>
            </a:prstGeom>
            <a:noFill/>
            <a:ln w="9525">
              <a:noFill/>
              <a:miter lim="800000"/>
              <a:headEnd/>
              <a:tailEnd/>
            </a:ln>
          </p:spPr>
        </p:pic>
        <p:sp>
          <p:nvSpPr>
            <p:cNvPr id="5" name="TextBox 4"/>
            <p:cNvSpPr txBox="1"/>
            <p:nvPr/>
          </p:nvSpPr>
          <p:spPr>
            <a:xfrm>
              <a:off x="609600" y="5715000"/>
              <a:ext cx="1561144" cy="461665"/>
            </a:xfrm>
            <a:prstGeom prst="rect">
              <a:avLst/>
            </a:prstGeom>
            <a:noFill/>
          </p:spPr>
          <p:txBody>
            <a:bodyPr wrap="none" rtlCol="0">
              <a:spAutoFit/>
            </a:bodyPr>
            <a:lstStyle/>
            <a:p>
              <a:r>
                <a:rPr lang="en-US" sz="2400" dirty="0" smtClean="0"/>
                <a:t>V</a:t>
              </a:r>
              <a:r>
                <a:rPr lang="en-US" sz="2400" baseline="-25000" dirty="0" smtClean="0"/>
                <a:t>g</a:t>
              </a:r>
              <a:r>
                <a:rPr lang="en-US" sz="2400" dirty="0" smtClean="0"/>
                <a:t> = </a:t>
              </a:r>
              <a:r>
                <a:rPr lang="en-US" sz="2400" dirty="0" err="1" smtClean="0"/>
                <a:t>V</a:t>
              </a:r>
              <a:r>
                <a:rPr lang="en-US" sz="2400" baseline="-25000" dirty="0" err="1" smtClean="0"/>
                <a:t>ph</a:t>
              </a:r>
              <a:r>
                <a:rPr lang="en-US" sz="2400" dirty="0" smtClean="0"/>
                <a:t> ~ </a:t>
              </a:r>
              <a:r>
                <a:rPr lang="en-US" sz="2400" dirty="0" err="1" smtClean="0"/>
                <a:t>c</a:t>
              </a:r>
              <a:endParaRPr lang="en-US" sz="2400" baseline="-25000" dirty="0"/>
            </a:p>
          </p:txBody>
        </p:sp>
        <p:sp>
          <p:nvSpPr>
            <p:cNvPr id="6" name="TextBox 5"/>
            <p:cNvSpPr txBox="1"/>
            <p:nvPr/>
          </p:nvSpPr>
          <p:spPr>
            <a:xfrm>
              <a:off x="4800600" y="3239869"/>
              <a:ext cx="1599078" cy="646331"/>
            </a:xfrm>
            <a:prstGeom prst="rect">
              <a:avLst/>
            </a:prstGeom>
            <a:noFill/>
          </p:spPr>
          <p:txBody>
            <a:bodyPr wrap="none" rtlCol="0">
              <a:spAutoFit/>
            </a:bodyPr>
            <a:lstStyle/>
            <a:p>
              <a:r>
                <a:rPr lang="en-US" dirty="0" smtClean="0"/>
                <a:t>Relativistic </a:t>
              </a:r>
            </a:p>
            <a:p>
              <a:r>
                <a:rPr lang="en-US" dirty="0" smtClean="0"/>
                <a:t>Electron Bunch</a:t>
              </a:r>
              <a:endParaRPr lang="en-US" dirty="0"/>
            </a:p>
          </p:txBody>
        </p:sp>
        <p:sp>
          <p:nvSpPr>
            <p:cNvPr id="8" name="TextBox 7"/>
            <p:cNvSpPr txBox="1"/>
            <p:nvPr/>
          </p:nvSpPr>
          <p:spPr>
            <a:xfrm>
              <a:off x="7010400" y="4572000"/>
              <a:ext cx="1417500" cy="369332"/>
            </a:xfrm>
            <a:prstGeom prst="rect">
              <a:avLst/>
            </a:prstGeom>
            <a:noFill/>
          </p:spPr>
          <p:txBody>
            <a:bodyPr wrap="none" rtlCol="0">
              <a:spAutoFit/>
            </a:bodyPr>
            <a:lstStyle/>
            <a:p>
              <a:r>
                <a:rPr lang="en-US" dirty="0" smtClean="0"/>
                <a:t>Decelerating</a:t>
              </a:r>
              <a:endParaRPr lang="en-US" dirty="0"/>
            </a:p>
          </p:txBody>
        </p:sp>
        <p:sp>
          <p:nvSpPr>
            <p:cNvPr id="9" name="TextBox 8"/>
            <p:cNvSpPr txBox="1"/>
            <p:nvPr/>
          </p:nvSpPr>
          <p:spPr>
            <a:xfrm>
              <a:off x="6400800" y="5574268"/>
              <a:ext cx="1338828" cy="369332"/>
            </a:xfrm>
            <a:prstGeom prst="rect">
              <a:avLst/>
            </a:prstGeom>
            <a:noFill/>
          </p:spPr>
          <p:txBody>
            <a:bodyPr wrap="none" rtlCol="0">
              <a:spAutoFit/>
            </a:bodyPr>
            <a:lstStyle/>
            <a:p>
              <a:r>
                <a:rPr lang="en-US" dirty="0" smtClean="0"/>
                <a:t>Accelerating</a:t>
              </a:r>
              <a:endParaRPr lang="en-US" dirty="0"/>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b="61615"/>
          <a:stretch>
            <a:fillRect/>
          </a:stretch>
        </p:blipFill>
        <p:spPr bwMode="auto">
          <a:xfrm>
            <a:off x="2743200" y="1676400"/>
            <a:ext cx="5918200" cy="1600200"/>
          </a:xfrm>
          <a:prstGeom prst="rect">
            <a:avLst/>
          </a:prstGeom>
          <a:noFill/>
          <a:ln w="9525">
            <a:noFill/>
            <a:miter lim="800000"/>
            <a:headEnd/>
            <a:tailEnd/>
          </a:ln>
        </p:spPr>
      </p:pic>
      <p:sp>
        <p:nvSpPr>
          <p:cNvPr id="49155" name="Rectangle 3"/>
          <p:cNvSpPr>
            <a:spLocks noChangeArrowheads="1"/>
          </p:cNvSpPr>
          <p:nvPr/>
        </p:nvSpPr>
        <p:spPr bwMode="auto">
          <a:xfrm>
            <a:off x="76200" y="66675"/>
            <a:ext cx="9163687" cy="1200329"/>
          </a:xfrm>
          <a:prstGeom prst="rect">
            <a:avLst/>
          </a:prstGeom>
          <a:noFill/>
          <a:ln w="9525">
            <a:noFill/>
            <a:miter lim="800000"/>
            <a:headEnd/>
            <a:tailEnd/>
          </a:ln>
        </p:spPr>
        <p:txBody>
          <a:bodyPr wrap="none">
            <a:prstTxWarp prst="textNoShape">
              <a:avLst/>
            </a:prstTxWarp>
            <a:spAutoFit/>
          </a:bodyPr>
          <a:lstStyle/>
          <a:p>
            <a:r>
              <a:rPr lang="en-US" sz="3600" dirty="0">
                <a:solidFill>
                  <a:srgbClr val="1C13FF"/>
                </a:solidFill>
                <a:effectLst/>
                <a:latin typeface="Comic Sans MS" charset="0"/>
              </a:rPr>
              <a:t>Wakes in Plasmas: Microscopic Capacitors</a:t>
            </a:r>
          </a:p>
          <a:p>
            <a:r>
              <a:rPr lang="en-US" sz="3600" dirty="0" smtClean="0">
                <a:solidFill>
                  <a:srgbClr val="1C13FF"/>
                </a:solidFill>
                <a:effectLst/>
                <a:latin typeface="Comic Sans MS" charset="0"/>
              </a:rPr>
              <a:t>             Moving </a:t>
            </a:r>
            <a:r>
              <a:rPr lang="en-US" sz="3600" dirty="0">
                <a:solidFill>
                  <a:srgbClr val="1C13FF"/>
                </a:solidFill>
                <a:effectLst/>
                <a:latin typeface="Comic Sans MS" charset="0"/>
              </a:rPr>
              <a:t>at Light Speed</a:t>
            </a:r>
            <a:endParaRPr lang="en-US" sz="4400" dirty="0">
              <a:effectLst/>
            </a:endParaRPr>
          </a:p>
        </p:txBody>
      </p:sp>
      <p:sp>
        <p:nvSpPr>
          <p:cNvPr id="35844" name="Rectangle 4"/>
          <p:cNvSpPr>
            <a:spLocks noChangeArrowheads="1"/>
          </p:cNvSpPr>
          <p:nvPr/>
        </p:nvSpPr>
        <p:spPr bwMode="auto">
          <a:xfrm>
            <a:off x="304800" y="2105025"/>
            <a:ext cx="2447925" cy="942975"/>
          </a:xfrm>
          <a:prstGeom prst="rect">
            <a:avLst/>
          </a:prstGeom>
          <a:noFill/>
          <a:ln w="9525">
            <a:noFill/>
            <a:miter lim="800000"/>
            <a:headEnd/>
            <a:tailEnd/>
          </a:ln>
        </p:spPr>
        <p:txBody>
          <a:bodyPr wrap="none">
            <a:prstTxWarp prst="textNoShape">
              <a:avLst/>
            </a:prstTxWarp>
            <a:spAutoFit/>
          </a:bodyPr>
          <a:lstStyle/>
          <a:p>
            <a:r>
              <a:rPr lang="en-US" b="1">
                <a:effectLst/>
              </a:rPr>
              <a:t>A </a:t>
            </a:r>
            <a:r>
              <a:rPr lang="en-US">
                <a:effectLst/>
              </a:rPr>
              <a:t>  </a:t>
            </a:r>
            <a:r>
              <a:rPr lang="en-US">
                <a:solidFill>
                  <a:srgbClr val="1D29FF"/>
                </a:solidFill>
                <a:effectLst/>
                <a:latin typeface="Comic Sans MS" charset="0"/>
              </a:rPr>
              <a:t>Accelerating</a:t>
            </a:r>
            <a:endParaRPr lang="en-US">
              <a:effectLst/>
            </a:endParaRPr>
          </a:p>
          <a:p>
            <a:r>
              <a:rPr lang="en-US" b="1">
                <a:effectLst/>
              </a:rPr>
              <a:t>D </a:t>
            </a:r>
            <a:r>
              <a:rPr lang="en-US">
                <a:effectLst/>
              </a:rPr>
              <a:t>  </a:t>
            </a:r>
            <a:r>
              <a:rPr lang="en-US">
                <a:solidFill>
                  <a:srgbClr val="1D29FF"/>
                </a:solidFill>
                <a:effectLst/>
                <a:latin typeface="Comic Sans MS" charset="0"/>
              </a:rPr>
              <a:t>Decelerating</a:t>
            </a:r>
          </a:p>
        </p:txBody>
      </p:sp>
      <p:sp>
        <p:nvSpPr>
          <p:cNvPr id="49157" name="Rectangle 5"/>
          <p:cNvSpPr>
            <a:spLocks noChangeArrowheads="1"/>
          </p:cNvSpPr>
          <p:nvPr/>
        </p:nvSpPr>
        <p:spPr bwMode="auto">
          <a:xfrm>
            <a:off x="4786313" y="5638800"/>
            <a:ext cx="273050" cy="946150"/>
          </a:xfrm>
          <a:prstGeom prst="rect">
            <a:avLst/>
          </a:prstGeom>
          <a:noFill/>
          <a:ln w="9525">
            <a:noFill/>
            <a:miter lim="800000"/>
            <a:headEnd/>
            <a:tailEnd/>
          </a:ln>
        </p:spPr>
        <p:txBody>
          <a:bodyPr wrap="none">
            <a:prstTxWarp prst="textNoShape">
              <a:avLst/>
            </a:prstTxWarp>
            <a:spAutoFit/>
          </a:bodyPr>
          <a:lstStyle/>
          <a:p>
            <a:endParaRPr lang="en-US" sz="2800" b="1" i="1">
              <a:solidFill>
                <a:srgbClr val="FF3300"/>
              </a:solidFill>
              <a:effectLst/>
            </a:endParaRPr>
          </a:p>
          <a:p>
            <a:r>
              <a:rPr lang="en-US" sz="2800" b="1" i="1">
                <a:solidFill>
                  <a:srgbClr val="FF3300"/>
                </a:solidFill>
                <a:effectLst/>
              </a:rPr>
              <a:t> </a:t>
            </a:r>
            <a:endParaRPr lang="en-US" sz="2800" b="1" i="1" baseline="30000">
              <a:solidFill>
                <a:srgbClr val="FF3300"/>
              </a:solidFill>
              <a:effectLst/>
            </a:endParaRPr>
          </a:p>
        </p:txBody>
      </p:sp>
      <p:sp>
        <p:nvSpPr>
          <p:cNvPr id="49158" name="Rectangle 6"/>
          <p:cNvSpPr>
            <a:spLocks noChangeArrowheads="1"/>
          </p:cNvSpPr>
          <p:nvPr/>
        </p:nvSpPr>
        <p:spPr bwMode="auto">
          <a:xfrm>
            <a:off x="2649538" y="6257925"/>
            <a:ext cx="6189662" cy="523875"/>
          </a:xfrm>
          <a:prstGeom prst="rect">
            <a:avLst/>
          </a:prstGeom>
          <a:noFill/>
          <a:ln w="9525">
            <a:noFill/>
            <a:miter lim="800000"/>
            <a:headEnd/>
            <a:tailEnd/>
          </a:ln>
        </p:spPr>
        <p:txBody>
          <a:bodyPr wrap="none">
            <a:prstTxWarp prst="textNoShape">
              <a:avLst/>
            </a:prstTxWarp>
            <a:spAutoFit/>
          </a:bodyPr>
          <a:lstStyle/>
          <a:p>
            <a:r>
              <a:rPr lang="en-US" sz="2800" i="1">
                <a:solidFill>
                  <a:srgbClr val="FF3300"/>
                </a:solidFill>
                <a:effectLst/>
              </a:rPr>
              <a:t>Accelerating Field= 30GeV/m(10</a:t>
            </a:r>
            <a:r>
              <a:rPr lang="en-US" sz="2800" i="1" baseline="30000">
                <a:solidFill>
                  <a:srgbClr val="FF3300"/>
                </a:solidFill>
                <a:effectLst/>
              </a:rPr>
              <a:t>17</a:t>
            </a:r>
            <a:r>
              <a:rPr lang="en-US" sz="2800" i="1">
                <a:solidFill>
                  <a:srgbClr val="FF3300"/>
                </a:solidFill>
                <a:effectLst/>
              </a:rPr>
              <a:t>/n</a:t>
            </a:r>
            <a:r>
              <a:rPr lang="en-US" sz="2800" i="1" baseline="-25000">
                <a:solidFill>
                  <a:srgbClr val="FF3300"/>
                </a:solidFill>
                <a:effectLst/>
              </a:rPr>
              <a:t>o</a:t>
            </a:r>
            <a:r>
              <a:rPr lang="en-US" sz="2800" i="1">
                <a:solidFill>
                  <a:srgbClr val="FF3300"/>
                </a:solidFill>
                <a:effectLst/>
              </a:rPr>
              <a:t>)</a:t>
            </a:r>
            <a:r>
              <a:rPr lang="en-US" sz="2800" i="1" baseline="30000">
                <a:solidFill>
                  <a:srgbClr val="FF3300"/>
                </a:solidFill>
                <a:effectLst/>
              </a:rPr>
              <a:t>1/2</a:t>
            </a:r>
            <a:endParaRPr lang="en-US" sz="2800" i="1">
              <a:solidFill>
                <a:srgbClr val="FF3300"/>
              </a:solidFill>
              <a:effectLst/>
            </a:endParaRPr>
          </a:p>
          <a:p>
            <a:endParaRPr lang="en-US">
              <a:effectLst/>
            </a:endParaRPr>
          </a:p>
        </p:txBody>
      </p:sp>
      <p:pic>
        <p:nvPicPr>
          <p:cNvPr id="49159" name="Picture 7"/>
          <p:cNvPicPr>
            <a:picLocks noChangeAspect="1" noChangeArrowheads="1"/>
          </p:cNvPicPr>
          <p:nvPr/>
        </p:nvPicPr>
        <p:blipFill>
          <a:blip r:embed="rId3"/>
          <a:srcRect t="36557"/>
          <a:stretch>
            <a:fillRect/>
          </a:stretch>
        </p:blipFill>
        <p:spPr bwMode="auto">
          <a:xfrm>
            <a:off x="2819400" y="3581400"/>
            <a:ext cx="5918200" cy="2644775"/>
          </a:xfrm>
          <a:prstGeom prst="rect">
            <a:avLst/>
          </a:prstGeom>
          <a:noFill/>
          <a:ln w="9525">
            <a:noFill/>
            <a:miter lim="800000"/>
            <a:headEnd/>
            <a:tailEnd/>
          </a:ln>
        </p:spPr>
      </p:pic>
      <p:sp>
        <p:nvSpPr>
          <p:cNvPr id="35849" name="Line 9"/>
          <p:cNvSpPr>
            <a:spLocks noChangeShapeType="1"/>
          </p:cNvSpPr>
          <p:nvPr/>
        </p:nvSpPr>
        <p:spPr bwMode="auto">
          <a:xfrm>
            <a:off x="2743200" y="3581400"/>
            <a:ext cx="0" cy="2514600"/>
          </a:xfrm>
          <a:prstGeom prst="line">
            <a:avLst/>
          </a:prstGeom>
          <a:noFill/>
          <a:ln w="57150">
            <a:solidFill>
              <a:schemeClr val="tx1"/>
            </a:solidFill>
            <a:round/>
            <a:headEnd/>
            <a:tailEnd/>
          </a:ln>
          <a:effectLst/>
        </p:spPr>
        <p:txBody>
          <a:bodyPr wrap="none" anchor="ctr">
            <a:prstTxWarp prst="textNoShape">
              <a:avLst/>
            </a:prstTxWarp>
          </a:bodyPr>
          <a:lstStyle/>
          <a:p>
            <a:pPr>
              <a:defRPr/>
            </a:pPr>
            <a:endParaRPr lang="en-US"/>
          </a:p>
        </p:txBody>
      </p:sp>
      <p:sp>
        <p:nvSpPr>
          <p:cNvPr id="35850" name="Line 10"/>
          <p:cNvSpPr>
            <a:spLocks noChangeShapeType="1"/>
          </p:cNvSpPr>
          <p:nvPr/>
        </p:nvSpPr>
        <p:spPr bwMode="auto">
          <a:xfrm flipV="1">
            <a:off x="2743200" y="4800600"/>
            <a:ext cx="6096000" cy="76200"/>
          </a:xfrm>
          <a:prstGeom prst="line">
            <a:avLst/>
          </a:prstGeom>
          <a:noFill/>
          <a:ln w="57150">
            <a:solidFill>
              <a:schemeClr val="tx1"/>
            </a:solidFill>
            <a:round/>
            <a:headEnd/>
            <a:tailEnd/>
          </a:ln>
          <a:effectLst/>
        </p:spPr>
        <p:txBody>
          <a:bodyPr wrap="none" anchor="ctr">
            <a:prstTxWarp prst="textNoShape">
              <a:avLst/>
            </a:prstTxWarp>
          </a:bodyPr>
          <a:lstStyle/>
          <a:p>
            <a:pPr>
              <a:defRPr/>
            </a:pPr>
            <a:endParaRPr lang="en-US"/>
          </a:p>
        </p:txBody>
      </p:sp>
      <p:sp>
        <p:nvSpPr>
          <p:cNvPr id="49162" name="Rectangle 11"/>
          <p:cNvSpPr>
            <a:spLocks noChangeArrowheads="1"/>
          </p:cNvSpPr>
          <p:nvPr/>
        </p:nvSpPr>
        <p:spPr bwMode="auto">
          <a:xfrm>
            <a:off x="2209800" y="3733800"/>
            <a:ext cx="608013" cy="457200"/>
          </a:xfrm>
          <a:prstGeom prst="rect">
            <a:avLst/>
          </a:prstGeom>
          <a:noFill/>
          <a:ln w="9525">
            <a:noFill/>
            <a:miter lim="800000"/>
            <a:headEnd/>
            <a:tailEnd/>
          </a:ln>
        </p:spPr>
        <p:txBody>
          <a:bodyPr wrap="none">
            <a:prstTxWarp prst="textNoShape">
              <a:avLst/>
            </a:prstTxWarp>
            <a:spAutoFit/>
          </a:bodyPr>
          <a:lstStyle/>
          <a:p>
            <a:r>
              <a:rPr lang="en-US">
                <a:effectLst/>
                <a:latin typeface="ArialMT" charset="0"/>
              </a:rPr>
              <a:t>0.5</a:t>
            </a:r>
          </a:p>
        </p:txBody>
      </p:sp>
      <p:sp>
        <p:nvSpPr>
          <p:cNvPr id="49163" name="Rectangle 12"/>
          <p:cNvSpPr>
            <a:spLocks noChangeArrowheads="1"/>
          </p:cNvSpPr>
          <p:nvPr/>
        </p:nvSpPr>
        <p:spPr bwMode="auto">
          <a:xfrm>
            <a:off x="1312863" y="3200400"/>
            <a:ext cx="184150" cy="457200"/>
          </a:xfrm>
          <a:prstGeom prst="rect">
            <a:avLst/>
          </a:prstGeom>
          <a:noFill/>
          <a:ln w="9525">
            <a:noFill/>
            <a:miter lim="800000"/>
            <a:headEnd/>
            <a:tailEnd/>
          </a:ln>
        </p:spPr>
        <p:txBody>
          <a:bodyPr wrap="none">
            <a:prstTxWarp prst="textNoShape">
              <a:avLst/>
            </a:prstTxWarp>
            <a:spAutoFit/>
          </a:bodyPr>
          <a:lstStyle/>
          <a:p>
            <a:endParaRPr lang="en-US">
              <a:effectLst/>
            </a:endParaRPr>
          </a:p>
        </p:txBody>
      </p:sp>
      <p:sp>
        <p:nvSpPr>
          <p:cNvPr id="35853" name="Line 13"/>
          <p:cNvSpPr>
            <a:spLocks noChangeShapeType="1"/>
          </p:cNvSpPr>
          <p:nvPr/>
        </p:nvSpPr>
        <p:spPr bwMode="auto">
          <a:xfrm flipV="1">
            <a:off x="2743200" y="3276600"/>
            <a:ext cx="0" cy="381000"/>
          </a:xfrm>
          <a:prstGeom prst="line">
            <a:avLst/>
          </a:prstGeom>
          <a:noFill/>
          <a:ln w="57150">
            <a:solidFill>
              <a:schemeClr val="tx1"/>
            </a:solidFill>
            <a:round/>
            <a:headEnd/>
            <a:tailEnd type="triangle" w="med" len="med"/>
          </a:ln>
          <a:effectLst/>
        </p:spPr>
        <p:txBody>
          <a:bodyPr wrap="none" anchor="ctr">
            <a:prstTxWarp prst="textNoShape">
              <a:avLst/>
            </a:prstTxWarp>
          </a:bodyPr>
          <a:lstStyle/>
          <a:p>
            <a:pPr>
              <a:defRPr/>
            </a:pPr>
            <a:endParaRPr lang="en-US"/>
          </a:p>
        </p:txBody>
      </p:sp>
      <p:sp>
        <p:nvSpPr>
          <p:cNvPr id="49165" name="Rectangle 14"/>
          <p:cNvSpPr>
            <a:spLocks noChangeArrowheads="1"/>
          </p:cNvSpPr>
          <p:nvPr/>
        </p:nvSpPr>
        <p:spPr bwMode="auto">
          <a:xfrm>
            <a:off x="1254125" y="5432425"/>
            <a:ext cx="184150" cy="457200"/>
          </a:xfrm>
          <a:prstGeom prst="rect">
            <a:avLst/>
          </a:prstGeom>
          <a:noFill/>
          <a:ln w="9525">
            <a:noFill/>
            <a:miter lim="800000"/>
            <a:headEnd/>
            <a:tailEnd/>
          </a:ln>
        </p:spPr>
        <p:txBody>
          <a:bodyPr wrap="none">
            <a:prstTxWarp prst="textNoShape">
              <a:avLst/>
            </a:prstTxWarp>
            <a:spAutoFit/>
          </a:bodyPr>
          <a:lstStyle/>
          <a:p>
            <a:endParaRPr lang="en-US">
              <a:effectLst/>
            </a:endParaRPr>
          </a:p>
        </p:txBody>
      </p:sp>
      <p:sp>
        <p:nvSpPr>
          <p:cNvPr id="35855" name="Line 15"/>
          <p:cNvSpPr>
            <a:spLocks noChangeShapeType="1"/>
          </p:cNvSpPr>
          <p:nvPr/>
        </p:nvSpPr>
        <p:spPr bwMode="auto">
          <a:xfrm flipV="1">
            <a:off x="8839200" y="4800600"/>
            <a:ext cx="3048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pPr>
              <a:defRPr/>
            </a:pPr>
            <a:endParaRPr lang="en-US"/>
          </a:p>
        </p:txBody>
      </p:sp>
      <p:sp>
        <p:nvSpPr>
          <p:cNvPr id="49167" name="Rectangle 16"/>
          <p:cNvSpPr>
            <a:spLocks noChangeArrowheads="1"/>
          </p:cNvSpPr>
          <p:nvPr/>
        </p:nvSpPr>
        <p:spPr bwMode="auto">
          <a:xfrm rot="-5400000">
            <a:off x="594519" y="4404519"/>
            <a:ext cx="2468562" cy="457200"/>
          </a:xfrm>
          <a:prstGeom prst="rect">
            <a:avLst/>
          </a:prstGeom>
          <a:noFill/>
          <a:ln w="9525">
            <a:noFill/>
            <a:miter lim="800000"/>
            <a:headEnd/>
            <a:tailEnd/>
          </a:ln>
        </p:spPr>
        <p:txBody>
          <a:bodyPr>
            <a:prstTxWarp prst="textNoShape">
              <a:avLst/>
            </a:prstTxWarp>
            <a:spAutoFit/>
          </a:bodyPr>
          <a:lstStyle/>
          <a:p>
            <a:r>
              <a:rPr lang="en-US">
                <a:effectLst/>
              </a:rPr>
              <a:t>Change in Density</a:t>
            </a:r>
          </a:p>
        </p:txBody>
      </p:sp>
      <p:sp>
        <p:nvSpPr>
          <p:cNvPr id="49168" name="Rectangle 17"/>
          <p:cNvSpPr>
            <a:spLocks noChangeArrowheads="1"/>
          </p:cNvSpPr>
          <p:nvPr/>
        </p:nvSpPr>
        <p:spPr bwMode="auto">
          <a:xfrm>
            <a:off x="2370138" y="4648200"/>
            <a:ext cx="336550" cy="457200"/>
          </a:xfrm>
          <a:prstGeom prst="rect">
            <a:avLst/>
          </a:prstGeom>
          <a:noFill/>
          <a:ln w="9525">
            <a:noFill/>
            <a:miter lim="800000"/>
            <a:headEnd/>
            <a:tailEnd/>
          </a:ln>
        </p:spPr>
        <p:txBody>
          <a:bodyPr wrap="none">
            <a:prstTxWarp prst="textNoShape">
              <a:avLst/>
            </a:prstTxWarp>
            <a:spAutoFit/>
          </a:bodyPr>
          <a:lstStyle/>
          <a:p>
            <a:r>
              <a:rPr lang="en-US">
                <a:effectLst/>
              </a:rPr>
              <a:t>0</a:t>
            </a:r>
          </a:p>
        </p:txBody>
      </p:sp>
      <p:sp>
        <p:nvSpPr>
          <p:cNvPr id="49169" name="Rectangle 18"/>
          <p:cNvSpPr>
            <a:spLocks noChangeArrowheads="1"/>
          </p:cNvSpPr>
          <p:nvPr/>
        </p:nvSpPr>
        <p:spPr bwMode="auto">
          <a:xfrm>
            <a:off x="2152650" y="5453063"/>
            <a:ext cx="666750" cy="457200"/>
          </a:xfrm>
          <a:prstGeom prst="rect">
            <a:avLst/>
          </a:prstGeom>
          <a:noFill/>
          <a:ln w="9525">
            <a:noFill/>
            <a:miter lim="800000"/>
            <a:headEnd/>
            <a:tailEnd/>
          </a:ln>
        </p:spPr>
        <p:txBody>
          <a:bodyPr wrap="none">
            <a:prstTxWarp prst="textNoShape">
              <a:avLst/>
            </a:prstTxWarp>
            <a:spAutoFit/>
          </a:bodyPr>
          <a:lstStyle/>
          <a:p>
            <a:r>
              <a:rPr lang="en-US">
                <a:effectLst/>
              </a:rPr>
              <a:t>-0.5</a:t>
            </a:r>
          </a:p>
        </p:txBody>
      </p:sp>
      <p:sp>
        <p:nvSpPr>
          <p:cNvPr id="49170" name="Rectangle 19"/>
          <p:cNvSpPr>
            <a:spLocks noChangeArrowheads="1"/>
          </p:cNvSpPr>
          <p:nvPr/>
        </p:nvSpPr>
        <p:spPr bwMode="auto">
          <a:xfrm>
            <a:off x="8001000" y="5280025"/>
            <a:ext cx="1182688" cy="457200"/>
          </a:xfrm>
          <a:prstGeom prst="rect">
            <a:avLst/>
          </a:prstGeom>
          <a:noFill/>
          <a:ln w="9525">
            <a:noFill/>
            <a:miter lim="800000"/>
            <a:headEnd/>
            <a:tailEnd/>
          </a:ln>
        </p:spPr>
        <p:txBody>
          <a:bodyPr wrap="none">
            <a:prstTxWarp prst="textNoShape">
              <a:avLst/>
            </a:prstTxWarp>
            <a:spAutoFit/>
          </a:bodyPr>
          <a:lstStyle/>
          <a:p>
            <a:r>
              <a:rPr lang="en-US">
                <a:effectLst/>
              </a:rPr>
              <a:t>Position</a:t>
            </a:r>
          </a:p>
        </p:txBody>
      </p:sp>
      <p:pic>
        <p:nvPicPr>
          <p:cNvPr id="49171" name="Picture 33"/>
          <p:cNvPicPr>
            <a:picLocks noChangeAspect="1" noChangeArrowheads="1"/>
          </p:cNvPicPr>
          <p:nvPr/>
        </p:nvPicPr>
        <p:blipFill>
          <a:blip r:embed="rId4"/>
          <a:srcRect/>
          <a:stretch>
            <a:fillRect/>
          </a:stretch>
        </p:blipFill>
        <p:spPr bwMode="auto">
          <a:xfrm>
            <a:off x="76200" y="5972175"/>
            <a:ext cx="1295400" cy="809625"/>
          </a:xfrm>
          <a:prstGeom prst="rect">
            <a:avLst/>
          </a:prstGeom>
          <a:solidFill>
            <a:srgbClr val="FFFFFF"/>
          </a:solidFill>
          <a:ln w="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35844"/>
                                        </p:tgtEl>
                                        <p:attrNameLst>
                                          <p:attrName>style.visibility</p:attrName>
                                        </p:attrNameLst>
                                      </p:cBhvr>
                                      <p:to>
                                        <p:strVal val="visible"/>
                                      </p:to>
                                    </p:set>
                                    <p:anim calcmode="lin" valueType="num">
                                      <p:cBhvr additive="base">
                                        <p:cTn id="12" dur="500" fill="hold"/>
                                        <p:tgtEl>
                                          <p:spTgt spid="35844"/>
                                        </p:tgtEl>
                                        <p:attrNameLst>
                                          <p:attrName>ppt_x</p:attrName>
                                        </p:attrNameLst>
                                      </p:cBhvr>
                                      <p:tavLst>
                                        <p:tav tm="0">
                                          <p:val>
                                            <p:strVal val="0-#ppt_w/2"/>
                                          </p:val>
                                        </p:tav>
                                        <p:tav tm="100000">
                                          <p:val>
                                            <p:strVal val="#ppt_x"/>
                                          </p:val>
                                        </p:tav>
                                      </p:tavLst>
                                    </p:anim>
                                    <p:anim calcmode="lin" valueType="num">
                                      <p:cBhvr additive="base">
                                        <p:cTn id="13"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0" y="0"/>
            <a:ext cx="9040813" cy="1077218"/>
          </a:xfrm>
          <a:prstGeom prst="rect">
            <a:avLst/>
          </a:prstGeom>
          <a:noFill/>
          <a:ln w="9525">
            <a:noFill/>
            <a:miter lim="800000"/>
            <a:headEnd/>
            <a:tailEnd/>
          </a:ln>
          <a:effectLst/>
        </p:spPr>
        <p:txBody>
          <a:bodyPr>
            <a:prstTxWarp prst="textNoShape">
              <a:avLst/>
            </a:prstTxWarp>
            <a:spAutoFit/>
          </a:bodyPr>
          <a:lstStyle/>
          <a:p>
            <a:pPr algn="ctr"/>
            <a:r>
              <a:rPr lang="en-US" altLang="zh-CN" sz="3200" dirty="0" smtClean="0">
                <a:solidFill>
                  <a:srgbClr val="0000FF"/>
                </a:solidFill>
                <a:latin typeface="Arial" charset="0"/>
                <a:ea typeface="宋体" charset="-122"/>
                <a:cs typeface="宋体" charset="-122"/>
              </a:rPr>
              <a:t>Intense Laser Pulses can </a:t>
            </a:r>
            <a:r>
              <a:rPr lang="en-US" altLang="zh-CN" sz="3200" smtClean="0">
                <a:solidFill>
                  <a:srgbClr val="0000FF"/>
                </a:solidFill>
                <a:latin typeface="Arial" charset="0"/>
                <a:ea typeface="宋体" charset="-122"/>
                <a:cs typeface="宋体" charset="-122"/>
              </a:rPr>
              <a:t>Excite both Wakes </a:t>
            </a:r>
            <a:r>
              <a:rPr lang="en-US" altLang="zh-CN" sz="3200" dirty="0" smtClean="0">
                <a:solidFill>
                  <a:srgbClr val="0000FF"/>
                </a:solidFill>
                <a:latin typeface="Arial" charset="0"/>
                <a:ea typeface="宋体" charset="-122"/>
                <a:cs typeface="宋体" charset="-122"/>
              </a:rPr>
              <a:t>&amp; Shocks in Plasmas</a:t>
            </a:r>
            <a:endParaRPr lang="en-US" altLang="zh-CN" sz="3200" dirty="0">
              <a:solidFill>
                <a:srgbClr val="0000FF"/>
              </a:solidFill>
              <a:latin typeface="Arial" charset="0"/>
              <a:ea typeface="宋体" charset="-122"/>
              <a:cs typeface="宋体" charset="-122"/>
            </a:endParaRPr>
          </a:p>
        </p:txBody>
      </p:sp>
      <p:pic>
        <p:nvPicPr>
          <p:cNvPr id="80901" name="Picture 5"/>
          <p:cNvPicPr>
            <a:picLocks noChangeAspect="1" noChangeArrowheads="1"/>
          </p:cNvPicPr>
          <p:nvPr/>
        </p:nvPicPr>
        <p:blipFill>
          <a:blip r:embed="rId3">
            <a:lum bright="37000" contrast="30000"/>
          </a:blip>
          <a:srcRect/>
          <a:stretch>
            <a:fillRect/>
          </a:stretch>
        </p:blipFill>
        <p:spPr bwMode="auto">
          <a:xfrm>
            <a:off x="457200" y="2057400"/>
            <a:ext cx="3536950" cy="3886200"/>
          </a:xfrm>
          <a:prstGeom prst="rect">
            <a:avLst/>
          </a:prstGeom>
          <a:noFill/>
        </p:spPr>
      </p:pic>
      <p:sp>
        <p:nvSpPr>
          <p:cNvPr id="80905" name="Rectangle 9"/>
          <p:cNvSpPr>
            <a:spLocks noChangeArrowheads="1"/>
          </p:cNvSpPr>
          <p:nvPr/>
        </p:nvSpPr>
        <p:spPr bwMode="auto">
          <a:xfrm>
            <a:off x="381000" y="6019800"/>
            <a:ext cx="2687638" cy="304800"/>
          </a:xfrm>
          <a:prstGeom prst="rect">
            <a:avLst/>
          </a:prstGeom>
          <a:noFill/>
          <a:ln w="9525">
            <a:noFill/>
            <a:miter lim="800000"/>
            <a:headEnd/>
            <a:tailEnd/>
          </a:ln>
          <a:effectLst/>
        </p:spPr>
        <p:txBody>
          <a:bodyPr wrap="none">
            <a:prstTxWarp prst="textNoShape">
              <a:avLst/>
            </a:prstTxWarp>
            <a:spAutoFit/>
          </a:bodyPr>
          <a:lstStyle/>
          <a:p>
            <a:r>
              <a:rPr lang="en-US" sz="1400" i="1">
                <a:latin typeface="Arial" charset="0"/>
              </a:rPr>
              <a:t>W. Lu, M. Tzoufras et al., UCLA</a:t>
            </a:r>
          </a:p>
        </p:txBody>
      </p:sp>
      <p:sp>
        <p:nvSpPr>
          <p:cNvPr id="80906" name="Rectangle 10"/>
          <p:cNvSpPr>
            <a:spLocks noChangeArrowheads="1"/>
          </p:cNvSpPr>
          <p:nvPr/>
        </p:nvSpPr>
        <p:spPr bwMode="auto">
          <a:xfrm>
            <a:off x="4881563" y="1836738"/>
            <a:ext cx="4168775" cy="43053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Clr>
                <a:srgbClr val="0066FF"/>
              </a:buClr>
              <a:buSzPct val="120000"/>
            </a:pPr>
            <a:endParaRPr lang="en-US" altLang="zh-CN" sz="1600">
              <a:latin typeface="Arial" charset="0"/>
            </a:endParaRPr>
          </a:p>
          <a:p>
            <a:pPr marL="742950" lvl="1" indent="-285750">
              <a:lnSpc>
                <a:spcPct val="80000"/>
              </a:lnSpc>
              <a:spcBef>
                <a:spcPct val="20000"/>
              </a:spcBef>
              <a:buClr>
                <a:srgbClr val="0066FF"/>
              </a:buClr>
              <a:buSzPct val="120000"/>
              <a:buFontTx/>
              <a:buChar char="–"/>
            </a:pPr>
            <a:endParaRPr lang="en-US" altLang="zh-CN" sz="1600">
              <a:latin typeface="Arial" charset="0"/>
              <a:ea typeface="ＭＳ Ｐゴシック" charset="-128"/>
            </a:endParaRPr>
          </a:p>
          <a:p>
            <a:pPr marL="342900" indent="-342900">
              <a:lnSpc>
                <a:spcPct val="80000"/>
              </a:lnSpc>
              <a:spcBef>
                <a:spcPct val="20000"/>
              </a:spcBef>
              <a:buClr>
                <a:srgbClr val="0066FF"/>
              </a:buClr>
              <a:buSzPct val="120000"/>
              <a:buFontTx/>
              <a:buChar char="•"/>
            </a:pPr>
            <a:endParaRPr lang="en-US" altLang="zh-CN" sz="1800">
              <a:latin typeface="Arial" charset="0"/>
            </a:endParaRPr>
          </a:p>
          <a:p>
            <a:pPr marL="342900" indent="-342900">
              <a:lnSpc>
                <a:spcPct val="80000"/>
              </a:lnSpc>
              <a:spcBef>
                <a:spcPct val="20000"/>
              </a:spcBef>
              <a:buClr>
                <a:srgbClr val="0066FF"/>
              </a:buClr>
              <a:buSzPct val="120000"/>
              <a:buFontTx/>
              <a:buChar char="•"/>
            </a:pPr>
            <a:endParaRPr lang="el-GR" sz="1800">
              <a:latin typeface="Arial" charset="0"/>
            </a:endParaRPr>
          </a:p>
        </p:txBody>
      </p:sp>
      <p:sp>
        <p:nvSpPr>
          <p:cNvPr id="80908" name="Text Box 12"/>
          <p:cNvSpPr txBox="1">
            <a:spLocks noChangeArrowheads="1"/>
          </p:cNvSpPr>
          <p:nvPr/>
        </p:nvSpPr>
        <p:spPr bwMode="auto">
          <a:xfrm>
            <a:off x="1069975" y="5426075"/>
            <a:ext cx="2679700" cy="519113"/>
          </a:xfrm>
          <a:prstGeom prst="rect">
            <a:avLst/>
          </a:prstGeom>
          <a:noFill/>
          <a:ln w="12700">
            <a:noFill/>
            <a:miter lim="800000"/>
            <a:headEnd/>
            <a:tailEnd/>
          </a:ln>
          <a:effectLst/>
        </p:spPr>
        <p:txBody>
          <a:bodyPr wrap="none" anchor="ctr">
            <a:prstTxWarp prst="textNoShape">
              <a:avLst/>
            </a:prstTxWarp>
            <a:spAutoFit/>
          </a:bodyPr>
          <a:lstStyle/>
          <a:p>
            <a:pPr algn="ctr"/>
            <a:r>
              <a:rPr lang="en-US" sz="2400" b="1" dirty="0">
                <a:solidFill>
                  <a:schemeClr val="bg1"/>
                </a:solidFill>
                <a:latin typeface="Arial" charset="0"/>
              </a:rPr>
              <a:t>P =.2 PW, </a:t>
            </a:r>
            <a:r>
              <a:rPr lang="en-US" sz="2800" b="1" dirty="0" err="1">
                <a:solidFill>
                  <a:schemeClr val="bg1"/>
                </a:solidFill>
                <a:latin typeface="Symbol" charset="2"/>
              </a:rPr>
              <a:t>t</a:t>
            </a:r>
            <a:r>
              <a:rPr lang="en-US" sz="2800" b="1" dirty="0">
                <a:solidFill>
                  <a:schemeClr val="bg1"/>
                </a:solidFill>
                <a:latin typeface="Symbol" charset="2"/>
              </a:rPr>
              <a:t> </a:t>
            </a:r>
            <a:r>
              <a:rPr lang="en-US" sz="2400" b="1" dirty="0">
                <a:solidFill>
                  <a:schemeClr val="bg1"/>
                </a:solidFill>
                <a:latin typeface="Arial" charset="0"/>
              </a:rPr>
              <a:t>=30fs</a:t>
            </a:r>
            <a:endParaRPr lang="en-US" sz="2400" b="1" dirty="0">
              <a:latin typeface="Arial" charset="0"/>
            </a:endParaRPr>
          </a:p>
        </p:txBody>
      </p:sp>
      <p:sp>
        <p:nvSpPr>
          <p:cNvPr id="80910" name="Rectangle 14"/>
          <p:cNvSpPr>
            <a:spLocks noChangeArrowheads="1"/>
          </p:cNvSpPr>
          <p:nvPr/>
        </p:nvSpPr>
        <p:spPr bwMode="auto">
          <a:xfrm>
            <a:off x="1524000" y="1187450"/>
            <a:ext cx="6551613" cy="641350"/>
          </a:xfrm>
          <a:prstGeom prst="rect">
            <a:avLst/>
          </a:prstGeom>
          <a:noFill/>
          <a:ln w="9525">
            <a:noFill/>
            <a:miter lim="800000"/>
            <a:headEnd/>
            <a:tailEnd/>
          </a:ln>
          <a:effectLst/>
        </p:spPr>
        <p:txBody>
          <a:bodyPr>
            <a:prstTxWarp prst="textNoShape">
              <a:avLst/>
            </a:prstTxWarp>
            <a:spAutoFit/>
          </a:bodyPr>
          <a:lstStyle/>
          <a:p>
            <a:r>
              <a:rPr lang="en-US" altLang="zh-CN" sz="1800" i="1" dirty="0" err="1">
                <a:latin typeface="Arial" charset="0"/>
                <a:ea typeface="宋体" charset="-122"/>
                <a:cs typeface="宋体" charset="-122"/>
              </a:rPr>
              <a:t>Rosenzweig</a:t>
            </a:r>
            <a:r>
              <a:rPr lang="en-US" altLang="zh-CN" sz="1800" i="1" dirty="0">
                <a:latin typeface="Arial" charset="0"/>
                <a:ea typeface="宋体" charset="-122"/>
                <a:cs typeface="宋体" charset="-122"/>
              </a:rPr>
              <a:t> et al. 1990       </a:t>
            </a:r>
            <a:r>
              <a:rPr lang="en-US" altLang="zh-CN" sz="1800" i="1" dirty="0" err="1">
                <a:latin typeface="Arial" charset="0"/>
                <a:ea typeface="宋体" charset="-122"/>
                <a:cs typeface="宋体" charset="-122"/>
              </a:rPr>
              <a:t>Pukhov</a:t>
            </a:r>
            <a:r>
              <a:rPr lang="en-US" altLang="zh-CN" sz="1800" i="1" dirty="0">
                <a:latin typeface="Arial" charset="0"/>
                <a:ea typeface="宋体" charset="-122"/>
                <a:cs typeface="宋体" charset="-122"/>
              </a:rPr>
              <a:t> and Meyer-</a:t>
            </a:r>
            <a:r>
              <a:rPr lang="en-US" altLang="zh-CN" sz="1800" i="1" dirty="0" err="1">
                <a:latin typeface="Arial" charset="0"/>
                <a:ea typeface="宋体" charset="-122"/>
                <a:cs typeface="宋体" charset="-122"/>
              </a:rPr>
              <a:t>te-vehn</a:t>
            </a:r>
            <a:r>
              <a:rPr lang="en-US" altLang="zh-CN" sz="1800" i="1" dirty="0">
                <a:latin typeface="Arial" charset="0"/>
                <a:ea typeface="宋体" charset="-122"/>
                <a:cs typeface="宋体" charset="-122"/>
              </a:rPr>
              <a:t> 2002 </a:t>
            </a:r>
            <a:endParaRPr lang="en-US" sz="1800" i="1" dirty="0">
              <a:latin typeface="Arial" charset="0"/>
            </a:endParaRPr>
          </a:p>
          <a:p>
            <a:endParaRPr lang="en-US" sz="1800" dirty="0"/>
          </a:p>
        </p:txBody>
      </p:sp>
      <p:pic>
        <p:nvPicPr>
          <p:cNvPr id="80913" name="Picture 17"/>
          <p:cNvPicPr>
            <a:picLocks noChangeAspect="1" noChangeArrowheads="1"/>
          </p:cNvPicPr>
          <p:nvPr/>
        </p:nvPicPr>
        <p:blipFill>
          <a:blip r:embed="rId4">
            <a:lum bright="13000" contrast="20000"/>
          </a:blip>
          <a:srcRect/>
          <a:stretch>
            <a:fillRect/>
          </a:stretch>
        </p:blipFill>
        <p:spPr bwMode="auto">
          <a:xfrm>
            <a:off x="4724400" y="2143125"/>
            <a:ext cx="3657600" cy="3571875"/>
          </a:xfrm>
          <a:prstGeom prst="rect">
            <a:avLst/>
          </a:prstGeom>
          <a:noFill/>
          <a:ln w="9525">
            <a:noFill/>
            <a:miter lim="800000"/>
            <a:headEnd/>
            <a:tailEnd/>
          </a:ln>
          <a:effectLst/>
        </p:spPr>
      </p:pic>
      <p:sp>
        <p:nvSpPr>
          <p:cNvPr id="80914" name="Rectangle 18"/>
          <p:cNvSpPr>
            <a:spLocks noChangeArrowheads="1"/>
          </p:cNvSpPr>
          <p:nvPr/>
        </p:nvSpPr>
        <p:spPr bwMode="auto">
          <a:xfrm>
            <a:off x="4951413" y="5491163"/>
            <a:ext cx="184150" cy="457200"/>
          </a:xfrm>
          <a:prstGeom prst="rect">
            <a:avLst/>
          </a:prstGeom>
          <a:noFill/>
          <a:ln w="9525">
            <a:noFill/>
            <a:miter lim="800000"/>
            <a:headEnd/>
            <a:tailEnd/>
          </a:ln>
          <a:effectLst/>
        </p:spPr>
        <p:txBody>
          <a:bodyPr wrap="none">
            <a:prstTxWarp prst="textNoShape">
              <a:avLst/>
            </a:prstTxWarp>
            <a:spAutoFit/>
          </a:bodyPr>
          <a:lstStyle/>
          <a:p>
            <a:endParaRPr lang="en-US" sz="2400"/>
          </a:p>
        </p:txBody>
      </p:sp>
      <p:sp>
        <p:nvSpPr>
          <p:cNvPr id="80916" name="Rectangle 20"/>
          <p:cNvSpPr>
            <a:spLocks noChangeArrowheads="1"/>
          </p:cNvSpPr>
          <p:nvPr/>
        </p:nvSpPr>
        <p:spPr bwMode="auto">
          <a:xfrm>
            <a:off x="5410200" y="1676400"/>
            <a:ext cx="2704343" cy="400110"/>
          </a:xfrm>
          <a:prstGeom prst="rect">
            <a:avLst/>
          </a:prstGeom>
          <a:noFill/>
          <a:ln w="9525">
            <a:noFill/>
            <a:miter lim="800000"/>
            <a:headEnd/>
            <a:tailEnd/>
          </a:ln>
          <a:effectLst/>
        </p:spPr>
        <p:txBody>
          <a:bodyPr wrap="none">
            <a:prstTxWarp prst="textNoShape">
              <a:avLst/>
            </a:prstTxWarp>
            <a:spAutoFit/>
          </a:bodyPr>
          <a:lstStyle/>
          <a:p>
            <a:r>
              <a:rPr lang="en-US" sz="2000" b="1" dirty="0" smtClean="0"/>
              <a:t>Dense Plasma  </a:t>
            </a:r>
            <a:r>
              <a:rPr lang="en-US" sz="2000" b="1" dirty="0" err="1" smtClean="0"/>
              <a:t>v</a:t>
            </a:r>
            <a:r>
              <a:rPr lang="en-US" sz="2000" b="1" baseline="-25000" dirty="0" err="1" smtClean="0"/>
              <a:t>g,laser</a:t>
            </a:r>
            <a:r>
              <a:rPr lang="en-US" sz="2000" b="1" baseline="-25000" dirty="0" smtClean="0"/>
              <a:t> </a:t>
            </a:r>
            <a:r>
              <a:rPr lang="en-US" sz="2000" b="1" dirty="0" smtClean="0"/>
              <a:t>&lt; </a:t>
            </a:r>
            <a:r>
              <a:rPr lang="en-US" sz="2000" b="1" dirty="0" err="1" smtClean="0"/>
              <a:t>c</a:t>
            </a:r>
            <a:endParaRPr lang="en-US" sz="2000" b="1" dirty="0"/>
          </a:p>
        </p:txBody>
      </p:sp>
      <p:sp>
        <p:nvSpPr>
          <p:cNvPr id="13" name="TextBox 12"/>
          <p:cNvSpPr txBox="1"/>
          <p:nvPr/>
        </p:nvSpPr>
        <p:spPr>
          <a:xfrm>
            <a:off x="7315200" y="4191000"/>
            <a:ext cx="1000244" cy="461665"/>
          </a:xfrm>
          <a:prstGeom prst="rect">
            <a:avLst/>
          </a:prstGeom>
          <a:noFill/>
        </p:spPr>
        <p:txBody>
          <a:bodyPr wrap="none" rtlCol="0">
            <a:spAutoFit/>
          </a:bodyPr>
          <a:lstStyle/>
          <a:p>
            <a:r>
              <a:rPr lang="en-US" sz="2400" dirty="0" smtClean="0"/>
              <a:t>2D PIC</a:t>
            </a:r>
            <a:endParaRPr lang="en-US" sz="2400" dirty="0"/>
          </a:p>
        </p:txBody>
      </p:sp>
      <p:sp>
        <p:nvSpPr>
          <p:cNvPr id="14" name="TextBox 13"/>
          <p:cNvSpPr txBox="1"/>
          <p:nvPr/>
        </p:nvSpPr>
        <p:spPr>
          <a:xfrm>
            <a:off x="1133356" y="5029200"/>
            <a:ext cx="1000244" cy="461665"/>
          </a:xfrm>
          <a:prstGeom prst="rect">
            <a:avLst/>
          </a:prstGeom>
          <a:noFill/>
        </p:spPr>
        <p:txBody>
          <a:bodyPr wrap="none" rtlCol="0">
            <a:spAutoFit/>
          </a:bodyPr>
          <a:lstStyle/>
          <a:p>
            <a:r>
              <a:rPr lang="en-US" sz="2400" dirty="0" smtClean="0">
                <a:solidFill>
                  <a:schemeClr val="bg1"/>
                </a:solidFill>
              </a:rPr>
              <a:t>3D PIC</a:t>
            </a:r>
            <a:endParaRPr lang="en-US" sz="2400" dirty="0">
              <a:solidFill>
                <a:schemeClr val="bg1"/>
              </a:solidFill>
            </a:endParaRPr>
          </a:p>
        </p:txBody>
      </p:sp>
      <p:sp>
        <p:nvSpPr>
          <p:cNvPr id="15" name="TextBox 14"/>
          <p:cNvSpPr txBox="1"/>
          <p:nvPr/>
        </p:nvSpPr>
        <p:spPr>
          <a:xfrm>
            <a:off x="6781800" y="3352800"/>
            <a:ext cx="1209323" cy="369332"/>
          </a:xfrm>
          <a:prstGeom prst="rect">
            <a:avLst/>
          </a:prstGeom>
          <a:noFill/>
        </p:spPr>
        <p:txBody>
          <a:bodyPr wrap="none" rtlCol="0">
            <a:spAutoFit/>
          </a:bodyPr>
          <a:lstStyle/>
          <a:p>
            <a:r>
              <a:rPr lang="en-US" b="1" dirty="0" smtClean="0"/>
              <a:t>Bow shock</a:t>
            </a:r>
            <a:endParaRPr lang="en-US" b="1" dirty="0"/>
          </a:p>
        </p:txBody>
      </p:sp>
      <p:sp>
        <p:nvSpPr>
          <p:cNvPr id="16" name="TextBox 15"/>
          <p:cNvSpPr txBox="1"/>
          <p:nvPr/>
        </p:nvSpPr>
        <p:spPr>
          <a:xfrm>
            <a:off x="6210925" y="3657600"/>
            <a:ext cx="723275" cy="369332"/>
          </a:xfrm>
          <a:prstGeom prst="rect">
            <a:avLst/>
          </a:prstGeom>
          <a:noFill/>
        </p:spPr>
        <p:txBody>
          <a:bodyPr wrap="none" rtlCol="0">
            <a:spAutoFit/>
          </a:bodyPr>
          <a:lstStyle/>
          <a:p>
            <a:r>
              <a:rPr lang="en-US" b="1" dirty="0" smtClean="0"/>
              <a:t>Wake</a:t>
            </a:r>
            <a:endParaRPr lang="en-US" b="1" dirty="0"/>
          </a:p>
        </p:txBody>
      </p:sp>
      <p:sp>
        <p:nvSpPr>
          <p:cNvPr id="17" name="TextBox 16"/>
          <p:cNvSpPr txBox="1"/>
          <p:nvPr/>
        </p:nvSpPr>
        <p:spPr>
          <a:xfrm>
            <a:off x="5209165" y="3657600"/>
            <a:ext cx="1115435" cy="646331"/>
          </a:xfrm>
          <a:prstGeom prst="rect">
            <a:avLst/>
          </a:prstGeom>
          <a:noFill/>
        </p:spPr>
        <p:txBody>
          <a:bodyPr wrap="none" rtlCol="0">
            <a:spAutoFit/>
          </a:bodyPr>
          <a:lstStyle/>
          <a:p>
            <a:r>
              <a:rPr lang="en-US" b="1" dirty="0" smtClean="0">
                <a:solidFill>
                  <a:schemeClr val="bg1"/>
                </a:solidFill>
              </a:rPr>
              <a:t>Turbulent</a:t>
            </a:r>
          </a:p>
          <a:p>
            <a:r>
              <a:rPr lang="en-US" b="1" dirty="0" smtClean="0">
                <a:solidFill>
                  <a:schemeClr val="bg1"/>
                </a:solidFill>
              </a:rPr>
              <a:t>Plasma</a:t>
            </a:r>
            <a:endParaRPr lang="en-US" b="1" dirty="0">
              <a:solidFill>
                <a:schemeClr val="bg1"/>
              </a:solidFill>
            </a:endParaRPr>
          </a:p>
        </p:txBody>
      </p:sp>
      <p:sp>
        <p:nvSpPr>
          <p:cNvPr id="19" name="TextBox 18"/>
          <p:cNvSpPr txBox="1"/>
          <p:nvPr/>
        </p:nvSpPr>
        <p:spPr>
          <a:xfrm>
            <a:off x="954702" y="1600200"/>
            <a:ext cx="2626698" cy="400110"/>
          </a:xfrm>
          <a:prstGeom prst="rect">
            <a:avLst/>
          </a:prstGeom>
          <a:noFill/>
        </p:spPr>
        <p:txBody>
          <a:bodyPr wrap="none" rtlCol="0">
            <a:spAutoFit/>
          </a:bodyPr>
          <a:lstStyle/>
          <a:p>
            <a:r>
              <a:rPr lang="en-US" sz="2000" b="1" dirty="0" smtClean="0"/>
              <a:t>Dilute Plasma </a:t>
            </a:r>
            <a:r>
              <a:rPr lang="en-US" sz="2000" b="1" dirty="0" err="1" smtClean="0"/>
              <a:t>v</a:t>
            </a:r>
            <a:r>
              <a:rPr lang="en-US" sz="2000" b="1" baseline="-25000" dirty="0" err="1" smtClean="0"/>
              <a:t>g,laser</a:t>
            </a:r>
            <a:r>
              <a:rPr lang="en-US" sz="2000" b="1" baseline="-25000" dirty="0" smtClean="0"/>
              <a:t> </a:t>
            </a:r>
            <a:r>
              <a:rPr lang="en-US" sz="2000" b="1" dirty="0" smtClean="0"/>
              <a:t>~ </a:t>
            </a:r>
            <a:r>
              <a:rPr lang="en-US" sz="2000" b="1" dirty="0" err="1" smtClean="0"/>
              <a:t>c</a:t>
            </a:r>
            <a:endParaRPr lang="en-US" sz="2000" b="1" dirty="0"/>
          </a:p>
        </p:txBody>
      </p:sp>
      <p:sp>
        <p:nvSpPr>
          <p:cNvPr id="18" name="TextBox 17"/>
          <p:cNvSpPr txBox="1"/>
          <p:nvPr/>
        </p:nvSpPr>
        <p:spPr>
          <a:xfrm>
            <a:off x="1275813" y="6400800"/>
            <a:ext cx="1543587" cy="369332"/>
          </a:xfrm>
          <a:prstGeom prst="rect">
            <a:avLst/>
          </a:prstGeom>
          <a:noFill/>
        </p:spPr>
        <p:txBody>
          <a:bodyPr wrap="none" rtlCol="0">
            <a:spAutoFit/>
          </a:bodyPr>
          <a:lstStyle/>
          <a:p>
            <a:r>
              <a:rPr lang="en-US" dirty="0" smtClean="0"/>
              <a:t>V</a:t>
            </a:r>
            <a:r>
              <a:rPr lang="en-US" baseline="-25000" dirty="0" smtClean="0"/>
              <a:t>g</a:t>
            </a:r>
            <a:r>
              <a:rPr lang="en-US" dirty="0" smtClean="0"/>
              <a:t>=c(1-n</a:t>
            </a:r>
            <a:r>
              <a:rPr lang="en-US" baseline="-25000" dirty="0" smtClean="0"/>
              <a:t>e</a:t>
            </a:r>
            <a:r>
              <a:rPr lang="en-US" dirty="0" smtClean="0"/>
              <a:t>/2n</a:t>
            </a:r>
            <a:r>
              <a:rPr lang="en-US" baseline="-25000" dirty="0" smtClean="0"/>
              <a:t>c</a:t>
            </a:r>
            <a:r>
              <a:rPr lang="en-US" dirty="0" smtClean="0"/>
              <a:t>)</a:t>
            </a:r>
            <a:endParaRPr lang="en-US" dirty="0"/>
          </a:p>
        </p:txBody>
      </p:sp>
      <p:sp>
        <p:nvSpPr>
          <p:cNvPr id="21" name="TextBox 20"/>
          <p:cNvSpPr txBox="1"/>
          <p:nvPr/>
        </p:nvSpPr>
        <p:spPr>
          <a:xfrm>
            <a:off x="6096000" y="5867400"/>
            <a:ext cx="1639541" cy="369332"/>
          </a:xfrm>
          <a:prstGeom prst="rect">
            <a:avLst/>
          </a:prstGeom>
          <a:noFill/>
        </p:spPr>
        <p:txBody>
          <a:bodyPr wrap="none" rtlCol="0">
            <a:spAutoFit/>
          </a:bodyPr>
          <a:lstStyle/>
          <a:p>
            <a:r>
              <a:rPr lang="en-US" dirty="0" smtClean="0"/>
              <a:t>P=5 TW, </a:t>
            </a:r>
            <a:r>
              <a:rPr lang="en-US" dirty="0" err="1" smtClean="0"/>
              <a:t>τ</a:t>
            </a:r>
            <a:r>
              <a:rPr lang="en-US" dirty="0" smtClean="0"/>
              <a:t>=30 </a:t>
            </a:r>
            <a:r>
              <a:rPr lang="en-US" dirty="0" err="1" smtClean="0"/>
              <a:t>fs</a:t>
            </a:r>
            <a:r>
              <a:rPr lang="en-US" dirty="0" smtClean="0"/>
              <a:t> </a:t>
            </a: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a:lum bright="22000" contrast="24000"/>
          </a:blip>
          <a:srcRect/>
          <a:stretch>
            <a:fillRect/>
          </a:stretch>
        </p:blipFill>
        <p:spPr bwMode="auto">
          <a:xfrm>
            <a:off x="5486400" y="2971800"/>
            <a:ext cx="3094038" cy="3886200"/>
          </a:xfrm>
          <a:prstGeom prst="rect">
            <a:avLst/>
          </a:prstGeom>
          <a:noFill/>
          <a:ln w="9525">
            <a:noFill/>
            <a:miter lim="800000"/>
            <a:headEnd/>
            <a:tailEnd/>
          </a:ln>
          <a:effectLst/>
        </p:spPr>
      </p:pic>
      <p:pic>
        <p:nvPicPr>
          <p:cNvPr id="192515" name="Picture 3"/>
          <p:cNvPicPr>
            <a:picLocks noChangeAspect="1" noChangeArrowheads="1"/>
          </p:cNvPicPr>
          <p:nvPr/>
        </p:nvPicPr>
        <p:blipFill>
          <a:blip r:embed="rId3"/>
          <a:srcRect/>
          <a:stretch>
            <a:fillRect/>
          </a:stretch>
        </p:blipFill>
        <p:spPr bwMode="auto">
          <a:xfrm>
            <a:off x="0" y="3048000"/>
            <a:ext cx="3389313" cy="3541713"/>
          </a:xfrm>
          <a:prstGeom prst="rect">
            <a:avLst/>
          </a:prstGeom>
          <a:solidFill>
            <a:schemeClr val="tx1"/>
          </a:solidFill>
          <a:ln w="9525">
            <a:solidFill>
              <a:schemeClr val="bg1"/>
            </a:solidFill>
            <a:miter lim="800000"/>
            <a:headEnd/>
            <a:tailEnd/>
          </a:ln>
          <a:effectLst/>
        </p:spPr>
      </p:pic>
      <p:sp>
        <p:nvSpPr>
          <p:cNvPr id="192516" name="Rectangle 4"/>
          <p:cNvSpPr>
            <a:spLocks noChangeArrowheads="1"/>
          </p:cNvSpPr>
          <p:nvPr/>
        </p:nvSpPr>
        <p:spPr bwMode="auto">
          <a:xfrm>
            <a:off x="2771775" y="1588"/>
            <a:ext cx="184150" cy="1128712"/>
          </a:xfrm>
          <a:prstGeom prst="rect">
            <a:avLst/>
          </a:prstGeom>
          <a:noFill/>
          <a:ln w="9525">
            <a:noFill/>
            <a:miter lim="800000"/>
            <a:headEnd/>
            <a:tailEnd/>
          </a:ln>
          <a:effectLst/>
        </p:spPr>
        <p:txBody>
          <a:bodyPr wrap="none">
            <a:prstTxWarp prst="textNoShape">
              <a:avLst/>
            </a:prstTxWarp>
            <a:spAutoFit/>
          </a:bodyPr>
          <a:lstStyle/>
          <a:p>
            <a:pPr algn="ctr"/>
            <a:endParaRPr lang="en-US" altLang="zh-CN" sz="3200" b="1">
              <a:solidFill>
                <a:srgbClr val="0066FF"/>
              </a:solidFill>
              <a:latin typeface="Arial" charset="0"/>
              <a:ea typeface="宋体" charset="-122"/>
              <a:cs typeface="宋体" charset="-122"/>
            </a:endParaRPr>
          </a:p>
          <a:p>
            <a:pPr algn="ctr"/>
            <a:endParaRPr lang="en-US"/>
          </a:p>
        </p:txBody>
      </p:sp>
      <p:sp>
        <p:nvSpPr>
          <p:cNvPr id="192517" name="Rectangle 5"/>
          <p:cNvSpPr>
            <a:spLocks noChangeArrowheads="1"/>
          </p:cNvSpPr>
          <p:nvPr/>
        </p:nvSpPr>
        <p:spPr bwMode="auto">
          <a:xfrm>
            <a:off x="-76200" y="0"/>
            <a:ext cx="5486400" cy="523220"/>
          </a:xfrm>
          <a:prstGeom prst="rect">
            <a:avLst/>
          </a:prstGeom>
          <a:noFill/>
          <a:ln w="9525">
            <a:noFill/>
            <a:miter lim="800000"/>
            <a:headEnd/>
            <a:tailEnd/>
          </a:ln>
          <a:effectLst/>
        </p:spPr>
        <p:txBody>
          <a:bodyPr>
            <a:prstTxWarp prst="textNoShape">
              <a:avLst/>
            </a:prstTxWarp>
            <a:spAutoFit/>
          </a:bodyPr>
          <a:lstStyle/>
          <a:p>
            <a:r>
              <a:rPr lang="en-US" sz="2800" dirty="0">
                <a:solidFill>
                  <a:srgbClr val="1D16FF"/>
                </a:solidFill>
                <a:latin typeface="Times New Roman"/>
              </a:rPr>
              <a:t>Conventional Accelerator</a:t>
            </a:r>
            <a:endParaRPr lang="en-US" dirty="0">
              <a:latin typeface="Times New Roman"/>
            </a:endParaRPr>
          </a:p>
        </p:txBody>
      </p:sp>
      <p:sp>
        <p:nvSpPr>
          <p:cNvPr id="192518" name="Rectangle 6"/>
          <p:cNvSpPr>
            <a:spLocks noChangeArrowheads="1"/>
          </p:cNvSpPr>
          <p:nvPr/>
        </p:nvSpPr>
        <p:spPr bwMode="auto">
          <a:xfrm>
            <a:off x="5257800" y="76200"/>
            <a:ext cx="4495800" cy="523220"/>
          </a:xfrm>
          <a:prstGeom prst="rect">
            <a:avLst/>
          </a:prstGeom>
          <a:noFill/>
          <a:ln w="9525">
            <a:noFill/>
            <a:miter lim="800000"/>
            <a:headEnd/>
            <a:tailEnd/>
          </a:ln>
          <a:effectLst/>
        </p:spPr>
        <p:txBody>
          <a:bodyPr>
            <a:prstTxWarp prst="textNoShape">
              <a:avLst/>
            </a:prstTxWarp>
            <a:spAutoFit/>
          </a:bodyPr>
          <a:lstStyle/>
          <a:p>
            <a:r>
              <a:rPr lang="en-US" sz="2800" dirty="0">
                <a:solidFill>
                  <a:srgbClr val="1D16FF"/>
                </a:solidFill>
                <a:latin typeface="Times New Roman"/>
              </a:rPr>
              <a:t>Plasma Accelerator</a:t>
            </a:r>
            <a:endParaRPr lang="en-US" sz="2800" dirty="0">
              <a:latin typeface="Times New Roman"/>
            </a:endParaRPr>
          </a:p>
        </p:txBody>
      </p:sp>
      <p:sp>
        <p:nvSpPr>
          <p:cNvPr id="192519" name="Rectangle 7"/>
          <p:cNvSpPr>
            <a:spLocks noChangeArrowheads="1"/>
          </p:cNvSpPr>
          <p:nvPr/>
        </p:nvSpPr>
        <p:spPr bwMode="auto">
          <a:xfrm>
            <a:off x="273050" y="685800"/>
            <a:ext cx="8755063" cy="2647950"/>
          </a:xfrm>
          <a:prstGeom prst="rect">
            <a:avLst/>
          </a:prstGeom>
          <a:noFill/>
          <a:ln w="9525">
            <a:noFill/>
            <a:miter lim="800000"/>
            <a:headEnd/>
            <a:tailEnd/>
          </a:ln>
          <a:effectLst/>
        </p:spPr>
        <p:txBody>
          <a:bodyPr>
            <a:prstTxWarp prst="textNoShape">
              <a:avLst/>
            </a:prstTxWarp>
            <a:spAutoFit/>
          </a:bodyPr>
          <a:lstStyle/>
          <a:p>
            <a:r>
              <a:rPr lang="en-US" sz="2400" i="1">
                <a:effectLst>
                  <a:outerShdw blurRad="38100" dist="38100" dir="2700000" algn="tl">
                    <a:srgbClr val="FFFFFF"/>
                  </a:outerShdw>
                </a:effectLst>
              </a:rPr>
              <a:t>Copper  Structure with irises                           Ionized Gas</a:t>
            </a:r>
          </a:p>
          <a:p>
            <a:r>
              <a:rPr lang="en-US" sz="2400" i="1">
                <a:effectLst>
                  <a:outerShdw blurRad="38100" dist="38100" dir="2700000" algn="tl">
                    <a:srgbClr val="FFFFFF"/>
                  </a:outerShdw>
                </a:effectLst>
              </a:rPr>
              <a:t>Powered by microwaves                                  Powered by a Laser or</a:t>
            </a:r>
          </a:p>
          <a:p>
            <a:r>
              <a:rPr lang="en-US" sz="2400" i="1">
                <a:effectLst>
                  <a:outerShdw blurRad="38100" dist="38100" dir="2700000" algn="tl">
                    <a:srgbClr val="FFFFFF"/>
                  </a:outerShdw>
                </a:effectLst>
              </a:rPr>
              <a:t>                                                                            electron beam pulse</a:t>
            </a:r>
          </a:p>
          <a:p>
            <a:r>
              <a:rPr lang="en-US" sz="2400" i="1">
                <a:effectLst>
                  <a:outerShdw blurRad="38100" dist="38100" dir="2700000" algn="tl">
                    <a:srgbClr val="FFFFFF"/>
                  </a:outerShdw>
                </a:effectLst>
              </a:rPr>
              <a:t>Energy Gain 20 MV/m                                    Energy Gain 20 GV/m</a:t>
            </a:r>
          </a:p>
          <a:p>
            <a:r>
              <a:rPr lang="en-US" sz="2400" i="1">
                <a:effectLst>
                  <a:outerShdw blurRad="38100" dist="38100" dir="2700000" algn="tl">
                    <a:srgbClr val="FFFFFF"/>
                  </a:outerShdw>
                </a:effectLst>
              </a:rPr>
              <a:t>Structure Diameter 10cm                                 Diameter  1mm</a:t>
            </a:r>
          </a:p>
          <a:p>
            <a:r>
              <a:rPr lang="en-US" sz="2400" i="1">
                <a:effectLst>
                  <a:outerShdw blurRad="38100" dist="38100" dir="2700000" algn="tl">
                    <a:srgbClr val="FFFFFF"/>
                  </a:outerShdw>
                </a:effectLst>
              </a:rPr>
              <a:t>                                                                         Lifetime one picosecond</a:t>
            </a:r>
          </a:p>
          <a:p>
            <a:endParaRPr lang="en-US" sz="2400" i="1">
              <a:effectLst>
                <a:outerShdw blurRad="38100" dist="38100" dir="2700000" algn="tl">
                  <a:srgbClr val="FFFFFF"/>
                </a:outerShdw>
              </a:effectLst>
            </a:endParaRPr>
          </a:p>
        </p:txBody>
      </p:sp>
      <p:sp>
        <p:nvSpPr>
          <p:cNvPr id="192520" name="Line 8"/>
          <p:cNvSpPr>
            <a:spLocks noChangeShapeType="1"/>
          </p:cNvSpPr>
          <p:nvPr/>
        </p:nvSpPr>
        <p:spPr bwMode="auto">
          <a:xfrm>
            <a:off x="3276600" y="3581400"/>
            <a:ext cx="0" cy="2590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21" name="Line 9"/>
          <p:cNvSpPr>
            <a:spLocks noChangeShapeType="1"/>
          </p:cNvSpPr>
          <p:nvPr/>
        </p:nvSpPr>
        <p:spPr bwMode="auto">
          <a:xfrm>
            <a:off x="2743200" y="3886200"/>
            <a:ext cx="0" cy="2590800"/>
          </a:xfrm>
          <a:prstGeom prst="line">
            <a:avLst/>
          </a:prstGeom>
          <a:noFill/>
          <a:ln w="57150">
            <a:solidFill>
              <a:schemeClr val="bg1"/>
            </a:solidFill>
            <a:round/>
            <a:headEnd/>
            <a:tailEnd/>
          </a:ln>
          <a:effectLst/>
        </p:spPr>
        <p:txBody>
          <a:bodyPr wrap="none" anchor="ctr">
            <a:prstTxWarp prst="textNoShape">
              <a:avLst/>
            </a:prstTxWarp>
          </a:bodyPr>
          <a:lstStyle/>
          <a:p>
            <a:endParaRPr lang="en-US"/>
          </a:p>
        </p:txBody>
      </p:sp>
      <p:sp>
        <p:nvSpPr>
          <p:cNvPr id="192522" name="Rectangle 10"/>
          <p:cNvSpPr>
            <a:spLocks noChangeArrowheads="1"/>
          </p:cNvSpPr>
          <p:nvPr/>
        </p:nvSpPr>
        <p:spPr bwMode="auto">
          <a:xfrm>
            <a:off x="2819400" y="4510088"/>
            <a:ext cx="666750" cy="457200"/>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bg1"/>
                </a:solidFill>
                <a:effectLst>
                  <a:outerShdw blurRad="38100" dist="38100" dir="2700000" algn="tl">
                    <a:srgbClr val="000000"/>
                  </a:outerShdw>
                </a:effectLst>
              </a:rPr>
              <a:t>1 m</a:t>
            </a:r>
            <a:endParaRPr lang="en-US" sz="2400">
              <a:effectLst>
                <a:outerShdw blurRad="38100" dist="38100" dir="2700000" algn="tl">
                  <a:srgbClr val="FFFFFF"/>
                </a:outerShdw>
              </a:effectLst>
            </a:endParaRPr>
          </a:p>
        </p:txBody>
      </p:sp>
      <p:sp>
        <p:nvSpPr>
          <p:cNvPr id="192523" name="Line 11"/>
          <p:cNvSpPr>
            <a:spLocks noChangeShapeType="1"/>
          </p:cNvSpPr>
          <p:nvPr/>
        </p:nvSpPr>
        <p:spPr bwMode="auto">
          <a:xfrm>
            <a:off x="7696200" y="3581400"/>
            <a:ext cx="0" cy="2438400"/>
          </a:xfrm>
          <a:prstGeom prst="line">
            <a:avLst/>
          </a:prstGeom>
          <a:noFill/>
          <a:ln w="57150">
            <a:solidFill>
              <a:schemeClr val="bg1"/>
            </a:solidFill>
            <a:round/>
            <a:headEnd/>
            <a:tailEnd/>
          </a:ln>
          <a:effectLst/>
        </p:spPr>
        <p:txBody>
          <a:bodyPr wrap="none" anchor="ctr">
            <a:prstTxWarp prst="textNoShape">
              <a:avLst/>
            </a:prstTxWarp>
          </a:bodyPr>
          <a:lstStyle/>
          <a:p>
            <a:endParaRPr lang="en-US"/>
          </a:p>
        </p:txBody>
      </p:sp>
      <p:sp>
        <p:nvSpPr>
          <p:cNvPr id="192524" name="Rectangle 12"/>
          <p:cNvSpPr>
            <a:spLocks noChangeArrowheads="1"/>
          </p:cNvSpPr>
          <p:nvPr/>
        </p:nvSpPr>
        <p:spPr bwMode="auto">
          <a:xfrm>
            <a:off x="7756525" y="4257675"/>
            <a:ext cx="777875" cy="831850"/>
          </a:xfrm>
          <a:prstGeom prst="rect">
            <a:avLst/>
          </a:prstGeom>
          <a:noFill/>
          <a:ln w="9525">
            <a:solidFill>
              <a:schemeClr val="tx1"/>
            </a:solidFill>
            <a:miter lim="800000"/>
            <a:headEnd/>
            <a:tailEnd/>
          </a:ln>
          <a:effectLst/>
        </p:spPr>
        <p:txBody>
          <a:bodyPr wrap="none">
            <a:prstTxWarp prst="textNoShape">
              <a:avLst/>
            </a:prstTxWarp>
            <a:spAutoFit/>
          </a:bodyPr>
          <a:lstStyle/>
          <a:p>
            <a:r>
              <a:rPr lang="en-US" sz="2400" b="1">
                <a:solidFill>
                  <a:schemeClr val="bg1"/>
                </a:solidFill>
                <a:effectLst>
                  <a:outerShdw blurRad="38100" dist="38100" dir="2700000" algn="tl">
                    <a:srgbClr val="000000"/>
                  </a:outerShdw>
                </a:effectLst>
              </a:rPr>
              <a:t>.3</a:t>
            </a:r>
          </a:p>
          <a:p>
            <a:r>
              <a:rPr lang="en-US" sz="2400" b="1">
                <a:solidFill>
                  <a:schemeClr val="bg1"/>
                </a:solidFill>
                <a:effectLst>
                  <a:outerShdw blurRad="38100" dist="38100" dir="2700000" algn="tl">
                    <a:srgbClr val="000000"/>
                  </a:outerShdw>
                </a:effectLst>
              </a:rPr>
              <a:t> mm</a:t>
            </a:r>
            <a:endParaRPr lang="en-US" sz="2400">
              <a:solidFill>
                <a:schemeClr val="bg1"/>
              </a:solidFill>
              <a:effectLst>
                <a:outerShdw blurRad="38100" dist="38100" dir="2700000" algn="tl">
                  <a:srgbClr val="000000"/>
                </a:outerShdw>
              </a:effectLst>
            </a:endParaRPr>
          </a:p>
        </p:txBody>
      </p:sp>
      <p:sp>
        <p:nvSpPr>
          <p:cNvPr id="13" name="TextBox 12"/>
          <p:cNvSpPr txBox="1"/>
          <p:nvPr/>
        </p:nvSpPr>
        <p:spPr>
          <a:xfrm>
            <a:off x="4343400" y="5410200"/>
            <a:ext cx="1556836" cy="646331"/>
          </a:xfrm>
          <a:prstGeom prst="rect">
            <a:avLst/>
          </a:prstGeom>
          <a:noFill/>
        </p:spPr>
        <p:txBody>
          <a:bodyPr wrap="none" rtlCol="0">
            <a:spAutoFit/>
          </a:bodyPr>
          <a:lstStyle/>
          <a:p>
            <a:r>
              <a:rPr lang="en-US" dirty="0" smtClean="0"/>
              <a:t>N. </a:t>
            </a:r>
            <a:r>
              <a:rPr lang="en-US" dirty="0" err="1" smtClean="0"/>
              <a:t>Matlis</a:t>
            </a:r>
            <a:r>
              <a:rPr lang="en-US" dirty="0" smtClean="0"/>
              <a:t> et al</a:t>
            </a:r>
          </a:p>
          <a:p>
            <a:r>
              <a:rPr lang="en-US" dirty="0" smtClean="0"/>
              <a:t>Nature Physics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2-05-10 at 2.11.17 PM.png"/>
          <p:cNvPicPr>
            <a:picLocks noGrp="1" noChangeAspect="1"/>
          </p:cNvPicPr>
          <p:nvPr>
            <p:ph idx="1"/>
          </p:nvPr>
        </p:nvPicPr>
        <p:blipFill>
          <a:blip r:embed="rId2">
            <a:lum bright="22000" contrast="20000"/>
          </a:blip>
          <a:srcRect l="-10610" r="-10610"/>
          <a:stretch>
            <a:fillRect/>
          </a:stretch>
        </p:blipFill>
        <p:spPr>
          <a:xfrm>
            <a:off x="-942303" y="609600"/>
            <a:ext cx="11000703" cy="6049963"/>
          </a:xfrm>
        </p:spPr>
      </p:pic>
      <p:sp>
        <p:nvSpPr>
          <p:cNvPr id="2" name="Title 1"/>
          <p:cNvSpPr>
            <a:spLocks noGrp="1"/>
          </p:cNvSpPr>
          <p:nvPr>
            <p:ph type="title"/>
          </p:nvPr>
        </p:nvSpPr>
        <p:spPr>
          <a:xfrm>
            <a:off x="0" y="0"/>
            <a:ext cx="9144000" cy="1143000"/>
          </a:xfrm>
          <a:solidFill>
            <a:schemeClr val="bg1"/>
          </a:solidFill>
        </p:spPr>
        <p:txBody>
          <a:bodyPr>
            <a:noAutofit/>
          </a:bodyPr>
          <a:lstStyle/>
          <a:p>
            <a:r>
              <a:rPr lang="en-US" sz="3400" dirty="0" smtClean="0">
                <a:solidFill>
                  <a:srgbClr val="0000FF"/>
                </a:solidFill>
              </a:rPr>
              <a:t>Typical Laser-Wakefield Acceleration Experiment circa 2013</a:t>
            </a:r>
            <a:endParaRPr lang="en-US" sz="3400" dirty="0">
              <a:solidFill>
                <a:srgbClr val="0000FF"/>
              </a:solidFill>
            </a:endParaRPr>
          </a:p>
        </p:txBody>
      </p:sp>
      <p:sp>
        <p:nvSpPr>
          <p:cNvPr id="5" name="TextBox 4"/>
          <p:cNvSpPr txBox="1"/>
          <p:nvPr/>
        </p:nvSpPr>
        <p:spPr>
          <a:xfrm>
            <a:off x="0" y="6477000"/>
            <a:ext cx="3136458" cy="369332"/>
          </a:xfrm>
          <a:prstGeom prst="rect">
            <a:avLst/>
          </a:prstGeom>
          <a:noFill/>
        </p:spPr>
        <p:txBody>
          <a:bodyPr wrap="none" rtlCol="0">
            <a:spAutoFit/>
          </a:bodyPr>
          <a:lstStyle/>
          <a:p>
            <a:r>
              <a:rPr lang="en-US" dirty="0" smtClean="0"/>
              <a:t>UCLA/UCSD/LLNL Collaboration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5948</TotalTime>
  <Words>3396</Words>
  <Application>Microsoft Macintosh PowerPoint</Application>
  <PresentationFormat>On-screen Show (4:3)</PresentationFormat>
  <Paragraphs>717</Paragraphs>
  <Slides>44</Slides>
  <Notes>12</Notes>
  <HiddenSlides>0</HiddenSlides>
  <MMClips>5</MMClips>
  <ScaleCrop>false</ScaleCrop>
  <HeadingPairs>
    <vt:vector size="4" baseType="variant">
      <vt:variant>
        <vt:lpstr>Design Template</vt:lpstr>
      </vt:variant>
      <vt:variant>
        <vt:i4>1</vt:i4>
      </vt:variant>
      <vt:variant>
        <vt:lpstr>Slide Titles</vt:lpstr>
      </vt:variant>
      <vt:variant>
        <vt:i4>44</vt:i4>
      </vt:variant>
    </vt:vector>
  </HeadingPairs>
  <TitlesOfParts>
    <vt:vector size="45" baseType="lpstr">
      <vt:lpstr>Office Theme</vt:lpstr>
      <vt:lpstr>Wakes and Shocks in Plasmas </vt:lpstr>
      <vt:lpstr> </vt:lpstr>
      <vt:lpstr>Slide 3</vt:lpstr>
      <vt:lpstr>Slide 4</vt:lpstr>
      <vt:lpstr>Wakes in Plasmas Excited by Passage of a Relativistic Electron Beam</vt:lpstr>
      <vt:lpstr>Slide 6</vt:lpstr>
      <vt:lpstr>Slide 7</vt:lpstr>
      <vt:lpstr>Slide 8</vt:lpstr>
      <vt:lpstr>Typical Laser-Wakefield Acceleration Experiment circa 2013</vt:lpstr>
      <vt:lpstr>Slide 10</vt:lpstr>
      <vt:lpstr>High Quality Electron Beams Accelerated  at 100 GeV/m in Laser Wakefield Accelerator</vt:lpstr>
      <vt:lpstr>Slide 12</vt:lpstr>
      <vt:lpstr>Slide 13</vt:lpstr>
      <vt:lpstr>Electron Beam Drivers Enable Meter-Scale Wakefield Acceleration</vt:lpstr>
      <vt:lpstr>Beam-Driven Wakefield Acceleration from  42 GeV-85 GeV in 85 cm.</vt:lpstr>
      <vt:lpstr>Slide 16</vt:lpstr>
      <vt:lpstr>Slide 17</vt:lpstr>
      <vt:lpstr>Slide 18</vt:lpstr>
      <vt:lpstr>Detached Supersonic shocks can be launched by a laser pulse in an over-dense plasma</vt:lpstr>
      <vt:lpstr>Slide 20</vt:lpstr>
      <vt:lpstr>Excitation of Collisionless Shocks</vt:lpstr>
      <vt:lpstr>Shock Excitation and Reflection of Ions</vt:lpstr>
      <vt:lpstr>Critical Mach Number Needed for Ion Reflection as a Function of Γ and Θ</vt:lpstr>
      <vt:lpstr>Density Ratio Γ= nd/nu Threshold of Shocks (ion density evolution) </vt:lpstr>
      <vt:lpstr>Density Ratio Γ Threshold of Shock Formation (ion momentum evolution) </vt:lpstr>
      <vt:lpstr>Drift Velocity Helps Shock Formation (ion density evolution) </vt:lpstr>
      <vt:lpstr>Drift Velocity Helps Shock Formation (ion momentum evolution) </vt:lpstr>
      <vt:lpstr>Transition from Ion Acoustic Wave to Shock in Two Drifting Interpenetrating Plasmas</vt:lpstr>
      <vt:lpstr>Formation of Collisionless shocks</vt:lpstr>
      <vt:lpstr>Ion Acceleration by Collisionless Shocks: Reduction to Practice</vt:lpstr>
      <vt:lpstr>Slide 31</vt:lpstr>
      <vt:lpstr>Slide 32</vt:lpstr>
      <vt:lpstr>Slide 33</vt:lpstr>
      <vt:lpstr>Overdense Penetration and Radiation Pressure Lead to “Hole-Boring” </vt:lpstr>
      <vt:lpstr>Slide 35</vt:lpstr>
      <vt:lpstr>Slide 36</vt:lpstr>
      <vt:lpstr>Slide 37</vt:lpstr>
      <vt:lpstr>Slide 38</vt:lpstr>
      <vt:lpstr>Slide 39</vt:lpstr>
      <vt:lpstr>Scaling of Energy and Energy Spread with a0 OSIRIS 2D Simulations : F. Fiuza et al</vt:lpstr>
      <vt:lpstr>Conclusions</vt:lpstr>
      <vt:lpstr>ACKNOWLEDGEMENTS</vt:lpstr>
      <vt:lpstr>Collisionless Shocks formed when Shock Thickness &lt;&lt; Collisional mfp(s) </vt:lpstr>
      <vt:lpstr>Slide 44</vt:lpstr>
    </vt:vector>
  </TitlesOfParts>
  <Company>UCLA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Wakes and Shocks</dc:title>
  <dc:creator>Chan Joshi</dc:creator>
  <cp:lastModifiedBy>Chan Joshi</cp:lastModifiedBy>
  <cp:revision>287</cp:revision>
  <dcterms:created xsi:type="dcterms:W3CDTF">2012-09-19T03:59:04Z</dcterms:created>
  <dcterms:modified xsi:type="dcterms:W3CDTF">2012-09-19T04:08:58Z</dcterms:modified>
</cp:coreProperties>
</file>