
<file path=[Content_Types].xml><?xml version="1.0" encoding="utf-8"?>
<Types xmlns="http://schemas.openxmlformats.org/package/2006/content-types">
  <Default Extension="jpg" ContentType="image/jpeg"/>
  <Default Extension="emf" ContentType="image/x-emf"/>
  <Default Extension="wmv" ContentType="video/unknown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gif" ContentType="image/gif"/>
  <Default Extension="mo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3.xml" ContentType="application/vnd.openxmlformats-officedocument.presentationml.notesSlide+xml"/>
  <Override PartName="/ppt/embeddings/oleObject13.bin" ContentType="application/vnd.openxmlformats-officedocument.oleObject"/>
  <Override PartName="/ppt/media/media3.gif" ContentType="video/unknown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8" r:id="rId2"/>
    <p:sldId id="330" r:id="rId3"/>
    <p:sldId id="316" r:id="rId4"/>
    <p:sldId id="315" r:id="rId5"/>
    <p:sldId id="317" r:id="rId6"/>
    <p:sldId id="325" r:id="rId7"/>
    <p:sldId id="293" r:id="rId8"/>
    <p:sldId id="326" r:id="rId9"/>
    <p:sldId id="327" r:id="rId10"/>
    <p:sldId id="307" r:id="rId11"/>
    <p:sldId id="318" r:id="rId12"/>
    <p:sldId id="308" r:id="rId13"/>
    <p:sldId id="328" r:id="rId14"/>
    <p:sldId id="322" r:id="rId15"/>
    <p:sldId id="300" r:id="rId16"/>
    <p:sldId id="294" r:id="rId17"/>
    <p:sldId id="301" r:id="rId18"/>
    <p:sldId id="323" r:id="rId19"/>
    <p:sldId id="295" r:id="rId20"/>
    <p:sldId id="329" r:id="rId21"/>
    <p:sldId id="290" r:id="rId22"/>
    <p:sldId id="291" r:id="rId23"/>
    <p:sldId id="292" r:id="rId24"/>
    <p:sldId id="302" r:id="rId25"/>
    <p:sldId id="320" r:id="rId26"/>
    <p:sldId id="319" r:id="rId27"/>
    <p:sldId id="312" r:id="rId28"/>
    <p:sldId id="311" r:id="rId29"/>
    <p:sldId id="310" r:id="rId30"/>
    <p:sldId id="321" r:id="rId31"/>
    <p:sldId id="303" r:id="rId32"/>
    <p:sldId id="32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C800"/>
    <a:srgbClr val="78D8FC"/>
    <a:srgbClr val="6ABFDE"/>
    <a:srgbClr val="BAE4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255" autoAdjust="0"/>
  </p:normalViewPr>
  <p:slideViewPr>
    <p:cSldViewPr>
      <p:cViewPr varScale="1">
        <p:scale>
          <a:sx n="128" d="100"/>
          <a:sy n="128" d="100"/>
        </p:scale>
        <p:origin x="-864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8" Type="http://schemas.openxmlformats.org/officeDocument/2006/relationships/image" Target="../media/image34.emf"/><Relationship Id="rId9" Type="http://schemas.openxmlformats.org/officeDocument/2006/relationships/image" Target="../media/image35.emf"/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Relationship Id="rId2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4C876-7067-CD42-94BA-4BCC5D140CA8}" type="datetimeFigureOut">
              <a:rPr lang="en-US" smtClean="0"/>
              <a:t>12/8/15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0072D-BAF7-8C44-94A9-56B29AF3B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67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0072D-BAF7-8C44-94A9-56B29AF3BF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35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</a:t>
            </a:r>
            <a:r>
              <a:rPr lang="en-US" baseline="0" dirty="0" smtClean="0"/>
              <a:t> interesting effect is a spray instability that we can induce with E and 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E4BCE-0BF8-428A-8C4E-461BFE754E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52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 mountain does not minimize</a:t>
            </a:r>
            <a:r>
              <a:rPr lang="en-US" baseline="0" dirty="0" smtClean="0"/>
              <a:t> energy.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E4BCE-0BF8-428A-8C4E-461BFE754E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55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42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6E7CAD-2BF9-47D3-8A06-245AE07540F5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C32003-F537-4631-A44D-A02377443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24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6E7CAD-2BF9-47D3-8A06-245AE07540F5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C32003-F537-4631-A44D-A02377443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9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6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6E7CAD-2BF9-47D3-8A06-245AE07540F5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C32003-F537-4631-A44D-A02377443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04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6E7CAD-2BF9-47D3-8A06-245AE07540F5}" type="datetimeFigureOut">
              <a:rPr lang="en-US" smtClean="0"/>
              <a:t>12/8/15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C32003-F537-4631-A44D-A02377443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39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6E7CAD-2BF9-47D3-8A06-245AE07540F5}" type="datetimeFigureOut">
              <a:rPr lang="en-US" smtClean="0"/>
              <a:t>12/8/15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C32003-F537-4631-A44D-A02377443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08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6E7CAD-2BF9-47D3-8A06-245AE07540F5}" type="datetimeFigureOut">
              <a:rPr lang="en-US" smtClean="0"/>
              <a:t>12/8/15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C32003-F537-4631-A44D-A02377443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5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6E7CAD-2BF9-47D3-8A06-245AE07540F5}" type="datetimeFigureOut">
              <a:rPr lang="en-US" smtClean="0"/>
              <a:t>12/8/15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C32003-F537-4631-A44D-A02377443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0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6E7CAD-2BF9-47D3-8A06-245AE07540F5}" type="datetimeFigureOut">
              <a:rPr lang="en-US" smtClean="0"/>
              <a:t>12/8/15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C32003-F537-4631-A44D-A02377443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98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6E7CAD-2BF9-47D3-8A06-245AE07540F5}" type="datetimeFigureOut">
              <a:rPr lang="en-US" smtClean="0"/>
              <a:t>12/8/15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C32003-F537-4631-A44D-A02377443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30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 descr="UI Log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56891"/>
            <a:ext cx="609600" cy="628909"/>
          </a:xfrm>
          <a:prstGeom prst="rect">
            <a:avLst/>
          </a:prstGeom>
        </p:spPr>
      </p:pic>
      <p:pic>
        <p:nvPicPr>
          <p:cNvPr id="8" name="Picture 7" descr="Yale Logo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762000" cy="327526"/>
          </a:xfrm>
          <a:prstGeom prst="rect">
            <a:avLst/>
          </a:prstGeom>
        </p:spPr>
      </p:pic>
      <p:pic>
        <p:nvPicPr>
          <p:cNvPr id="9" name="Picture 8" descr="mtucm.jpg"/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99" y="152400"/>
            <a:ext cx="1604387" cy="30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339696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1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emf"/><Relationship Id="rId20" Type="http://schemas.openxmlformats.org/officeDocument/2006/relationships/oleObject" Target="../embeddings/oleObject12.bin"/><Relationship Id="rId21" Type="http://schemas.openxmlformats.org/officeDocument/2006/relationships/image" Target="../media/image35.emf"/><Relationship Id="rId10" Type="http://schemas.openxmlformats.org/officeDocument/2006/relationships/oleObject" Target="../embeddings/oleObject7.bin"/><Relationship Id="rId11" Type="http://schemas.openxmlformats.org/officeDocument/2006/relationships/image" Target="../media/image30.emf"/><Relationship Id="rId12" Type="http://schemas.openxmlformats.org/officeDocument/2006/relationships/oleObject" Target="../embeddings/oleObject8.bin"/><Relationship Id="rId13" Type="http://schemas.openxmlformats.org/officeDocument/2006/relationships/image" Target="../media/image31.emf"/><Relationship Id="rId14" Type="http://schemas.openxmlformats.org/officeDocument/2006/relationships/oleObject" Target="../embeddings/oleObject9.bin"/><Relationship Id="rId15" Type="http://schemas.openxmlformats.org/officeDocument/2006/relationships/image" Target="../media/image32.emf"/><Relationship Id="rId16" Type="http://schemas.openxmlformats.org/officeDocument/2006/relationships/oleObject" Target="../embeddings/oleObject10.bin"/><Relationship Id="rId17" Type="http://schemas.openxmlformats.org/officeDocument/2006/relationships/image" Target="../media/image33.emf"/><Relationship Id="rId18" Type="http://schemas.openxmlformats.org/officeDocument/2006/relationships/oleObject" Target="../embeddings/oleObject11.bin"/><Relationship Id="rId19" Type="http://schemas.openxmlformats.org/officeDocument/2006/relationships/image" Target="../media/image3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27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28.emf"/><Relationship Id="rId8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15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45.gif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jpg"/><Relationship Id="rId7" Type="http://schemas.openxmlformats.org/officeDocument/2006/relationships/image" Target="../media/image63.jpg"/><Relationship Id="rId8" Type="http://schemas.openxmlformats.org/officeDocument/2006/relationships/image" Target="../media/image64.jpg"/><Relationship Id="rId9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o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67.png"/><Relationship Id="rId7" Type="http://schemas.openxmlformats.org/officeDocument/2006/relationships/oleObject" Target="../embeddings/oleObject13.bin"/><Relationship Id="rId8" Type="http://schemas.openxmlformats.org/officeDocument/2006/relationships/image" Target="../media/image66.emf"/><Relationship Id="rId1" Type="http://schemas.openxmlformats.org/officeDocument/2006/relationships/vmlDrawing" Target="../drawings/vmlDrawing3.vml"/><Relationship Id="rId2" Type="http://schemas.microsoft.com/office/2007/relationships/media" Target="../media/media2.mo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8.png"/><Relationship Id="rId5" Type="http://schemas.openxmlformats.org/officeDocument/2006/relationships/image" Target="../media/image69.jp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oleObject" Target="../embeddings/oleObject14.bin"/><Relationship Id="rId5" Type="http://schemas.openxmlformats.org/officeDocument/2006/relationships/image" Target="../media/image74.emf"/><Relationship Id="rId6" Type="http://schemas.openxmlformats.org/officeDocument/2006/relationships/oleObject" Target="../embeddings/oleObject15.bin"/><Relationship Id="rId7" Type="http://schemas.openxmlformats.org/officeDocument/2006/relationships/image" Target="../media/image7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7.png"/><Relationship Id="rId1" Type="http://schemas.microsoft.com/office/2007/relationships/media" Target="../media/media4.wmv"/><Relationship Id="rId2" Type="http://schemas.openxmlformats.org/officeDocument/2006/relationships/video" Target="../media/media4.wmv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8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9.emf"/><Relationship Id="rId9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Relationship Id="rId7" Type="http://schemas.openxmlformats.org/officeDocument/2006/relationships/image" Target="../media/image15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22225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Electrospray from Magneto-electrostatic Instabilities</a:t>
            </a:r>
            <a:endParaRPr lang="en-US" sz="3600" dirty="0"/>
          </a:p>
        </p:txBody>
      </p:sp>
      <p:pic>
        <p:nvPicPr>
          <p:cNvPr id="5" name="Picture 4" descr="Yal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659868"/>
            <a:ext cx="762000" cy="327526"/>
          </a:xfrm>
          <a:prstGeom prst="rect">
            <a:avLst/>
          </a:prstGeom>
        </p:spPr>
      </p:pic>
      <p:pic>
        <p:nvPicPr>
          <p:cNvPr id="6" name="Picture 5" descr="mtucm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57400"/>
            <a:ext cx="1604387" cy="30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7" name="Picture 6" descr="UI 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726668"/>
            <a:ext cx="609600" cy="6289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1600" y="23622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Lyon B. King, Kurt </a:t>
            </a:r>
            <a:r>
              <a:rPr lang="en-US" dirty="0" err="1" smtClean="0"/>
              <a:t>Terhune</a:t>
            </a:r>
            <a:r>
              <a:rPr lang="en-US" dirty="0" smtClean="0"/>
              <a:t>, Brandon Jackson, Amanda O’Toole, Stephan den </a:t>
            </a:r>
            <a:r>
              <a:rPr lang="en-US" dirty="0" err="1" smtClean="0"/>
              <a:t>Hartog</a:t>
            </a:r>
            <a:r>
              <a:rPr lang="en-US" dirty="0" smtClean="0"/>
              <a:t>, Nathan Ford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47800" y="5040868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Juan Fernandez de la Mora, Aaron Madden, Javier </a:t>
            </a:r>
            <a:r>
              <a:rPr lang="en-US" dirty="0" err="1" smtClean="0"/>
              <a:t>Cubas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47800" y="64008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Deborah Levin, Neil Mehta</a:t>
            </a:r>
            <a:endParaRPr lang="en-US" dirty="0"/>
          </a:p>
        </p:txBody>
      </p:sp>
      <p:pic>
        <p:nvPicPr>
          <p:cNvPr id="11" name="Picture 2" descr="Our logo"/>
          <p:cNvPicPr>
            <a:picLocks noChangeAspect="1" noChangeArrowheads="1"/>
          </p:cNvPicPr>
          <p:nvPr/>
        </p:nvPicPr>
        <p:blipFill>
          <a:blip r:embed="rId6" cstate="print"/>
          <a:srcRect l="5882" t="15790" b="15789"/>
          <a:stretch>
            <a:fillRect/>
          </a:stretch>
        </p:blipFill>
        <p:spPr bwMode="auto">
          <a:xfrm>
            <a:off x="3581400" y="3364468"/>
            <a:ext cx="2004647" cy="6858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447800" y="3974068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Brian </a:t>
            </a:r>
            <a:r>
              <a:rPr lang="en-US" dirty="0" err="1" smtClean="0"/>
              <a:t>Hawkett</a:t>
            </a:r>
            <a:r>
              <a:rPr lang="en-US" dirty="0" smtClean="0"/>
              <a:t>, </a:t>
            </a:r>
            <a:r>
              <a:rPr lang="en-US" dirty="0" err="1" smtClean="0"/>
              <a:t>Nirmesh</a:t>
            </a:r>
            <a:r>
              <a:rPr lang="en-US" dirty="0" smtClean="0"/>
              <a:t> Jain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0" y="1447800"/>
            <a:ext cx="1547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December 9, 2015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835775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LFF Video EMIM-NTf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2438400"/>
            <a:ext cx="4615714" cy="2593936"/>
          </a:xfrm>
          <a:prstGeom prst="rect">
            <a:avLst/>
          </a:prstGeom>
        </p:spPr>
      </p:pic>
      <p:sp>
        <p:nvSpPr>
          <p:cNvPr id="117" name="Rectangle 116"/>
          <p:cNvSpPr/>
          <p:nvPr/>
        </p:nvSpPr>
        <p:spPr>
          <a:xfrm>
            <a:off x="5715000" y="2667000"/>
            <a:ext cx="685800" cy="7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>
            <a:off x="5638800" y="2743200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500 microns</a:t>
            </a:r>
            <a:endParaRPr lang="en-US" sz="1200" dirty="0"/>
          </a:p>
        </p:txBody>
      </p:sp>
      <p:grpSp>
        <p:nvGrpSpPr>
          <p:cNvPr id="123" name="Group 122"/>
          <p:cNvGrpSpPr/>
          <p:nvPr/>
        </p:nvGrpSpPr>
        <p:grpSpPr>
          <a:xfrm>
            <a:off x="5562600" y="5105400"/>
            <a:ext cx="2245023" cy="497951"/>
            <a:chOff x="6248400" y="3751277"/>
            <a:chExt cx="1295400" cy="287323"/>
          </a:xfrm>
        </p:grpSpPr>
        <p:sp>
          <p:nvSpPr>
            <p:cNvPr id="121" name="Rectangle 120"/>
            <p:cNvSpPr/>
            <p:nvPr/>
          </p:nvSpPr>
          <p:spPr>
            <a:xfrm>
              <a:off x="6248400" y="3810000"/>
              <a:ext cx="1295400" cy="228600"/>
            </a:xfrm>
            <a:prstGeom prst="rect">
              <a:avLst/>
            </a:prstGeom>
            <a:solidFill>
              <a:srgbClr val="00C8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579761" y="3751277"/>
              <a:ext cx="679906" cy="266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Magnet</a:t>
              </a:r>
              <a:endParaRPr lang="en-US" sz="2400" b="1" dirty="0"/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228600" y="1143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Explore new fluid mechanics of combined </a:t>
            </a:r>
            <a:r>
              <a:rPr lang="en-US" b="1" u="sng" dirty="0" err="1" smtClean="0"/>
              <a:t>ferro</a:t>
            </a:r>
            <a:r>
              <a:rPr lang="en-US" b="1" u="sng" dirty="0" smtClean="0"/>
              <a:t>- and </a:t>
            </a:r>
            <a:r>
              <a:rPr lang="en-US" b="1" u="sng" dirty="0" err="1" smtClean="0"/>
              <a:t>electrohydrodynamic</a:t>
            </a:r>
            <a:r>
              <a:rPr lang="en-US" b="1" u="sng" dirty="0" smtClean="0"/>
              <a:t> spray emission</a:t>
            </a:r>
            <a:endParaRPr lang="en-US" b="1" u="sng" dirty="0"/>
          </a:p>
        </p:txBody>
      </p:sp>
      <p:sp>
        <p:nvSpPr>
          <p:cNvPr id="148" name="Up Arrow 147"/>
          <p:cNvSpPr/>
          <p:nvPr/>
        </p:nvSpPr>
        <p:spPr>
          <a:xfrm>
            <a:off x="5715000" y="3581400"/>
            <a:ext cx="152400" cy="4572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/>
          <p:cNvSpPr txBox="1"/>
          <p:nvPr/>
        </p:nvSpPr>
        <p:spPr>
          <a:xfrm>
            <a:off x="5501082" y="3276600"/>
            <a:ext cx="971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3366FF"/>
                </a:solidFill>
              </a:rPr>
              <a:t>Increasing E</a:t>
            </a:r>
            <a:endParaRPr lang="en-US" sz="1200" i="1" dirty="0">
              <a:solidFill>
                <a:srgbClr val="33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097" y="1600200"/>
            <a:ext cx="428311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54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18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New material: Ionic liquid </a:t>
            </a:r>
            <a:r>
              <a:rPr lang="en-US" sz="3200" dirty="0" err="1" smtClean="0"/>
              <a:t>ferrofluid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5562600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 smtClean="0"/>
              <a:t>6</a:t>
            </a:r>
            <a:r>
              <a:rPr lang="en-US" sz="1200" dirty="0" smtClean="0"/>
              <a:t>  Jain, N. et at., Stable and Water-Tolerant Ionic Liquid Ferrofluid. Applied Materials and Interfaces 2011 (3): p. 662-667</a:t>
            </a:r>
          </a:p>
          <a:p>
            <a:r>
              <a:rPr lang="en-US" sz="1200" baseline="30000" dirty="0" smtClean="0"/>
              <a:t>7</a:t>
            </a:r>
            <a:r>
              <a:rPr lang="en-US" sz="1200" dirty="0" smtClean="0"/>
              <a:t> Huang, W. and Wang, X., </a:t>
            </a:r>
            <a:r>
              <a:rPr lang="en-US" sz="1200" dirty="0" err="1" smtClean="0"/>
              <a:t>Stuy</a:t>
            </a:r>
            <a:r>
              <a:rPr lang="en-US" sz="1200" dirty="0" smtClean="0"/>
              <a:t> on the properties and stability of ionic liquid-based ferrofluids. Colloid </a:t>
            </a:r>
            <a:r>
              <a:rPr lang="en-US" sz="1200" dirty="0" err="1" smtClean="0"/>
              <a:t>Polym</a:t>
            </a:r>
            <a:r>
              <a:rPr lang="en-US" sz="1200" dirty="0" smtClean="0"/>
              <a:t> </a:t>
            </a:r>
            <a:r>
              <a:rPr lang="en-US" sz="1200" dirty="0" err="1" smtClean="0"/>
              <a:t>Sci</a:t>
            </a:r>
            <a:r>
              <a:rPr lang="en-US" sz="1200" dirty="0" smtClean="0"/>
              <a:t>, 2012 290: p. 1695-1702</a:t>
            </a:r>
            <a:endParaRPr lang="en-US" sz="1200" dirty="0"/>
          </a:p>
        </p:txBody>
      </p:sp>
      <p:sp>
        <p:nvSpPr>
          <p:cNvPr id="6" name="Slide Number Placeholder 9"/>
          <p:cNvSpPr txBox="1">
            <a:spLocks/>
          </p:cNvSpPr>
          <p:nvPr/>
        </p:nvSpPr>
        <p:spPr>
          <a:xfrm>
            <a:off x="5257800" y="63246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237106-F2ED-405E-BC33-CC3CF426205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4057471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Jain et al</a:t>
            </a:r>
            <a:r>
              <a:rPr lang="en-US" baseline="30000" dirty="0" smtClean="0"/>
              <a:t> 6 </a:t>
            </a:r>
            <a:r>
              <a:rPr lang="en-US" dirty="0" smtClean="0"/>
              <a:t>:</a:t>
            </a:r>
          </a:p>
          <a:p>
            <a:r>
              <a:rPr lang="en-US" dirty="0" smtClean="0"/>
              <a:t>EAN with Fe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endParaRPr lang="en-US" dirty="0" smtClean="0"/>
          </a:p>
          <a:p>
            <a:r>
              <a:rPr lang="en-US" dirty="0" smtClean="0"/>
              <a:t>EMIM-Ac with Fe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endParaRPr lang="en-US" dirty="0" smtClean="0"/>
          </a:p>
          <a:p>
            <a:r>
              <a:rPr lang="en-US" dirty="0" smtClean="0"/>
              <a:t>EMIM-SCN with Fe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6400" y="3371671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Huang and Wang</a:t>
            </a:r>
            <a:r>
              <a:rPr lang="en-US" baseline="30000" dirty="0" smtClean="0"/>
              <a:t> 7 </a:t>
            </a:r>
            <a:r>
              <a:rPr lang="en-US" dirty="0" smtClean="0"/>
              <a:t>:</a:t>
            </a:r>
          </a:p>
          <a:p>
            <a:r>
              <a:rPr lang="en-US" dirty="0" smtClean="0"/>
              <a:t>EMIM-</a:t>
            </a:r>
            <a:r>
              <a:rPr lang="en-US" dirty="0" err="1" smtClean="0"/>
              <a:t>ethylsulphate</a:t>
            </a:r>
            <a:r>
              <a:rPr lang="en-US" dirty="0" smtClean="0"/>
              <a:t> with CoFe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76600" y="4362271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EAN with </a:t>
            </a:r>
            <a:r>
              <a:rPr lang="en-US" dirty="0" err="1" smtClean="0"/>
              <a:t>Sirtex</a:t>
            </a:r>
            <a:r>
              <a:rPr lang="en-US" dirty="0" smtClean="0"/>
              <a:t> </a:t>
            </a:r>
            <a:r>
              <a:rPr lang="en-US" dirty="0" smtClean="0"/>
              <a:t>nanoparticles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09600" y="2628542"/>
            <a:ext cx="7696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38200" y="2552342"/>
            <a:ext cx="533400" cy="5334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73400" y="2552342"/>
            <a:ext cx="533400" cy="5334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308600" y="2552342"/>
            <a:ext cx="533400" cy="5334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543800" y="2552342"/>
            <a:ext cx="533400" cy="5334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81000" y="224754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667000" y="224754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876800" y="224754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86600" y="224754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Present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7" idx="0"/>
            <a:endCxn id="11" idx="4"/>
          </p:cNvCxnSpPr>
          <p:nvPr/>
        </p:nvCxnSpPr>
        <p:spPr>
          <a:xfrm flipH="1" flipV="1">
            <a:off x="1104900" y="3085742"/>
            <a:ext cx="266700" cy="97172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0"/>
            <a:endCxn id="12" idx="4"/>
          </p:cNvCxnSpPr>
          <p:nvPr/>
        </p:nvCxnSpPr>
        <p:spPr>
          <a:xfrm flipH="1" flipV="1">
            <a:off x="3340100" y="3085742"/>
            <a:ext cx="88900" cy="28592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934200" y="3629799"/>
            <a:ext cx="220185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MIM</a:t>
            </a:r>
            <a:r>
              <a:rPr lang="en-US" dirty="0" smtClean="0"/>
              <a:t>-</a:t>
            </a:r>
            <a:r>
              <a:rPr lang="en-US" dirty="0" smtClean="0"/>
              <a:t>NtF</a:t>
            </a:r>
            <a:r>
              <a:rPr lang="en-US" baseline="-25000" dirty="0" smtClean="0"/>
              <a:t>2</a:t>
            </a:r>
            <a:endParaRPr lang="en-US" dirty="0"/>
          </a:p>
          <a:p>
            <a:r>
              <a:rPr lang="en-US" dirty="0" err="1" smtClean="0"/>
              <a:t>Sulfolane</a:t>
            </a:r>
            <a:r>
              <a:rPr lang="en-US" dirty="0" smtClean="0"/>
              <a:t> + EAN</a:t>
            </a:r>
          </a:p>
          <a:p>
            <a:r>
              <a:rPr lang="en-US" dirty="0" err="1" smtClean="0"/>
              <a:t>Triglyme</a:t>
            </a:r>
            <a:endParaRPr lang="en-US" dirty="0" smtClean="0"/>
          </a:p>
          <a:p>
            <a:r>
              <a:rPr lang="en-US" dirty="0" smtClean="0"/>
              <a:t>Glycerol</a:t>
            </a:r>
            <a:endParaRPr lang="en-US" dirty="0" smtClean="0"/>
          </a:p>
          <a:p>
            <a:r>
              <a:rPr lang="en-US" dirty="0" smtClean="0"/>
              <a:t>(all with </a:t>
            </a:r>
            <a:r>
              <a:rPr lang="en-US" dirty="0" err="1" smtClean="0"/>
              <a:t>Sirtex</a:t>
            </a:r>
            <a:r>
              <a:rPr lang="en-US" dirty="0" smtClean="0"/>
              <a:t> MNPs)</a:t>
            </a:r>
            <a:endParaRPr lang="en-US" dirty="0" smtClean="0"/>
          </a:p>
        </p:txBody>
      </p:sp>
      <p:cxnSp>
        <p:nvCxnSpPr>
          <p:cNvPr id="22" name="Straight Arrow Connector 21"/>
          <p:cNvCxnSpPr>
            <a:stCxn id="9" idx="0"/>
            <a:endCxn id="13" idx="4"/>
          </p:cNvCxnSpPr>
          <p:nvPr/>
        </p:nvCxnSpPr>
        <p:spPr>
          <a:xfrm flipV="1">
            <a:off x="4838700" y="3085742"/>
            <a:ext cx="736600" cy="127652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0"/>
            <a:endCxn id="14" idx="4"/>
          </p:cNvCxnSpPr>
          <p:nvPr/>
        </p:nvCxnSpPr>
        <p:spPr>
          <a:xfrm flipH="1" flipV="1">
            <a:off x="7810500" y="3085742"/>
            <a:ext cx="224629" cy="544057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81000" y="1542871"/>
            <a:ext cx="7144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Collaboration between                          and </a:t>
            </a:r>
          </a:p>
        </p:txBody>
      </p:sp>
      <p:pic>
        <p:nvPicPr>
          <p:cNvPr id="25" name="Picture 2" descr="Our logo"/>
          <p:cNvPicPr>
            <a:picLocks noChangeAspect="1" noChangeArrowheads="1"/>
          </p:cNvPicPr>
          <p:nvPr/>
        </p:nvPicPr>
        <p:blipFill>
          <a:blip r:embed="rId2" cstate="print"/>
          <a:srcRect l="5882" t="15790" b="15789"/>
          <a:stretch>
            <a:fillRect/>
          </a:stretch>
        </p:blipFill>
        <p:spPr bwMode="auto">
          <a:xfrm>
            <a:off x="6400800" y="1542871"/>
            <a:ext cx="2004647" cy="685800"/>
          </a:xfrm>
          <a:prstGeom prst="rect">
            <a:avLst/>
          </a:prstGeom>
          <a:noFill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695272"/>
            <a:ext cx="1752600" cy="33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Oval 26"/>
          <p:cNvSpPr/>
          <p:nvPr/>
        </p:nvSpPr>
        <p:spPr>
          <a:xfrm>
            <a:off x="4191000" y="2533471"/>
            <a:ext cx="533400" cy="5334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endCxn id="27" idx="0"/>
          </p:cNvCxnSpPr>
          <p:nvPr/>
        </p:nvCxnSpPr>
        <p:spPr>
          <a:xfrm>
            <a:off x="4343400" y="2076271"/>
            <a:ext cx="114300" cy="4572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279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How to make a </a:t>
            </a:r>
            <a:r>
              <a:rPr lang="en-US" sz="3200" b="1" dirty="0" err="1" smtClean="0"/>
              <a:t>Ferrofluid</a:t>
            </a:r>
            <a:endParaRPr lang="en-US" sz="3200" b="1" dirty="0"/>
          </a:p>
        </p:txBody>
      </p:sp>
      <p:pic>
        <p:nvPicPr>
          <p:cNvPr id="4" name="Picture 3" descr="CrystalGrai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49" y="1992868"/>
            <a:ext cx="1427151" cy="10668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605099" y="2323068"/>
            <a:ext cx="152400" cy="15239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916249" y="2754868"/>
            <a:ext cx="762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297249" y="2526268"/>
            <a:ext cx="1524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094049" y="2227818"/>
            <a:ext cx="2286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459049" y="2754868"/>
            <a:ext cx="1524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395549" y="2088118"/>
            <a:ext cx="2286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306649" y="2297668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CrystalGrai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849" y="1992868"/>
            <a:ext cx="1427151" cy="1066800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4700599" y="2710418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287849" y="2754868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440249" y="2297668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287849" y="1992868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113349" y="2424668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973649" y="2145268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059249" y="2297668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897199" y="2469118"/>
            <a:ext cx="1524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725999" y="2411968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CrystalGrai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49" y="1992868"/>
            <a:ext cx="1427151" cy="1066800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>
          <a:xfrm flipH="1" flipV="1">
            <a:off x="6186499" y="2323068"/>
            <a:ext cx="152400" cy="15239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6497649" y="2754868"/>
            <a:ext cx="762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878649" y="2526268"/>
            <a:ext cx="1524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6675449" y="2227818"/>
            <a:ext cx="2286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6040449" y="2754868"/>
            <a:ext cx="1524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976949" y="2088118"/>
            <a:ext cx="2286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888049" y="2297668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478599" y="2469118"/>
            <a:ext cx="1524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51683" y="1230868"/>
            <a:ext cx="1198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T ~ Room Temp</a:t>
            </a:r>
          </a:p>
          <a:p>
            <a:pPr algn="ctr"/>
            <a:r>
              <a:rPr lang="en-US" sz="1200" b="1" dirty="0" smtClean="0"/>
              <a:t>No applied field</a:t>
            </a:r>
          </a:p>
          <a:p>
            <a:pPr algn="ctr"/>
            <a:r>
              <a:rPr lang="en-US" sz="1200" b="1" dirty="0" err="1" smtClean="0">
                <a:solidFill>
                  <a:srgbClr val="3366FF"/>
                </a:solidFill>
              </a:rPr>
              <a:t>M</a:t>
            </a:r>
            <a:r>
              <a:rPr lang="en-US" sz="1200" b="1" baseline="-25000" dirty="0" err="1" smtClean="0">
                <a:solidFill>
                  <a:srgbClr val="3366FF"/>
                </a:solidFill>
              </a:rPr>
              <a:t>net</a:t>
            </a:r>
            <a:r>
              <a:rPr lang="en-US" sz="1200" b="1" dirty="0" smtClean="0">
                <a:solidFill>
                  <a:srgbClr val="3366FF"/>
                </a:solidFill>
              </a:rPr>
              <a:t> = 0</a:t>
            </a:r>
            <a:endParaRPr lang="en-US" sz="1200" b="1" dirty="0">
              <a:solidFill>
                <a:srgbClr val="3366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89312" y="1230868"/>
            <a:ext cx="118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T ~ Room Temp</a:t>
            </a:r>
          </a:p>
          <a:p>
            <a:pPr algn="ctr"/>
            <a:r>
              <a:rPr lang="en-US" sz="1200" b="1" dirty="0" smtClean="0"/>
              <a:t>Applied Field</a:t>
            </a:r>
          </a:p>
          <a:p>
            <a:pPr algn="ctr"/>
            <a:r>
              <a:rPr lang="en-US" sz="1200" b="1" dirty="0" err="1" smtClean="0">
                <a:solidFill>
                  <a:srgbClr val="3366FF"/>
                </a:solidFill>
              </a:rPr>
              <a:t>M</a:t>
            </a:r>
            <a:r>
              <a:rPr lang="en-US" sz="1200" b="1" baseline="-25000" dirty="0" err="1" smtClean="0">
                <a:solidFill>
                  <a:srgbClr val="3366FF"/>
                </a:solidFill>
              </a:rPr>
              <a:t>net</a:t>
            </a:r>
            <a:r>
              <a:rPr lang="en-US" sz="1200" b="1" dirty="0">
                <a:solidFill>
                  <a:srgbClr val="3366FF"/>
                </a:solidFill>
              </a:rPr>
              <a:t> </a:t>
            </a:r>
            <a:r>
              <a:rPr lang="en-US" sz="1200" b="1" dirty="0" smtClean="0">
                <a:solidFill>
                  <a:srgbClr val="3366FF"/>
                </a:solidFill>
              </a:rPr>
              <a:t>&gt; 0</a:t>
            </a:r>
            <a:endParaRPr lang="en-US" sz="1200" b="1" dirty="0">
              <a:solidFill>
                <a:srgbClr val="3366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873099" y="1230868"/>
            <a:ext cx="1137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T &gt; Curie Temp</a:t>
            </a:r>
            <a:endParaRPr lang="en-US" sz="1200" b="1" dirty="0" smtClean="0"/>
          </a:p>
          <a:p>
            <a:pPr algn="ctr"/>
            <a:r>
              <a:rPr lang="en-US" sz="1200" b="1" dirty="0" smtClean="0"/>
              <a:t>Applied Field</a:t>
            </a:r>
          </a:p>
          <a:p>
            <a:pPr algn="ctr"/>
            <a:r>
              <a:rPr lang="en-US" sz="1200" b="1" dirty="0" err="1" smtClean="0">
                <a:solidFill>
                  <a:srgbClr val="3366FF"/>
                </a:solidFill>
              </a:rPr>
              <a:t>M</a:t>
            </a:r>
            <a:r>
              <a:rPr lang="en-US" sz="1200" b="1" baseline="-25000" dirty="0" err="1" smtClean="0">
                <a:solidFill>
                  <a:srgbClr val="3366FF"/>
                </a:solidFill>
              </a:rPr>
              <a:t>net</a:t>
            </a:r>
            <a:r>
              <a:rPr lang="en-US" sz="1200" b="1" dirty="0" smtClean="0">
                <a:solidFill>
                  <a:srgbClr val="3366FF"/>
                </a:solidFill>
              </a:rPr>
              <a:t>~ 0</a:t>
            </a:r>
            <a:endParaRPr lang="en-US" sz="1200" b="1" dirty="0">
              <a:solidFill>
                <a:srgbClr val="3366FF"/>
              </a:solidFill>
            </a:endParaRPr>
          </a:p>
        </p:txBody>
      </p:sp>
      <p:sp>
        <p:nvSpPr>
          <p:cNvPr id="51" name="Up Arrow 50"/>
          <p:cNvSpPr/>
          <p:nvPr/>
        </p:nvSpPr>
        <p:spPr>
          <a:xfrm>
            <a:off x="4423518" y="3135868"/>
            <a:ext cx="148482" cy="228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495800" y="3059668"/>
            <a:ext cx="38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H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2660" y="1992868"/>
            <a:ext cx="1944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Melting a Ferromagnetic</a:t>
            </a:r>
          </a:p>
          <a:p>
            <a:r>
              <a:rPr lang="en-US" sz="1600" b="1" dirty="0" smtClean="0"/>
              <a:t>Substance Doesn’t Work:</a:t>
            </a:r>
            <a:endParaRPr lang="en-US" sz="1600" b="1" dirty="0"/>
          </a:p>
        </p:txBody>
      </p:sp>
      <p:sp>
        <p:nvSpPr>
          <p:cNvPr id="56" name="Up Arrow 55"/>
          <p:cNvSpPr/>
          <p:nvPr/>
        </p:nvSpPr>
        <p:spPr>
          <a:xfrm>
            <a:off x="6404718" y="3135868"/>
            <a:ext cx="148482" cy="228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477000" y="3059668"/>
            <a:ext cx="38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H</a:t>
            </a:r>
            <a:endParaRPr lang="en-US" b="1" i="1" dirty="0">
              <a:solidFill>
                <a:srgbClr val="008000"/>
              </a:solidFill>
            </a:endParaRPr>
          </a:p>
        </p:txBody>
      </p:sp>
      <p:pic>
        <p:nvPicPr>
          <p:cNvPr id="58" name="Picture 57" descr="Molte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121" y="1982274"/>
            <a:ext cx="1157879" cy="107739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768652" y="1307068"/>
            <a:ext cx="749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</a:rPr>
              <a:t>T &gt; </a:t>
            </a:r>
            <a:r>
              <a:rPr lang="en-US" sz="1200" b="1" dirty="0" err="1" smtClean="0">
                <a:solidFill>
                  <a:srgbClr val="000000"/>
                </a:solidFill>
              </a:rPr>
              <a:t>T</a:t>
            </a:r>
            <a:r>
              <a:rPr lang="en-US" sz="1200" b="1" baseline="-25000" dirty="0" err="1" smtClean="0">
                <a:solidFill>
                  <a:srgbClr val="000000"/>
                </a:solidFill>
              </a:rPr>
              <a:t>lliquid</a:t>
            </a:r>
            <a:endParaRPr lang="en-US" sz="12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1200" b="1" dirty="0" err="1" smtClean="0">
                <a:solidFill>
                  <a:srgbClr val="3366FF"/>
                </a:solidFill>
              </a:rPr>
              <a:t>M</a:t>
            </a:r>
            <a:r>
              <a:rPr lang="en-US" sz="1200" b="1" baseline="-25000" dirty="0" err="1" smtClean="0">
                <a:solidFill>
                  <a:srgbClr val="3366FF"/>
                </a:solidFill>
              </a:rPr>
              <a:t>net</a:t>
            </a:r>
            <a:r>
              <a:rPr lang="en-US" sz="1200" b="1" dirty="0" smtClean="0">
                <a:solidFill>
                  <a:srgbClr val="3366FF"/>
                </a:solidFill>
              </a:rPr>
              <a:t> = 0</a:t>
            </a:r>
          </a:p>
        </p:txBody>
      </p:sp>
      <p:sp>
        <p:nvSpPr>
          <p:cNvPr id="60" name="Up Arrow 59"/>
          <p:cNvSpPr/>
          <p:nvPr/>
        </p:nvSpPr>
        <p:spPr>
          <a:xfrm>
            <a:off x="8004918" y="3135868"/>
            <a:ext cx="148482" cy="228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8077200" y="3059668"/>
            <a:ext cx="38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H</a:t>
            </a:r>
            <a:endParaRPr lang="en-US" b="1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31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8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2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4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20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6"/>
          <p:cNvGrpSpPr/>
          <p:nvPr/>
        </p:nvGrpSpPr>
        <p:grpSpPr>
          <a:xfrm>
            <a:off x="5943600" y="4191000"/>
            <a:ext cx="3048000" cy="2565399"/>
            <a:chOff x="5943600" y="4267200"/>
            <a:chExt cx="3048000" cy="2565399"/>
          </a:xfrm>
        </p:grpSpPr>
        <p:pic>
          <p:nvPicPr>
            <p:cNvPr id="124" name="Picture 123" descr="MH Plot Figur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4267200"/>
              <a:ext cx="3048000" cy="2427111"/>
            </a:xfrm>
            <a:prstGeom prst="rect">
              <a:avLst/>
            </a:prstGeom>
          </p:spPr>
        </p:pic>
        <p:sp>
          <p:nvSpPr>
            <p:cNvPr id="125" name="Rectangle 124"/>
            <p:cNvSpPr/>
            <p:nvPr/>
          </p:nvSpPr>
          <p:spPr>
            <a:xfrm>
              <a:off x="5943600" y="5105400"/>
              <a:ext cx="228600" cy="533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7391400" y="6603999"/>
              <a:ext cx="53340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How to make a </a:t>
            </a:r>
            <a:r>
              <a:rPr lang="en-US" sz="3200" b="1" dirty="0" err="1" smtClean="0"/>
              <a:t>Ferrofluid</a:t>
            </a:r>
            <a:endParaRPr lang="en-US" sz="3200" b="1" dirty="0"/>
          </a:p>
        </p:txBody>
      </p:sp>
      <p:pic>
        <p:nvPicPr>
          <p:cNvPr id="4" name="Picture 3" descr="CrystalGra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49" y="1992868"/>
            <a:ext cx="1427151" cy="10668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605099" y="2323068"/>
            <a:ext cx="152400" cy="15239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916249" y="2754868"/>
            <a:ext cx="762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297249" y="2526268"/>
            <a:ext cx="1524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094049" y="2227818"/>
            <a:ext cx="2286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459049" y="2754868"/>
            <a:ext cx="1524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395549" y="2088118"/>
            <a:ext cx="2286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306649" y="2297668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CrystalGra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849" y="1992868"/>
            <a:ext cx="1427151" cy="1066800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4700599" y="2710418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287849" y="2754868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440249" y="2297668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287849" y="1992868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113349" y="2424668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973649" y="2145268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059249" y="2297668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897199" y="2469118"/>
            <a:ext cx="1524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725999" y="2411968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CrystalGra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49" y="1992868"/>
            <a:ext cx="1427151" cy="1066800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>
          <a:xfrm flipH="1" flipV="1">
            <a:off x="6186499" y="2323068"/>
            <a:ext cx="152400" cy="15239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6497649" y="2754868"/>
            <a:ext cx="762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878649" y="2526268"/>
            <a:ext cx="1524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6675449" y="2227818"/>
            <a:ext cx="2286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6040449" y="2754868"/>
            <a:ext cx="1524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976949" y="2088118"/>
            <a:ext cx="2286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888049" y="2297668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478599" y="2469118"/>
            <a:ext cx="1524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51683" y="1230868"/>
            <a:ext cx="1198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T ~ Room Temp</a:t>
            </a:r>
          </a:p>
          <a:p>
            <a:pPr algn="ctr"/>
            <a:r>
              <a:rPr lang="en-US" sz="1200" b="1" dirty="0" smtClean="0"/>
              <a:t>No applied field</a:t>
            </a:r>
          </a:p>
          <a:p>
            <a:pPr algn="ctr"/>
            <a:r>
              <a:rPr lang="en-US" sz="1200" b="1" dirty="0" err="1" smtClean="0">
                <a:solidFill>
                  <a:srgbClr val="3366FF"/>
                </a:solidFill>
              </a:rPr>
              <a:t>M</a:t>
            </a:r>
            <a:r>
              <a:rPr lang="en-US" sz="1200" b="1" baseline="-25000" dirty="0" err="1" smtClean="0">
                <a:solidFill>
                  <a:srgbClr val="3366FF"/>
                </a:solidFill>
              </a:rPr>
              <a:t>net</a:t>
            </a:r>
            <a:r>
              <a:rPr lang="en-US" sz="1200" b="1" dirty="0" smtClean="0">
                <a:solidFill>
                  <a:srgbClr val="3366FF"/>
                </a:solidFill>
              </a:rPr>
              <a:t> = 0</a:t>
            </a:r>
            <a:endParaRPr lang="en-US" sz="1200" b="1" dirty="0">
              <a:solidFill>
                <a:srgbClr val="3366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89312" y="1230868"/>
            <a:ext cx="118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T ~ Room Temp</a:t>
            </a:r>
          </a:p>
          <a:p>
            <a:pPr algn="ctr"/>
            <a:r>
              <a:rPr lang="en-US" sz="1200" b="1" dirty="0" smtClean="0"/>
              <a:t>Applied Field</a:t>
            </a:r>
          </a:p>
          <a:p>
            <a:pPr algn="ctr"/>
            <a:r>
              <a:rPr lang="en-US" sz="1200" b="1" dirty="0" err="1" smtClean="0">
                <a:solidFill>
                  <a:srgbClr val="3366FF"/>
                </a:solidFill>
              </a:rPr>
              <a:t>M</a:t>
            </a:r>
            <a:r>
              <a:rPr lang="en-US" sz="1200" b="1" baseline="-25000" dirty="0" err="1" smtClean="0">
                <a:solidFill>
                  <a:srgbClr val="3366FF"/>
                </a:solidFill>
              </a:rPr>
              <a:t>net</a:t>
            </a:r>
            <a:r>
              <a:rPr lang="en-US" sz="1200" b="1" dirty="0">
                <a:solidFill>
                  <a:srgbClr val="3366FF"/>
                </a:solidFill>
              </a:rPr>
              <a:t> </a:t>
            </a:r>
            <a:r>
              <a:rPr lang="en-US" sz="1200" b="1" dirty="0" smtClean="0">
                <a:solidFill>
                  <a:srgbClr val="3366FF"/>
                </a:solidFill>
              </a:rPr>
              <a:t>&gt; 0</a:t>
            </a:r>
            <a:endParaRPr lang="en-US" sz="1200" b="1" dirty="0">
              <a:solidFill>
                <a:srgbClr val="3366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873099" y="1230868"/>
            <a:ext cx="1137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T &gt; Curie Temp</a:t>
            </a:r>
            <a:endParaRPr lang="en-US" sz="1200" b="1" dirty="0" smtClean="0"/>
          </a:p>
          <a:p>
            <a:pPr algn="ctr"/>
            <a:r>
              <a:rPr lang="en-US" sz="1200" b="1" dirty="0" smtClean="0"/>
              <a:t>Applied Field</a:t>
            </a:r>
          </a:p>
          <a:p>
            <a:pPr algn="ctr"/>
            <a:r>
              <a:rPr lang="en-US" sz="1200" b="1" dirty="0" err="1" smtClean="0">
                <a:solidFill>
                  <a:srgbClr val="3366FF"/>
                </a:solidFill>
              </a:rPr>
              <a:t>M</a:t>
            </a:r>
            <a:r>
              <a:rPr lang="en-US" sz="1200" b="1" baseline="-25000" dirty="0" err="1" smtClean="0">
                <a:solidFill>
                  <a:srgbClr val="3366FF"/>
                </a:solidFill>
              </a:rPr>
              <a:t>net</a:t>
            </a:r>
            <a:r>
              <a:rPr lang="en-US" sz="1200" b="1" dirty="0" smtClean="0">
                <a:solidFill>
                  <a:srgbClr val="3366FF"/>
                </a:solidFill>
              </a:rPr>
              <a:t>~ 0</a:t>
            </a:r>
            <a:endParaRPr lang="en-US" sz="1200" b="1" dirty="0">
              <a:solidFill>
                <a:srgbClr val="3366FF"/>
              </a:solidFill>
            </a:endParaRPr>
          </a:p>
        </p:txBody>
      </p:sp>
      <p:sp>
        <p:nvSpPr>
          <p:cNvPr id="51" name="Up Arrow 50"/>
          <p:cNvSpPr/>
          <p:nvPr/>
        </p:nvSpPr>
        <p:spPr>
          <a:xfrm>
            <a:off x="4423518" y="3135868"/>
            <a:ext cx="148482" cy="228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495800" y="3059668"/>
            <a:ext cx="38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H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2660" y="1992868"/>
            <a:ext cx="1944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Melting a Ferromagnetic</a:t>
            </a:r>
          </a:p>
          <a:p>
            <a:r>
              <a:rPr lang="en-US" sz="1600" b="1" dirty="0" smtClean="0"/>
              <a:t>Substance Doesn’t Work:</a:t>
            </a:r>
            <a:endParaRPr lang="en-US" sz="1600" b="1" dirty="0"/>
          </a:p>
        </p:txBody>
      </p:sp>
      <p:sp>
        <p:nvSpPr>
          <p:cNvPr id="56" name="Up Arrow 55"/>
          <p:cNvSpPr/>
          <p:nvPr/>
        </p:nvSpPr>
        <p:spPr>
          <a:xfrm>
            <a:off x="6404718" y="3135868"/>
            <a:ext cx="148482" cy="228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477000" y="3059668"/>
            <a:ext cx="38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H</a:t>
            </a:r>
            <a:endParaRPr lang="en-US" b="1" i="1" dirty="0">
              <a:solidFill>
                <a:srgbClr val="008000"/>
              </a:solidFill>
            </a:endParaRPr>
          </a:p>
        </p:txBody>
      </p:sp>
      <p:pic>
        <p:nvPicPr>
          <p:cNvPr id="58" name="Picture 57" descr="Molte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121" y="1982274"/>
            <a:ext cx="1157879" cy="107739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768652" y="1307068"/>
            <a:ext cx="749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</a:rPr>
              <a:t>T &gt; </a:t>
            </a:r>
            <a:r>
              <a:rPr lang="en-US" sz="1200" b="1" dirty="0" err="1" smtClean="0">
                <a:solidFill>
                  <a:srgbClr val="000000"/>
                </a:solidFill>
              </a:rPr>
              <a:t>T</a:t>
            </a:r>
            <a:r>
              <a:rPr lang="en-US" sz="1200" b="1" baseline="-25000" dirty="0" err="1" smtClean="0">
                <a:solidFill>
                  <a:srgbClr val="000000"/>
                </a:solidFill>
              </a:rPr>
              <a:t>lliquid</a:t>
            </a:r>
            <a:endParaRPr lang="en-US" sz="12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1200" b="1" dirty="0" err="1" smtClean="0">
                <a:solidFill>
                  <a:srgbClr val="3366FF"/>
                </a:solidFill>
              </a:rPr>
              <a:t>M</a:t>
            </a:r>
            <a:r>
              <a:rPr lang="en-US" sz="1200" b="1" baseline="-25000" dirty="0" err="1" smtClean="0">
                <a:solidFill>
                  <a:srgbClr val="3366FF"/>
                </a:solidFill>
              </a:rPr>
              <a:t>net</a:t>
            </a:r>
            <a:r>
              <a:rPr lang="en-US" sz="1200" b="1" dirty="0" smtClean="0">
                <a:solidFill>
                  <a:srgbClr val="3366FF"/>
                </a:solidFill>
              </a:rPr>
              <a:t> = 0</a:t>
            </a:r>
          </a:p>
        </p:txBody>
      </p:sp>
      <p:sp>
        <p:nvSpPr>
          <p:cNvPr id="60" name="Up Arrow 59"/>
          <p:cNvSpPr/>
          <p:nvPr/>
        </p:nvSpPr>
        <p:spPr>
          <a:xfrm>
            <a:off x="8004918" y="3135868"/>
            <a:ext cx="148482" cy="228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8077200" y="3059668"/>
            <a:ext cx="38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H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62" name="Up Arrow 61"/>
          <p:cNvSpPr/>
          <p:nvPr/>
        </p:nvSpPr>
        <p:spPr>
          <a:xfrm>
            <a:off x="3128118" y="6320135"/>
            <a:ext cx="152400" cy="3810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3204318" y="6243935"/>
            <a:ext cx="45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8000"/>
                </a:solidFill>
              </a:rPr>
              <a:t>H</a:t>
            </a:r>
            <a:endParaRPr lang="en-US" sz="2400" b="1" i="1" dirty="0">
              <a:solidFill>
                <a:srgbClr val="008000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212427" y="4191000"/>
            <a:ext cx="2118658" cy="2009999"/>
            <a:chOff x="319742" y="4038600"/>
            <a:chExt cx="2118658" cy="2009999"/>
          </a:xfrm>
        </p:grpSpPr>
        <p:grpSp>
          <p:nvGrpSpPr>
            <p:cNvPr id="65" name="Group 64"/>
            <p:cNvGrpSpPr/>
            <p:nvPr/>
          </p:nvGrpSpPr>
          <p:grpSpPr>
            <a:xfrm>
              <a:off x="541592" y="4114800"/>
              <a:ext cx="1668208" cy="1933799"/>
              <a:chOff x="512805" y="1143000"/>
              <a:chExt cx="3220995" cy="3733800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533400" y="1371600"/>
                <a:ext cx="3200400" cy="35052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3" name="Straight Connector 92"/>
              <p:cNvCxnSpPr/>
              <p:nvPr/>
            </p:nvCxnSpPr>
            <p:spPr>
              <a:xfrm flipV="1">
                <a:off x="533400" y="1143000"/>
                <a:ext cx="0" cy="373380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flipV="1">
                <a:off x="3733800" y="1143000"/>
                <a:ext cx="0" cy="373380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H="1">
                <a:off x="512805" y="4876800"/>
                <a:ext cx="3220995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/>
            <p:cNvGrpSpPr/>
            <p:nvPr/>
          </p:nvGrpSpPr>
          <p:grpSpPr>
            <a:xfrm>
              <a:off x="1828800" y="5486400"/>
              <a:ext cx="236792" cy="236792"/>
              <a:chOff x="3505200" y="5486400"/>
              <a:chExt cx="236792" cy="236792"/>
            </a:xfrm>
          </p:grpSpPr>
          <p:sp>
            <p:nvSpPr>
              <p:cNvPr id="90" name="Oval 89"/>
              <p:cNvSpPr/>
              <p:nvPr/>
            </p:nvSpPr>
            <p:spPr>
              <a:xfrm>
                <a:off x="3505200" y="5486400"/>
                <a:ext cx="236792" cy="236792"/>
              </a:xfrm>
              <a:prstGeom prst="ellipse">
                <a:avLst/>
              </a:prstGeom>
              <a:solidFill>
                <a:srgbClr val="E6B9B8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V="1">
                <a:off x="3627716" y="5516284"/>
                <a:ext cx="0" cy="152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/>
            <p:cNvGrpSpPr/>
            <p:nvPr/>
          </p:nvGrpSpPr>
          <p:grpSpPr>
            <a:xfrm>
              <a:off x="1676400" y="5105400"/>
              <a:ext cx="236792" cy="236792"/>
              <a:chOff x="3505200" y="5486400"/>
              <a:chExt cx="236792" cy="236792"/>
            </a:xfrm>
          </p:grpSpPr>
          <p:sp>
            <p:nvSpPr>
              <p:cNvPr id="88" name="Oval 87"/>
              <p:cNvSpPr/>
              <p:nvPr/>
            </p:nvSpPr>
            <p:spPr>
              <a:xfrm>
                <a:off x="3505200" y="5486400"/>
                <a:ext cx="236792" cy="236792"/>
              </a:xfrm>
              <a:prstGeom prst="ellipse">
                <a:avLst/>
              </a:prstGeom>
              <a:solidFill>
                <a:srgbClr val="E6B9B8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9" name="Straight Arrow Connector 88"/>
              <p:cNvCxnSpPr/>
              <p:nvPr/>
            </p:nvCxnSpPr>
            <p:spPr>
              <a:xfrm flipV="1">
                <a:off x="3627716" y="5516284"/>
                <a:ext cx="0" cy="152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/>
            <p:cNvGrpSpPr/>
            <p:nvPr/>
          </p:nvGrpSpPr>
          <p:grpSpPr>
            <a:xfrm>
              <a:off x="1676400" y="4495800"/>
              <a:ext cx="236792" cy="236792"/>
              <a:chOff x="3505200" y="5486400"/>
              <a:chExt cx="236792" cy="236792"/>
            </a:xfrm>
          </p:grpSpPr>
          <p:sp>
            <p:nvSpPr>
              <p:cNvPr id="86" name="Oval 85"/>
              <p:cNvSpPr/>
              <p:nvPr/>
            </p:nvSpPr>
            <p:spPr>
              <a:xfrm>
                <a:off x="3505200" y="5486400"/>
                <a:ext cx="236792" cy="236792"/>
              </a:xfrm>
              <a:prstGeom prst="ellipse">
                <a:avLst/>
              </a:prstGeom>
              <a:solidFill>
                <a:srgbClr val="E6B9B8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7" name="Straight Arrow Connector 86"/>
              <p:cNvCxnSpPr/>
              <p:nvPr/>
            </p:nvCxnSpPr>
            <p:spPr>
              <a:xfrm flipV="1">
                <a:off x="3627716" y="5516284"/>
                <a:ext cx="0" cy="152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/>
            <p:cNvGrpSpPr/>
            <p:nvPr/>
          </p:nvGrpSpPr>
          <p:grpSpPr>
            <a:xfrm>
              <a:off x="914400" y="4343400"/>
              <a:ext cx="236792" cy="236792"/>
              <a:chOff x="3505200" y="5486400"/>
              <a:chExt cx="236792" cy="236792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3505200" y="5486400"/>
                <a:ext cx="236792" cy="236792"/>
              </a:xfrm>
              <a:prstGeom prst="ellipse">
                <a:avLst/>
              </a:prstGeom>
              <a:solidFill>
                <a:srgbClr val="E6B9B8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5" name="Straight Arrow Connector 84"/>
              <p:cNvCxnSpPr/>
              <p:nvPr/>
            </p:nvCxnSpPr>
            <p:spPr>
              <a:xfrm flipV="1">
                <a:off x="3627716" y="5516284"/>
                <a:ext cx="0" cy="152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/>
            <p:cNvGrpSpPr/>
            <p:nvPr/>
          </p:nvGrpSpPr>
          <p:grpSpPr>
            <a:xfrm>
              <a:off x="762000" y="5562600"/>
              <a:ext cx="236792" cy="236792"/>
              <a:chOff x="3505200" y="5486400"/>
              <a:chExt cx="236792" cy="236792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3505200" y="5486400"/>
                <a:ext cx="236792" cy="236792"/>
              </a:xfrm>
              <a:prstGeom prst="ellipse">
                <a:avLst/>
              </a:prstGeom>
              <a:solidFill>
                <a:srgbClr val="E6B9B8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3" name="Straight Arrow Connector 82"/>
              <p:cNvCxnSpPr/>
              <p:nvPr/>
            </p:nvCxnSpPr>
            <p:spPr>
              <a:xfrm flipV="1">
                <a:off x="3627716" y="5516284"/>
                <a:ext cx="0" cy="152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762000" y="4800600"/>
              <a:ext cx="236792" cy="236792"/>
              <a:chOff x="3505200" y="5486400"/>
              <a:chExt cx="236792" cy="236792"/>
            </a:xfrm>
          </p:grpSpPr>
          <p:sp>
            <p:nvSpPr>
              <p:cNvPr id="80" name="Oval 79"/>
              <p:cNvSpPr/>
              <p:nvPr/>
            </p:nvSpPr>
            <p:spPr>
              <a:xfrm>
                <a:off x="3505200" y="5486400"/>
                <a:ext cx="236792" cy="236792"/>
              </a:xfrm>
              <a:prstGeom prst="ellipse">
                <a:avLst/>
              </a:prstGeom>
              <a:solidFill>
                <a:srgbClr val="E6B9B8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Straight Arrow Connector 80"/>
              <p:cNvCxnSpPr/>
              <p:nvPr/>
            </p:nvCxnSpPr>
            <p:spPr>
              <a:xfrm flipV="1">
                <a:off x="3627716" y="5516284"/>
                <a:ext cx="0" cy="152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/>
            <p:cNvGrpSpPr/>
            <p:nvPr/>
          </p:nvGrpSpPr>
          <p:grpSpPr>
            <a:xfrm>
              <a:off x="1295400" y="4876800"/>
              <a:ext cx="236792" cy="236792"/>
              <a:chOff x="3505200" y="5486400"/>
              <a:chExt cx="236792" cy="236792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3505200" y="5486400"/>
                <a:ext cx="236792" cy="236792"/>
              </a:xfrm>
              <a:prstGeom prst="ellipse">
                <a:avLst/>
              </a:prstGeom>
              <a:solidFill>
                <a:srgbClr val="E6B9B8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9" name="Straight Arrow Connector 78"/>
              <p:cNvCxnSpPr/>
              <p:nvPr/>
            </p:nvCxnSpPr>
            <p:spPr>
              <a:xfrm flipV="1">
                <a:off x="3627716" y="5516284"/>
                <a:ext cx="0" cy="152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/>
            <p:cNvGrpSpPr/>
            <p:nvPr/>
          </p:nvGrpSpPr>
          <p:grpSpPr>
            <a:xfrm>
              <a:off x="1295400" y="5486400"/>
              <a:ext cx="236792" cy="236792"/>
              <a:chOff x="3505200" y="5486400"/>
              <a:chExt cx="236792" cy="236792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3505200" y="5486400"/>
                <a:ext cx="236792" cy="236792"/>
              </a:xfrm>
              <a:prstGeom prst="ellipse">
                <a:avLst/>
              </a:prstGeom>
              <a:solidFill>
                <a:srgbClr val="E6B9B8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 flipV="1">
                <a:off x="3627716" y="5516284"/>
                <a:ext cx="0" cy="152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Arc 73"/>
            <p:cNvSpPr/>
            <p:nvPr/>
          </p:nvSpPr>
          <p:spPr>
            <a:xfrm>
              <a:off x="319742" y="4038600"/>
              <a:ext cx="228600" cy="152400"/>
            </a:xfrm>
            <a:prstGeom prst="arc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75" name="Arc 74"/>
            <p:cNvSpPr/>
            <p:nvPr/>
          </p:nvSpPr>
          <p:spPr>
            <a:xfrm flipH="1">
              <a:off x="2209800" y="4038600"/>
              <a:ext cx="228600" cy="152400"/>
            </a:xfrm>
            <a:prstGeom prst="arc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cxnSp>
        <p:nvCxnSpPr>
          <p:cNvPr id="96" name="Straight Arrow Connector 95"/>
          <p:cNvCxnSpPr/>
          <p:nvPr/>
        </p:nvCxnSpPr>
        <p:spPr>
          <a:xfrm flipH="1">
            <a:off x="3797685" y="4495800"/>
            <a:ext cx="609600" cy="2286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H="1" flipV="1">
            <a:off x="3954003" y="6019800"/>
            <a:ext cx="533399" cy="228600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3126827" y="4343400"/>
            <a:ext cx="685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 smtClean="0"/>
              <a:t>M</a:t>
            </a:r>
            <a:r>
              <a:rPr lang="en-US" sz="1200" b="1" baseline="-25000" dirty="0" err="1" smtClean="0"/>
              <a:t>net</a:t>
            </a:r>
            <a:r>
              <a:rPr lang="en-US" sz="1200" b="1" dirty="0" smtClean="0"/>
              <a:t> &gt; 0</a:t>
            </a:r>
            <a:endParaRPr lang="en-US" sz="1200" b="1" dirty="0"/>
          </a:p>
        </p:txBody>
      </p:sp>
      <p:sp>
        <p:nvSpPr>
          <p:cNvPr id="100" name="TextBox 99"/>
          <p:cNvSpPr txBox="1"/>
          <p:nvPr/>
        </p:nvSpPr>
        <p:spPr>
          <a:xfrm>
            <a:off x="112660" y="4648200"/>
            <a:ext cx="1944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 </a:t>
            </a:r>
            <a:r>
              <a:rPr lang="en-US" sz="1600" b="1" dirty="0" err="1" smtClean="0"/>
              <a:t>Ferrofluid</a:t>
            </a:r>
            <a:r>
              <a:rPr lang="en-US" sz="1600" b="1" dirty="0" smtClean="0"/>
              <a:t> is a </a:t>
            </a:r>
            <a:r>
              <a:rPr lang="en-US" sz="1600" b="1" dirty="0" err="1" smtClean="0"/>
              <a:t>Superparamagnetic</a:t>
            </a:r>
            <a:r>
              <a:rPr lang="en-US" sz="1600" b="1" dirty="0" smtClean="0"/>
              <a:t> Colloid:</a:t>
            </a:r>
            <a:endParaRPr lang="en-US" sz="1600" b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4487403" y="4267200"/>
            <a:ext cx="15323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Solid-state ferromagnetic particles</a:t>
            </a:r>
          </a:p>
          <a:p>
            <a:r>
              <a:rPr lang="en-US" sz="1200" dirty="0"/>
              <a:t>s</a:t>
            </a:r>
            <a:r>
              <a:rPr lang="en-US" sz="1200" dirty="0" smtClean="0"/>
              <a:t>mall enough to contain only</a:t>
            </a:r>
          </a:p>
          <a:p>
            <a:r>
              <a:rPr lang="en-US" sz="1200" dirty="0"/>
              <a:t>a</a:t>
            </a:r>
            <a:r>
              <a:rPr lang="en-US" sz="1200" dirty="0" smtClean="0"/>
              <a:t> single magnetic domain (10s of nm)</a:t>
            </a:r>
            <a:endParaRPr lang="en-US" sz="1200" dirty="0"/>
          </a:p>
        </p:txBody>
      </p:sp>
      <p:sp>
        <p:nvSpPr>
          <p:cNvPr id="102" name="TextBox 101"/>
          <p:cNvSpPr txBox="1"/>
          <p:nvPr/>
        </p:nvSpPr>
        <p:spPr>
          <a:xfrm>
            <a:off x="4563603" y="6096000"/>
            <a:ext cx="996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Carrier liquid</a:t>
            </a:r>
            <a:endParaRPr lang="en-US" sz="1200" dirty="0"/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7792115" y="5210141"/>
            <a:ext cx="59724" cy="2986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H="1">
            <a:off x="7469359" y="5252497"/>
            <a:ext cx="59724" cy="2388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 rot="16200000">
            <a:off x="5684835" y="5181764"/>
            <a:ext cx="917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 (A/m)</a:t>
            </a:r>
            <a:endParaRPr lang="en-US" sz="1600" b="1" dirty="0"/>
          </a:p>
        </p:txBody>
      </p:sp>
      <p:sp>
        <p:nvSpPr>
          <p:cNvPr id="109" name="TextBox 108"/>
          <p:cNvSpPr txBox="1"/>
          <p:nvPr/>
        </p:nvSpPr>
        <p:spPr>
          <a:xfrm>
            <a:off x="7315200" y="6483290"/>
            <a:ext cx="867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 (A/m)</a:t>
            </a:r>
            <a:endParaRPr lang="en-US" sz="1600" b="1" dirty="0"/>
          </a:p>
        </p:txBody>
      </p:sp>
      <p:cxnSp>
        <p:nvCxnSpPr>
          <p:cNvPr id="120" name="Straight Connector 119"/>
          <p:cNvCxnSpPr/>
          <p:nvPr/>
        </p:nvCxnSpPr>
        <p:spPr>
          <a:xfrm>
            <a:off x="304800" y="3657600"/>
            <a:ext cx="8534400" cy="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6241385" y="3733800"/>
            <a:ext cx="2826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Because the particles are free to rotate</a:t>
            </a:r>
          </a:p>
          <a:p>
            <a:pPr algn="ctr"/>
            <a:r>
              <a:rPr lang="en-US" sz="1200" dirty="0" smtClean="0"/>
              <a:t>The M-H curve does not display hysteresis</a:t>
            </a:r>
            <a:endParaRPr lang="en-US" sz="1200" dirty="0"/>
          </a:p>
        </p:txBody>
      </p:sp>
      <p:cxnSp>
        <p:nvCxnSpPr>
          <p:cNvPr id="123" name="Straight Connector 122"/>
          <p:cNvCxnSpPr/>
          <p:nvPr/>
        </p:nvCxnSpPr>
        <p:spPr>
          <a:xfrm>
            <a:off x="2467764" y="4358082"/>
            <a:ext cx="16002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02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8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2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4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20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130752"/>
              </p:ext>
            </p:extLst>
          </p:nvPr>
        </p:nvGraphicFramePr>
        <p:xfrm>
          <a:off x="8373" y="2221468"/>
          <a:ext cx="2124616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1" name="Equation" r:id="rId4" imgW="1028700" imgH="368300" progId="Equation.DSMT4">
                  <p:embed/>
                </p:oleObj>
              </mc:Choice>
              <mc:Fallback>
                <p:oleObj name="Equation" r:id="rId4" imgW="1028700" imgH="368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73" y="2221468"/>
                        <a:ext cx="2124616" cy="760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5664362"/>
              </p:ext>
            </p:extLst>
          </p:nvPr>
        </p:nvGraphicFramePr>
        <p:xfrm>
          <a:off x="2827773" y="2221468"/>
          <a:ext cx="3043920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2" name="Equation" r:id="rId6" imgW="1473200" imgH="368300" progId="Equation.DSMT4">
                  <p:embed/>
                </p:oleObj>
              </mc:Choice>
              <mc:Fallback>
                <p:oleObj name="Equation" r:id="rId6" imgW="1473200" imgH="368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27773" y="2221468"/>
                        <a:ext cx="3043920" cy="760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906312"/>
              </p:ext>
            </p:extLst>
          </p:nvPr>
        </p:nvGraphicFramePr>
        <p:xfrm>
          <a:off x="6428190" y="2221468"/>
          <a:ext cx="2571783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3" name="Equation" r:id="rId8" imgW="1244600" imgH="368300" progId="Equation.DSMT4">
                  <p:embed/>
                </p:oleObj>
              </mc:Choice>
              <mc:Fallback>
                <p:oleObj name="Equation" r:id="rId8" imgW="1244600" imgH="368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28190" y="2221468"/>
                        <a:ext cx="2571783" cy="760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0773" y="1535668"/>
            <a:ext cx="2741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Magneto</a:t>
            </a:r>
            <a:r>
              <a:rPr lang="en-US" sz="2000" dirty="0" err="1" smtClean="0"/>
              <a:t>hydrodynamics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284973" y="1535668"/>
            <a:ext cx="2518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Electro</a:t>
            </a:r>
            <a:r>
              <a:rPr lang="en-US" sz="2000" dirty="0" err="1" smtClean="0"/>
              <a:t>hydrodynamics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409173" y="1535668"/>
            <a:ext cx="2342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Ferro</a:t>
            </a:r>
            <a:r>
              <a:rPr lang="en-US" sz="2000" dirty="0" err="1" smtClean="0"/>
              <a:t>hydrodynamics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609600"/>
            <a:ext cx="6348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Ionic liquid </a:t>
            </a:r>
            <a:r>
              <a:rPr lang="en-US" sz="2400" dirty="0" err="1" smtClean="0"/>
              <a:t>ferrofluid</a:t>
            </a:r>
            <a:r>
              <a:rPr lang="en-US" sz="2400" dirty="0" smtClean="0"/>
              <a:t>: a truly magnetized plasma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51201" y="3059668"/>
            <a:ext cx="1461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Lorentz Force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595364" y="3059668"/>
            <a:ext cx="1604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Coulomb Force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875801" y="3059668"/>
            <a:ext cx="132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Kelvin Force</a:t>
            </a:r>
            <a:endParaRPr lang="en-US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146015"/>
              </p:ext>
            </p:extLst>
          </p:nvPr>
        </p:nvGraphicFramePr>
        <p:xfrm>
          <a:off x="3048000" y="4267200"/>
          <a:ext cx="5118100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4" name="Equation" r:id="rId10" imgW="2476500" imgH="368300" progId="Equation.DSMT4">
                  <p:embed/>
                </p:oleObj>
              </mc:Choice>
              <mc:Fallback>
                <p:oleObj name="Equation" r:id="rId10" imgW="2476500" imgH="368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48000" y="4267200"/>
                        <a:ext cx="5118100" cy="760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066800" y="4495800"/>
            <a:ext cx="136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Momentum:</a:t>
            </a:r>
            <a:endParaRPr lang="en-US" dirty="0"/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6991681"/>
              </p:ext>
            </p:extLst>
          </p:nvPr>
        </p:nvGraphicFramePr>
        <p:xfrm>
          <a:off x="2971800" y="5715000"/>
          <a:ext cx="488128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5" name="Equation" r:id="rId12" imgW="2514600" imgH="431800" progId="Equation.DSMT4">
                  <p:embed/>
                </p:oleObj>
              </mc:Choice>
              <mc:Fallback>
                <p:oleObj name="Equation" r:id="rId12" imgW="25146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971800" y="5715000"/>
                        <a:ext cx="4881282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720632"/>
              </p:ext>
            </p:extLst>
          </p:nvPr>
        </p:nvGraphicFramePr>
        <p:xfrm>
          <a:off x="2590800" y="5266450"/>
          <a:ext cx="1225061" cy="338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6" name="Equation" r:id="rId14" imgW="596900" imgH="165100" progId="Equation.DSMT4">
                  <p:embed/>
                </p:oleObj>
              </mc:Choice>
              <mc:Fallback>
                <p:oleObj name="Equation" r:id="rId14" imgW="5969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590800" y="5266450"/>
                        <a:ext cx="1225061" cy="338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32742"/>
              </p:ext>
            </p:extLst>
          </p:nvPr>
        </p:nvGraphicFramePr>
        <p:xfrm>
          <a:off x="4210998" y="5252941"/>
          <a:ext cx="1277189" cy="390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7" name="Equation" r:id="rId16" imgW="622300" imgH="190500" progId="Equation.DSMT4">
                  <p:embed/>
                </p:oleObj>
              </mc:Choice>
              <mc:Fallback>
                <p:oleObj name="Equation" r:id="rId16" imgW="6223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210998" y="5252941"/>
                        <a:ext cx="1277189" cy="390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077579"/>
              </p:ext>
            </p:extLst>
          </p:nvPr>
        </p:nvGraphicFramePr>
        <p:xfrm>
          <a:off x="5937116" y="5257800"/>
          <a:ext cx="1172930" cy="338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8" name="Equation" r:id="rId18" imgW="571500" imgH="165100" progId="Equation.DSMT4">
                  <p:embed/>
                </p:oleObj>
              </mc:Choice>
              <mc:Fallback>
                <p:oleObj name="Equation" r:id="rId18" imgW="5715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937116" y="5257800"/>
                        <a:ext cx="1172930" cy="338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196079"/>
              </p:ext>
            </p:extLst>
          </p:nvPr>
        </p:nvGraphicFramePr>
        <p:xfrm>
          <a:off x="7464358" y="5257800"/>
          <a:ext cx="1198995" cy="338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9" name="Equation" r:id="rId20" imgW="584200" imgH="165100" progId="Equation.DSMT4">
                  <p:embed/>
                </p:oleObj>
              </mc:Choice>
              <mc:Fallback>
                <p:oleObj name="Equation" r:id="rId20" imgW="5842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464358" y="5257800"/>
                        <a:ext cx="1198995" cy="338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304800" y="5257800"/>
            <a:ext cx="21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Quasi-static Maxwell: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907181" y="6031468"/>
            <a:ext cx="1607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Young-Laplace: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82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/>
          <p:cNvGrpSpPr/>
          <p:nvPr/>
        </p:nvGrpSpPr>
        <p:grpSpPr>
          <a:xfrm>
            <a:off x="1066800" y="1524000"/>
            <a:ext cx="2743200" cy="4114800"/>
            <a:chOff x="381000" y="1219200"/>
            <a:chExt cx="2743200" cy="4114800"/>
          </a:xfrm>
        </p:grpSpPr>
        <p:grpSp>
          <p:nvGrpSpPr>
            <p:cNvPr id="5" name="Group 4"/>
            <p:cNvGrpSpPr/>
            <p:nvPr/>
          </p:nvGrpSpPr>
          <p:grpSpPr>
            <a:xfrm>
              <a:off x="457200" y="1371600"/>
              <a:ext cx="2590800" cy="3962400"/>
              <a:chOff x="304800" y="1981200"/>
              <a:chExt cx="2590800" cy="3962400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762000" y="2362200"/>
                <a:ext cx="1447799" cy="3484852"/>
                <a:chOff x="791364" y="1625013"/>
                <a:chExt cx="1447799" cy="3484852"/>
              </a:xfrm>
            </p:grpSpPr>
            <p:pic>
              <p:nvPicPr>
                <p:cNvPr id="10" name="Picture 9" descr="bubble-circle-glossy-blue-air-water-drop.pn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1105" y="1762125"/>
                  <a:ext cx="1143000" cy="3286125"/>
                </a:xfrm>
                <a:prstGeom prst="rect">
                  <a:avLst/>
                </a:prstGeom>
              </p:spPr>
            </p:pic>
            <p:grpSp>
              <p:nvGrpSpPr>
                <p:cNvPr id="11" name="Group 10"/>
                <p:cNvGrpSpPr/>
                <p:nvPr/>
              </p:nvGrpSpPr>
              <p:grpSpPr>
                <a:xfrm>
                  <a:off x="1281130" y="1981200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95" name="Rectangle 94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/>
                      <a:t>S</a:t>
                    </a:r>
                  </a:p>
                </p:txBody>
              </p:sp>
            </p:grpSp>
            <p:grpSp>
              <p:nvGrpSpPr>
                <p:cNvPr id="12" name="Group 11"/>
                <p:cNvGrpSpPr/>
                <p:nvPr/>
              </p:nvGrpSpPr>
              <p:grpSpPr>
                <a:xfrm>
                  <a:off x="1281130" y="2425700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93" name="Rectangle 92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TextBox 93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13" name="Group 12"/>
                <p:cNvGrpSpPr/>
                <p:nvPr/>
              </p:nvGrpSpPr>
              <p:grpSpPr>
                <a:xfrm>
                  <a:off x="1066800" y="2362200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91" name="Rectangle 90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TextBox 91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14" name="Group 13"/>
                <p:cNvGrpSpPr/>
                <p:nvPr/>
              </p:nvGrpSpPr>
              <p:grpSpPr>
                <a:xfrm>
                  <a:off x="1066800" y="2814935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89" name="Rectangle 88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TextBox 89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15" name="Group 14"/>
                <p:cNvGrpSpPr/>
                <p:nvPr/>
              </p:nvGrpSpPr>
              <p:grpSpPr>
                <a:xfrm>
                  <a:off x="1066800" y="3729335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87" name="Rectangle 86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16" name="Group 15"/>
                <p:cNvGrpSpPr/>
                <p:nvPr/>
              </p:nvGrpSpPr>
              <p:grpSpPr>
                <a:xfrm>
                  <a:off x="1066800" y="3272135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85" name="Rectangle 84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TextBox 85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17" name="Group 16"/>
                <p:cNvGrpSpPr/>
                <p:nvPr/>
              </p:nvGrpSpPr>
              <p:grpSpPr>
                <a:xfrm>
                  <a:off x="1066800" y="4186535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83" name="Rectangle 82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TextBox 83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1281130" y="2870200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81" name="Rectangle 80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TextBox 81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19" name="Group 18"/>
                <p:cNvGrpSpPr/>
                <p:nvPr/>
              </p:nvGrpSpPr>
              <p:grpSpPr>
                <a:xfrm>
                  <a:off x="1281130" y="3314700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79" name="Rectangle 78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TextBox 79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20" name="Group 19"/>
                <p:cNvGrpSpPr/>
                <p:nvPr/>
              </p:nvGrpSpPr>
              <p:grpSpPr>
                <a:xfrm>
                  <a:off x="1281130" y="3759200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77" name="Rectangle 76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21" name="Group 20"/>
                <p:cNvGrpSpPr/>
                <p:nvPr/>
              </p:nvGrpSpPr>
              <p:grpSpPr>
                <a:xfrm>
                  <a:off x="1281130" y="4203700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75" name="Rectangle 74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22" name="Group 21"/>
                <p:cNvGrpSpPr/>
                <p:nvPr/>
              </p:nvGrpSpPr>
              <p:grpSpPr>
                <a:xfrm>
                  <a:off x="1281130" y="4648200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73" name="Rectangle 72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23" name="Group 22"/>
                <p:cNvGrpSpPr/>
                <p:nvPr/>
              </p:nvGrpSpPr>
              <p:grpSpPr>
                <a:xfrm>
                  <a:off x="1469205" y="1981200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71" name="Rectangle 70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TextBox 71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24" name="Group 23"/>
                <p:cNvGrpSpPr/>
                <p:nvPr/>
              </p:nvGrpSpPr>
              <p:grpSpPr>
                <a:xfrm>
                  <a:off x="1469205" y="2425700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69" name="Rectangle 68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25" name="Group 24"/>
                <p:cNvGrpSpPr/>
                <p:nvPr/>
              </p:nvGrpSpPr>
              <p:grpSpPr>
                <a:xfrm>
                  <a:off x="1469205" y="2870200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67" name="Rectangle 66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TextBox 67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1469205" y="3314700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65" name="Rectangle 64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27" name="Group 26"/>
                <p:cNvGrpSpPr/>
                <p:nvPr/>
              </p:nvGrpSpPr>
              <p:grpSpPr>
                <a:xfrm>
                  <a:off x="1469205" y="3759200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63" name="Rectangle 62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28" name="Group 27"/>
                <p:cNvGrpSpPr/>
                <p:nvPr/>
              </p:nvGrpSpPr>
              <p:grpSpPr>
                <a:xfrm>
                  <a:off x="1469205" y="4203700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61" name="Rectangle 60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29" name="Group 28"/>
                <p:cNvGrpSpPr/>
                <p:nvPr/>
              </p:nvGrpSpPr>
              <p:grpSpPr>
                <a:xfrm>
                  <a:off x="1469205" y="4648200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59" name="Rectangle 58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30" name="Group 29"/>
                <p:cNvGrpSpPr/>
                <p:nvPr/>
              </p:nvGrpSpPr>
              <p:grpSpPr>
                <a:xfrm>
                  <a:off x="1676400" y="2366665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57" name="Rectangle 56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31" name="Group 30"/>
                <p:cNvGrpSpPr/>
                <p:nvPr/>
              </p:nvGrpSpPr>
              <p:grpSpPr>
                <a:xfrm>
                  <a:off x="1676400" y="2819400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55" name="Rectangle 54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32" name="Group 31"/>
                <p:cNvGrpSpPr/>
                <p:nvPr/>
              </p:nvGrpSpPr>
              <p:grpSpPr>
                <a:xfrm>
                  <a:off x="1676400" y="3733800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53" name="Rectangle 52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33" name="Group 32"/>
                <p:cNvGrpSpPr/>
                <p:nvPr/>
              </p:nvGrpSpPr>
              <p:grpSpPr>
                <a:xfrm>
                  <a:off x="1676400" y="3276600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51" name="Rectangle 50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34" name="Group 33"/>
                <p:cNvGrpSpPr/>
                <p:nvPr/>
              </p:nvGrpSpPr>
              <p:grpSpPr>
                <a:xfrm>
                  <a:off x="1676400" y="4191000"/>
                  <a:ext cx="304800" cy="461665"/>
                  <a:chOff x="2514600" y="3912462"/>
                  <a:chExt cx="304800" cy="461665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590800" y="3962400"/>
                    <a:ext cx="152400" cy="381000"/>
                  </a:xfrm>
                  <a:prstGeom prst="rect">
                    <a:avLst/>
                  </a:prstGeom>
                  <a:noFill/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2514600" y="3912462"/>
                    <a:ext cx="3048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 smtClean="0"/>
                      <a:t>N</a:t>
                    </a:r>
                  </a:p>
                  <a:p>
                    <a:pPr algn="ctr"/>
                    <a:r>
                      <a:rPr lang="en-US" sz="1200" b="1" dirty="0" smtClean="0"/>
                      <a:t>S</a:t>
                    </a:r>
                    <a:endParaRPr lang="en-US" sz="1200" b="1" dirty="0"/>
                  </a:p>
                </p:txBody>
              </p:sp>
            </p:grpSp>
            <p:grpSp>
              <p:nvGrpSpPr>
                <p:cNvPr id="35" name="Group 34"/>
                <p:cNvGrpSpPr/>
                <p:nvPr/>
              </p:nvGrpSpPr>
              <p:grpSpPr>
                <a:xfrm>
                  <a:off x="791364" y="1686324"/>
                  <a:ext cx="809660" cy="1428625"/>
                  <a:chOff x="5136225" y="1676400"/>
                  <a:chExt cx="474035" cy="1165488"/>
                </a:xfrm>
              </p:grpSpPr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5381660" y="1676400"/>
                    <a:ext cx="228600" cy="2510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solidFill>
                          <a:srgbClr val="FF0000"/>
                        </a:solidFill>
                      </a:rPr>
                      <a:t>+</a:t>
                    </a:r>
                    <a:endParaRPr lang="en-US" sz="1400" b="1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5272070" y="1905000"/>
                    <a:ext cx="228600" cy="2510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solidFill>
                          <a:srgbClr val="FF0000"/>
                        </a:solidFill>
                      </a:rPr>
                      <a:t>+</a:t>
                    </a:r>
                    <a:endParaRPr lang="en-US" sz="1400" b="1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5203005" y="2133600"/>
                    <a:ext cx="228600" cy="2510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solidFill>
                          <a:srgbClr val="FF0000"/>
                        </a:solidFill>
                      </a:rPr>
                      <a:t>+</a:t>
                    </a:r>
                    <a:endParaRPr lang="en-US" sz="1400" b="1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5162480" y="2362200"/>
                    <a:ext cx="228600" cy="2510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solidFill>
                          <a:srgbClr val="FF0000"/>
                        </a:solidFill>
                      </a:rPr>
                      <a:t>+</a:t>
                    </a:r>
                    <a:endParaRPr lang="en-US" sz="1400" b="1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5136225" y="2590800"/>
                    <a:ext cx="228600" cy="2510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solidFill>
                          <a:srgbClr val="FF0000"/>
                        </a:solidFill>
                      </a:rPr>
                      <a:t>+</a:t>
                    </a:r>
                    <a:endParaRPr lang="en-US" sz="1400" b="1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grpSp>
              <p:nvGrpSpPr>
                <p:cNvPr id="36" name="Group 35"/>
                <p:cNvGrpSpPr/>
                <p:nvPr/>
              </p:nvGrpSpPr>
              <p:grpSpPr>
                <a:xfrm flipH="1">
                  <a:off x="1429503" y="1679190"/>
                  <a:ext cx="809660" cy="1428625"/>
                  <a:chOff x="5136225" y="1676400"/>
                  <a:chExt cx="474035" cy="1165488"/>
                </a:xfrm>
              </p:grpSpPr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5381660" y="1676400"/>
                    <a:ext cx="228600" cy="2510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solidFill>
                          <a:srgbClr val="FF0000"/>
                        </a:solidFill>
                      </a:rPr>
                      <a:t>+</a:t>
                    </a:r>
                    <a:endParaRPr lang="en-US" sz="1400" b="1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5272070" y="1905000"/>
                    <a:ext cx="228600" cy="2510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solidFill>
                          <a:srgbClr val="FF0000"/>
                        </a:solidFill>
                      </a:rPr>
                      <a:t>+</a:t>
                    </a:r>
                    <a:endParaRPr lang="en-US" sz="1400" b="1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5203005" y="2133600"/>
                    <a:ext cx="228600" cy="2510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solidFill>
                          <a:srgbClr val="FF0000"/>
                        </a:solidFill>
                      </a:rPr>
                      <a:t>+</a:t>
                    </a:r>
                    <a:endParaRPr lang="en-US" sz="1400" b="1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5162480" y="2362200"/>
                    <a:ext cx="228600" cy="2510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solidFill>
                          <a:srgbClr val="FF0000"/>
                        </a:solidFill>
                      </a:rPr>
                      <a:t>+</a:t>
                    </a:r>
                    <a:endParaRPr lang="en-US" sz="1400" b="1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5136225" y="2590800"/>
                    <a:ext cx="228600" cy="2510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>
                        <a:solidFill>
                          <a:srgbClr val="FF0000"/>
                        </a:solidFill>
                      </a:rPr>
                      <a:t>+</a:t>
                    </a:r>
                    <a:endParaRPr lang="en-US" sz="1400" b="1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37" name="Rectangle 36"/>
                <p:cNvSpPr/>
                <p:nvPr/>
              </p:nvSpPr>
              <p:spPr>
                <a:xfrm>
                  <a:off x="914400" y="3276600"/>
                  <a:ext cx="1219200" cy="18288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Isosceles Triangle 37"/>
                <p:cNvSpPr/>
                <p:nvPr/>
              </p:nvSpPr>
              <p:spPr>
                <a:xfrm>
                  <a:off x="1447800" y="1625013"/>
                  <a:ext cx="152400" cy="152400"/>
                </a:xfrm>
                <a:prstGeom prst="triangle">
                  <a:avLst/>
                </a:prstGeom>
                <a:solidFill>
                  <a:srgbClr val="78D8FC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Rectangle 6"/>
              <p:cNvSpPr/>
              <p:nvPr/>
            </p:nvSpPr>
            <p:spPr>
              <a:xfrm>
                <a:off x="304800" y="1981200"/>
                <a:ext cx="914400" cy="762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52600" y="1981200"/>
                <a:ext cx="1143000" cy="762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62000" y="4114800"/>
                <a:ext cx="1447800" cy="18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8" name="Rectangle 107"/>
            <p:cNvSpPr/>
            <p:nvPr/>
          </p:nvSpPr>
          <p:spPr>
            <a:xfrm>
              <a:off x="381000" y="1219200"/>
              <a:ext cx="2743200" cy="30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Determine Critical Fields for Spray Onset</a:t>
            </a:r>
            <a:endParaRPr lang="en-US" sz="3200" b="1" dirty="0"/>
          </a:p>
        </p:txBody>
      </p:sp>
      <p:pic>
        <p:nvPicPr>
          <p:cNvPr id="98" name="Picture 9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68528"/>
            <a:ext cx="3276600" cy="2237072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3886200" y="5040428"/>
            <a:ext cx="5181600" cy="136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 smtClean="0"/>
              <a:t>COMSOL Microfluidics with electromagnetic stress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 smtClean="0"/>
              <a:t>Two-phase transient flow with moving mesh (ALE)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 smtClean="0"/>
              <a:t>Experimentally determined M-H characteristic for fluid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 smtClean="0"/>
              <a:t>Experimentally determined fluid-solid contact angle</a:t>
            </a:r>
            <a:endParaRPr lang="en-US" sz="1600" dirty="0"/>
          </a:p>
        </p:txBody>
      </p:sp>
      <p:sp>
        <p:nvSpPr>
          <p:cNvPr id="101" name="TextBox 100"/>
          <p:cNvSpPr txBox="1"/>
          <p:nvPr/>
        </p:nvSpPr>
        <p:spPr>
          <a:xfrm>
            <a:off x="4267200" y="4583228"/>
            <a:ext cx="427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Numerical Simulation of </a:t>
            </a:r>
            <a:r>
              <a:rPr lang="en-US" b="1" u="sng" dirty="0" err="1" smtClean="0"/>
              <a:t>Ferrofluid</a:t>
            </a:r>
            <a:r>
              <a:rPr lang="en-US" b="1" u="sng" dirty="0" smtClean="0"/>
              <a:t> Droplet</a:t>
            </a:r>
            <a:endParaRPr lang="en-US" b="1" u="sng" dirty="0"/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1828800"/>
            <a:ext cx="580171" cy="517109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1371600"/>
            <a:ext cx="435128" cy="258554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438400"/>
            <a:ext cx="668458" cy="479272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1905000"/>
            <a:ext cx="914400" cy="573865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2667000"/>
            <a:ext cx="491884" cy="258554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9600" y="1786726"/>
            <a:ext cx="3530111" cy="605828"/>
          </a:xfrm>
          <a:prstGeom prst="rect">
            <a:avLst/>
          </a:prstGeom>
        </p:spPr>
      </p:pic>
      <p:cxnSp>
        <p:nvCxnSpPr>
          <p:cNvPr id="111" name="Straight Arrow Connector 110"/>
          <p:cNvCxnSpPr/>
          <p:nvPr/>
        </p:nvCxnSpPr>
        <p:spPr>
          <a:xfrm>
            <a:off x="2347850" y="16764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H="1" flipV="1">
            <a:off x="1676400" y="2209800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H="1" flipV="1">
            <a:off x="1524000" y="2743200"/>
            <a:ext cx="2286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V="1">
            <a:off x="2743200" y="2362200"/>
            <a:ext cx="1524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V="1">
            <a:off x="2895600" y="2819400"/>
            <a:ext cx="2286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8" name="Group 147"/>
          <p:cNvGrpSpPr/>
          <p:nvPr/>
        </p:nvGrpSpPr>
        <p:grpSpPr>
          <a:xfrm>
            <a:off x="4114800" y="2472526"/>
            <a:ext cx="4191000" cy="1947074"/>
            <a:chOff x="4419600" y="2052935"/>
            <a:chExt cx="4191000" cy="1947074"/>
          </a:xfrm>
        </p:grpSpPr>
        <p:sp>
          <p:nvSpPr>
            <p:cNvPr id="133" name="TextBox 132"/>
            <p:cNvSpPr txBox="1"/>
            <p:nvPr/>
          </p:nvSpPr>
          <p:spPr>
            <a:xfrm>
              <a:off x="5791200" y="275338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rgbClr val="0000FF"/>
                  </a:solidFill>
                </a:rPr>
                <a:t>Fluid interface</a:t>
              </a:r>
            </a:p>
            <a:p>
              <a:pPr algn="ctr"/>
              <a:r>
                <a:rPr lang="en-US" sz="1200" i="1" dirty="0" smtClean="0">
                  <a:solidFill>
                    <a:srgbClr val="0000FF"/>
                  </a:solidFill>
                </a:rPr>
                <a:t>geometry</a:t>
              </a:r>
              <a:endParaRPr lang="en-US" sz="1200" i="1" dirty="0">
                <a:solidFill>
                  <a:srgbClr val="0000FF"/>
                </a:solidFill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419600" y="2814935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rgbClr val="0000FF"/>
                  </a:solidFill>
                </a:rPr>
                <a:t>Electric</a:t>
              </a:r>
            </a:p>
            <a:p>
              <a:pPr algn="ctr"/>
              <a:r>
                <a:rPr lang="en-US" sz="1200" i="1" dirty="0" smtClean="0">
                  <a:solidFill>
                    <a:srgbClr val="0000FF"/>
                  </a:solidFill>
                </a:rPr>
                <a:t>Stress</a:t>
              </a:r>
              <a:endParaRPr lang="en-US" sz="1200" i="1" dirty="0">
                <a:solidFill>
                  <a:srgbClr val="0000FF"/>
                </a:solidFill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715000" y="2052935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rgbClr val="0000FF"/>
                  </a:solidFill>
                </a:rPr>
                <a:t>Magnetic</a:t>
              </a:r>
            </a:p>
            <a:p>
              <a:pPr algn="ctr"/>
              <a:r>
                <a:rPr lang="en-US" sz="1200" i="1" dirty="0" smtClean="0">
                  <a:solidFill>
                    <a:srgbClr val="0000FF"/>
                  </a:solidFill>
                </a:rPr>
                <a:t>Stress</a:t>
              </a:r>
              <a:endParaRPr lang="en-US" sz="1200" i="1" dirty="0">
                <a:solidFill>
                  <a:srgbClr val="0000FF"/>
                </a:solidFill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7010400" y="2814935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rgbClr val="0000FF"/>
                  </a:solidFill>
                </a:rPr>
                <a:t>Capillary</a:t>
              </a:r>
            </a:p>
            <a:p>
              <a:pPr algn="ctr"/>
              <a:r>
                <a:rPr lang="en-US" sz="1200" i="1" dirty="0" smtClean="0">
                  <a:solidFill>
                    <a:srgbClr val="0000FF"/>
                  </a:solidFill>
                </a:rPr>
                <a:t>Stress</a:t>
              </a:r>
              <a:endParaRPr lang="en-US" sz="1200" i="1" dirty="0">
                <a:solidFill>
                  <a:srgbClr val="0000FF"/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784025" y="3538344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rgbClr val="0000FF"/>
                  </a:solidFill>
                </a:rPr>
                <a:t>Hydrostatic</a:t>
              </a:r>
            </a:p>
            <a:p>
              <a:pPr algn="ctr"/>
              <a:r>
                <a:rPr lang="en-US" sz="1200" i="1" dirty="0" smtClean="0">
                  <a:solidFill>
                    <a:srgbClr val="0000FF"/>
                  </a:solidFill>
                </a:rPr>
                <a:t>Pressure</a:t>
              </a:r>
              <a:endParaRPr lang="en-US" sz="1200" i="1" dirty="0">
                <a:solidFill>
                  <a:srgbClr val="0000FF"/>
                </a:solidFill>
              </a:endParaRPr>
            </a:p>
          </p:txBody>
        </p:sp>
        <p:sp>
          <p:nvSpPr>
            <p:cNvPr id="138" name="Up-Down Arrow 137"/>
            <p:cNvSpPr/>
            <p:nvPr/>
          </p:nvSpPr>
          <p:spPr>
            <a:xfrm>
              <a:off x="6505700" y="2514600"/>
              <a:ext cx="152400" cy="304800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Up-Down Arrow 138"/>
            <p:cNvSpPr/>
            <p:nvPr/>
          </p:nvSpPr>
          <p:spPr>
            <a:xfrm>
              <a:off x="6510150" y="3240720"/>
              <a:ext cx="152400" cy="304800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Left-Right Arrow 139"/>
            <p:cNvSpPr/>
            <p:nvPr/>
          </p:nvSpPr>
          <p:spPr>
            <a:xfrm>
              <a:off x="5562600" y="2971800"/>
              <a:ext cx="304800" cy="152400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Left-Right Arrow 140"/>
            <p:cNvSpPr/>
            <p:nvPr/>
          </p:nvSpPr>
          <p:spPr>
            <a:xfrm>
              <a:off x="7162800" y="2971800"/>
              <a:ext cx="304800" cy="152400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Left-Up Arrow 141"/>
            <p:cNvSpPr/>
            <p:nvPr/>
          </p:nvSpPr>
          <p:spPr>
            <a:xfrm>
              <a:off x="7086600" y="3429000"/>
              <a:ext cx="685800" cy="381000"/>
            </a:xfrm>
            <a:prstGeom prst="leftUpArrow">
              <a:avLst>
                <a:gd name="adj1" fmla="val 25000"/>
                <a:gd name="adj2" fmla="val 24058"/>
                <a:gd name="adj3" fmla="val 25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Left-Up Arrow 142"/>
            <p:cNvSpPr/>
            <p:nvPr/>
          </p:nvSpPr>
          <p:spPr>
            <a:xfrm flipH="1">
              <a:off x="5334000" y="3429000"/>
              <a:ext cx="685800" cy="381000"/>
            </a:xfrm>
            <a:prstGeom prst="leftUpArrow">
              <a:avLst>
                <a:gd name="adj1" fmla="val 25000"/>
                <a:gd name="adj2" fmla="val 24058"/>
                <a:gd name="adj3" fmla="val 25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Left-Up Arrow 143"/>
            <p:cNvSpPr/>
            <p:nvPr/>
          </p:nvSpPr>
          <p:spPr>
            <a:xfrm flipH="1" flipV="1">
              <a:off x="5334000" y="2286000"/>
              <a:ext cx="685800" cy="381000"/>
            </a:xfrm>
            <a:prstGeom prst="leftUpArrow">
              <a:avLst>
                <a:gd name="adj1" fmla="val 25000"/>
                <a:gd name="adj2" fmla="val 24058"/>
                <a:gd name="adj3" fmla="val 25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Left-Up Arrow 144"/>
            <p:cNvSpPr/>
            <p:nvPr/>
          </p:nvSpPr>
          <p:spPr>
            <a:xfrm flipV="1">
              <a:off x="7086600" y="2286000"/>
              <a:ext cx="685800" cy="381000"/>
            </a:xfrm>
            <a:prstGeom prst="leftUpArrow">
              <a:avLst>
                <a:gd name="adj1" fmla="val 25000"/>
                <a:gd name="adj2" fmla="val 24058"/>
                <a:gd name="adj3" fmla="val 25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3886200" y="1307068"/>
            <a:ext cx="497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Fluid meniscus geometry is non-linear equilibrium</a:t>
            </a:r>
            <a:endParaRPr lang="en-US" b="1" u="sng" dirty="0"/>
          </a:p>
        </p:txBody>
      </p:sp>
      <p:sp>
        <p:nvSpPr>
          <p:cNvPr id="151" name="Rectangle 150"/>
          <p:cNvSpPr/>
          <p:nvPr/>
        </p:nvSpPr>
        <p:spPr>
          <a:xfrm>
            <a:off x="1676400" y="3886200"/>
            <a:ext cx="1295400" cy="228600"/>
          </a:xfrm>
          <a:prstGeom prst="rect">
            <a:avLst/>
          </a:prstGeom>
          <a:solidFill>
            <a:srgbClr val="00C8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extBox 151"/>
          <p:cNvSpPr txBox="1"/>
          <p:nvPr/>
        </p:nvSpPr>
        <p:spPr>
          <a:xfrm>
            <a:off x="1927023" y="3827472"/>
            <a:ext cx="764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Magnet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09075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Transien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648200"/>
            <a:ext cx="3530600" cy="1985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Numerical Model Validation</a:t>
            </a:r>
            <a:endParaRPr lang="en-US" sz="32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5" y="1981200"/>
            <a:ext cx="4724400" cy="752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69" y="1905000"/>
            <a:ext cx="1835648" cy="121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385" y="1905000"/>
            <a:ext cx="2437015" cy="112951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00400" y="4440708"/>
            <a:ext cx="5867400" cy="2264892"/>
            <a:chOff x="18827556" y="20321038"/>
            <a:chExt cx="10685965" cy="412492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7122" y="20331158"/>
              <a:ext cx="5486399" cy="41148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32"/>
            <a:stretch/>
          </p:blipFill>
          <p:spPr>
            <a:xfrm>
              <a:off x="18827556" y="20321038"/>
              <a:ext cx="5199565" cy="41148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83857" y="3962400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Transient Droplet Dynamics</a:t>
            </a:r>
            <a:endParaRPr lang="en-US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3657600" y="3962400"/>
            <a:ext cx="176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Silhouette Image</a:t>
            </a:r>
            <a:endParaRPr lang="en-US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6553200" y="3962400"/>
            <a:ext cx="1795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Model Validation</a:t>
            </a:r>
            <a:endParaRPr lang="en-US" u="sng" dirty="0"/>
          </a:p>
        </p:txBody>
      </p:sp>
      <p:sp>
        <p:nvSpPr>
          <p:cNvPr id="20" name="TextBox 19"/>
          <p:cNvSpPr txBox="1"/>
          <p:nvPr/>
        </p:nvSpPr>
        <p:spPr>
          <a:xfrm>
            <a:off x="685800" y="1295400"/>
            <a:ext cx="2810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Collimated Backlight Imager</a:t>
            </a:r>
            <a:endParaRPr lang="en-US" u="sng" dirty="0"/>
          </a:p>
        </p:txBody>
      </p:sp>
      <p:sp>
        <p:nvSpPr>
          <p:cNvPr id="21" name="TextBox 20"/>
          <p:cNvSpPr txBox="1"/>
          <p:nvPr/>
        </p:nvSpPr>
        <p:spPr>
          <a:xfrm>
            <a:off x="5029200" y="1295400"/>
            <a:ext cx="3758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Droplet on Flat Plate in Helmholtz Coil</a:t>
            </a:r>
            <a:endParaRPr lang="en-US" u="sng" dirty="0"/>
          </a:p>
        </p:txBody>
      </p:sp>
      <p:sp>
        <p:nvSpPr>
          <p:cNvPr id="22" name="TextBox 21"/>
          <p:cNvSpPr txBox="1"/>
          <p:nvPr/>
        </p:nvSpPr>
        <p:spPr>
          <a:xfrm>
            <a:off x="4267200" y="4953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/>
              <a:t>Ferrotec</a:t>
            </a:r>
            <a:r>
              <a:rPr lang="en-US" sz="1200" i="1" dirty="0" smtClean="0"/>
              <a:t> EFH-1 on</a:t>
            </a:r>
          </a:p>
          <a:p>
            <a:r>
              <a:rPr lang="en-US" sz="1200" i="1" dirty="0" smtClean="0"/>
              <a:t>Brass slide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215191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Interfacial Magneto-electrostatic Stress</a:t>
            </a:r>
            <a:endParaRPr lang="en-US" sz="3200" b="1" dirty="0"/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8513"/>
            <a:ext cx="3648896" cy="2528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278" y="1219200"/>
            <a:ext cx="3974122" cy="6820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1104" y="22098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Experimental Silhouette Images</a:t>
            </a:r>
            <a:endParaRPr lang="en-US" b="1" u="sng" dirty="0"/>
          </a:p>
        </p:txBody>
      </p:sp>
      <p:sp>
        <p:nvSpPr>
          <p:cNvPr id="21" name="TextBox 20"/>
          <p:cNvSpPr txBox="1"/>
          <p:nvPr/>
        </p:nvSpPr>
        <p:spPr>
          <a:xfrm>
            <a:off x="5562600" y="2209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Numerical Simulation</a:t>
            </a:r>
            <a:endParaRPr lang="en-US" b="1" u="sng" dirty="0"/>
          </a:p>
        </p:txBody>
      </p:sp>
      <p:pic>
        <p:nvPicPr>
          <p:cNvPr id="3" name="Picture 2" descr="Animate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571750"/>
            <a:ext cx="5715000" cy="4286250"/>
          </a:xfrm>
          <a:prstGeom prst="rect">
            <a:avLst/>
          </a:prstGeom>
        </p:spPr>
      </p:pic>
      <p:pic>
        <p:nvPicPr>
          <p:cNvPr id="5" name="Picture 4" descr="VRampSerie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43200"/>
            <a:ext cx="3505200" cy="42539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273440" y="2887760"/>
            <a:ext cx="3384160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45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4831897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33400" y="1447800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Zeleny</a:t>
            </a:r>
            <a:r>
              <a:rPr lang="en-US" dirty="0"/>
              <a:t>, J., "The electrical discharge from liquid points, and a hydrostatic method of measuring the electric intensity at their surfaces," </a:t>
            </a:r>
            <a:r>
              <a:rPr lang="en-US" i="1" dirty="0"/>
              <a:t>Physical Review,</a:t>
            </a:r>
            <a:r>
              <a:rPr lang="en-US" dirty="0"/>
              <a:t> </a:t>
            </a:r>
            <a:r>
              <a:rPr lang="en-US" b="1" dirty="0"/>
              <a:t>3</a:t>
            </a:r>
            <a:r>
              <a:rPr lang="en-US" dirty="0"/>
              <a:t>(2), </a:t>
            </a:r>
            <a:r>
              <a:rPr lang="en-US" b="1" dirty="0">
                <a:solidFill>
                  <a:srgbClr val="3366FF"/>
                </a:solidFill>
              </a:rPr>
              <a:t>1914</a:t>
            </a:r>
            <a:r>
              <a:rPr lang="en-US" dirty="0"/>
              <a:t>, 69-91.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838200"/>
            <a:ext cx="8525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Compare with Established Theory: Capillary Electrospray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56981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877695"/>
            <a:ext cx="1524000" cy="9390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Capillary Studies: Motivation and Approach</a:t>
            </a:r>
            <a:endParaRPr lang="en-US" sz="2000" b="1" dirty="0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4" y="2209800"/>
            <a:ext cx="4242616" cy="238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62400" y="1219200"/>
            <a:ext cx="1057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Spray current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5798" y="762000"/>
            <a:ext cx="807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Flow rate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5798" y="1066800"/>
            <a:ext cx="991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Conductivity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5798" y="1447800"/>
            <a:ext cx="939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Permittivity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0096" y="750248"/>
            <a:ext cx="1177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Surface tension</a:t>
            </a:r>
            <a:endParaRPr lang="en-US" sz="1200" i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171398" y="914400"/>
            <a:ext cx="0" cy="152400"/>
          </a:xfrm>
          <a:prstGeom prst="straightConnector1">
            <a:avLst/>
          </a:prstGeom>
          <a:ln w="127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69139" y="909989"/>
            <a:ext cx="609600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83296" y="1372382"/>
            <a:ext cx="272701" cy="2148"/>
          </a:xfrm>
          <a:prstGeom prst="line">
            <a:avLst/>
          </a:prstGeom>
          <a:ln w="127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399998" y="895307"/>
            <a:ext cx="0" cy="152400"/>
          </a:xfrm>
          <a:prstGeom prst="straightConnector1">
            <a:avLst/>
          </a:prstGeom>
          <a:ln w="127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5" idx="1"/>
          </p:cNvCxnSpPr>
          <p:nvPr/>
        </p:nvCxnSpPr>
        <p:spPr>
          <a:xfrm flipV="1">
            <a:off x="6399998" y="900500"/>
            <a:ext cx="685800" cy="2148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6" idx="1"/>
          </p:cNvCxnSpPr>
          <p:nvPr/>
        </p:nvCxnSpPr>
        <p:spPr>
          <a:xfrm flipV="1">
            <a:off x="6704798" y="1205300"/>
            <a:ext cx="381000" cy="4296"/>
          </a:xfrm>
          <a:prstGeom prst="line">
            <a:avLst/>
          </a:prstGeom>
          <a:ln w="1270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547847" y="1630091"/>
            <a:ext cx="537951" cy="0"/>
          </a:xfrm>
          <a:prstGeom prst="line">
            <a:avLst/>
          </a:prstGeom>
          <a:ln w="1270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9600" y="685800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Existing Electrospray Theory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(over 400 citations):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04800" y="685800"/>
            <a:ext cx="8458200" cy="12192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09600" y="1295400"/>
            <a:ext cx="312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Fernandez de la Mora, J., and </a:t>
            </a:r>
            <a:r>
              <a:rPr lang="en-US" sz="1000" i="1" dirty="0" err="1" smtClean="0"/>
              <a:t>Loscertales</a:t>
            </a:r>
            <a:r>
              <a:rPr lang="en-US" sz="1000" i="1" dirty="0" smtClean="0"/>
              <a:t>, I.G., “The current emitted by highly conducting Taylor cones,” J. Fluid Mech. 260, 155-184, 1994.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431512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erojet EP Satellite Chart 2010-05-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8967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9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877695"/>
            <a:ext cx="1524000" cy="9390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Capillary Studies: Motivation and Approach</a:t>
            </a:r>
            <a:endParaRPr lang="en-US" sz="2000" b="1" dirty="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156552"/>
            <a:ext cx="3733800" cy="2339248"/>
          </a:xfrm>
          <a:prstGeom prst="rect">
            <a:avLst/>
          </a:prstGeom>
        </p:spPr>
      </p:pic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285584"/>
              </p:ext>
            </p:extLst>
          </p:nvPr>
        </p:nvGraphicFramePr>
        <p:xfrm>
          <a:off x="533400" y="5115580"/>
          <a:ext cx="7848600" cy="1082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81200"/>
                <a:gridCol w="1447800"/>
                <a:gridCol w="1280160"/>
                <a:gridCol w="1569720"/>
                <a:gridCol w="15697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Ferrofluid</a:t>
                      </a:r>
                      <a:r>
                        <a:rPr lang="en-US" sz="1600" b="1" dirty="0" smtClean="0"/>
                        <a:t> base</a:t>
                      </a:r>
                      <a:endParaRPr lang="en-US" sz="1600" b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 smtClean="0"/>
                        <a:t>Sulfolane</a:t>
                      </a:r>
                      <a:r>
                        <a:rPr lang="en-US" sz="1600" b="0" dirty="0" smtClean="0"/>
                        <a:t> + 0.1% EAN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 smtClean="0"/>
                        <a:t>Sulfolane</a:t>
                      </a:r>
                      <a:r>
                        <a:rPr lang="en-US" sz="1600" b="0" dirty="0" smtClean="0"/>
                        <a:t> + 1% EAN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 smtClean="0"/>
                        <a:t>Sulfolane</a:t>
                      </a:r>
                      <a:r>
                        <a:rPr lang="en-US" sz="1600" b="0" dirty="0" smtClean="0"/>
                        <a:t> +</a:t>
                      </a:r>
                    </a:p>
                    <a:p>
                      <a:pPr algn="ctr"/>
                      <a:r>
                        <a:rPr lang="en-US" sz="1600" b="0" dirty="0" smtClean="0"/>
                        <a:t>10% EAN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EMIM-NTf2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0292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Conductivity</a:t>
                      </a:r>
                      <a:r>
                        <a:rPr lang="en-US" sz="1600" b="1" baseline="0" dirty="0" smtClean="0"/>
                        <a:t> (S/m)</a:t>
                      </a:r>
                      <a:endParaRPr lang="en-US" sz="1600" b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0.012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0.033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0.324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0.57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68" name="TextBox 67"/>
          <p:cNvSpPr txBox="1"/>
          <p:nvPr/>
        </p:nvSpPr>
        <p:spPr>
          <a:xfrm>
            <a:off x="533400" y="633478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Ferrofluids</a:t>
            </a:r>
            <a:r>
              <a:rPr lang="en-US" sz="1200" dirty="0" smtClean="0"/>
              <a:t> synthesized by University of Sydney Key Centre for Polymers and Colloids (</a:t>
            </a:r>
            <a:r>
              <a:rPr lang="en-US" sz="1200" dirty="0" err="1" smtClean="0"/>
              <a:t>Hawkett</a:t>
            </a:r>
            <a:r>
              <a:rPr lang="en-US" sz="1200" dirty="0" smtClean="0"/>
              <a:t> and Jain) by stabilizing ~ 50-nm-diameter </a:t>
            </a:r>
            <a:r>
              <a:rPr lang="en-US" sz="1200" dirty="0" err="1" smtClean="0"/>
              <a:t>maghemite</a:t>
            </a:r>
            <a:r>
              <a:rPr lang="en-US" sz="1200" dirty="0" smtClean="0"/>
              <a:t> particles supplied by </a:t>
            </a:r>
            <a:r>
              <a:rPr lang="en-US" sz="1200" dirty="0" err="1" smtClean="0"/>
              <a:t>Sirtex</a:t>
            </a:r>
            <a:r>
              <a:rPr lang="en-US" sz="1200" dirty="0" smtClean="0"/>
              <a:t> Medical, Ltd.</a:t>
            </a:r>
            <a:endParaRPr lang="en-US" sz="1200" dirty="0"/>
          </a:p>
        </p:txBody>
      </p:sp>
      <p:sp>
        <p:nvSpPr>
          <p:cNvPr id="69" name="Left Brace 68"/>
          <p:cNvSpPr/>
          <p:nvPr/>
        </p:nvSpPr>
        <p:spPr>
          <a:xfrm rot="5400000">
            <a:off x="4457700" y="3553480"/>
            <a:ext cx="152400" cy="28194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3683855" y="4575046"/>
            <a:ext cx="1655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Sprayed in atmosphere</a:t>
            </a:r>
            <a:endParaRPr lang="en-US" sz="1200" i="1" dirty="0"/>
          </a:p>
        </p:txBody>
      </p:sp>
      <p:sp>
        <p:nvSpPr>
          <p:cNvPr id="71" name="TextBox 70"/>
          <p:cNvSpPr txBox="1"/>
          <p:nvPr/>
        </p:nvSpPr>
        <p:spPr>
          <a:xfrm>
            <a:off x="6907435" y="4734580"/>
            <a:ext cx="1398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Sprayed in vacuum</a:t>
            </a:r>
            <a:endParaRPr lang="en-US" sz="1200" i="1" dirty="0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4" y="2209800"/>
            <a:ext cx="4242616" cy="238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62400" y="1219200"/>
            <a:ext cx="1057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Spray current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5798" y="762000"/>
            <a:ext cx="807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Flow rate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5798" y="1066800"/>
            <a:ext cx="991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Conductivity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5798" y="1447800"/>
            <a:ext cx="939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Permittivity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0096" y="750248"/>
            <a:ext cx="1177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Surface tension</a:t>
            </a:r>
            <a:endParaRPr lang="en-US" sz="1200" i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171398" y="914400"/>
            <a:ext cx="0" cy="152400"/>
          </a:xfrm>
          <a:prstGeom prst="straightConnector1">
            <a:avLst/>
          </a:prstGeom>
          <a:ln w="127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69139" y="909989"/>
            <a:ext cx="609600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83296" y="1372382"/>
            <a:ext cx="272701" cy="2148"/>
          </a:xfrm>
          <a:prstGeom prst="line">
            <a:avLst/>
          </a:prstGeom>
          <a:ln w="127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399998" y="895307"/>
            <a:ext cx="0" cy="152400"/>
          </a:xfrm>
          <a:prstGeom prst="straightConnector1">
            <a:avLst/>
          </a:prstGeom>
          <a:ln w="127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5" idx="1"/>
          </p:cNvCxnSpPr>
          <p:nvPr/>
        </p:nvCxnSpPr>
        <p:spPr>
          <a:xfrm flipV="1">
            <a:off x="6399998" y="900500"/>
            <a:ext cx="685800" cy="2148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6" idx="1"/>
          </p:cNvCxnSpPr>
          <p:nvPr/>
        </p:nvCxnSpPr>
        <p:spPr>
          <a:xfrm flipV="1">
            <a:off x="6704798" y="1205300"/>
            <a:ext cx="381000" cy="4296"/>
          </a:xfrm>
          <a:prstGeom prst="line">
            <a:avLst/>
          </a:prstGeom>
          <a:ln w="1270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547847" y="1630091"/>
            <a:ext cx="537951" cy="0"/>
          </a:xfrm>
          <a:prstGeom prst="line">
            <a:avLst/>
          </a:prstGeom>
          <a:ln w="1270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9600" y="685800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Existing Electrospray Theory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(over 400 citations):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04800" y="685800"/>
            <a:ext cx="8458200" cy="12192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09600" y="1295400"/>
            <a:ext cx="312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Fernandez de la Mora, J., and </a:t>
            </a:r>
            <a:r>
              <a:rPr lang="en-US" sz="1000" i="1" dirty="0" err="1" smtClean="0"/>
              <a:t>Loscertales</a:t>
            </a:r>
            <a:r>
              <a:rPr lang="en-US" sz="1000" i="1" dirty="0" smtClean="0"/>
              <a:t>, I.G., “The current emitted by highly conducting Taylor cones,” J. Fluid Mech. 260, 155-184, 1994.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192483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Capillary Spray Results</a:t>
            </a:r>
            <a:endParaRPr lang="en-US" sz="3200" b="1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933700"/>
            <a:ext cx="457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3273" y="2933700"/>
            <a:ext cx="457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43600" y="4520253"/>
            <a:ext cx="979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Increasing B</a:t>
            </a:r>
            <a:endParaRPr lang="en-US" sz="1200" i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172200" y="4444053"/>
            <a:ext cx="6096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503275" y="4034517"/>
            <a:ext cx="533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01000" y="3862254"/>
            <a:ext cx="1030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Decreasing B</a:t>
            </a:r>
            <a:endParaRPr lang="en-US" sz="1200" i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334895"/>
            <a:ext cx="1524000" cy="9390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62400" y="1676400"/>
            <a:ext cx="1057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Spray current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5798" y="1219200"/>
            <a:ext cx="807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Flow rate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5798" y="1524000"/>
            <a:ext cx="991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Conductivity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85798" y="1905000"/>
            <a:ext cx="939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Permittivity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60096" y="1207448"/>
            <a:ext cx="1177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Surface tension</a:t>
            </a:r>
            <a:endParaRPr lang="en-US" sz="1200" i="1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171398" y="1371600"/>
            <a:ext cx="0" cy="152400"/>
          </a:xfrm>
          <a:prstGeom prst="straightConnector1">
            <a:avLst/>
          </a:prstGeom>
          <a:ln w="127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569139" y="1367189"/>
            <a:ext cx="609600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83296" y="1829582"/>
            <a:ext cx="272701" cy="2148"/>
          </a:xfrm>
          <a:prstGeom prst="line">
            <a:avLst/>
          </a:prstGeom>
          <a:ln w="127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399998" y="1352507"/>
            <a:ext cx="0" cy="152400"/>
          </a:xfrm>
          <a:prstGeom prst="straightConnector1">
            <a:avLst/>
          </a:prstGeom>
          <a:ln w="127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5" idx="1"/>
          </p:cNvCxnSpPr>
          <p:nvPr/>
        </p:nvCxnSpPr>
        <p:spPr>
          <a:xfrm flipV="1">
            <a:off x="6399998" y="1357700"/>
            <a:ext cx="685800" cy="2148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17" idx="1"/>
          </p:cNvCxnSpPr>
          <p:nvPr/>
        </p:nvCxnSpPr>
        <p:spPr>
          <a:xfrm flipV="1">
            <a:off x="6704798" y="1662500"/>
            <a:ext cx="381000" cy="4296"/>
          </a:xfrm>
          <a:prstGeom prst="line">
            <a:avLst/>
          </a:prstGeom>
          <a:ln w="1270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547847" y="2087291"/>
            <a:ext cx="537951" cy="0"/>
          </a:xfrm>
          <a:prstGeom prst="line">
            <a:avLst/>
          </a:prstGeom>
          <a:ln w="1270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09600" y="1143000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Existing Electrospray Theory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(over 400 citations):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04800" y="1143000"/>
            <a:ext cx="8458200" cy="12192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09600" y="1752600"/>
            <a:ext cx="312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Fernandez de la Mora, J., and </a:t>
            </a:r>
            <a:r>
              <a:rPr lang="en-US" sz="1000" i="1" dirty="0" err="1" smtClean="0"/>
              <a:t>Loscertales</a:t>
            </a:r>
            <a:r>
              <a:rPr lang="en-US" sz="1000" i="1" dirty="0" smtClean="0"/>
              <a:t>, I.G., “The current emitted by highly conducting Taylor cones,” J. Fluid Mech. 260, 155-184, 1994.</a:t>
            </a:r>
            <a:endParaRPr lang="en-US" sz="1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2514600"/>
            <a:ext cx="1757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Pure EMIM-NTf2</a:t>
            </a:r>
            <a:endParaRPr lang="en-US" u="sng" dirty="0"/>
          </a:p>
        </p:txBody>
      </p:sp>
      <p:sp>
        <p:nvSpPr>
          <p:cNvPr id="30" name="TextBox 29"/>
          <p:cNvSpPr txBox="1"/>
          <p:nvPr/>
        </p:nvSpPr>
        <p:spPr>
          <a:xfrm>
            <a:off x="5715000" y="2514600"/>
            <a:ext cx="2243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EMIM-NTf2 </a:t>
            </a:r>
            <a:r>
              <a:rPr lang="en-US" u="sng" dirty="0" err="1" smtClean="0"/>
              <a:t>Ferrofluid</a:t>
            </a:r>
            <a:endParaRPr lang="en-US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6096000"/>
            <a:ext cx="437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Magnetic effects increase current by ~ 40%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23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Capillary Spray Results</a:t>
            </a:r>
            <a:endParaRPr lang="en-US" sz="3200" b="1" dirty="0"/>
          </a:p>
        </p:txBody>
      </p:sp>
      <p:pic>
        <p:nvPicPr>
          <p:cNvPr id="11" name="Picture 10" descr="Square Current vs. Flow Rate 1 EAN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201704"/>
            <a:ext cx="5867399" cy="7593104"/>
          </a:xfrm>
          <a:prstGeom prst="rect">
            <a:avLst/>
          </a:prstGeom>
        </p:spPr>
      </p:pic>
      <p:pic>
        <p:nvPicPr>
          <p:cNvPr id="12" name="Picture 11" descr="Square Current vs. Flow Rate 10 EA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-228600"/>
            <a:ext cx="5943600" cy="7691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1143000"/>
            <a:ext cx="1143000" cy="7042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0" y="1295400"/>
            <a:ext cx="294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Existing Electrospray Theory: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5715000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66FF"/>
                </a:solidFill>
              </a:rPr>
              <a:t>C</a:t>
            </a:r>
            <a:r>
              <a:rPr lang="en-US" b="1" dirty="0" smtClean="0">
                <a:solidFill>
                  <a:srgbClr val="3366FF"/>
                </a:solidFill>
              </a:rPr>
              <a:t>urrent still scales with square root of flow rate, but magnetic field increases the magnitude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47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Magnetic Stress Extends Spray Stability Range</a:t>
            </a:r>
            <a:endParaRPr lang="en-US" sz="32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3981450"/>
            <a:ext cx="35052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Minimum Normalized Flow Rate vs. Magnetic Fiel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981200"/>
            <a:ext cx="4572000" cy="59167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62229" y="6336268"/>
            <a:ext cx="570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Lower stable flow rates will enable smaller droplet sizes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3752850"/>
            <a:ext cx="21428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Magnetic Field Damps Oscillations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1295400" y="4495800"/>
            <a:ext cx="755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smtClean="0"/>
              <a:t>EMIM-NTf2</a:t>
            </a:r>
          </a:p>
          <a:p>
            <a:r>
              <a:rPr lang="en-US" sz="900" i="1" dirty="0" err="1" smtClean="0"/>
              <a:t>Ferrofluid</a:t>
            </a:r>
            <a:endParaRPr lang="en-US" sz="9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715000" y="5105400"/>
            <a:ext cx="665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err="1" smtClean="0"/>
              <a:t>Sulfolane</a:t>
            </a:r>
            <a:endParaRPr lang="en-US" sz="900" i="1" dirty="0" smtClean="0"/>
          </a:p>
          <a:p>
            <a:r>
              <a:rPr lang="en-US" sz="900" i="1" dirty="0" err="1" smtClean="0"/>
              <a:t>Ferrofluid</a:t>
            </a:r>
            <a:endParaRPr lang="en-US" sz="900" i="1" dirty="0"/>
          </a:p>
        </p:txBody>
      </p:sp>
      <p:pic>
        <p:nvPicPr>
          <p:cNvPr id="15" name="Picture 1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 r="8313"/>
          <a:stretch/>
        </p:blipFill>
        <p:spPr bwMode="auto">
          <a:xfrm>
            <a:off x="990600" y="1295400"/>
            <a:ext cx="2743200" cy="2356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r="3715"/>
          <a:stretch/>
        </p:blipFill>
        <p:spPr bwMode="auto">
          <a:xfrm>
            <a:off x="5179585" y="1295400"/>
            <a:ext cx="2821415" cy="228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71600" y="1981200"/>
            <a:ext cx="665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err="1" smtClean="0"/>
              <a:t>Sulfolane</a:t>
            </a:r>
            <a:endParaRPr lang="en-US" sz="900" i="1" dirty="0" smtClean="0"/>
          </a:p>
          <a:p>
            <a:r>
              <a:rPr lang="en-US" sz="900" i="1" dirty="0" err="1" smtClean="0"/>
              <a:t>Ferrofluid</a:t>
            </a:r>
            <a:endParaRPr lang="en-US" sz="9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5486400" y="1905000"/>
            <a:ext cx="665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err="1" smtClean="0"/>
              <a:t>Sulfolane</a:t>
            </a:r>
            <a:endParaRPr lang="en-US" sz="900" i="1" dirty="0" smtClean="0"/>
          </a:p>
          <a:p>
            <a:r>
              <a:rPr lang="en-US" sz="900" i="1" dirty="0" err="1" smtClean="0"/>
              <a:t>Ferrofluid</a:t>
            </a:r>
            <a:endParaRPr lang="en-US" sz="9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1524000"/>
            <a:ext cx="701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B = 0 G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2600" y="1524000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B = 295 G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620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Theoretical Model of Jet Stability</a:t>
            </a:r>
            <a:endParaRPr lang="en-US" sz="3200" b="1" dirty="0"/>
          </a:p>
        </p:txBody>
      </p:sp>
      <p:pic>
        <p:nvPicPr>
          <p:cNvPr id="4" name="Picture 3" descr="Magneti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9926"/>
            <a:ext cx="4227286" cy="3668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600200"/>
            <a:ext cx="3505200" cy="133317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569023" y="3096126"/>
            <a:ext cx="0" cy="1524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4403835" y="3718514"/>
            <a:ext cx="63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Stable</a:t>
            </a:r>
            <a:endParaRPr lang="en-US" sz="1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569023" y="4696326"/>
            <a:ext cx="0" cy="16002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4306543" y="5189892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Unstable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39126"/>
            <a:ext cx="705693" cy="876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6448926"/>
            <a:ext cx="1295400" cy="409074"/>
          </a:xfrm>
          <a:prstGeom prst="rect">
            <a:avLst/>
          </a:prstGeom>
        </p:spPr>
      </p:pic>
      <p:pic>
        <p:nvPicPr>
          <p:cNvPr id="16" name="Picture 15" descr="Rayleigh Ima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924926"/>
            <a:ext cx="609600" cy="609600"/>
          </a:xfrm>
          <a:prstGeom prst="rect">
            <a:avLst/>
          </a:prstGeom>
        </p:spPr>
      </p:pic>
      <p:pic>
        <p:nvPicPr>
          <p:cNvPr id="17" name="Picture 16" descr="ElectrosprayPlum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7405" y="5434521"/>
            <a:ext cx="877372" cy="620183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stCxn id="16" idx="1"/>
          </p:cNvCxnSpPr>
          <p:nvPr/>
        </p:nvCxnSpPr>
        <p:spPr>
          <a:xfrm flipH="1" flipV="1">
            <a:off x="2133600" y="5077326"/>
            <a:ext cx="1295400" cy="15240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752600" y="5763126"/>
            <a:ext cx="533400" cy="228600"/>
          </a:xfrm>
          <a:prstGeom prst="straightConnector1">
            <a:avLst/>
          </a:prstGeom>
          <a:ln w="1270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Water Stride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447800"/>
            <a:ext cx="1905000" cy="127362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5800" y="1143000"/>
            <a:ext cx="375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Dispersion Relation for Surface Waves</a:t>
            </a:r>
            <a:endParaRPr lang="en-US" u="sng" dirty="0"/>
          </a:p>
        </p:txBody>
      </p:sp>
      <p:sp>
        <p:nvSpPr>
          <p:cNvPr id="27" name="TextBox 26"/>
          <p:cNvSpPr txBox="1"/>
          <p:nvPr/>
        </p:nvSpPr>
        <p:spPr>
          <a:xfrm>
            <a:off x="5257800" y="35052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Theoretical model of fluid cylinder stability against surface perturbation</a:t>
            </a:r>
          </a:p>
          <a:p>
            <a:endParaRPr lang="en-US" sz="1600" dirty="0" smtClean="0"/>
          </a:p>
          <a:p>
            <a:r>
              <a:rPr lang="en-US" sz="1600" dirty="0" smtClean="0"/>
              <a:t>Liquid is electrically conducting </a:t>
            </a:r>
            <a:r>
              <a:rPr lang="en-US" sz="1600" dirty="0" err="1" smtClean="0"/>
              <a:t>ferrofluid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Axial magnetic field has a stabilizing effect against surface perturbations</a:t>
            </a:r>
          </a:p>
          <a:p>
            <a:endParaRPr lang="en-US" sz="1600" dirty="0" smtClean="0"/>
          </a:p>
          <a:p>
            <a:r>
              <a:rPr lang="en-US" sz="1600" dirty="0" smtClean="0"/>
              <a:t>Dipole alignment augments surface tension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819400" y="3505200"/>
            <a:ext cx="1101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m=0 mode</a:t>
            </a:r>
          </a:p>
          <a:p>
            <a:r>
              <a:rPr lang="en-US" sz="1200" i="1" dirty="0" smtClean="0"/>
              <a:t>H = 300 G</a:t>
            </a:r>
          </a:p>
          <a:p>
            <a:r>
              <a:rPr lang="en-US" sz="1200" i="1" dirty="0" smtClean="0"/>
              <a:t>E = 200 V/mm</a:t>
            </a:r>
            <a:endParaRPr lang="en-US" sz="1200" i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3000" y="1524000"/>
            <a:ext cx="1841500" cy="121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63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onic Liquid Ferrofluid Trailer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6400800"/>
            <a:ext cx="1401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Gravitational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29000" y="6400800"/>
            <a:ext cx="167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Tension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6324600"/>
            <a:ext cx="106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217124"/>
              </p:ext>
            </p:extLst>
          </p:nvPr>
        </p:nvGraphicFramePr>
        <p:xfrm>
          <a:off x="152400" y="5181600"/>
          <a:ext cx="8749612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Equation" r:id="rId7" imgW="4838700" imgH="457200" progId="Equation.DSMT4">
                  <p:embed/>
                </p:oleObj>
              </mc:Choice>
              <mc:Fallback>
                <p:oleObj name="Equation" r:id="rId7" imgW="48387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2400" y="5181600"/>
                        <a:ext cx="8749612" cy="827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Brace 8"/>
          <p:cNvSpPr/>
          <p:nvPr/>
        </p:nvSpPr>
        <p:spPr>
          <a:xfrm rot="5400000">
            <a:off x="1638300" y="5524500"/>
            <a:ext cx="228600" cy="12192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 rot="5400000">
            <a:off x="4076700" y="5524500"/>
            <a:ext cx="228600" cy="12192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 rot="5400000">
            <a:off x="6972300" y="4991100"/>
            <a:ext cx="228600" cy="21336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57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errofluid Anima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295400"/>
            <a:ext cx="3429000" cy="1931831"/>
          </a:xfrm>
          <a:prstGeom prst="rect">
            <a:avLst/>
          </a:prstGeom>
        </p:spPr>
      </p:pic>
      <p:pic>
        <p:nvPicPr>
          <p:cNvPr id="5" name="Picture 4" descr="DSC_7531_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71600"/>
            <a:ext cx="3820782" cy="1752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0" y="609600"/>
            <a:ext cx="723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Self-assembling Array of Electrospray Emitters Fabricated from the Propellant Itself</a:t>
            </a:r>
            <a:endParaRPr lang="en-US" sz="1600" b="1" u="sng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400"/>
            <a:ext cx="4572000" cy="211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4191000"/>
            <a:ext cx="3278368" cy="2336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9600" y="3733800"/>
            <a:ext cx="3293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Emitter array fabricated in silicon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343400" y="3733800"/>
            <a:ext cx="4494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Rosensweig</a:t>
            </a:r>
            <a:r>
              <a:rPr lang="en-US" dirty="0" smtClean="0"/>
              <a:t> instability in ionic liquid </a:t>
            </a:r>
            <a:r>
              <a:rPr lang="en-US" dirty="0" err="1" smtClean="0"/>
              <a:t>ferrofluid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7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066800"/>
            <a:ext cx="9144000" cy="4953000"/>
            <a:chOff x="4800600" y="3886200"/>
            <a:chExt cx="3840163" cy="1755270"/>
          </a:xfrm>
        </p:grpSpPr>
        <p:pic>
          <p:nvPicPr>
            <p:cNvPr id="5" name="Picture 5" descr="C:\Users\EJ\Documents\ISP\Pictures\DSC_7519_trimmed_clos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00600" y="3886200"/>
              <a:ext cx="3840163" cy="1755270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4953000" y="4114800"/>
              <a:ext cx="762000" cy="122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12639" y="4066228"/>
              <a:ext cx="720031" cy="345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5mm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629400" y="23622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Aluminum Fluid Holder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>
          <a:xfrm flipH="1">
            <a:off x="6629400" y="3008531"/>
            <a:ext cx="838200" cy="12586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58000" y="10668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Extraction Electrode and Current Collector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 flipV="1">
            <a:off x="6019800" y="1371600"/>
            <a:ext cx="838200" cy="183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4819471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Rosensweig Instability in Ionic liquid with </a:t>
            </a:r>
            <a:r>
              <a:rPr lang="en-US" dirty="0" err="1" smtClean="0"/>
              <a:t>Sirtex</a:t>
            </a:r>
            <a:r>
              <a:rPr lang="en-US" dirty="0"/>
              <a:t> </a:t>
            </a:r>
            <a:r>
              <a:rPr lang="en-US" dirty="0" smtClean="0"/>
              <a:t>nanoparticles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676400" y="4267200"/>
            <a:ext cx="1981200" cy="83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914400" y="2743200"/>
            <a:ext cx="0" cy="114300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7200" y="3048000"/>
            <a:ext cx="449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8000"/>
                </a:solidFill>
              </a:rPr>
              <a:t>E</a:t>
            </a:r>
            <a:endParaRPr lang="en-US" sz="2800" b="1" i="1" dirty="0">
              <a:solidFill>
                <a:srgbClr val="008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752600" y="2743200"/>
            <a:ext cx="0" cy="11430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95400" y="3048000"/>
            <a:ext cx="47579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FF"/>
                </a:solidFill>
              </a:rPr>
              <a:t>B</a:t>
            </a:r>
            <a:endParaRPr lang="en-US" sz="28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56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PC Figu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914400"/>
            <a:ext cx="958311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60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6172200" cy="476466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207485"/>
              </p:ext>
            </p:extLst>
          </p:nvPr>
        </p:nvGraphicFramePr>
        <p:xfrm>
          <a:off x="4191000" y="838200"/>
          <a:ext cx="13271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" name="Equation" r:id="rId4" imgW="939800" imgH="431800" progId="Equation.DSMT4">
                  <p:embed/>
                </p:oleObj>
              </mc:Choice>
              <mc:Fallback>
                <p:oleObj name="Equation" r:id="rId4" imgW="9398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91000" y="838200"/>
                        <a:ext cx="132715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745985"/>
              </p:ext>
            </p:extLst>
          </p:nvPr>
        </p:nvGraphicFramePr>
        <p:xfrm>
          <a:off x="2743200" y="838200"/>
          <a:ext cx="10223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" name="Equation" r:id="rId6" imgW="723900" imgH="431800" progId="Equation.DSMT4">
                  <p:embed/>
                </p:oleObj>
              </mc:Choice>
              <mc:Fallback>
                <p:oleObj name="Equation" r:id="rId6" imgW="7239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43200" y="838200"/>
                        <a:ext cx="102235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4267200" y="15240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895600" y="15240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941805" y="914400"/>
            <a:ext cx="0" cy="838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957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ehfsatell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069188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63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ak Explosion 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0"/>
            <a:ext cx="9144000" cy="5143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6200" y="5791200"/>
            <a:ext cx="8991600" cy="838200"/>
            <a:chOff x="76200" y="5943600"/>
            <a:chExt cx="8991600" cy="838200"/>
          </a:xfrm>
        </p:grpSpPr>
        <p:sp>
          <p:nvSpPr>
            <p:cNvPr id="6" name="Rectangle 5"/>
            <p:cNvSpPr/>
            <p:nvPr/>
          </p:nvSpPr>
          <p:spPr>
            <a:xfrm>
              <a:off x="76200" y="5943600"/>
              <a:ext cx="8991600" cy="838200"/>
            </a:xfrm>
            <a:prstGeom prst="rect">
              <a:avLst/>
            </a:prstGeom>
            <a:solidFill>
              <a:srgbClr val="00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</a:rPr>
                <a:t>Permanent Magnet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1447800" y="6096000"/>
              <a:ext cx="0" cy="53340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490137" y="6096000"/>
              <a:ext cx="64346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dirty="0" smtClean="0"/>
                <a:t>M</a:t>
              </a:r>
              <a:endParaRPr lang="en-US" sz="3200" b="1" i="1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7272863" y="6096000"/>
              <a:ext cx="0" cy="53340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315200" y="6096000"/>
              <a:ext cx="64346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dirty="0" smtClean="0"/>
                <a:t>M</a:t>
              </a:r>
              <a:endParaRPr lang="en-US" sz="32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425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we’re going…</a:t>
            </a:r>
            <a:endParaRPr lang="en-US" dirty="0"/>
          </a:p>
        </p:txBody>
      </p:sp>
      <p:pic>
        <p:nvPicPr>
          <p:cNvPr id="5" name="Picture 4" descr="Concept 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934200" cy="48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95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n 1 B = 216.127264 V = 2700.00000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49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1647070"/>
              </p:ext>
            </p:extLst>
          </p:nvPr>
        </p:nvGraphicFramePr>
        <p:xfrm>
          <a:off x="4267200" y="5990348"/>
          <a:ext cx="23876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3" name="Equation" r:id="rId3" imgW="1143000" imgH="431800" progId="Equation.DSMT4">
                  <p:embed/>
                </p:oleObj>
              </mc:Choice>
              <mc:Fallback>
                <p:oleObj name="Equation" r:id="rId3" imgW="11430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5990348"/>
                        <a:ext cx="23876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343359"/>
              </p:ext>
            </p:extLst>
          </p:nvPr>
        </p:nvGraphicFramePr>
        <p:xfrm>
          <a:off x="4343400" y="3962400"/>
          <a:ext cx="2270352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" name="Equation" r:id="rId5" imgW="901700" imgH="355600" progId="Equation.DSMT4">
                  <p:embed/>
                </p:oleObj>
              </mc:Choice>
              <mc:Fallback>
                <p:oleObj name="Equation" r:id="rId5" imgW="901700" imgH="3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43400" y="3962400"/>
                        <a:ext cx="2270352" cy="89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787847"/>
              </p:ext>
            </p:extLst>
          </p:nvPr>
        </p:nvGraphicFramePr>
        <p:xfrm>
          <a:off x="2133600" y="5029200"/>
          <a:ext cx="447198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" name="Equation" r:id="rId7" imgW="2159000" imgH="355600" progId="Equation.DSMT4">
                  <p:embed/>
                </p:oleObj>
              </mc:Choice>
              <mc:Fallback>
                <p:oleObj name="Equation" r:id="rId7" imgW="2159000" imgH="3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33600" y="5029200"/>
                        <a:ext cx="4471988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09800" y="6218948"/>
            <a:ext cx="1744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Magnetic field: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438400" y="4191000"/>
            <a:ext cx="1454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Gas density: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1200" y="609600"/>
            <a:ext cx="4800600" cy="330301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1371600" y="1143000"/>
            <a:ext cx="0" cy="2514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4400" y="2057400"/>
            <a:ext cx="291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0165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/>
          <a:lstStyle/>
          <a:p>
            <a:r>
              <a:rPr lang="en-US" sz="3200" b="1" dirty="0">
                <a:latin typeface="Calibri" charset="0"/>
              </a:rPr>
              <a:t>Electrospray: plasma in a bottle</a:t>
            </a: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8158152" cy="436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85800"/>
            <a:ext cx="833821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71932"/>
            <a:ext cx="3810000" cy="36050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495800" y="1143000"/>
            <a:ext cx="4267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Zeleny</a:t>
            </a:r>
            <a:r>
              <a:rPr lang="en-US" dirty="0"/>
              <a:t>, J., "The electrical discharge from liquid points, and a hydrostatic method of measuring the electric intensity at their surfaces," </a:t>
            </a:r>
            <a:r>
              <a:rPr lang="en-US" i="1" dirty="0"/>
              <a:t>Physical Review,</a:t>
            </a:r>
            <a:r>
              <a:rPr lang="en-US" dirty="0"/>
              <a:t> </a:t>
            </a:r>
            <a:r>
              <a:rPr lang="en-US" b="1" dirty="0"/>
              <a:t>3</a:t>
            </a:r>
            <a:r>
              <a:rPr lang="en-US" dirty="0"/>
              <a:t>(2), </a:t>
            </a:r>
            <a:r>
              <a:rPr lang="en-US" b="1" dirty="0">
                <a:solidFill>
                  <a:srgbClr val="3366FF"/>
                </a:solidFill>
              </a:rPr>
              <a:t>1914</a:t>
            </a:r>
            <a:r>
              <a:rPr lang="en-US" dirty="0"/>
              <a:t>, 69-91.</a:t>
            </a:r>
            <a:r>
              <a:rPr lang="en-US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1447800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Jean-Antoine </a:t>
            </a:r>
            <a:r>
              <a:rPr lang="en-US" dirty="0" err="1" smtClean="0"/>
              <a:t>Nollet</a:t>
            </a:r>
            <a:r>
              <a:rPr lang="en-US" dirty="0" smtClean="0"/>
              <a:t> – </a:t>
            </a:r>
            <a:r>
              <a:rPr lang="en-US" b="1" dirty="0" smtClean="0">
                <a:solidFill>
                  <a:srgbClr val="3366FF"/>
                </a:solidFill>
              </a:rPr>
              <a:t>1750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 smtClean="0"/>
              <a:t>“</a:t>
            </a:r>
            <a:r>
              <a:rPr lang="en-US" dirty="0"/>
              <a:t>a person, electrified by connection to a high-voltage generator, would not bleed normally if he were to cut himself; blood would spray from the wound.”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454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bble-circle-glossy-blue-air-water-dr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95600"/>
            <a:ext cx="1524000" cy="1524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62000" y="3352800"/>
            <a:ext cx="13716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133600" y="3352800"/>
            <a:ext cx="228600" cy="3810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47800" y="2895600"/>
            <a:ext cx="0" cy="3048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 flipV="1">
            <a:off x="533400" y="3352800"/>
            <a:ext cx="228600" cy="3810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4" name="Picture 2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590800"/>
            <a:ext cx="491884" cy="258554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3733800"/>
            <a:ext cx="435128" cy="258554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733800"/>
            <a:ext cx="435128" cy="25855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5800" y="185544"/>
            <a:ext cx="1428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Neutral Fluid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28600" y="45720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Surface tension is balanced by fluid pressure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26133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bble-circle-glossy-blue-air-water-dr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95600"/>
            <a:ext cx="1524000" cy="1524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62000" y="3352800"/>
            <a:ext cx="13716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133600" y="3352800"/>
            <a:ext cx="228600" cy="3810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47800" y="2895600"/>
            <a:ext cx="0" cy="3048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 flipV="1">
            <a:off x="533400" y="3352800"/>
            <a:ext cx="228600" cy="3810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3726078" y="2306583"/>
            <a:ext cx="1204850" cy="3408417"/>
            <a:chOff x="3810000" y="1531134"/>
            <a:chExt cx="1204850" cy="3408417"/>
          </a:xfrm>
        </p:grpSpPr>
        <p:pic>
          <p:nvPicPr>
            <p:cNvPr id="5" name="Picture 4" descr="bubble-circle-glossy-blue-air-water-drop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1600200"/>
              <a:ext cx="1066800" cy="3276600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4176730" y="1828800"/>
              <a:ext cx="304800" cy="416030"/>
              <a:chOff x="2514600" y="3912462"/>
              <a:chExt cx="304800" cy="461665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4176730" y="2229362"/>
              <a:ext cx="304800" cy="416030"/>
              <a:chOff x="2514600" y="3912462"/>
              <a:chExt cx="304800" cy="461665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3962400" y="2172139"/>
              <a:ext cx="304800" cy="416030"/>
              <a:chOff x="2514600" y="3912462"/>
              <a:chExt cx="304800" cy="461665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3962400" y="2580122"/>
              <a:ext cx="304800" cy="416030"/>
              <a:chOff x="2514600" y="3912462"/>
              <a:chExt cx="304800" cy="461665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3962400" y="3404134"/>
              <a:ext cx="304800" cy="416030"/>
              <a:chOff x="2514600" y="3912462"/>
              <a:chExt cx="304800" cy="461665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962400" y="2992128"/>
              <a:ext cx="304800" cy="416030"/>
              <a:chOff x="2514600" y="3912462"/>
              <a:chExt cx="304800" cy="461665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3962400" y="3816141"/>
              <a:ext cx="304800" cy="416030"/>
              <a:chOff x="2514600" y="3912462"/>
              <a:chExt cx="304800" cy="46166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4176730" y="2629924"/>
              <a:ext cx="304800" cy="416030"/>
              <a:chOff x="2514600" y="3912462"/>
              <a:chExt cx="304800" cy="461665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4176730" y="3030485"/>
              <a:ext cx="304800" cy="416030"/>
              <a:chOff x="2514600" y="3912462"/>
              <a:chExt cx="304800" cy="461665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4176730" y="3431047"/>
              <a:ext cx="304800" cy="416030"/>
              <a:chOff x="2514600" y="3912462"/>
              <a:chExt cx="304800" cy="461665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4176730" y="3831609"/>
              <a:ext cx="304800" cy="416030"/>
              <a:chOff x="2514600" y="3912462"/>
              <a:chExt cx="304800" cy="461665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4176730" y="4232171"/>
              <a:ext cx="304800" cy="416030"/>
              <a:chOff x="2514600" y="3912462"/>
              <a:chExt cx="304800" cy="461665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4364805" y="1828800"/>
              <a:ext cx="304800" cy="416030"/>
              <a:chOff x="2514600" y="3912462"/>
              <a:chExt cx="304800" cy="461665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4364805" y="2229362"/>
              <a:ext cx="304800" cy="416030"/>
              <a:chOff x="2514600" y="3912462"/>
              <a:chExt cx="304800" cy="461665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4364805" y="2629924"/>
              <a:ext cx="304800" cy="416030"/>
              <a:chOff x="2514600" y="3912462"/>
              <a:chExt cx="304800" cy="461665"/>
            </a:xfrm>
          </p:grpSpPr>
          <p:sp>
            <p:nvSpPr>
              <p:cNvPr id="84" name="Rectangle 83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4364805" y="3030485"/>
              <a:ext cx="304800" cy="416030"/>
              <a:chOff x="2514600" y="3912462"/>
              <a:chExt cx="304800" cy="461665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4364805" y="3431047"/>
              <a:ext cx="304800" cy="416030"/>
              <a:chOff x="2514600" y="3912462"/>
              <a:chExt cx="304800" cy="461665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4364805" y="3831609"/>
              <a:ext cx="304800" cy="416030"/>
              <a:chOff x="2514600" y="3912462"/>
              <a:chExt cx="304800" cy="461665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4364805" y="4232171"/>
              <a:ext cx="304800" cy="416030"/>
              <a:chOff x="2514600" y="3912462"/>
              <a:chExt cx="304800" cy="461665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4572000" y="2176162"/>
              <a:ext cx="304800" cy="416030"/>
              <a:chOff x="2514600" y="3912462"/>
              <a:chExt cx="304800" cy="461665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4572000" y="2584145"/>
              <a:ext cx="304800" cy="416030"/>
              <a:chOff x="2514600" y="3912462"/>
              <a:chExt cx="304800" cy="461665"/>
            </a:xfrm>
          </p:grpSpPr>
          <p:sp>
            <p:nvSpPr>
              <p:cNvPr id="102" name="Rectangle 101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4572000" y="3408158"/>
              <a:ext cx="304800" cy="416030"/>
              <a:chOff x="2514600" y="3912462"/>
              <a:chExt cx="304800" cy="461665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4572000" y="2996152"/>
              <a:ext cx="304800" cy="416030"/>
              <a:chOff x="2514600" y="3912462"/>
              <a:chExt cx="304800" cy="461665"/>
            </a:xfrm>
          </p:grpSpPr>
          <p:sp>
            <p:nvSpPr>
              <p:cNvPr id="108" name="Rectangle 107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4572000" y="3820164"/>
              <a:ext cx="304800" cy="416030"/>
              <a:chOff x="2514600" y="3912462"/>
              <a:chExt cx="304800" cy="461665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sp>
          <p:nvSpPr>
            <p:cNvPr id="113" name="TextBox 112"/>
            <p:cNvSpPr txBox="1"/>
            <p:nvPr/>
          </p:nvSpPr>
          <p:spPr>
            <a:xfrm>
              <a:off x="4288885" y="1531134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+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119" name="Group 118"/>
            <p:cNvGrpSpPr/>
            <p:nvPr/>
          </p:nvGrpSpPr>
          <p:grpSpPr>
            <a:xfrm>
              <a:off x="3810000" y="1683534"/>
              <a:ext cx="474035" cy="1191399"/>
              <a:chOff x="5136225" y="1676400"/>
              <a:chExt cx="474035" cy="1191399"/>
            </a:xfrm>
          </p:grpSpPr>
          <p:sp>
            <p:nvSpPr>
              <p:cNvPr id="114" name="TextBox 113"/>
              <p:cNvSpPr txBox="1"/>
              <p:nvPr/>
            </p:nvSpPr>
            <p:spPr>
              <a:xfrm>
                <a:off x="5381660" y="16764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+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272070" y="19050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+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5203005" y="21336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+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5162480" y="23622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+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5136225" y="25908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+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 flipH="1">
              <a:off x="4540815" y="1704201"/>
              <a:ext cx="474035" cy="1191399"/>
              <a:chOff x="5136225" y="1676400"/>
              <a:chExt cx="474035" cy="1191399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5381660" y="16764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+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5272070" y="19050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+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5203005" y="21336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+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5162480" y="23622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+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5136225" y="25908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+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 flipV="1">
              <a:off x="3831525" y="3657600"/>
              <a:ext cx="474035" cy="1191399"/>
              <a:chOff x="5136225" y="1676400"/>
              <a:chExt cx="474035" cy="1191399"/>
            </a:xfrm>
          </p:grpSpPr>
          <p:sp>
            <p:nvSpPr>
              <p:cNvPr id="127" name="TextBox 126"/>
              <p:cNvSpPr txBox="1"/>
              <p:nvPr/>
            </p:nvSpPr>
            <p:spPr>
              <a:xfrm>
                <a:off x="5381660" y="16764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5272070" y="19050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-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5203005" y="21336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-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5162480" y="23622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-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5136225" y="25908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-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 flipH="1" flipV="1">
              <a:off x="4524500" y="3657600"/>
              <a:ext cx="474035" cy="1191399"/>
              <a:chOff x="5136225" y="1676400"/>
              <a:chExt cx="474035" cy="1191399"/>
            </a:xfrm>
          </p:grpSpPr>
          <p:sp>
            <p:nvSpPr>
              <p:cNvPr id="133" name="TextBox 132"/>
              <p:cNvSpPr txBox="1"/>
              <p:nvPr/>
            </p:nvSpPr>
            <p:spPr>
              <a:xfrm>
                <a:off x="5381660" y="16764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5272070" y="19050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-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5203005" y="21336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-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5162480" y="23622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-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5136225" y="25908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-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303075" y="4662552"/>
              <a:ext cx="2317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cxnSp>
        <p:nvCxnSpPr>
          <p:cNvPr id="252" name="Straight Connector 251"/>
          <p:cNvCxnSpPr/>
          <p:nvPr/>
        </p:nvCxnSpPr>
        <p:spPr>
          <a:xfrm flipV="1">
            <a:off x="3726078" y="3213849"/>
            <a:ext cx="76200" cy="3810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 flipH="1" flipV="1">
            <a:off x="4835928" y="3192321"/>
            <a:ext cx="76200" cy="3810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>
            <a:off x="4338403" y="1997385"/>
            <a:ext cx="0" cy="3048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>
            <a:off x="4099903" y="1999992"/>
            <a:ext cx="0" cy="3048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0" name="Picture 2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928" y="1905000"/>
            <a:ext cx="580171" cy="517109"/>
          </a:xfrm>
          <a:prstGeom prst="rect">
            <a:avLst/>
          </a:prstGeom>
        </p:spPr>
      </p:pic>
      <p:pic>
        <p:nvPicPr>
          <p:cNvPr id="264" name="Picture 2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590800"/>
            <a:ext cx="491884" cy="258554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778" y="3643248"/>
            <a:ext cx="435128" cy="258554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3627646"/>
            <a:ext cx="435128" cy="258554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3733800"/>
            <a:ext cx="435128" cy="258554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733800"/>
            <a:ext cx="435128" cy="258554"/>
          </a:xfrm>
          <a:prstGeom prst="rect">
            <a:avLst/>
          </a:prstGeom>
        </p:spPr>
      </p:pic>
      <p:cxnSp>
        <p:nvCxnSpPr>
          <p:cNvPr id="270" name="Straight Connector 269"/>
          <p:cNvCxnSpPr/>
          <p:nvPr/>
        </p:nvCxnSpPr>
        <p:spPr>
          <a:xfrm>
            <a:off x="4578628" y="2002728"/>
            <a:ext cx="0" cy="3048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1" name="Picture 2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728" y="1676400"/>
            <a:ext cx="491884" cy="2585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303" y="1861944"/>
            <a:ext cx="62356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00400" y="1295400"/>
            <a:ext cx="2209800" cy="2286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276600" y="1219200"/>
            <a:ext cx="2098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- - - - - - - - - - - - - - -</a:t>
            </a:r>
            <a:endParaRPr lang="en-US" dirty="0"/>
          </a:p>
        </p:txBody>
      </p:sp>
      <p:sp>
        <p:nvSpPr>
          <p:cNvPr id="276" name="Rectangle 275"/>
          <p:cNvSpPr/>
          <p:nvPr/>
        </p:nvSpPr>
        <p:spPr>
          <a:xfrm>
            <a:off x="3200400" y="5943600"/>
            <a:ext cx="2209800" cy="2286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TextBox 276"/>
          <p:cNvSpPr txBox="1"/>
          <p:nvPr/>
        </p:nvSpPr>
        <p:spPr>
          <a:xfrm>
            <a:off x="3276600" y="5867400"/>
            <a:ext cx="2138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+ + + + + + + + + + +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581400" y="4876800"/>
            <a:ext cx="0" cy="838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34730" y="4538856"/>
            <a:ext cx="35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E</a:t>
            </a:r>
            <a:endParaRPr lang="en-US" b="1" i="1" dirty="0"/>
          </a:p>
        </p:txBody>
      </p:sp>
      <p:cxnSp>
        <p:nvCxnSpPr>
          <p:cNvPr id="278" name="Straight Arrow Connector 277"/>
          <p:cNvCxnSpPr/>
          <p:nvPr/>
        </p:nvCxnSpPr>
        <p:spPr>
          <a:xfrm flipV="1">
            <a:off x="5105400" y="4876800"/>
            <a:ext cx="0" cy="838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9" name="TextBox 278"/>
          <p:cNvSpPr txBox="1"/>
          <p:nvPr/>
        </p:nvSpPr>
        <p:spPr>
          <a:xfrm>
            <a:off x="4958730" y="4538856"/>
            <a:ext cx="35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E</a:t>
            </a:r>
            <a:endParaRPr lang="en-US" b="1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685800" y="185544"/>
            <a:ext cx="1428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Neutral Fluid</a:t>
            </a:r>
            <a:endParaRPr lang="en-US" b="1" dirty="0"/>
          </a:p>
        </p:txBody>
      </p:sp>
      <p:sp>
        <p:nvSpPr>
          <p:cNvPr id="288" name="TextBox 287"/>
          <p:cNvSpPr txBox="1"/>
          <p:nvPr/>
        </p:nvSpPr>
        <p:spPr>
          <a:xfrm>
            <a:off x="3258168" y="152400"/>
            <a:ext cx="2228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Electrohydrodynamic</a:t>
            </a:r>
            <a:endParaRPr lang="en-US" b="1" dirty="0" smtClean="0"/>
          </a:p>
          <a:p>
            <a:pPr algn="ctr"/>
            <a:r>
              <a:rPr lang="en-US" b="1" dirty="0" smtClean="0"/>
              <a:t>Stress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28600" y="45720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Surface tension is balanced by fluid pressure</a:t>
            </a:r>
            <a:endParaRPr lang="en-US" sz="1400" i="1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819400" y="914400"/>
            <a:ext cx="0" cy="5334000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160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2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125" y="1828800"/>
            <a:ext cx="668458" cy="479272"/>
          </a:xfrm>
          <a:prstGeom prst="rect">
            <a:avLst/>
          </a:prstGeom>
        </p:spPr>
      </p:pic>
      <p:pic>
        <p:nvPicPr>
          <p:cNvPr id="263" name="Picture 2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1774128"/>
            <a:ext cx="914400" cy="573865"/>
          </a:xfrm>
          <a:prstGeom prst="rect">
            <a:avLst/>
          </a:prstGeom>
        </p:spPr>
      </p:pic>
      <p:pic>
        <p:nvPicPr>
          <p:cNvPr id="4" name="Picture 3" descr="bubble-circle-glossy-blue-air-water-d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95600"/>
            <a:ext cx="1524000" cy="1524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62000" y="3352800"/>
            <a:ext cx="13716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133600" y="3352800"/>
            <a:ext cx="228600" cy="3810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47800" y="2895600"/>
            <a:ext cx="0" cy="3048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924300" y="2286000"/>
            <a:ext cx="1066800" cy="3276600"/>
            <a:chOff x="7924800" y="1066800"/>
            <a:chExt cx="1066800" cy="3276600"/>
          </a:xfrm>
        </p:grpSpPr>
        <p:pic>
          <p:nvPicPr>
            <p:cNvPr id="251" name="Picture 250" descr="bubble-circle-glossy-blue-air-water-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1066800"/>
              <a:ext cx="1066800" cy="3276600"/>
            </a:xfrm>
            <a:prstGeom prst="rect">
              <a:avLst/>
            </a:prstGeom>
          </p:spPr>
        </p:pic>
        <p:grpSp>
          <p:nvGrpSpPr>
            <p:cNvPr id="140" name="Group 139"/>
            <p:cNvGrpSpPr/>
            <p:nvPr/>
          </p:nvGrpSpPr>
          <p:grpSpPr>
            <a:xfrm>
              <a:off x="8215330" y="1143000"/>
              <a:ext cx="304800" cy="461665"/>
              <a:chOff x="2514600" y="3912462"/>
              <a:chExt cx="304800" cy="461665"/>
            </a:xfrm>
          </p:grpSpPr>
          <p:sp>
            <p:nvSpPr>
              <p:cNvPr id="141" name="Rectangle 140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/>
                  <a:t>S</a:t>
                </a:r>
              </a:p>
            </p:txBody>
          </p:sp>
        </p:grpSp>
        <p:grpSp>
          <p:nvGrpSpPr>
            <p:cNvPr id="143" name="Group 142"/>
            <p:cNvGrpSpPr/>
            <p:nvPr/>
          </p:nvGrpSpPr>
          <p:grpSpPr>
            <a:xfrm>
              <a:off x="8215330" y="1587500"/>
              <a:ext cx="304800" cy="461665"/>
              <a:chOff x="2514600" y="3912462"/>
              <a:chExt cx="304800" cy="461665"/>
            </a:xfrm>
          </p:grpSpPr>
          <p:sp>
            <p:nvSpPr>
              <p:cNvPr id="144" name="Rectangle 143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>
              <a:off x="8001000" y="1524000"/>
              <a:ext cx="304800" cy="461665"/>
              <a:chOff x="2514600" y="3912462"/>
              <a:chExt cx="304800" cy="461665"/>
            </a:xfrm>
          </p:grpSpPr>
          <p:sp>
            <p:nvSpPr>
              <p:cNvPr id="147" name="Rectangle 146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>
              <a:off x="8001000" y="1976735"/>
              <a:ext cx="304800" cy="461665"/>
              <a:chOff x="2514600" y="3912462"/>
              <a:chExt cx="304800" cy="461665"/>
            </a:xfrm>
          </p:grpSpPr>
          <p:sp>
            <p:nvSpPr>
              <p:cNvPr id="150" name="Rectangle 149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>
              <a:off x="8001000" y="2891135"/>
              <a:ext cx="304800" cy="461665"/>
              <a:chOff x="2514600" y="3912462"/>
              <a:chExt cx="304800" cy="461665"/>
            </a:xfrm>
          </p:grpSpPr>
          <p:sp>
            <p:nvSpPr>
              <p:cNvPr id="153" name="Rectangle 152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8001000" y="2433935"/>
              <a:ext cx="304800" cy="461665"/>
              <a:chOff x="2514600" y="3912462"/>
              <a:chExt cx="304800" cy="461665"/>
            </a:xfrm>
          </p:grpSpPr>
          <p:sp>
            <p:nvSpPr>
              <p:cNvPr id="156" name="Rectangle 155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158" name="Group 157"/>
            <p:cNvGrpSpPr/>
            <p:nvPr/>
          </p:nvGrpSpPr>
          <p:grpSpPr>
            <a:xfrm>
              <a:off x="8001000" y="3348335"/>
              <a:ext cx="304800" cy="461665"/>
              <a:chOff x="2514600" y="3912462"/>
              <a:chExt cx="304800" cy="461665"/>
            </a:xfrm>
          </p:grpSpPr>
          <p:sp>
            <p:nvSpPr>
              <p:cNvPr id="159" name="Rectangle 158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161" name="Group 160"/>
            <p:cNvGrpSpPr/>
            <p:nvPr/>
          </p:nvGrpSpPr>
          <p:grpSpPr>
            <a:xfrm>
              <a:off x="8215330" y="2032000"/>
              <a:ext cx="304800" cy="461665"/>
              <a:chOff x="2514600" y="3912462"/>
              <a:chExt cx="304800" cy="461665"/>
            </a:xfrm>
          </p:grpSpPr>
          <p:sp>
            <p:nvSpPr>
              <p:cNvPr id="162" name="Rectangle 161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164" name="Group 163"/>
            <p:cNvGrpSpPr/>
            <p:nvPr/>
          </p:nvGrpSpPr>
          <p:grpSpPr>
            <a:xfrm>
              <a:off x="8215330" y="2476500"/>
              <a:ext cx="304800" cy="461665"/>
              <a:chOff x="2514600" y="3912462"/>
              <a:chExt cx="304800" cy="461665"/>
            </a:xfrm>
          </p:grpSpPr>
          <p:sp>
            <p:nvSpPr>
              <p:cNvPr id="165" name="Rectangle 164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167" name="Group 166"/>
            <p:cNvGrpSpPr/>
            <p:nvPr/>
          </p:nvGrpSpPr>
          <p:grpSpPr>
            <a:xfrm>
              <a:off x="8215330" y="2921000"/>
              <a:ext cx="304800" cy="461665"/>
              <a:chOff x="2514600" y="3912462"/>
              <a:chExt cx="304800" cy="461665"/>
            </a:xfrm>
          </p:grpSpPr>
          <p:sp>
            <p:nvSpPr>
              <p:cNvPr id="168" name="Rectangle 167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170" name="Group 169"/>
            <p:cNvGrpSpPr/>
            <p:nvPr/>
          </p:nvGrpSpPr>
          <p:grpSpPr>
            <a:xfrm>
              <a:off x="8215330" y="3365500"/>
              <a:ext cx="304800" cy="461665"/>
              <a:chOff x="2514600" y="3912462"/>
              <a:chExt cx="304800" cy="461665"/>
            </a:xfrm>
          </p:grpSpPr>
          <p:sp>
            <p:nvSpPr>
              <p:cNvPr id="171" name="Rectangle 170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173" name="Group 172"/>
            <p:cNvGrpSpPr/>
            <p:nvPr/>
          </p:nvGrpSpPr>
          <p:grpSpPr>
            <a:xfrm>
              <a:off x="8215330" y="3810000"/>
              <a:ext cx="304800" cy="461665"/>
              <a:chOff x="2514600" y="3912462"/>
              <a:chExt cx="304800" cy="461665"/>
            </a:xfrm>
          </p:grpSpPr>
          <p:sp>
            <p:nvSpPr>
              <p:cNvPr id="174" name="Rectangle 173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176" name="Group 175"/>
            <p:cNvGrpSpPr/>
            <p:nvPr/>
          </p:nvGrpSpPr>
          <p:grpSpPr>
            <a:xfrm>
              <a:off x="8403405" y="1143000"/>
              <a:ext cx="304800" cy="461665"/>
              <a:chOff x="2514600" y="3912462"/>
              <a:chExt cx="304800" cy="461665"/>
            </a:xfrm>
          </p:grpSpPr>
          <p:sp>
            <p:nvSpPr>
              <p:cNvPr id="177" name="Rectangle 176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179" name="Group 178"/>
            <p:cNvGrpSpPr/>
            <p:nvPr/>
          </p:nvGrpSpPr>
          <p:grpSpPr>
            <a:xfrm>
              <a:off x="8403405" y="1587500"/>
              <a:ext cx="304800" cy="461665"/>
              <a:chOff x="2514600" y="3912462"/>
              <a:chExt cx="304800" cy="461665"/>
            </a:xfrm>
          </p:grpSpPr>
          <p:sp>
            <p:nvSpPr>
              <p:cNvPr id="180" name="Rectangle 179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TextBox 180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182" name="Group 181"/>
            <p:cNvGrpSpPr/>
            <p:nvPr/>
          </p:nvGrpSpPr>
          <p:grpSpPr>
            <a:xfrm>
              <a:off x="8403405" y="2032000"/>
              <a:ext cx="304800" cy="461665"/>
              <a:chOff x="2514600" y="3912462"/>
              <a:chExt cx="304800" cy="461665"/>
            </a:xfrm>
          </p:grpSpPr>
          <p:sp>
            <p:nvSpPr>
              <p:cNvPr id="183" name="Rectangle 182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TextBox 183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185" name="Group 184"/>
            <p:cNvGrpSpPr/>
            <p:nvPr/>
          </p:nvGrpSpPr>
          <p:grpSpPr>
            <a:xfrm>
              <a:off x="8403405" y="2476500"/>
              <a:ext cx="304800" cy="461665"/>
              <a:chOff x="2514600" y="3912462"/>
              <a:chExt cx="304800" cy="461665"/>
            </a:xfrm>
          </p:grpSpPr>
          <p:sp>
            <p:nvSpPr>
              <p:cNvPr id="186" name="Rectangle 185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188" name="Group 187"/>
            <p:cNvGrpSpPr/>
            <p:nvPr/>
          </p:nvGrpSpPr>
          <p:grpSpPr>
            <a:xfrm>
              <a:off x="8403405" y="2921000"/>
              <a:ext cx="304800" cy="461665"/>
              <a:chOff x="2514600" y="3912462"/>
              <a:chExt cx="304800" cy="461665"/>
            </a:xfrm>
          </p:grpSpPr>
          <p:sp>
            <p:nvSpPr>
              <p:cNvPr id="189" name="Rectangle 188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191" name="Group 190"/>
            <p:cNvGrpSpPr/>
            <p:nvPr/>
          </p:nvGrpSpPr>
          <p:grpSpPr>
            <a:xfrm>
              <a:off x="8403405" y="3365500"/>
              <a:ext cx="304800" cy="461665"/>
              <a:chOff x="2514600" y="3912462"/>
              <a:chExt cx="304800" cy="461665"/>
            </a:xfrm>
          </p:grpSpPr>
          <p:sp>
            <p:nvSpPr>
              <p:cNvPr id="192" name="Rectangle 191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194" name="Group 193"/>
            <p:cNvGrpSpPr/>
            <p:nvPr/>
          </p:nvGrpSpPr>
          <p:grpSpPr>
            <a:xfrm>
              <a:off x="8403405" y="3810000"/>
              <a:ext cx="304800" cy="461665"/>
              <a:chOff x="2514600" y="3912462"/>
              <a:chExt cx="304800" cy="461665"/>
            </a:xfrm>
          </p:grpSpPr>
          <p:sp>
            <p:nvSpPr>
              <p:cNvPr id="195" name="Rectangle 194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197" name="Group 196"/>
            <p:cNvGrpSpPr/>
            <p:nvPr/>
          </p:nvGrpSpPr>
          <p:grpSpPr>
            <a:xfrm>
              <a:off x="8610600" y="1528465"/>
              <a:ext cx="304800" cy="461665"/>
              <a:chOff x="2514600" y="3912462"/>
              <a:chExt cx="304800" cy="461665"/>
            </a:xfrm>
          </p:grpSpPr>
          <p:sp>
            <p:nvSpPr>
              <p:cNvPr id="198" name="Rectangle 197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TextBox 198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200" name="Group 199"/>
            <p:cNvGrpSpPr/>
            <p:nvPr/>
          </p:nvGrpSpPr>
          <p:grpSpPr>
            <a:xfrm>
              <a:off x="8610600" y="1981200"/>
              <a:ext cx="304800" cy="461665"/>
              <a:chOff x="2514600" y="3912462"/>
              <a:chExt cx="304800" cy="461665"/>
            </a:xfrm>
          </p:grpSpPr>
          <p:sp>
            <p:nvSpPr>
              <p:cNvPr id="201" name="Rectangle 200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TextBox 201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203" name="Group 202"/>
            <p:cNvGrpSpPr/>
            <p:nvPr/>
          </p:nvGrpSpPr>
          <p:grpSpPr>
            <a:xfrm>
              <a:off x="8610600" y="2895600"/>
              <a:ext cx="304800" cy="461665"/>
              <a:chOff x="2514600" y="3912462"/>
              <a:chExt cx="304800" cy="461665"/>
            </a:xfrm>
          </p:grpSpPr>
          <p:sp>
            <p:nvSpPr>
              <p:cNvPr id="204" name="Rectangle 203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TextBox 204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206" name="Group 205"/>
            <p:cNvGrpSpPr/>
            <p:nvPr/>
          </p:nvGrpSpPr>
          <p:grpSpPr>
            <a:xfrm>
              <a:off x="8610600" y="2438400"/>
              <a:ext cx="304800" cy="461665"/>
              <a:chOff x="2514600" y="3912462"/>
              <a:chExt cx="304800" cy="461665"/>
            </a:xfrm>
          </p:grpSpPr>
          <p:sp>
            <p:nvSpPr>
              <p:cNvPr id="207" name="Rectangle 206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TextBox 207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  <p:grpSp>
          <p:nvGrpSpPr>
            <p:cNvPr id="209" name="Group 208"/>
            <p:cNvGrpSpPr/>
            <p:nvPr/>
          </p:nvGrpSpPr>
          <p:grpSpPr>
            <a:xfrm>
              <a:off x="8610600" y="3352800"/>
              <a:ext cx="304800" cy="461665"/>
              <a:chOff x="2514600" y="3912462"/>
              <a:chExt cx="304800" cy="461665"/>
            </a:xfrm>
          </p:grpSpPr>
          <p:sp>
            <p:nvSpPr>
              <p:cNvPr id="210" name="Rectangle 209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TextBox 210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N</a:t>
                </a:r>
              </a:p>
              <a:p>
                <a:pPr algn="ctr"/>
                <a:r>
                  <a:rPr lang="en-US" sz="1200" b="1" dirty="0" smtClean="0"/>
                  <a:t>S</a:t>
                </a:r>
                <a:endParaRPr lang="en-US" sz="1200" b="1" dirty="0"/>
              </a:p>
            </p:txBody>
          </p:sp>
        </p:grpSp>
      </p:grpSp>
      <p:cxnSp>
        <p:nvCxnSpPr>
          <p:cNvPr id="219" name="Straight Connector 218"/>
          <p:cNvCxnSpPr/>
          <p:nvPr/>
        </p:nvCxnSpPr>
        <p:spPr>
          <a:xfrm flipV="1">
            <a:off x="533400" y="3352800"/>
            <a:ext cx="228600" cy="3810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3726078" y="2306583"/>
            <a:ext cx="1204850" cy="3408417"/>
            <a:chOff x="3810000" y="1531134"/>
            <a:chExt cx="1204850" cy="3408417"/>
          </a:xfrm>
        </p:grpSpPr>
        <p:pic>
          <p:nvPicPr>
            <p:cNvPr id="5" name="Picture 4" descr="bubble-circle-glossy-blue-air-water-dro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1600200"/>
              <a:ext cx="1066800" cy="3276600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4176730" y="1828800"/>
              <a:ext cx="304800" cy="416030"/>
              <a:chOff x="2514600" y="3912462"/>
              <a:chExt cx="304800" cy="461665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4176730" y="2229362"/>
              <a:ext cx="304800" cy="416030"/>
              <a:chOff x="2514600" y="3912462"/>
              <a:chExt cx="304800" cy="461665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3962400" y="2172139"/>
              <a:ext cx="304800" cy="416030"/>
              <a:chOff x="2514600" y="3912462"/>
              <a:chExt cx="304800" cy="461665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3962400" y="2580122"/>
              <a:ext cx="304800" cy="416030"/>
              <a:chOff x="2514600" y="3912462"/>
              <a:chExt cx="304800" cy="461665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3962400" y="3404134"/>
              <a:ext cx="304800" cy="416030"/>
              <a:chOff x="2514600" y="3912462"/>
              <a:chExt cx="304800" cy="461665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962400" y="2992128"/>
              <a:ext cx="304800" cy="416030"/>
              <a:chOff x="2514600" y="3912462"/>
              <a:chExt cx="304800" cy="461665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3962400" y="3816141"/>
              <a:ext cx="304800" cy="416030"/>
              <a:chOff x="2514600" y="3912462"/>
              <a:chExt cx="304800" cy="461665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4176730" y="2629924"/>
              <a:ext cx="304800" cy="416030"/>
              <a:chOff x="2514600" y="3912462"/>
              <a:chExt cx="304800" cy="461665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4176730" y="3030485"/>
              <a:ext cx="304800" cy="416030"/>
              <a:chOff x="2514600" y="3912462"/>
              <a:chExt cx="304800" cy="461665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4176730" y="3431047"/>
              <a:ext cx="304800" cy="416030"/>
              <a:chOff x="2514600" y="3912462"/>
              <a:chExt cx="304800" cy="461665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4176730" y="3831609"/>
              <a:ext cx="304800" cy="416030"/>
              <a:chOff x="2514600" y="3912462"/>
              <a:chExt cx="304800" cy="461665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4176730" y="4232171"/>
              <a:ext cx="304800" cy="416030"/>
              <a:chOff x="2514600" y="3912462"/>
              <a:chExt cx="304800" cy="461665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4364805" y="1828800"/>
              <a:ext cx="304800" cy="416030"/>
              <a:chOff x="2514600" y="3912462"/>
              <a:chExt cx="304800" cy="461665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4364805" y="2229362"/>
              <a:ext cx="304800" cy="416030"/>
              <a:chOff x="2514600" y="3912462"/>
              <a:chExt cx="304800" cy="461665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4364805" y="2629924"/>
              <a:ext cx="304800" cy="416030"/>
              <a:chOff x="2514600" y="3912462"/>
              <a:chExt cx="304800" cy="461665"/>
            </a:xfrm>
          </p:grpSpPr>
          <p:sp>
            <p:nvSpPr>
              <p:cNvPr id="84" name="Rectangle 83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4364805" y="3030485"/>
              <a:ext cx="304800" cy="416030"/>
              <a:chOff x="2514600" y="3912462"/>
              <a:chExt cx="304800" cy="461665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4364805" y="3431047"/>
              <a:ext cx="304800" cy="416030"/>
              <a:chOff x="2514600" y="3912462"/>
              <a:chExt cx="304800" cy="461665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4364805" y="3831609"/>
              <a:ext cx="304800" cy="416030"/>
              <a:chOff x="2514600" y="3912462"/>
              <a:chExt cx="304800" cy="461665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4364805" y="4232171"/>
              <a:ext cx="304800" cy="416030"/>
              <a:chOff x="2514600" y="3912462"/>
              <a:chExt cx="304800" cy="461665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4572000" y="2176162"/>
              <a:ext cx="304800" cy="416030"/>
              <a:chOff x="2514600" y="3912462"/>
              <a:chExt cx="304800" cy="461665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4572000" y="2584145"/>
              <a:ext cx="304800" cy="416030"/>
              <a:chOff x="2514600" y="3912462"/>
              <a:chExt cx="304800" cy="461665"/>
            </a:xfrm>
          </p:grpSpPr>
          <p:sp>
            <p:nvSpPr>
              <p:cNvPr id="102" name="Rectangle 101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4572000" y="3408158"/>
              <a:ext cx="304800" cy="416030"/>
              <a:chOff x="2514600" y="3912462"/>
              <a:chExt cx="304800" cy="461665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4572000" y="2996152"/>
              <a:ext cx="304800" cy="416030"/>
              <a:chOff x="2514600" y="3912462"/>
              <a:chExt cx="304800" cy="461665"/>
            </a:xfrm>
          </p:grpSpPr>
          <p:sp>
            <p:nvSpPr>
              <p:cNvPr id="108" name="Rectangle 107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4572000" y="3820164"/>
              <a:ext cx="304800" cy="416030"/>
              <a:chOff x="2514600" y="3912462"/>
              <a:chExt cx="304800" cy="461665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2590800" y="3962400"/>
                <a:ext cx="152400" cy="381000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2514600" y="3912462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+</a:t>
                </a:r>
              </a:p>
              <a:p>
                <a:pPr algn="ctr"/>
                <a:r>
                  <a:rPr lang="en-US" sz="1200" b="1" dirty="0"/>
                  <a:t>-</a:t>
                </a:r>
              </a:p>
            </p:txBody>
          </p:sp>
        </p:grpSp>
        <p:sp>
          <p:nvSpPr>
            <p:cNvPr id="113" name="TextBox 112"/>
            <p:cNvSpPr txBox="1"/>
            <p:nvPr/>
          </p:nvSpPr>
          <p:spPr>
            <a:xfrm>
              <a:off x="4288885" y="1531134"/>
              <a:ext cx="22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+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119" name="Group 118"/>
            <p:cNvGrpSpPr/>
            <p:nvPr/>
          </p:nvGrpSpPr>
          <p:grpSpPr>
            <a:xfrm>
              <a:off x="3810000" y="1683534"/>
              <a:ext cx="474035" cy="1191399"/>
              <a:chOff x="5136225" y="1676400"/>
              <a:chExt cx="474035" cy="1191399"/>
            </a:xfrm>
          </p:grpSpPr>
          <p:sp>
            <p:nvSpPr>
              <p:cNvPr id="114" name="TextBox 113"/>
              <p:cNvSpPr txBox="1"/>
              <p:nvPr/>
            </p:nvSpPr>
            <p:spPr>
              <a:xfrm>
                <a:off x="5381660" y="16764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+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272070" y="19050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+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5203005" y="21336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+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5162480" y="23622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+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5136225" y="25908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+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 flipH="1">
              <a:off x="4540815" y="1704201"/>
              <a:ext cx="474035" cy="1191399"/>
              <a:chOff x="5136225" y="1676400"/>
              <a:chExt cx="474035" cy="1191399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5381660" y="16764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+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5272070" y="19050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+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5203005" y="21336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+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5162480" y="23622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+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5136225" y="25908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+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 flipV="1">
              <a:off x="3831525" y="3657600"/>
              <a:ext cx="474035" cy="1191399"/>
              <a:chOff x="5136225" y="1676400"/>
              <a:chExt cx="474035" cy="1191399"/>
            </a:xfrm>
          </p:grpSpPr>
          <p:sp>
            <p:nvSpPr>
              <p:cNvPr id="127" name="TextBox 126"/>
              <p:cNvSpPr txBox="1"/>
              <p:nvPr/>
            </p:nvSpPr>
            <p:spPr>
              <a:xfrm>
                <a:off x="5381660" y="16764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5272070" y="19050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-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5203005" y="21336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-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5162480" y="23622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-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5136225" y="25908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-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 flipH="1" flipV="1">
              <a:off x="4524500" y="3657600"/>
              <a:ext cx="474035" cy="1191399"/>
              <a:chOff x="5136225" y="1676400"/>
              <a:chExt cx="474035" cy="1191399"/>
            </a:xfrm>
          </p:grpSpPr>
          <p:sp>
            <p:nvSpPr>
              <p:cNvPr id="133" name="TextBox 132"/>
              <p:cNvSpPr txBox="1"/>
              <p:nvPr/>
            </p:nvSpPr>
            <p:spPr>
              <a:xfrm>
                <a:off x="5381660" y="16764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5272070" y="19050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-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5203005" y="21336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-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5162480" y="23622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-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5136225" y="2590800"/>
                <a:ext cx="228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0000"/>
                    </a:solidFill>
                  </a:rPr>
                  <a:t>-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303075" y="4662552"/>
              <a:ext cx="2317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cxnSp>
        <p:nvCxnSpPr>
          <p:cNvPr id="252" name="Straight Connector 251"/>
          <p:cNvCxnSpPr/>
          <p:nvPr/>
        </p:nvCxnSpPr>
        <p:spPr>
          <a:xfrm flipV="1">
            <a:off x="3726078" y="3213849"/>
            <a:ext cx="76200" cy="3810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 flipH="1" flipV="1">
            <a:off x="4835928" y="3192321"/>
            <a:ext cx="76200" cy="3810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>
            <a:off x="4338403" y="1997385"/>
            <a:ext cx="0" cy="3048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>
            <a:off x="4099903" y="1999992"/>
            <a:ext cx="0" cy="3048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 flipV="1">
            <a:off x="6855275" y="3145728"/>
            <a:ext cx="76200" cy="3810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 flipH="1" flipV="1">
            <a:off x="7965125" y="3124200"/>
            <a:ext cx="76200" cy="3810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0" name="Picture 2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928" y="1905000"/>
            <a:ext cx="580171" cy="517109"/>
          </a:xfrm>
          <a:prstGeom prst="rect">
            <a:avLst/>
          </a:prstGeom>
        </p:spPr>
      </p:pic>
      <p:pic>
        <p:nvPicPr>
          <p:cNvPr id="261" name="Picture 2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325" y="3581400"/>
            <a:ext cx="435128" cy="258554"/>
          </a:xfrm>
          <a:prstGeom prst="rect">
            <a:avLst/>
          </a:prstGeom>
        </p:spPr>
      </p:pic>
      <p:pic>
        <p:nvPicPr>
          <p:cNvPr id="264" name="Picture 2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2590800"/>
            <a:ext cx="491884" cy="258554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778" y="3643248"/>
            <a:ext cx="435128" cy="258554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3627646"/>
            <a:ext cx="435128" cy="258554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3733800"/>
            <a:ext cx="435128" cy="258554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3733800"/>
            <a:ext cx="435128" cy="258554"/>
          </a:xfrm>
          <a:prstGeom prst="rect">
            <a:avLst/>
          </a:prstGeom>
        </p:spPr>
      </p:pic>
      <p:pic>
        <p:nvPicPr>
          <p:cNvPr id="269" name="Picture 2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650" y="3577414"/>
            <a:ext cx="435128" cy="258554"/>
          </a:xfrm>
          <a:prstGeom prst="rect">
            <a:avLst/>
          </a:prstGeom>
        </p:spPr>
      </p:pic>
      <p:cxnSp>
        <p:nvCxnSpPr>
          <p:cNvPr id="270" name="Straight Connector 269"/>
          <p:cNvCxnSpPr/>
          <p:nvPr/>
        </p:nvCxnSpPr>
        <p:spPr>
          <a:xfrm>
            <a:off x="4578628" y="2002728"/>
            <a:ext cx="0" cy="3048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1" name="Picture 2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2728" y="1676400"/>
            <a:ext cx="491884" cy="258554"/>
          </a:xfrm>
          <a:prstGeom prst="rect">
            <a:avLst/>
          </a:prstGeom>
        </p:spPr>
      </p:pic>
      <p:cxnSp>
        <p:nvCxnSpPr>
          <p:cNvPr id="272" name="Straight Connector 271"/>
          <p:cNvCxnSpPr/>
          <p:nvPr/>
        </p:nvCxnSpPr>
        <p:spPr>
          <a:xfrm>
            <a:off x="7448800" y="1921185"/>
            <a:ext cx="0" cy="3048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7210300" y="1923792"/>
            <a:ext cx="0" cy="3048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7689025" y="1926528"/>
            <a:ext cx="0" cy="30480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5" name="Picture 2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3125" y="1600200"/>
            <a:ext cx="491884" cy="2585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3303" y="1861944"/>
            <a:ext cx="62356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00400" y="1295400"/>
            <a:ext cx="2209800" cy="2286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276600" y="1219200"/>
            <a:ext cx="2098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- - - - - - - - - - - - - - -</a:t>
            </a:r>
            <a:endParaRPr lang="en-US" dirty="0"/>
          </a:p>
        </p:txBody>
      </p:sp>
      <p:sp>
        <p:nvSpPr>
          <p:cNvPr id="276" name="Rectangle 275"/>
          <p:cNvSpPr/>
          <p:nvPr/>
        </p:nvSpPr>
        <p:spPr>
          <a:xfrm>
            <a:off x="3200400" y="5943600"/>
            <a:ext cx="2209800" cy="2286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TextBox 276"/>
          <p:cNvSpPr txBox="1"/>
          <p:nvPr/>
        </p:nvSpPr>
        <p:spPr>
          <a:xfrm>
            <a:off x="3276600" y="5867400"/>
            <a:ext cx="2138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+ + + + + + + + + + +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581400" y="4876800"/>
            <a:ext cx="0" cy="838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34730" y="4538856"/>
            <a:ext cx="35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E</a:t>
            </a:r>
            <a:endParaRPr lang="en-US" b="1" i="1" dirty="0"/>
          </a:p>
        </p:txBody>
      </p:sp>
      <p:cxnSp>
        <p:nvCxnSpPr>
          <p:cNvPr id="278" name="Straight Arrow Connector 277"/>
          <p:cNvCxnSpPr/>
          <p:nvPr/>
        </p:nvCxnSpPr>
        <p:spPr>
          <a:xfrm flipV="1">
            <a:off x="5105400" y="4876800"/>
            <a:ext cx="0" cy="838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9" name="TextBox 278"/>
          <p:cNvSpPr txBox="1"/>
          <p:nvPr/>
        </p:nvSpPr>
        <p:spPr>
          <a:xfrm>
            <a:off x="4958730" y="4538856"/>
            <a:ext cx="35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E</a:t>
            </a:r>
            <a:endParaRPr lang="en-US" b="1" i="1" dirty="0"/>
          </a:p>
        </p:txBody>
      </p:sp>
      <p:sp>
        <p:nvSpPr>
          <p:cNvPr id="280" name="Rectangle 279"/>
          <p:cNvSpPr/>
          <p:nvPr/>
        </p:nvSpPr>
        <p:spPr>
          <a:xfrm>
            <a:off x="6364925" y="5936476"/>
            <a:ext cx="2209800" cy="2286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TextBox 280"/>
          <p:cNvSpPr txBox="1"/>
          <p:nvPr/>
        </p:nvSpPr>
        <p:spPr>
          <a:xfrm>
            <a:off x="6390025" y="5860276"/>
            <a:ext cx="214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N N N N N N N N N</a:t>
            </a:r>
            <a:endParaRPr lang="en-US" dirty="0"/>
          </a:p>
        </p:txBody>
      </p:sp>
      <p:sp>
        <p:nvSpPr>
          <p:cNvPr id="282" name="Rectangle 281"/>
          <p:cNvSpPr/>
          <p:nvPr/>
        </p:nvSpPr>
        <p:spPr>
          <a:xfrm>
            <a:off x="6316016" y="1266696"/>
            <a:ext cx="2209800" cy="2286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TextBox 282"/>
          <p:cNvSpPr txBox="1"/>
          <p:nvPr/>
        </p:nvSpPr>
        <p:spPr>
          <a:xfrm>
            <a:off x="6344716" y="1190496"/>
            <a:ext cx="218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 S S S S S S S S S S S S</a:t>
            </a:r>
            <a:endParaRPr lang="en-US" dirty="0"/>
          </a:p>
        </p:txBody>
      </p:sp>
      <p:cxnSp>
        <p:nvCxnSpPr>
          <p:cNvPr id="284" name="Straight Arrow Connector 283"/>
          <p:cNvCxnSpPr/>
          <p:nvPr/>
        </p:nvCxnSpPr>
        <p:spPr>
          <a:xfrm flipV="1">
            <a:off x="6705600" y="4876800"/>
            <a:ext cx="0" cy="838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TextBox 284"/>
          <p:cNvSpPr txBox="1"/>
          <p:nvPr/>
        </p:nvSpPr>
        <p:spPr>
          <a:xfrm>
            <a:off x="6558930" y="4538856"/>
            <a:ext cx="38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H</a:t>
            </a:r>
            <a:endParaRPr lang="en-US" b="1" i="1" dirty="0"/>
          </a:p>
        </p:txBody>
      </p:sp>
      <p:cxnSp>
        <p:nvCxnSpPr>
          <p:cNvPr id="286" name="Straight Arrow Connector 285"/>
          <p:cNvCxnSpPr/>
          <p:nvPr/>
        </p:nvCxnSpPr>
        <p:spPr>
          <a:xfrm flipV="1">
            <a:off x="8229600" y="4876800"/>
            <a:ext cx="0" cy="838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7" name="TextBox 286"/>
          <p:cNvSpPr txBox="1"/>
          <p:nvPr/>
        </p:nvSpPr>
        <p:spPr>
          <a:xfrm>
            <a:off x="8082930" y="4538856"/>
            <a:ext cx="38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H</a:t>
            </a:r>
            <a:endParaRPr lang="en-US" b="1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685800" y="185544"/>
            <a:ext cx="1428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Neutral Fluid</a:t>
            </a:r>
            <a:endParaRPr lang="en-US" b="1" dirty="0"/>
          </a:p>
        </p:txBody>
      </p:sp>
      <p:sp>
        <p:nvSpPr>
          <p:cNvPr id="288" name="TextBox 287"/>
          <p:cNvSpPr txBox="1"/>
          <p:nvPr/>
        </p:nvSpPr>
        <p:spPr>
          <a:xfrm>
            <a:off x="3258168" y="152400"/>
            <a:ext cx="2228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Electrohydrodynamic</a:t>
            </a:r>
            <a:endParaRPr lang="en-US" b="1" dirty="0" smtClean="0"/>
          </a:p>
          <a:p>
            <a:pPr algn="ctr"/>
            <a:r>
              <a:rPr lang="en-US" b="1" dirty="0" smtClean="0"/>
              <a:t>Stress</a:t>
            </a:r>
            <a:endParaRPr lang="en-US" b="1" dirty="0"/>
          </a:p>
        </p:txBody>
      </p:sp>
      <p:sp>
        <p:nvSpPr>
          <p:cNvPr id="289" name="TextBox 288"/>
          <p:cNvSpPr txBox="1"/>
          <p:nvPr/>
        </p:nvSpPr>
        <p:spPr>
          <a:xfrm>
            <a:off x="6387877" y="152400"/>
            <a:ext cx="2070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Ferrohydrodynamic</a:t>
            </a:r>
            <a:endParaRPr lang="en-US" b="1" dirty="0" smtClean="0"/>
          </a:p>
          <a:p>
            <a:pPr algn="ctr"/>
            <a:r>
              <a:rPr lang="en-US" b="1" dirty="0" smtClean="0"/>
              <a:t>Stress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28600" y="45720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Surface tension is balanced by fluid pressure</a:t>
            </a:r>
            <a:endParaRPr lang="en-US" sz="1400" i="1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819400" y="914400"/>
            <a:ext cx="0" cy="5334000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>
            <a:off x="5943600" y="914400"/>
            <a:ext cx="0" cy="5334000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160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14062</TotalTime>
  <Words>1452</Words>
  <Application>Microsoft Macintosh PowerPoint</Application>
  <PresentationFormat>On-screen Show (4:3)</PresentationFormat>
  <Paragraphs>492</Paragraphs>
  <Slides>32</Slides>
  <Notes>3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Office Theme</vt:lpstr>
      <vt:lpstr>Equation</vt:lpstr>
      <vt:lpstr>MathType 6.0 Equation</vt:lpstr>
      <vt:lpstr>Electrospray from Magneto-electrostatic Instabilities</vt:lpstr>
      <vt:lpstr>PowerPoint Presentation</vt:lpstr>
      <vt:lpstr>PowerPoint Presentation</vt:lpstr>
      <vt:lpstr>PowerPoint Presentation</vt:lpstr>
      <vt:lpstr>Electrospray: plasma in a bottle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material: Ionic liquid ferrofluid</vt:lpstr>
      <vt:lpstr>How to make a Ferrofluid</vt:lpstr>
      <vt:lpstr>How to make a Ferrofluid</vt:lpstr>
      <vt:lpstr>PowerPoint Presentation</vt:lpstr>
      <vt:lpstr>Determine Critical Fields for Spray Onset</vt:lpstr>
      <vt:lpstr>Numerical Model Validation</vt:lpstr>
      <vt:lpstr>Interfacial Magneto-electrostatic Stress</vt:lpstr>
      <vt:lpstr>PowerPoint Presentation</vt:lpstr>
      <vt:lpstr>Capillary Studies: Motivation and Approach</vt:lpstr>
      <vt:lpstr>Capillary Studies: Motivation and Approach</vt:lpstr>
      <vt:lpstr>Capillary Spray Results</vt:lpstr>
      <vt:lpstr>Capillary Spray Results</vt:lpstr>
      <vt:lpstr>Magnetic Stress Extends Spray Stability Range</vt:lpstr>
      <vt:lpstr>Theoretical Model of Jet Stability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we’re going…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Terhune</dc:creator>
  <cp:lastModifiedBy>Lyon King</cp:lastModifiedBy>
  <cp:revision>170</cp:revision>
  <cp:lastPrinted>2015-09-29T15:20:22Z</cp:lastPrinted>
  <dcterms:created xsi:type="dcterms:W3CDTF">2015-09-14T19:56:33Z</dcterms:created>
  <dcterms:modified xsi:type="dcterms:W3CDTF">2015-12-11T18:19:42Z</dcterms:modified>
</cp:coreProperties>
</file>