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 id="2147483654" r:id="rId2"/>
    <p:sldMasterId id="2147483656" r:id="rId3"/>
  </p:sldMasterIdLst>
  <p:notesMasterIdLst>
    <p:notesMasterId r:id="rId55"/>
  </p:notesMasterIdLst>
  <p:handoutMasterIdLst>
    <p:handoutMasterId r:id="rId56"/>
  </p:handoutMasterIdLst>
  <p:sldIdLst>
    <p:sldId id="256" r:id="rId4"/>
    <p:sldId id="299" r:id="rId5"/>
    <p:sldId id="289" r:id="rId6"/>
    <p:sldId id="352" r:id="rId7"/>
    <p:sldId id="353" r:id="rId8"/>
    <p:sldId id="354" r:id="rId9"/>
    <p:sldId id="355" r:id="rId10"/>
    <p:sldId id="356" r:id="rId11"/>
    <p:sldId id="357" r:id="rId12"/>
    <p:sldId id="358" r:id="rId13"/>
    <p:sldId id="377"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28" r:id="rId29"/>
    <p:sldId id="329" r:id="rId30"/>
    <p:sldId id="330" r:id="rId31"/>
    <p:sldId id="331" r:id="rId32"/>
    <p:sldId id="333" r:id="rId33"/>
    <p:sldId id="334" r:id="rId34"/>
    <p:sldId id="335" r:id="rId35"/>
    <p:sldId id="337" r:id="rId36"/>
    <p:sldId id="339" r:id="rId37"/>
    <p:sldId id="373" r:id="rId38"/>
    <p:sldId id="340" r:id="rId39"/>
    <p:sldId id="304" r:id="rId40"/>
    <p:sldId id="305" r:id="rId41"/>
    <p:sldId id="302" r:id="rId42"/>
    <p:sldId id="301" r:id="rId43"/>
    <p:sldId id="303" r:id="rId44"/>
    <p:sldId id="376" r:id="rId45"/>
    <p:sldId id="341" r:id="rId46"/>
    <p:sldId id="342" r:id="rId47"/>
    <p:sldId id="344" r:id="rId48"/>
    <p:sldId id="343" r:id="rId49"/>
    <p:sldId id="375" r:id="rId50"/>
    <p:sldId id="300" r:id="rId51"/>
    <p:sldId id="345" r:id="rId52"/>
    <p:sldId id="346" r:id="rId53"/>
    <p:sldId id="307" r:id="rId5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5810" autoAdjust="0"/>
  </p:normalViewPr>
  <p:slideViewPr>
    <p:cSldViewPr>
      <p:cViewPr>
        <p:scale>
          <a:sx n="66" d="100"/>
          <a:sy n="66" d="100"/>
        </p:scale>
        <p:origin x="-121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63.wmf"/><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DB5815D-D04E-4350-B35F-B841D07411A3}" type="datetimeFigureOut">
              <a:rPr lang="en-US"/>
              <a:pPr>
                <a:defRPr/>
              </a:pPr>
              <a:t>7/13/2011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E27E881-F407-4388-A954-8352E39D8C5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8AF325-B13A-468E-A114-74902CAAA892}"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682D176B-203F-4708-B3AA-23DAE7160EC5}" type="slidenum">
              <a:rPr lang="nl-NL" smtClean="0"/>
              <a:pPr/>
              <a:t>0</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Voor tweede ‘issue’ nemen we drie basisvergelijkingen als uitgangspunt.</a:t>
            </a:r>
          </a:p>
        </p:txBody>
      </p:sp>
      <p:sp>
        <p:nvSpPr>
          <p:cNvPr id="44036" name="Slide Number Placeholder 3"/>
          <p:cNvSpPr>
            <a:spLocks noGrp="1"/>
          </p:cNvSpPr>
          <p:nvPr>
            <p:ph type="sldNum" sz="quarter" idx="5"/>
          </p:nvPr>
        </p:nvSpPr>
        <p:spPr>
          <a:noFill/>
        </p:spPr>
        <p:txBody>
          <a:bodyPr/>
          <a:lstStyle/>
          <a:p>
            <a:fld id="{2E34919F-6D71-4BE8-A9C0-224392FFEB5E}" type="slidenum">
              <a:rPr lang="nl-NL" smtClean="0"/>
              <a:pPr/>
              <a:t>9</a:t>
            </a:fld>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Bespreken.</a:t>
            </a:r>
          </a:p>
        </p:txBody>
      </p:sp>
      <p:sp>
        <p:nvSpPr>
          <p:cNvPr id="45060" name="Slide Number Placeholder 3"/>
          <p:cNvSpPr>
            <a:spLocks noGrp="1"/>
          </p:cNvSpPr>
          <p:nvPr>
            <p:ph type="sldNum" sz="quarter" idx="5"/>
          </p:nvPr>
        </p:nvSpPr>
        <p:spPr>
          <a:noFill/>
        </p:spPr>
        <p:txBody>
          <a:bodyPr/>
          <a:lstStyle/>
          <a:p>
            <a:fld id="{D970BE45-1E18-4429-B2DA-69E51AF22F4D}" type="slidenum">
              <a:rPr lang="nl-NL" smtClean="0"/>
              <a:pPr/>
              <a:t>11</a:t>
            </a:fld>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Eindresultaat bespreken. Met genoeg info over plasma parameters (die wij uit Langmuir probe metingen uit de plasma bulk krijgen) is dit op te lossen en profiel te bepalen.</a:t>
            </a:r>
          </a:p>
        </p:txBody>
      </p:sp>
      <p:sp>
        <p:nvSpPr>
          <p:cNvPr id="46084" name="Slide Number Placeholder 3"/>
          <p:cNvSpPr>
            <a:spLocks noGrp="1"/>
          </p:cNvSpPr>
          <p:nvPr>
            <p:ph type="sldNum" sz="quarter" idx="5"/>
          </p:nvPr>
        </p:nvSpPr>
        <p:spPr>
          <a:noFill/>
        </p:spPr>
        <p:txBody>
          <a:bodyPr/>
          <a:lstStyle/>
          <a:p>
            <a:fld id="{FF5E1F85-3D45-4C5A-B394-F77F00B00EBB}" type="slidenum">
              <a:rPr lang="nl-NL" smtClean="0"/>
              <a:pPr/>
              <a:t>12</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t>Experiment uitleggen.</a:t>
            </a:r>
          </a:p>
        </p:txBody>
      </p:sp>
      <p:sp>
        <p:nvSpPr>
          <p:cNvPr id="47108" name="Slide Number Placeholder 3"/>
          <p:cNvSpPr>
            <a:spLocks noGrp="1"/>
          </p:cNvSpPr>
          <p:nvPr>
            <p:ph type="sldNum" sz="quarter" idx="5"/>
          </p:nvPr>
        </p:nvSpPr>
        <p:spPr>
          <a:noFill/>
        </p:spPr>
        <p:txBody>
          <a:bodyPr/>
          <a:lstStyle/>
          <a:p>
            <a:fld id="{56B6DFCB-B73B-42C0-A2A9-7031925C3306}" type="slidenum">
              <a:rPr lang="nl-NL" smtClean="0"/>
              <a:pPr/>
              <a:t>15</a:t>
            </a:fld>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Filmpje centrifuge</a:t>
            </a:r>
          </a:p>
        </p:txBody>
      </p:sp>
      <p:sp>
        <p:nvSpPr>
          <p:cNvPr id="48132" name="Slide Number Placeholder 3"/>
          <p:cNvSpPr>
            <a:spLocks noGrp="1"/>
          </p:cNvSpPr>
          <p:nvPr>
            <p:ph type="sldNum" sz="quarter" idx="5"/>
          </p:nvPr>
        </p:nvSpPr>
        <p:spPr>
          <a:noFill/>
        </p:spPr>
        <p:txBody>
          <a:bodyPr/>
          <a:lstStyle/>
          <a:p>
            <a:fld id="{71B255F2-C429-4943-ADEF-64B74286544D}" type="slidenum">
              <a:rPr lang="nl-NL" smtClean="0"/>
              <a:pPr/>
              <a:t>16</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Typische CCD camera pictures. We zien dat ze omlaag gaan met toenemende g’s en dat de positie met hoge resolutie te bepalen is.</a:t>
            </a:r>
          </a:p>
        </p:txBody>
      </p:sp>
      <p:sp>
        <p:nvSpPr>
          <p:cNvPr id="49156" name="Slide Number Placeholder 3"/>
          <p:cNvSpPr>
            <a:spLocks noGrp="1"/>
          </p:cNvSpPr>
          <p:nvPr>
            <p:ph type="sldNum" sz="quarter" idx="5"/>
          </p:nvPr>
        </p:nvSpPr>
        <p:spPr>
          <a:noFill/>
        </p:spPr>
        <p:txBody>
          <a:bodyPr/>
          <a:lstStyle/>
          <a:p>
            <a:fld id="{ED10CBFD-BC9D-4272-B599-53FF64003873}" type="slidenum">
              <a:rPr lang="nl-NL" smtClean="0"/>
              <a:pPr/>
              <a:t>17</a:t>
            </a:fld>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Typische CCD camera pictures. We zien dat ze omlaag gaan met toenemende g’s en dat de positie met hoge resolutie te bepalen is.</a:t>
            </a:r>
          </a:p>
        </p:txBody>
      </p:sp>
      <p:sp>
        <p:nvSpPr>
          <p:cNvPr id="50180" name="Slide Number Placeholder 3"/>
          <p:cNvSpPr>
            <a:spLocks noGrp="1"/>
          </p:cNvSpPr>
          <p:nvPr>
            <p:ph type="sldNum" sz="quarter" idx="5"/>
          </p:nvPr>
        </p:nvSpPr>
        <p:spPr>
          <a:noFill/>
        </p:spPr>
        <p:txBody>
          <a:bodyPr/>
          <a:lstStyle/>
          <a:p>
            <a:fld id="{A2605A0D-DF99-446B-9BC2-968202C8318F}" type="slidenum">
              <a:rPr lang="nl-NL" smtClean="0"/>
              <a:pPr/>
              <a:t>18</a:t>
            </a:fld>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Meer punten. We missen punten voor g &lt; 1. Boven 2.8 g raken we ze kwijt Fg wint van Fe. </a:t>
            </a:r>
          </a:p>
        </p:txBody>
      </p:sp>
      <p:sp>
        <p:nvSpPr>
          <p:cNvPr id="51204" name="Slide Number Placeholder 3"/>
          <p:cNvSpPr>
            <a:spLocks noGrp="1"/>
          </p:cNvSpPr>
          <p:nvPr>
            <p:ph type="sldNum" sz="quarter" idx="5"/>
          </p:nvPr>
        </p:nvSpPr>
        <p:spPr>
          <a:noFill/>
        </p:spPr>
        <p:txBody>
          <a:bodyPr/>
          <a:lstStyle/>
          <a:p>
            <a:fld id="{D89A274C-CFF4-4C3F-9E60-8E53D5B9D062}" type="slidenum">
              <a:rPr lang="nl-NL" smtClean="0"/>
              <a:pPr/>
              <a:t>19</a:t>
            </a:fld>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De uiteindelijke resultaten.</a:t>
            </a:r>
          </a:p>
        </p:txBody>
      </p:sp>
      <p:sp>
        <p:nvSpPr>
          <p:cNvPr id="52228" name="Slide Number Placeholder 3"/>
          <p:cNvSpPr>
            <a:spLocks noGrp="1"/>
          </p:cNvSpPr>
          <p:nvPr>
            <p:ph type="sldNum" sz="quarter" idx="5"/>
          </p:nvPr>
        </p:nvSpPr>
        <p:spPr>
          <a:noFill/>
        </p:spPr>
        <p:txBody>
          <a:bodyPr/>
          <a:lstStyle/>
          <a:p>
            <a:fld id="{B8DE5600-1318-4FB6-BFCA-AD6683E51A49}" type="slidenum">
              <a:rPr lang="nl-NL" smtClean="0"/>
              <a:pPr/>
              <a:t>20</a:t>
            </a:fld>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Bespreken van Q en E profiel apart. Voor Q: grote foutenbalken, dus niet eerlijk om conclusies te trekken over linker deel. Toch de indicatie van een maximum. Als we daarop speculeren zouden we dit kunnen verklaren met afnemende ion capture door toenemende ionen snelheid (linkerkant van max.) en afnemende tijdsgemiddelde ne (reachterkant). (by the way voor Gerrit. Dat betekent dus dat de aannames in de afleiding. ni&gt;&gt;ne niet geldt links van het max. Gelukkig hebben we grote foutenmarge.. Ben benieuwd naar parabooldata.)</a:t>
            </a:r>
          </a:p>
          <a:p>
            <a:endParaRPr lang="en-US" smtClean="0"/>
          </a:p>
          <a:p>
            <a:r>
              <a:rPr lang="en-US" smtClean="0"/>
              <a:t>Voor E: Absolute waarden kloppen met literatuur. Lichte kromming (dus modellen die slechts een lineair verband voor de sheath nemen niet helemaal waar.)</a:t>
            </a:r>
          </a:p>
        </p:txBody>
      </p:sp>
      <p:sp>
        <p:nvSpPr>
          <p:cNvPr id="53252" name="Slide Number Placeholder 3"/>
          <p:cNvSpPr>
            <a:spLocks noGrp="1"/>
          </p:cNvSpPr>
          <p:nvPr>
            <p:ph type="sldNum" sz="quarter" idx="5"/>
          </p:nvPr>
        </p:nvSpPr>
        <p:spPr>
          <a:noFill/>
        </p:spPr>
        <p:txBody>
          <a:bodyPr/>
          <a:lstStyle/>
          <a:p>
            <a:fld id="{765FBC2E-0387-4AAC-9173-B8558F45AF08}" type="slidenum">
              <a:rPr lang="nl-NL" smtClean="0"/>
              <a:pPr/>
              <a:t>21</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CEA74523-C98D-4A26-8013-68416AB557BA}" type="slidenum">
              <a:rPr lang="nl-NL" smtClean="0"/>
              <a:pPr/>
              <a:t>1</a:t>
            </a:fld>
            <a:endParaRPr lang="nl-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Puntjes achter elkaar behandelen. </a:t>
            </a:r>
          </a:p>
        </p:txBody>
      </p:sp>
      <p:sp>
        <p:nvSpPr>
          <p:cNvPr id="54276" name="Slide Number Placeholder 3"/>
          <p:cNvSpPr>
            <a:spLocks noGrp="1"/>
          </p:cNvSpPr>
          <p:nvPr>
            <p:ph type="sldNum" sz="quarter" idx="5"/>
          </p:nvPr>
        </p:nvSpPr>
        <p:spPr>
          <a:noFill/>
        </p:spPr>
        <p:txBody>
          <a:bodyPr/>
          <a:lstStyle/>
          <a:p>
            <a:fld id="{49545745-5180-4E00-BF19-EC5DFBC5AEB1}" type="slidenum">
              <a:rPr lang="nl-NL" smtClean="0"/>
              <a:pPr/>
              <a:t>23</a:t>
            </a:fld>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CA0E2018-44F5-43BE-A933-92E867E9CACD}" type="slidenum">
              <a:rPr lang="nl-NL" smtClean="0"/>
              <a:pPr/>
              <a:t>40</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Outline</a:t>
            </a:r>
          </a:p>
        </p:txBody>
      </p:sp>
      <p:sp>
        <p:nvSpPr>
          <p:cNvPr id="48132" name="Slide Number Placeholder 3"/>
          <p:cNvSpPr>
            <a:spLocks noGrp="1"/>
          </p:cNvSpPr>
          <p:nvPr>
            <p:ph type="sldNum" sz="quarter" idx="5"/>
          </p:nvPr>
        </p:nvSpPr>
        <p:spPr>
          <a:noFill/>
        </p:spPr>
        <p:txBody>
          <a:bodyPr/>
          <a:lstStyle/>
          <a:p>
            <a:fld id="{6462B3F8-6D9A-45CA-A863-A45100DA69F5}" type="slidenum">
              <a:rPr lang="nl-NL" smtClean="0"/>
              <a:pPr/>
              <a:t>2</a:t>
            </a:fld>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Principe plasma sheath</a:t>
            </a:r>
          </a:p>
        </p:txBody>
      </p:sp>
      <p:sp>
        <p:nvSpPr>
          <p:cNvPr id="37892" name="Slide Number Placeholder 3"/>
          <p:cNvSpPr>
            <a:spLocks noGrp="1"/>
          </p:cNvSpPr>
          <p:nvPr>
            <p:ph type="sldNum" sz="quarter" idx="5"/>
          </p:nvPr>
        </p:nvSpPr>
        <p:spPr>
          <a:noFill/>
        </p:spPr>
        <p:txBody>
          <a:bodyPr/>
          <a:lstStyle/>
          <a:p>
            <a:fld id="{236CADB1-B03F-4DC9-B74A-4D646ED2FF0F}" type="slidenum">
              <a:rPr lang="nl-NL" smtClean="0"/>
              <a:pPr/>
              <a:t>3</a:t>
            </a:fld>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Velden zijn gemeten, maar problemen met spatial resolution (Stark) en local disturbances (Langmuir). Daarom de ‘need’ voor onze research goal …</a:t>
            </a:r>
          </a:p>
        </p:txBody>
      </p:sp>
      <p:sp>
        <p:nvSpPr>
          <p:cNvPr id="38916" name="Slide Number Placeholder 3"/>
          <p:cNvSpPr>
            <a:spLocks noGrp="1"/>
          </p:cNvSpPr>
          <p:nvPr>
            <p:ph type="sldNum" sz="quarter" idx="5"/>
          </p:nvPr>
        </p:nvSpPr>
        <p:spPr>
          <a:noFill/>
        </p:spPr>
        <p:txBody>
          <a:bodyPr/>
          <a:lstStyle/>
          <a:p>
            <a:fld id="{AC4BBB53-BABC-476D-AF0C-EF28BD8E7147}" type="slidenum">
              <a:rPr lang="nl-NL" smtClean="0"/>
              <a:pPr/>
              <a:t>4</a:t>
            </a:fld>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Oplezen. Straks uiteggen waarom die centrifuge er staat.</a:t>
            </a:r>
          </a:p>
        </p:txBody>
      </p:sp>
      <p:sp>
        <p:nvSpPr>
          <p:cNvPr id="39940" name="Slide Number Placeholder 3"/>
          <p:cNvSpPr>
            <a:spLocks noGrp="1"/>
          </p:cNvSpPr>
          <p:nvPr>
            <p:ph type="sldNum" sz="quarter" idx="5"/>
          </p:nvPr>
        </p:nvSpPr>
        <p:spPr>
          <a:noFill/>
        </p:spPr>
        <p:txBody>
          <a:bodyPr/>
          <a:lstStyle/>
          <a:p>
            <a:fld id="{401FBFB3-B784-4D96-A767-CF8343B61474}" type="slidenum">
              <a:rPr lang="nl-NL" smtClean="0"/>
              <a:pPr/>
              <a:t>5</a:t>
            </a:fld>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Deeltje in plasma wordt getrapped door evenwicht van krachten. Ook andere krachten noemen, maar uitleggen waarom we die verwaarlozen en alleen Fg en Fe meenemen.</a:t>
            </a:r>
          </a:p>
        </p:txBody>
      </p:sp>
      <p:sp>
        <p:nvSpPr>
          <p:cNvPr id="40964" name="Slide Number Placeholder 3"/>
          <p:cNvSpPr>
            <a:spLocks noGrp="1"/>
          </p:cNvSpPr>
          <p:nvPr>
            <p:ph type="sldNum" sz="quarter" idx="5"/>
          </p:nvPr>
        </p:nvSpPr>
        <p:spPr>
          <a:noFill/>
        </p:spPr>
        <p:txBody>
          <a:bodyPr/>
          <a:lstStyle/>
          <a:p>
            <a:fld id="{622A2937-98FF-48EC-B308-7FAAE448F915}" type="slidenum">
              <a:rPr lang="nl-NL" smtClean="0"/>
              <a:pPr/>
              <a:t>6</a:t>
            </a:fld>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Uit krachtenbalans volgt E wanneer we Q weten. Maar het is niet zo triviaal. We weten dan slechts E op 1 positie. Bovendien is Q niet bekend en een functie van positie in de sheath. Het eerste punt lossen we als volgt op:</a:t>
            </a:r>
          </a:p>
        </p:txBody>
      </p:sp>
      <p:sp>
        <p:nvSpPr>
          <p:cNvPr id="41988" name="Slide Number Placeholder 3"/>
          <p:cNvSpPr>
            <a:spLocks noGrp="1"/>
          </p:cNvSpPr>
          <p:nvPr>
            <p:ph type="sldNum" sz="quarter" idx="5"/>
          </p:nvPr>
        </p:nvSpPr>
        <p:spPr>
          <a:noFill/>
        </p:spPr>
        <p:txBody>
          <a:bodyPr/>
          <a:lstStyle/>
          <a:p>
            <a:fld id="{89AAEC85-D128-467D-BB3F-425BF0E65D99}" type="slidenum">
              <a:rPr lang="nl-NL" smtClean="0"/>
              <a:pPr/>
              <a:t>7</a:t>
            </a:fld>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t>We stoppen het hele zaakje in de centrifuge, vergroten de schijnbare zwaartekracht en trekken het deeltje naar een andere positie en lossen opnieuw de krachtenbalans op.</a:t>
            </a:r>
          </a:p>
        </p:txBody>
      </p:sp>
      <p:sp>
        <p:nvSpPr>
          <p:cNvPr id="43012" name="Slide Number Placeholder 3"/>
          <p:cNvSpPr>
            <a:spLocks noGrp="1"/>
          </p:cNvSpPr>
          <p:nvPr>
            <p:ph type="sldNum" sz="quarter" idx="5"/>
          </p:nvPr>
        </p:nvSpPr>
        <p:spPr>
          <a:noFill/>
        </p:spPr>
        <p:txBody>
          <a:bodyPr/>
          <a:lstStyle/>
          <a:p>
            <a:fld id="{F6088FBF-F70F-4EC3-BB04-1DBB73191E6D}" type="slidenum">
              <a:rPr lang="nl-NL" smtClean="0"/>
              <a:pPr/>
              <a:t>8</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11188" y="1619250"/>
            <a:ext cx="5616575" cy="1470025"/>
          </a:xfrm>
        </p:spPr>
        <p:txBody>
          <a:bodyPr anchor="t"/>
          <a:lstStyle>
            <a:lvl1pPr>
              <a:defRPr/>
            </a:lvl1pPr>
          </a:lstStyle>
          <a:p>
            <a:r>
              <a:rPr lang="en-US" smtClean="0"/>
              <a:t>Click to edit Master title style</a:t>
            </a:r>
            <a:endParaRPr lang="nl-NL"/>
          </a:p>
        </p:txBody>
      </p:sp>
      <p:sp>
        <p:nvSpPr>
          <p:cNvPr id="245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11"/>
          <p:cNvSpPr>
            <a:spLocks noGrp="1" noChangeArrowheads="1"/>
          </p:cNvSpPr>
          <p:nvPr>
            <p:ph type="sldNum" sz="quarter" idx="11"/>
          </p:nvPr>
        </p:nvSpPr>
        <p:spPr>
          <a:ln/>
        </p:spPr>
        <p:txBody>
          <a:bodyPr/>
          <a:lstStyle>
            <a:lvl1pPr>
              <a:defRPr/>
            </a:lvl1pPr>
          </a:lstStyle>
          <a:p>
            <a:pPr>
              <a:defRPr/>
            </a:pPr>
            <a:r>
              <a:rPr lang="nl-NL"/>
              <a:t>PAGE </a:t>
            </a:r>
            <a:fld id="{9353DF28-3CC3-4C82-921B-090263B2B1E5}"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2BE8DD7A-BB17-4F29-8A6C-DD2E9C165FCD}" type="datetime1">
              <a:rPr lang="nl-NL"/>
              <a:pPr>
                <a:defRPr/>
              </a:pPr>
              <a:t>13-7-2011</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343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11"/>
          <p:cNvSpPr>
            <a:spLocks noGrp="1" noChangeArrowheads="1"/>
          </p:cNvSpPr>
          <p:nvPr>
            <p:ph type="sldNum" sz="quarter" idx="11"/>
          </p:nvPr>
        </p:nvSpPr>
        <p:spPr>
          <a:ln/>
        </p:spPr>
        <p:txBody>
          <a:bodyPr/>
          <a:lstStyle>
            <a:lvl1pPr>
              <a:defRPr/>
            </a:lvl1pPr>
          </a:lstStyle>
          <a:p>
            <a:pPr>
              <a:defRPr/>
            </a:pPr>
            <a:r>
              <a:rPr lang="nl-NL"/>
              <a:t>PAGE </a:t>
            </a:r>
            <a:fld id="{77F2FE8B-6A1F-49A0-83C9-948378DEEBDF}"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29548A77-A51C-45AB-AD60-21F6BE0D3886}" type="datetime1">
              <a:rPr lang="nl-NL"/>
              <a:pPr>
                <a:defRPr/>
              </a:pPr>
              <a:t>13-7-2011</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215900"/>
            <a:ext cx="8024812" cy="9223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11188" y="1600200"/>
            <a:ext cx="3921125" cy="190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4713" y="1600200"/>
            <a:ext cx="3921125" cy="1903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1188" y="3656013"/>
            <a:ext cx="3921125" cy="1903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4713" y="3656013"/>
            <a:ext cx="3921125" cy="1903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nl-NL"/>
              <a:t>/Department of applied physics</a:t>
            </a:r>
          </a:p>
        </p:txBody>
      </p:sp>
      <p:sp>
        <p:nvSpPr>
          <p:cNvPr id="8" name="Rectangle 11"/>
          <p:cNvSpPr>
            <a:spLocks noGrp="1" noChangeArrowheads="1"/>
          </p:cNvSpPr>
          <p:nvPr>
            <p:ph type="sldNum" sz="quarter" idx="11"/>
          </p:nvPr>
        </p:nvSpPr>
        <p:spPr/>
        <p:txBody>
          <a:bodyPr/>
          <a:lstStyle>
            <a:lvl1pPr>
              <a:defRPr/>
            </a:lvl1pPr>
          </a:lstStyle>
          <a:p>
            <a:pPr>
              <a:defRPr/>
            </a:pPr>
            <a:r>
              <a:rPr lang="nl-NL"/>
              <a:t>PAGE </a:t>
            </a:r>
            <a:fld id="{C459C6E0-1B36-4DA0-80DD-03415DAFE113}" type="slidenum">
              <a:rPr lang="nl-NL"/>
              <a:pPr>
                <a:defRPr/>
              </a:pPr>
              <a:t>‹#›</a:t>
            </a:fld>
            <a:endParaRPr lang="nl-NL"/>
          </a:p>
        </p:txBody>
      </p:sp>
      <p:sp>
        <p:nvSpPr>
          <p:cNvPr id="9" name="Rectangle 13"/>
          <p:cNvSpPr>
            <a:spLocks noGrp="1" noChangeArrowheads="1"/>
          </p:cNvSpPr>
          <p:nvPr>
            <p:ph type="dt" sz="half" idx="12"/>
          </p:nvPr>
        </p:nvSpPr>
        <p:spPr/>
        <p:txBody>
          <a:bodyPr/>
          <a:lstStyle>
            <a:lvl1pPr>
              <a:defRPr/>
            </a:lvl1pPr>
          </a:lstStyle>
          <a:p>
            <a:pPr>
              <a:defRPr/>
            </a:pPr>
            <a:fld id="{D8A08712-F8C4-4FC7-92BF-6D3D998CA663}" type="datetime1">
              <a:rPr lang="nl-NL"/>
              <a:pPr>
                <a:defRPr/>
              </a:pPr>
              <a:t>13-7-2011</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foto rood"/>
          <p:cNvPicPr>
            <a:picLocks noChangeAspect="1" noChangeArrowheads="1"/>
          </p:cNvPicPr>
          <p:nvPr/>
        </p:nvPicPr>
        <p:blipFill>
          <a:blip r:embed="rId2" cstate="print"/>
          <a:srcRect/>
          <a:stretch>
            <a:fillRect/>
          </a:stretch>
        </p:blipFill>
        <p:spPr bwMode="auto">
          <a:xfrm>
            <a:off x="5534025" y="1196975"/>
            <a:ext cx="3609975" cy="4176713"/>
          </a:xfrm>
          <a:prstGeom prst="rect">
            <a:avLst/>
          </a:prstGeom>
          <a:noFill/>
          <a:ln w="9525">
            <a:noFill/>
            <a:miter lim="800000"/>
            <a:headEnd/>
            <a:tailEnd/>
          </a:ln>
        </p:spPr>
      </p:pic>
      <p:pic>
        <p:nvPicPr>
          <p:cNvPr id="5" name="Picture 12" descr="red title"/>
          <p:cNvPicPr>
            <a:picLocks noChangeAspect="1" noChangeArrowheads="1"/>
          </p:cNvPicPr>
          <p:nvPr/>
        </p:nvPicPr>
        <p:blipFill>
          <a:blip r:embed="rId3" cstate="print"/>
          <a:srcRect/>
          <a:stretch>
            <a:fillRect/>
          </a:stretch>
        </p:blipFill>
        <p:spPr bwMode="auto">
          <a:xfrm>
            <a:off x="0" y="0"/>
            <a:ext cx="9140825" cy="6854825"/>
          </a:xfrm>
          <a:prstGeom prst="rect">
            <a:avLst/>
          </a:prstGeom>
          <a:noFill/>
          <a:ln w="9525">
            <a:noFill/>
            <a:miter lim="800000"/>
            <a:headEnd/>
            <a:tailEnd/>
          </a:ln>
        </p:spPr>
      </p:pic>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r>
              <a:rPr lang="nl-NL"/>
              <a:t>Click to edit Master title style</a:t>
            </a:r>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C434CCF7-E0F6-40B2-8B28-F517EDAE73BC}"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A1118134-09BD-4980-A988-863C79D67F27}" type="datetime1">
              <a:rPr lang="nl-NL"/>
              <a:pPr>
                <a:defRPr/>
              </a:pPr>
              <a:t>13-7-2011</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75179FF6-94CE-46C7-B16D-75784E94463A}"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897EBCFB-07DA-44AE-A6C3-113C352E2963}" type="datetime1">
              <a:rPr lang="nl-NL"/>
              <a:pPr>
                <a:defRPr/>
              </a:pPr>
              <a:t>13-7-2011</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F9CA9C46-986F-4841-AEAA-4AA22039F4C9}"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287625D2-1538-4E91-A995-FB6776607C8E}" type="datetime1">
              <a:rPr lang="nl-NL"/>
              <a:pPr>
                <a:defRPr/>
              </a:pPr>
              <a:t>13-7-2011</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pPr>
              <a:defRPr/>
            </a:pPr>
            <a:r>
              <a:rPr lang="nl-NL"/>
              <a:t>PAGE </a:t>
            </a:r>
            <a:fld id="{6E0F7174-9860-463A-B11A-961F857EC9E9}"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A7CCC487-3E61-454D-8A25-84CBCD7AD400}" type="datetime1">
              <a:rPr lang="nl-NL"/>
              <a:pPr>
                <a:defRPr/>
              </a:pPr>
              <a:t>13-7-2011</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pPr>
              <a:defRPr/>
            </a:pPr>
            <a:r>
              <a:rPr lang="nl-NL"/>
              <a:t>PAGE </a:t>
            </a:r>
            <a:fld id="{A94638A0-4BE1-4F47-A8B8-F513ADFF1602}"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28E2ACCB-E5A9-4F99-A879-4CB42F936B62}" type="datetime1">
              <a:rPr lang="nl-NL"/>
              <a:pPr>
                <a:defRPr/>
              </a:pPr>
              <a:t>13-7-2011</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pPr>
              <a:defRPr/>
            </a:pPr>
            <a:r>
              <a:rPr lang="nl-NL"/>
              <a:t>PAGE </a:t>
            </a:r>
            <a:fld id="{E7B79FC5-6805-477D-A23F-F6236789E781}"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336C96B3-C942-4F6F-8D64-12870520B7D5}" type="datetime1">
              <a:rPr lang="nl-NL"/>
              <a:pPr>
                <a:defRPr/>
              </a:pPr>
              <a:t>13-7-2011</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11"/>
          <p:cNvSpPr>
            <a:spLocks noGrp="1" noChangeArrowheads="1"/>
          </p:cNvSpPr>
          <p:nvPr>
            <p:ph type="sldNum" sz="quarter" idx="11"/>
          </p:nvPr>
        </p:nvSpPr>
        <p:spPr>
          <a:ln/>
        </p:spPr>
        <p:txBody>
          <a:bodyPr/>
          <a:lstStyle>
            <a:lvl1pPr>
              <a:defRPr/>
            </a:lvl1pPr>
          </a:lstStyle>
          <a:p>
            <a:pPr>
              <a:defRPr/>
            </a:pPr>
            <a:r>
              <a:rPr lang="nl-NL"/>
              <a:t>PAGE </a:t>
            </a:r>
            <a:fld id="{5718BC40-C362-4C46-9FE1-F948402DDD43}"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CA30A272-CF78-4DE4-997B-476F1E79BC47}" type="datetime1">
              <a:rPr lang="nl-NL"/>
              <a:pPr>
                <a:defRPr/>
              </a:pPr>
              <a:t>13-7-2011</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1D80A103-C150-44E0-B7AC-677DB04BD7F5}"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C32A4301-A211-40F4-BC01-BD9A074AB625}" type="datetime1">
              <a:rPr lang="nl-NL"/>
              <a:pPr>
                <a:defRPr/>
              </a:pPr>
              <a:t>13-7-2011</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pPr>
              <a:defRPr/>
            </a:pPr>
            <a:r>
              <a:rPr lang="nl-NL"/>
              <a:t>PAGE </a:t>
            </a:r>
            <a:fld id="{18C75BDE-2762-49E4-A524-68CE0FF433FF}"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90056A2D-8A30-4A4F-96F0-9955A94090A7}" type="datetime1">
              <a:rPr lang="nl-NL"/>
              <a:pPr>
                <a:defRPr/>
              </a:pPr>
              <a:t>13-7-2011</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8E69B532-5143-471A-8A92-B9B4B2BE7C19}"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DB9945D2-8C5B-4C70-85E4-0DE2D77F61E6}" type="datetime1">
              <a:rPr lang="nl-NL"/>
              <a:pPr>
                <a:defRPr/>
              </a:pPr>
              <a:t>13-7-2011</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pPr>
              <a:defRPr/>
            </a:pPr>
            <a:r>
              <a:rPr lang="nl-NL"/>
              <a:t>PAGE </a:t>
            </a:r>
            <a:fld id="{CC9EA969-27DA-4FD7-BE40-BBBA24909B2B}"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D2C4D5A9-9647-41AC-BDA0-D4330BCD47EB}" type="datetime1">
              <a:rPr lang="nl-NL"/>
              <a:pPr>
                <a:defRPr/>
              </a:pPr>
              <a:t>13-7-2011</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nchor="t"/>
          <a:lstStyle>
            <a:lvl1pPr>
              <a:defRPr/>
            </a:lvl1pPr>
          </a:lstStyle>
          <a:p>
            <a:r>
              <a:rPr lang="nl-NL"/>
              <a:t>Click to edit Master title style</a:t>
            </a:r>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AC6807C1-4271-4282-A649-26698EFA64F5}"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7B7A59A1-DA09-4E64-B6AF-558AB9950A6B}" type="datetime1">
              <a:rPr lang="nl-NL"/>
              <a:pPr>
                <a:defRPr/>
              </a:pPr>
              <a:t>13-7-2011</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C2D90EE9-A29C-4E9C-B810-F12D2A84B547}"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DB9DE536-4669-4CF1-A5AF-E468CD477940}" type="datetime1">
              <a:rPr lang="nl-NL"/>
              <a:pPr>
                <a:defRPr/>
              </a:pPr>
              <a:t>13-7-2011</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9A706F5D-8AB2-40F5-AEC4-3565AB3563F4}"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C80B56DA-FAF1-4808-BF6E-45ECBD3E058A}" type="datetime1">
              <a:rPr lang="nl-NL"/>
              <a:pPr>
                <a:defRPr/>
              </a:pPr>
              <a:t>13-7-2011</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pPr>
              <a:defRPr/>
            </a:pPr>
            <a:r>
              <a:rPr lang="nl-NL"/>
              <a:t>PAGE </a:t>
            </a:r>
            <a:fld id="{BBA2C9E8-8391-44BC-A0E0-BBF11500D73B}" type="slidenum">
              <a:rPr lang="nl-NL"/>
              <a:pPr>
                <a:defRPr/>
              </a:pPr>
              <a:t>‹#›</a:t>
            </a:fld>
            <a:endParaRPr lang="nl-NL"/>
          </a:p>
        </p:txBody>
      </p:sp>
      <p:sp>
        <p:nvSpPr>
          <p:cNvPr id="9" name="Rectangle 8"/>
          <p:cNvSpPr>
            <a:spLocks noGrp="1" noChangeArrowheads="1"/>
          </p:cNvSpPr>
          <p:nvPr>
            <p:ph type="dt" sz="half" idx="12"/>
          </p:nvPr>
        </p:nvSpPr>
        <p:spPr>
          <a:ln/>
        </p:spPr>
        <p:txBody>
          <a:bodyPr/>
          <a:lstStyle>
            <a:lvl1pPr>
              <a:defRPr/>
            </a:lvl1pPr>
          </a:lstStyle>
          <a:p>
            <a:pPr>
              <a:defRPr/>
            </a:pPr>
            <a:fld id="{D2497C92-A7D4-4C76-AC49-77FD30025907}" type="datetime1">
              <a:rPr lang="nl-NL"/>
              <a:pPr>
                <a:defRPr/>
              </a:pPr>
              <a:t>13-7-2011</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pPr>
              <a:defRPr/>
            </a:pPr>
            <a:r>
              <a:rPr lang="nl-NL"/>
              <a:t>PAGE </a:t>
            </a:r>
            <a:fld id="{D141A068-F206-4411-8CB9-62B30596C951}" type="slidenum">
              <a:rPr lang="nl-NL"/>
              <a:pPr>
                <a:defRPr/>
              </a:pPr>
              <a:t>‹#›</a:t>
            </a:fld>
            <a:endParaRPr lang="nl-NL"/>
          </a:p>
        </p:txBody>
      </p:sp>
      <p:sp>
        <p:nvSpPr>
          <p:cNvPr id="5" name="Rectangle 8"/>
          <p:cNvSpPr>
            <a:spLocks noGrp="1" noChangeArrowheads="1"/>
          </p:cNvSpPr>
          <p:nvPr>
            <p:ph type="dt" sz="half" idx="12"/>
          </p:nvPr>
        </p:nvSpPr>
        <p:spPr>
          <a:ln/>
        </p:spPr>
        <p:txBody>
          <a:bodyPr/>
          <a:lstStyle>
            <a:lvl1pPr>
              <a:defRPr/>
            </a:lvl1pPr>
          </a:lstStyle>
          <a:p>
            <a:pPr>
              <a:defRPr/>
            </a:pPr>
            <a:fld id="{7DBE02F1-8CFD-4965-84D5-514AC291C40D}" type="datetime1">
              <a:rPr lang="nl-NL"/>
              <a:pPr>
                <a:defRPr/>
              </a:pPr>
              <a:t>13-7-2011</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11"/>
          <p:cNvSpPr>
            <a:spLocks noGrp="1" noChangeArrowheads="1"/>
          </p:cNvSpPr>
          <p:nvPr>
            <p:ph type="sldNum" sz="quarter" idx="11"/>
          </p:nvPr>
        </p:nvSpPr>
        <p:spPr>
          <a:ln/>
        </p:spPr>
        <p:txBody>
          <a:bodyPr/>
          <a:lstStyle>
            <a:lvl1pPr>
              <a:defRPr/>
            </a:lvl1pPr>
          </a:lstStyle>
          <a:p>
            <a:pPr>
              <a:defRPr/>
            </a:pPr>
            <a:r>
              <a:rPr lang="nl-NL"/>
              <a:t>PAGE </a:t>
            </a:r>
            <a:fld id="{AEC105E7-BA4F-4E19-A443-D50D294F3636}" type="slidenum">
              <a:rPr lang="nl-NL"/>
              <a:pPr>
                <a:defRPr/>
              </a:pPr>
              <a:t>‹#›</a:t>
            </a:fld>
            <a:endParaRPr lang="nl-NL"/>
          </a:p>
        </p:txBody>
      </p:sp>
      <p:sp>
        <p:nvSpPr>
          <p:cNvPr id="6" name="Rectangle 13"/>
          <p:cNvSpPr>
            <a:spLocks noGrp="1" noChangeArrowheads="1"/>
          </p:cNvSpPr>
          <p:nvPr>
            <p:ph type="dt" sz="half" idx="12"/>
          </p:nvPr>
        </p:nvSpPr>
        <p:spPr>
          <a:ln/>
        </p:spPr>
        <p:txBody>
          <a:bodyPr/>
          <a:lstStyle>
            <a:lvl1pPr>
              <a:defRPr/>
            </a:lvl1pPr>
          </a:lstStyle>
          <a:p>
            <a:pPr>
              <a:defRPr/>
            </a:pPr>
            <a:fld id="{45C3C6C6-4331-4429-9909-2392AF459F98}" type="datetime1">
              <a:rPr lang="nl-NL"/>
              <a:pPr>
                <a:defRPr/>
              </a:pPr>
              <a:t>13-7-2011</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pPr>
              <a:defRPr/>
            </a:pPr>
            <a:r>
              <a:rPr lang="nl-NL"/>
              <a:t>PAGE </a:t>
            </a:r>
            <a:fld id="{B21ED182-A5A0-4CB6-9513-E42C3E8F50E0}" type="slidenum">
              <a:rPr lang="nl-NL"/>
              <a:pPr>
                <a:defRPr/>
              </a:pPr>
              <a:t>‹#›</a:t>
            </a:fld>
            <a:endParaRPr lang="nl-NL"/>
          </a:p>
        </p:txBody>
      </p:sp>
      <p:sp>
        <p:nvSpPr>
          <p:cNvPr id="4" name="Rectangle 8"/>
          <p:cNvSpPr>
            <a:spLocks noGrp="1" noChangeArrowheads="1"/>
          </p:cNvSpPr>
          <p:nvPr>
            <p:ph type="dt" sz="half" idx="12"/>
          </p:nvPr>
        </p:nvSpPr>
        <p:spPr>
          <a:ln/>
        </p:spPr>
        <p:txBody>
          <a:bodyPr/>
          <a:lstStyle>
            <a:lvl1pPr>
              <a:defRPr/>
            </a:lvl1pPr>
          </a:lstStyle>
          <a:p>
            <a:pPr>
              <a:defRPr/>
            </a:pPr>
            <a:fld id="{B5B9D199-DC8B-4BD1-8AF7-5C99F3832DE1}" type="datetime1">
              <a:rPr lang="nl-NL"/>
              <a:pPr>
                <a:defRPr/>
              </a:pPr>
              <a:t>13-7-2011</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EBF44AC5-AC2B-4103-9F8F-97C2D425B566}"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F91FC826-BAD0-4BE0-8D49-D63C34E59F59}" type="datetime1">
              <a:rPr lang="nl-NL"/>
              <a:pPr>
                <a:defRPr/>
              </a:pPr>
              <a:t>13-7-2011</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pPr>
              <a:defRPr/>
            </a:pPr>
            <a:r>
              <a:rPr lang="nl-NL"/>
              <a:t>PAGE </a:t>
            </a:r>
            <a:fld id="{4A72D719-044A-4DCA-BCD7-9865A2221B14}" type="slidenum">
              <a:rPr lang="nl-NL"/>
              <a:pPr>
                <a:defRPr/>
              </a:pPr>
              <a:t>‹#›</a:t>
            </a:fld>
            <a:endParaRPr lang="nl-NL"/>
          </a:p>
        </p:txBody>
      </p:sp>
      <p:sp>
        <p:nvSpPr>
          <p:cNvPr id="7" name="Rectangle 8"/>
          <p:cNvSpPr>
            <a:spLocks noGrp="1" noChangeArrowheads="1"/>
          </p:cNvSpPr>
          <p:nvPr>
            <p:ph type="dt" sz="half" idx="12"/>
          </p:nvPr>
        </p:nvSpPr>
        <p:spPr>
          <a:ln/>
        </p:spPr>
        <p:txBody>
          <a:bodyPr/>
          <a:lstStyle>
            <a:lvl1pPr>
              <a:defRPr/>
            </a:lvl1pPr>
          </a:lstStyle>
          <a:p>
            <a:pPr>
              <a:defRPr/>
            </a:pPr>
            <a:fld id="{39AEBED3-186A-4A3A-8EA8-5F0B32BDE0AF}" type="datetime1">
              <a:rPr lang="nl-NL"/>
              <a:pPr>
                <a:defRPr/>
              </a:pPr>
              <a:t>13-7-2011</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19CEB718-45B7-4B1B-9710-DFA4796683FA}"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654E4D99-BEF0-4607-8A76-4E9BDC5211EE}" type="datetime1">
              <a:rPr lang="nl-NL"/>
              <a:pPr>
                <a:defRPr/>
              </a:pPr>
              <a:t>13-7-2011</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pPr>
              <a:defRPr/>
            </a:pPr>
            <a:r>
              <a:rPr lang="nl-NL"/>
              <a:t>PAGE </a:t>
            </a:r>
            <a:fld id="{0FCBBB27-3ECD-417A-AB99-EAEA4354E2EB}" type="slidenum">
              <a:rPr lang="nl-NL"/>
              <a:pPr>
                <a:defRPr/>
              </a:pPr>
              <a:t>‹#›</a:t>
            </a:fld>
            <a:endParaRPr lang="nl-NL"/>
          </a:p>
        </p:txBody>
      </p:sp>
      <p:sp>
        <p:nvSpPr>
          <p:cNvPr id="6" name="Rectangle 8"/>
          <p:cNvSpPr>
            <a:spLocks noGrp="1" noChangeArrowheads="1"/>
          </p:cNvSpPr>
          <p:nvPr>
            <p:ph type="dt" sz="half" idx="12"/>
          </p:nvPr>
        </p:nvSpPr>
        <p:spPr>
          <a:ln/>
        </p:spPr>
        <p:txBody>
          <a:bodyPr/>
          <a:lstStyle>
            <a:lvl1pPr>
              <a:defRPr/>
            </a:lvl1pPr>
          </a:lstStyle>
          <a:p>
            <a:pPr>
              <a:defRPr/>
            </a:pPr>
            <a:fld id="{FB58A9E5-C3B0-4473-982D-D16E20F372DC}" type="datetime1">
              <a:rPr lang="nl-NL"/>
              <a:pPr>
                <a:defRPr/>
              </a:pPr>
              <a:t>13-7-2011</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600200"/>
            <a:ext cx="3921125"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11"/>
          <p:cNvSpPr>
            <a:spLocks noGrp="1" noChangeArrowheads="1"/>
          </p:cNvSpPr>
          <p:nvPr>
            <p:ph type="sldNum" sz="quarter" idx="11"/>
          </p:nvPr>
        </p:nvSpPr>
        <p:spPr>
          <a:ln/>
        </p:spPr>
        <p:txBody>
          <a:bodyPr/>
          <a:lstStyle>
            <a:lvl1pPr>
              <a:defRPr/>
            </a:lvl1pPr>
          </a:lstStyle>
          <a:p>
            <a:pPr>
              <a:defRPr/>
            </a:pPr>
            <a:r>
              <a:rPr lang="nl-NL"/>
              <a:t>PAGE </a:t>
            </a:r>
            <a:fld id="{5A017071-E2F6-442D-998E-834CF2A7EE41}"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736D42F7-A020-49DC-A7DF-20E36B1B18B5}" type="datetime1">
              <a:rPr lang="nl-NL"/>
              <a:pPr>
                <a:defRPr/>
              </a:pPr>
              <a:t>13-7-2011</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11"/>
          <p:cNvSpPr>
            <a:spLocks noGrp="1" noChangeArrowheads="1"/>
          </p:cNvSpPr>
          <p:nvPr>
            <p:ph type="sldNum" sz="quarter" idx="11"/>
          </p:nvPr>
        </p:nvSpPr>
        <p:spPr>
          <a:ln/>
        </p:spPr>
        <p:txBody>
          <a:bodyPr/>
          <a:lstStyle>
            <a:lvl1pPr>
              <a:defRPr/>
            </a:lvl1pPr>
          </a:lstStyle>
          <a:p>
            <a:pPr>
              <a:defRPr/>
            </a:pPr>
            <a:r>
              <a:rPr lang="nl-NL"/>
              <a:t>PAGE </a:t>
            </a:r>
            <a:fld id="{030114D7-E013-4D1F-90C0-E7C0BCFB7C45}" type="slidenum">
              <a:rPr lang="nl-NL"/>
              <a:pPr>
                <a:defRPr/>
              </a:pPr>
              <a:t>‹#›</a:t>
            </a:fld>
            <a:endParaRPr lang="nl-NL"/>
          </a:p>
        </p:txBody>
      </p:sp>
      <p:sp>
        <p:nvSpPr>
          <p:cNvPr id="9" name="Rectangle 13"/>
          <p:cNvSpPr>
            <a:spLocks noGrp="1" noChangeArrowheads="1"/>
          </p:cNvSpPr>
          <p:nvPr>
            <p:ph type="dt" sz="half" idx="12"/>
          </p:nvPr>
        </p:nvSpPr>
        <p:spPr>
          <a:ln/>
        </p:spPr>
        <p:txBody>
          <a:bodyPr/>
          <a:lstStyle>
            <a:lvl1pPr>
              <a:defRPr/>
            </a:lvl1pPr>
          </a:lstStyle>
          <a:p>
            <a:pPr>
              <a:defRPr/>
            </a:pPr>
            <a:fld id="{CB552DF1-7997-488D-942C-7CB14B980339}" type="datetime1">
              <a:rPr lang="nl-NL"/>
              <a:pPr>
                <a:defRPr/>
              </a:pPr>
              <a:t>13-7-2011</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11"/>
          <p:cNvSpPr>
            <a:spLocks noGrp="1" noChangeArrowheads="1"/>
          </p:cNvSpPr>
          <p:nvPr>
            <p:ph type="sldNum" sz="quarter" idx="11"/>
          </p:nvPr>
        </p:nvSpPr>
        <p:spPr>
          <a:ln/>
        </p:spPr>
        <p:txBody>
          <a:bodyPr/>
          <a:lstStyle>
            <a:lvl1pPr>
              <a:defRPr/>
            </a:lvl1pPr>
          </a:lstStyle>
          <a:p>
            <a:pPr>
              <a:defRPr/>
            </a:pPr>
            <a:r>
              <a:rPr lang="nl-NL"/>
              <a:t>PAGE </a:t>
            </a:r>
            <a:fld id="{55DA13FA-0004-47C4-95C7-C1C158E9C187}" type="slidenum">
              <a:rPr lang="nl-NL"/>
              <a:pPr>
                <a:defRPr/>
              </a:pPr>
              <a:t>‹#›</a:t>
            </a:fld>
            <a:endParaRPr lang="nl-NL"/>
          </a:p>
        </p:txBody>
      </p:sp>
      <p:sp>
        <p:nvSpPr>
          <p:cNvPr id="5" name="Rectangle 13"/>
          <p:cNvSpPr>
            <a:spLocks noGrp="1" noChangeArrowheads="1"/>
          </p:cNvSpPr>
          <p:nvPr>
            <p:ph type="dt" sz="half" idx="12"/>
          </p:nvPr>
        </p:nvSpPr>
        <p:spPr>
          <a:ln/>
        </p:spPr>
        <p:txBody>
          <a:bodyPr/>
          <a:lstStyle>
            <a:lvl1pPr>
              <a:defRPr/>
            </a:lvl1pPr>
          </a:lstStyle>
          <a:p>
            <a:pPr>
              <a:defRPr/>
            </a:pPr>
            <a:fld id="{0E61CDD6-00EA-475C-9C25-303BC15B9163}" type="datetime1">
              <a:rPr lang="nl-NL"/>
              <a:pPr>
                <a:defRPr/>
              </a:pPr>
              <a:t>13-7-2011</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11"/>
          <p:cNvSpPr>
            <a:spLocks noGrp="1" noChangeArrowheads="1"/>
          </p:cNvSpPr>
          <p:nvPr>
            <p:ph type="sldNum" sz="quarter" idx="11"/>
          </p:nvPr>
        </p:nvSpPr>
        <p:spPr>
          <a:ln/>
        </p:spPr>
        <p:txBody>
          <a:bodyPr/>
          <a:lstStyle>
            <a:lvl1pPr>
              <a:defRPr/>
            </a:lvl1pPr>
          </a:lstStyle>
          <a:p>
            <a:pPr>
              <a:defRPr/>
            </a:pPr>
            <a:r>
              <a:rPr lang="nl-NL"/>
              <a:t>PAGE </a:t>
            </a:r>
            <a:fld id="{A01E6D86-F8D2-413D-8238-D9AAEC82D465}" type="slidenum">
              <a:rPr lang="nl-NL"/>
              <a:pPr>
                <a:defRPr/>
              </a:pPr>
              <a:t>‹#›</a:t>
            </a:fld>
            <a:endParaRPr lang="nl-NL"/>
          </a:p>
        </p:txBody>
      </p:sp>
      <p:sp>
        <p:nvSpPr>
          <p:cNvPr id="4" name="Rectangle 13"/>
          <p:cNvSpPr>
            <a:spLocks noGrp="1" noChangeArrowheads="1"/>
          </p:cNvSpPr>
          <p:nvPr>
            <p:ph type="dt" sz="half" idx="12"/>
          </p:nvPr>
        </p:nvSpPr>
        <p:spPr>
          <a:ln/>
        </p:spPr>
        <p:txBody>
          <a:bodyPr/>
          <a:lstStyle>
            <a:lvl1pPr>
              <a:defRPr/>
            </a:lvl1pPr>
          </a:lstStyle>
          <a:p>
            <a:pPr>
              <a:defRPr/>
            </a:pPr>
            <a:fld id="{84D54893-8D36-4E98-AF0A-FB777811DD36}" type="datetime1">
              <a:rPr lang="nl-NL"/>
              <a:pPr>
                <a:defRPr/>
              </a:pPr>
              <a:t>13-7-2011</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11"/>
          <p:cNvSpPr>
            <a:spLocks noGrp="1" noChangeArrowheads="1"/>
          </p:cNvSpPr>
          <p:nvPr>
            <p:ph type="sldNum" sz="quarter" idx="11"/>
          </p:nvPr>
        </p:nvSpPr>
        <p:spPr>
          <a:ln/>
        </p:spPr>
        <p:txBody>
          <a:bodyPr/>
          <a:lstStyle>
            <a:lvl1pPr>
              <a:defRPr/>
            </a:lvl1pPr>
          </a:lstStyle>
          <a:p>
            <a:pPr>
              <a:defRPr/>
            </a:pPr>
            <a:r>
              <a:rPr lang="nl-NL"/>
              <a:t>PAGE </a:t>
            </a:r>
            <a:fld id="{3C79C2D5-7182-4D66-ABB3-F9D16EF41310}"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523839E9-0EFD-4D8A-ACD3-D5A7E07F4AFC}" type="datetime1">
              <a:rPr lang="nl-NL"/>
              <a:pPr>
                <a:defRPr/>
              </a:pPr>
              <a:t>13-7-2011</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11"/>
          <p:cNvSpPr>
            <a:spLocks noGrp="1" noChangeArrowheads="1"/>
          </p:cNvSpPr>
          <p:nvPr>
            <p:ph type="sldNum" sz="quarter" idx="11"/>
          </p:nvPr>
        </p:nvSpPr>
        <p:spPr>
          <a:ln/>
        </p:spPr>
        <p:txBody>
          <a:bodyPr/>
          <a:lstStyle>
            <a:lvl1pPr>
              <a:defRPr/>
            </a:lvl1pPr>
          </a:lstStyle>
          <a:p>
            <a:pPr>
              <a:defRPr/>
            </a:pPr>
            <a:r>
              <a:rPr lang="nl-NL"/>
              <a:t>PAGE </a:t>
            </a:r>
            <a:fld id="{65017C82-53EC-4B92-9A17-D8A6C23F5A2B}" type="slidenum">
              <a:rPr lang="nl-NL"/>
              <a:pPr>
                <a:defRPr/>
              </a:pPr>
              <a:t>‹#›</a:t>
            </a:fld>
            <a:endParaRPr lang="nl-NL"/>
          </a:p>
        </p:txBody>
      </p:sp>
      <p:sp>
        <p:nvSpPr>
          <p:cNvPr id="7" name="Rectangle 13"/>
          <p:cNvSpPr>
            <a:spLocks noGrp="1" noChangeArrowheads="1"/>
          </p:cNvSpPr>
          <p:nvPr>
            <p:ph type="dt" sz="half" idx="12"/>
          </p:nvPr>
        </p:nvSpPr>
        <p:spPr>
          <a:ln/>
        </p:spPr>
        <p:txBody>
          <a:bodyPr/>
          <a:lstStyle>
            <a:lvl1pPr>
              <a:defRPr/>
            </a:lvl1pPr>
          </a:lstStyle>
          <a:p>
            <a:pPr>
              <a:defRPr/>
            </a:pPr>
            <a:fld id="{829B0CA2-ED46-4A21-809E-6ED748DCD8FA}" type="datetime1">
              <a:rPr lang="nl-NL"/>
              <a:pPr>
                <a:defRPr/>
              </a:pPr>
              <a:t>13-7-2011</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42" name="Picture 17" descr="red bar"/>
          <p:cNvPicPr>
            <a:picLocks noChangeAspect="1" noChangeArrowheads="1"/>
          </p:cNvPicPr>
          <p:nvPr/>
        </p:nvPicPr>
        <p:blipFill>
          <a:blip r:embed="rId14" cstate="print"/>
          <a:srcRect/>
          <a:stretch>
            <a:fillRect/>
          </a:stretch>
        </p:blipFill>
        <p:spPr bwMode="auto">
          <a:xfrm>
            <a:off x="0" y="0"/>
            <a:ext cx="8982075" cy="1295400"/>
          </a:xfrm>
          <a:prstGeom prst="rect">
            <a:avLst/>
          </a:prstGeom>
          <a:noFill/>
          <a:ln w="9525">
            <a:noFill/>
            <a:miter lim="800000"/>
            <a:headEnd/>
            <a:tailEnd/>
          </a:ln>
        </p:spPr>
      </p:pic>
      <p:sp>
        <p:nvSpPr>
          <p:cNvPr id="10243"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nl-NL" smtClean="0"/>
          </a:p>
        </p:txBody>
      </p:sp>
      <p:sp>
        <p:nvSpPr>
          <p:cNvPr id="23558" name="Rectangle 6"/>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vl1pPr>
          </a:lstStyle>
          <a:p>
            <a:pPr>
              <a:defRPr/>
            </a:pPr>
            <a:r>
              <a:rPr lang="nl-NL"/>
              <a:t>/ name of department</a:t>
            </a:r>
          </a:p>
        </p:txBody>
      </p:sp>
      <p:pic>
        <p:nvPicPr>
          <p:cNvPr id="10245" name="Picture 10" descr="date bar"/>
          <p:cNvPicPr>
            <a:picLocks noChangeAspect="1" noChangeArrowheads="1"/>
          </p:cNvPicPr>
          <p:nvPr/>
        </p:nvPicPr>
        <p:blipFill>
          <a:blip r:embed="rId15" cstate="print"/>
          <a:srcRect/>
          <a:stretch>
            <a:fillRect/>
          </a:stretch>
        </p:blipFill>
        <p:spPr bwMode="auto">
          <a:xfrm>
            <a:off x="7019925" y="6408738"/>
            <a:ext cx="2124075" cy="447675"/>
          </a:xfrm>
          <a:prstGeom prst="rect">
            <a:avLst/>
          </a:prstGeom>
          <a:noFill/>
          <a:ln w="9525">
            <a:noFill/>
            <a:miter lim="800000"/>
            <a:headEnd/>
            <a:tailEnd/>
          </a:ln>
        </p:spPr>
      </p:pic>
      <p:sp>
        <p:nvSpPr>
          <p:cNvPr id="23563" name="Rectangle 11"/>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pPr>
              <a:defRPr/>
            </a:pPr>
            <a:r>
              <a:rPr lang="nl-NL"/>
              <a:t>PAGE </a:t>
            </a:r>
            <a:fld id="{68F6009F-2C3E-47B9-A845-339CCF3719DD}" type="slidenum">
              <a:rPr lang="nl-NL"/>
              <a:pPr>
                <a:defRPr/>
              </a:pPr>
              <a:t>‹#›</a:t>
            </a:fld>
            <a:endParaRPr lang="nl-NL"/>
          </a:p>
        </p:txBody>
      </p:sp>
      <p:pic>
        <p:nvPicPr>
          <p:cNvPr id="10247" name="Picture 12" descr="logo"/>
          <p:cNvPicPr>
            <a:picLocks noChangeAspect="1" noChangeArrowheads="1"/>
          </p:cNvPicPr>
          <p:nvPr/>
        </p:nvPicPr>
        <p:blipFill>
          <a:blip r:embed="rId16" cstate="print"/>
          <a:srcRect/>
          <a:stretch>
            <a:fillRect/>
          </a:stretch>
        </p:blipFill>
        <p:spPr bwMode="auto">
          <a:xfrm>
            <a:off x="6602413" y="5978525"/>
            <a:ext cx="2030412" cy="431800"/>
          </a:xfrm>
          <a:prstGeom prst="rect">
            <a:avLst/>
          </a:prstGeom>
          <a:noFill/>
          <a:ln w="9525">
            <a:noFill/>
            <a:miter lim="800000"/>
            <a:headEnd/>
            <a:tailEnd/>
          </a:ln>
        </p:spPr>
      </p:pic>
      <p:sp>
        <p:nvSpPr>
          <p:cNvPr id="23565" name="Rectangle 13"/>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pPr>
              <a:defRPr/>
            </a:pPr>
            <a:fld id="{1056C333-3E7B-4173-BE2C-90F4D3CB68E8}" type="datetime1">
              <a:rPr lang="nl-NL"/>
              <a:pPr>
                <a:defRPr/>
              </a:pPr>
              <a:t>13-7-2011</a:t>
            </a:fld>
            <a:endParaRPr lang="nl-NL"/>
          </a:p>
        </p:txBody>
      </p:sp>
      <p:sp>
        <p:nvSpPr>
          <p:cNvPr id="10249" name="Rectangle 14"/>
          <p:cNvSpPr>
            <a:spLocks noGrp="1" noChangeArrowheads="1"/>
          </p:cNvSpPr>
          <p:nvPr>
            <p:ph type="body" idx="1"/>
          </p:nvPr>
        </p:nvSpPr>
        <p:spPr bwMode="auto">
          <a:xfrm>
            <a:off x="611188" y="1600200"/>
            <a:ext cx="7994650" cy="3959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Tree>
  </p:cSld>
  <p:clrMap bg1="lt1" tx1="dk1" bg2="lt2" tx2="dk2" accent1="accent1" accent2="accent2" accent3="accent3" accent4="accent4" accent5="accent5" accent6="accent6" hlink="hlink" folHlink="folHlink"/>
  <p:sldLayoutIdLst>
    <p:sldLayoutId id="2147484173"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74" r:id="rId12"/>
  </p:sldLayoutIdLst>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6575" indent="-266700" algn="l" rtl="0" eaLnBrk="0" fontAlgn="base" hangingPunct="0">
        <a:spcBef>
          <a:spcPct val="20000"/>
        </a:spcBef>
        <a:spcAft>
          <a:spcPct val="0"/>
        </a:spcAft>
        <a:buClr>
          <a:schemeClr val="tx1"/>
        </a:buClr>
        <a:buChar char="•"/>
        <a:defRPr sz="2200" b="1">
          <a:solidFill>
            <a:schemeClr val="tx1"/>
          </a:solidFill>
          <a:latin typeface="+mn-lt"/>
        </a:defRPr>
      </a:lvl2pPr>
      <a:lvl3pPr marL="809625" indent="-2651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90613" indent="-2794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57175"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6pPr>
      <a:lvl7pPr marL="22637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7pPr>
      <a:lvl8pPr marL="27209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8pPr>
      <a:lvl9pPr marL="3178175" indent="-257175" algn="l" rtl="0" eaLnBrk="1" fontAlgn="base" hangingPunct="1">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266" name="Picture 18" descr="red bar"/>
          <p:cNvPicPr>
            <a:picLocks noChangeAspect="1" noChangeArrowheads="1"/>
          </p:cNvPicPr>
          <p:nvPr/>
        </p:nvPicPr>
        <p:blipFill>
          <a:blip r:embed="rId13" cstate="print"/>
          <a:srcRect/>
          <a:stretch>
            <a:fillRect/>
          </a:stretch>
        </p:blipFill>
        <p:spPr bwMode="auto">
          <a:xfrm>
            <a:off x="0" y="0"/>
            <a:ext cx="8982075" cy="1295400"/>
          </a:xfrm>
          <a:prstGeom prst="rect">
            <a:avLst/>
          </a:prstGeom>
          <a:noFill/>
          <a:ln w="9525">
            <a:noFill/>
            <a:miter lim="800000"/>
            <a:headEnd/>
            <a:tailEnd/>
          </a:ln>
        </p:spPr>
      </p:pic>
      <p:pic>
        <p:nvPicPr>
          <p:cNvPr id="11267" name="Picture 9" descr="date bar"/>
          <p:cNvPicPr>
            <a:picLocks noChangeAspect="1" noChangeArrowheads="1"/>
          </p:cNvPicPr>
          <p:nvPr/>
        </p:nvPicPr>
        <p:blipFill>
          <a:blip r:embed="rId14" cstate="print"/>
          <a:srcRect/>
          <a:stretch>
            <a:fillRect/>
          </a:stretch>
        </p:blipFill>
        <p:spPr bwMode="auto">
          <a:xfrm>
            <a:off x="7019925" y="6408738"/>
            <a:ext cx="2124075" cy="447675"/>
          </a:xfrm>
          <a:prstGeom prst="rect">
            <a:avLst/>
          </a:prstGeom>
          <a:noFill/>
          <a:ln w="9525">
            <a:noFill/>
            <a:miter lim="800000"/>
            <a:headEnd/>
            <a:tailEnd/>
          </a:ln>
        </p:spPr>
      </p:pic>
      <p:sp>
        <p:nvSpPr>
          <p:cNvPr id="11268"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smtClean="0"/>
              <a:t>Click to edit Master title style</a:t>
            </a:r>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pPr>
              <a:defRPr/>
            </a:pPr>
            <a:r>
              <a:rPr lang="nl-NL"/>
              <a:t>PAGE </a:t>
            </a:r>
            <a:fld id="{1F91B6A7-CF18-417C-A909-AA8EAFA16B1F}" type="slidenum">
              <a:rPr lang="nl-NL"/>
              <a:pPr>
                <a:defRPr/>
              </a:pPr>
              <a:t>‹#›</a:t>
            </a:fld>
            <a:endParaRPr lang="nl-NL"/>
          </a:p>
        </p:txBody>
      </p:sp>
      <p:pic>
        <p:nvPicPr>
          <p:cNvPr id="11271" name="Picture 11" descr="logo"/>
          <p:cNvPicPr>
            <a:picLocks noChangeAspect="1" noChangeArrowheads="1"/>
          </p:cNvPicPr>
          <p:nvPr/>
        </p:nvPicPr>
        <p:blipFill>
          <a:blip r:embed="rId15" cstate="print"/>
          <a:srcRect/>
          <a:stretch>
            <a:fillRect/>
          </a:stretch>
        </p:blipFill>
        <p:spPr bwMode="auto">
          <a:xfrm>
            <a:off x="6602413" y="5978525"/>
            <a:ext cx="2030412" cy="431800"/>
          </a:xfrm>
          <a:prstGeom prst="rect">
            <a:avLst/>
          </a:prstGeom>
          <a:noFill/>
          <a:ln w="9525">
            <a:noFill/>
            <a:miter lim="800000"/>
            <a:headEnd/>
            <a:tailEnd/>
          </a:ln>
        </p:spPr>
      </p:pic>
      <p:sp>
        <p:nvSpPr>
          <p:cNvPr id="49165" name="Rectangle 13"/>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pPr>
              <a:defRPr/>
            </a:pPr>
            <a:fld id="{9E90C822-40C3-49D5-915F-298C5CCC404F}" type="datetime1">
              <a:rPr lang="nl-NL"/>
              <a:pPr>
                <a:defRPr/>
              </a:pPr>
              <a:t>13-7-2011</a:t>
            </a:fld>
            <a:endParaRPr lang="nl-NL"/>
          </a:p>
        </p:txBody>
      </p:sp>
      <p:sp>
        <p:nvSpPr>
          <p:cNvPr id="11273" name="Rectangle 15"/>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Tree>
  </p:cSld>
  <p:clrMap bg1="lt1" tx1="dk1" bg2="lt2" tx2="dk2" accent1="accent1" accent2="accent2" accent3="accent3" accent4="accent4" accent5="accent5" accent6="accent6" hlink="hlink" folHlink="folHlink"/>
  <p:sldLayoutIdLst>
    <p:sldLayoutId id="2147484175"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2290" name="Picture 12" descr="red bar"/>
          <p:cNvPicPr>
            <a:picLocks noChangeAspect="1" noChangeArrowheads="1"/>
          </p:cNvPicPr>
          <p:nvPr/>
        </p:nvPicPr>
        <p:blipFill>
          <a:blip r:embed="rId13" cstate="print"/>
          <a:srcRect/>
          <a:stretch>
            <a:fillRect/>
          </a:stretch>
        </p:blipFill>
        <p:spPr bwMode="auto">
          <a:xfrm>
            <a:off x="0" y="0"/>
            <a:ext cx="8982075" cy="1295400"/>
          </a:xfrm>
          <a:prstGeom prst="rect">
            <a:avLst/>
          </a:prstGeom>
          <a:noFill/>
          <a:ln w="9525">
            <a:noFill/>
            <a:miter lim="800000"/>
            <a:headEnd/>
            <a:tailEnd/>
          </a:ln>
        </p:spPr>
      </p:pic>
      <p:pic>
        <p:nvPicPr>
          <p:cNvPr id="12291" name="Picture 2" descr="date bar"/>
          <p:cNvPicPr>
            <a:picLocks noChangeAspect="1" noChangeArrowheads="1"/>
          </p:cNvPicPr>
          <p:nvPr/>
        </p:nvPicPr>
        <p:blipFill>
          <a:blip r:embed="rId14" cstate="print"/>
          <a:srcRect/>
          <a:stretch>
            <a:fillRect/>
          </a:stretch>
        </p:blipFill>
        <p:spPr bwMode="auto">
          <a:xfrm>
            <a:off x="7019925" y="6408738"/>
            <a:ext cx="2124075" cy="447675"/>
          </a:xfrm>
          <a:prstGeom prst="rect">
            <a:avLst/>
          </a:prstGeom>
          <a:noFill/>
          <a:ln w="9525">
            <a:noFill/>
            <a:miter lim="800000"/>
            <a:headEnd/>
            <a:tailEnd/>
          </a:ln>
        </p:spPr>
      </p:pic>
      <p:sp>
        <p:nvSpPr>
          <p:cNvPr id="12292" name="Rectangle 4"/>
          <p:cNvSpPr>
            <a:spLocks noGrp="1" noChangeArrowheads="1"/>
          </p:cNvSpPr>
          <p:nvPr>
            <p:ph type="title"/>
          </p:nvPr>
        </p:nvSpPr>
        <p:spPr bwMode="auto">
          <a:xfrm>
            <a:off x="611188" y="215900"/>
            <a:ext cx="8024812" cy="922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smtClean="0"/>
              <a:t>Click to edit Master title style</a:t>
            </a:r>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pPr>
              <a:defRPr/>
            </a:pPr>
            <a:r>
              <a:rPr lang="nl-NL"/>
              <a:t>PAGE </a:t>
            </a:r>
            <a:fld id="{FD05806D-016F-457A-84B2-7FBC80208D1E}" type="slidenum">
              <a:rPr lang="nl-NL"/>
              <a:pPr>
                <a:defRPr/>
              </a:pPr>
              <a:t>‹#›</a:t>
            </a:fld>
            <a:endParaRPr lang="nl-NL"/>
          </a:p>
        </p:txBody>
      </p:sp>
      <p:pic>
        <p:nvPicPr>
          <p:cNvPr id="12295" name="Picture 7" descr="logo"/>
          <p:cNvPicPr>
            <a:picLocks noChangeAspect="1" noChangeArrowheads="1"/>
          </p:cNvPicPr>
          <p:nvPr/>
        </p:nvPicPr>
        <p:blipFill>
          <a:blip r:embed="rId15" cstate="print"/>
          <a:srcRect/>
          <a:stretch>
            <a:fillRect/>
          </a:stretch>
        </p:blipFill>
        <p:spPr bwMode="auto">
          <a:xfrm>
            <a:off x="6602413" y="5978525"/>
            <a:ext cx="2030412" cy="431800"/>
          </a:xfrm>
          <a:prstGeom prst="rect">
            <a:avLst/>
          </a:prstGeom>
          <a:noFill/>
          <a:ln w="9525">
            <a:noFill/>
            <a:miter lim="800000"/>
            <a:headEnd/>
            <a:tailEnd/>
          </a:ln>
        </p:spPr>
      </p:pic>
      <p:sp>
        <p:nvSpPr>
          <p:cNvPr id="219144" name="Rectangle 8"/>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pPr>
              <a:defRPr/>
            </a:pPr>
            <a:fld id="{B6B670B5-EB34-4A4B-BDAE-877FA7CE5D84}" type="datetime1">
              <a:rPr lang="nl-NL"/>
              <a:pPr>
                <a:defRPr/>
              </a:pPr>
              <a:t>13-7-2011</a:t>
            </a:fld>
            <a:endParaRPr lang="nl-NL"/>
          </a:p>
        </p:txBody>
      </p:sp>
      <p:sp>
        <p:nvSpPr>
          <p:cNvPr id="12297" name="Rectangle 9"/>
          <p:cNvSpPr>
            <a:spLocks noGrp="1" noChangeArrowheads="1"/>
          </p:cNvSpPr>
          <p:nvPr>
            <p:ph type="body" idx="1"/>
          </p:nvPr>
        </p:nvSpPr>
        <p:spPr bwMode="auto">
          <a:xfrm>
            <a:off x="611188" y="1600200"/>
            <a:ext cx="7993062" cy="4138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Tree>
  </p:cSld>
  <p:clrMap bg1="lt1" tx1="dk1" bg2="lt2" tx2="dk2" accent1="accent1" accent2="accent2" accent3="accent3" accent4="accent4" accent5="accent5" accent6="accent6" hlink="hlink" folHlink="folHlink"/>
  <p:sldLayoutIdLst>
    <p:sldLayoutId id="2147484176"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hf hdr="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mn-ea"/>
          <a:cs typeface="+mn-cs"/>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mailto:j.beckers@tue.n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jpe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My%20Documents\My%20Videos\CentrifugeMovie_compilation.wmv" TargetMode="Externa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1.bin"/><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ideo" Target="file:///D:\My%20Documents\Taxiflight\Training%20Andre%20Kuipers%20Zero-G%20de-interlace.av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ideo" Target="file:///F:\Parabolic%20flight%20campaign%20May%202011\Dag%203%20-%2027%20mei%202011\Videos\PWV-00120.wm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jpe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52400" y="1371600"/>
            <a:ext cx="6400800" cy="1470025"/>
          </a:xfrm>
        </p:spPr>
        <p:txBody>
          <a:bodyPr/>
          <a:lstStyle/>
          <a:p>
            <a:pPr eaLnBrk="1" hangingPunct="1"/>
            <a:r>
              <a:rPr lang="en-US" sz="2800" dirty="0" smtClean="0"/>
              <a:t>Complex plasmas under varying gravity conditions</a:t>
            </a:r>
            <a:r>
              <a:rPr lang="en-US" sz="2400" dirty="0" smtClean="0"/>
              <a:t/>
            </a:r>
            <a:br>
              <a:rPr lang="en-US" sz="2400" dirty="0" smtClean="0"/>
            </a:br>
            <a:r>
              <a:rPr lang="en-US" sz="2400" dirty="0" smtClean="0"/>
              <a:t/>
            </a:r>
            <a:br>
              <a:rPr lang="en-US" sz="2400" dirty="0" smtClean="0"/>
            </a:br>
            <a:endParaRPr lang="en-US" i="1" dirty="0" smtClean="0"/>
          </a:p>
        </p:txBody>
      </p:sp>
      <p:sp>
        <p:nvSpPr>
          <p:cNvPr id="17411" name="Subtitle 2"/>
          <p:cNvSpPr>
            <a:spLocks noGrp="1"/>
          </p:cNvSpPr>
          <p:nvPr>
            <p:ph type="subTitle" idx="1"/>
          </p:nvPr>
        </p:nvSpPr>
        <p:spPr>
          <a:xfrm>
            <a:off x="152400" y="4038600"/>
            <a:ext cx="6172200" cy="550863"/>
          </a:xfrm>
        </p:spPr>
        <p:txBody>
          <a:bodyPr/>
          <a:lstStyle/>
          <a:p>
            <a:pPr eaLnBrk="1" hangingPunct="1"/>
            <a:r>
              <a:rPr lang="en-US" sz="1600" dirty="0" smtClean="0"/>
              <a:t>J. Beckers, D. Trienekens, A.B. Schrader, T, </a:t>
            </a:r>
            <a:r>
              <a:rPr lang="en-US" sz="1600" dirty="0" err="1" smtClean="0"/>
              <a:t>Ockenga</a:t>
            </a:r>
            <a:r>
              <a:rPr lang="en-US" sz="1600" dirty="0" smtClean="0"/>
              <a:t>,</a:t>
            </a:r>
          </a:p>
          <a:p>
            <a:pPr eaLnBrk="1" hangingPunct="1"/>
            <a:r>
              <a:rPr lang="en-US" sz="1600" dirty="0" smtClean="0"/>
              <a:t>M. </a:t>
            </a:r>
            <a:r>
              <a:rPr lang="en-US" sz="1600" dirty="0" err="1" smtClean="0"/>
              <a:t>Wolter</a:t>
            </a:r>
            <a:r>
              <a:rPr lang="en-US" sz="1600" dirty="0" smtClean="0"/>
              <a:t>, H. Kersten, and G.M.W. Kroesen</a:t>
            </a:r>
          </a:p>
        </p:txBody>
      </p:sp>
      <p:pic>
        <p:nvPicPr>
          <p:cNvPr id="17412" name="Picture 5" descr="Z:\Photos\Groupposter\epglogobig.jpg"/>
          <p:cNvPicPr>
            <a:picLocks noChangeAspect="1" noChangeArrowheads="1"/>
          </p:cNvPicPr>
          <p:nvPr/>
        </p:nvPicPr>
        <p:blipFill>
          <a:blip r:embed="rId3" cstate="print"/>
          <a:srcRect/>
          <a:stretch>
            <a:fillRect/>
          </a:stretch>
        </p:blipFill>
        <p:spPr bwMode="auto">
          <a:xfrm>
            <a:off x="381000" y="5638800"/>
            <a:ext cx="1295400" cy="525463"/>
          </a:xfrm>
          <a:prstGeom prst="rect">
            <a:avLst/>
          </a:prstGeom>
          <a:noFill/>
          <a:ln w="9525">
            <a:noFill/>
            <a:miter lim="800000"/>
            <a:headEnd/>
            <a:tailEnd/>
          </a:ln>
        </p:spPr>
      </p:pic>
      <p:sp>
        <p:nvSpPr>
          <p:cNvPr id="17413" name="TextBox 5"/>
          <p:cNvSpPr txBox="1">
            <a:spLocks noChangeArrowheads="1"/>
          </p:cNvSpPr>
          <p:nvPr/>
        </p:nvSpPr>
        <p:spPr bwMode="auto">
          <a:xfrm>
            <a:off x="0" y="6534150"/>
            <a:ext cx="2238375" cy="585788"/>
          </a:xfrm>
          <a:prstGeom prst="rect">
            <a:avLst/>
          </a:prstGeom>
          <a:noFill/>
          <a:ln w="9525">
            <a:noFill/>
            <a:miter lim="800000"/>
            <a:headEnd/>
            <a:tailEnd/>
          </a:ln>
        </p:spPr>
        <p:txBody>
          <a:bodyPr wrap="none">
            <a:spAutoFit/>
          </a:bodyPr>
          <a:lstStyle/>
          <a:p>
            <a:r>
              <a:rPr lang="en-US" sz="1400"/>
              <a:t>Contact: </a:t>
            </a:r>
            <a:r>
              <a:rPr lang="en-US" sz="1400">
                <a:hlinkClick r:id="rId4"/>
              </a:rPr>
              <a:t>j.beckers@tue.nl</a:t>
            </a:r>
            <a:endParaRPr lang="en-US" sz="1400"/>
          </a:p>
          <a:p>
            <a:endParaRPr lang="en-US"/>
          </a:p>
        </p:txBody>
      </p:sp>
      <p:pic>
        <p:nvPicPr>
          <p:cNvPr id="17414" name="Picture 7" descr="image008"/>
          <p:cNvPicPr>
            <a:picLocks noChangeAspect="1" noChangeArrowheads="1"/>
          </p:cNvPicPr>
          <p:nvPr/>
        </p:nvPicPr>
        <p:blipFill>
          <a:blip r:embed="rId5" cstate="print"/>
          <a:srcRect/>
          <a:stretch>
            <a:fillRect/>
          </a:stretch>
        </p:blipFill>
        <p:spPr bwMode="auto">
          <a:xfrm>
            <a:off x="2895600" y="3048000"/>
            <a:ext cx="1219200" cy="990600"/>
          </a:xfrm>
          <a:prstGeom prst="rect">
            <a:avLst/>
          </a:prstGeom>
          <a:noFill/>
          <a:ln w="9525">
            <a:noFill/>
            <a:miter lim="800000"/>
            <a:headEnd/>
            <a:tailEnd/>
          </a:ln>
        </p:spPr>
      </p:pic>
      <p:pic>
        <p:nvPicPr>
          <p:cNvPr id="9" name="Picture 2" descr="http://www.mpe.mpg.de/PKE/PKE/Bilder/Parabelfluege/zero-g%201152x864.jpg"/>
          <p:cNvPicPr>
            <a:picLocks noChangeAspect="1" noChangeArrowheads="1"/>
          </p:cNvPicPr>
          <p:nvPr/>
        </p:nvPicPr>
        <p:blipFill>
          <a:blip r:embed="rId6" cstate="print"/>
          <a:srcRect/>
          <a:stretch>
            <a:fillRect/>
          </a:stretch>
        </p:blipFill>
        <p:spPr bwMode="auto">
          <a:xfrm>
            <a:off x="4267200" y="3048000"/>
            <a:ext cx="1295400" cy="971550"/>
          </a:xfrm>
          <a:prstGeom prst="rect">
            <a:avLst/>
          </a:prstGeom>
          <a:noFill/>
          <a:ln w="9525">
            <a:noFill/>
            <a:miter lim="800000"/>
            <a:headEnd/>
            <a:tailEnd/>
          </a:ln>
        </p:spPr>
      </p:pic>
      <p:pic>
        <p:nvPicPr>
          <p:cNvPr id="17416" name="Picture 9" descr="http://www.aviationnews.eu/blog/wp-content/uploads/2010/10/ESA-logo.jpg"/>
          <p:cNvPicPr>
            <a:picLocks noChangeAspect="1" noChangeArrowheads="1"/>
          </p:cNvPicPr>
          <p:nvPr/>
        </p:nvPicPr>
        <p:blipFill>
          <a:blip r:embed="rId7" cstate="print"/>
          <a:srcRect/>
          <a:stretch>
            <a:fillRect/>
          </a:stretch>
        </p:blipFill>
        <p:spPr bwMode="auto">
          <a:xfrm>
            <a:off x="1600200" y="5486400"/>
            <a:ext cx="1836738" cy="776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609600" y="381000"/>
            <a:ext cx="8024813" cy="922338"/>
          </a:xfrm>
        </p:spPr>
        <p:txBody>
          <a:bodyPr/>
          <a:lstStyle/>
          <a:p>
            <a:endParaRPr lang="en-US" smtClean="0"/>
          </a:p>
        </p:txBody>
      </p:sp>
      <p:sp>
        <p:nvSpPr>
          <p:cNvPr id="3076" name="Footer Placeholder 3"/>
          <p:cNvSpPr>
            <a:spLocks noGrp="1"/>
          </p:cNvSpPr>
          <p:nvPr>
            <p:ph type="ftr" sz="quarter" idx="10"/>
          </p:nvPr>
        </p:nvSpPr>
        <p:spPr>
          <a:noFill/>
        </p:spPr>
        <p:txBody>
          <a:bodyPr/>
          <a:lstStyle/>
          <a:p>
            <a:r>
              <a:rPr lang="nl-NL" smtClean="0"/>
              <a:t>/ name of department</a:t>
            </a:r>
          </a:p>
        </p:txBody>
      </p:sp>
      <p:sp>
        <p:nvSpPr>
          <p:cNvPr id="3077" name="Slide Number Placeholder 4"/>
          <p:cNvSpPr>
            <a:spLocks noGrp="1"/>
          </p:cNvSpPr>
          <p:nvPr>
            <p:ph type="sldNum" sz="quarter" idx="11"/>
          </p:nvPr>
        </p:nvSpPr>
        <p:spPr>
          <a:noFill/>
        </p:spPr>
        <p:txBody>
          <a:bodyPr/>
          <a:lstStyle/>
          <a:p>
            <a:r>
              <a:rPr lang="nl-NL" smtClean="0"/>
              <a:t>PAGE </a:t>
            </a:r>
            <a:fld id="{5D73B47F-7CF1-4D41-89D6-2E176E28DE34}" type="slidenum">
              <a:rPr lang="nl-NL" smtClean="0"/>
              <a:pPr/>
              <a:t>9</a:t>
            </a:fld>
            <a:endParaRPr lang="nl-NL" smtClean="0"/>
          </a:p>
        </p:txBody>
      </p:sp>
      <p:sp>
        <p:nvSpPr>
          <p:cNvPr id="3078" name="Date Placeholder 5"/>
          <p:cNvSpPr>
            <a:spLocks noGrp="1"/>
          </p:cNvSpPr>
          <p:nvPr>
            <p:ph type="dt" sz="quarter" idx="12"/>
          </p:nvPr>
        </p:nvSpPr>
        <p:spPr>
          <a:noFill/>
        </p:spPr>
        <p:txBody>
          <a:bodyPr/>
          <a:lstStyle/>
          <a:p>
            <a:fld id="{ED69F65C-AF88-44F6-A6DB-49DE79BFF739}" type="datetime1">
              <a:rPr lang="nl-NL" smtClean="0"/>
              <a:pPr/>
              <a:t>13-7-2011</a:t>
            </a:fld>
            <a:endParaRPr lang="nl-NL" smtClean="0"/>
          </a:p>
        </p:txBody>
      </p:sp>
      <p:graphicFrame>
        <p:nvGraphicFramePr>
          <p:cNvPr id="3074" name="Object 8"/>
          <p:cNvGraphicFramePr>
            <a:graphicFrameLocks noChangeAspect="1"/>
          </p:cNvGraphicFramePr>
          <p:nvPr/>
        </p:nvGraphicFramePr>
        <p:xfrm>
          <a:off x="696913" y="1676400"/>
          <a:ext cx="2862262" cy="1150938"/>
        </p:xfrm>
        <a:graphic>
          <a:graphicData uri="http://schemas.openxmlformats.org/presentationml/2006/ole">
            <p:oleObj spid="_x0000_s91138" name="Equation" r:id="rId4" imgW="1168200" imgH="469800" progId="Equation.3">
              <p:embed/>
            </p:oleObj>
          </a:graphicData>
        </a:graphic>
      </p:graphicFrame>
      <p:pic>
        <p:nvPicPr>
          <p:cNvPr id="3079" name="Picture 8" descr="plaatje deeltje in plasma.jpg"/>
          <p:cNvPicPr>
            <a:picLocks noChangeAspect="1"/>
          </p:cNvPicPr>
          <p:nvPr/>
        </p:nvPicPr>
        <p:blipFill>
          <a:blip r:embed="rId5" cstate="print"/>
          <a:srcRect/>
          <a:stretch>
            <a:fillRect/>
          </a:stretch>
        </p:blipFill>
        <p:spPr bwMode="auto">
          <a:xfrm>
            <a:off x="4343400" y="1295400"/>
            <a:ext cx="4800600" cy="4419600"/>
          </a:xfrm>
          <a:prstGeom prst="rect">
            <a:avLst/>
          </a:prstGeom>
          <a:noFill/>
          <a:ln w="9525">
            <a:noFill/>
            <a:miter lim="800000"/>
            <a:headEnd/>
            <a:tailEnd/>
          </a:ln>
        </p:spPr>
      </p:pic>
      <p:sp>
        <p:nvSpPr>
          <p:cNvPr id="10" name="Text Box 12"/>
          <p:cNvSpPr txBox="1">
            <a:spLocks noChangeArrowheads="1"/>
          </p:cNvSpPr>
          <p:nvPr/>
        </p:nvSpPr>
        <p:spPr bwMode="auto">
          <a:xfrm>
            <a:off x="228600" y="4191000"/>
            <a:ext cx="4095750" cy="646113"/>
          </a:xfrm>
          <a:prstGeom prst="rect">
            <a:avLst/>
          </a:prstGeom>
          <a:noFill/>
          <a:ln w="25400">
            <a:noFill/>
            <a:miter lim="800000"/>
            <a:headEnd/>
            <a:tailEnd/>
          </a:ln>
        </p:spPr>
        <p:txBody>
          <a:bodyPr wrap="none">
            <a:spAutoFit/>
          </a:bodyPr>
          <a:lstStyle/>
          <a:p>
            <a:pPr marL="342900" indent="-342900">
              <a:buFontTx/>
              <a:buAutoNum type="arabicParenBoth"/>
            </a:pPr>
            <a:r>
              <a:rPr lang="en-US"/>
              <a:t>This would identify the electric field</a:t>
            </a:r>
          </a:p>
          <a:p>
            <a:pPr marL="342900" indent="-342900"/>
            <a:r>
              <a:rPr lang="en-US"/>
              <a:t>      at only one position: </a:t>
            </a:r>
            <a:r>
              <a:rPr lang="en-US" i="1"/>
              <a:t>E(z</a:t>
            </a:r>
            <a:r>
              <a:rPr lang="en-US" i="1" baseline="-25000"/>
              <a:t>0</a:t>
            </a:r>
            <a:r>
              <a:rPr lang="en-US" i="1"/>
              <a:t>)</a:t>
            </a:r>
          </a:p>
        </p:txBody>
      </p:sp>
      <p:sp>
        <p:nvSpPr>
          <p:cNvPr id="14" name="Text Box 12"/>
          <p:cNvSpPr txBox="1">
            <a:spLocks noChangeArrowheads="1"/>
          </p:cNvSpPr>
          <p:nvPr/>
        </p:nvSpPr>
        <p:spPr bwMode="auto">
          <a:xfrm>
            <a:off x="228600" y="5145088"/>
            <a:ext cx="4570413" cy="646112"/>
          </a:xfrm>
          <a:prstGeom prst="rect">
            <a:avLst/>
          </a:prstGeom>
          <a:noFill/>
          <a:ln w="25400">
            <a:noFill/>
            <a:miter lim="800000"/>
            <a:headEnd/>
            <a:tailEnd/>
          </a:ln>
        </p:spPr>
        <p:txBody>
          <a:bodyPr wrap="none">
            <a:spAutoFit/>
          </a:bodyPr>
          <a:lstStyle/>
          <a:p>
            <a:pPr marL="342900" indent="-342900">
              <a:buFontTx/>
              <a:buAutoNum type="arabicParenBoth" startAt="2"/>
            </a:pPr>
            <a:r>
              <a:rPr lang="en-US"/>
              <a:t>Particle charge unknown and a function</a:t>
            </a:r>
          </a:p>
          <a:p>
            <a:pPr marL="342900" indent="-342900"/>
            <a:r>
              <a:rPr lang="en-US"/>
              <a:t>      of position in the sheath</a:t>
            </a:r>
            <a:endParaRPr lang="en-US" i="1"/>
          </a:p>
        </p:txBody>
      </p:sp>
      <p:sp>
        <p:nvSpPr>
          <p:cNvPr id="15" name="Rectangle 14"/>
          <p:cNvSpPr/>
          <p:nvPr/>
        </p:nvSpPr>
        <p:spPr>
          <a:xfrm>
            <a:off x="152400" y="5029200"/>
            <a:ext cx="4876800" cy="838200"/>
          </a:xfrm>
          <a:prstGeom prst="rect">
            <a:avLst/>
          </a:prstGeom>
          <a:solidFill>
            <a:schemeClr val="accent6">
              <a:lumMod val="20000"/>
              <a:lumOff val="8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3" name="TextBox 15"/>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mindset</a:t>
            </a:r>
            <a:endParaRPr lang="en-US" dirty="0"/>
          </a:p>
        </p:txBody>
      </p:sp>
      <p:sp>
        <p:nvSpPr>
          <p:cNvPr id="3" name="Content Placeholder 2"/>
          <p:cNvSpPr>
            <a:spLocks noGrp="1"/>
          </p:cNvSpPr>
          <p:nvPr>
            <p:ph idx="1"/>
          </p:nvPr>
        </p:nvSpPr>
        <p:spPr/>
        <p:txBody>
          <a:bodyPr/>
          <a:lstStyle/>
          <a:p>
            <a:pPr algn="ctr">
              <a:buNone/>
            </a:pPr>
            <a:r>
              <a:rPr lang="en-US" sz="3200" b="0" dirty="0" smtClean="0"/>
              <a:t>Gravitational</a:t>
            </a:r>
            <a:r>
              <a:rPr lang="en-US" sz="3200" dirty="0" smtClean="0"/>
              <a:t> constant </a:t>
            </a:r>
            <a:r>
              <a:rPr lang="en-US" sz="3200" b="0" i="1" dirty="0" smtClean="0"/>
              <a:t>g</a:t>
            </a:r>
          </a:p>
          <a:p>
            <a:pPr algn="ctr">
              <a:buNone/>
            </a:pPr>
            <a:endParaRPr lang="en-US" sz="3200" i="1" dirty="0" smtClean="0"/>
          </a:p>
          <a:p>
            <a:pPr algn="ctr">
              <a:buNone/>
            </a:pPr>
            <a:endParaRPr lang="en-US" sz="3200" i="1" dirty="0" smtClean="0"/>
          </a:p>
          <a:p>
            <a:pPr algn="ctr">
              <a:buNone/>
            </a:pPr>
            <a:endParaRPr lang="en-US" sz="3200" dirty="0" smtClean="0"/>
          </a:p>
          <a:p>
            <a:pPr algn="ctr">
              <a:buNone/>
            </a:pPr>
            <a:r>
              <a:rPr lang="en-US" sz="3200" b="0" dirty="0" smtClean="0"/>
              <a:t>Gravitational </a:t>
            </a:r>
            <a:r>
              <a:rPr lang="en-US" sz="3200" dirty="0" smtClean="0"/>
              <a:t>variable</a:t>
            </a:r>
            <a:r>
              <a:rPr lang="en-US" sz="3200" b="0" dirty="0" smtClean="0"/>
              <a:t> </a:t>
            </a:r>
            <a:r>
              <a:rPr lang="en-US" sz="3200" b="0" i="1" dirty="0" smtClean="0"/>
              <a:t>g</a:t>
            </a:r>
            <a:r>
              <a:rPr lang="en-US" sz="3200" b="0" dirty="0" smtClean="0"/>
              <a:t>(</a:t>
            </a:r>
            <a:r>
              <a:rPr lang="en-US" sz="3200" b="0" i="1" dirty="0" smtClean="0"/>
              <a:t>z</a:t>
            </a:r>
            <a:r>
              <a:rPr lang="en-US" sz="3200" b="0" baseline="-25000" dirty="0" smtClean="0"/>
              <a:t>0</a:t>
            </a:r>
            <a:r>
              <a:rPr lang="en-US" sz="3200" b="0" dirty="0" smtClean="0"/>
              <a:t>)</a:t>
            </a:r>
            <a:endParaRPr lang="en-US" sz="3200" b="0" dirty="0"/>
          </a:p>
        </p:txBody>
      </p:sp>
      <p:sp>
        <p:nvSpPr>
          <p:cNvPr id="4" name="Footer Placeholder 3"/>
          <p:cNvSpPr>
            <a:spLocks noGrp="1"/>
          </p:cNvSpPr>
          <p:nvPr>
            <p:ph type="ftr" sz="quarter" idx="10"/>
          </p:nvPr>
        </p:nvSpPr>
        <p:spPr/>
        <p:txBody>
          <a:bodyPr/>
          <a:lstStyle/>
          <a:p>
            <a:pPr>
              <a:defRPr/>
            </a:pPr>
            <a:r>
              <a:rPr lang="nl-NL" smtClean="0"/>
              <a:t>/ name of department</a:t>
            </a:r>
            <a:endParaRPr lang="nl-NL"/>
          </a:p>
        </p:txBody>
      </p:sp>
      <p:sp>
        <p:nvSpPr>
          <p:cNvPr id="5" name="Slide Number Placeholder 4"/>
          <p:cNvSpPr>
            <a:spLocks noGrp="1"/>
          </p:cNvSpPr>
          <p:nvPr>
            <p:ph type="sldNum" sz="quarter" idx="11"/>
          </p:nvPr>
        </p:nvSpPr>
        <p:spPr/>
        <p:txBody>
          <a:bodyPr/>
          <a:lstStyle/>
          <a:p>
            <a:pPr>
              <a:defRPr/>
            </a:pPr>
            <a:r>
              <a:rPr lang="nl-NL" smtClean="0"/>
              <a:t>PAGE </a:t>
            </a:r>
            <a:fld id="{5718BC40-C362-4C46-9FE1-F948402DDD43}" type="slidenum">
              <a:rPr lang="nl-NL" smtClean="0"/>
              <a:pPr>
                <a:defRPr/>
              </a:pPr>
              <a:t>10</a:t>
            </a:fld>
            <a:endParaRPr lang="nl-NL"/>
          </a:p>
        </p:txBody>
      </p:sp>
      <p:sp>
        <p:nvSpPr>
          <p:cNvPr id="6" name="Date Placeholder 5"/>
          <p:cNvSpPr>
            <a:spLocks noGrp="1"/>
          </p:cNvSpPr>
          <p:nvPr>
            <p:ph type="dt" sz="half" idx="12"/>
          </p:nvPr>
        </p:nvSpPr>
        <p:spPr/>
        <p:txBody>
          <a:bodyPr/>
          <a:lstStyle/>
          <a:p>
            <a:pPr>
              <a:defRPr/>
            </a:pPr>
            <a:fld id="{CA30A272-CF78-4DE4-997B-476F1E79BC47}" type="datetime1">
              <a:rPr lang="nl-NL" smtClean="0"/>
              <a:pPr>
                <a:defRPr/>
              </a:pPr>
              <a:t>13-7-2011</a:t>
            </a:fld>
            <a:endParaRPr lang="nl-NL"/>
          </a:p>
        </p:txBody>
      </p:sp>
      <p:sp>
        <p:nvSpPr>
          <p:cNvPr id="7" name="Down Arrow 6"/>
          <p:cNvSpPr/>
          <p:nvPr/>
        </p:nvSpPr>
        <p:spPr>
          <a:xfrm>
            <a:off x="4114800" y="2286000"/>
            <a:ext cx="1066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1"/>
          <p:cNvSpPr>
            <a:spLocks noGrp="1"/>
          </p:cNvSpPr>
          <p:nvPr>
            <p:ph type="title"/>
          </p:nvPr>
        </p:nvSpPr>
        <p:spPr>
          <a:xfrm>
            <a:off x="685800" y="381000"/>
            <a:ext cx="8024813" cy="922338"/>
          </a:xfrm>
        </p:spPr>
        <p:txBody>
          <a:bodyPr/>
          <a:lstStyle/>
          <a:p>
            <a:r>
              <a:rPr lang="en-US" smtClean="0"/>
              <a:t>Three basic equations</a:t>
            </a:r>
          </a:p>
        </p:txBody>
      </p:sp>
      <p:sp>
        <p:nvSpPr>
          <p:cNvPr id="4103" name="Footer Placeholder 3"/>
          <p:cNvSpPr>
            <a:spLocks noGrp="1"/>
          </p:cNvSpPr>
          <p:nvPr>
            <p:ph type="ftr" sz="quarter" idx="10"/>
          </p:nvPr>
        </p:nvSpPr>
        <p:spPr>
          <a:noFill/>
        </p:spPr>
        <p:txBody>
          <a:bodyPr/>
          <a:lstStyle/>
          <a:p>
            <a:r>
              <a:rPr lang="nl-NL" smtClean="0"/>
              <a:t>/ name of department</a:t>
            </a:r>
          </a:p>
        </p:txBody>
      </p:sp>
      <p:sp>
        <p:nvSpPr>
          <p:cNvPr id="4104" name="Slide Number Placeholder 4"/>
          <p:cNvSpPr>
            <a:spLocks noGrp="1"/>
          </p:cNvSpPr>
          <p:nvPr>
            <p:ph type="sldNum" sz="quarter" idx="11"/>
          </p:nvPr>
        </p:nvSpPr>
        <p:spPr>
          <a:noFill/>
        </p:spPr>
        <p:txBody>
          <a:bodyPr/>
          <a:lstStyle/>
          <a:p>
            <a:r>
              <a:rPr lang="nl-NL" smtClean="0"/>
              <a:t>PAGE </a:t>
            </a:r>
            <a:fld id="{09D85C73-C007-4B9E-BA14-497BD42DD3DB}" type="slidenum">
              <a:rPr lang="nl-NL" smtClean="0"/>
              <a:pPr/>
              <a:t>11</a:t>
            </a:fld>
            <a:endParaRPr lang="nl-NL" smtClean="0"/>
          </a:p>
        </p:txBody>
      </p:sp>
      <p:sp>
        <p:nvSpPr>
          <p:cNvPr id="4105" name="Date Placeholder 5"/>
          <p:cNvSpPr>
            <a:spLocks noGrp="1"/>
          </p:cNvSpPr>
          <p:nvPr>
            <p:ph type="dt" sz="quarter" idx="12"/>
          </p:nvPr>
        </p:nvSpPr>
        <p:spPr>
          <a:noFill/>
        </p:spPr>
        <p:txBody>
          <a:bodyPr/>
          <a:lstStyle/>
          <a:p>
            <a:fld id="{C6549370-257B-40D5-B5B6-9AEAD1CB4F1E}" type="datetime1">
              <a:rPr lang="nl-NL" smtClean="0"/>
              <a:pPr/>
              <a:t>13-7-2011</a:t>
            </a:fld>
            <a:endParaRPr lang="nl-NL" smtClean="0"/>
          </a:p>
        </p:txBody>
      </p:sp>
      <p:graphicFrame>
        <p:nvGraphicFramePr>
          <p:cNvPr id="71682" name="Object 2"/>
          <p:cNvGraphicFramePr>
            <a:graphicFrameLocks noChangeAspect="1"/>
          </p:cNvGraphicFramePr>
          <p:nvPr/>
        </p:nvGraphicFramePr>
        <p:xfrm>
          <a:off x="3886200" y="1524000"/>
          <a:ext cx="2819400" cy="582613"/>
        </p:xfrm>
        <a:graphic>
          <a:graphicData uri="http://schemas.openxmlformats.org/presentationml/2006/ole">
            <p:oleObj spid="_x0000_s92162" name="Equation" r:id="rId4" imgW="1473120" imgH="304560" progId="Equation.3">
              <p:embed/>
            </p:oleObj>
          </a:graphicData>
        </a:graphic>
      </p:graphicFrame>
      <p:graphicFrame>
        <p:nvGraphicFramePr>
          <p:cNvPr id="71683" name="Object 3"/>
          <p:cNvGraphicFramePr>
            <a:graphicFrameLocks noChangeAspect="1"/>
          </p:cNvGraphicFramePr>
          <p:nvPr/>
        </p:nvGraphicFramePr>
        <p:xfrm>
          <a:off x="3917950" y="2057400"/>
          <a:ext cx="5226050" cy="873125"/>
        </p:xfrm>
        <a:graphic>
          <a:graphicData uri="http://schemas.openxmlformats.org/presentationml/2006/ole">
            <p:oleObj spid="_x0000_s92163" name="Equation" r:id="rId5" imgW="2730240" imgH="457200" progId="Equation.3">
              <p:embed/>
            </p:oleObj>
          </a:graphicData>
        </a:graphic>
      </p:graphicFrame>
      <p:sp>
        <p:nvSpPr>
          <p:cNvPr id="4106" name="TextBox 8"/>
          <p:cNvSpPr txBox="1">
            <a:spLocks noChangeArrowheads="1"/>
          </p:cNvSpPr>
          <p:nvPr/>
        </p:nvSpPr>
        <p:spPr bwMode="auto">
          <a:xfrm>
            <a:off x="152400" y="1600200"/>
            <a:ext cx="2684463" cy="461963"/>
          </a:xfrm>
          <a:prstGeom prst="rect">
            <a:avLst/>
          </a:prstGeom>
          <a:noFill/>
          <a:ln w="9525">
            <a:noFill/>
            <a:miter lim="800000"/>
            <a:headEnd/>
            <a:tailEnd/>
          </a:ln>
        </p:spPr>
        <p:txBody>
          <a:bodyPr wrap="none">
            <a:spAutoFit/>
          </a:bodyPr>
          <a:lstStyle/>
          <a:p>
            <a:r>
              <a:rPr lang="en-US" sz="2400"/>
              <a:t>(1) Force balance:</a:t>
            </a:r>
            <a:endParaRPr lang="en-US"/>
          </a:p>
        </p:txBody>
      </p:sp>
      <p:sp>
        <p:nvSpPr>
          <p:cNvPr id="4107" name="TextBox 9"/>
          <p:cNvSpPr txBox="1">
            <a:spLocks noChangeArrowheads="1"/>
          </p:cNvSpPr>
          <p:nvPr/>
        </p:nvSpPr>
        <p:spPr bwMode="auto">
          <a:xfrm>
            <a:off x="230188" y="3805238"/>
            <a:ext cx="2630487" cy="892175"/>
          </a:xfrm>
          <a:prstGeom prst="rect">
            <a:avLst/>
          </a:prstGeom>
          <a:noFill/>
          <a:ln w="9525">
            <a:noFill/>
            <a:miter lim="800000"/>
            <a:headEnd/>
            <a:tailEnd/>
          </a:ln>
        </p:spPr>
        <p:txBody>
          <a:bodyPr wrap="none">
            <a:spAutoFit/>
          </a:bodyPr>
          <a:lstStyle/>
          <a:p>
            <a:r>
              <a:rPr lang="en-US" sz="2400"/>
              <a:t>(2) Poisson:</a:t>
            </a:r>
          </a:p>
          <a:p>
            <a:r>
              <a:rPr lang="en-US" sz="1400"/>
              <a:t>          (n</a:t>
            </a:r>
            <a:r>
              <a:rPr lang="en-US" sz="1400" baseline="-25000"/>
              <a:t>e</a:t>
            </a:r>
            <a:r>
              <a:rPr lang="en-US" sz="1400"/>
              <a:t> &lt;&lt; n</a:t>
            </a:r>
            <a:r>
              <a:rPr lang="en-US" sz="1400" baseline="-25000"/>
              <a:t>i</a:t>
            </a:r>
            <a:r>
              <a:rPr lang="en-US" sz="1400"/>
              <a:t>)</a:t>
            </a:r>
          </a:p>
          <a:p>
            <a:r>
              <a:rPr lang="en-US" sz="1400"/>
              <a:t>          (conservation of ion flux)</a:t>
            </a:r>
          </a:p>
        </p:txBody>
      </p:sp>
      <p:graphicFrame>
        <p:nvGraphicFramePr>
          <p:cNvPr id="71684" name="Object 4"/>
          <p:cNvGraphicFramePr>
            <a:graphicFrameLocks noChangeAspect="1"/>
          </p:cNvGraphicFramePr>
          <p:nvPr/>
        </p:nvGraphicFramePr>
        <p:xfrm>
          <a:off x="3776663" y="3810000"/>
          <a:ext cx="5249862" cy="874713"/>
        </p:xfrm>
        <a:graphic>
          <a:graphicData uri="http://schemas.openxmlformats.org/presentationml/2006/ole">
            <p:oleObj spid="_x0000_s92164" name="Equation" r:id="rId6" imgW="2743200" imgH="457200" progId="Equation.3">
              <p:embed/>
            </p:oleObj>
          </a:graphicData>
        </a:graphic>
      </p:graphicFrame>
      <p:graphicFrame>
        <p:nvGraphicFramePr>
          <p:cNvPr id="71685" name="Object 5"/>
          <p:cNvGraphicFramePr>
            <a:graphicFrameLocks noChangeAspect="1"/>
          </p:cNvGraphicFramePr>
          <p:nvPr/>
        </p:nvGraphicFramePr>
        <p:xfrm>
          <a:off x="3897313" y="5200650"/>
          <a:ext cx="4103687" cy="971550"/>
        </p:xfrm>
        <a:graphic>
          <a:graphicData uri="http://schemas.openxmlformats.org/presentationml/2006/ole">
            <p:oleObj spid="_x0000_s92165" name="Equation" r:id="rId7" imgW="2145960" imgH="507960" progId="Equation.3">
              <p:embed/>
            </p:oleObj>
          </a:graphicData>
        </a:graphic>
      </p:graphicFrame>
      <p:sp>
        <p:nvSpPr>
          <p:cNvPr id="4108" name="TextBox 9"/>
          <p:cNvSpPr txBox="1">
            <a:spLocks noChangeArrowheads="1"/>
          </p:cNvSpPr>
          <p:nvPr/>
        </p:nvSpPr>
        <p:spPr bwMode="auto">
          <a:xfrm>
            <a:off x="228600" y="5265738"/>
            <a:ext cx="3338513" cy="830262"/>
          </a:xfrm>
          <a:prstGeom prst="rect">
            <a:avLst/>
          </a:prstGeom>
          <a:noFill/>
          <a:ln w="9525">
            <a:noFill/>
            <a:miter lim="800000"/>
            <a:headEnd/>
            <a:tailEnd/>
          </a:ln>
        </p:spPr>
        <p:txBody>
          <a:bodyPr wrap="none">
            <a:spAutoFit/>
          </a:bodyPr>
          <a:lstStyle/>
          <a:p>
            <a:r>
              <a:rPr lang="en-US" sz="2400"/>
              <a:t>(3) Collision dominated</a:t>
            </a:r>
          </a:p>
          <a:p>
            <a:r>
              <a:rPr lang="en-US" sz="2400"/>
              <a:t>      sheath:</a:t>
            </a:r>
            <a:endParaRPr lang="en-US"/>
          </a:p>
        </p:txBody>
      </p:sp>
      <p:sp>
        <p:nvSpPr>
          <p:cNvPr id="4109" name="TextBox 12"/>
          <p:cNvSpPr txBox="1">
            <a:spLocks noChangeArrowheads="1"/>
          </p:cNvSpPr>
          <p:nvPr/>
        </p:nvSpPr>
        <p:spPr bwMode="auto">
          <a:xfrm>
            <a:off x="762000" y="6019800"/>
            <a:ext cx="3082925" cy="307975"/>
          </a:xfrm>
          <a:prstGeom prst="rect">
            <a:avLst/>
          </a:prstGeom>
          <a:noFill/>
          <a:ln w="9525">
            <a:noFill/>
            <a:miter lim="800000"/>
            <a:headEnd/>
            <a:tailEnd/>
          </a:ln>
        </p:spPr>
        <p:txBody>
          <a:bodyPr wrap="none">
            <a:spAutoFit/>
          </a:bodyPr>
          <a:lstStyle/>
          <a:p>
            <a:r>
              <a:rPr lang="en-US" sz="1400"/>
              <a:t>(At 20 Pa, sheath thickness</a:t>
            </a:r>
            <a:r>
              <a:rPr lang="el-GR" sz="1400"/>
              <a:t> </a:t>
            </a:r>
            <a:r>
              <a:rPr lang="en-US" sz="1400"/>
              <a:t>&gt;&gt; </a:t>
            </a:r>
            <a:r>
              <a:rPr lang="el-GR" sz="1400"/>
              <a:t>λ</a:t>
            </a:r>
            <a:r>
              <a:rPr lang="en-US" sz="1400" baseline="-25000"/>
              <a:t>mfp,i</a:t>
            </a:r>
            <a:r>
              <a:rPr lang="en-US" sz="1400"/>
              <a:t>)</a:t>
            </a:r>
          </a:p>
        </p:txBody>
      </p:sp>
      <p:sp>
        <p:nvSpPr>
          <p:cNvPr id="4110"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P spid="41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609600" y="381000"/>
            <a:ext cx="8024813" cy="922338"/>
          </a:xfrm>
        </p:spPr>
        <p:txBody>
          <a:bodyPr/>
          <a:lstStyle/>
          <a:p>
            <a:r>
              <a:rPr lang="en-US" smtClean="0"/>
              <a:t>Governing differential equation for Q</a:t>
            </a:r>
            <a:r>
              <a:rPr lang="en-US" baseline="-25000" smtClean="0"/>
              <a:t>p</a:t>
            </a:r>
            <a:endParaRPr lang="en-US" smtClean="0"/>
          </a:p>
        </p:txBody>
      </p:sp>
      <p:sp>
        <p:nvSpPr>
          <p:cNvPr id="5124" name="Footer Placeholder 3"/>
          <p:cNvSpPr>
            <a:spLocks noGrp="1"/>
          </p:cNvSpPr>
          <p:nvPr>
            <p:ph type="ftr" sz="quarter" idx="10"/>
          </p:nvPr>
        </p:nvSpPr>
        <p:spPr>
          <a:noFill/>
        </p:spPr>
        <p:txBody>
          <a:bodyPr/>
          <a:lstStyle/>
          <a:p>
            <a:r>
              <a:rPr lang="nl-NL" smtClean="0"/>
              <a:t>/ name of department</a:t>
            </a:r>
          </a:p>
        </p:txBody>
      </p:sp>
      <p:sp>
        <p:nvSpPr>
          <p:cNvPr id="5125" name="Slide Number Placeholder 4"/>
          <p:cNvSpPr>
            <a:spLocks noGrp="1"/>
          </p:cNvSpPr>
          <p:nvPr>
            <p:ph type="sldNum" sz="quarter" idx="11"/>
          </p:nvPr>
        </p:nvSpPr>
        <p:spPr>
          <a:noFill/>
        </p:spPr>
        <p:txBody>
          <a:bodyPr/>
          <a:lstStyle/>
          <a:p>
            <a:r>
              <a:rPr lang="nl-NL" smtClean="0"/>
              <a:t>PAGE </a:t>
            </a:r>
            <a:fld id="{B5D7BA6A-F3DF-479D-8F4C-E5C9AB6A7379}" type="slidenum">
              <a:rPr lang="nl-NL" smtClean="0"/>
              <a:pPr/>
              <a:t>12</a:t>
            </a:fld>
            <a:endParaRPr lang="nl-NL" smtClean="0"/>
          </a:p>
        </p:txBody>
      </p:sp>
      <p:sp>
        <p:nvSpPr>
          <p:cNvPr id="5126" name="Date Placeholder 5"/>
          <p:cNvSpPr>
            <a:spLocks noGrp="1"/>
          </p:cNvSpPr>
          <p:nvPr>
            <p:ph type="dt" sz="quarter" idx="12"/>
          </p:nvPr>
        </p:nvSpPr>
        <p:spPr>
          <a:noFill/>
        </p:spPr>
        <p:txBody>
          <a:bodyPr/>
          <a:lstStyle/>
          <a:p>
            <a:fld id="{9BD8EB0F-E79B-41D0-AFA3-52AA1257255A}" type="datetime1">
              <a:rPr lang="nl-NL" smtClean="0"/>
              <a:pPr/>
              <a:t>13-7-2011</a:t>
            </a:fld>
            <a:endParaRPr lang="nl-NL" smtClean="0"/>
          </a:p>
        </p:txBody>
      </p:sp>
      <p:sp>
        <p:nvSpPr>
          <p:cNvPr id="51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1"/>
          <p:cNvGraphicFramePr>
            <a:graphicFrameLocks noChangeAspect="1"/>
          </p:cNvGraphicFramePr>
          <p:nvPr/>
        </p:nvGraphicFramePr>
        <p:xfrm>
          <a:off x="1828800" y="1905000"/>
          <a:ext cx="5276850" cy="863600"/>
        </p:xfrm>
        <a:graphic>
          <a:graphicData uri="http://schemas.openxmlformats.org/presentationml/2006/ole">
            <p:oleObj spid="_x0000_s93186" name="Equation" r:id="rId4" imgW="3136900" imgH="508000" progId="Equation.3">
              <p:embed/>
            </p:oleObj>
          </a:graphicData>
        </a:graphic>
      </p:graphicFrame>
      <p:sp>
        <p:nvSpPr>
          <p:cNvPr id="5128" name="TextBox 9"/>
          <p:cNvSpPr txBox="1">
            <a:spLocks noChangeArrowheads="1"/>
          </p:cNvSpPr>
          <p:nvPr/>
        </p:nvSpPr>
        <p:spPr bwMode="auto">
          <a:xfrm>
            <a:off x="1828800" y="4267200"/>
            <a:ext cx="6019800" cy="1200150"/>
          </a:xfrm>
          <a:prstGeom prst="rect">
            <a:avLst/>
          </a:prstGeom>
          <a:noFill/>
          <a:ln w="9525">
            <a:noFill/>
            <a:miter lim="800000"/>
            <a:headEnd/>
            <a:tailEnd/>
          </a:ln>
        </p:spPr>
        <p:txBody>
          <a:bodyPr wrap="none">
            <a:spAutoFit/>
          </a:bodyPr>
          <a:lstStyle/>
          <a:p>
            <a:pPr>
              <a:buFont typeface="Arial" charset="0"/>
              <a:buChar char="•"/>
            </a:pPr>
            <a:r>
              <a:rPr lang="en-US"/>
              <a:t> By measuring the gravitational level (</a:t>
            </a:r>
            <a:r>
              <a:rPr lang="en-US" i="1"/>
              <a:t>g(z</a:t>
            </a:r>
            <a:r>
              <a:rPr lang="en-US" i="1" baseline="-25000"/>
              <a:t>E</a:t>
            </a:r>
            <a:r>
              <a:rPr lang="en-US" i="1"/>
              <a:t>)</a:t>
            </a:r>
            <a:r>
              <a:rPr lang="en-US"/>
              <a:t>) </a:t>
            </a:r>
          </a:p>
          <a:p>
            <a:r>
              <a:rPr lang="en-US"/>
              <a:t>  necessary to force the particle in equilibrium  position </a:t>
            </a:r>
            <a:r>
              <a:rPr lang="en-US" i="1"/>
              <a:t>z</a:t>
            </a:r>
            <a:r>
              <a:rPr lang="en-US" i="1" baseline="-25000"/>
              <a:t>E</a:t>
            </a:r>
          </a:p>
          <a:p>
            <a:endParaRPr lang="en-US" i="1"/>
          </a:p>
          <a:p>
            <a:pPr>
              <a:buFont typeface="Arial" charset="0"/>
              <a:buChar char="•"/>
            </a:pPr>
            <a:r>
              <a:rPr lang="en-US"/>
              <a:t> By Finding proper boundary conditions, e.g. for </a:t>
            </a:r>
            <a:r>
              <a:rPr lang="el-GR" i="1"/>
              <a:t>Γ</a:t>
            </a:r>
            <a:r>
              <a:rPr lang="en-US" i="1" baseline="-25000"/>
              <a:t>i,sh</a:t>
            </a:r>
            <a:endParaRPr lang="en-US" i="1"/>
          </a:p>
        </p:txBody>
      </p:sp>
      <p:sp>
        <p:nvSpPr>
          <p:cNvPr id="5129" name="TextBox 10"/>
          <p:cNvSpPr txBox="1">
            <a:spLocks noChangeArrowheads="1"/>
          </p:cNvSpPr>
          <p:nvPr/>
        </p:nvSpPr>
        <p:spPr bwMode="auto">
          <a:xfrm>
            <a:off x="762000" y="3352800"/>
            <a:ext cx="6719888" cy="646113"/>
          </a:xfrm>
          <a:prstGeom prst="rect">
            <a:avLst/>
          </a:prstGeom>
          <a:noFill/>
          <a:ln w="9525">
            <a:noFill/>
            <a:miter lim="800000"/>
            <a:headEnd/>
            <a:tailEnd/>
          </a:ln>
        </p:spPr>
        <p:txBody>
          <a:bodyPr wrap="none">
            <a:spAutoFit/>
          </a:bodyPr>
          <a:lstStyle/>
          <a:p>
            <a:r>
              <a:rPr lang="en-US"/>
              <a:t>The </a:t>
            </a:r>
            <a:r>
              <a:rPr lang="en-US" i="1"/>
              <a:t>Q</a:t>
            </a:r>
            <a:r>
              <a:rPr lang="en-US" i="1" baseline="-25000"/>
              <a:t>p</a:t>
            </a:r>
            <a:r>
              <a:rPr lang="en-US"/>
              <a:t> profile and thus, via the force balance, also the </a:t>
            </a:r>
            <a:r>
              <a:rPr lang="en-US" i="1"/>
              <a:t>E</a:t>
            </a:r>
            <a:r>
              <a:rPr lang="en-US"/>
              <a:t> profile </a:t>
            </a:r>
          </a:p>
          <a:p>
            <a:r>
              <a:rPr lang="en-US"/>
              <a:t>can be obtained:</a:t>
            </a:r>
          </a:p>
        </p:txBody>
      </p:sp>
      <p:sp>
        <p:nvSpPr>
          <p:cNvPr id="5130" name="TextBox 9"/>
          <p:cNvSpPr txBox="1">
            <a:spLocks noChangeArrowheads="1"/>
          </p:cNvSpPr>
          <p:nvPr/>
        </p:nvSpPr>
        <p:spPr bwMode="auto">
          <a:xfrm>
            <a:off x="4778375" y="5486400"/>
            <a:ext cx="4365625" cy="369888"/>
          </a:xfrm>
          <a:prstGeom prst="rect">
            <a:avLst/>
          </a:prstGeom>
          <a:noFill/>
          <a:ln w="9525">
            <a:noFill/>
            <a:miter lim="800000"/>
            <a:headEnd/>
            <a:tailEnd/>
          </a:ln>
        </p:spPr>
        <p:txBody>
          <a:bodyPr wrap="none">
            <a:spAutoFit/>
          </a:bodyPr>
          <a:lstStyle/>
          <a:p>
            <a:r>
              <a:rPr lang="en-US"/>
              <a:t>e.g. from Langmuir probe measurements</a:t>
            </a:r>
          </a:p>
        </p:txBody>
      </p:sp>
      <p:sp>
        <p:nvSpPr>
          <p:cNvPr id="5131"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381000"/>
            <a:ext cx="8839200" cy="922338"/>
          </a:xfrm>
        </p:spPr>
        <p:txBody>
          <a:bodyPr/>
          <a:lstStyle/>
          <a:p>
            <a:r>
              <a:rPr lang="en-US" smtClean="0"/>
              <a:t>Boundary condition procedure (at z</a:t>
            </a:r>
            <a:r>
              <a:rPr lang="en-US" baseline="-25000" smtClean="0"/>
              <a:t>0</a:t>
            </a:r>
            <a:r>
              <a:rPr lang="en-US" smtClean="0"/>
              <a:t> @ 1g)</a:t>
            </a:r>
          </a:p>
        </p:txBody>
      </p:sp>
      <p:sp>
        <p:nvSpPr>
          <p:cNvPr id="21507" name="Footer Placeholder 3"/>
          <p:cNvSpPr>
            <a:spLocks noGrp="1"/>
          </p:cNvSpPr>
          <p:nvPr>
            <p:ph type="ftr" sz="quarter" idx="10"/>
          </p:nvPr>
        </p:nvSpPr>
        <p:spPr>
          <a:noFill/>
        </p:spPr>
        <p:txBody>
          <a:bodyPr/>
          <a:lstStyle/>
          <a:p>
            <a:r>
              <a:rPr lang="nl-NL" smtClean="0"/>
              <a:t>/ name of department</a:t>
            </a:r>
          </a:p>
        </p:txBody>
      </p:sp>
      <p:sp>
        <p:nvSpPr>
          <p:cNvPr id="21508" name="Slide Number Placeholder 4"/>
          <p:cNvSpPr>
            <a:spLocks noGrp="1"/>
          </p:cNvSpPr>
          <p:nvPr>
            <p:ph type="sldNum" sz="quarter" idx="11"/>
          </p:nvPr>
        </p:nvSpPr>
        <p:spPr>
          <a:noFill/>
        </p:spPr>
        <p:txBody>
          <a:bodyPr/>
          <a:lstStyle/>
          <a:p>
            <a:r>
              <a:rPr lang="nl-NL" smtClean="0"/>
              <a:t>PAGE </a:t>
            </a:r>
            <a:fld id="{79EB0369-2885-4AD4-93A4-CB2F99D84391}" type="slidenum">
              <a:rPr lang="nl-NL" smtClean="0"/>
              <a:pPr/>
              <a:t>13</a:t>
            </a:fld>
            <a:endParaRPr lang="nl-NL" smtClean="0"/>
          </a:p>
        </p:txBody>
      </p:sp>
      <p:sp>
        <p:nvSpPr>
          <p:cNvPr id="21509" name="Date Placeholder 5"/>
          <p:cNvSpPr>
            <a:spLocks noGrp="1"/>
          </p:cNvSpPr>
          <p:nvPr>
            <p:ph type="dt" sz="quarter" idx="12"/>
          </p:nvPr>
        </p:nvSpPr>
        <p:spPr>
          <a:noFill/>
        </p:spPr>
        <p:txBody>
          <a:bodyPr/>
          <a:lstStyle/>
          <a:p>
            <a:fld id="{14645767-07CC-48DF-9F36-DBA1B167BA3D}" type="datetime1">
              <a:rPr lang="nl-NL" smtClean="0"/>
              <a:pPr/>
              <a:t>13-7-2011</a:t>
            </a:fld>
            <a:endParaRPr lang="nl-NL" smtClean="0"/>
          </a:p>
        </p:txBody>
      </p:sp>
      <p:pic>
        <p:nvPicPr>
          <p:cNvPr id="91138" name="Picture 2" descr="F:\Sync_laptop\Promotie\Publicaties\Journal Papers\PRL_latex\e-fit.jpg"/>
          <p:cNvPicPr>
            <a:picLocks noChangeAspect="1" noChangeArrowheads="1"/>
          </p:cNvPicPr>
          <p:nvPr/>
        </p:nvPicPr>
        <p:blipFill>
          <a:blip r:embed="rId2" cstate="print"/>
          <a:srcRect/>
          <a:stretch>
            <a:fillRect/>
          </a:stretch>
        </p:blipFill>
        <p:spPr bwMode="auto">
          <a:xfrm>
            <a:off x="4335463" y="3505200"/>
            <a:ext cx="4808537" cy="3352800"/>
          </a:xfrm>
          <a:prstGeom prst="rect">
            <a:avLst/>
          </a:prstGeom>
          <a:noFill/>
          <a:ln w="9525">
            <a:noFill/>
            <a:miter lim="800000"/>
            <a:headEnd/>
            <a:tailEnd/>
          </a:ln>
        </p:spPr>
      </p:pic>
      <p:sp>
        <p:nvSpPr>
          <p:cNvPr id="21511" name="TextBox 7"/>
          <p:cNvSpPr txBox="1">
            <a:spLocks noChangeArrowheads="1"/>
          </p:cNvSpPr>
          <p:nvPr/>
        </p:nvSpPr>
        <p:spPr bwMode="auto">
          <a:xfrm>
            <a:off x="381000" y="1447800"/>
            <a:ext cx="7377113" cy="2954338"/>
          </a:xfrm>
          <a:prstGeom prst="rect">
            <a:avLst/>
          </a:prstGeom>
          <a:noFill/>
          <a:ln w="9525">
            <a:noFill/>
            <a:miter lim="800000"/>
            <a:headEnd/>
            <a:tailEnd/>
          </a:ln>
        </p:spPr>
        <p:txBody>
          <a:bodyPr wrap="none">
            <a:spAutoFit/>
          </a:bodyPr>
          <a:lstStyle/>
          <a:p>
            <a:pPr>
              <a:buFont typeface="Arial" charset="0"/>
              <a:buChar char="•"/>
            </a:pPr>
            <a:r>
              <a:rPr lang="en-US" dirty="0"/>
              <a:t> </a:t>
            </a:r>
            <a:r>
              <a:rPr lang="en-US" sz="2400" dirty="0"/>
              <a:t>Measure electrode bias potential (-82 V)</a:t>
            </a:r>
          </a:p>
          <a:p>
            <a:endParaRPr lang="en-US" sz="2400" dirty="0"/>
          </a:p>
          <a:p>
            <a:pPr>
              <a:buFont typeface="Arial" charset="0"/>
              <a:buChar char="•"/>
            </a:pPr>
            <a:r>
              <a:rPr lang="en-US" sz="2400" dirty="0"/>
              <a:t> </a:t>
            </a:r>
            <a:r>
              <a:rPr lang="en-US" sz="2400" dirty="0" err="1" smtClean="0"/>
              <a:t>Ansatz</a:t>
            </a:r>
            <a:r>
              <a:rPr lang="en-US" sz="2400" dirty="0" smtClean="0"/>
              <a:t> </a:t>
            </a:r>
            <a:r>
              <a:rPr lang="en-US" sz="2400" dirty="0"/>
              <a:t>for </a:t>
            </a:r>
            <a:r>
              <a:rPr lang="en-US" sz="2400" i="1" dirty="0"/>
              <a:t>E(</a:t>
            </a:r>
            <a:r>
              <a:rPr lang="en-US" sz="2400" i="1" dirty="0" err="1"/>
              <a:t>z</a:t>
            </a:r>
            <a:r>
              <a:rPr lang="en-US" sz="2400" i="1" baseline="-25000" dirty="0" err="1"/>
              <a:t>E</a:t>
            </a:r>
            <a:r>
              <a:rPr lang="en-US" sz="2400" i="1" dirty="0"/>
              <a:t> =0) </a:t>
            </a:r>
          </a:p>
          <a:p>
            <a:endParaRPr lang="en-US" sz="2400" dirty="0"/>
          </a:p>
          <a:p>
            <a:pPr>
              <a:buFont typeface="Arial" charset="0"/>
              <a:buChar char="•"/>
            </a:pPr>
            <a:r>
              <a:rPr lang="en-US" sz="2400" dirty="0"/>
              <a:t> From model calculate the potential at the electrode</a:t>
            </a:r>
          </a:p>
          <a:p>
            <a:pPr>
              <a:buFont typeface="Arial" charset="0"/>
              <a:buChar char="•"/>
            </a:pPr>
            <a:endParaRPr lang="en-US" sz="2400" dirty="0"/>
          </a:p>
          <a:p>
            <a:endParaRPr lang="en-US" dirty="0"/>
          </a:p>
          <a:p>
            <a:r>
              <a:rPr lang="en-US" dirty="0"/>
              <a:t>  </a:t>
            </a:r>
          </a:p>
        </p:txBody>
      </p:sp>
      <p:sp>
        <p:nvSpPr>
          <p:cNvPr id="21512"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sp>
        <p:nvSpPr>
          <p:cNvPr id="10" name="TextBox 9"/>
          <p:cNvSpPr txBox="1">
            <a:spLocks noChangeArrowheads="1"/>
          </p:cNvSpPr>
          <p:nvPr/>
        </p:nvSpPr>
        <p:spPr bwMode="auto">
          <a:xfrm>
            <a:off x="381000" y="3886200"/>
            <a:ext cx="4260850" cy="2586038"/>
          </a:xfrm>
          <a:prstGeom prst="rect">
            <a:avLst/>
          </a:prstGeom>
          <a:noFill/>
          <a:ln w="9525">
            <a:noFill/>
            <a:miter lim="800000"/>
            <a:headEnd/>
            <a:tailEnd/>
          </a:ln>
        </p:spPr>
        <p:txBody>
          <a:bodyPr wrap="none">
            <a:spAutoFit/>
          </a:bodyPr>
          <a:lstStyle/>
          <a:p>
            <a:pPr>
              <a:buFont typeface="Arial" charset="0"/>
              <a:buChar char="•"/>
            </a:pPr>
            <a:r>
              <a:rPr lang="en-US" sz="2400"/>
              <a:t> Now optimize start value for </a:t>
            </a:r>
          </a:p>
          <a:p>
            <a:r>
              <a:rPr lang="en-US" sz="2400" i="1"/>
              <a:t>  E(z</a:t>
            </a:r>
            <a:r>
              <a:rPr lang="en-US" sz="2400" i="1" baseline="-25000"/>
              <a:t>E</a:t>
            </a:r>
            <a:r>
              <a:rPr lang="en-US" sz="2400" i="1"/>
              <a:t> =0)</a:t>
            </a:r>
            <a:r>
              <a:rPr lang="en-US" sz="2400"/>
              <a:t> and thus for </a:t>
            </a:r>
            <a:r>
              <a:rPr lang="en-US" sz="2400" i="1"/>
              <a:t>Q</a:t>
            </a:r>
            <a:r>
              <a:rPr lang="en-US" sz="2400" i="1" baseline="-25000"/>
              <a:t>p</a:t>
            </a:r>
            <a:r>
              <a:rPr lang="en-US" sz="2400"/>
              <a:t> </a:t>
            </a:r>
          </a:p>
          <a:p>
            <a:r>
              <a:rPr lang="en-US" sz="2400"/>
              <a:t>  such that the fitted value </a:t>
            </a:r>
          </a:p>
          <a:p>
            <a:r>
              <a:rPr lang="en-US" sz="2400"/>
              <a:t>  of the potential at the </a:t>
            </a:r>
          </a:p>
          <a:p>
            <a:r>
              <a:rPr lang="en-US" sz="2400"/>
              <a:t>  electrode meets the </a:t>
            </a:r>
          </a:p>
          <a:p>
            <a:r>
              <a:rPr lang="en-US" sz="2400"/>
              <a:t>  bias potential</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Isosceles Triangle 50"/>
          <p:cNvSpPr/>
          <p:nvPr/>
        </p:nvSpPr>
        <p:spPr>
          <a:xfrm>
            <a:off x="4495800" y="1600200"/>
            <a:ext cx="1600200" cy="3352800"/>
          </a:xfrm>
          <a:prstGeom prst="triangle">
            <a:avLst>
              <a:gd name="adj" fmla="val 52778"/>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410200" y="2057400"/>
            <a:ext cx="2590800" cy="2590800"/>
          </a:xfrm>
          <a:prstGeom prst="rect">
            <a:avLst/>
          </a:prstGeom>
          <a:solidFill>
            <a:schemeClr val="tx2">
              <a:lumMod val="8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943600" y="2590800"/>
            <a:ext cx="1447800" cy="13716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3" name="Title 1"/>
          <p:cNvSpPr>
            <a:spLocks noGrp="1"/>
          </p:cNvSpPr>
          <p:nvPr>
            <p:ph type="title"/>
          </p:nvPr>
        </p:nvSpPr>
        <p:spPr/>
        <p:txBody>
          <a:bodyPr/>
          <a:lstStyle/>
          <a:p>
            <a:r>
              <a:rPr lang="en-US" smtClean="0"/>
              <a:t>Experiment</a:t>
            </a:r>
          </a:p>
        </p:txBody>
      </p:sp>
      <p:sp>
        <p:nvSpPr>
          <p:cNvPr id="22534" name="Footer Placeholder 3"/>
          <p:cNvSpPr>
            <a:spLocks noGrp="1"/>
          </p:cNvSpPr>
          <p:nvPr>
            <p:ph type="ftr" sz="quarter" idx="10"/>
          </p:nvPr>
        </p:nvSpPr>
        <p:spPr>
          <a:noFill/>
        </p:spPr>
        <p:txBody>
          <a:bodyPr/>
          <a:lstStyle/>
          <a:p>
            <a:r>
              <a:rPr lang="nl-NL" smtClean="0"/>
              <a:t>/ name of department</a:t>
            </a:r>
          </a:p>
        </p:txBody>
      </p:sp>
      <p:sp>
        <p:nvSpPr>
          <p:cNvPr id="22535" name="Slide Number Placeholder 4"/>
          <p:cNvSpPr>
            <a:spLocks noGrp="1"/>
          </p:cNvSpPr>
          <p:nvPr>
            <p:ph type="sldNum" sz="quarter" idx="11"/>
          </p:nvPr>
        </p:nvSpPr>
        <p:spPr>
          <a:noFill/>
        </p:spPr>
        <p:txBody>
          <a:bodyPr/>
          <a:lstStyle/>
          <a:p>
            <a:r>
              <a:rPr lang="nl-NL" smtClean="0"/>
              <a:t>PAGE </a:t>
            </a:r>
            <a:fld id="{7F7BF7C7-D760-4604-B0C4-923365549755}" type="slidenum">
              <a:rPr lang="nl-NL" smtClean="0"/>
              <a:pPr/>
              <a:t>14</a:t>
            </a:fld>
            <a:endParaRPr lang="nl-NL" smtClean="0"/>
          </a:p>
        </p:txBody>
      </p:sp>
      <p:sp>
        <p:nvSpPr>
          <p:cNvPr id="22536" name="Date Placeholder 5"/>
          <p:cNvSpPr>
            <a:spLocks noGrp="1"/>
          </p:cNvSpPr>
          <p:nvPr>
            <p:ph type="dt" sz="quarter" idx="12"/>
          </p:nvPr>
        </p:nvSpPr>
        <p:spPr>
          <a:noFill/>
        </p:spPr>
        <p:txBody>
          <a:bodyPr/>
          <a:lstStyle/>
          <a:p>
            <a:fld id="{01AE977D-C320-4358-87DF-C15EB928600B}" type="datetime1">
              <a:rPr lang="nl-NL" smtClean="0"/>
              <a:pPr/>
              <a:t>13-7-2011</a:t>
            </a:fld>
            <a:endParaRPr lang="nl-NL" smtClean="0"/>
          </a:p>
        </p:txBody>
      </p:sp>
      <p:sp>
        <p:nvSpPr>
          <p:cNvPr id="22537" name="TextBox 8"/>
          <p:cNvSpPr txBox="1">
            <a:spLocks noChangeArrowheads="1"/>
          </p:cNvSpPr>
          <p:nvPr/>
        </p:nvSpPr>
        <p:spPr bwMode="auto">
          <a:xfrm>
            <a:off x="6553200" y="1371600"/>
            <a:ext cx="1492250" cy="369888"/>
          </a:xfrm>
          <a:prstGeom prst="rect">
            <a:avLst/>
          </a:prstGeom>
          <a:noFill/>
          <a:ln w="9525">
            <a:noFill/>
            <a:miter lim="800000"/>
            <a:headEnd/>
            <a:tailEnd/>
          </a:ln>
        </p:spPr>
        <p:txBody>
          <a:bodyPr wrap="none">
            <a:spAutoFit/>
          </a:bodyPr>
          <a:lstStyle/>
          <a:p>
            <a:r>
              <a:rPr lang="en-US">
                <a:solidFill>
                  <a:srgbClr val="000000"/>
                </a:solidFill>
              </a:rPr>
              <a:t>microparticle</a:t>
            </a:r>
          </a:p>
        </p:txBody>
      </p:sp>
      <p:sp>
        <p:nvSpPr>
          <p:cNvPr id="22538" name="TextBox 12"/>
          <p:cNvSpPr txBox="1">
            <a:spLocks noChangeArrowheads="1"/>
          </p:cNvSpPr>
          <p:nvPr/>
        </p:nvSpPr>
        <p:spPr bwMode="auto">
          <a:xfrm>
            <a:off x="5486400" y="3962400"/>
            <a:ext cx="1928813" cy="646113"/>
          </a:xfrm>
          <a:prstGeom prst="rect">
            <a:avLst/>
          </a:prstGeom>
          <a:noFill/>
          <a:ln w="9525">
            <a:noFill/>
            <a:miter lim="800000"/>
            <a:headEnd/>
            <a:tailEnd/>
          </a:ln>
        </p:spPr>
        <p:txBody>
          <a:bodyPr wrap="none">
            <a:spAutoFit/>
          </a:bodyPr>
          <a:lstStyle/>
          <a:p>
            <a:r>
              <a:rPr lang="en-US">
                <a:solidFill>
                  <a:srgbClr val="000000"/>
                </a:solidFill>
              </a:rPr>
              <a:t>RF powered </a:t>
            </a:r>
          </a:p>
          <a:p>
            <a:r>
              <a:rPr lang="en-US">
                <a:solidFill>
                  <a:srgbClr val="000000"/>
                </a:solidFill>
              </a:rPr>
              <a:t>Bottom electrode</a:t>
            </a:r>
          </a:p>
        </p:txBody>
      </p:sp>
      <p:sp>
        <p:nvSpPr>
          <p:cNvPr id="14" name="Rectangle 13"/>
          <p:cNvSpPr/>
          <p:nvPr/>
        </p:nvSpPr>
        <p:spPr>
          <a:xfrm>
            <a:off x="2209800" y="2895600"/>
            <a:ext cx="1143000" cy="685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81000" y="1524000"/>
            <a:ext cx="1295400" cy="762000"/>
          </a:xfrm>
          <a:prstGeom prst="rect">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Function generator</a:t>
            </a:r>
          </a:p>
        </p:txBody>
      </p:sp>
      <p:sp>
        <p:nvSpPr>
          <p:cNvPr id="17" name="Rectangle 16"/>
          <p:cNvSpPr/>
          <p:nvPr/>
        </p:nvSpPr>
        <p:spPr>
          <a:xfrm>
            <a:off x="1981200" y="1524000"/>
            <a:ext cx="1295400" cy="762000"/>
          </a:xfrm>
          <a:prstGeom prst="rect">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RF Amplifier</a:t>
            </a:r>
          </a:p>
        </p:txBody>
      </p:sp>
      <p:sp>
        <p:nvSpPr>
          <p:cNvPr id="18" name="Rectangle 17"/>
          <p:cNvSpPr/>
          <p:nvPr/>
        </p:nvSpPr>
        <p:spPr>
          <a:xfrm>
            <a:off x="3581400" y="1524000"/>
            <a:ext cx="1295400" cy="762000"/>
          </a:xfrm>
          <a:prstGeom prst="rect">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Match-box</a:t>
            </a:r>
          </a:p>
        </p:txBody>
      </p:sp>
      <p:cxnSp>
        <p:nvCxnSpPr>
          <p:cNvPr id="22" name="Straight Connector 21"/>
          <p:cNvCxnSpPr>
            <a:stCxn id="16" idx="3"/>
            <a:endCxn id="17" idx="1"/>
          </p:cNvCxnSpPr>
          <p:nvPr/>
        </p:nvCxnSpPr>
        <p:spPr>
          <a:xfrm>
            <a:off x="1676400" y="1905000"/>
            <a:ext cx="3048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3"/>
            <a:endCxn id="18" idx="1"/>
          </p:cNvCxnSpPr>
          <p:nvPr/>
        </p:nvCxnSpPr>
        <p:spPr>
          <a:xfrm>
            <a:off x="3276600" y="1905000"/>
            <a:ext cx="3048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hape 25"/>
          <p:cNvCxnSpPr>
            <a:stCxn id="18" idx="3"/>
            <a:endCxn id="7" idx="0"/>
          </p:cNvCxnSpPr>
          <p:nvPr/>
        </p:nvCxnSpPr>
        <p:spPr>
          <a:xfrm>
            <a:off x="4876800" y="1905000"/>
            <a:ext cx="1828800" cy="152400"/>
          </a:xfrm>
          <a:prstGeom prst="bentConnector2">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200400" y="5257800"/>
            <a:ext cx="2133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33400" y="5410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Connector 33"/>
          <p:cNvCxnSpPr>
            <a:stCxn id="32" idx="3"/>
            <a:endCxn id="31" idx="1"/>
          </p:cNvCxnSpPr>
          <p:nvPr/>
        </p:nvCxnSpPr>
        <p:spPr>
          <a:xfrm>
            <a:off x="1828800" y="5753100"/>
            <a:ext cx="1371600" cy="0"/>
          </a:xfrm>
          <a:prstGeom prst="line">
            <a:avLst/>
          </a:prstGeom>
          <a:ln w="63500">
            <a:solidFill>
              <a:srgbClr val="66FF33"/>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276600" y="5334000"/>
            <a:ext cx="3810000" cy="838200"/>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6324600" y="2133600"/>
            <a:ext cx="838200" cy="320040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ight Triangle 37"/>
          <p:cNvSpPr/>
          <p:nvPr/>
        </p:nvSpPr>
        <p:spPr>
          <a:xfrm>
            <a:off x="6248400" y="5257800"/>
            <a:ext cx="990600" cy="990600"/>
          </a:xfrm>
          <a:prstGeom prst="rtTriangle">
            <a:avLst/>
          </a:prstGeom>
          <a:solidFill>
            <a:schemeClr val="tx2"/>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629400" y="5943600"/>
            <a:ext cx="25146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cxnSp>
        <p:nvCxnSpPr>
          <p:cNvPr id="41" name="Straight Connector 40"/>
          <p:cNvCxnSpPr/>
          <p:nvPr/>
        </p:nvCxnSpPr>
        <p:spPr>
          <a:xfrm rot="5400000">
            <a:off x="6248400" y="5257800"/>
            <a:ext cx="990600" cy="990600"/>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22554" name="TextBox 41"/>
          <p:cNvSpPr txBox="1">
            <a:spLocks noChangeArrowheads="1"/>
          </p:cNvSpPr>
          <p:nvPr/>
        </p:nvSpPr>
        <p:spPr bwMode="auto">
          <a:xfrm>
            <a:off x="6934200" y="5715000"/>
            <a:ext cx="787400" cy="369888"/>
          </a:xfrm>
          <a:prstGeom prst="rect">
            <a:avLst/>
          </a:prstGeom>
          <a:noFill/>
          <a:ln w="9525">
            <a:noFill/>
            <a:miter lim="800000"/>
            <a:headEnd/>
            <a:tailEnd/>
          </a:ln>
        </p:spPr>
        <p:txBody>
          <a:bodyPr wrap="none">
            <a:spAutoFit/>
          </a:bodyPr>
          <a:lstStyle/>
          <a:p>
            <a:r>
              <a:rPr lang="en-US">
                <a:solidFill>
                  <a:srgbClr val="000000"/>
                </a:solidFill>
              </a:rPr>
              <a:t>mirror</a:t>
            </a:r>
          </a:p>
        </p:txBody>
      </p:sp>
      <p:sp>
        <p:nvSpPr>
          <p:cNvPr id="22555" name="TextBox 42"/>
          <p:cNvSpPr txBox="1">
            <a:spLocks noChangeArrowheads="1"/>
          </p:cNvSpPr>
          <p:nvPr/>
        </p:nvSpPr>
        <p:spPr bwMode="auto">
          <a:xfrm>
            <a:off x="1752600" y="3581400"/>
            <a:ext cx="1570038" cy="369888"/>
          </a:xfrm>
          <a:prstGeom prst="rect">
            <a:avLst/>
          </a:prstGeom>
          <a:noFill/>
          <a:ln w="9525">
            <a:noFill/>
            <a:miter lim="800000"/>
            <a:headEnd/>
            <a:tailEnd/>
          </a:ln>
        </p:spPr>
        <p:txBody>
          <a:bodyPr wrap="none">
            <a:spAutoFit/>
          </a:bodyPr>
          <a:lstStyle/>
          <a:p>
            <a:r>
              <a:rPr lang="en-US">
                <a:solidFill>
                  <a:srgbClr val="000000"/>
                </a:solidFill>
              </a:rPr>
              <a:t>CCD Camera</a:t>
            </a:r>
          </a:p>
        </p:txBody>
      </p:sp>
      <p:sp>
        <p:nvSpPr>
          <p:cNvPr id="22556" name="TextBox 43"/>
          <p:cNvSpPr txBox="1">
            <a:spLocks noChangeArrowheads="1"/>
          </p:cNvSpPr>
          <p:nvPr/>
        </p:nvSpPr>
        <p:spPr bwMode="auto">
          <a:xfrm>
            <a:off x="3581400" y="3810000"/>
            <a:ext cx="1479550" cy="646113"/>
          </a:xfrm>
          <a:prstGeom prst="rect">
            <a:avLst/>
          </a:prstGeom>
          <a:noFill/>
          <a:ln w="9525">
            <a:noFill/>
            <a:miter lim="800000"/>
            <a:headEnd/>
            <a:tailEnd/>
          </a:ln>
        </p:spPr>
        <p:txBody>
          <a:bodyPr wrap="none">
            <a:spAutoFit/>
          </a:bodyPr>
          <a:lstStyle/>
          <a:p>
            <a:pPr algn="ctr"/>
            <a:r>
              <a:rPr lang="en-US">
                <a:solidFill>
                  <a:srgbClr val="000000"/>
                </a:solidFill>
              </a:rPr>
              <a:t>Interference </a:t>
            </a:r>
          </a:p>
          <a:p>
            <a:pPr algn="ctr"/>
            <a:r>
              <a:rPr lang="en-US">
                <a:solidFill>
                  <a:srgbClr val="000000"/>
                </a:solidFill>
              </a:rPr>
              <a:t>filter</a:t>
            </a:r>
          </a:p>
        </p:txBody>
      </p:sp>
      <p:sp>
        <p:nvSpPr>
          <p:cNvPr id="22557" name="TextBox 44"/>
          <p:cNvSpPr txBox="1">
            <a:spLocks noChangeArrowheads="1"/>
          </p:cNvSpPr>
          <p:nvPr/>
        </p:nvSpPr>
        <p:spPr bwMode="auto">
          <a:xfrm>
            <a:off x="487363" y="6172200"/>
            <a:ext cx="2082800" cy="369888"/>
          </a:xfrm>
          <a:prstGeom prst="rect">
            <a:avLst/>
          </a:prstGeom>
          <a:noFill/>
          <a:ln w="9525">
            <a:noFill/>
            <a:miter lim="800000"/>
            <a:headEnd/>
            <a:tailEnd/>
          </a:ln>
        </p:spPr>
        <p:txBody>
          <a:bodyPr wrap="none">
            <a:spAutoFit/>
          </a:bodyPr>
          <a:lstStyle/>
          <a:p>
            <a:r>
              <a:rPr lang="en-US">
                <a:solidFill>
                  <a:srgbClr val="000000"/>
                </a:solidFill>
              </a:rPr>
              <a:t>532nm diode laser</a:t>
            </a:r>
          </a:p>
        </p:txBody>
      </p:sp>
      <p:sp>
        <p:nvSpPr>
          <p:cNvPr id="22558"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rgbClr val="002060"/>
                </a:solidFill>
              </a:rPr>
              <a:t>| Method &amp; Procedure </a:t>
            </a:r>
            <a:r>
              <a:rPr lang="en-US" sz="1600" b="1">
                <a:solidFill>
                  <a:schemeClr val="tx2"/>
                </a:solidFill>
              </a:rPr>
              <a:t>| Exp. Setup |</a:t>
            </a:r>
            <a:r>
              <a:rPr lang="en-US" sz="1600" b="1"/>
              <a:t> Results | Conclusions</a:t>
            </a:r>
          </a:p>
        </p:txBody>
      </p:sp>
      <p:sp>
        <p:nvSpPr>
          <p:cNvPr id="15" name="Isosceles Triangle 14"/>
          <p:cNvSpPr/>
          <p:nvPr/>
        </p:nvSpPr>
        <p:spPr>
          <a:xfrm>
            <a:off x="3276600" y="2971800"/>
            <a:ext cx="685800" cy="533400"/>
          </a:xfrm>
          <a:prstGeom prst="triangle">
            <a:avLst/>
          </a:prstGeom>
          <a:solidFill>
            <a:schemeClr val="tx2">
              <a:lumMod val="5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4191000" y="2743200"/>
            <a:ext cx="76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553200" y="3124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rot="5400000">
            <a:off x="6400800" y="2286000"/>
            <a:ext cx="1219200" cy="6096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563" name="TextBox 36"/>
          <p:cNvSpPr txBox="1">
            <a:spLocks noChangeArrowheads="1"/>
          </p:cNvSpPr>
          <p:nvPr/>
        </p:nvSpPr>
        <p:spPr bwMode="auto">
          <a:xfrm>
            <a:off x="3200400" y="6248400"/>
            <a:ext cx="1812925" cy="369888"/>
          </a:xfrm>
          <a:prstGeom prst="rect">
            <a:avLst/>
          </a:prstGeom>
          <a:noFill/>
          <a:ln w="9525">
            <a:noFill/>
            <a:miter lim="800000"/>
            <a:headEnd/>
            <a:tailEnd/>
          </a:ln>
        </p:spPr>
        <p:txBody>
          <a:bodyPr wrap="none">
            <a:spAutoFit/>
          </a:bodyPr>
          <a:lstStyle/>
          <a:p>
            <a:r>
              <a:rPr lang="en-US">
                <a:solidFill>
                  <a:srgbClr val="000000"/>
                </a:solidFill>
              </a:rPr>
              <a:t>Beam expander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Experiment</a:t>
            </a:r>
          </a:p>
        </p:txBody>
      </p:sp>
      <p:sp>
        <p:nvSpPr>
          <p:cNvPr id="23555" name="Slide Number Placeholder 4"/>
          <p:cNvSpPr>
            <a:spLocks noGrp="1"/>
          </p:cNvSpPr>
          <p:nvPr>
            <p:ph type="sldNum" sz="quarter" idx="11"/>
          </p:nvPr>
        </p:nvSpPr>
        <p:spPr>
          <a:noFill/>
        </p:spPr>
        <p:txBody>
          <a:bodyPr/>
          <a:lstStyle/>
          <a:p>
            <a:r>
              <a:rPr lang="nl-NL" smtClean="0"/>
              <a:t>PAGE </a:t>
            </a:r>
            <a:fld id="{D569F02E-8E92-4215-AC7D-9CE060DC679D}" type="slidenum">
              <a:rPr lang="nl-NL" smtClean="0"/>
              <a:pPr/>
              <a:t>15</a:t>
            </a:fld>
            <a:endParaRPr lang="nl-NL" smtClean="0"/>
          </a:p>
        </p:txBody>
      </p:sp>
      <p:sp>
        <p:nvSpPr>
          <p:cNvPr id="23556" name="Date Placeholder 5"/>
          <p:cNvSpPr>
            <a:spLocks noGrp="1"/>
          </p:cNvSpPr>
          <p:nvPr>
            <p:ph type="dt" sz="quarter" idx="12"/>
          </p:nvPr>
        </p:nvSpPr>
        <p:spPr>
          <a:noFill/>
        </p:spPr>
        <p:txBody>
          <a:bodyPr/>
          <a:lstStyle/>
          <a:p>
            <a:fld id="{657577F6-86B3-407A-B799-CF1DFC47D8DC}" type="datetime1">
              <a:rPr lang="nl-NL" smtClean="0"/>
              <a:pPr/>
              <a:t>13-7-2011</a:t>
            </a:fld>
            <a:endParaRPr lang="nl-NL" smtClean="0"/>
          </a:p>
        </p:txBody>
      </p:sp>
      <p:pic>
        <p:nvPicPr>
          <p:cNvPr id="23557" name="Picture 2" descr="D:\PhD_Thesis\CHAPTER_4_Exp_setup\afbeeldingen\vessel.JPG"/>
          <p:cNvPicPr>
            <a:picLocks noChangeAspect="1" noChangeArrowheads="1"/>
          </p:cNvPicPr>
          <p:nvPr/>
        </p:nvPicPr>
        <p:blipFill>
          <a:blip r:embed="rId3" cstate="print"/>
          <a:srcRect/>
          <a:stretch>
            <a:fillRect/>
          </a:stretch>
        </p:blipFill>
        <p:spPr bwMode="auto">
          <a:xfrm>
            <a:off x="304800" y="1524000"/>
            <a:ext cx="2357438" cy="4330700"/>
          </a:xfrm>
          <a:prstGeom prst="rect">
            <a:avLst/>
          </a:prstGeom>
          <a:noFill/>
          <a:ln w="9525">
            <a:noFill/>
            <a:miter lim="800000"/>
            <a:headEnd/>
            <a:tailEnd/>
          </a:ln>
        </p:spPr>
      </p:pic>
      <p:sp>
        <p:nvSpPr>
          <p:cNvPr id="23558" name="TextBox 7"/>
          <p:cNvSpPr txBox="1">
            <a:spLocks noChangeArrowheads="1"/>
          </p:cNvSpPr>
          <p:nvPr/>
        </p:nvSpPr>
        <p:spPr bwMode="auto">
          <a:xfrm>
            <a:off x="2667000" y="4724400"/>
            <a:ext cx="5014913" cy="1477963"/>
          </a:xfrm>
          <a:prstGeom prst="rect">
            <a:avLst/>
          </a:prstGeom>
          <a:noFill/>
          <a:ln w="9525">
            <a:noFill/>
            <a:miter lim="800000"/>
            <a:headEnd/>
            <a:tailEnd/>
          </a:ln>
        </p:spPr>
        <p:txBody>
          <a:bodyPr wrap="none">
            <a:spAutoFit/>
          </a:bodyPr>
          <a:lstStyle/>
          <a:p>
            <a:pPr>
              <a:buFont typeface="Arial" charset="0"/>
              <a:buChar char="•"/>
            </a:pPr>
            <a:r>
              <a:rPr lang="en-US"/>
              <a:t> 5 Watt, 13.56MHz Argon plasma</a:t>
            </a:r>
          </a:p>
          <a:p>
            <a:pPr>
              <a:buFont typeface="Arial" charset="0"/>
              <a:buChar char="•"/>
            </a:pPr>
            <a:r>
              <a:rPr lang="en-US"/>
              <a:t> Argon @ 20 Pa</a:t>
            </a:r>
          </a:p>
          <a:p>
            <a:pPr>
              <a:buFont typeface="Arial" charset="0"/>
              <a:buChar char="•"/>
            </a:pPr>
            <a:r>
              <a:rPr lang="en-US"/>
              <a:t> Particles (10.4</a:t>
            </a:r>
            <a:r>
              <a:rPr lang="el-GR"/>
              <a:t>μ</a:t>
            </a:r>
            <a:r>
              <a:rPr lang="en-US"/>
              <a:t>m) illuminated by 532nm laser</a:t>
            </a:r>
          </a:p>
          <a:p>
            <a:pPr>
              <a:buFont typeface="Arial" charset="0"/>
              <a:buChar char="•"/>
            </a:pPr>
            <a:r>
              <a:rPr lang="en-US"/>
              <a:t> equilibrium position particles </a:t>
            </a:r>
          </a:p>
          <a:p>
            <a:r>
              <a:rPr lang="en-US"/>
              <a:t>  measured by CCD camera</a:t>
            </a:r>
          </a:p>
        </p:txBody>
      </p:sp>
      <p:pic>
        <p:nvPicPr>
          <p:cNvPr id="23559" name="Picture 8" descr="d78a66240b.jpg"/>
          <p:cNvPicPr>
            <a:picLocks noChangeAspect="1"/>
          </p:cNvPicPr>
          <p:nvPr/>
        </p:nvPicPr>
        <p:blipFill>
          <a:blip r:embed="rId4" cstate="print"/>
          <a:srcRect/>
          <a:stretch>
            <a:fillRect/>
          </a:stretch>
        </p:blipFill>
        <p:spPr bwMode="auto">
          <a:xfrm>
            <a:off x="4826000" y="1524000"/>
            <a:ext cx="3759200" cy="2819400"/>
          </a:xfrm>
          <a:prstGeom prst="rect">
            <a:avLst/>
          </a:prstGeom>
          <a:noFill/>
          <a:ln w="9525">
            <a:noFill/>
            <a:miter lim="800000"/>
            <a:headEnd/>
            <a:tailEnd/>
          </a:ln>
        </p:spPr>
      </p:pic>
      <p:sp>
        <p:nvSpPr>
          <p:cNvPr id="23560"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rgbClr val="002060"/>
                </a:solidFill>
              </a:rPr>
              <a:t>| Method &amp; Procedure </a:t>
            </a:r>
            <a:r>
              <a:rPr lang="en-US" sz="1600" b="1">
                <a:solidFill>
                  <a:schemeClr val="tx2"/>
                </a:solidFill>
              </a:rPr>
              <a:t>| Exp. Setup |</a:t>
            </a:r>
            <a:r>
              <a:rPr lang="en-US" sz="1600" b="1"/>
              <a:t> Results | Conclusions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Experiment</a:t>
            </a:r>
          </a:p>
        </p:txBody>
      </p:sp>
      <p:sp>
        <p:nvSpPr>
          <p:cNvPr id="24579" name="Slide Number Placeholder 4"/>
          <p:cNvSpPr>
            <a:spLocks noGrp="1"/>
          </p:cNvSpPr>
          <p:nvPr>
            <p:ph type="sldNum" sz="quarter" idx="11"/>
          </p:nvPr>
        </p:nvSpPr>
        <p:spPr>
          <a:noFill/>
        </p:spPr>
        <p:txBody>
          <a:bodyPr/>
          <a:lstStyle/>
          <a:p>
            <a:r>
              <a:rPr lang="nl-NL" smtClean="0"/>
              <a:t>PAGE </a:t>
            </a:r>
            <a:fld id="{476E2CDA-F676-4FA0-B6B8-CCBE9294D398}" type="slidenum">
              <a:rPr lang="nl-NL" smtClean="0"/>
              <a:pPr/>
              <a:t>16</a:t>
            </a:fld>
            <a:endParaRPr lang="nl-NL" smtClean="0"/>
          </a:p>
        </p:txBody>
      </p:sp>
      <p:sp>
        <p:nvSpPr>
          <p:cNvPr id="24580" name="Date Placeholder 5"/>
          <p:cNvSpPr>
            <a:spLocks noGrp="1"/>
          </p:cNvSpPr>
          <p:nvPr>
            <p:ph type="dt" sz="quarter" idx="12"/>
          </p:nvPr>
        </p:nvSpPr>
        <p:spPr>
          <a:noFill/>
        </p:spPr>
        <p:txBody>
          <a:bodyPr/>
          <a:lstStyle/>
          <a:p>
            <a:fld id="{8784AB8F-0830-4B9F-A9DD-183EDB1441D6}" type="datetime1">
              <a:rPr lang="nl-NL" smtClean="0"/>
              <a:pPr/>
              <a:t>13-7-2011</a:t>
            </a:fld>
            <a:endParaRPr lang="nl-NL" smtClean="0"/>
          </a:p>
        </p:txBody>
      </p:sp>
      <p:sp>
        <p:nvSpPr>
          <p:cNvPr id="24581"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rgbClr val="002060"/>
                </a:solidFill>
              </a:rPr>
              <a:t>| Method &amp; Procedure </a:t>
            </a:r>
            <a:r>
              <a:rPr lang="en-US" sz="1600" b="1">
                <a:solidFill>
                  <a:schemeClr val="tx2"/>
                </a:solidFill>
              </a:rPr>
              <a:t>| Exp. Setup |</a:t>
            </a:r>
            <a:r>
              <a:rPr lang="en-US" sz="1600" b="1"/>
              <a:t> Results | Conclusions</a:t>
            </a:r>
          </a:p>
        </p:txBody>
      </p:sp>
      <p:pic>
        <p:nvPicPr>
          <p:cNvPr id="7" name="CentrifugeMovie_compilation.wmv">
            <a:hlinkClick r:id="" action="ppaction://media"/>
          </p:cNvPr>
          <p:cNvPicPr>
            <a:picLocks noRot="1" noChangeAspect="1"/>
          </p:cNvPicPr>
          <p:nvPr>
            <a:videoFile r:link="rId1"/>
          </p:nvPr>
        </p:nvPicPr>
        <p:blipFill>
          <a:blip r:embed="rId4" cstate="print"/>
          <a:stretch>
            <a:fillRect/>
          </a:stretch>
        </p:blipFill>
        <p:spPr>
          <a:xfrm>
            <a:off x="1524000" y="1371600"/>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Footer Placeholder 3"/>
          <p:cNvSpPr>
            <a:spLocks noGrp="1"/>
          </p:cNvSpPr>
          <p:nvPr>
            <p:ph type="ftr" sz="quarter" idx="10"/>
          </p:nvPr>
        </p:nvSpPr>
        <p:spPr>
          <a:noFill/>
        </p:spPr>
        <p:txBody>
          <a:bodyPr/>
          <a:lstStyle/>
          <a:p>
            <a:r>
              <a:rPr lang="nl-NL" smtClean="0"/>
              <a:t>/ name of department</a:t>
            </a:r>
          </a:p>
        </p:txBody>
      </p:sp>
      <p:sp>
        <p:nvSpPr>
          <p:cNvPr id="25604" name="Slide Number Placeholder 4"/>
          <p:cNvSpPr>
            <a:spLocks noGrp="1"/>
          </p:cNvSpPr>
          <p:nvPr>
            <p:ph type="sldNum" sz="quarter" idx="11"/>
          </p:nvPr>
        </p:nvSpPr>
        <p:spPr>
          <a:noFill/>
        </p:spPr>
        <p:txBody>
          <a:bodyPr/>
          <a:lstStyle/>
          <a:p>
            <a:r>
              <a:rPr lang="nl-NL" smtClean="0"/>
              <a:t>PAGE </a:t>
            </a:r>
            <a:fld id="{0B8083CB-2D85-4087-B36E-3BF006665ECE}" type="slidenum">
              <a:rPr lang="nl-NL" smtClean="0"/>
              <a:pPr/>
              <a:t>17</a:t>
            </a:fld>
            <a:endParaRPr lang="nl-NL" smtClean="0"/>
          </a:p>
        </p:txBody>
      </p:sp>
      <p:sp>
        <p:nvSpPr>
          <p:cNvPr id="25605" name="Date Placeholder 5"/>
          <p:cNvSpPr>
            <a:spLocks noGrp="1"/>
          </p:cNvSpPr>
          <p:nvPr>
            <p:ph type="dt" sz="quarter" idx="12"/>
          </p:nvPr>
        </p:nvSpPr>
        <p:spPr>
          <a:noFill/>
        </p:spPr>
        <p:txBody>
          <a:bodyPr/>
          <a:lstStyle/>
          <a:p>
            <a:fld id="{116E36C1-7FE8-436C-8C8F-9F8916C4E49B}" type="datetime1">
              <a:rPr lang="nl-NL" smtClean="0"/>
              <a:pPr/>
              <a:t>13-7-2011</a:t>
            </a:fld>
            <a:endParaRPr lang="nl-NL" smtClean="0"/>
          </a:p>
        </p:txBody>
      </p:sp>
      <p:sp>
        <p:nvSpPr>
          <p:cNvPr id="25606" name="TextBox 6"/>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 Method &amp; Procedure | Exp. Setup </a:t>
            </a:r>
            <a:r>
              <a:rPr lang="en-US" sz="1600" b="1">
                <a:solidFill>
                  <a:schemeClr val="tx2"/>
                </a:solidFill>
              </a:rPr>
              <a:t>| Results |</a:t>
            </a:r>
            <a:r>
              <a:rPr lang="en-US" sz="1600" b="1"/>
              <a:t> Conclusions</a:t>
            </a:r>
          </a:p>
        </p:txBody>
      </p:sp>
      <p:sp>
        <p:nvSpPr>
          <p:cNvPr id="25607" name="TextBox 7"/>
          <p:cNvSpPr txBox="1">
            <a:spLocks noChangeArrowheads="1"/>
          </p:cNvSpPr>
          <p:nvPr/>
        </p:nvSpPr>
        <p:spPr bwMode="auto">
          <a:xfrm>
            <a:off x="609600" y="1828800"/>
            <a:ext cx="4025900" cy="1108075"/>
          </a:xfrm>
          <a:prstGeom prst="rect">
            <a:avLst/>
          </a:prstGeom>
          <a:noFill/>
          <a:ln w="9525">
            <a:noFill/>
            <a:miter lim="800000"/>
            <a:headEnd/>
            <a:tailEnd/>
          </a:ln>
        </p:spPr>
        <p:txBody>
          <a:bodyPr wrap="none">
            <a:spAutoFit/>
          </a:bodyPr>
          <a:lstStyle/>
          <a:p>
            <a:r>
              <a:rPr lang="en-US" sz="6600"/>
              <a:t>RESULTS</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CCD camera images</a:t>
            </a:r>
          </a:p>
        </p:txBody>
      </p:sp>
      <p:sp>
        <p:nvSpPr>
          <p:cNvPr id="26627" name="Footer Placeholder 3"/>
          <p:cNvSpPr>
            <a:spLocks noGrp="1"/>
          </p:cNvSpPr>
          <p:nvPr>
            <p:ph type="ftr" sz="quarter" idx="10"/>
          </p:nvPr>
        </p:nvSpPr>
        <p:spPr>
          <a:noFill/>
        </p:spPr>
        <p:txBody>
          <a:bodyPr/>
          <a:lstStyle/>
          <a:p>
            <a:r>
              <a:rPr lang="nl-NL" smtClean="0"/>
              <a:t>/ name of department</a:t>
            </a:r>
          </a:p>
        </p:txBody>
      </p:sp>
      <p:sp>
        <p:nvSpPr>
          <p:cNvPr id="26628" name="Slide Number Placeholder 4"/>
          <p:cNvSpPr>
            <a:spLocks noGrp="1"/>
          </p:cNvSpPr>
          <p:nvPr>
            <p:ph type="sldNum" sz="quarter" idx="11"/>
          </p:nvPr>
        </p:nvSpPr>
        <p:spPr>
          <a:noFill/>
        </p:spPr>
        <p:txBody>
          <a:bodyPr/>
          <a:lstStyle/>
          <a:p>
            <a:r>
              <a:rPr lang="nl-NL" smtClean="0"/>
              <a:t>PAGE </a:t>
            </a:r>
            <a:fld id="{2E55FB31-FE45-42F6-99CB-7FA1DAC7AF07}" type="slidenum">
              <a:rPr lang="nl-NL" smtClean="0"/>
              <a:pPr/>
              <a:t>18</a:t>
            </a:fld>
            <a:endParaRPr lang="nl-NL" smtClean="0"/>
          </a:p>
        </p:txBody>
      </p:sp>
      <p:sp>
        <p:nvSpPr>
          <p:cNvPr id="26629" name="Date Placeholder 5"/>
          <p:cNvSpPr>
            <a:spLocks noGrp="1"/>
          </p:cNvSpPr>
          <p:nvPr>
            <p:ph type="dt" sz="quarter" idx="12"/>
          </p:nvPr>
        </p:nvSpPr>
        <p:spPr>
          <a:noFill/>
        </p:spPr>
        <p:txBody>
          <a:bodyPr/>
          <a:lstStyle/>
          <a:p>
            <a:fld id="{221B71B8-630D-4A3F-9259-9EE192261A3F}" type="datetime1">
              <a:rPr lang="nl-NL" smtClean="0"/>
              <a:pPr/>
              <a:t>13-7-2011</a:t>
            </a:fld>
            <a:endParaRPr lang="nl-NL" smtClean="0"/>
          </a:p>
        </p:txBody>
      </p:sp>
      <p:pic>
        <p:nvPicPr>
          <p:cNvPr id="26630" name="Picture 2" descr="D:\PhD_Thesis\CHAPTER_8_EField_sheath\Afbeeldingen\Figure1.jpg"/>
          <p:cNvPicPr>
            <a:picLocks noChangeAspect="1" noChangeArrowheads="1"/>
          </p:cNvPicPr>
          <p:nvPr/>
        </p:nvPicPr>
        <p:blipFill>
          <a:blip r:embed="rId3" cstate="print"/>
          <a:srcRect/>
          <a:stretch>
            <a:fillRect/>
          </a:stretch>
        </p:blipFill>
        <p:spPr bwMode="auto">
          <a:xfrm>
            <a:off x="0" y="1524000"/>
            <a:ext cx="9144000" cy="5330825"/>
          </a:xfrm>
          <a:prstGeom prst="rect">
            <a:avLst/>
          </a:prstGeom>
          <a:noFill/>
          <a:ln w="9525">
            <a:noFill/>
            <a:miter lim="800000"/>
            <a:headEnd/>
            <a:tailEnd/>
          </a:ln>
        </p:spPr>
      </p:pic>
      <p:sp>
        <p:nvSpPr>
          <p:cNvPr id="26631" name="TextBox 6"/>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 Method &amp; Procedure | Exp. Setup </a:t>
            </a:r>
            <a:r>
              <a:rPr lang="en-US" sz="1600" b="1">
                <a:solidFill>
                  <a:schemeClr val="tx2"/>
                </a:solidFill>
              </a:rPr>
              <a:t>| Results |</a:t>
            </a:r>
            <a:r>
              <a:rPr lang="en-US" sz="1600" b="1"/>
              <a:t> Conclusions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6"/>
          <p:cNvSpPr>
            <a:spLocks noGrp="1"/>
          </p:cNvSpPr>
          <p:nvPr>
            <p:ph type="ftr" sz="quarter" idx="10"/>
          </p:nvPr>
        </p:nvSpPr>
        <p:spPr>
          <a:noFill/>
        </p:spPr>
        <p:txBody>
          <a:bodyPr/>
          <a:lstStyle/>
          <a:p>
            <a:r>
              <a:rPr lang="nl-NL" smtClean="0"/>
              <a:t>/Department of applied physics</a:t>
            </a:r>
          </a:p>
        </p:txBody>
      </p:sp>
      <p:sp>
        <p:nvSpPr>
          <p:cNvPr id="18435" name="Slide Number Placeholder 7"/>
          <p:cNvSpPr>
            <a:spLocks noGrp="1"/>
          </p:cNvSpPr>
          <p:nvPr>
            <p:ph type="sldNum" sz="quarter" idx="11"/>
          </p:nvPr>
        </p:nvSpPr>
        <p:spPr>
          <a:noFill/>
        </p:spPr>
        <p:txBody>
          <a:bodyPr/>
          <a:lstStyle/>
          <a:p>
            <a:r>
              <a:rPr lang="nl-NL" smtClean="0"/>
              <a:t>PAGE </a:t>
            </a:r>
            <a:fld id="{CA83A618-7272-43B6-BF57-7E3D689F55FF}" type="slidenum">
              <a:rPr lang="nl-NL" smtClean="0"/>
              <a:pPr/>
              <a:t>1</a:t>
            </a:fld>
            <a:endParaRPr lang="nl-NL" smtClean="0"/>
          </a:p>
        </p:txBody>
      </p:sp>
      <p:sp>
        <p:nvSpPr>
          <p:cNvPr id="18436" name="Date Placeholder 8"/>
          <p:cNvSpPr>
            <a:spLocks noGrp="1"/>
          </p:cNvSpPr>
          <p:nvPr>
            <p:ph type="dt" sz="quarter" idx="12"/>
          </p:nvPr>
        </p:nvSpPr>
        <p:spPr>
          <a:noFill/>
        </p:spPr>
        <p:txBody>
          <a:bodyPr/>
          <a:lstStyle/>
          <a:p>
            <a:fld id="{01F99471-AB3C-4B0D-8B31-D115583B6BB3}" type="datetime1">
              <a:rPr lang="nl-NL" smtClean="0"/>
              <a:pPr/>
              <a:t>13-7-2011</a:t>
            </a:fld>
            <a:endParaRPr lang="nl-NL" smtClean="0"/>
          </a:p>
        </p:txBody>
      </p:sp>
      <p:sp>
        <p:nvSpPr>
          <p:cNvPr id="18437" name="Line 13"/>
          <p:cNvSpPr>
            <a:spLocks noChangeShapeType="1"/>
          </p:cNvSpPr>
          <p:nvPr/>
        </p:nvSpPr>
        <p:spPr bwMode="auto">
          <a:xfrm flipH="1">
            <a:off x="0" y="1295400"/>
            <a:ext cx="8610600" cy="0"/>
          </a:xfrm>
          <a:prstGeom prst="line">
            <a:avLst/>
          </a:prstGeom>
          <a:noFill/>
          <a:ln w="25400">
            <a:solidFill>
              <a:schemeClr val="tx1"/>
            </a:solidFill>
            <a:round/>
            <a:headEnd/>
            <a:tailEnd/>
          </a:ln>
        </p:spPr>
        <p:txBody>
          <a:bodyPr/>
          <a:lstStyle/>
          <a:p>
            <a:endParaRPr lang="en-US"/>
          </a:p>
        </p:txBody>
      </p:sp>
      <p:sp>
        <p:nvSpPr>
          <p:cNvPr id="18438" name="Text Box 20"/>
          <p:cNvSpPr txBox="1">
            <a:spLocks noChangeArrowheads="1"/>
          </p:cNvSpPr>
          <p:nvPr/>
        </p:nvSpPr>
        <p:spPr bwMode="auto">
          <a:xfrm>
            <a:off x="3352800" y="3810000"/>
            <a:ext cx="1725613" cy="457200"/>
          </a:xfrm>
          <a:prstGeom prst="rect">
            <a:avLst/>
          </a:prstGeom>
          <a:noFill/>
          <a:ln w="25400">
            <a:noFill/>
            <a:miter lim="800000"/>
            <a:headEnd/>
            <a:tailEnd/>
          </a:ln>
        </p:spPr>
        <p:txBody>
          <a:bodyPr wrap="none">
            <a:spAutoFit/>
          </a:bodyPr>
          <a:lstStyle/>
          <a:p>
            <a:r>
              <a:rPr lang="en-US" sz="2400" b="1">
                <a:solidFill>
                  <a:schemeClr val="tx2"/>
                </a:solidFill>
              </a:rPr>
              <a:t>RF plasma</a:t>
            </a:r>
          </a:p>
        </p:txBody>
      </p:sp>
      <p:pic>
        <p:nvPicPr>
          <p:cNvPr id="18439" name="Picture 24" descr="vlcsnap-72152"/>
          <p:cNvPicPr>
            <a:picLocks noChangeAspect="1" noChangeArrowheads="1"/>
          </p:cNvPicPr>
          <p:nvPr/>
        </p:nvPicPr>
        <p:blipFill>
          <a:blip r:embed="rId3" cstate="print"/>
          <a:srcRect/>
          <a:stretch>
            <a:fillRect/>
          </a:stretch>
        </p:blipFill>
        <p:spPr bwMode="auto">
          <a:xfrm>
            <a:off x="0" y="990600"/>
            <a:ext cx="9144000" cy="4495800"/>
          </a:xfrm>
          <a:prstGeom prst="rect">
            <a:avLst/>
          </a:prstGeom>
          <a:noFill/>
          <a:ln w="9525">
            <a:noFill/>
            <a:miter lim="800000"/>
            <a:headEnd/>
            <a:tailEnd/>
          </a:ln>
        </p:spPr>
      </p:pic>
      <p:sp>
        <p:nvSpPr>
          <p:cNvPr id="18440" name="Rectangle 25"/>
          <p:cNvSpPr>
            <a:spLocks noChangeArrowheads="1"/>
          </p:cNvSpPr>
          <p:nvPr/>
        </p:nvSpPr>
        <p:spPr bwMode="auto">
          <a:xfrm>
            <a:off x="0" y="0"/>
            <a:ext cx="9144000" cy="1524000"/>
          </a:xfrm>
          <a:prstGeom prst="rect">
            <a:avLst/>
          </a:prstGeom>
          <a:solidFill>
            <a:srgbClr val="000000"/>
          </a:solidFill>
          <a:ln w="25400">
            <a:noFill/>
            <a:miter lim="800000"/>
            <a:headEnd/>
            <a:tailEnd/>
          </a:ln>
        </p:spPr>
        <p:txBody>
          <a:bodyPr wrap="none" anchor="ctr"/>
          <a:lstStyle/>
          <a:p>
            <a:endParaRPr lang="en-US"/>
          </a:p>
        </p:txBody>
      </p:sp>
      <p:sp>
        <p:nvSpPr>
          <p:cNvPr id="389147" name="Line 27"/>
          <p:cNvSpPr>
            <a:spLocks noChangeShapeType="1"/>
          </p:cNvSpPr>
          <p:nvPr/>
        </p:nvSpPr>
        <p:spPr bwMode="auto">
          <a:xfrm>
            <a:off x="914400" y="3505200"/>
            <a:ext cx="7543800" cy="0"/>
          </a:xfrm>
          <a:prstGeom prst="line">
            <a:avLst/>
          </a:prstGeom>
          <a:noFill/>
          <a:ln w="63500">
            <a:solidFill>
              <a:schemeClr val="tx2"/>
            </a:solidFill>
            <a:prstDash val="dash"/>
            <a:round/>
            <a:headEnd/>
            <a:tailEnd/>
          </a:ln>
        </p:spPr>
        <p:txBody>
          <a:bodyPr/>
          <a:lstStyle/>
          <a:p>
            <a:endParaRPr lang="en-US"/>
          </a:p>
        </p:txBody>
      </p:sp>
      <p:sp>
        <p:nvSpPr>
          <p:cNvPr id="389148" name="Line 28"/>
          <p:cNvSpPr>
            <a:spLocks noChangeShapeType="1"/>
          </p:cNvSpPr>
          <p:nvPr/>
        </p:nvSpPr>
        <p:spPr bwMode="auto">
          <a:xfrm>
            <a:off x="914400" y="4572000"/>
            <a:ext cx="7467600" cy="0"/>
          </a:xfrm>
          <a:prstGeom prst="line">
            <a:avLst/>
          </a:prstGeom>
          <a:noFill/>
          <a:ln w="63500">
            <a:solidFill>
              <a:schemeClr val="tx2"/>
            </a:solidFill>
            <a:prstDash val="dash"/>
            <a:round/>
            <a:headEnd/>
            <a:tailEnd/>
          </a:ln>
        </p:spPr>
        <p:txBody>
          <a:bodyPr/>
          <a:lstStyle/>
          <a:p>
            <a:endParaRPr lang="en-US"/>
          </a:p>
        </p:txBody>
      </p:sp>
      <p:sp>
        <p:nvSpPr>
          <p:cNvPr id="389149" name="Text Box 29"/>
          <p:cNvSpPr txBox="1">
            <a:spLocks noChangeArrowheads="1"/>
          </p:cNvSpPr>
          <p:nvPr/>
        </p:nvSpPr>
        <p:spPr bwMode="auto">
          <a:xfrm>
            <a:off x="3505200" y="2209800"/>
            <a:ext cx="2114550" cy="457200"/>
          </a:xfrm>
          <a:prstGeom prst="rect">
            <a:avLst/>
          </a:prstGeom>
          <a:noFill/>
          <a:ln w="25400">
            <a:noFill/>
            <a:miter lim="800000"/>
            <a:headEnd/>
            <a:tailEnd/>
          </a:ln>
        </p:spPr>
        <p:txBody>
          <a:bodyPr wrap="none">
            <a:spAutoFit/>
          </a:bodyPr>
          <a:lstStyle/>
          <a:p>
            <a:r>
              <a:rPr lang="en-US" sz="2400" b="1">
                <a:solidFill>
                  <a:schemeClr val="tx2"/>
                </a:solidFill>
              </a:rPr>
              <a:t>RF discharge</a:t>
            </a:r>
          </a:p>
        </p:txBody>
      </p:sp>
      <p:sp>
        <p:nvSpPr>
          <p:cNvPr id="389150" name="Text Box 30"/>
          <p:cNvSpPr txBox="1">
            <a:spLocks noChangeArrowheads="1"/>
          </p:cNvSpPr>
          <p:nvPr/>
        </p:nvSpPr>
        <p:spPr bwMode="auto">
          <a:xfrm>
            <a:off x="3124200" y="4724400"/>
            <a:ext cx="2894013" cy="457200"/>
          </a:xfrm>
          <a:prstGeom prst="rect">
            <a:avLst/>
          </a:prstGeom>
          <a:noFill/>
          <a:ln w="25400">
            <a:noFill/>
            <a:miter lim="800000"/>
            <a:headEnd/>
            <a:tailEnd/>
          </a:ln>
        </p:spPr>
        <p:txBody>
          <a:bodyPr wrap="none">
            <a:spAutoFit/>
          </a:bodyPr>
          <a:lstStyle/>
          <a:p>
            <a:r>
              <a:rPr lang="en-US" sz="2400" b="1">
                <a:solidFill>
                  <a:schemeClr val="tx2"/>
                </a:solidFill>
              </a:rPr>
              <a:t>Powered electrode</a:t>
            </a:r>
          </a:p>
        </p:txBody>
      </p:sp>
      <p:sp>
        <p:nvSpPr>
          <p:cNvPr id="18445" name="Rectangle 31"/>
          <p:cNvSpPr>
            <a:spLocks noChangeArrowheads="1"/>
          </p:cNvSpPr>
          <p:nvPr/>
        </p:nvSpPr>
        <p:spPr bwMode="auto">
          <a:xfrm>
            <a:off x="0" y="5410200"/>
            <a:ext cx="9144000" cy="1447800"/>
          </a:xfrm>
          <a:prstGeom prst="rect">
            <a:avLst/>
          </a:prstGeom>
          <a:solidFill>
            <a:srgbClr val="000000"/>
          </a:solidFill>
          <a:ln w="25400">
            <a:solidFill>
              <a:srgbClr val="000000"/>
            </a:solidFill>
            <a:miter lim="800000"/>
            <a:headEnd/>
            <a:tailEnd/>
          </a:ln>
        </p:spPr>
        <p:txBody>
          <a:bodyPr wrap="none" anchor="ctr"/>
          <a:lstStyle/>
          <a:p>
            <a:endParaRPr lang="en-US"/>
          </a:p>
        </p:txBody>
      </p:sp>
      <p:sp>
        <p:nvSpPr>
          <p:cNvPr id="389152" name="AutoShape 32"/>
          <p:cNvSpPr>
            <a:spLocks/>
          </p:cNvSpPr>
          <p:nvPr/>
        </p:nvSpPr>
        <p:spPr bwMode="auto">
          <a:xfrm>
            <a:off x="3886200" y="3505200"/>
            <a:ext cx="609600" cy="1066800"/>
          </a:xfrm>
          <a:prstGeom prst="leftBrace">
            <a:avLst>
              <a:gd name="adj1" fmla="val 14583"/>
              <a:gd name="adj2" fmla="val 50000"/>
            </a:avLst>
          </a:prstGeom>
          <a:noFill/>
          <a:ln w="63500">
            <a:solidFill>
              <a:schemeClr val="tx2"/>
            </a:solidFill>
            <a:round/>
            <a:headEnd/>
            <a:tailEnd/>
          </a:ln>
        </p:spPr>
        <p:txBody>
          <a:bodyPr wrap="none" anchor="ctr"/>
          <a:lstStyle/>
          <a:p>
            <a:endParaRPr lang="en-US"/>
          </a:p>
        </p:txBody>
      </p:sp>
      <p:sp>
        <p:nvSpPr>
          <p:cNvPr id="389153" name="Text Box 33"/>
          <p:cNvSpPr txBox="1">
            <a:spLocks noChangeArrowheads="1"/>
          </p:cNvSpPr>
          <p:nvPr/>
        </p:nvSpPr>
        <p:spPr bwMode="auto">
          <a:xfrm>
            <a:off x="990600" y="3733800"/>
            <a:ext cx="2678113" cy="519113"/>
          </a:xfrm>
          <a:prstGeom prst="rect">
            <a:avLst/>
          </a:prstGeom>
          <a:noFill/>
          <a:ln w="25400">
            <a:noFill/>
            <a:miter lim="800000"/>
            <a:headEnd/>
            <a:tailEnd/>
          </a:ln>
        </p:spPr>
        <p:txBody>
          <a:bodyPr wrap="none">
            <a:spAutoFit/>
          </a:bodyPr>
          <a:lstStyle/>
          <a:p>
            <a:r>
              <a:rPr lang="en-US" sz="2800" b="1">
                <a:solidFill>
                  <a:schemeClr val="tx2"/>
                </a:solidFill>
              </a:rPr>
              <a:t>Plasma sheath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7" grpId="0" animBg="1"/>
      <p:bldP spid="389148" grpId="0" animBg="1"/>
      <p:bldP spid="389149" grpId="0"/>
      <p:bldP spid="389150" grpId="0"/>
      <p:bldP spid="389152" grpId="0" animBg="1"/>
      <p:bldP spid="389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188" y="215900"/>
            <a:ext cx="8380412" cy="922338"/>
          </a:xfrm>
        </p:spPr>
        <p:txBody>
          <a:bodyPr/>
          <a:lstStyle/>
          <a:p>
            <a:r>
              <a:rPr lang="en-US" smtClean="0"/>
              <a:t>Equilibrium height versus gravity</a:t>
            </a:r>
          </a:p>
        </p:txBody>
      </p:sp>
      <p:sp>
        <p:nvSpPr>
          <p:cNvPr id="27651" name="Footer Placeholder 3"/>
          <p:cNvSpPr>
            <a:spLocks noGrp="1"/>
          </p:cNvSpPr>
          <p:nvPr>
            <p:ph type="ftr" sz="quarter" idx="10"/>
          </p:nvPr>
        </p:nvSpPr>
        <p:spPr>
          <a:noFill/>
        </p:spPr>
        <p:txBody>
          <a:bodyPr/>
          <a:lstStyle/>
          <a:p>
            <a:r>
              <a:rPr lang="nl-NL" smtClean="0"/>
              <a:t>/ name of department</a:t>
            </a:r>
          </a:p>
        </p:txBody>
      </p:sp>
      <p:sp>
        <p:nvSpPr>
          <p:cNvPr id="27652" name="Slide Number Placeholder 4"/>
          <p:cNvSpPr>
            <a:spLocks noGrp="1"/>
          </p:cNvSpPr>
          <p:nvPr>
            <p:ph type="sldNum" sz="quarter" idx="11"/>
          </p:nvPr>
        </p:nvSpPr>
        <p:spPr>
          <a:noFill/>
        </p:spPr>
        <p:txBody>
          <a:bodyPr/>
          <a:lstStyle/>
          <a:p>
            <a:r>
              <a:rPr lang="nl-NL" smtClean="0"/>
              <a:t>PAGE </a:t>
            </a:r>
            <a:fld id="{5D2027FE-ACCB-47C6-88C1-404301E43674}" type="slidenum">
              <a:rPr lang="nl-NL" smtClean="0"/>
              <a:pPr/>
              <a:t>19</a:t>
            </a:fld>
            <a:endParaRPr lang="nl-NL" smtClean="0"/>
          </a:p>
        </p:txBody>
      </p:sp>
      <p:sp>
        <p:nvSpPr>
          <p:cNvPr id="27653" name="Date Placeholder 5"/>
          <p:cNvSpPr>
            <a:spLocks noGrp="1"/>
          </p:cNvSpPr>
          <p:nvPr>
            <p:ph type="dt" sz="quarter" idx="12"/>
          </p:nvPr>
        </p:nvSpPr>
        <p:spPr>
          <a:noFill/>
        </p:spPr>
        <p:txBody>
          <a:bodyPr/>
          <a:lstStyle/>
          <a:p>
            <a:fld id="{9ED83949-AE93-4CB5-84FB-CD7D3B535C5F}" type="datetime1">
              <a:rPr lang="nl-NL" smtClean="0"/>
              <a:pPr/>
              <a:t>13-7-2011</a:t>
            </a:fld>
            <a:endParaRPr lang="nl-NL" smtClean="0"/>
          </a:p>
        </p:txBody>
      </p:sp>
      <p:pic>
        <p:nvPicPr>
          <p:cNvPr id="27654" name="Picture 17" descr="D:\PhD_Thesis\CHAPTER_8_EField_sheath\Afbeeldingen\Figure2.jpg"/>
          <p:cNvPicPr>
            <a:picLocks noChangeAspect="1" noChangeArrowheads="1"/>
          </p:cNvPicPr>
          <p:nvPr/>
        </p:nvPicPr>
        <p:blipFill>
          <a:blip r:embed="rId3" cstate="print"/>
          <a:srcRect/>
          <a:stretch>
            <a:fillRect/>
          </a:stretch>
        </p:blipFill>
        <p:spPr bwMode="auto">
          <a:xfrm>
            <a:off x="0" y="1295400"/>
            <a:ext cx="9144000" cy="5580063"/>
          </a:xfrm>
          <a:prstGeom prst="rect">
            <a:avLst/>
          </a:prstGeom>
          <a:noFill/>
          <a:ln w="9525">
            <a:noFill/>
            <a:miter lim="800000"/>
            <a:headEnd/>
            <a:tailEnd/>
          </a:ln>
        </p:spPr>
      </p:pic>
      <p:sp>
        <p:nvSpPr>
          <p:cNvPr id="27655" name="TextBox 6"/>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 Method &amp; Procedure | Exp. Setup </a:t>
            </a:r>
            <a:r>
              <a:rPr lang="en-US" sz="1600" b="1">
                <a:solidFill>
                  <a:schemeClr val="tx2"/>
                </a:solidFill>
              </a:rPr>
              <a:t>| Results |</a:t>
            </a:r>
            <a:r>
              <a:rPr lang="en-US" sz="1600" b="1"/>
              <a:t> Conclusions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nl-NL" smtClean="0"/>
              <a:t>/ name of department</a:t>
            </a:r>
          </a:p>
        </p:txBody>
      </p:sp>
      <p:sp>
        <p:nvSpPr>
          <p:cNvPr id="28675" name="Slide Number Placeholder 4"/>
          <p:cNvSpPr>
            <a:spLocks noGrp="1"/>
          </p:cNvSpPr>
          <p:nvPr>
            <p:ph type="sldNum" sz="quarter" idx="11"/>
          </p:nvPr>
        </p:nvSpPr>
        <p:spPr>
          <a:noFill/>
        </p:spPr>
        <p:txBody>
          <a:bodyPr/>
          <a:lstStyle/>
          <a:p>
            <a:r>
              <a:rPr lang="nl-NL" smtClean="0"/>
              <a:t>PAGE </a:t>
            </a:r>
            <a:fld id="{06DF59B3-B5CD-4591-BB18-33B5CA266B17}" type="slidenum">
              <a:rPr lang="nl-NL" smtClean="0"/>
              <a:pPr/>
              <a:t>20</a:t>
            </a:fld>
            <a:endParaRPr lang="nl-NL" smtClean="0"/>
          </a:p>
        </p:txBody>
      </p:sp>
      <p:sp>
        <p:nvSpPr>
          <p:cNvPr id="28676" name="Date Placeholder 5"/>
          <p:cNvSpPr>
            <a:spLocks noGrp="1"/>
          </p:cNvSpPr>
          <p:nvPr>
            <p:ph type="dt" sz="quarter" idx="12"/>
          </p:nvPr>
        </p:nvSpPr>
        <p:spPr>
          <a:noFill/>
        </p:spPr>
        <p:txBody>
          <a:bodyPr/>
          <a:lstStyle/>
          <a:p>
            <a:fld id="{AFD369A3-FBE4-4BAB-83B5-2639D3344EF6}" type="datetime1">
              <a:rPr lang="nl-NL" smtClean="0"/>
              <a:pPr/>
              <a:t>13-7-2011</a:t>
            </a:fld>
            <a:endParaRPr lang="nl-NL" smtClean="0"/>
          </a:p>
        </p:txBody>
      </p:sp>
      <p:pic>
        <p:nvPicPr>
          <p:cNvPr id="28677" name="Picture 2" descr="D:\PhD_Thesis\CHAPTER_8_EField_sheath\Afbeeldingen\Fig_Field_charge.jpg"/>
          <p:cNvPicPr>
            <a:picLocks noChangeAspect="1" noChangeArrowheads="1"/>
          </p:cNvPicPr>
          <p:nvPr/>
        </p:nvPicPr>
        <p:blipFill>
          <a:blip r:embed="rId3" cstate="print"/>
          <a:srcRect/>
          <a:stretch>
            <a:fillRect/>
          </a:stretch>
        </p:blipFill>
        <p:spPr bwMode="auto">
          <a:xfrm>
            <a:off x="0" y="1295400"/>
            <a:ext cx="9144000" cy="5580063"/>
          </a:xfrm>
          <a:prstGeom prst="rect">
            <a:avLst/>
          </a:prstGeom>
          <a:noFill/>
          <a:ln w="9525">
            <a:noFill/>
            <a:miter lim="800000"/>
            <a:headEnd/>
            <a:tailEnd/>
          </a:ln>
        </p:spPr>
      </p:pic>
      <p:sp>
        <p:nvSpPr>
          <p:cNvPr id="28678" name="TextBox 6"/>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 Method &amp; Procedure | Exp. Setup </a:t>
            </a:r>
            <a:r>
              <a:rPr lang="en-US" sz="1600" b="1">
                <a:solidFill>
                  <a:schemeClr val="tx2"/>
                </a:solidFill>
              </a:rPr>
              <a:t>| Results | </a:t>
            </a:r>
            <a:r>
              <a:rPr lang="en-US" sz="1600" b="1"/>
              <a:t>Conclusions</a:t>
            </a:r>
          </a:p>
        </p:txBody>
      </p:sp>
      <p:sp>
        <p:nvSpPr>
          <p:cNvPr id="28679" name="Title 1"/>
          <p:cNvSpPr>
            <a:spLocks noGrp="1"/>
          </p:cNvSpPr>
          <p:nvPr>
            <p:ph type="title"/>
          </p:nvPr>
        </p:nvSpPr>
        <p:spPr/>
        <p:txBody>
          <a:bodyPr/>
          <a:lstStyle/>
          <a:p>
            <a:pPr eaLnBrk="1" hangingPunct="1"/>
            <a:r>
              <a:rPr lang="en-US" smtClean="0"/>
              <a:t>Results for charge and field profile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Results for charge and field profile</a:t>
            </a:r>
          </a:p>
        </p:txBody>
      </p:sp>
      <p:sp>
        <p:nvSpPr>
          <p:cNvPr id="29699" name="Slide Number Placeholder 4"/>
          <p:cNvSpPr>
            <a:spLocks noGrp="1"/>
          </p:cNvSpPr>
          <p:nvPr>
            <p:ph type="sldNum" sz="quarter" idx="11"/>
          </p:nvPr>
        </p:nvSpPr>
        <p:spPr>
          <a:noFill/>
        </p:spPr>
        <p:txBody>
          <a:bodyPr/>
          <a:lstStyle/>
          <a:p>
            <a:r>
              <a:rPr lang="nl-NL" smtClean="0"/>
              <a:t>PAGE </a:t>
            </a:r>
            <a:fld id="{E2F0FB12-8ED9-443D-9A21-1EA9F1A02C27}" type="slidenum">
              <a:rPr lang="nl-NL" smtClean="0"/>
              <a:pPr/>
              <a:t>21</a:t>
            </a:fld>
            <a:endParaRPr lang="nl-NL" smtClean="0"/>
          </a:p>
        </p:txBody>
      </p:sp>
      <p:sp>
        <p:nvSpPr>
          <p:cNvPr id="29700" name="Date Placeholder 5"/>
          <p:cNvSpPr>
            <a:spLocks noGrp="1"/>
          </p:cNvSpPr>
          <p:nvPr>
            <p:ph type="dt" sz="quarter" idx="12"/>
          </p:nvPr>
        </p:nvSpPr>
        <p:spPr>
          <a:noFill/>
        </p:spPr>
        <p:txBody>
          <a:bodyPr/>
          <a:lstStyle/>
          <a:p>
            <a:fld id="{BF36862A-3A42-44E3-A63E-F78899B0E32D}" type="datetime1">
              <a:rPr lang="nl-NL" smtClean="0"/>
              <a:pPr/>
              <a:t>13-7-2011</a:t>
            </a:fld>
            <a:endParaRPr lang="nl-NL" smtClean="0"/>
          </a:p>
        </p:txBody>
      </p:sp>
      <p:pic>
        <p:nvPicPr>
          <p:cNvPr id="29701" name="Picture 2" descr="D:\PhD_Thesis\CHAPTER_8_EField_sheath\Afbeeldingen\Fig_Field_charge.jpg"/>
          <p:cNvPicPr>
            <a:picLocks noChangeAspect="1" noChangeArrowheads="1"/>
          </p:cNvPicPr>
          <p:nvPr/>
        </p:nvPicPr>
        <p:blipFill>
          <a:blip r:embed="rId3" cstate="print"/>
          <a:srcRect/>
          <a:stretch>
            <a:fillRect/>
          </a:stretch>
        </p:blipFill>
        <p:spPr bwMode="auto">
          <a:xfrm>
            <a:off x="4024313" y="1295400"/>
            <a:ext cx="5119687" cy="4648200"/>
          </a:xfrm>
          <a:prstGeom prst="rect">
            <a:avLst/>
          </a:prstGeom>
          <a:noFill/>
          <a:ln w="9525">
            <a:noFill/>
            <a:miter lim="800000"/>
            <a:headEnd/>
            <a:tailEnd/>
          </a:ln>
        </p:spPr>
      </p:pic>
      <p:sp>
        <p:nvSpPr>
          <p:cNvPr id="29702" name="TextBox 5"/>
          <p:cNvSpPr txBox="1">
            <a:spLocks noChangeArrowheads="1"/>
          </p:cNvSpPr>
          <p:nvPr/>
        </p:nvSpPr>
        <p:spPr bwMode="auto">
          <a:xfrm>
            <a:off x="533400" y="2057400"/>
            <a:ext cx="3022600" cy="1200150"/>
          </a:xfrm>
          <a:prstGeom prst="rect">
            <a:avLst/>
          </a:prstGeom>
          <a:noFill/>
          <a:ln w="9525">
            <a:noFill/>
            <a:miter lim="800000"/>
            <a:headEnd/>
            <a:tailEnd/>
          </a:ln>
        </p:spPr>
        <p:txBody>
          <a:bodyPr wrap="none">
            <a:spAutoFit/>
          </a:bodyPr>
          <a:lstStyle/>
          <a:p>
            <a:r>
              <a:rPr lang="en-US">
                <a:solidFill>
                  <a:srgbClr val="FF0000"/>
                </a:solidFill>
              </a:rPr>
              <a:t>Particle charge:</a:t>
            </a:r>
          </a:p>
          <a:p>
            <a:pPr>
              <a:buFont typeface="Arial" charset="0"/>
              <a:buChar char="•"/>
            </a:pPr>
            <a:r>
              <a:rPr lang="en-US"/>
              <a:t> Indication of a max. in the </a:t>
            </a:r>
          </a:p>
          <a:p>
            <a:r>
              <a:rPr lang="en-US"/>
              <a:t>  particle charge. </a:t>
            </a:r>
          </a:p>
          <a:p>
            <a:r>
              <a:rPr lang="en-US"/>
              <a:t>  </a:t>
            </a:r>
          </a:p>
        </p:txBody>
      </p:sp>
      <p:cxnSp>
        <p:nvCxnSpPr>
          <p:cNvPr id="8" name="Straight Connector 7"/>
          <p:cNvCxnSpPr/>
          <p:nvPr/>
        </p:nvCxnSpPr>
        <p:spPr>
          <a:xfrm rot="10800000">
            <a:off x="5486400" y="3581400"/>
            <a:ext cx="2209800"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29704" name="TextBox 12"/>
          <p:cNvSpPr txBox="1">
            <a:spLocks noChangeArrowheads="1"/>
          </p:cNvSpPr>
          <p:nvPr/>
        </p:nvSpPr>
        <p:spPr bwMode="auto">
          <a:xfrm>
            <a:off x="457200" y="3733800"/>
            <a:ext cx="3535363" cy="1754188"/>
          </a:xfrm>
          <a:prstGeom prst="rect">
            <a:avLst/>
          </a:prstGeom>
          <a:noFill/>
          <a:ln w="9525">
            <a:noFill/>
            <a:miter lim="800000"/>
            <a:headEnd/>
            <a:tailEnd/>
          </a:ln>
        </p:spPr>
        <p:txBody>
          <a:bodyPr wrap="none">
            <a:spAutoFit/>
          </a:bodyPr>
          <a:lstStyle/>
          <a:p>
            <a:r>
              <a:rPr lang="en-US">
                <a:solidFill>
                  <a:srgbClr val="FF0000"/>
                </a:solidFill>
              </a:rPr>
              <a:t>Electric field:</a:t>
            </a:r>
          </a:p>
          <a:p>
            <a:pPr>
              <a:buFont typeface="Arial" charset="0"/>
              <a:buChar char="•"/>
            </a:pPr>
            <a:r>
              <a:rPr lang="en-US"/>
              <a:t> Absolute values agree well with</a:t>
            </a:r>
          </a:p>
          <a:p>
            <a:r>
              <a:rPr lang="en-US"/>
              <a:t>  literature values</a:t>
            </a:r>
          </a:p>
          <a:p>
            <a:endParaRPr lang="en-US"/>
          </a:p>
          <a:p>
            <a:pPr>
              <a:buFont typeface="Arial" charset="0"/>
              <a:buChar char="•"/>
            </a:pPr>
            <a:r>
              <a:rPr lang="en-US"/>
              <a:t> Field slightly non-linear </a:t>
            </a:r>
          </a:p>
          <a:p>
            <a:r>
              <a:rPr lang="en-US"/>
              <a:t>  </a:t>
            </a:r>
          </a:p>
        </p:txBody>
      </p:sp>
      <p:sp>
        <p:nvSpPr>
          <p:cNvPr id="29705" name="TextBox 14"/>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 Method &amp; Procedure | Exp. Setup | Results | Conclusions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smtClean="0"/>
              <a:t>Particle resonance frequency</a:t>
            </a:r>
          </a:p>
        </p:txBody>
      </p:sp>
      <p:sp>
        <p:nvSpPr>
          <p:cNvPr id="6148" name="Footer Placeholder 3"/>
          <p:cNvSpPr>
            <a:spLocks noGrp="1"/>
          </p:cNvSpPr>
          <p:nvPr>
            <p:ph type="ftr" sz="quarter" idx="10"/>
          </p:nvPr>
        </p:nvSpPr>
        <p:spPr>
          <a:noFill/>
        </p:spPr>
        <p:txBody>
          <a:bodyPr/>
          <a:lstStyle/>
          <a:p>
            <a:r>
              <a:rPr lang="nl-NL" smtClean="0"/>
              <a:t>/ name of department</a:t>
            </a:r>
          </a:p>
        </p:txBody>
      </p:sp>
      <p:sp>
        <p:nvSpPr>
          <p:cNvPr id="6149" name="Slide Number Placeholder 4"/>
          <p:cNvSpPr>
            <a:spLocks noGrp="1"/>
          </p:cNvSpPr>
          <p:nvPr>
            <p:ph type="sldNum" sz="quarter" idx="11"/>
          </p:nvPr>
        </p:nvSpPr>
        <p:spPr>
          <a:noFill/>
        </p:spPr>
        <p:txBody>
          <a:bodyPr/>
          <a:lstStyle/>
          <a:p>
            <a:r>
              <a:rPr lang="nl-NL" smtClean="0"/>
              <a:t>PAGE </a:t>
            </a:r>
            <a:fld id="{07AF0118-D0D8-4F09-92A1-9EDE44B15F03}" type="slidenum">
              <a:rPr lang="nl-NL" smtClean="0"/>
              <a:pPr/>
              <a:t>22</a:t>
            </a:fld>
            <a:endParaRPr lang="nl-NL" smtClean="0"/>
          </a:p>
        </p:txBody>
      </p:sp>
      <p:sp>
        <p:nvSpPr>
          <p:cNvPr id="6150" name="Date Placeholder 5"/>
          <p:cNvSpPr>
            <a:spLocks noGrp="1"/>
          </p:cNvSpPr>
          <p:nvPr>
            <p:ph type="dt" sz="quarter" idx="12"/>
          </p:nvPr>
        </p:nvSpPr>
        <p:spPr>
          <a:noFill/>
        </p:spPr>
        <p:txBody>
          <a:bodyPr/>
          <a:lstStyle/>
          <a:p>
            <a:fld id="{2C9E5B74-455A-48A6-B19E-9881AC219EA6}" type="datetime1">
              <a:rPr lang="nl-NL" smtClean="0"/>
              <a:pPr/>
              <a:t>13-7-2011</a:t>
            </a:fld>
            <a:endParaRPr lang="nl-NL" smtClean="0"/>
          </a:p>
        </p:txBody>
      </p:sp>
      <p:pic>
        <p:nvPicPr>
          <p:cNvPr id="6151" name="Picture 2"/>
          <p:cNvPicPr>
            <a:picLocks noChangeAspect="1" noChangeArrowheads="1"/>
          </p:cNvPicPr>
          <p:nvPr/>
        </p:nvPicPr>
        <p:blipFill>
          <a:blip r:embed="rId3" cstate="print"/>
          <a:srcRect/>
          <a:stretch>
            <a:fillRect/>
          </a:stretch>
        </p:blipFill>
        <p:spPr bwMode="auto">
          <a:xfrm>
            <a:off x="152400" y="2438400"/>
            <a:ext cx="4191000" cy="3289300"/>
          </a:xfrm>
          <a:prstGeom prst="rect">
            <a:avLst/>
          </a:prstGeom>
          <a:noFill/>
          <a:ln w="9525">
            <a:noFill/>
            <a:miter lim="800000"/>
            <a:headEnd/>
            <a:tailEnd/>
          </a:ln>
        </p:spPr>
      </p:pic>
      <p:graphicFrame>
        <p:nvGraphicFramePr>
          <p:cNvPr id="6146" name="Object 3"/>
          <p:cNvGraphicFramePr>
            <a:graphicFrameLocks noChangeAspect="1"/>
          </p:cNvGraphicFramePr>
          <p:nvPr/>
        </p:nvGraphicFramePr>
        <p:xfrm>
          <a:off x="4495800" y="3276600"/>
          <a:ext cx="4505325" cy="1092200"/>
        </p:xfrm>
        <a:graphic>
          <a:graphicData uri="http://schemas.openxmlformats.org/presentationml/2006/ole">
            <p:oleObj spid="_x0000_s94210" name="Equation" r:id="rId4" imgW="2095200" imgH="50796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Conclusions Centrifuge Experiments</a:t>
            </a:r>
          </a:p>
        </p:txBody>
      </p:sp>
      <p:sp>
        <p:nvSpPr>
          <p:cNvPr id="30723" name="Slide Number Placeholder 4"/>
          <p:cNvSpPr>
            <a:spLocks noGrp="1"/>
          </p:cNvSpPr>
          <p:nvPr>
            <p:ph type="sldNum" sz="quarter" idx="11"/>
          </p:nvPr>
        </p:nvSpPr>
        <p:spPr>
          <a:noFill/>
        </p:spPr>
        <p:txBody>
          <a:bodyPr/>
          <a:lstStyle/>
          <a:p>
            <a:r>
              <a:rPr lang="nl-NL" smtClean="0"/>
              <a:t>PAGE </a:t>
            </a:r>
            <a:fld id="{5E06A295-71A9-416C-B37E-53DC80F512F6}" type="slidenum">
              <a:rPr lang="nl-NL" smtClean="0"/>
              <a:pPr/>
              <a:t>23</a:t>
            </a:fld>
            <a:endParaRPr lang="nl-NL" smtClean="0"/>
          </a:p>
        </p:txBody>
      </p:sp>
      <p:sp>
        <p:nvSpPr>
          <p:cNvPr id="30724" name="Date Placeholder 5"/>
          <p:cNvSpPr>
            <a:spLocks noGrp="1"/>
          </p:cNvSpPr>
          <p:nvPr>
            <p:ph type="dt" sz="quarter" idx="12"/>
          </p:nvPr>
        </p:nvSpPr>
        <p:spPr>
          <a:noFill/>
        </p:spPr>
        <p:txBody>
          <a:bodyPr/>
          <a:lstStyle/>
          <a:p>
            <a:fld id="{EA6B72B4-4B90-40D7-83DF-9D1C1EEB4081}" type="datetime1">
              <a:rPr lang="nl-NL" smtClean="0"/>
              <a:pPr/>
              <a:t>13-7-2011</a:t>
            </a:fld>
            <a:endParaRPr lang="nl-NL" smtClean="0"/>
          </a:p>
        </p:txBody>
      </p:sp>
      <p:sp>
        <p:nvSpPr>
          <p:cNvPr id="30725" name="TextBox 4"/>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 Method &amp; Procedure | Exp. Setup | Results </a:t>
            </a:r>
            <a:r>
              <a:rPr lang="en-US" sz="1600" b="1">
                <a:solidFill>
                  <a:schemeClr val="tx2"/>
                </a:solidFill>
              </a:rPr>
              <a:t>| Conclusions</a:t>
            </a:r>
          </a:p>
        </p:txBody>
      </p:sp>
      <p:sp>
        <p:nvSpPr>
          <p:cNvPr id="30726" name="TextBox 5"/>
          <p:cNvSpPr txBox="1">
            <a:spLocks noChangeArrowheads="1"/>
          </p:cNvSpPr>
          <p:nvPr/>
        </p:nvSpPr>
        <p:spPr bwMode="auto">
          <a:xfrm>
            <a:off x="457200" y="1600200"/>
            <a:ext cx="7162800" cy="1323975"/>
          </a:xfrm>
          <a:prstGeom prst="rect">
            <a:avLst/>
          </a:prstGeom>
          <a:noFill/>
          <a:ln w="9525">
            <a:noFill/>
            <a:miter lim="800000"/>
            <a:headEnd/>
            <a:tailEnd/>
          </a:ln>
        </p:spPr>
        <p:txBody>
          <a:bodyPr>
            <a:spAutoFit/>
          </a:bodyPr>
          <a:lstStyle/>
          <a:p>
            <a:pPr>
              <a:buFont typeface="Arial" charset="0"/>
              <a:buChar char="•"/>
            </a:pPr>
            <a:r>
              <a:rPr lang="en-US" sz="3200"/>
              <a:t> </a:t>
            </a:r>
            <a:r>
              <a:rPr lang="en-US" sz="2400"/>
              <a:t>Succeeded in developing a novel diagnostic tool </a:t>
            </a:r>
          </a:p>
          <a:p>
            <a:r>
              <a:rPr lang="en-US" sz="2400"/>
              <a:t>   that is able to measure the electric field in the </a:t>
            </a:r>
          </a:p>
          <a:p>
            <a:r>
              <a:rPr lang="en-US" sz="2400"/>
              <a:t>   plasma sheath and particle charge profile. </a:t>
            </a:r>
          </a:p>
        </p:txBody>
      </p:sp>
      <p:sp>
        <p:nvSpPr>
          <p:cNvPr id="30727" name="TextBox 6"/>
          <p:cNvSpPr txBox="1">
            <a:spLocks noChangeArrowheads="1"/>
          </p:cNvSpPr>
          <p:nvPr/>
        </p:nvSpPr>
        <p:spPr bwMode="auto">
          <a:xfrm>
            <a:off x="457200" y="3378200"/>
            <a:ext cx="7162800" cy="954088"/>
          </a:xfrm>
          <a:prstGeom prst="rect">
            <a:avLst/>
          </a:prstGeom>
          <a:noFill/>
          <a:ln w="9525">
            <a:noFill/>
            <a:miter lim="800000"/>
            <a:headEnd/>
            <a:tailEnd/>
          </a:ln>
        </p:spPr>
        <p:txBody>
          <a:bodyPr>
            <a:spAutoFit/>
          </a:bodyPr>
          <a:lstStyle/>
          <a:p>
            <a:pPr>
              <a:buFont typeface="Arial" charset="0"/>
              <a:buChar char="•"/>
            </a:pPr>
            <a:r>
              <a:rPr lang="en-US" sz="3200"/>
              <a:t> </a:t>
            </a:r>
            <a:r>
              <a:rPr lang="en-US" sz="2400"/>
              <a:t>Large error bars on charge measurements. 	(indication of maximum in the sheath)</a:t>
            </a:r>
          </a:p>
        </p:txBody>
      </p:sp>
      <p:sp>
        <p:nvSpPr>
          <p:cNvPr id="30728" name="TextBox 7"/>
          <p:cNvSpPr txBox="1">
            <a:spLocks noChangeArrowheads="1"/>
          </p:cNvSpPr>
          <p:nvPr/>
        </p:nvSpPr>
        <p:spPr bwMode="auto">
          <a:xfrm>
            <a:off x="457200" y="4648200"/>
            <a:ext cx="7162800" cy="584200"/>
          </a:xfrm>
          <a:prstGeom prst="rect">
            <a:avLst/>
          </a:prstGeom>
          <a:noFill/>
          <a:ln w="9525">
            <a:noFill/>
            <a:miter lim="800000"/>
            <a:headEnd/>
            <a:tailEnd/>
          </a:ln>
        </p:spPr>
        <p:txBody>
          <a:bodyPr>
            <a:spAutoFit/>
          </a:bodyPr>
          <a:lstStyle/>
          <a:p>
            <a:pPr>
              <a:buFont typeface="Arial" charset="0"/>
              <a:buChar char="•"/>
            </a:pPr>
            <a:r>
              <a:rPr lang="en-US" sz="3200"/>
              <a:t> </a:t>
            </a:r>
            <a:r>
              <a:rPr lang="en-US" sz="2400"/>
              <a:t>Electric field slightly non-linear.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54</a:t>
            </a:r>
            <a:r>
              <a:rPr lang="en-US" baseline="30000" smtClean="0"/>
              <a:t>th</a:t>
            </a:r>
            <a:r>
              <a:rPr lang="en-US" smtClean="0"/>
              <a:t> ESA Parabolic flight campaign</a:t>
            </a:r>
          </a:p>
        </p:txBody>
      </p:sp>
      <p:sp>
        <p:nvSpPr>
          <p:cNvPr id="2052" name="Slide Number Placeholder 4"/>
          <p:cNvSpPr>
            <a:spLocks noGrp="1"/>
          </p:cNvSpPr>
          <p:nvPr>
            <p:ph type="sldNum" sz="quarter" idx="11"/>
          </p:nvPr>
        </p:nvSpPr>
        <p:spPr>
          <a:noFill/>
        </p:spPr>
        <p:txBody>
          <a:bodyPr/>
          <a:lstStyle/>
          <a:p>
            <a:r>
              <a:rPr lang="nl-NL" smtClean="0"/>
              <a:t>PAGE </a:t>
            </a:r>
            <a:fld id="{DF22A3D6-B357-4C04-9417-89CAE7F87716}" type="slidenum">
              <a:rPr lang="nl-NL" smtClean="0"/>
              <a:pPr/>
              <a:t>24</a:t>
            </a:fld>
            <a:endParaRPr lang="nl-NL" smtClean="0"/>
          </a:p>
        </p:txBody>
      </p:sp>
      <p:sp>
        <p:nvSpPr>
          <p:cNvPr id="2053" name="Date Placeholder 5"/>
          <p:cNvSpPr>
            <a:spLocks noGrp="1"/>
          </p:cNvSpPr>
          <p:nvPr>
            <p:ph type="dt" sz="quarter" idx="12"/>
          </p:nvPr>
        </p:nvSpPr>
        <p:spPr>
          <a:noFill/>
        </p:spPr>
        <p:txBody>
          <a:bodyPr/>
          <a:lstStyle/>
          <a:p>
            <a:fld id="{8CD7215B-5B39-4C70-87CB-961128C11043}" type="datetime1">
              <a:rPr lang="nl-NL" smtClean="0"/>
              <a:pPr/>
              <a:t>13-7-2011</a:t>
            </a:fld>
            <a:endParaRPr lang="nl-NL" smtClean="0"/>
          </a:p>
        </p:txBody>
      </p:sp>
      <p:pic>
        <p:nvPicPr>
          <p:cNvPr id="2054" name="Picture 2" descr="http://www.leem.es/imagenes/Imagen1.png"/>
          <p:cNvPicPr>
            <a:picLocks noChangeAspect="1" noChangeArrowheads="1"/>
          </p:cNvPicPr>
          <p:nvPr/>
        </p:nvPicPr>
        <p:blipFill>
          <a:blip r:embed="rId3" cstate="print"/>
          <a:srcRect/>
          <a:stretch>
            <a:fillRect/>
          </a:stretch>
        </p:blipFill>
        <p:spPr bwMode="auto">
          <a:xfrm>
            <a:off x="3890963" y="1295400"/>
            <a:ext cx="5253037" cy="3276600"/>
          </a:xfrm>
          <a:prstGeom prst="rect">
            <a:avLst/>
          </a:prstGeom>
          <a:noFill/>
          <a:ln w="9525">
            <a:noFill/>
            <a:miter lim="800000"/>
            <a:headEnd/>
            <a:tailEnd/>
          </a:ln>
        </p:spPr>
      </p:pic>
      <p:sp>
        <p:nvSpPr>
          <p:cNvPr id="2055" name="TextBox 8"/>
          <p:cNvSpPr txBox="1">
            <a:spLocks noChangeArrowheads="1"/>
          </p:cNvSpPr>
          <p:nvPr/>
        </p:nvSpPr>
        <p:spPr bwMode="auto">
          <a:xfrm>
            <a:off x="346075" y="3962400"/>
            <a:ext cx="8797925" cy="1200150"/>
          </a:xfrm>
          <a:prstGeom prst="rect">
            <a:avLst/>
          </a:prstGeom>
          <a:noFill/>
          <a:ln w="9525">
            <a:noFill/>
            <a:miter lim="800000"/>
            <a:headEnd/>
            <a:tailEnd/>
          </a:ln>
        </p:spPr>
        <p:txBody>
          <a:bodyPr wrap="none">
            <a:spAutoFit/>
          </a:bodyPr>
          <a:lstStyle/>
          <a:p>
            <a:pPr>
              <a:buFont typeface="Arial" charset="0"/>
              <a:buChar char="•"/>
            </a:pPr>
            <a:r>
              <a:rPr lang="en-US" sz="2400"/>
              <a:t> Adapted Airbus A300</a:t>
            </a:r>
          </a:p>
          <a:p>
            <a:pPr>
              <a:buFont typeface="Arial" charset="0"/>
              <a:buChar char="•"/>
            </a:pPr>
            <a:r>
              <a:rPr lang="en-US" sz="2400"/>
              <a:t> Each flight day 31 sequences of </a:t>
            </a:r>
            <a:r>
              <a:rPr lang="en-US" sz="2400" i="1"/>
              <a:t>hyper – micro – hyper</a:t>
            </a:r>
            <a:r>
              <a:rPr lang="en-US" sz="2400"/>
              <a:t> gravity</a:t>
            </a:r>
          </a:p>
          <a:p>
            <a:pPr>
              <a:buFont typeface="Arial" charset="0"/>
              <a:buChar char="•"/>
            </a:pPr>
            <a:r>
              <a:rPr lang="en-US" sz="2400"/>
              <a:t> 3 flight days</a:t>
            </a:r>
          </a:p>
        </p:txBody>
      </p:sp>
      <p:sp>
        <p:nvSpPr>
          <p:cNvPr id="2056" name="TextBox 9"/>
          <p:cNvSpPr txBox="1">
            <a:spLocks noChangeArrowheads="1"/>
          </p:cNvSpPr>
          <p:nvPr/>
        </p:nvSpPr>
        <p:spPr bwMode="auto">
          <a:xfrm>
            <a:off x="5486400" y="914400"/>
            <a:ext cx="3143250" cy="369888"/>
          </a:xfrm>
          <a:prstGeom prst="rect">
            <a:avLst/>
          </a:prstGeom>
          <a:noFill/>
          <a:ln w="9525">
            <a:noFill/>
            <a:miter lim="800000"/>
            <a:headEnd/>
            <a:tailEnd/>
          </a:ln>
        </p:spPr>
        <p:txBody>
          <a:bodyPr wrap="none">
            <a:spAutoFit/>
          </a:bodyPr>
          <a:lstStyle/>
          <a:p>
            <a:r>
              <a:rPr lang="en-US">
                <a:solidFill>
                  <a:schemeClr val="tx2"/>
                </a:solidFill>
              </a:rPr>
              <a:t>May 2011, Bordeaux, France</a:t>
            </a:r>
          </a:p>
        </p:txBody>
      </p:sp>
      <p:pic>
        <p:nvPicPr>
          <p:cNvPr id="2057" name="Picture 8" descr="http://www.jobbeckers.nl/pictures/033.JPG"/>
          <p:cNvPicPr>
            <a:picLocks noChangeAspect="1" noChangeArrowheads="1"/>
          </p:cNvPicPr>
          <p:nvPr/>
        </p:nvPicPr>
        <p:blipFill>
          <a:blip r:embed="rId4" cstate="print"/>
          <a:srcRect/>
          <a:stretch>
            <a:fillRect/>
          </a:stretch>
        </p:blipFill>
        <p:spPr bwMode="auto">
          <a:xfrm>
            <a:off x="228600" y="1752600"/>
            <a:ext cx="2743200" cy="2057400"/>
          </a:xfrm>
          <a:prstGeom prst="rect">
            <a:avLst/>
          </a:prstGeom>
          <a:noFill/>
          <a:ln w="9525">
            <a:noFill/>
            <a:miter lim="800000"/>
            <a:headEnd/>
            <a:tailEnd/>
          </a:ln>
        </p:spPr>
      </p:pic>
      <p:graphicFrame>
        <p:nvGraphicFramePr>
          <p:cNvPr id="2050" name="Object 9"/>
          <p:cNvGraphicFramePr>
            <a:graphicFrameLocks noChangeAspect="1"/>
          </p:cNvGraphicFramePr>
          <p:nvPr/>
        </p:nvGraphicFramePr>
        <p:xfrm>
          <a:off x="2667000" y="4724400"/>
          <a:ext cx="4149725" cy="2133600"/>
        </p:xfrm>
        <a:graphic>
          <a:graphicData uri="http://schemas.openxmlformats.org/presentationml/2006/ole">
            <p:oleObj spid="_x0000_s95234" name="Graph" r:id="rId5" imgW="4150080" imgH="2895840" progId="Origin50.Graph">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Isosceles Triangle 50"/>
          <p:cNvSpPr/>
          <p:nvPr/>
        </p:nvSpPr>
        <p:spPr>
          <a:xfrm>
            <a:off x="4495800" y="1600200"/>
            <a:ext cx="1600200" cy="3352800"/>
          </a:xfrm>
          <a:prstGeom prst="triangle">
            <a:avLst>
              <a:gd name="adj" fmla="val 52778"/>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410200" y="2057400"/>
            <a:ext cx="2590800" cy="2590800"/>
          </a:xfrm>
          <a:prstGeom prst="rect">
            <a:avLst/>
          </a:prstGeom>
          <a:solidFill>
            <a:schemeClr val="tx2">
              <a:lumMod val="85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943600" y="25908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5" name="Title 1"/>
          <p:cNvSpPr>
            <a:spLocks noGrp="1"/>
          </p:cNvSpPr>
          <p:nvPr>
            <p:ph type="title"/>
          </p:nvPr>
        </p:nvSpPr>
        <p:spPr/>
        <p:txBody>
          <a:bodyPr/>
          <a:lstStyle/>
          <a:p>
            <a:r>
              <a:rPr lang="en-US" smtClean="0"/>
              <a:t>Experiment</a:t>
            </a:r>
          </a:p>
        </p:txBody>
      </p:sp>
      <p:sp>
        <p:nvSpPr>
          <p:cNvPr id="25606" name="Slide Number Placeholder 4"/>
          <p:cNvSpPr>
            <a:spLocks noGrp="1"/>
          </p:cNvSpPr>
          <p:nvPr>
            <p:ph type="sldNum" sz="quarter" idx="11"/>
          </p:nvPr>
        </p:nvSpPr>
        <p:spPr>
          <a:noFill/>
        </p:spPr>
        <p:txBody>
          <a:bodyPr/>
          <a:lstStyle/>
          <a:p>
            <a:r>
              <a:rPr lang="nl-NL" smtClean="0"/>
              <a:t>PAGE </a:t>
            </a:r>
            <a:fld id="{9C34B693-CF52-4347-92C7-3205CE3DE131}" type="slidenum">
              <a:rPr lang="nl-NL" smtClean="0"/>
              <a:pPr/>
              <a:t>25</a:t>
            </a:fld>
            <a:endParaRPr lang="nl-NL" smtClean="0"/>
          </a:p>
        </p:txBody>
      </p:sp>
      <p:sp>
        <p:nvSpPr>
          <p:cNvPr id="25607" name="Date Placeholder 5"/>
          <p:cNvSpPr>
            <a:spLocks noGrp="1"/>
          </p:cNvSpPr>
          <p:nvPr>
            <p:ph type="dt" sz="quarter" idx="12"/>
          </p:nvPr>
        </p:nvSpPr>
        <p:spPr>
          <a:noFill/>
        </p:spPr>
        <p:txBody>
          <a:bodyPr/>
          <a:lstStyle/>
          <a:p>
            <a:fld id="{3A38DC62-AE1A-4158-8E1C-01E2CCFCF58A}" type="datetime1">
              <a:rPr lang="nl-NL" smtClean="0"/>
              <a:pPr/>
              <a:t>13-7-2011</a:t>
            </a:fld>
            <a:endParaRPr lang="nl-NL" smtClean="0"/>
          </a:p>
        </p:txBody>
      </p:sp>
      <p:sp>
        <p:nvSpPr>
          <p:cNvPr id="25608" name="TextBox 8"/>
          <p:cNvSpPr txBox="1">
            <a:spLocks noChangeArrowheads="1"/>
          </p:cNvSpPr>
          <p:nvPr/>
        </p:nvSpPr>
        <p:spPr bwMode="auto">
          <a:xfrm>
            <a:off x="6553200" y="1371600"/>
            <a:ext cx="1492250" cy="369888"/>
          </a:xfrm>
          <a:prstGeom prst="rect">
            <a:avLst/>
          </a:prstGeom>
          <a:noFill/>
          <a:ln w="9525">
            <a:noFill/>
            <a:miter lim="800000"/>
            <a:headEnd/>
            <a:tailEnd/>
          </a:ln>
        </p:spPr>
        <p:txBody>
          <a:bodyPr wrap="none">
            <a:spAutoFit/>
          </a:bodyPr>
          <a:lstStyle/>
          <a:p>
            <a:r>
              <a:rPr lang="en-US">
                <a:solidFill>
                  <a:srgbClr val="000000"/>
                </a:solidFill>
              </a:rPr>
              <a:t>microparticle</a:t>
            </a:r>
          </a:p>
        </p:txBody>
      </p:sp>
      <p:sp>
        <p:nvSpPr>
          <p:cNvPr id="25609" name="TextBox 12"/>
          <p:cNvSpPr txBox="1">
            <a:spLocks noChangeArrowheads="1"/>
          </p:cNvSpPr>
          <p:nvPr/>
        </p:nvSpPr>
        <p:spPr bwMode="auto">
          <a:xfrm>
            <a:off x="5486400" y="3962400"/>
            <a:ext cx="1928813" cy="646113"/>
          </a:xfrm>
          <a:prstGeom prst="rect">
            <a:avLst/>
          </a:prstGeom>
          <a:noFill/>
          <a:ln w="9525">
            <a:noFill/>
            <a:miter lim="800000"/>
            <a:headEnd/>
            <a:tailEnd/>
          </a:ln>
        </p:spPr>
        <p:txBody>
          <a:bodyPr wrap="none">
            <a:spAutoFit/>
          </a:bodyPr>
          <a:lstStyle/>
          <a:p>
            <a:r>
              <a:rPr lang="en-US">
                <a:solidFill>
                  <a:srgbClr val="000000"/>
                </a:solidFill>
              </a:rPr>
              <a:t>RF powered </a:t>
            </a:r>
          </a:p>
          <a:p>
            <a:r>
              <a:rPr lang="en-US">
                <a:solidFill>
                  <a:srgbClr val="000000"/>
                </a:solidFill>
              </a:rPr>
              <a:t>Bottom electrode</a:t>
            </a:r>
          </a:p>
        </p:txBody>
      </p:sp>
      <p:sp>
        <p:nvSpPr>
          <p:cNvPr id="14" name="Rectangle 13"/>
          <p:cNvSpPr/>
          <p:nvPr/>
        </p:nvSpPr>
        <p:spPr>
          <a:xfrm>
            <a:off x="2209800" y="2895600"/>
            <a:ext cx="1143000" cy="685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81000" y="1524000"/>
            <a:ext cx="1295400" cy="762000"/>
          </a:xfrm>
          <a:prstGeom prst="rect">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Function generator</a:t>
            </a:r>
          </a:p>
        </p:txBody>
      </p:sp>
      <p:sp>
        <p:nvSpPr>
          <p:cNvPr id="17" name="Rectangle 16"/>
          <p:cNvSpPr/>
          <p:nvPr/>
        </p:nvSpPr>
        <p:spPr>
          <a:xfrm>
            <a:off x="1981200" y="1524000"/>
            <a:ext cx="1295400" cy="762000"/>
          </a:xfrm>
          <a:prstGeom prst="rect">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RF Amplifier</a:t>
            </a:r>
          </a:p>
        </p:txBody>
      </p:sp>
      <p:sp>
        <p:nvSpPr>
          <p:cNvPr id="18" name="Rectangle 17"/>
          <p:cNvSpPr/>
          <p:nvPr/>
        </p:nvSpPr>
        <p:spPr>
          <a:xfrm>
            <a:off x="3581400" y="1524000"/>
            <a:ext cx="1295400" cy="762000"/>
          </a:xfrm>
          <a:prstGeom prst="rect">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Match-box</a:t>
            </a:r>
          </a:p>
        </p:txBody>
      </p:sp>
      <p:cxnSp>
        <p:nvCxnSpPr>
          <p:cNvPr id="22" name="Straight Connector 21"/>
          <p:cNvCxnSpPr>
            <a:stCxn id="16" idx="3"/>
            <a:endCxn id="17" idx="1"/>
          </p:cNvCxnSpPr>
          <p:nvPr/>
        </p:nvCxnSpPr>
        <p:spPr>
          <a:xfrm>
            <a:off x="1676400" y="1905000"/>
            <a:ext cx="3048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3"/>
            <a:endCxn id="18" idx="1"/>
          </p:cNvCxnSpPr>
          <p:nvPr/>
        </p:nvCxnSpPr>
        <p:spPr>
          <a:xfrm>
            <a:off x="3276600" y="1905000"/>
            <a:ext cx="3048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hape 25"/>
          <p:cNvCxnSpPr>
            <a:stCxn id="18" idx="3"/>
            <a:endCxn id="7" idx="0"/>
          </p:cNvCxnSpPr>
          <p:nvPr/>
        </p:nvCxnSpPr>
        <p:spPr>
          <a:xfrm>
            <a:off x="4876800" y="1905000"/>
            <a:ext cx="1828800" cy="152400"/>
          </a:xfrm>
          <a:prstGeom prst="bentConnector2">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200400" y="5257800"/>
            <a:ext cx="2133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33400" y="54102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Connector 33"/>
          <p:cNvCxnSpPr>
            <a:stCxn id="32" idx="3"/>
            <a:endCxn id="31" idx="1"/>
          </p:cNvCxnSpPr>
          <p:nvPr/>
        </p:nvCxnSpPr>
        <p:spPr>
          <a:xfrm>
            <a:off x="1828800" y="5753100"/>
            <a:ext cx="1371600" cy="0"/>
          </a:xfrm>
          <a:prstGeom prst="line">
            <a:avLst/>
          </a:prstGeom>
          <a:ln w="63500">
            <a:solidFill>
              <a:srgbClr val="66FF33"/>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276600" y="5334000"/>
            <a:ext cx="3810000" cy="838200"/>
          </a:xfrm>
          <a:prstGeom prst="rect">
            <a:avLst/>
          </a:prstGeom>
          <a:solidFill>
            <a:srgbClr val="92D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6324600" y="2133600"/>
            <a:ext cx="838200" cy="3200400"/>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ight Triangle 37"/>
          <p:cNvSpPr/>
          <p:nvPr/>
        </p:nvSpPr>
        <p:spPr>
          <a:xfrm>
            <a:off x="6248400" y="5257800"/>
            <a:ext cx="990600" cy="990600"/>
          </a:xfrm>
          <a:prstGeom prst="rtTriangle">
            <a:avLst/>
          </a:prstGeom>
          <a:solidFill>
            <a:schemeClr val="tx2"/>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629400" y="5943600"/>
            <a:ext cx="25146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cxnSp>
        <p:nvCxnSpPr>
          <p:cNvPr id="41" name="Straight Connector 40"/>
          <p:cNvCxnSpPr/>
          <p:nvPr/>
        </p:nvCxnSpPr>
        <p:spPr>
          <a:xfrm rot="5400000">
            <a:off x="6248400" y="5257800"/>
            <a:ext cx="990600" cy="990600"/>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25625" name="TextBox 41"/>
          <p:cNvSpPr txBox="1">
            <a:spLocks noChangeArrowheads="1"/>
          </p:cNvSpPr>
          <p:nvPr/>
        </p:nvSpPr>
        <p:spPr bwMode="auto">
          <a:xfrm>
            <a:off x="6934200" y="5715000"/>
            <a:ext cx="787400" cy="369888"/>
          </a:xfrm>
          <a:prstGeom prst="rect">
            <a:avLst/>
          </a:prstGeom>
          <a:noFill/>
          <a:ln w="9525">
            <a:noFill/>
            <a:miter lim="800000"/>
            <a:headEnd/>
            <a:tailEnd/>
          </a:ln>
        </p:spPr>
        <p:txBody>
          <a:bodyPr wrap="none">
            <a:spAutoFit/>
          </a:bodyPr>
          <a:lstStyle/>
          <a:p>
            <a:r>
              <a:rPr lang="en-US">
                <a:solidFill>
                  <a:srgbClr val="000000"/>
                </a:solidFill>
              </a:rPr>
              <a:t>mirror</a:t>
            </a:r>
          </a:p>
        </p:txBody>
      </p:sp>
      <p:sp>
        <p:nvSpPr>
          <p:cNvPr id="25626" name="TextBox 42"/>
          <p:cNvSpPr txBox="1">
            <a:spLocks noChangeArrowheads="1"/>
          </p:cNvSpPr>
          <p:nvPr/>
        </p:nvSpPr>
        <p:spPr bwMode="auto">
          <a:xfrm>
            <a:off x="1752600" y="3581400"/>
            <a:ext cx="1782763" cy="369888"/>
          </a:xfrm>
          <a:prstGeom prst="rect">
            <a:avLst/>
          </a:prstGeom>
          <a:noFill/>
          <a:ln w="9525">
            <a:noFill/>
            <a:miter lim="800000"/>
            <a:headEnd/>
            <a:tailEnd/>
          </a:ln>
        </p:spPr>
        <p:txBody>
          <a:bodyPr wrap="none">
            <a:spAutoFit/>
          </a:bodyPr>
          <a:lstStyle/>
          <a:p>
            <a:r>
              <a:rPr lang="en-US">
                <a:solidFill>
                  <a:srgbClr val="000000"/>
                </a:solidFill>
              </a:rPr>
              <a:t>Webcam 60 fps</a:t>
            </a:r>
          </a:p>
        </p:txBody>
      </p:sp>
      <p:sp>
        <p:nvSpPr>
          <p:cNvPr id="25627" name="TextBox 43"/>
          <p:cNvSpPr txBox="1">
            <a:spLocks noChangeArrowheads="1"/>
          </p:cNvSpPr>
          <p:nvPr/>
        </p:nvSpPr>
        <p:spPr bwMode="auto">
          <a:xfrm>
            <a:off x="3581400" y="3810000"/>
            <a:ext cx="1479550" cy="646113"/>
          </a:xfrm>
          <a:prstGeom prst="rect">
            <a:avLst/>
          </a:prstGeom>
          <a:noFill/>
          <a:ln w="9525">
            <a:noFill/>
            <a:miter lim="800000"/>
            <a:headEnd/>
            <a:tailEnd/>
          </a:ln>
        </p:spPr>
        <p:txBody>
          <a:bodyPr wrap="none">
            <a:spAutoFit/>
          </a:bodyPr>
          <a:lstStyle/>
          <a:p>
            <a:pPr algn="ctr"/>
            <a:r>
              <a:rPr lang="en-US">
                <a:solidFill>
                  <a:srgbClr val="000000"/>
                </a:solidFill>
              </a:rPr>
              <a:t>Interference </a:t>
            </a:r>
          </a:p>
          <a:p>
            <a:pPr algn="ctr"/>
            <a:r>
              <a:rPr lang="en-US">
                <a:solidFill>
                  <a:srgbClr val="000000"/>
                </a:solidFill>
              </a:rPr>
              <a:t>filter</a:t>
            </a:r>
          </a:p>
        </p:txBody>
      </p:sp>
      <p:sp>
        <p:nvSpPr>
          <p:cNvPr id="25628" name="TextBox 44"/>
          <p:cNvSpPr txBox="1">
            <a:spLocks noChangeArrowheads="1"/>
          </p:cNvSpPr>
          <p:nvPr/>
        </p:nvSpPr>
        <p:spPr bwMode="auto">
          <a:xfrm>
            <a:off x="487363" y="6172200"/>
            <a:ext cx="2082800" cy="369888"/>
          </a:xfrm>
          <a:prstGeom prst="rect">
            <a:avLst/>
          </a:prstGeom>
          <a:noFill/>
          <a:ln w="9525">
            <a:noFill/>
            <a:miter lim="800000"/>
            <a:headEnd/>
            <a:tailEnd/>
          </a:ln>
        </p:spPr>
        <p:txBody>
          <a:bodyPr wrap="none">
            <a:spAutoFit/>
          </a:bodyPr>
          <a:lstStyle/>
          <a:p>
            <a:r>
              <a:rPr lang="en-US">
                <a:solidFill>
                  <a:srgbClr val="000000"/>
                </a:solidFill>
              </a:rPr>
              <a:t>532nm diode laser</a:t>
            </a:r>
          </a:p>
        </p:txBody>
      </p:sp>
      <p:sp>
        <p:nvSpPr>
          <p:cNvPr id="15" name="Isosceles Triangle 14"/>
          <p:cNvSpPr/>
          <p:nvPr/>
        </p:nvSpPr>
        <p:spPr>
          <a:xfrm>
            <a:off x="3276600" y="2971800"/>
            <a:ext cx="685800" cy="533400"/>
          </a:xfrm>
          <a:prstGeom prst="triangle">
            <a:avLst/>
          </a:prstGeom>
          <a:solidFill>
            <a:schemeClr val="tx2">
              <a:lumMod val="5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4191000" y="2743200"/>
            <a:ext cx="76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553200" y="31242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rot="5400000">
            <a:off x="6400800" y="2286000"/>
            <a:ext cx="1219200" cy="60960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5633" name="TextBox 36"/>
          <p:cNvSpPr txBox="1">
            <a:spLocks noChangeArrowheads="1"/>
          </p:cNvSpPr>
          <p:nvPr/>
        </p:nvSpPr>
        <p:spPr bwMode="auto">
          <a:xfrm>
            <a:off x="3200400" y="6248400"/>
            <a:ext cx="1812925" cy="369888"/>
          </a:xfrm>
          <a:prstGeom prst="rect">
            <a:avLst/>
          </a:prstGeom>
          <a:noFill/>
          <a:ln w="9525">
            <a:noFill/>
            <a:miter lim="800000"/>
            <a:headEnd/>
            <a:tailEnd/>
          </a:ln>
        </p:spPr>
        <p:txBody>
          <a:bodyPr wrap="none">
            <a:spAutoFit/>
          </a:bodyPr>
          <a:lstStyle/>
          <a:p>
            <a:r>
              <a:rPr lang="en-US">
                <a:solidFill>
                  <a:srgbClr val="000000"/>
                </a:solidFill>
              </a:rPr>
              <a:t>Beam expander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Experiment</a:t>
            </a:r>
          </a:p>
        </p:txBody>
      </p:sp>
      <p:sp>
        <p:nvSpPr>
          <p:cNvPr id="26627" name="Slide Number Placeholder 4"/>
          <p:cNvSpPr>
            <a:spLocks noGrp="1"/>
          </p:cNvSpPr>
          <p:nvPr>
            <p:ph type="sldNum" sz="quarter" idx="11"/>
          </p:nvPr>
        </p:nvSpPr>
        <p:spPr>
          <a:noFill/>
        </p:spPr>
        <p:txBody>
          <a:bodyPr/>
          <a:lstStyle/>
          <a:p>
            <a:r>
              <a:rPr lang="nl-NL" smtClean="0"/>
              <a:t>PAGE </a:t>
            </a:r>
            <a:fld id="{04134489-A8F9-4A00-8664-FD32582F235F}" type="slidenum">
              <a:rPr lang="nl-NL" smtClean="0"/>
              <a:pPr/>
              <a:t>26</a:t>
            </a:fld>
            <a:endParaRPr lang="nl-NL" smtClean="0"/>
          </a:p>
        </p:txBody>
      </p:sp>
      <p:sp>
        <p:nvSpPr>
          <p:cNvPr id="26628" name="Date Placeholder 5"/>
          <p:cNvSpPr>
            <a:spLocks noGrp="1"/>
          </p:cNvSpPr>
          <p:nvPr>
            <p:ph type="dt" sz="quarter" idx="12"/>
          </p:nvPr>
        </p:nvSpPr>
        <p:spPr>
          <a:noFill/>
        </p:spPr>
        <p:txBody>
          <a:bodyPr/>
          <a:lstStyle/>
          <a:p>
            <a:fld id="{BBBD4ADF-F183-43EF-87EB-CFBA1072B2F7}" type="datetime1">
              <a:rPr lang="nl-NL" smtClean="0"/>
              <a:pPr/>
              <a:t>13-7-2011</a:t>
            </a:fld>
            <a:endParaRPr lang="nl-NL" smtClean="0"/>
          </a:p>
        </p:txBody>
      </p:sp>
      <p:pic>
        <p:nvPicPr>
          <p:cNvPr id="26629" name="Picture 4" descr="\\Physstor\epg-common\Paraboolvluchten\Foto's\P1060973.JPG"/>
          <p:cNvPicPr>
            <a:picLocks noChangeAspect="1" noChangeArrowheads="1"/>
          </p:cNvPicPr>
          <p:nvPr/>
        </p:nvPicPr>
        <p:blipFill>
          <a:blip r:embed="rId2" cstate="print"/>
          <a:srcRect/>
          <a:stretch>
            <a:fillRect/>
          </a:stretch>
        </p:blipFill>
        <p:spPr bwMode="auto">
          <a:xfrm>
            <a:off x="228600" y="1600200"/>
            <a:ext cx="5559425" cy="4170363"/>
          </a:xfrm>
          <a:prstGeom prst="rect">
            <a:avLst/>
          </a:prstGeom>
          <a:noFill/>
          <a:ln w="9525">
            <a:noFill/>
            <a:miter lim="800000"/>
            <a:headEnd/>
            <a:tailEnd/>
          </a:ln>
        </p:spPr>
      </p:pic>
      <p:sp>
        <p:nvSpPr>
          <p:cNvPr id="26630" name="TextBox 9"/>
          <p:cNvSpPr txBox="1">
            <a:spLocks noChangeArrowheads="1"/>
          </p:cNvSpPr>
          <p:nvPr/>
        </p:nvSpPr>
        <p:spPr bwMode="auto">
          <a:xfrm>
            <a:off x="5791200" y="5421313"/>
            <a:ext cx="2390775" cy="369887"/>
          </a:xfrm>
          <a:prstGeom prst="rect">
            <a:avLst/>
          </a:prstGeom>
          <a:noFill/>
          <a:ln w="9525">
            <a:noFill/>
            <a:miter lim="800000"/>
            <a:headEnd/>
            <a:tailEnd/>
          </a:ln>
        </p:spPr>
        <p:txBody>
          <a:bodyPr wrap="none">
            <a:spAutoFit/>
          </a:bodyPr>
          <a:lstStyle/>
          <a:p>
            <a:r>
              <a:rPr lang="en-US"/>
              <a:t>Rack #1 and Rack #2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Experiment</a:t>
            </a:r>
          </a:p>
        </p:txBody>
      </p:sp>
      <p:sp>
        <p:nvSpPr>
          <p:cNvPr id="27651" name="Slide Number Placeholder 4"/>
          <p:cNvSpPr>
            <a:spLocks noGrp="1"/>
          </p:cNvSpPr>
          <p:nvPr>
            <p:ph type="sldNum" sz="quarter" idx="11"/>
          </p:nvPr>
        </p:nvSpPr>
        <p:spPr>
          <a:noFill/>
        </p:spPr>
        <p:txBody>
          <a:bodyPr/>
          <a:lstStyle/>
          <a:p>
            <a:r>
              <a:rPr lang="nl-NL" smtClean="0"/>
              <a:t>PAGE </a:t>
            </a:r>
            <a:fld id="{3853CC20-A1D2-4E09-9C11-20A81A5C956C}" type="slidenum">
              <a:rPr lang="nl-NL" smtClean="0"/>
              <a:pPr/>
              <a:t>27</a:t>
            </a:fld>
            <a:endParaRPr lang="nl-NL" smtClean="0"/>
          </a:p>
        </p:txBody>
      </p:sp>
      <p:sp>
        <p:nvSpPr>
          <p:cNvPr id="27652" name="Date Placeholder 5"/>
          <p:cNvSpPr>
            <a:spLocks noGrp="1"/>
          </p:cNvSpPr>
          <p:nvPr>
            <p:ph type="dt" sz="quarter" idx="12"/>
          </p:nvPr>
        </p:nvSpPr>
        <p:spPr>
          <a:noFill/>
        </p:spPr>
        <p:txBody>
          <a:bodyPr/>
          <a:lstStyle/>
          <a:p>
            <a:fld id="{32045B56-F3D3-4BBD-B3F3-C8D8DDDEAA39}" type="datetime1">
              <a:rPr lang="nl-NL" smtClean="0"/>
              <a:pPr/>
              <a:t>13-7-2011</a:t>
            </a:fld>
            <a:endParaRPr lang="nl-NL" smtClean="0"/>
          </a:p>
        </p:txBody>
      </p:sp>
      <p:pic>
        <p:nvPicPr>
          <p:cNvPr id="27653" name="Picture 2" descr="\\Physstor\epg-common\Paraboolvluchten\Foto's\P1060972.JPG"/>
          <p:cNvPicPr>
            <a:picLocks noChangeAspect="1" noChangeArrowheads="1"/>
          </p:cNvPicPr>
          <p:nvPr/>
        </p:nvPicPr>
        <p:blipFill>
          <a:blip r:embed="rId2" cstate="print"/>
          <a:srcRect/>
          <a:stretch>
            <a:fillRect/>
          </a:stretch>
        </p:blipFill>
        <p:spPr bwMode="auto">
          <a:xfrm>
            <a:off x="228600" y="1524000"/>
            <a:ext cx="5562600" cy="4171950"/>
          </a:xfrm>
          <a:prstGeom prst="rect">
            <a:avLst/>
          </a:prstGeom>
          <a:noFill/>
          <a:ln w="9525">
            <a:noFill/>
            <a:miter lim="800000"/>
            <a:headEnd/>
            <a:tailEnd/>
          </a:ln>
        </p:spPr>
      </p:pic>
      <p:sp>
        <p:nvSpPr>
          <p:cNvPr id="27654" name="TextBox 7"/>
          <p:cNvSpPr txBox="1">
            <a:spLocks noChangeArrowheads="1"/>
          </p:cNvSpPr>
          <p:nvPr/>
        </p:nvSpPr>
        <p:spPr bwMode="auto">
          <a:xfrm>
            <a:off x="5816600" y="5334000"/>
            <a:ext cx="2108200" cy="369888"/>
          </a:xfrm>
          <a:prstGeom prst="rect">
            <a:avLst/>
          </a:prstGeom>
          <a:noFill/>
          <a:ln w="9525">
            <a:noFill/>
            <a:miter lim="800000"/>
            <a:headEnd/>
            <a:tailEnd/>
          </a:ln>
        </p:spPr>
        <p:txBody>
          <a:bodyPr wrap="none">
            <a:spAutoFit/>
          </a:bodyPr>
          <a:lstStyle/>
          <a:p>
            <a:r>
              <a:rPr lang="en-US"/>
              <a:t>Inner side Rack #1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Time line</a:t>
            </a:r>
          </a:p>
        </p:txBody>
      </p:sp>
      <p:sp>
        <p:nvSpPr>
          <p:cNvPr id="28675" name="Content Placeholder 2"/>
          <p:cNvSpPr>
            <a:spLocks noGrp="1"/>
          </p:cNvSpPr>
          <p:nvPr>
            <p:ph idx="1"/>
          </p:nvPr>
        </p:nvSpPr>
        <p:spPr>
          <a:xfrm>
            <a:off x="609600" y="1828800"/>
            <a:ext cx="7994650" cy="3959225"/>
          </a:xfrm>
        </p:spPr>
        <p:txBody>
          <a:bodyPr/>
          <a:lstStyle/>
          <a:p>
            <a:r>
              <a:rPr lang="en-US" smtClean="0"/>
              <a:t>Proposal – Accepted in November 2009</a:t>
            </a:r>
          </a:p>
          <a:p>
            <a:r>
              <a:rPr lang="en-US" smtClean="0"/>
              <a:t>Experiment design</a:t>
            </a:r>
          </a:p>
          <a:p>
            <a:r>
              <a:rPr lang="en-US" smtClean="0"/>
              <a:t>Start building experiment in November 2010</a:t>
            </a:r>
          </a:p>
          <a:p>
            <a:r>
              <a:rPr lang="en-US" smtClean="0"/>
              <a:t>Start writing Experiment Safety Data Package</a:t>
            </a:r>
          </a:p>
          <a:p>
            <a:endParaRPr lang="en-US" smtClean="0"/>
          </a:p>
          <a:p>
            <a:r>
              <a:rPr lang="en-US" smtClean="0"/>
              <a:t>Flight campaign originally planned for March 2011</a:t>
            </a:r>
          </a:p>
          <a:p>
            <a:r>
              <a:rPr lang="en-US" smtClean="0"/>
              <a:t>Postponed until May 2011</a:t>
            </a:r>
          </a:p>
          <a:p>
            <a:endParaRPr lang="en-US" smtClean="0"/>
          </a:p>
        </p:txBody>
      </p:sp>
      <p:sp>
        <p:nvSpPr>
          <p:cNvPr id="28676" name="Slide Number Placeholder 4"/>
          <p:cNvSpPr>
            <a:spLocks noGrp="1"/>
          </p:cNvSpPr>
          <p:nvPr>
            <p:ph type="sldNum" sz="quarter" idx="11"/>
          </p:nvPr>
        </p:nvSpPr>
        <p:spPr>
          <a:noFill/>
        </p:spPr>
        <p:txBody>
          <a:bodyPr/>
          <a:lstStyle/>
          <a:p>
            <a:r>
              <a:rPr lang="nl-NL" smtClean="0"/>
              <a:t>PAGE </a:t>
            </a:r>
            <a:fld id="{B915D9CC-B023-4203-8181-97E55DAD1F2B}" type="slidenum">
              <a:rPr lang="nl-NL" smtClean="0"/>
              <a:pPr/>
              <a:t>28</a:t>
            </a:fld>
            <a:endParaRPr lang="nl-NL" smtClean="0"/>
          </a:p>
        </p:txBody>
      </p:sp>
      <p:sp>
        <p:nvSpPr>
          <p:cNvPr id="28677" name="Date Placeholder 5"/>
          <p:cNvSpPr>
            <a:spLocks noGrp="1"/>
          </p:cNvSpPr>
          <p:nvPr>
            <p:ph type="dt" sz="quarter" idx="12"/>
          </p:nvPr>
        </p:nvSpPr>
        <p:spPr>
          <a:noFill/>
        </p:spPr>
        <p:txBody>
          <a:bodyPr/>
          <a:lstStyle/>
          <a:p>
            <a:fld id="{B9CD9A9B-A7E4-4410-A032-35A8013941F1}" type="datetime1">
              <a:rPr lang="nl-NL" smtClean="0"/>
              <a:pPr/>
              <a:t>13-7-2011</a:t>
            </a:fld>
            <a:endParaRPr lang="nl-NL"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28600"/>
            <a:ext cx="8024813" cy="922338"/>
          </a:xfrm>
        </p:spPr>
        <p:txBody>
          <a:bodyPr/>
          <a:lstStyle/>
          <a:p>
            <a:pPr eaLnBrk="1" hangingPunct="1"/>
            <a:r>
              <a:rPr lang="en-US" smtClean="0"/>
              <a:t>Outline</a:t>
            </a:r>
          </a:p>
        </p:txBody>
      </p:sp>
      <p:sp>
        <p:nvSpPr>
          <p:cNvPr id="19459" name="Slide Number Placeholder 4"/>
          <p:cNvSpPr>
            <a:spLocks noGrp="1"/>
          </p:cNvSpPr>
          <p:nvPr>
            <p:ph type="sldNum" sz="quarter" idx="11"/>
          </p:nvPr>
        </p:nvSpPr>
        <p:spPr>
          <a:noFill/>
        </p:spPr>
        <p:txBody>
          <a:bodyPr/>
          <a:lstStyle/>
          <a:p>
            <a:r>
              <a:rPr lang="nl-NL" smtClean="0"/>
              <a:t>PAGE </a:t>
            </a:r>
            <a:fld id="{2D308AF9-9B6D-416A-B8E1-486195526BFA}" type="slidenum">
              <a:rPr lang="nl-NL" smtClean="0"/>
              <a:pPr/>
              <a:t>2</a:t>
            </a:fld>
            <a:endParaRPr lang="nl-NL" smtClean="0"/>
          </a:p>
        </p:txBody>
      </p:sp>
      <p:sp>
        <p:nvSpPr>
          <p:cNvPr id="19460" name="Date Placeholder 5"/>
          <p:cNvSpPr>
            <a:spLocks noGrp="1"/>
          </p:cNvSpPr>
          <p:nvPr>
            <p:ph type="dt" sz="quarter" idx="12"/>
          </p:nvPr>
        </p:nvSpPr>
        <p:spPr>
          <a:noFill/>
        </p:spPr>
        <p:txBody>
          <a:bodyPr/>
          <a:lstStyle/>
          <a:p>
            <a:fld id="{4A30199F-4A91-41A1-9EB2-FF773F27A56E}" type="datetime1">
              <a:rPr lang="nl-NL" smtClean="0"/>
              <a:pPr/>
              <a:t>13-7-2011</a:t>
            </a:fld>
            <a:endParaRPr lang="nl-NL" smtClean="0"/>
          </a:p>
        </p:txBody>
      </p:sp>
      <p:sp>
        <p:nvSpPr>
          <p:cNvPr id="19461" name="TextBox 5"/>
          <p:cNvSpPr txBox="1">
            <a:spLocks noChangeArrowheads="1"/>
          </p:cNvSpPr>
          <p:nvPr/>
        </p:nvSpPr>
        <p:spPr bwMode="auto">
          <a:xfrm>
            <a:off x="685800" y="1524000"/>
            <a:ext cx="6229141" cy="3539430"/>
          </a:xfrm>
          <a:prstGeom prst="rect">
            <a:avLst/>
          </a:prstGeom>
          <a:noFill/>
          <a:ln w="9525">
            <a:noFill/>
            <a:miter lim="800000"/>
            <a:headEnd/>
            <a:tailEnd/>
          </a:ln>
        </p:spPr>
        <p:txBody>
          <a:bodyPr wrap="none">
            <a:spAutoFit/>
          </a:bodyPr>
          <a:lstStyle/>
          <a:p>
            <a:pPr>
              <a:buFont typeface="Arial" charset="0"/>
              <a:buChar char="•"/>
            </a:pPr>
            <a:r>
              <a:rPr lang="en-US" sz="3200" dirty="0"/>
              <a:t> </a:t>
            </a:r>
            <a:r>
              <a:rPr lang="en-US" sz="3200" dirty="0">
                <a:solidFill>
                  <a:srgbClr val="000000"/>
                </a:solidFill>
              </a:rPr>
              <a:t>Introduction / Background</a:t>
            </a:r>
          </a:p>
          <a:p>
            <a:endParaRPr lang="en-US" sz="3200" dirty="0">
              <a:solidFill>
                <a:srgbClr val="000000"/>
              </a:solidFill>
            </a:endParaRPr>
          </a:p>
          <a:p>
            <a:pPr>
              <a:buFont typeface="Arial" charset="0"/>
              <a:buChar char="•"/>
            </a:pPr>
            <a:r>
              <a:rPr lang="en-US" sz="3200" dirty="0">
                <a:solidFill>
                  <a:srgbClr val="000000"/>
                </a:solidFill>
              </a:rPr>
              <a:t> Research objective</a:t>
            </a:r>
          </a:p>
          <a:p>
            <a:endParaRPr lang="en-US" sz="3200" dirty="0">
              <a:solidFill>
                <a:srgbClr val="000000"/>
              </a:solidFill>
            </a:endParaRPr>
          </a:p>
          <a:p>
            <a:pPr>
              <a:buFont typeface="Arial" charset="0"/>
              <a:buChar char="•"/>
            </a:pPr>
            <a:r>
              <a:rPr lang="en-US" sz="3200" dirty="0">
                <a:solidFill>
                  <a:srgbClr val="000000"/>
                </a:solidFill>
              </a:rPr>
              <a:t> </a:t>
            </a:r>
            <a:r>
              <a:rPr lang="en-US" sz="3200" dirty="0" smtClean="0">
                <a:solidFill>
                  <a:srgbClr val="000000"/>
                </a:solidFill>
              </a:rPr>
              <a:t>PART </a:t>
            </a:r>
            <a:r>
              <a:rPr lang="en-US" sz="3200" dirty="0">
                <a:solidFill>
                  <a:srgbClr val="000000"/>
                </a:solidFill>
              </a:rPr>
              <a:t>I: Centrifuge Experiments</a:t>
            </a:r>
          </a:p>
          <a:p>
            <a:endParaRPr lang="en-US" sz="3200" dirty="0">
              <a:solidFill>
                <a:srgbClr val="000000"/>
              </a:solidFill>
            </a:endParaRPr>
          </a:p>
          <a:p>
            <a:pPr>
              <a:buFont typeface="Arial" charset="0"/>
              <a:buChar char="•"/>
            </a:pPr>
            <a:r>
              <a:rPr lang="en-US" sz="3200" dirty="0">
                <a:solidFill>
                  <a:srgbClr val="000000"/>
                </a:solidFill>
              </a:rPr>
              <a:t> </a:t>
            </a:r>
            <a:r>
              <a:rPr lang="en-US" sz="3200" dirty="0" smtClean="0">
                <a:solidFill>
                  <a:srgbClr val="000000"/>
                </a:solidFill>
              </a:rPr>
              <a:t>PART 2: Parabolic flights</a:t>
            </a:r>
            <a:endParaRPr lang="en-US" sz="32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Slide Number Placeholder 4"/>
          <p:cNvSpPr>
            <a:spLocks noGrp="1"/>
          </p:cNvSpPr>
          <p:nvPr>
            <p:ph type="sldNum" sz="quarter" idx="11"/>
          </p:nvPr>
        </p:nvSpPr>
        <p:spPr>
          <a:noFill/>
        </p:spPr>
        <p:txBody>
          <a:bodyPr/>
          <a:lstStyle/>
          <a:p>
            <a:r>
              <a:rPr lang="nl-NL" smtClean="0"/>
              <a:t>PAGE </a:t>
            </a:r>
            <a:fld id="{407F8AFA-0BFD-4A7E-B6F5-FA527591CF5B}" type="slidenum">
              <a:rPr lang="nl-NL" smtClean="0"/>
              <a:pPr/>
              <a:t>29</a:t>
            </a:fld>
            <a:endParaRPr lang="nl-NL" smtClean="0"/>
          </a:p>
        </p:txBody>
      </p:sp>
      <p:sp>
        <p:nvSpPr>
          <p:cNvPr id="31748" name="Date Placeholder 5"/>
          <p:cNvSpPr>
            <a:spLocks noGrp="1"/>
          </p:cNvSpPr>
          <p:nvPr>
            <p:ph type="dt" sz="quarter" idx="12"/>
          </p:nvPr>
        </p:nvSpPr>
        <p:spPr>
          <a:noFill/>
        </p:spPr>
        <p:txBody>
          <a:bodyPr/>
          <a:lstStyle/>
          <a:p>
            <a:fld id="{B9309F1D-F44C-4E5D-BD8A-F7EEC23F666D}" type="datetime1">
              <a:rPr lang="nl-NL" smtClean="0"/>
              <a:pPr/>
              <a:t>13-7-2011</a:t>
            </a:fld>
            <a:endParaRPr lang="nl-NL" smtClean="0"/>
          </a:p>
        </p:txBody>
      </p:sp>
      <p:pic>
        <p:nvPicPr>
          <p:cNvPr id="31749" name="Picture 2" descr="F:\Sync_laptop\PFC\Paraboolvluchten\031.JPG"/>
          <p:cNvPicPr>
            <a:picLocks noChangeAspect="1" noChangeArrowheads="1"/>
          </p:cNvPicPr>
          <p:nvPr/>
        </p:nvPicPr>
        <p:blipFill>
          <a:blip r:embed="rId2" cstate="print"/>
          <a:srcRect/>
          <a:stretch>
            <a:fillRect/>
          </a:stretch>
        </p:blipFill>
        <p:spPr bwMode="auto">
          <a:xfrm>
            <a:off x="304800" y="1600200"/>
            <a:ext cx="4064000" cy="3048000"/>
          </a:xfrm>
          <a:prstGeom prst="rect">
            <a:avLst/>
          </a:prstGeom>
          <a:noFill/>
          <a:ln w="9525">
            <a:noFill/>
            <a:miter lim="800000"/>
            <a:headEnd/>
            <a:tailEnd/>
          </a:ln>
        </p:spPr>
      </p:pic>
      <p:pic>
        <p:nvPicPr>
          <p:cNvPr id="31750" name="Picture 3" descr="F:\Sync_laptop\PFC\Paraboolvluchten\2011-05-19\002.JPG"/>
          <p:cNvPicPr>
            <a:picLocks noChangeAspect="1" noChangeArrowheads="1"/>
          </p:cNvPicPr>
          <p:nvPr/>
        </p:nvPicPr>
        <p:blipFill>
          <a:blip r:embed="rId3" cstate="print"/>
          <a:srcRect/>
          <a:stretch>
            <a:fillRect/>
          </a:stretch>
        </p:blipFill>
        <p:spPr bwMode="auto">
          <a:xfrm>
            <a:off x="4419600" y="1600200"/>
            <a:ext cx="4064000" cy="3048000"/>
          </a:xfrm>
          <a:prstGeom prst="rect">
            <a:avLst/>
          </a:prstGeom>
          <a:noFill/>
          <a:ln w="9525">
            <a:noFill/>
            <a:miter lim="800000"/>
            <a:headEnd/>
            <a:tailEnd/>
          </a:ln>
        </p:spPr>
      </p:pic>
      <p:sp>
        <p:nvSpPr>
          <p:cNvPr id="31751" name="TextBox 8"/>
          <p:cNvSpPr txBox="1">
            <a:spLocks noChangeArrowheads="1"/>
          </p:cNvSpPr>
          <p:nvPr/>
        </p:nvSpPr>
        <p:spPr bwMode="auto">
          <a:xfrm>
            <a:off x="304800" y="4648200"/>
            <a:ext cx="5545138" cy="369888"/>
          </a:xfrm>
          <a:prstGeom prst="rect">
            <a:avLst/>
          </a:prstGeom>
          <a:noFill/>
          <a:ln w="9525">
            <a:noFill/>
            <a:miter lim="800000"/>
            <a:headEnd/>
            <a:tailEnd/>
          </a:ln>
        </p:spPr>
        <p:txBody>
          <a:bodyPr wrap="none">
            <a:spAutoFit/>
          </a:bodyPr>
          <a:lstStyle/>
          <a:p>
            <a:r>
              <a:rPr lang="en-US"/>
              <a:t>Preparation of the experiment for the safety check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Footer Placeholder 3"/>
          <p:cNvSpPr>
            <a:spLocks noGrp="1"/>
          </p:cNvSpPr>
          <p:nvPr>
            <p:ph type="ftr" sz="quarter" idx="10"/>
          </p:nvPr>
        </p:nvSpPr>
        <p:spPr>
          <a:noFill/>
        </p:spPr>
        <p:txBody>
          <a:bodyPr/>
          <a:lstStyle/>
          <a:p>
            <a:r>
              <a:rPr lang="nl-NL" smtClean="0"/>
              <a:t>/ name of department</a:t>
            </a:r>
          </a:p>
        </p:txBody>
      </p:sp>
      <p:sp>
        <p:nvSpPr>
          <p:cNvPr id="32772" name="Slide Number Placeholder 4"/>
          <p:cNvSpPr>
            <a:spLocks noGrp="1"/>
          </p:cNvSpPr>
          <p:nvPr>
            <p:ph type="sldNum" sz="quarter" idx="11"/>
          </p:nvPr>
        </p:nvSpPr>
        <p:spPr>
          <a:noFill/>
        </p:spPr>
        <p:txBody>
          <a:bodyPr/>
          <a:lstStyle/>
          <a:p>
            <a:r>
              <a:rPr lang="nl-NL" smtClean="0"/>
              <a:t>PAGE </a:t>
            </a:r>
            <a:fld id="{C0C2B81E-88BA-4B2E-954C-AD16B67A57DA}" type="slidenum">
              <a:rPr lang="nl-NL" smtClean="0"/>
              <a:pPr/>
              <a:t>30</a:t>
            </a:fld>
            <a:endParaRPr lang="nl-NL" smtClean="0"/>
          </a:p>
        </p:txBody>
      </p:sp>
      <p:sp>
        <p:nvSpPr>
          <p:cNvPr id="32773" name="Date Placeholder 5"/>
          <p:cNvSpPr>
            <a:spLocks noGrp="1"/>
          </p:cNvSpPr>
          <p:nvPr>
            <p:ph type="dt" sz="quarter" idx="12"/>
          </p:nvPr>
        </p:nvSpPr>
        <p:spPr>
          <a:noFill/>
        </p:spPr>
        <p:txBody>
          <a:bodyPr/>
          <a:lstStyle/>
          <a:p>
            <a:fld id="{2FBBF81F-9A6F-4F06-92A6-490349E86C65}" type="datetime1">
              <a:rPr lang="nl-NL" smtClean="0"/>
              <a:pPr/>
              <a:t>13-7-2011</a:t>
            </a:fld>
            <a:endParaRPr lang="nl-NL" smtClean="0"/>
          </a:p>
        </p:txBody>
      </p:sp>
      <p:pic>
        <p:nvPicPr>
          <p:cNvPr id="32774" name="Picture 2" descr="F:\Sync_laptop\PFC\Paraboolvluchten\2011-05-19\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Loading the experiment </a:t>
            </a:r>
          </a:p>
        </p:txBody>
      </p:sp>
      <p:sp>
        <p:nvSpPr>
          <p:cNvPr id="33795" name="Slide Number Placeholder 4"/>
          <p:cNvSpPr>
            <a:spLocks noGrp="1"/>
          </p:cNvSpPr>
          <p:nvPr>
            <p:ph type="sldNum" sz="quarter" idx="11"/>
          </p:nvPr>
        </p:nvSpPr>
        <p:spPr>
          <a:noFill/>
        </p:spPr>
        <p:txBody>
          <a:bodyPr/>
          <a:lstStyle/>
          <a:p>
            <a:r>
              <a:rPr lang="nl-NL" smtClean="0"/>
              <a:t>PAGE </a:t>
            </a:r>
            <a:fld id="{10B46580-2963-49BC-AD82-D13B2A702A24}" type="slidenum">
              <a:rPr lang="nl-NL" smtClean="0"/>
              <a:pPr/>
              <a:t>31</a:t>
            </a:fld>
            <a:endParaRPr lang="nl-NL" smtClean="0"/>
          </a:p>
        </p:txBody>
      </p:sp>
      <p:sp>
        <p:nvSpPr>
          <p:cNvPr id="33796" name="Date Placeholder 5"/>
          <p:cNvSpPr>
            <a:spLocks noGrp="1"/>
          </p:cNvSpPr>
          <p:nvPr>
            <p:ph type="dt" sz="quarter" idx="12"/>
          </p:nvPr>
        </p:nvSpPr>
        <p:spPr>
          <a:noFill/>
        </p:spPr>
        <p:txBody>
          <a:bodyPr/>
          <a:lstStyle/>
          <a:p>
            <a:fld id="{D2D90EAE-B7BB-4A1E-8609-371AA37BD72C}" type="datetime1">
              <a:rPr lang="nl-NL" smtClean="0"/>
              <a:pPr/>
              <a:t>13-7-2011</a:t>
            </a:fld>
            <a:endParaRPr lang="nl-NL" smtClean="0"/>
          </a:p>
        </p:txBody>
      </p:sp>
      <p:pic>
        <p:nvPicPr>
          <p:cNvPr id="33797" name="Picture 2" descr="F:\Sync_laptop\PFC\Paraboolvluchten\2011-05-19\011.JPG"/>
          <p:cNvPicPr>
            <a:picLocks noChangeAspect="1" noChangeArrowheads="1"/>
          </p:cNvPicPr>
          <p:nvPr/>
        </p:nvPicPr>
        <p:blipFill>
          <a:blip r:embed="rId2" cstate="print"/>
          <a:srcRect/>
          <a:stretch>
            <a:fillRect/>
          </a:stretch>
        </p:blipFill>
        <p:spPr bwMode="auto">
          <a:xfrm>
            <a:off x="228600" y="1447800"/>
            <a:ext cx="4191000" cy="2419350"/>
          </a:xfrm>
          <a:prstGeom prst="rect">
            <a:avLst/>
          </a:prstGeom>
          <a:noFill/>
          <a:ln w="9525">
            <a:noFill/>
            <a:miter lim="800000"/>
            <a:headEnd/>
            <a:tailEnd/>
          </a:ln>
        </p:spPr>
      </p:pic>
      <p:pic>
        <p:nvPicPr>
          <p:cNvPr id="33798" name="Picture 3" descr="F:\Sync_laptop\PFC\Paraboolvluchten\2011-05-19\012.JPG"/>
          <p:cNvPicPr>
            <a:picLocks noChangeAspect="1" noChangeArrowheads="1"/>
          </p:cNvPicPr>
          <p:nvPr/>
        </p:nvPicPr>
        <p:blipFill>
          <a:blip r:embed="rId3" cstate="print"/>
          <a:srcRect/>
          <a:stretch>
            <a:fillRect/>
          </a:stretch>
        </p:blipFill>
        <p:spPr bwMode="auto">
          <a:xfrm>
            <a:off x="4648200" y="1447800"/>
            <a:ext cx="4191000" cy="2457450"/>
          </a:xfrm>
          <a:prstGeom prst="rect">
            <a:avLst/>
          </a:prstGeom>
          <a:noFill/>
          <a:ln w="9525">
            <a:noFill/>
            <a:miter lim="800000"/>
            <a:headEnd/>
            <a:tailEnd/>
          </a:ln>
        </p:spPr>
      </p:pic>
      <p:sp>
        <p:nvSpPr>
          <p:cNvPr id="33799" name="TextBox 8"/>
          <p:cNvSpPr txBox="1">
            <a:spLocks noChangeArrowheads="1"/>
          </p:cNvSpPr>
          <p:nvPr/>
        </p:nvSpPr>
        <p:spPr bwMode="auto">
          <a:xfrm>
            <a:off x="304800" y="4648200"/>
            <a:ext cx="2595563" cy="369888"/>
          </a:xfrm>
          <a:prstGeom prst="rect">
            <a:avLst/>
          </a:prstGeom>
          <a:noFill/>
          <a:ln w="9525">
            <a:noFill/>
            <a:miter lim="800000"/>
            <a:headEnd/>
            <a:tailEnd/>
          </a:ln>
        </p:spPr>
        <p:txBody>
          <a:bodyPr wrap="none">
            <a:spAutoFit/>
          </a:bodyPr>
          <a:lstStyle/>
          <a:p>
            <a:r>
              <a:rPr lang="en-US"/>
              <a:t>Loading the experiment</a:t>
            </a:r>
          </a:p>
        </p:txBody>
      </p:sp>
      <p:pic>
        <p:nvPicPr>
          <p:cNvPr id="33800" name="Picture 2" descr="F:\Sync_laptop\PFC\Paraboolvluchten\2011-05-19\013.JPG"/>
          <p:cNvPicPr>
            <a:picLocks noChangeAspect="1" noChangeArrowheads="1"/>
          </p:cNvPicPr>
          <p:nvPr/>
        </p:nvPicPr>
        <p:blipFill>
          <a:blip r:embed="rId4" cstate="print"/>
          <a:srcRect/>
          <a:stretch>
            <a:fillRect/>
          </a:stretch>
        </p:blipFill>
        <p:spPr bwMode="auto">
          <a:xfrm>
            <a:off x="228600" y="4038600"/>
            <a:ext cx="4191000" cy="2533650"/>
          </a:xfrm>
          <a:prstGeom prst="rect">
            <a:avLst/>
          </a:prstGeom>
          <a:noFill/>
          <a:ln w="9525">
            <a:noFill/>
            <a:miter lim="800000"/>
            <a:headEnd/>
            <a:tailEnd/>
          </a:ln>
        </p:spPr>
      </p:pic>
      <p:pic>
        <p:nvPicPr>
          <p:cNvPr id="33801" name="Picture 3" descr="F:\Sync_laptop\PFC\Paraboolvluchten\2011-05-19\019.JPG"/>
          <p:cNvPicPr>
            <a:picLocks noChangeAspect="1" noChangeArrowheads="1"/>
          </p:cNvPicPr>
          <p:nvPr/>
        </p:nvPicPr>
        <p:blipFill>
          <a:blip r:embed="rId5" cstate="print"/>
          <a:srcRect/>
          <a:stretch>
            <a:fillRect/>
          </a:stretch>
        </p:blipFill>
        <p:spPr bwMode="auto">
          <a:xfrm>
            <a:off x="4648200" y="40386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Safety first</a:t>
            </a:r>
          </a:p>
        </p:txBody>
      </p:sp>
      <p:sp>
        <p:nvSpPr>
          <p:cNvPr id="34819" name="Slide Number Placeholder 4"/>
          <p:cNvSpPr>
            <a:spLocks noGrp="1"/>
          </p:cNvSpPr>
          <p:nvPr>
            <p:ph type="sldNum" sz="quarter" idx="11"/>
          </p:nvPr>
        </p:nvSpPr>
        <p:spPr>
          <a:noFill/>
        </p:spPr>
        <p:txBody>
          <a:bodyPr/>
          <a:lstStyle/>
          <a:p>
            <a:r>
              <a:rPr lang="nl-NL" smtClean="0"/>
              <a:t>PAGE </a:t>
            </a:r>
            <a:fld id="{6666214A-3E50-4ADE-9DEE-5BBE38FB3EAD}" type="slidenum">
              <a:rPr lang="nl-NL" smtClean="0"/>
              <a:pPr/>
              <a:t>32</a:t>
            </a:fld>
            <a:endParaRPr lang="nl-NL" smtClean="0"/>
          </a:p>
        </p:txBody>
      </p:sp>
      <p:sp>
        <p:nvSpPr>
          <p:cNvPr id="34820" name="Date Placeholder 5"/>
          <p:cNvSpPr>
            <a:spLocks noGrp="1"/>
          </p:cNvSpPr>
          <p:nvPr>
            <p:ph type="dt" sz="quarter" idx="12"/>
          </p:nvPr>
        </p:nvSpPr>
        <p:spPr>
          <a:noFill/>
        </p:spPr>
        <p:txBody>
          <a:bodyPr/>
          <a:lstStyle/>
          <a:p>
            <a:fld id="{102D02D5-F00B-412C-B18A-E084ADBDD6C0}" type="datetime1">
              <a:rPr lang="nl-NL" smtClean="0"/>
              <a:pPr/>
              <a:t>13-7-2011</a:t>
            </a:fld>
            <a:endParaRPr lang="nl-NL" smtClean="0"/>
          </a:p>
        </p:txBody>
      </p:sp>
      <p:pic>
        <p:nvPicPr>
          <p:cNvPr id="34821" name="Picture 3" descr="F:\Sync_laptop\PFC\Paraboolvluchten\2011-05-19\025.JPG"/>
          <p:cNvPicPr>
            <a:picLocks noChangeAspect="1" noChangeArrowheads="1"/>
          </p:cNvPicPr>
          <p:nvPr/>
        </p:nvPicPr>
        <p:blipFill>
          <a:blip r:embed="rId2" cstate="print"/>
          <a:srcRect/>
          <a:stretch>
            <a:fillRect/>
          </a:stretch>
        </p:blipFill>
        <p:spPr bwMode="auto">
          <a:xfrm>
            <a:off x="228600" y="1524000"/>
            <a:ext cx="3835400" cy="2876550"/>
          </a:xfrm>
          <a:prstGeom prst="rect">
            <a:avLst/>
          </a:prstGeom>
          <a:noFill/>
          <a:ln w="9525">
            <a:noFill/>
            <a:miter lim="800000"/>
            <a:headEnd/>
            <a:tailEnd/>
          </a:ln>
        </p:spPr>
      </p:pic>
      <p:pic>
        <p:nvPicPr>
          <p:cNvPr id="34822" name="Picture 4" descr="F:\Sync_laptop\PFC\Paraboolvluchten\2011-05-20\024.JPG"/>
          <p:cNvPicPr>
            <a:picLocks noChangeAspect="1" noChangeArrowheads="1"/>
          </p:cNvPicPr>
          <p:nvPr/>
        </p:nvPicPr>
        <p:blipFill>
          <a:blip r:embed="rId3" cstate="print"/>
          <a:srcRect/>
          <a:stretch>
            <a:fillRect/>
          </a:stretch>
        </p:blipFill>
        <p:spPr bwMode="auto">
          <a:xfrm>
            <a:off x="4267200" y="1524000"/>
            <a:ext cx="3810000" cy="2857500"/>
          </a:xfrm>
          <a:prstGeom prst="rect">
            <a:avLst/>
          </a:prstGeom>
          <a:noFill/>
          <a:ln w="9525">
            <a:noFill/>
            <a:miter lim="800000"/>
            <a:headEnd/>
            <a:tailEnd/>
          </a:ln>
        </p:spPr>
      </p:pic>
      <p:sp>
        <p:nvSpPr>
          <p:cNvPr id="34823" name="TextBox 9"/>
          <p:cNvSpPr txBox="1">
            <a:spLocks noChangeArrowheads="1"/>
          </p:cNvSpPr>
          <p:nvPr/>
        </p:nvSpPr>
        <p:spPr bwMode="auto">
          <a:xfrm>
            <a:off x="304800" y="4495800"/>
            <a:ext cx="6365875" cy="369888"/>
          </a:xfrm>
          <a:prstGeom prst="rect">
            <a:avLst/>
          </a:prstGeom>
          <a:noFill/>
          <a:ln w="9525">
            <a:noFill/>
            <a:miter lim="800000"/>
            <a:headEnd/>
            <a:tailEnd/>
          </a:ln>
        </p:spPr>
        <p:txBody>
          <a:bodyPr wrap="none">
            <a:spAutoFit/>
          </a:bodyPr>
          <a:lstStyle/>
          <a:p>
            <a:r>
              <a:rPr lang="en-US"/>
              <a:t>Final safety check with people from Novespace, ESA, CNES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Training … training … training …</a:t>
            </a:r>
          </a:p>
        </p:txBody>
      </p:sp>
      <p:sp>
        <p:nvSpPr>
          <p:cNvPr id="35843" name="Slide Number Placeholder 4"/>
          <p:cNvSpPr>
            <a:spLocks noGrp="1"/>
          </p:cNvSpPr>
          <p:nvPr>
            <p:ph type="sldNum" sz="quarter" idx="11"/>
          </p:nvPr>
        </p:nvSpPr>
        <p:spPr>
          <a:noFill/>
        </p:spPr>
        <p:txBody>
          <a:bodyPr/>
          <a:lstStyle/>
          <a:p>
            <a:r>
              <a:rPr lang="nl-NL" smtClean="0"/>
              <a:t>PAGE </a:t>
            </a:r>
            <a:fld id="{08F42F07-C315-4CA6-ACFC-90CF087C5142}" type="slidenum">
              <a:rPr lang="nl-NL" smtClean="0"/>
              <a:pPr/>
              <a:t>33</a:t>
            </a:fld>
            <a:endParaRPr lang="nl-NL" smtClean="0"/>
          </a:p>
        </p:txBody>
      </p:sp>
      <p:sp>
        <p:nvSpPr>
          <p:cNvPr id="35844" name="Date Placeholder 5"/>
          <p:cNvSpPr>
            <a:spLocks noGrp="1"/>
          </p:cNvSpPr>
          <p:nvPr>
            <p:ph type="dt" sz="quarter" idx="12"/>
          </p:nvPr>
        </p:nvSpPr>
        <p:spPr>
          <a:noFill/>
        </p:spPr>
        <p:txBody>
          <a:bodyPr/>
          <a:lstStyle/>
          <a:p>
            <a:fld id="{3752E8B6-1A7A-4617-852A-5AC622837295}" type="datetime1">
              <a:rPr lang="nl-NL" smtClean="0"/>
              <a:pPr/>
              <a:t>13-7-2011</a:t>
            </a:fld>
            <a:endParaRPr lang="nl-NL" smtClean="0"/>
          </a:p>
        </p:txBody>
      </p:sp>
      <p:pic>
        <p:nvPicPr>
          <p:cNvPr id="35845" name="Picture 2" descr="F:\Sync_laptop\PFC\Paraboolvluchten\2011-05-19\029.JPG"/>
          <p:cNvPicPr>
            <a:picLocks noChangeAspect="1" noChangeArrowheads="1"/>
          </p:cNvPicPr>
          <p:nvPr/>
        </p:nvPicPr>
        <p:blipFill>
          <a:blip r:embed="rId2" cstate="print"/>
          <a:srcRect/>
          <a:stretch>
            <a:fillRect/>
          </a:stretch>
        </p:blipFill>
        <p:spPr bwMode="auto">
          <a:xfrm>
            <a:off x="228600" y="3810000"/>
            <a:ext cx="3454400" cy="2590800"/>
          </a:xfrm>
          <a:prstGeom prst="rect">
            <a:avLst/>
          </a:prstGeom>
          <a:noFill/>
          <a:ln w="9525">
            <a:noFill/>
            <a:miter lim="800000"/>
            <a:headEnd/>
            <a:tailEnd/>
          </a:ln>
        </p:spPr>
      </p:pic>
      <p:pic>
        <p:nvPicPr>
          <p:cNvPr id="35846" name="Picture 3" descr="F:\Sync_laptop\PFC\Paraboolvluchten\IMG_0004.JPG"/>
          <p:cNvPicPr>
            <a:picLocks noChangeAspect="1" noChangeArrowheads="1"/>
          </p:cNvPicPr>
          <p:nvPr/>
        </p:nvPicPr>
        <p:blipFill>
          <a:blip r:embed="rId3" cstate="print"/>
          <a:srcRect/>
          <a:stretch>
            <a:fillRect/>
          </a:stretch>
        </p:blipFill>
        <p:spPr bwMode="auto">
          <a:xfrm>
            <a:off x="5486400" y="2971800"/>
            <a:ext cx="3505200" cy="2628900"/>
          </a:xfrm>
          <a:prstGeom prst="rect">
            <a:avLst/>
          </a:prstGeom>
          <a:noFill/>
          <a:ln w="9525">
            <a:noFill/>
            <a:miter lim="800000"/>
            <a:headEnd/>
            <a:tailEnd/>
          </a:ln>
        </p:spPr>
      </p:pic>
      <p:pic>
        <p:nvPicPr>
          <p:cNvPr id="35847" name="Picture 4" descr="C:\Documents and Settings\jbeckers1\Desktop\untitled.JPG"/>
          <p:cNvPicPr>
            <a:picLocks noChangeAspect="1" noChangeArrowheads="1"/>
          </p:cNvPicPr>
          <p:nvPr/>
        </p:nvPicPr>
        <p:blipFill>
          <a:blip r:embed="rId4" cstate="print"/>
          <a:srcRect/>
          <a:stretch>
            <a:fillRect/>
          </a:stretch>
        </p:blipFill>
        <p:spPr bwMode="auto">
          <a:xfrm>
            <a:off x="1905000" y="1447800"/>
            <a:ext cx="422592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nl-NL" smtClean="0"/>
              <a:t>/ name of department</a:t>
            </a:r>
            <a:endParaRPr lang="nl-NL"/>
          </a:p>
        </p:txBody>
      </p:sp>
      <p:sp>
        <p:nvSpPr>
          <p:cNvPr id="5" name="Slide Number Placeholder 4"/>
          <p:cNvSpPr>
            <a:spLocks noGrp="1"/>
          </p:cNvSpPr>
          <p:nvPr>
            <p:ph type="sldNum" sz="quarter" idx="11"/>
          </p:nvPr>
        </p:nvSpPr>
        <p:spPr/>
        <p:txBody>
          <a:bodyPr/>
          <a:lstStyle/>
          <a:p>
            <a:pPr>
              <a:defRPr/>
            </a:pPr>
            <a:r>
              <a:rPr lang="nl-NL" smtClean="0"/>
              <a:t>PAGE </a:t>
            </a:r>
            <a:fld id="{5718BC40-C362-4C46-9FE1-F948402DDD43}" type="slidenum">
              <a:rPr lang="nl-NL" smtClean="0"/>
              <a:pPr>
                <a:defRPr/>
              </a:pPr>
              <a:t>34</a:t>
            </a:fld>
            <a:endParaRPr lang="nl-NL"/>
          </a:p>
        </p:txBody>
      </p:sp>
      <p:sp>
        <p:nvSpPr>
          <p:cNvPr id="6" name="Date Placeholder 5"/>
          <p:cNvSpPr>
            <a:spLocks noGrp="1"/>
          </p:cNvSpPr>
          <p:nvPr>
            <p:ph type="dt" sz="half" idx="12"/>
          </p:nvPr>
        </p:nvSpPr>
        <p:spPr/>
        <p:txBody>
          <a:bodyPr/>
          <a:lstStyle/>
          <a:p>
            <a:pPr>
              <a:defRPr/>
            </a:pPr>
            <a:fld id="{CA30A272-CF78-4DE4-997B-476F1E79BC47}" type="datetime1">
              <a:rPr lang="nl-NL" smtClean="0"/>
              <a:pPr>
                <a:defRPr/>
              </a:pPr>
              <a:t>13-7-2011</a:t>
            </a:fld>
            <a:endParaRPr lang="nl-NL"/>
          </a:p>
        </p:txBody>
      </p:sp>
      <p:pic>
        <p:nvPicPr>
          <p:cNvPr id="9" name="Training Andre Kuipers Zero-G de-interlace.avi">
            <a:hlinkClick r:id="" action="ppaction://media"/>
          </p:cNvPr>
          <p:cNvPicPr>
            <a:picLocks noGrp="1" noRot="1" noChangeAspect="1"/>
          </p:cNvPicPr>
          <p:nvPr>
            <p:ph idx="1"/>
            <a:videoFile r:link="rId1"/>
          </p:nvPr>
        </p:nvPicPr>
        <p:blipFill>
          <a:blip r:embed="rId3" cstate="print"/>
          <a:stretch>
            <a:fillRect/>
          </a:stretch>
        </p:blipFill>
        <p:spPr>
          <a:xfrm>
            <a:off x="1179513" y="836613"/>
            <a:ext cx="68580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8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pPr>
              <a:buFontTx/>
              <a:buNone/>
            </a:pPr>
            <a:r>
              <a:rPr lang="en-US" sz="4400" smtClean="0"/>
              <a:t>Results</a:t>
            </a:r>
            <a:r>
              <a:rPr lang="en-US" sz="3600" smtClean="0"/>
              <a:t>:</a:t>
            </a:r>
          </a:p>
          <a:p>
            <a:pPr>
              <a:buFontTx/>
              <a:buNone/>
            </a:pPr>
            <a:endParaRPr lang="en-US" sz="3400" smtClean="0"/>
          </a:p>
          <a:p>
            <a:pPr>
              <a:buFontTx/>
              <a:buNone/>
            </a:pPr>
            <a:endParaRPr lang="en-US" smtClean="0"/>
          </a:p>
          <a:p>
            <a:pPr>
              <a:buFontTx/>
              <a:buNone/>
            </a:pPr>
            <a:endParaRPr lang="en-US" smtClean="0"/>
          </a:p>
        </p:txBody>
      </p:sp>
      <p:sp>
        <p:nvSpPr>
          <p:cNvPr id="36868" name="Footer Placeholder 3"/>
          <p:cNvSpPr>
            <a:spLocks noGrp="1"/>
          </p:cNvSpPr>
          <p:nvPr>
            <p:ph type="ftr" sz="quarter" idx="10"/>
          </p:nvPr>
        </p:nvSpPr>
        <p:spPr>
          <a:noFill/>
        </p:spPr>
        <p:txBody>
          <a:bodyPr/>
          <a:lstStyle/>
          <a:p>
            <a:r>
              <a:rPr lang="nl-NL" smtClean="0"/>
              <a:t>/ name of department</a:t>
            </a:r>
          </a:p>
        </p:txBody>
      </p:sp>
      <p:sp>
        <p:nvSpPr>
          <p:cNvPr id="36869" name="Slide Number Placeholder 4"/>
          <p:cNvSpPr>
            <a:spLocks noGrp="1"/>
          </p:cNvSpPr>
          <p:nvPr>
            <p:ph type="sldNum" sz="quarter" idx="11"/>
          </p:nvPr>
        </p:nvSpPr>
        <p:spPr>
          <a:noFill/>
        </p:spPr>
        <p:txBody>
          <a:bodyPr/>
          <a:lstStyle/>
          <a:p>
            <a:r>
              <a:rPr lang="nl-NL" smtClean="0"/>
              <a:t>PAGE </a:t>
            </a:r>
            <a:fld id="{546D94AD-658C-4430-92DB-FD84BF08AF6D}" type="slidenum">
              <a:rPr lang="nl-NL" smtClean="0"/>
              <a:pPr/>
              <a:t>35</a:t>
            </a:fld>
            <a:endParaRPr lang="nl-NL" smtClean="0"/>
          </a:p>
        </p:txBody>
      </p:sp>
      <p:sp>
        <p:nvSpPr>
          <p:cNvPr id="36870" name="Date Placeholder 5"/>
          <p:cNvSpPr>
            <a:spLocks noGrp="1"/>
          </p:cNvSpPr>
          <p:nvPr>
            <p:ph type="dt" sz="quarter" idx="12"/>
          </p:nvPr>
        </p:nvSpPr>
        <p:spPr>
          <a:noFill/>
        </p:spPr>
        <p:txBody>
          <a:bodyPr/>
          <a:lstStyle/>
          <a:p>
            <a:fld id="{4B64D11F-C50B-4288-BDB5-E1F88ACA66CF}" type="datetime1">
              <a:rPr lang="nl-NL" smtClean="0"/>
              <a:pPr/>
              <a:t>13-7-2011</a:t>
            </a:fld>
            <a:endParaRPr lang="nl-NL"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Typical camera image</a:t>
            </a:r>
          </a:p>
        </p:txBody>
      </p:sp>
      <p:sp>
        <p:nvSpPr>
          <p:cNvPr id="37891" name="Footer Placeholder 3"/>
          <p:cNvSpPr>
            <a:spLocks noGrp="1"/>
          </p:cNvSpPr>
          <p:nvPr>
            <p:ph type="ftr" sz="quarter" idx="10"/>
          </p:nvPr>
        </p:nvSpPr>
        <p:spPr>
          <a:noFill/>
        </p:spPr>
        <p:txBody>
          <a:bodyPr/>
          <a:lstStyle/>
          <a:p>
            <a:r>
              <a:rPr lang="nl-NL" smtClean="0"/>
              <a:t>/ name of department</a:t>
            </a:r>
          </a:p>
        </p:txBody>
      </p:sp>
      <p:sp>
        <p:nvSpPr>
          <p:cNvPr id="37892" name="Slide Number Placeholder 4"/>
          <p:cNvSpPr>
            <a:spLocks noGrp="1"/>
          </p:cNvSpPr>
          <p:nvPr>
            <p:ph type="sldNum" sz="quarter" idx="11"/>
          </p:nvPr>
        </p:nvSpPr>
        <p:spPr>
          <a:noFill/>
        </p:spPr>
        <p:txBody>
          <a:bodyPr/>
          <a:lstStyle/>
          <a:p>
            <a:r>
              <a:rPr lang="nl-NL" smtClean="0"/>
              <a:t>PAGE </a:t>
            </a:r>
            <a:fld id="{909ECEA8-9EAE-42D2-8CA6-A28B26A20F47}" type="slidenum">
              <a:rPr lang="nl-NL" smtClean="0"/>
              <a:pPr/>
              <a:t>36</a:t>
            </a:fld>
            <a:endParaRPr lang="nl-NL" smtClean="0"/>
          </a:p>
        </p:txBody>
      </p:sp>
      <p:sp>
        <p:nvSpPr>
          <p:cNvPr id="37893" name="Date Placeholder 5"/>
          <p:cNvSpPr>
            <a:spLocks noGrp="1"/>
          </p:cNvSpPr>
          <p:nvPr>
            <p:ph type="dt" sz="quarter" idx="12"/>
          </p:nvPr>
        </p:nvSpPr>
        <p:spPr>
          <a:noFill/>
        </p:spPr>
        <p:txBody>
          <a:bodyPr/>
          <a:lstStyle/>
          <a:p>
            <a:fld id="{32C8742A-AAC3-4226-842B-D0798FF785BE}" type="datetime1">
              <a:rPr lang="nl-NL" smtClean="0"/>
              <a:pPr/>
              <a:t>13-7-2011</a:t>
            </a:fld>
            <a:endParaRPr lang="nl-NL" smtClean="0"/>
          </a:p>
        </p:txBody>
      </p:sp>
      <p:pic>
        <p:nvPicPr>
          <p:cNvPr id="8" name="PWV-00120.wmv">
            <a:hlinkClick r:id="" action="ppaction://media"/>
          </p:cNvPr>
          <p:cNvPicPr>
            <a:picLocks noRot="1" noChangeAspect="1"/>
          </p:cNvPicPr>
          <p:nvPr>
            <a:videoFile r:link="rId1"/>
          </p:nvPr>
        </p:nvPicPr>
        <p:blipFill>
          <a:blip r:embed="rId3" cstate="print"/>
          <a:srcRect/>
          <a:stretch>
            <a:fillRect/>
          </a:stretch>
        </p:blipFill>
        <p:spPr bwMode="auto">
          <a:xfrm>
            <a:off x="1219200" y="2133600"/>
            <a:ext cx="4267200" cy="3200400"/>
          </a:xfrm>
          <a:prstGeom prst="rect">
            <a:avLst/>
          </a:prstGeom>
          <a:noFill/>
          <a:ln w="9525">
            <a:noFill/>
            <a:miter lim="800000"/>
            <a:headEnd/>
            <a:tailEnd/>
          </a:ln>
          <a:scene3d>
            <a:camera prst="orthographicFront">
              <a:rot lat="0" lon="0" rev="16200000"/>
            </a:camera>
            <a:lightRig rig="threePt" dir="t"/>
          </a:scene3d>
        </p:spPr>
      </p:pic>
      <p:sp>
        <p:nvSpPr>
          <p:cNvPr id="7" name="Rectangle 6"/>
          <p:cNvSpPr/>
          <p:nvPr/>
        </p:nvSpPr>
        <p:spPr>
          <a:xfrm>
            <a:off x="1752600" y="5715000"/>
            <a:ext cx="3200400" cy="4572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endParaRPr lang="en-US" dirty="0"/>
          </a:p>
        </p:txBody>
      </p:sp>
      <p:sp>
        <p:nvSpPr>
          <p:cNvPr id="37896" name="TextBox 8"/>
          <p:cNvSpPr txBox="1">
            <a:spLocks noChangeArrowheads="1"/>
          </p:cNvSpPr>
          <p:nvPr/>
        </p:nvSpPr>
        <p:spPr bwMode="auto">
          <a:xfrm>
            <a:off x="2743200" y="5791200"/>
            <a:ext cx="1236663" cy="369888"/>
          </a:xfrm>
          <a:prstGeom prst="rect">
            <a:avLst/>
          </a:prstGeom>
          <a:noFill/>
          <a:ln w="9525">
            <a:noFill/>
            <a:miter lim="800000"/>
            <a:headEnd/>
            <a:tailEnd/>
          </a:ln>
        </p:spPr>
        <p:txBody>
          <a:bodyPr wrap="none">
            <a:spAutoFit/>
          </a:bodyPr>
          <a:lstStyle/>
          <a:p>
            <a:r>
              <a:rPr lang="en-US" b="1">
                <a:solidFill>
                  <a:schemeClr val="tx2"/>
                </a:solidFill>
              </a:rPr>
              <a:t>Electrode</a:t>
            </a:r>
          </a:p>
        </p:txBody>
      </p:sp>
      <p:sp>
        <p:nvSpPr>
          <p:cNvPr id="37897" name="TextBox 9"/>
          <p:cNvSpPr txBox="1">
            <a:spLocks noChangeArrowheads="1"/>
          </p:cNvSpPr>
          <p:nvPr/>
        </p:nvSpPr>
        <p:spPr bwMode="auto">
          <a:xfrm>
            <a:off x="5181600" y="4191000"/>
            <a:ext cx="1608138" cy="369888"/>
          </a:xfrm>
          <a:prstGeom prst="rect">
            <a:avLst/>
          </a:prstGeom>
          <a:noFill/>
          <a:ln w="9525">
            <a:noFill/>
            <a:miter lim="800000"/>
            <a:headEnd/>
            <a:tailEnd/>
          </a:ln>
        </p:spPr>
        <p:txBody>
          <a:bodyPr wrap="none">
            <a:spAutoFit/>
          </a:bodyPr>
          <a:lstStyle/>
          <a:p>
            <a:r>
              <a:rPr lang="en-US">
                <a:solidFill>
                  <a:srgbClr val="000000"/>
                </a:solidFill>
              </a:rPr>
              <a:t>Microparticles</a:t>
            </a:r>
          </a:p>
        </p:txBody>
      </p:sp>
      <p:cxnSp>
        <p:nvCxnSpPr>
          <p:cNvPr id="12" name="Straight Arrow Connector 11"/>
          <p:cNvCxnSpPr>
            <a:stCxn id="37897" idx="1"/>
          </p:cNvCxnSpPr>
          <p:nvPr/>
        </p:nvCxnSpPr>
        <p:spPr>
          <a:xfrm rot="10800000" flipV="1">
            <a:off x="3733800" y="4375150"/>
            <a:ext cx="1447800" cy="4445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Varying gravity conditions</a:t>
            </a:r>
          </a:p>
        </p:txBody>
      </p:sp>
      <p:sp>
        <p:nvSpPr>
          <p:cNvPr id="38915" name="Footer Placeholder 3"/>
          <p:cNvSpPr>
            <a:spLocks noGrp="1"/>
          </p:cNvSpPr>
          <p:nvPr>
            <p:ph type="ftr" sz="quarter" idx="10"/>
          </p:nvPr>
        </p:nvSpPr>
        <p:spPr>
          <a:noFill/>
        </p:spPr>
        <p:txBody>
          <a:bodyPr/>
          <a:lstStyle/>
          <a:p>
            <a:r>
              <a:rPr lang="nl-NL" smtClean="0"/>
              <a:t>/ name of department</a:t>
            </a:r>
          </a:p>
        </p:txBody>
      </p:sp>
      <p:sp>
        <p:nvSpPr>
          <p:cNvPr id="38916" name="Slide Number Placeholder 4"/>
          <p:cNvSpPr>
            <a:spLocks noGrp="1"/>
          </p:cNvSpPr>
          <p:nvPr>
            <p:ph type="sldNum" sz="quarter" idx="11"/>
          </p:nvPr>
        </p:nvSpPr>
        <p:spPr>
          <a:noFill/>
        </p:spPr>
        <p:txBody>
          <a:bodyPr/>
          <a:lstStyle/>
          <a:p>
            <a:r>
              <a:rPr lang="nl-NL" smtClean="0"/>
              <a:t>PAGE </a:t>
            </a:r>
            <a:fld id="{A0EE04F7-1217-46A5-8551-D85BD075E893}" type="slidenum">
              <a:rPr lang="nl-NL" smtClean="0"/>
              <a:pPr/>
              <a:t>37</a:t>
            </a:fld>
            <a:endParaRPr lang="nl-NL" smtClean="0"/>
          </a:p>
        </p:txBody>
      </p:sp>
      <p:sp>
        <p:nvSpPr>
          <p:cNvPr id="38917" name="Date Placeholder 5"/>
          <p:cNvSpPr>
            <a:spLocks noGrp="1"/>
          </p:cNvSpPr>
          <p:nvPr>
            <p:ph type="dt" sz="quarter" idx="12"/>
          </p:nvPr>
        </p:nvSpPr>
        <p:spPr>
          <a:noFill/>
        </p:spPr>
        <p:txBody>
          <a:bodyPr/>
          <a:lstStyle/>
          <a:p>
            <a:fld id="{C6324E4A-785F-4920-985C-FD57B3FDD070}" type="datetime1">
              <a:rPr lang="nl-NL" smtClean="0"/>
              <a:pPr/>
              <a:t>13-7-2011</a:t>
            </a:fld>
            <a:endParaRPr lang="nl-NL" smtClean="0"/>
          </a:p>
        </p:txBody>
      </p:sp>
      <p:pic>
        <p:nvPicPr>
          <p:cNvPr id="8" name="Picture 7" descr="1g.JPG"/>
          <p:cNvPicPr>
            <a:picLocks noChangeAspect="1"/>
          </p:cNvPicPr>
          <p:nvPr/>
        </p:nvPicPr>
        <p:blipFill>
          <a:blip r:embed="rId2" cstate="print"/>
          <a:stretch>
            <a:fillRect/>
          </a:stretch>
        </p:blipFill>
        <p:spPr>
          <a:xfrm>
            <a:off x="-990600" y="2743200"/>
            <a:ext cx="4191000" cy="1473493"/>
          </a:xfrm>
          <a:prstGeom prst="rect">
            <a:avLst/>
          </a:prstGeom>
          <a:scene3d>
            <a:camera prst="orthographicFront">
              <a:rot lat="0" lon="0" rev="16200000"/>
            </a:camera>
            <a:lightRig rig="threePt" dir="t"/>
          </a:scene3d>
        </p:spPr>
      </p:pic>
      <p:pic>
        <p:nvPicPr>
          <p:cNvPr id="9" name="Picture 8" descr="18g.JPG"/>
          <p:cNvPicPr>
            <a:picLocks noChangeAspect="1"/>
          </p:cNvPicPr>
          <p:nvPr/>
        </p:nvPicPr>
        <p:blipFill>
          <a:blip r:embed="rId3" cstate="print"/>
          <a:stretch>
            <a:fillRect/>
          </a:stretch>
        </p:blipFill>
        <p:spPr>
          <a:xfrm>
            <a:off x="533400" y="2743200"/>
            <a:ext cx="4187278" cy="1472184"/>
          </a:xfrm>
          <a:prstGeom prst="rect">
            <a:avLst/>
          </a:prstGeom>
          <a:scene3d>
            <a:camera prst="orthographicFront">
              <a:rot lat="0" lon="0" rev="16200000"/>
            </a:camera>
            <a:lightRig rig="threePt" dir="t"/>
          </a:scene3d>
        </p:spPr>
      </p:pic>
      <p:pic>
        <p:nvPicPr>
          <p:cNvPr id="10" name="Picture 9" descr="0.5.JPG"/>
          <p:cNvPicPr>
            <a:picLocks noChangeAspect="1"/>
          </p:cNvPicPr>
          <p:nvPr/>
        </p:nvPicPr>
        <p:blipFill>
          <a:blip r:embed="rId4" cstate="print"/>
          <a:stretch>
            <a:fillRect/>
          </a:stretch>
        </p:blipFill>
        <p:spPr>
          <a:xfrm>
            <a:off x="2057400" y="2743200"/>
            <a:ext cx="4187277" cy="1472184"/>
          </a:xfrm>
          <a:prstGeom prst="rect">
            <a:avLst/>
          </a:prstGeom>
          <a:scene3d>
            <a:camera prst="orthographicFront">
              <a:rot lat="0" lon="0" rev="16200000"/>
            </a:camera>
            <a:lightRig rig="threePt" dir="t"/>
          </a:scene3d>
        </p:spPr>
      </p:pic>
      <p:pic>
        <p:nvPicPr>
          <p:cNvPr id="11" name="Picture 10" descr="0.1g.JPG"/>
          <p:cNvPicPr>
            <a:picLocks noChangeAspect="1"/>
          </p:cNvPicPr>
          <p:nvPr/>
        </p:nvPicPr>
        <p:blipFill>
          <a:blip r:embed="rId5" cstate="print"/>
          <a:stretch>
            <a:fillRect/>
          </a:stretch>
        </p:blipFill>
        <p:spPr>
          <a:xfrm>
            <a:off x="3581400" y="2743200"/>
            <a:ext cx="4187278" cy="1472184"/>
          </a:xfrm>
          <a:prstGeom prst="rect">
            <a:avLst/>
          </a:prstGeom>
          <a:scene3d>
            <a:camera prst="orthographicFront">
              <a:rot lat="0" lon="0" rev="16200000"/>
            </a:camera>
            <a:lightRig rig="threePt" dir="t"/>
          </a:scene3d>
        </p:spPr>
      </p:pic>
      <p:sp>
        <p:nvSpPr>
          <p:cNvPr id="38922" name="TextBox 11"/>
          <p:cNvSpPr txBox="1">
            <a:spLocks noChangeArrowheads="1"/>
          </p:cNvSpPr>
          <p:nvPr/>
        </p:nvSpPr>
        <p:spPr bwMode="auto">
          <a:xfrm>
            <a:off x="762000" y="4953000"/>
            <a:ext cx="703263" cy="523875"/>
          </a:xfrm>
          <a:prstGeom prst="rect">
            <a:avLst/>
          </a:prstGeom>
          <a:noFill/>
          <a:ln w="9525">
            <a:noFill/>
            <a:miter lim="800000"/>
            <a:headEnd/>
            <a:tailEnd/>
          </a:ln>
        </p:spPr>
        <p:txBody>
          <a:bodyPr wrap="none">
            <a:spAutoFit/>
          </a:bodyPr>
          <a:lstStyle/>
          <a:p>
            <a:r>
              <a:rPr lang="en-US" sz="2800" b="1">
                <a:solidFill>
                  <a:schemeClr val="tx2"/>
                </a:solidFill>
              </a:rPr>
              <a:t>1 g</a:t>
            </a:r>
          </a:p>
        </p:txBody>
      </p:sp>
      <p:sp>
        <p:nvSpPr>
          <p:cNvPr id="38923" name="TextBox 12"/>
          <p:cNvSpPr txBox="1">
            <a:spLocks noChangeArrowheads="1"/>
          </p:cNvSpPr>
          <p:nvPr/>
        </p:nvSpPr>
        <p:spPr bwMode="auto">
          <a:xfrm>
            <a:off x="2133600" y="4953000"/>
            <a:ext cx="1003300" cy="523875"/>
          </a:xfrm>
          <a:prstGeom prst="rect">
            <a:avLst/>
          </a:prstGeom>
          <a:noFill/>
          <a:ln w="9525">
            <a:noFill/>
            <a:miter lim="800000"/>
            <a:headEnd/>
            <a:tailEnd/>
          </a:ln>
        </p:spPr>
        <p:txBody>
          <a:bodyPr wrap="none">
            <a:spAutoFit/>
          </a:bodyPr>
          <a:lstStyle/>
          <a:p>
            <a:r>
              <a:rPr lang="en-US" sz="2800" b="1">
                <a:solidFill>
                  <a:schemeClr val="tx2"/>
                </a:solidFill>
              </a:rPr>
              <a:t>1.8 g</a:t>
            </a:r>
          </a:p>
        </p:txBody>
      </p:sp>
      <p:sp>
        <p:nvSpPr>
          <p:cNvPr id="38924" name="TextBox 13"/>
          <p:cNvSpPr txBox="1">
            <a:spLocks noChangeArrowheads="1"/>
          </p:cNvSpPr>
          <p:nvPr/>
        </p:nvSpPr>
        <p:spPr bwMode="auto">
          <a:xfrm>
            <a:off x="3644900" y="4953000"/>
            <a:ext cx="1003300" cy="523875"/>
          </a:xfrm>
          <a:prstGeom prst="rect">
            <a:avLst/>
          </a:prstGeom>
          <a:noFill/>
          <a:ln w="9525">
            <a:noFill/>
            <a:miter lim="800000"/>
            <a:headEnd/>
            <a:tailEnd/>
          </a:ln>
        </p:spPr>
        <p:txBody>
          <a:bodyPr wrap="none">
            <a:spAutoFit/>
          </a:bodyPr>
          <a:lstStyle/>
          <a:p>
            <a:r>
              <a:rPr lang="en-US" sz="2800" b="1">
                <a:solidFill>
                  <a:schemeClr val="tx2"/>
                </a:solidFill>
              </a:rPr>
              <a:t>0.5 g</a:t>
            </a:r>
          </a:p>
        </p:txBody>
      </p:sp>
      <p:sp>
        <p:nvSpPr>
          <p:cNvPr id="38925" name="TextBox 14"/>
          <p:cNvSpPr txBox="1">
            <a:spLocks noChangeArrowheads="1"/>
          </p:cNvSpPr>
          <p:nvPr/>
        </p:nvSpPr>
        <p:spPr bwMode="auto">
          <a:xfrm>
            <a:off x="5181600" y="4953000"/>
            <a:ext cx="1003300" cy="523875"/>
          </a:xfrm>
          <a:prstGeom prst="rect">
            <a:avLst/>
          </a:prstGeom>
          <a:noFill/>
          <a:ln w="9525">
            <a:noFill/>
            <a:miter lim="800000"/>
            <a:headEnd/>
            <a:tailEnd/>
          </a:ln>
        </p:spPr>
        <p:txBody>
          <a:bodyPr wrap="none">
            <a:spAutoFit/>
          </a:bodyPr>
          <a:lstStyle/>
          <a:p>
            <a:r>
              <a:rPr lang="en-US" sz="2800" b="1">
                <a:solidFill>
                  <a:schemeClr val="tx2"/>
                </a:solidFill>
              </a:rPr>
              <a:t>0.1 g</a:t>
            </a:r>
          </a:p>
        </p:txBody>
      </p:sp>
      <p:cxnSp>
        <p:nvCxnSpPr>
          <p:cNvPr id="17" name="Straight Connector 16"/>
          <p:cNvCxnSpPr/>
          <p:nvPr/>
        </p:nvCxnSpPr>
        <p:spPr>
          <a:xfrm>
            <a:off x="1447800" y="3124200"/>
            <a:ext cx="38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3276600"/>
            <a:ext cx="38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95800" y="2895600"/>
            <a:ext cx="38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2667000"/>
            <a:ext cx="38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Results</a:t>
            </a:r>
          </a:p>
        </p:txBody>
      </p:sp>
      <p:sp>
        <p:nvSpPr>
          <p:cNvPr id="39939" name="Content Placeholder 2"/>
          <p:cNvSpPr>
            <a:spLocks noGrp="1"/>
          </p:cNvSpPr>
          <p:nvPr>
            <p:ph idx="1"/>
          </p:nvPr>
        </p:nvSpPr>
        <p:spPr/>
        <p:txBody>
          <a:bodyPr/>
          <a:lstStyle/>
          <a:p>
            <a:r>
              <a:rPr lang="en-US" smtClean="0"/>
              <a:t>Measuring equilibrium position, two types of behavior observed</a:t>
            </a:r>
          </a:p>
          <a:p>
            <a:endParaRPr lang="en-US" smtClean="0"/>
          </a:p>
          <a:p>
            <a:pPr lvl="1"/>
            <a:r>
              <a:rPr lang="en-US" smtClean="0"/>
              <a:t>Behavior for p &lt; 25 Pa</a:t>
            </a:r>
          </a:p>
          <a:p>
            <a:pPr lvl="1"/>
            <a:r>
              <a:rPr lang="en-US" smtClean="0"/>
              <a:t>Behavior for p &gt; 25 Pa</a:t>
            </a:r>
          </a:p>
        </p:txBody>
      </p:sp>
      <p:sp>
        <p:nvSpPr>
          <p:cNvPr id="39940" name="Footer Placeholder 3"/>
          <p:cNvSpPr>
            <a:spLocks noGrp="1"/>
          </p:cNvSpPr>
          <p:nvPr>
            <p:ph type="ftr" sz="quarter" idx="10"/>
          </p:nvPr>
        </p:nvSpPr>
        <p:spPr>
          <a:noFill/>
        </p:spPr>
        <p:txBody>
          <a:bodyPr/>
          <a:lstStyle/>
          <a:p>
            <a:r>
              <a:rPr lang="nl-NL" smtClean="0"/>
              <a:t>/ name of department</a:t>
            </a:r>
          </a:p>
        </p:txBody>
      </p:sp>
      <p:sp>
        <p:nvSpPr>
          <p:cNvPr id="39941" name="Slide Number Placeholder 4"/>
          <p:cNvSpPr>
            <a:spLocks noGrp="1"/>
          </p:cNvSpPr>
          <p:nvPr>
            <p:ph type="sldNum" sz="quarter" idx="11"/>
          </p:nvPr>
        </p:nvSpPr>
        <p:spPr>
          <a:noFill/>
        </p:spPr>
        <p:txBody>
          <a:bodyPr/>
          <a:lstStyle/>
          <a:p>
            <a:r>
              <a:rPr lang="nl-NL" smtClean="0"/>
              <a:t>PAGE </a:t>
            </a:r>
            <a:fld id="{CB16F64D-AC08-448F-89DB-4E034F51A9B5}" type="slidenum">
              <a:rPr lang="nl-NL" smtClean="0"/>
              <a:pPr/>
              <a:t>38</a:t>
            </a:fld>
            <a:endParaRPr lang="nl-NL" smtClean="0"/>
          </a:p>
        </p:txBody>
      </p:sp>
      <p:sp>
        <p:nvSpPr>
          <p:cNvPr id="39942" name="Date Placeholder 5"/>
          <p:cNvSpPr>
            <a:spLocks noGrp="1"/>
          </p:cNvSpPr>
          <p:nvPr>
            <p:ph type="dt" sz="quarter" idx="12"/>
          </p:nvPr>
        </p:nvSpPr>
        <p:spPr>
          <a:noFill/>
        </p:spPr>
        <p:txBody>
          <a:bodyPr/>
          <a:lstStyle/>
          <a:p>
            <a:fld id="{0CB431CB-C2A5-42AA-80E3-1B6766701285}" type="datetime1">
              <a:rPr lang="nl-NL" smtClean="0"/>
              <a:pPr/>
              <a:t>13-7-2011</a:t>
            </a:fld>
            <a:endParaRPr lang="nl-NL"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nl-NL" smtClean="0"/>
              <a:t>Eindhoven University of Technology</a:t>
            </a:r>
          </a:p>
        </p:txBody>
      </p:sp>
      <p:sp>
        <p:nvSpPr>
          <p:cNvPr id="17411" name="Slide Number Placeholder 4"/>
          <p:cNvSpPr>
            <a:spLocks noGrp="1"/>
          </p:cNvSpPr>
          <p:nvPr>
            <p:ph type="sldNum" sz="quarter" idx="11"/>
          </p:nvPr>
        </p:nvSpPr>
        <p:spPr>
          <a:noFill/>
        </p:spPr>
        <p:txBody>
          <a:bodyPr/>
          <a:lstStyle/>
          <a:p>
            <a:r>
              <a:rPr lang="nl-NL" smtClean="0"/>
              <a:t>PAGE </a:t>
            </a:r>
            <a:fld id="{2DA2E47D-82F0-43F2-8943-4B50F7974E21}" type="slidenum">
              <a:rPr lang="nl-NL" smtClean="0"/>
              <a:pPr/>
              <a:t>3</a:t>
            </a:fld>
            <a:endParaRPr lang="nl-NL" smtClean="0"/>
          </a:p>
        </p:txBody>
      </p:sp>
      <p:sp>
        <p:nvSpPr>
          <p:cNvPr id="17412" name="Date Placeholder 5"/>
          <p:cNvSpPr>
            <a:spLocks noGrp="1"/>
          </p:cNvSpPr>
          <p:nvPr>
            <p:ph type="dt" sz="quarter" idx="12"/>
          </p:nvPr>
        </p:nvSpPr>
        <p:spPr>
          <a:noFill/>
        </p:spPr>
        <p:txBody>
          <a:bodyPr/>
          <a:lstStyle/>
          <a:p>
            <a:fld id="{D5E49414-BF72-4DDC-B4D8-C3D96EE62733}" type="datetime1">
              <a:rPr lang="nl-NL" smtClean="0"/>
              <a:pPr/>
              <a:t>13-7-2011</a:t>
            </a:fld>
            <a:endParaRPr lang="nl-NL" smtClean="0"/>
          </a:p>
        </p:txBody>
      </p:sp>
      <p:pic>
        <p:nvPicPr>
          <p:cNvPr id="17413" name="Picture 9" descr="vlcsnap-72152"/>
          <p:cNvPicPr>
            <a:picLocks noChangeAspect="1" noChangeArrowheads="1"/>
          </p:cNvPicPr>
          <p:nvPr/>
        </p:nvPicPr>
        <p:blipFill>
          <a:blip r:embed="rId3" cstate="print"/>
          <a:srcRect/>
          <a:stretch>
            <a:fillRect/>
          </a:stretch>
        </p:blipFill>
        <p:spPr bwMode="auto">
          <a:xfrm>
            <a:off x="1676400" y="1371600"/>
            <a:ext cx="3733800" cy="2971800"/>
          </a:xfrm>
          <a:prstGeom prst="rect">
            <a:avLst/>
          </a:prstGeom>
          <a:noFill/>
          <a:ln w="9525">
            <a:noFill/>
            <a:miter lim="800000"/>
            <a:headEnd/>
            <a:tailEnd/>
          </a:ln>
        </p:spPr>
      </p:pic>
      <p:sp>
        <p:nvSpPr>
          <p:cNvPr id="17414" name="Line 10"/>
          <p:cNvSpPr>
            <a:spLocks noChangeShapeType="1"/>
          </p:cNvSpPr>
          <p:nvPr/>
        </p:nvSpPr>
        <p:spPr bwMode="auto">
          <a:xfrm flipH="1">
            <a:off x="5334000" y="2895600"/>
            <a:ext cx="838200" cy="1588"/>
          </a:xfrm>
          <a:prstGeom prst="line">
            <a:avLst/>
          </a:prstGeom>
          <a:noFill/>
          <a:ln w="38100">
            <a:solidFill>
              <a:schemeClr val="tx1"/>
            </a:solidFill>
            <a:round/>
            <a:headEnd/>
            <a:tailEnd/>
          </a:ln>
        </p:spPr>
        <p:txBody>
          <a:bodyPr/>
          <a:lstStyle/>
          <a:p>
            <a:endParaRPr lang="en-US"/>
          </a:p>
        </p:txBody>
      </p:sp>
      <p:sp>
        <p:nvSpPr>
          <p:cNvPr id="17415" name="Line 11"/>
          <p:cNvSpPr>
            <a:spLocks noChangeShapeType="1"/>
          </p:cNvSpPr>
          <p:nvPr/>
        </p:nvSpPr>
        <p:spPr bwMode="auto">
          <a:xfrm flipH="1">
            <a:off x="4953000" y="2895600"/>
            <a:ext cx="377825" cy="1588"/>
          </a:xfrm>
          <a:prstGeom prst="line">
            <a:avLst/>
          </a:prstGeom>
          <a:noFill/>
          <a:ln w="38100">
            <a:solidFill>
              <a:schemeClr val="tx2"/>
            </a:solidFill>
            <a:round/>
            <a:headEnd/>
            <a:tailEnd/>
          </a:ln>
        </p:spPr>
        <p:txBody>
          <a:bodyPr/>
          <a:lstStyle/>
          <a:p>
            <a:endParaRPr lang="en-US"/>
          </a:p>
        </p:txBody>
      </p:sp>
      <p:sp>
        <p:nvSpPr>
          <p:cNvPr id="17416" name="Line 12"/>
          <p:cNvSpPr>
            <a:spLocks noChangeShapeType="1"/>
          </p:cNvSpPr>
          <p:nvPr/>
        </p:nvSpPr>
        <p:spPr bwMode="auto">
          <a:xfrm flipH="1">
            <a:off x="5334000" y="3733800"/>
            <a:ext cx="838200" cy="1588"/>
          </a:xfrm>
          <a:prstGeom prst="line">
            <a:avLst/>
          </a:prstGeom>
          <a:noFill/>
          <a:ln w="38100">
            <a:solidFill>
              <a:schemeClr val="tx1"/>
            </a:solidFill>
            <a:round/>
            <a:headEnd/>
            <a:tailEnd/>
          </a:ln>
        </p:spPr>
        <p:txBody>
          <a:bodyPr/>
          <a:lstStyle/>
          <a:p>
            <a:endParaRPr lang="en-US"/>
          </a:p>
        </p:txBody>
      </p:sp>
      <p:sp>
        <p:nvSpPr>
          <p:cNvPr id="17417" name="Line 13"/>
          <p:cNvSpPr>
            <a:spLocks noChangeShapeType="1"/>
          </p:cNvSpPr>
          <p:nvPr/>
        </p:nvSpPr>
        <p:spPr bwMode="auto">
          <a:xfrm flipH="1">
            <a:off x="4953000" y="3733800"/>
            <a:ext cx="377825" cy="1588"/>
          </a:xfrm>
          <a:prstGeom prst="line">
            <a:avLst/>
          </a:prstGeom>
          <a:noFill/>
          <a:ln w="38100">
            <a:solidFill>
              <a:schemeClr val="tx2"/>
            </a:solidFill>
            <a:round/>
            <a:headEnd/>
            <a:tailEnd/>
          </a:ln>
        </p:spPr>
        <p:txBody>
          <a:bodyPr/>
          <a:lstStyle/>
          <a:p>
            <a:endParaRPr lang="en-US"/>
          </a:p>
        </p:txBody>
      </p:sp>
      <p:pic>
        <p:nvPicPr>
          <p:cNvPr id="14" name="Picture 7" descr="sheath2"/>
          <p:cNvPicPr>
            <a:picLocks noChangeAspect="1" noChangeArrowheads="1"/>
          </p:cNvPicPr>
          <p:nvPr/>
        </p:nvPicPr>
        <p:blipFill>
          <a:blip r:embed="rId4" cstate="print"/>
          <a:srcRect/>
          <a:stretch>
            <a:fillRect/>
          </a:stretch>
        </p:blipFill>
        <p:spPr bwMode="auto">
          <a:xfrm>
            <a:off x="6096000" y="1447800"/>
            <a:ext cx="2714625" cy="2982913"/>
          </a:xfrm>
          <a:prstGeom prst="rect">
            <a:avLst/>
          </a:prstGeom>
          <a:noFill/>
          <a:ln w="9525">
            <a:noFill/>
            <a:miter lim="800000"/>
            <a:headEnd/>
            <a:tailEnd/>
          </a:ln>
        </p:spPr>
      </p:pic>
      <p:sp>
        <p:nvSpPr>
          <p:cNvPr id="17419" name="Text Box 8"/>
          <p:cNvSpPr txBox="1">
            <a:spLocks noChangeArrowheads="1"/>
          </p:cNvSpPr>
          <p:nvPr/>
        </p:nvSpPr>
        <p:spPr bwMode="auto">
          <a:xfrm>
            <a:off x="6705600" y="4191000"/>
            <a:ext cx="1573213" cy="457200"/>
          </a:xfrm>
          <a:prstGeom prst="rect">
            <a:avLst/>
          </a:prstGeom>
          <a:solidFill>
            <a:schemeClr val="tx2"/>
          </a:solidFill>
          <a:ln w="25400">
            <a:noFill/>
            <a:miter lim="800000"/>
            <a:headEnd/>
            <a:tailEnd/>
          </a:ln>
        </p:spPr>
        <p:txBody>
          <a:bodyPr wrap="none">
            <a:spAutoFit/>
          </a:bodyPr>
          <a:lstStyle/>
          <a:p>
            <a:r>
              <a:rPr lang="en-US" sz="2400" b="1"/>
              <a:t>Electrode</a:t>
            </a:r>
          </a:p>
        </p:txBody>
      </p:sp>
      <p:sp>
        <p:nvSpPr>
          <p:cNvPr id="16" name="Text Box 14"/>
          <p:cNvSpPr txBox="1">
            <a:spLocks noChangeArrowheads="1"/>
          </p:cNvSpPr>
          <p:nvPr/>
        </p:nvSpPr>
        <p:spPr bwMode="auto">
          <a:xfrm>
            <a:off x="1676400" y="5105400"/>
            <a:ext cx="5602288" cy="1311275"/>
          </a:xfrm>
          <a:prstGeom prst="rect">
            <a:avLst/>
          </a:prstGeom>
          <a:noFill/>
          <a:ln w="25400">
            <a:noFill/>
            <a:miter lim="800000"/>
            <a:headEnd/>
            <a:tailEnd/>
          </a:ln>
        </p:spPr>
        <p:txBody>
          <a:bodyPr wrap="none">
            <a:spAutoFit/>
          </a:bodyPr>
          <a:lstStyle/>
          <a:p>
            <a:pPr>
              <a:buFont typeface="Wingdings" pitchFamily="2" charset="2"/>
              <a:buChar char="Ø"/>
            </a:pPr>
            <a:r>
              <a:rPr lang="en-US" sz="2000"/>
              <a:t> Positive space charge in front of the electrode</a:t>
            </a:r>
          </a:p>
          <a:p>
            <a:pPr>
              <a:buFont typeface="Wingdings" pitchFamily="2" charset="2"/>
              <a:buChar char="Ø"/>
            </a:pPr>
            <a:r>
              <a:rPr lang="en-US" sz="2000"/>
              <a:t> Potential drop</a:t>
            </a:r>
          </a:p>
          <a:p>
            <a:pPr>
              <a:buFont typeface="Wingdings" pitchFamily="2" charset="2"/>
              <a:buChar char="Ø"/>
            </a:pPr>
            <a:r>
              <a:rPr lang="en-US" sz="2000"/>
              <a:t> High electric fields in plasma sheath!</a:t>
            </a:r>
          </a:p>
          <a:p>
            <a:endParaRPr lang="en-US" sz="2000"/>
          </a:p>
        </p:txBody>
      </p:sp>
      <p:sp>
        <p:nvSpPr>
          <p:cNvPr id="17421" name="Title 1"/>
          <p:cNvSpPr>
            <a:spLocks noGrp="1"/>
          </p:cNvSpPr>
          <p:nvPr>
            <p:ph type="title"/>
          </p:nvPr>
        </p:nvSpPr>
        <p:spPr/>
        <p:txBody>
          <a:bodyPr/>
          <a:lstStyle/>
          <a:p>
            <a:pPr eaLnBrk="1" hangingPunct="1"/>
            <a:r>
              <a:rPr lang="en-US" smtClean="0"/>
              <a:t>The RF plasma sheath</a:t>
            </a:r>
          </a:p>
        </p:txBody>
      </p:sp>
      <p:sp>
        <p:nvSpPr>
          <p:cNvPr id="17422" name="TextBox 17"/>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chemeClr val="tx2"/>
                </a:solidFill>
              </a:rPr>
              <a:t>Background |</a:t>
            </a:r>
            <a:r>
              <a:rPr lang="en-US" sz="1600" b="1"/>
              <a:t> Objective | Method &amp; Procedure | Exp. Setup | Results | Conclusions</a:t>
            </a:r>
          </a:p>
        </p:txBody>
      </p:sp>
      <p:sp>
        <p:nvSpPr>
          <p:cNvPr id="15" name="Oval 14"/>
          <p:cNvSpPr/>
          <p:nvPr/>
        </p:nvSpPr>
        <p:spPr>
          <a:xfrm>
            <a:off x="228600" y="1600200"/>
            <a:ext cx="152400" cy="1524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4" name="TextBox 16"/>
          <p:cNvSpPr txBox="1">
            <a:spLocks noChangeArrowheads="1"/>
          </p:cNvSpPr>
          <p:nvPr/>
        </p:nvSpPr>
        <p:spPr bwMode="auto">
          <a:xfrm>
            <a:off x="457200" y="1524000"/>
            <a:ext cx="1004888" cy="369888"/>
          </a:xfrm>
          <a:prstGeom prst="rect">
            <a:avLst/>
          </a:prstGeom>
          <a:noFill/>
          <a:ln w="9525">
            <a:noFill/>
            <a:miter lim="800000"/>
            <a:headEnd/>
            <a:tailEnd/>
          </a:ln>
        </p:spPr>
        <p:txBody>
          <a:bodyPr wrap="none">
            <a:spAutoFit/>
          </a:bodyPr>
          <a:lstStyle/>
          <a:p>
            <a:r>
              <a:rPr lang="en-US"/>
              <a:t>electron</a:t>
            </a:r>
          </a:p>
        </p:txBody>
      </p:sp>
      <p:sp>
        <p:nvSpPr>
          <p:cNvPr id="18" name="Oval 17"/>
          <p:cNvSpPr/>
          <p:nvPr/>
        </p:nvSpPr>
        <p:spPr>
          <a:xfrm>
            <a:off x="152400" y="1981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17426" name="TextBox 18"/>
          <p:cNvSpPr txBox="1">
            <a:spLocks noChangeArrowheads="1"/>
          </p:cNvSpPr>
          <p:nvPr/>
        </p:nvSpPr>
        <p:spPr bwMode="auto">
          <a:xfrm>
            <a:off x="457200" y="1992313"/>
            <a:ext cx="492125" cy="369887"/>
          </a:xfrm>
          <a:prstGeom prst="rect">
            <a:avLst/>
          </a:prstGeom>
          <a:noFill/>
          <a:ln w="9525">
            <a:noFill/>
            <a:miter lim="800000"/>
            <a:headEnd/>
            <a:tailEnd/>
          </a:ln>
        </p:spPr>
        <p:txBody>
          <a:bodyPr wrap="none">
            <a:spAutoFit/>
          </a:bodyPr>
          <a:lstStyle/>
          <a:p>
            <a:r>
              <a:rPr lang="en-US"/>
              <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mtClean="0"/>
              <a:t>p &lt; 25 Pa</a:t>
            </a:r>
          </a:p>
        </p:txBody>
      </p:sp>
      <p:sp>
        <p:nvSpPr>
          <p:cNvPr id="3076" name="Footer Placeholder 3"/>
          <p:cNvSpPr>
            <a:spLocks noGrp="1"/>
          </p:cNvSpPr>
          <p:nvPr>
            <p:ph type="ftr" sz="quarter" idx="10"/>
          </p:nvPr>
        </p:nvSpPr>
        <p:spPr>
          <a:noFill/>
        </p:spPr>
        <p:txBody>
          <a:bodyPr/>
          <a:lstStyle/>
          <a:p>
            <a:r>
              <a:rPr lang="nl-NL" smtClean="0"/>
              <a:t>/ name of department</a:t>
            </a:r>
          </a:p>
        </p:txBody>
      </p:sp>
      <p:sp>
        <p:nvSpPr>
          <p:cNvPr id="3077" name="Slide Number Placeholder 4"/>
          <p:cNvSpPr>
            <a:spLocks noGrp="1"/>
          </p:cNvSpPr>
          <p:nvPr>
            <p:ph type="sldNum" sz="quarter" idx="11"/>
          </p:nvPr>
        </p:nvSpPr>
        <p:spPr>
          <a:noFill/>
        </p:spPr>
        <p:txBody>
          <a:bodyPr/>
          <a:lstStyle/>
          <a:p>
            <a:r>
              <a:rPr lang="nl-NL" smtClean="0"/>
              <a:t>PAGE </a:t>
            </a:r>
            <a:fld id="{B75C27BD-1BAA-48DD-83EE-6950266EF24E}" type="slidenum">
              <a:rPr lang="nl-NL" smtClean="0"/>
              <a:pPr/>
              <a:t>39</a:t>
            </a:fld>
            <a:endParaRPr lang="nl-NL" smtClean="0"/>
          </a:p>
        </p:txBody>
      </p:sp>
      <p:sp>
        <p:nvSpPr>
          <p:cNvPr id="3078" name="Date Placeholder 5"/>
          <p:cNvSpPr>
            <a:spLocks noGrp="1"/>
          </p:cNvSpPr>
          <p:nvPr>
            <p:ph type="dt" sz="quarter" idx="12"/>
          </p:nvPr>
        </p:nvSpPr>
        <p:spPr>
          <a:noFill/>
        </p:spPr>
        <p:txBody>
          <a:bodyPr/>
          <a:lstStyle/>
          <a:p>
            <a:fld id="{FA12AE1E-73E6-4B47-AFD0-C155165785D7}" type="datetime1">
              <a:rPr lang="nl-NL" smtClean="0"/>
              <a:pPr/>
              <a:t>13-7-2011</a:t>
            </a:fld>
            <a:endParaRPr lang="nl-NL" smtClean="0"/>
          </a:p>
        </p:txBody>
      </p:sp>
      <p:graphicFrame>
        <p:nvGraphicFramePr>
          <p:cNvPr id="3074" name="Object 2"/>
          <p:cNvGraphicFramePr>
            <a:graphicFrameLocks noChangeAspect="1"/>
          </p:cNvGraphicFramePr>
          <p:nvPr/>
        </p:nvGraphicFramePr>
        <p:xfrm>
          <a:off x="3505200" y="1447800"/>
          <a:ext cx="5368925" cy="3746500"/>
        </p:xfrm>
        <a:graphic>
          <a:graphicData uri="http://schemas.openxmlformats.org/presentationml/2006/ole">
            <p:oleObj spid="_x0000_s3074" name="Graph" r:id="rId3" imgW="4150080" imgH="2895840" progId="Origin50.Graph">
              <p:embed/>
            </p:oleObj>
          </a:graphicData>
        </a:graphic>
      </p:graphicFrame>
      <p:sp>
        <p:nvSpPr>
          <p:cNvPr id="3079" name="TextBox 7"/>
          <p:cNvSpPr txBox="1">
            <a:spLocks noChangeArrowheads="1"/>
          </p:cNvSpPr>
          <p:nvPr/>
        </p:nvSpPr>
        <p:spPr bwMode="auto">
          <a:xfrm>
            <a:off x="4724400" y="4114800"/>
            <a:ext cx="1019175" cy="276225"/>
          </a:xfrm>
          <a:prstGeom prst="rect">
            <a:avLst/>
          </a:prstGeom>
          <a:noFill/>
          <a:ln w="9525">
            <a:noFill/>
            <a:miter lim="800000"/>
            <a:headEnd/>
            <a:tailEnd/>
          </a:ln>
        </p:spPr>
        <p:txBody>
          <a:bodyPr wrap="none">
            <a:spAutoFit/>
          </a:bodyPr>
          <a:lstStyle/>
          <a:p>
            <a:r>
              <a:rPr lang="en-US" sz="1200"/>
              <a:t>hypergravity</a:t>
            </a:r>
            <a:endParaRPr lang="en-US" sz="1600"/>
          </a:p>
        </p:txBody>
      </p:sp>
      <p:sp>
        <p:nvSpPr>
          <p:cNvPr id="3080" name="TextBox 8"/>
          <p:cNvSpPr txBox="1">
            <a:spLocks noChangeArrowheads="1"/>
          </p:cNvSpPr>
          <p:nvPr/>
        </p:nvSpPr>
        <p:spPr bwMode="auto">
          <a:xfrm>
            <a:off x="6677025" y="4114800"/>
            <a:ext cx="1019175" cy="276225"/>
          </a:xfrm>
          <a:prstGeom prst="rect">
            <a:avLst/>
          </a:prstGeom>
          <a:noFill/>
          <a:ln w="9525">
            <a:noFill/>
            <a:miter lim="800000"/>
            <a:headEnd/>
            <a:tailEnd/>
          </a:ln>
        </p:spPr>
        <p:txBody>
          <a:bodyPr wrap="none">
            <a:spAutoFit/>
          </a:bodyPr>
          <a:lstStyle/>
          <a:p>
            <a:r>
              <a:rPr lang="en-US" sz="1200"/>
              <a:t>hypergravity</a:t>
            </a:r>
            <a:endParaRPr lang="en-US" sz="1600"/>
          </a:p>
        </p:txBody>
      </p:sp>
      <p:sp>
        <p:nvSpPr>
          <p:cNvPr id="3081" name="TextBox 9"/>
          <p:cNvSpPr txBox="1">
            <a:spLocks noChangeArrowheads="1"/>
          </p:cNvSpPr>
          <p:nvPr/>
        </p:nvSpPr>
        <p:spPr bwMode="auto">
          <a:xfrm>
            <a:off x="5694363" y="2590800"/>
            <a:ext cx="1011237" cy="276225"/>
          </a:xfrm>
          <a:prstGeom prst="rect">
            <a:avLst/>
          </a:prstGeom>
          <a:noFill/>
          <a:ln w="9525">
            <a:noFill/>
            <a:miter lim="800000"/>
            <a:headEnd/>
            <a:tailEnd/>
          </a:ln>
        </p:spPr>
        <p:txBody>
          <a:bodyPr wrap="none">
            <a:spAutoFit/>
          </a:bodyPr>
          <a:lstStyle/>
          <a:p>
            <a:r>
              <a:rPr lang="en-US" sz="1200"/>
              <a:t>microgravity</a:t>
            </a:r>
            <a:endParaRPr lang="en-US" sz="1600"/>
          </a:p>
        </p:txBody>
      </p:sp>
      <p:sp>
        <p:nvSpPr>
          <p:cNvPr id="3082" name="TextBox 9"/>
          <p:cNvSpPr txBox="1">
            <a:spLocks noChangeArrowheads="1"/>
          </p:cNvSpPr>
          <p:nvPr/>
        </p:nvSpPr>
        <p:spPr bwMode="auto">
          <a:xfrm>
            <a:off x="304800" y="1828800"/>
            <a:ext cx="3403600" cy="646113"/>
          </a:xfrm>
          <a:prstGeom prst="rect">
            <a:avLst/>
          </a:prstGeom>
          <a:noFill/>
          <a:ln w="9525">
            <a:noFill/>
            <a:miter lim="800000"/>
            <a:headEnd/>
            <a:tailEnd/>
          </a:ln>
        </p:spPr>
        <p:txBody>
          <a:bodyPr wrap="none">
            <a:spAutoFit/>
          </a:bodyPr>
          <a:lstStyle/>
          <a:p>
            <a:r>
              <a:rPr lang="en-US"/>
              <a:t>Particles lost from confinement </a:t>
            </a:r>
          </a:p>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smtClean="0"/>
              <a:t>p &gt; 25 Pa</a:t>
            </a:r>
          </a:p>
        </p:txBody>
      </p:sp>
      <p:sp>
        <p:nvSpPr>
          <p:cNvPr id="4100" name="Footer Placeholder 3"/>
          <p:cNvSpPr>
            <a:spLocks noGrp="1"/>
          </p:cNvSpPr>
          <p:nvPr>
            <p:ph type="ftr" sz="quarter" idx="10"/>
          </p:nvPr>
        </p:nvSpPr>
        <p:spPr>
          <a:noFill/>
        </p:spPr>
        <p:txBody>
          <a:bodyPr/>
          <a:lstStyle/>
          <a:p>
            <a:r>
              <a:rPr lang="nl-NL" smtClean="0"/>
              <a:t>/ name of department</a:t>
            </a:r>
          </a:p>
        </p:txBody>
      </p:sp>
      <p:sp>
        <p:nvSpPr>
          <p:cNvPr id="4101" name="Slide Number Placeholder 4"/>
          <p:cNvSpPr>
            <a:spLocks noGrp="1"/>
          </p:cNvSpPr>
          <p:nvPr>
            <p:ph type="sldNum" sz="quarter" idx="11"/>
          </p:nvPr>
        </p:nvSpPr>
        <p:spPr>
          <a:noFill/>
        </p:spPr>
        <p:txBody>
          <a:bodyPr/>
          <a:lstStyle/>
          <a:p>
            <a:r>
              <a:rPr lang="nl-NL" smtClean="0"/>
              <a:t>PAGE </a:t>
            </a:r>
            <a:fld id="{D7B6867E-9E98-4C37-BA3D-970AC8AC4EA7}" type="slidenum">
              <a:rPr lang="nl-NL" smtClean="0"/>
              <a:pPr/>
              <a:t>40</a:t>
            </a:fld>
            <a:endParaRPr lang="nl-NL" smtClean="0"/>
          </a:p>
        </p:txBody>
      </p:sp>
      <p:sp>
        <p:nvSpPr>
          <p:cNvPr id="4102" name="Date Placeholder 5"/>
          <p:cNvSpPr>
            <a:spLocks noGrp="1"/>
          </p:cNvSpPr>
          <p:nvPr>
            <p:ph type="dt" sz="quarter" idx="12"/>
          </p:nvPr>
        </p:nvSpPr>
        <p:spPr>
          <a:noFill/>
        </p:spPr>
        <p:txBody>
          <a:bodyPr/>
          <a:lstStyle/>
          <a:p>
            <a:fld id="{CDBD6FC4-D805-449B-B0B7-9BD1FB0F65B3}" type="datetime1">
              <a:rPr lang="nl-NL" smtClean="0"/>
              <a:pPr/>
              <a:t>13-7-2011</a:t>
            </a:fld>
            <a:endParaRPr lang="nl-NL" smtClean="0"/>
          </a:p>
        </p:txBody>
      </p:sp>
      <p:graphicFrame>
        <p:nvGraphicFramePr>
          <p:cNvPr id="4098" name="Object 4"/>
          <p:cNvGraphicFramePr>
            <a:graphicFrameLocks noChangeAspect="1"/>
          </p:cNvGraphicFramePr>
          <p:nvPr/>
        </p:nvGraphicFramePr>
        <p:xfrm>
          <a:off x="3505200" y="1447800"/>
          <a:ext cx="5375275" cy="3749675"/>
        </p:xfrm>
        <a:graphic>
          <a:graphicData uri="http://schemas.openxmlformats.org/presentationml/2006/ole">
            <p:oleObj spid="_x0000_s4098" name="Graph" r:id="rId4" imgW="4150080" imgH="2895840" progId="Origin50.Graph">
              <p:embed/>
            </p:oleObj>
          </a:graphicData>
        </a:graphic>
      </p:graphicFrame>
      <p:sp>
        <p:nvSpPr>
          <p:cNvPr id="4103" name="TextBox 9"/>
          <p:cNvSpPr txBox="1">
            <a:spLocks noChangeArrowheads="1"/>
          </p:cNvSpPr>
          <p:nvPr/>
        </p:nvSpPr>
        <p:spPr bwMode="auto">
          <a:xfrm>
            <a:off x="5638800" y="2514600"/>
            <a:ext cx="1011238" cy="276225"/>
          </a:xfrm>
          <a:prstGeom prst="rect">
            <a:avLst/>
          </a:prstGeom>
          <a:noFill/>
          <a:ln w="9525">
            <a:noFill/>
            <a:miter lim="800000"/>
            <a:headEnd/>
            <a:tailEnd/>
          </a:ln>
        </p:spPr>
        <p:txBody>
          <a:bodyPr wrap="none">
            <a:spAutoFit/>
          </a:bodyPr>
          <a:lstStyle/>
          <a:p>
            <a:r>
              <a:rPr lang="en-US" sz="1200"/>
              <a:t>microgravity</a:t>
            </a:r>
            <a:endParaRPr lang="en-US" sz="1600"/>
          </a:p>
        </p:txBody>
      </p:sp>
      <p:sp>
        <p:nvSpPr>
          <p:cNvPr id="4104" name="TextBox 10"/>
          <p:cNvSpPr txBox="1">
            <a:spLocks noChangeArrowheads="1"/>
          </p:cNvSpPr>
          <p:nvPr/>
        </p:nvSpPr>
        <p:spPr bwMode="auto">
          <a:xfrm>
            <a:off x="4724400" y="4114800"/>
            <a:ext cx="1019175" cy="276225"/>
          </a:xfrm>
          <a:prstGeom prst="rect">
            <a:avLst/>
          </a:prstGeom>
          <a:noFill/>
          <a:ln w="9525">
            <a:noFill/>
            <a:miter lim="800000"/>
            <a:headEnd/>
            <a:tailEnd/>
          </a:ln>
        </p:spPr>
        <p:txBody>
          <a:bodyPr wrap="none">
            <a:spAutoFit/>
          </a:bodyPr>
          <a:lstStyle/>
          <a:p>
            <a:r>
              <a:rPr lang="en-US" sz="1200"/>
              <a:t>hypergravity</a:t>
            </a:r>
            <a:endParaRPr lang="en-US" sz="1600"/>
          </a:p>
        </p:txBody>
      </p:sp>
      <p:sp>
        <p:nvSpPr>
          <p:cNvPr id="4105" name="TextBox 11"/>
          <p:cNvSpPr txBox="1">
            <a:spLocks noChangeArrowheads="1"/>
          </p:cNvSpPr>
          <p:nvPr/>
        </p:nvSpPr>
        <p:spPr bwMode="auto">
          <a:xfrm>
            <a:off x="6524625" y="4114800"/>
            <a:ext cx="1019175" cy="276225"/>
          </a:xfrm>
          <a:prstGeom prst="rect">
            <a:avLst/>
          </a:prstGeom>
          <a:noFill/>
          <a:ln w="9525">
            <a:noFill/>
            <a:miter lim="800000"/>
            <a:headEnd/>
            <a:tailEnd/>
          </a:ln>
        </p:spPr>
        <p:txBody>
          <a:bodyPr wrap="none">
            <a:spAutoFit/>
          </a:bodyPr>
          <a:lstStyle/>
          <a:p>
            <a:r>
              <a:rPr lang="en-US" sz="1200"/>
              <a:t>hypergravity</a:t>
            </a:r>
            <a:endParaRPr lang="en-US" sz="1600"/>
          </a:p>
        </p:txBody>
      </p:sp>
      <p:sp>
        <p:nvSpPr>
          <p:cNvPr id="4106" name="TextBox 9"/>
          <p:cNvSpPr txBox="1">
            <a:spLocks noChangeArrowheads="1"/>
          </p:cNvSpPr>
          <p:nvPr/>
        </p:nvSpPr>
        <p:spPr bwMode="auto">
          <a:xfrm>
            <a:off x="152400" y="1905000"/>
            <a:ext cx="3903663" cy="1477963"/>
          </a:xfrm>
          <a:prstGeom prst="rect">
            <a:avLst/>
          </a:prstGeom>
          <a:noFill/>
          <a:ln w="9525">
            <a:noFill/>
            <a:miter lim="800000"/>
            <a:headEnd/>
            <a:tailEnd/>
          </a:ln>
        </p:spPr>
        <p:txBody>
          <a:bodyPr wrap="none">
            <a:spAutoFit/>
          </a:bodyPr>
          <a:lstStyle/>
          <a:p>
            <a:r>
              <a:rPr lang="en-US" dirty="0"/>
              <a:t>Particles remain confined in the </a:t>
            </a:r>
          </a:p>
          <a:p>
            <a:r>
              <a:rPr lang="en-US" dirty="0" smtClean="0"/>
              <a:t>pre-sheath</a:t>
            </a:r>
            <a:endParaRPr lang="en-US" dirty="0"/>
          </a:p>
          <a:p>
            <a:endParaRPr lang="en-US" dirty="0"/>
          </a:p>
          <a:p>
            <a:r>
              <a:rPr lang="en-US" dirty="0"/>
              <a:t>Possible explanation: </a:t>
            </a:r>
            <a:r>
              <a:rPr lang="en-US" i="1" dirty="0"/>
              <a:t>Ion drag force</a:t>
            </a:r>
          </a:p>
          <a:p>
            <a:endParaRPr lang="en-US" dirty="0"/>
          </a:p>
        </p:txBody>
      </p:sp>
      <p:sp>
        <p:nvSpPr>
          <p:cNvPr id="11" name="Down Arrow 10"/>
          <p:cNvSpPr/>
          <p:nvPr/>
        </p:nvSpPr>
        <p:spPr>
          <a:xfrm>
            <a:off x="1524000" y="3429000"/>
            <a:ext cx="838200" cy="12954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a:spLocks noChangeArrowheads="1"/>
          </p:cNvSpPr>
          <p:nvPr/>
        </p:nvSpPr>
        <p:spPr bwMode="auto">
          <a:xfrm>
            <a:off x="1676400" y="4267200"/>
            <a:ext cx="560388" cy="307975"/>
          </a:xfrm>
          <a:prstGeom prst="rect">
            <a:avLst/>
          </a:prstGeom>
          <a:noFill/>
          <a:ln w="9525">
            <a:noFill/>
            <a:miter lim="800000"/>
            <a:headEnd/>
            <a:tailEnd/>
          </a:ln>
        </p:spPr>
        <p:txBody>
          <a:bodyPr>
            <a:spAutoFit/>
          </a:bodyPr>
          <a:lstStyle/>
          <a:p>
            <a:r>
              <a:rPr lang="en-US" sz="1400" i="1"/>
              <a:t>ions</a:t>
            </a:r>
          </a:p>
        </p:txBody>
      </p:sp>
      <p:sp>
        <p:nvSpPr>
          <p:cNvPr id="13" name="Oval 12"/>
          <p:cNvSpPr/>
          <p:nvPr/>
        </p:nvSpPr>
        <p:spPr>
          <a:xfrm>
            <a:off x="1676400" y="4800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rc 13"/>
          <p:cNvSpPr/>
          <p:nvPr/>
        </p:nvSpPr>
        <p:spPr>
          <a:xfrm>
            <a:off x="76200" y="5029200"/>
            <a:ext cx="1828800" cy="1828800"/>
          </a:xfrm>
          <a:prstGeom prst="arc">
            <a:avLst>
              <a:gd name="adj1" fmla="val 16200004"/>
              <a:gd name="adj2" fmla="val 0"/>
            </a:avLst>
          </a:prstGeom>
          <a:ln w="63500" cmpd="sng">
            <a:solidFill>
              <a:schemeClr val="tx1"/>
            </a:solidFill>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Arc 14"/>
          <p:cNvSpPr/>
          <p:nvPr/>
        </p:nvSpPr>
        <p:spPr>
          <a:xfrm>
            <a:off x="1066800" y="5029200"/>
            <a:ext cx="1828800" cy="1828800"/>
          </a:xfrm>
          <a:prstGeom prst="arc">
            <a:avLst/>
          </a:prstGeom>
          <a:ln w="63500">
            <a:solidFill>
              <a:srgbClr val="00206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Rectangle 15"/>
          <p:cNvSpPr/>
          <p:nvPr/>
        </p:nvSpPr>
        <p:spPr>
          <a:xfrm>
            <a:off x="1143000" y="5715000"/>
            <a:ext cx="16764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a:t>
            </a:r>
            <a:endParaRPr lang="en-US" dirty="0"/>
          </a:p>
        </p:txBody>
      </p:sp>
      <p:cxnSp>
        <p:nvCxnSpPr>
          <p:cNvPr id="20" name="Straight Connector 19"/>
          <p:cNvCxnSpPr/>
          <p:nvPr/>
        </p:nvCxnSpPr>
        <p:spPr>
          <a:xfrm rot="5400000">
            <a:off x="2286000" y="4419600"/>
            <a:ext cx="1219200"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81000" y="4419600"/>
            <a:ext cx="1219200" cy="0"/>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438400" y="5562600"/>
            <a:ext cx="381000" cy="228600"/>
          </a:xfrm>
          <a:prstGeom prst="line">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066800" y="5562600"/>
            <a:ext cx="381000" cy="228600"/>
          </a:xfrm>
          <a:prstGeom prst="line">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1828800" y="4872038"/>
            <a:ext cx="287338" cy="461962"/>
          </a:xfrm>
          <a:prstGeom prst="rect">
            <a:avLst/>
          </a:prstGeom>
          <a:noFill/>
          <a:ln w="9525">
            <a:noFill/>
            <a:miter lim="800000"/>
            <a:headEnd/>
            <a:tailEnd/>
          </a:ln>
        </p:spPr>
        <p:txBody>
          <a:bodyPr wrap="none">
            <a:spAutoFit/>
          </a:bodyPr>
          <a:lstStyle/>
          <a:p>
            <a:r>
              <a:rPr lang="en-US" sz="2400"/>
              <a:t>-</a:t>
            </a:r>
          </a:p>
        </p:txBody>
      </p:sp>
      <p:sp>
        <p:nvSpPr>
          <p:cNvPr id="31" name="TextBox 30"/>
          <p:cNvSpPr txBox="1">
            <a:spLocks noChangeArrowheads="1"/>
          </p:cNvSpPr>
          <p:nvPr/>
        </p:nvSpPr>
        <p:spPr bwMode="auto">
          <a:xfrm>
            <a:off x="1981200" y="4953000"/>
            <a:ext cx="287338" cy="461963"/>
          </a:xfrm>
          <a:prstGeom prst="rect">
            <a:avLst/>
          </a:prstGeom>
          <a:noFill/>
          <a:ln w="9525">
            <a:noFill/>
            <a:miter lim="800000"/>
            <a:headEnd/>
            <a:tailEnd/>
          </a:ln>
        </p:spPr>
        <p:txBody>
          <a:bodyPr wrap="none">
            <a:spAutoFit/>
          </a:bodyPr>
          <a:lstStyle/>
          <a:p>
            <a:r>
              <a:rPr lang="en-US" sz="2400"/>
              <a:t>-</a:t>
            </a:r>
          </a:p>
        </p:txBody>
      </p:sp>
      <p:sp>
        <p:nvSpPr>
          <p:cNvPr id="32" name="TextBox 31"/>
          <p:cNvSpPr txBox="1">
            <a:spLocks noChangeArrowheads="1"/>
          </p:cNvSpPr>
          <p:nvPr/>
        </p:nvSpPr>
        <p:spPr bwMode="auto">
          <a:xfrm>
            <a:off x="1676400" y="4953000"/>
            <a:ext cx="287338" cy="461963"/>
          </a:xfrm>
          <a:prstGeom prst="rect">
            <a:avLst/>
          </a:prstGeom>
          <a:noFill/>
          <a:ln w="9525">
            <a:noFill/>
            <a:miter lim="800000"/>
            <a:headEnd/>
            <a:tailEnd/>
          </a:ln>
        </p:spPr>
        <p:txBody>
          <a:bodyPr wrap="none">
            <a:spAutoFit/>
          </a:bodyPr>
          <a:lstStyle/>
          <a:p>
            <a:r>
              <a:rPr lang="en-US" sz="2400"/>
              <a:t>-</a:t>
            </a:r>
          </a:p>
        </p:txBody>
      </p:sp>
      <p:sp>
        <p:nvSpPr>
          <p:cNvPr id="33" name="TextBox 32"/>
          <p:cNvSpPr txBox="1">
            <a:spLocks noChangeArrowheads="1"/>
          </p:cNvSpPr>
          <p:nvPr/>
        </p:nvSpPr>
        <p:spPr bwMode="auto">
          <a:xfrm>
            <a:off x="1676400" y="4724400"/>
            <a:ext cx="287338" cy="461963"/>
          </a:xfrm>
          <a:prstGeom prst="rect">
            <a:avLst/>
          </a:prstGeom>
          <a:noFill/>
          <a:ln w="9525">
            <a:noFill/>
            <a:miter lim="800000"/>
            <a:headEnd/>
            <a:tailEnd/>
          </a:ln>
        </p:spPr>
        <p:txBody>
          <a:bodyPr wrap="none">
            <a:spAutoFit/>
          </a:bodyPr>
          <a:lstStyle/>
          <a:p>
            <a:r>
              <a:rPr lang="en-US" sz="2400"/>
              <a:t>-</a:t>
            </a:r>
          </a:p>
        </p:txBody>
      </p:sp>
      <p:sp>
        <p:nvSpPr>
          <p:cNvPr id="34" name="TextBox 33"/>
          <p:cNvSpPr txBox="1">
            <a:spLocks noChangeArrowheads="1"/>
          </p:cNvSpPr>
          <p:nvPr/>
        </p:nvSpPr>
        <p:spPr bwMode="auto">
          <a:xfrm>
            <a:off x="1676400" y="4648200"/>
            <a:ext cx="287338" cy="461963"/>
          </a:xfrm>
          <a:prstGeom prst="rect">
            <a:avLst/>
          </a:prstGeom>
          <a:noFill/>
          <a:ln w="9525">
            <a:noFill/>
            <a:miter lim="800000"/>
            <a:headEnd/>
            <a:tailEnd/>
          </a:ln>
        </p:spPr>
        <p:txBody>
          <a:bodyPr wrap="none">
            <a:spAutoFit/>
          </a:bodyPr>
          <a:lstStyle/>
          <a:p>
            <a:r>
              <a:rPr lang="en-US" sz="2400"/>
              <a:t>-</a:t>
            </a:r>
          </a:p>
        </p:txBody>
      </p:sp>
      <p:sp>
        <p:nvSpPr>
          <p:cNvPr id="35" name="TextBox 34"/>
          <p:cNvSpPr txBox="1">
            <a:spLocks noChangeArrowheads="1"/>
          </p:cNvSpPr>
          <p:nvPr/>
        </p:nvSpPr>
        <p:spPr bwMode="auto">
          <a:xfrm>
            <a:off x="1981200" y="4724400"/>
            <a:ext cx="287338" cy="461963"/>
          </a:xfrm>
          <a:prstGeom prst="rect">
            <a:avLst/>
          </a:prstGeom>
          <a:noFill/>
          <a:ln w="9525">
            <a:noFill/>
            <a:miter lim="800000"/>
            <a:headEnd/>
            <a:tailEnd/>
          </a:ln>
        </p:spPr>
        <p:txBody>
          <a:bodyPr wrap="none">
            <a:spAutoFit/>
          </a:bodyPr>
          <a:lstStyle/>
          <a:p>
            <a:r>
              <a:rPr lang="en-US" sz="2400"/>
              <a:t>-</a:t>
            </a:r>
          </a:p>
        </p:txBody>
      </p:sp>
      <p:sp>
        <p:nvSpPr>
          <p:cNvPr id="36" name="TextBox 35"/>
          <p:cNvSpPr txBox="1">
            <a:spLocks noChangeArrowheads="1"/>
          </p:cNvSpPr>
          <p:nvPr/>
        </p:nvSpPr>
        <p:spPr bwMode="auto">
          <a:xfrm>
            <a:off x="1905000" y="4648200"/>
            <a:ext cx="287338" cy="461963"/>
          </a:xfrm>
          <a:prstGeom prst="rect">
            <a:avLst/>
          </a:prstGeom>
          <a:noFill/>
          <a:ln w="9525">
            <a:noFill/>
            <a:miter lim="800000"/>
            <a:headEnd/>
            <a:tailEnd/>
          </a:ln>
        </p:spPr>
        <p:txBody>
          <a:bodyPr wrap="none">
            <a:spAutoFit/>
          </a:bodyPr>
          <a:lstStyle/>
          <a:p>
            <a:r>
              <a:rPr lang="en-US" sz="2400"/>
              <a:t>-</a:t>
            </a:r>
          </a:p>
        </p:txBody>
      </p:sp>
      <p:sp>
        <p:nvSpPr>
          <p:cNvPr id="37" name="TextBox 36"/>
          <p:cNvSpPr txBox="1">
            <a:spLocks noChangeArrowheads="1"/>
          </p:cNvSpPr>
          <p:nvPr/>
        </p:nvSpPr>
        <p:spPr bwMode="auto">
          <a:xfrm>
            <a:off x="1828800" y="5029200"/>
            <a:ext cx="287338" cy="461963"/>
          </a:xfrm>
          <a:prstGeom prst="rect">
            <a:avLst/>
          </a:prstGeom>
          <a:noFill/>
          <a:ln w="9525">
            <a:noFill/>
            <a:miter lim="800000"/>
            <a:headEnd/>
            <a:tailEnd/>
          </a:ln>
        </p:spPr>
        <p:txBody>
          <a:bodyPr wrap="none">
            <a:spAutoFit/>
          </a:bodyPr>
          <a:lstStyle/>
          <a:p>
            <a:r>
              <a:rPr lang="en-US" sz="2400"/>
              <a:t>-</a:t>
            </a:r>
          </a:p>
        </p:txBody>
      </p:sp>
      <p:sp>
        <p:nvSpPr>
          <p:cNvPr id="38" name="Rectangle 37"/>
          <p:cNvSpPr/>
          <p:nvPr/>
        </p:nvSpPr>
        <p:spPr>
          <a:xfrm>
            <a:off x="381000" y="6324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6" grpId="0" animBg="1"/>
      <p:bldP spid="30" grpId="0"/>
      <p:bldP spid="31" grpId="0"/>
      <p:bldP spid="32" grpId="0"/>
      <p:bldP spid="33" grpId="0"/>
      <p:bldP spid="34" grpId="0"/>
      <p:bldP spid="35" grpId="0"/>
      <p:bldP spid="36" grpId="0"/>
      <p:bldP spid="37" grpId="0"/>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DE2E64-3A2C-4A04-9B2B-8C597F738654}" type="slidenum">
              <a:rPr lang="en-US" smtClean="0"/>
              <a:pPr/>
              <a:t>41</a:t>
            </a:fld>
            <a:endParaRPr lang="en-US"/>
          </a:p>
        </p:txBody>
      </p:sp>
      <p:graphicFrame>
        <p:nvGraphicFramePr>
          <p:cNvPr id="3074" name="Object 2"/>
          <p:cNvGraphicFramePr>
            <a:graphicFrameLocks noChangeAspect="1"/>
          </p:cNvGraphicFramePr>
          <p:nvPr/>
        </p:nvGraphicFramePr>
        <p:xfrm>
          <a:off x="-1" y="-1"/>
          <a:ext cx="9144000" cy="6367010"/>
        </p:xfrm>
        <a:graphic>
          <a:graphicData uri="http://schemas.openxmlformats.org/presentationml/2006/ole">
            <p:oleObj spid="_x0000_s98306" name="Graph" r:id="rId3" imgW="4124520" imgH="2872080" progId="Origin50.Graph">
              <p:embed/>
            </p:oleObj>
          </a:graphicData>
        </a:graphic>
      </p:graphicFrame>
    </p:spTree>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dirty="0" smtClean="0"/>
              <a:t>20 Pa: particles lost</a:t>
            </a:r>
          </a:p>
        </p:txBody>
      </p:sp>
      <p:sp>
        <p:nvSpPr>
          <p:cNvPr id="5124" name="Footer Placeholder 3"/>
          <p:cNvSpPr>
            <a:spLocks noGrp="1"/>
          </p:cNvSpPr>
          <p:nvPr>
            <p:ph type="ftr" sz="quarter" idx="10"/>
          </p:nvPr>
        </p:nvSpPr>
        <p:spPr>
          <a:noFill/>
        </p:spPr>
        <p:txBody>
          <a:bodyPr/>
          <a:lstStyle/>
          <a:p>
            <a:r>
              <a:rPr lang="nl-NL" smtClean="0"/>
              <a:t>/ name of department</a:t>
            </a:r>
          </a:p>
        </p:txBody>
      </p:sp>
      <p:sp>
        <p:nvSpPr>
          <p:cNvPr id="5125" name="Slide Number Placeholder 4"/>
          <p:cNvSpPr>
            <a:spLocks noGrp="1"/>
          </p:cNvSpPr>
          <p:nvPr>
            <p:ph type="sldNum" sz="quarter" idx="11"/>
          </p:nvPr>
        </p:nvSpPr>
        <p:spPr>
          <a:noFill/>
        </p:spPr>
        <p:txBody>
          <a:bodyPr/>
          <a:lstStyle/>
          <a:p>
            <a:r>
              <a:rPr lang="nl-NL" smtClean="0"/>
              <a:t>PAGE </a:t>
            </a:r>
            <a:fld id="{02774FDA-D662-4CED-B99B-D019F30D11A3}" type="slidenum">
              <a:rPr lang="nl-NL" smtClean="0"/>
              <a:pPr/>
              <a:t>42</a:t>
            </a:fld>
            <a:endParaRPr lang="nl-NL" smtClean="0"/>
          </a:p>
        </p:txBody>
      </p:sp>
      <p:sp>
        <p:nvSpPr>
          <p:cNvPr id="5126" name="Date Placeholder 5"/>
          <p:cNvSpPr>
            <a:spLocks noGrp="1"/>
          </p:cNvSpPr>
          <p:nvPr>
            <p:ph type="dt" sz="quarter" idx="12"/>
          </p:nvPr>
        </p:nvSpPr>
        <p:spPr>
          <a:noFill/>
        </p:spPr>
        <p:txBody>
          <a:bodyPr/>
          <a:lstStyle/>
          <a:p>
            <a:fld id="{3842C93A-E2B4-47DD-A365-5C9E29870150}" type="datetime1">
              <a:rPr lang="nl-NL" smtClean="0"/>
              <a:pPr/>
              <a:t>13-7-2011</a:t>
            </a:fld>
            <a:endParaRPr lang="nl-NL" smtClean="0"/>
          </a:p>
        </p:txBody>
      </p:sp>
      <p:graphicFrame>
        <p:nvGraphicFramePr>
          <p:cNvPr id="5122" name="Object 2"/>
          <p:cNvGraphicFramePr>
            <a:graphicFrameLocks noChangeAspect="1"/>
          </p:cNvGraphicFramePr>
          <p:nvPr/>
        </p:nvGraphicFramePr>
        <p:xfrm>
          <a:off x="0" y="914400"/>
          <a:ext cx="7543800" cy="5583238"/>
        </p:xfrm>
        <a:graphic>
          <a:graphicData uri="http://schemas.openxmlformats.org/presentationml/2006/ole">
            <p:oleObj spid="_x0000_s5122" name="Graph" r:id="rId3" imgW="4150080" imgH="2895840" progId="Origin50.Graph">
              <p:embed/>
            </p:oleObj>
          </a:graphicData>
        </a:graphic>
      </p:graphicFrame>
      <p:sp>
        <p:nvSpPr>
          <p:cNvPr id="8" name="Oval 7"/>
          <p:cNvSpPr/>
          <p:nvPr/>
        </p:nvSpPr>
        <p:spPr>
          <a:xfrm>
            <a:off x="1219200" y="2971800"/>
            <a:ext cx="381000" cy="990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dirty="0" smtClean="0"/>
              <a:t>20 Pa: particles lost</a:t>
            </a:r>
          </a:p>
        </p:txBody>
      </p:sp>
      <p:sp>
        <p:nvSpPr>
          <p:cNvPr id="6150" name="Footer Placeholder 3"/>
          <p:cNvSpPr>
            <a:spLocks noGrp="1"/>
          </p:cNvSpPr>
          <p:nvPr>
            <p:ph type="ftr" sz="quarter" idx="10"/>
          </p:nvPr>
        </p:nvSpPr>
        <p:spPr>
          <a:noFill/>
        </p:spPr>
        <p:txBody>
          <a:bodyPr/>
          <a:lstStyle/>
          <a:p>
            <a:r>
              <a:rPr lang="nl-NL" smtClean="0"/>
              <a:t>/ name of department</a:t>
            </a:r>
          </a:p>
        </p:txBody>
      </p:sp>
      <p:sp>
        <p:nvSpPr>
          <p:cNvPr id="6151" name="Slide Number Placeholder 4"/>
          <p:cNvSpPr>
            <a:spLocks noGrp="1"/>
          </p:cNvSpPr>
          <p:nvPr>
            <p:ph type="sldNum" sz="quarter" idx="11"/>
          </p:nvPr>
        </p:nvSpPr>
        <p:spPr>
          <a:noFill/>
        </p:spPr>
        <p:txBody>
          <a:bodyPr/>
          <a:lstStyle/>
          <a:p>
            <a:r>
              <a:rPr lang="nl-NL" smtClean="0"/>
              <a:t>PAGE </a:t>
            </a:r>
            <a:fld id="{AC590B9C-2B04-4142-9A1B-66559D7DFEC5}" type="slidenum">
              <a:rPr lang="nl-NL" smtClean="0"/>
              <a:pPr/>
              <a:t>43</a:t>
            </a:fld>
            <a:endParaRPr lang="nl-NL" smtClean="0"/>
          </a:p>
        </p:txBody>
      </p:sp>
      <p:sp>
        <p:nvSpPr>
          <p:cNvPr id="6152" name="Date Placeholder 5"/>
          <p:cNvSpPr>
            <a:spLocks noGrp="1"/>
          </p:cNvSpPr>
          <p:nvPr>
            <p:ph type="dt" sz="quarter" idx="12"/>
          </p:nvPr>
        </p:nvSpPr>
        <p:spPr>
          <a:noFill/>
        </p:spPr>
        <p:txBody>
          <a:bodyPr/>
          <a:lstStyle/>
          <a:p>
            <a:fld id="{54731A35-9365-4D87-931B-CCA625A10577}" type="datetime1">
              <a:rPr lang="nl-NL" smtClean="0"/>
              <a:pPr/>
              <a:t>13-7-2011</a:t>
            </a:fld>
            <a:endParaRPr lang="nl-NL" smtClean="0"/>
          </a:p>
        </p:txBody>
      </p:sp>
      <p:graphicFrame>
        <p:nvGraphicFramePr>
          <p:cNvPr id="6146" name="Object 2"/>
          <p:cNvGraphicFramePr>
            <a:graphicFrameLocks noChangeAspect="1"/>
          </p:cNvGraphicFramePr>
          <p:nvPr/>
        </p:nvGraphicFramePr>
        <p:xfrm>
          <a:off x="0" y="1295400"/>
          <a:ext cx="3276600" cy="2286000"/>
        </p:xfrm>
        <a:graphic>
          <a:graphicData uri="http://schemas.openxmlformats.org/presentationml/2006/ole">
            <p:oleObj spid="_x0000_s6146" name="Graph" r:id="rId3" imgW="4150080" imgH="2895840" progId="Origin50.Graph">
              <p:embed/>
            </p:oleObj>
          </a:graphicData>
        </a:graphic>
      </p:graphicFrame>
      <p:sp>
        <p:nvSpPr>
          <p:cNvPr id="8" name="Oval 7"/>
          <p:cNvSpPr/>
          <p:nvPr/>
        </p:nvSpPr>
        <p:spPr>
          <a:xfrm>
            <a:off x="381000" y="1905000"/>
            <a:ext cx="381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147" name="Object 3"/>
          <p:cNvGraphicFramePr>
            <a:graphicFrameLocks noChangeAspect="1"/>
          </p:cNvGraphicFramePr>
          <p:nvPr/>
        </p:nvGraphicFramePr>
        <p:xfrm>
          <a:off x="3575050" y="1524000"/>
          <a:ext cx="5568950" cy="3886200"/>
        </p:xfrm>
        <a:graphic>
          <a:graphicData uri="http://schemas.openxmlformats.org/presentationml/2006/ole">
            <p:oleObj spid="_x0000_s6147" name="Graph" r:id="rId4" imgW="4150080" imgH="2895840" progId="Origin50.Graph">
              <p:embed/>
            </p:oleObj>
          </a:graphicData>
        </a:graphic>
      </p:graphicFrame>
      <p:cxnSp>
        <p:nvCxnSpPr>
          <p:cNvPr id="10" name="Straight Connector 9"/>
          <p:cNvCxnSpPr>
            <a:stCxn id="8" idx="0"/>
          </p:cNvCxnSpPr>
          <p:nvPr/>
        </p:nvCxnSpPr>
        <p:spPr>
          <a:xfrm rot="5400000" flipH="1" flipV="1">
            <a:off x="2381250" y="95250"/>
            <a:ext cx="0" cy="3619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p:cNvCxnSpPr>
          <p:nvPr/>
        </p:nvCxnSpPr>
        <p:spPr>
          <a:xfrm rot="16200000" flipH="1">
            <a:off x="1200150" y="2266950"/>
            <a:ext cx="2438400" cy="3695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1981200"/>
            <a:ext cx="381000" cy="2819400"/>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148" name="Object 4"/>
          <p:cNvGraphicFramePr>
            <a:graphicFrameLocks noChangeAspect="1"/>
          </p:cNvGraphicFramePr>
          <p:nvPr/>
        </p:nvGraphicFramePr>
        <p:xfrm>
          <a:off x="762000" y="4572000"/>
          <a:ext cx="2743200" cy="1914525"/>
        </p:xfrm>
        <a:graphic>
          <a:graphicData uri="http://schemas.openxmlformats.org/presentationml/2006/ole">
            <p:oleObj spid="_x0000_s6148" name="Graph" r:id="rId5" imgW="4150080" imgH="2895840" progId="Origin50.Graph">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endParaRPr lang="en-US" smtClean="0"/>
          </a:p>
        </p:txBody>
      </p:sp>
      <p:sp>
        <p:nvSpPr>
          <p:cNvPr id="7172" name="Footer Placeholder 3"/>
          <p:cNvSpPr>
            <a:spLocks noGrp="1"/>
          </p:cNvSpPr>
          <p:nvPr>
            <p:ph type="ftr" sz="quarter" idx="10"/>
          </p:nvPr>
        </p:nvSpPr>
        <p:spPr>
          <a:noFill/>
        </p:spPr>
        <p:txBody>
          <a:bodyPr/>
          <a:lstStyle/>
          <a:p>
            <a:r>
              <a:rPr lang="nl-NL" smtClean="0"/>
              <a:t>/ name of department</a:t>
            </a:r>
          </a:p>
        </p:txBody>
      </p:sp>
      <p:sp>
        <p:nvSpPr>
          <p:cNvPr id="7173" name="Slide Number Placeholder 4"/>
          <p:cNvSpPr>
            <a:spLocks noGrp="1"/>
          </p:cNvSpPr>
          <p:nvPr>
            <p:ph type="sldNum" sz="quarter" idx="11"/>
          </p:nvPr>
        </p:nvSpPr>
        <p:spPr>
          <a:noFill/>
        </p:spPr>
        <p:txBody>
          <a:bodyPr/>
          <a:lstStyle/>
          <a:p>
            <a:r>
              <a:rPr lang="nl-NL" smtClean="0"/>
              <a:t>PAGE </a:t>
            </a:r>
            <a:fld id="{2BA90B60-9B89-49AB-B15A-AF0B6E4B2FD9}" type="slidenum">
              <a:rPr lang="nl-NL" smtClean="0"/>
              <a:pPr/>
              <a:t>44</a:t>
            </a:fld>
            <a:endParaRPr lang="nl-NL" smtClean="0"/>
          </a:p>
        </p:txBody>
      </p:sp>
      <p:sp>
        <p:nvSpPr>
          <p:cNvPr id="7174" name="Date Placeholder 5"/>
          <p:cNvSpPr>
            <a:spLocks noGrp="1"/>
          </p:cNvSpPr>
          <p:nvPr>
            <p:ph type="dt" sz="quarter" idx="12"/>
          </p:nvPr>
        </p:nvSpPr>
        <p:spPr>
          <a:noFill/>
        </p:spPr>
        <p:txBody>
          <a:bodyPr/>
          <a:lstStyle/>
          <a:p>
            <a:fld id="{CC9F9BB8-C60B-4E1B-A43A-F7DC7D71CCDB}" type="datetime1">
              <a:rPr lang="nl-NL" smtClean="0"/>
              <a:pPr/>
              <a:t>13-7-2011</a:t>
            </a:fld>
            <a:endParaRPr lang="nl-NL" smtClean="0"/>
          </a:p>
        </p:txBody>
      </p:sp>
      <p:graphicFrame>
        <p:nvGraphicFramePr>
          <p:cNvPr id="7170" name="Object 2"/>
          <p:cNvGraphicFramePr>
            <a:graphicFrameLocks noChangeAspect="1"/>
          </p:cNvGraphicFramePr>
          <p:nvPr/>
        </p:nvGraphicFramePr>
        <p:xfrm>
          <a:off x="0" y="914400"/>
          <a:ext cx="7543800" cy="5583238"/>
        </p:xfrm>
        <a:graphic>
          <a:graphicData uri="http://schemas.openxmlformats.org/presentationml/2006/ole">
            <p:oleObj spid="_x0000_s7170" name="Graph" r:id="rId3" imgW="4150080" imgH="2895840" progId="Origin50.Graph">
              <p:embed/>
            </p:oleObj>
          </a:graphicData>
        </a:graphic>
      </p:graphicFrame>
      <p:sp>
        <p:nvSpPr>
          <p:cNvPr id="8" name="Oval 7"/>
          <p:cNvSpPr/>
          <p:nvPr/>
        </p:nvSpPr>
        <p:spPr>
          <a:xfrm>
            <a:off x="1981200" y="3581400"/>
            <a:ext cx="31242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lstStyle/>
          <a:p>
            <a:endParaRPr lang="en-US" smtClean="0"/>
          </a:p>
        </p:txBody>
      </p:sp>
      <p:sp>
        <p:nvSpPr>
          <p:cNvPr id="8197" name="Footer Placeholder 3"/>
          <p:cNvSpPr>
            <a:spLocks noGrp="1"/>
          </p:cNvSpPr>
          <p:nvPr>
            <p:ph type="ftr" sz="quarter" idx="10"/>
          </p:nvPr>
        </p:nvSpPr>
        <p:spPr>
          <a:noFill/>
        </p:spPr>
        <p:txBody>
          <a:bodyPr/>
          <a:lstStyle/>
          <a:p>
            <a:r>
              <a:rPr lang="nl-NL" smtClean="0"/>
              <a:t>/ name of department</a:t>
            </a:r>
          </a:p>
        </p:txBody>
      </p:sp>
      <p:sp>
        <p:nvSpPr>
          <p:cNvPr id="8198" name="Slide Number Placeholder 4"/>
          <p:cNvSpPr>
            <a:spLocks noGrp="1"/>
          </p:cNvSpPr>
          <p:nvPr>
            <p:ph type="sldNum" sz="quarter" idx="11"/>
          </p:nvPr>
        </p:nvSpPr>
        <p:spPr>
          <a:noFill/>
        </p:spPr>
        <p:txBody>
          <a:bodyPr/>
          <a:lstStyle/>
          <a:p>
            <a:r>
              <a:rPr lang="nl-NL" smtClean="0"/>
              <a:t>PAGE </a:t>
            </a:r>
            <a:fld id="{40313FBF-8993-498E-8C9E-C0B4E7AE2396}" type="slidenum">
              <a:rPr lang="nl-NL" smtClean="0"/>
              <a:pPr/>
              <a:t>45</a:t>
            </a:fld>
            <a:endParaRPr lang="nl-NL" smtClean="0"/>
          </a:p>
        </p:txBody>
      </p:sp>
      <p:sp>
        <p:nvSpPr>
          <p:cNvPr id="8199" name="Date Placeholder 5"/>
          <p:cNvSpPr>
            <a:spLocks noGrp="1"/>
          </p:cNvSpPr>
          <p:nvPr>
            <p:ph type="dt" sz="quarter" idx="12"/>
          </p:nvPr>
        </p:nvSpPr>
        <p:spPr>
          <a:noFill/>
        </p:spPr>
        <p:txBody>
          <a:bodyPr/>
          <a:lstStyle/>
          <a:p>
            <a:fld id="{99329F9F-BF4D-474B-BDC0-A607F81578D5}" type="datetime1">
              <a:rPr lang="nl-NL" smtClean="0"/>
              <a:pPr/>
              <a:t>13-7-2011</a:t>
            </a:fld>
            <a:endParaRPr lang="nl-NL" smtClean="0"/>
          </a:p>
        </p:txBody>
      </p:sp>
      <p:graphicFrame>
        <p:nvGraphicFramePr>
          <p:cNvPr id="8194" name="Object 2"/>
          <p:cNvGraphicFramePr>
            <a:graphicFrameLocks noChangeAspect="1"/>
          </p:cNvGraphicFramePr>
          <p:nvPr/>
        </p:nvGraphicFramePr>
        <p:xfrm>
          <a:off x="0" y="1295400"/>
          <a:ext cx="3271838" cy="2282825"/>
        </p:xfrm>
        <a:graphic>
          <a:graphicData uri="http://schemas.openxmlformats.org/presentationml/2006/ole">
            <p:oleObj spid="_x0000_s8194" name="Graph" r:id="rId3" imgW="4150080" imgH="2895840" progId="Origin50.Graph">
              <p:embed/>
            </p:oleObj>
          </a:graphicData>
        </a:graphic>
      </p:graphicFrame>
      <p:sp>
        <p:nvSpPr>
          <p:cNvPr id="8" name="Oval 7"/>
          <p:cNvSpPr/>
          <p:nvPr/>
        </p:nvSpPr>
        <p:spPr>
          <a:xfrm>
            <a:off x="990600" y="2286000"/>
            <a:ext cx="1143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195" name="Object 4"/>
          <p:cNvGraphicFramePr>
            <a:graphicFrameLocks noChangeAspect="1"/>
          </p:cNvGraphicFramePr>
          <p:nvPr/>
        </p:nvGraphicFramePr>
        <p:xfrm>
          <a:off x="2590800" y="1447800"/>
          <a:ext cx="6553200" cy="4572000"/>
        </p:xfrm>
        <a:graphic>
          <a:graphicData uri="http://schemas.openxmlformats.org/presentationml/2006/ole">
            <p:oleObj spid="_x0000_s8195" name="Graph" r:id="rId4" imgW="4150080" imgH="2895840" progId="Origin50.Graph">
              <p:embed/>
            </p:oleObj>
          </a:graphicData>
        </a:graphic>
      </p:graphicFrame>
      <p:cxnSp>
        <p:nvCxnSpPr>
          <p:cNvPr id="11" name="Straight Connector 10"/>
          <p:cNvCxnSpPr>
            <a:stCxn id="8" idx="0"/>
          </p:cNvCxnSpPr>
          <p:nvPr/>
        </p:nvCxnSpPr>
        <p:spPr>
          <a:xfrm rot="5400000" flipH="1" flipV="1">
            <a:off x="2305050" y="1238250"/>
            <a:ext cx="304800" cy="1790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2500" y="3390900"/>
            <a:ext cx="28194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DE2E64-3A2C-4A04-9B2B-8C597F738654}" type="slidenum">
              <a:rPr lang="en-US" smtClean="0"/>
              <a:pPr/>
              <a:t>46</a:t>
            </a:fld>
            <a:endParaRPr lang="en-US"/>
          </a:p>
        </p:txBody>
      </p:sp>
      <p:graphicFrame>
        <p:nvGraphicFramePr>
          <p:cNvPr id="5122" name="Object 2"/>
          <p:cNvGraphicFramePr>
            <a:graphicFrameLocks noChangeAspect="1"/>
          </p:cNvGraphicFramePr>
          <p:nvPr/>
        </p:nvGraphicFramePr>
        <p:xfrm>
          <a:off x="-1" y="1"/>
          <a:ext cx="9144000" cy="6380511"/>
        </p:xfrm>
        <a:graphic>
          <a:graphicData uri="http://schemas.openxmlformats.org/presentationml/2006/ole">
            <p:oleObj spid="_x0000_s97282" name="Graph" r:id="rId3" imgW="4150080" imgH="2895480" progId="Origin50.Graph">
              <p:embed/>
            </p:oleObj>
          </a:graphicData>
        </a:graphic>
      </p:graphicFrame>
    </p:spTree>
  </p:cSld>
  <p:clrMapOvr>
    <a:masterClrMapping/>
  </p:clrMapOvr>
  <p:transition>
    <p:blind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smtClean="0"/>
              <a:t>Comparison with centrifuge measurements</a:t>
            </a:r>
          </a:p>
        </p:txBody>
      </p:sp>
      <p:sp>
        <p:nvSpPr>
          <p:cNvPr id="9220" name="Footer Placeholder 3"/>
          <p:cNvSpPr>
            <a:spLocks noGrp="1"/>
          </p:cNvSpPr>
          <p:nvPr>
            <p:ph type="ftr" sz="quarter" idx="10"/>
          </p:nvPr>
        </p:nvSpPr>
        <p:spPr>
          <a:noFill/>
        </p:spPr>
        <p:txBody>
          <a:bodyPr/>
          <a:lstStyle/>
          <a:p>
            <a:r>
              <a:rPr lang="nl-NL" smtClean="0"/>
              <a:t>/ name of department</a:t>
            </a:r>
          </a:p>
        </p:txBody>
      </p:sp>
      <p:sp>
        <p:nvSpPr>
          <p:cNvPr id="9221" name="Slide Number Placeholder 4"/>
          <p:cNvSpPr>
            <a:spLocks noGrp="1"/>
          </p:cNvSpPr>
          <p:nvPr>
            <p:ph type="sldNum" sz="quarter" idx="11"/>
          </p:nvPr>
        </p:nvSpPr>
        <p:spPr>
          <a:noFill/>
        </p:spPr>
        <p:txBody>
          <a:bodyPr/>
          <a:lstStyle/>
          <a:p>
            <a:r>
              <a:rPr lang="nl-NL" smtClean="0"/>
              <a:t>PAGE </a:t>
            </a:r>
            <a:fld id="{35C64EA0-67F6-4352-B9ED-8D6CBF78E6A5}" type="slidenum">
              <a:rPr lang="nl-NL" smtClean="0"/>
              <a:pPr/>
              <a:t>47</a:t>
            </a:fld>
            <a:endParaRPr lang="nl-NL" smtClean="0"/>
          </a:p>
        </p:txBody>
      </p:sp>
      <p:sp>
        <p:nvSpPr>
          <p:cNvPr id="9222" name="Date Placeholder 5"/>
          <p:cNvSpPr>
            <a:spLocks noGrp="1"/>
          </p:cNvSpPr>
          <p:nvPr>
            <p:ph type="dt" sz="quarter" idx="12"/>
          </p:nvPr>
        </p:nvSpPr>
        <p:spPr>
          <a:noFill/>
        </p:spPr>
        <p:txBody>
          <a:bodyPr/>
          <a:lstStyle/>
          <a:p>
            <a:fld id="{D6E32EE7-DA8A-4016-89B5-6FDCB92227E6}" type="datetime1">
              <a:rPr lang="nl-NL" smtClean="0"/>
              <a:pPr/>
              <a:t>13-7-2011</a:t>
            </a:fld>
            <a:endParaRPr lang="nl-NL" smtClean="0"/>
          </a:p>
        </p:txBody>
      </p:sp>
      <p:graphicFrame>
        <p:nvGraphicFramePr>
          <p:cNvPr id="9218" name="Object 2"/>
          <p:cNvGraphicFramePr>
            <a:graphicFrameLocks noChangeAspect="1"/>
          </p:cNvGraphicFramePr>
          <p:nvPr/>
        </p:nvGraphicFramePr>
        <p:xfrm>
          <a:off x="439738" y="1066800"/>
          <a:ext cx="6646862" cy="4638675"/>
        </p:xfrm>
        <a:graphic>
          <a:graphicData uri="http://schemas.openxmlformats.org/presentationml/2006/ole">
            <p:oleObj spid="_x0000_s9218" name="Graph" r:id="rId3" imgW="4150080" imgH="2895840" progId="Origin50.Graph">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Conclusions Parabolic flights</a:t>
            </a:r>
          </a:p>
        </p:txBody>
      </p:sp>
      <p:sp>
        <p:nvSpPr>
          <p:cNvPr id="40963" name="Content Placeholder 2"/>
          <p:cNvSpPr>
            <a:spLocks noGrp="1"/>
          </p:cNvSpPr>
          <p:nvPr>
            <p:ph idx="1"/>
          </p:nvPr>
        </p:nvSpPr>
        <p:spPr/>
        <p:txBody>
          <a:bodyPr/>
          <a:lstStyle/>
          <a:p>
            <a:r>
              <a:rPr lang="en-US" dirty="0" smtClean="0"/>
              <a:t>Two types of behavior, dependent on gas pressure, observed.</a:t>
            </a:r>
          </a:p>
          <a:p>
            <a:endParaRPr lang="en-US" dirty="0" smtClean="0"/>
          </a:p>
          <a:p>
            <a:r>
              <a:rPr lang="en-US" dirty="0" smtClean="0"/>
              <a:t>Smooth agreement between centrifuge and parabolic flight measurements. </a:t>
            </a:r>
          </a:p>
          <a:p>
            <a:endParaRPr lang="en-US" dirty="0" smtClean="0"/>
          </a:p>
          <a:p>
            <a:r>
              <a:rPr lang="en-US" dirty="0" smtClean="0"/>
              <a:t>Interpretation of data is underway</a:t>
            </a:r>
            <a:r>
              <a:rPr lang="en-US" smtClean="0"/>
              <a:t>: pre-sheath model</a:t>
            </a:r>
          </a:p>
        </p:txBody>
      </p:sp>
      <p:sp>
        <p:nvSpPr>
          <p:cNvPr id="40964" name="Footer Placeholder 3"/>
          <p:cNvSpPr>
            <a:spLocks noGrp="1"/>
          </p:cNvSpPr>
          <p:nvPr>
            <p:ph type="ftr" sz="quarter" idx="10"/>
          </p:nvPr>
        </p:nvSpPr>
        <p:spPr>
          <a:noFill/>
        </p:spPr>
        <p:txBody>
          <a:bodyPr/>
          <a:lstStyle/>
          <a:p>
            <a:r>
              <a:rPr lang="nl-NL" smtClean="0"/>
              <a:t>/ name of department</a:t>
            </a:r>
          </a:p>
        </p:txBody>
      </p:sp>
      <p:sp>
        <p:nvSpPr>
          <p:cNvPr id="40965" name="Slide Number Placeholder 4"/>
          <p:cNvSpPr>
            <a:spLocks noGrp="1"/>
          </p:cNvSpPr>
          <p:nvPr>
            <p:ph type="sldNum" sz="quarter" idx="11"/>
          </p:nvPr>
        </p:nvSpPr>
        <p:spPr>
          <a:noFill/>
        </p:spPr>
        <p:txBody>
          <a:bodyPr/>
          <a:lstStyle/>
          <a:p>
            <a:r>
              <a:rPr lang="nl-NL" smtClean="0"/>
              <a:t>PAGE </a:t>
            </a:r>
            <a:fld id="{72AAE48B-2707-447A-B71D-51E9AED6AC21}" type="slidenum">
              <a:rPr lang="nl-NL" smtClean="0"/>
              <a:pPr/>
              <a:t>48</a:t>
            </a:fld>
            <a:endParaRPr lang="nl-NL" smtClean="0"/>
          </a:p>
        </p:txBody>
      </p:sp>
      <p:sp>
        <p:nvSpPr>
          <p:cNvPr id="40966" name="Date Placeholder 5"/>
          <p:cNvSpPr>
            <a:spLocks noGrp="1"/>
          </p:cNvSpPr>
          <p:nvPr>
            <p:ph type="dt" sz="quarter" idx="12"/>
          </p:nvPr>
        </p:nvSpPr>
        <p:spPr>
          <a:noFill/>
        </p:spPr>
        <p:txBody>
          <a:bodyPr/>
          <a:lstStyle/>
          <a:p>
            <a:fld id="{BBE11E3B-AF88-4832-823D-6EB0FA0B3E43}" type="datetime1">
              <a:rPr lang="nl-NL" smtClean="0"/>
              <a:pPr/>
              <a:t>13-7-2011</a:t>
            </a:fld>
            <a:endParaRPr lang="nl-NL"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81000"/>
            <a:ext cx="8024813" cy="922338"/>
          </a:xfrm>
        </p:spPr>
        <p:txBody>
          <a:bodyPr/>
          <a:lstStyle/>
          <a:p>
            <a:r>
              <a:rPr lang="en-US" dirty="0" smtClean="0"/>
              <a:t>Measuring the sheath electric field</a:t>
            </a:r>
          </a:p>
        </p:txBody>
      </p:sp>
      <p:sp>
        <p:nvSpPr>
          <p:cNvPr id="18435" name="Slide Number Placeholder 4"/>
          <p:cNvSpPr>
            <a:spLocks noGrp="1"/>
          </p:cNvSpPr>
          <p:nvPr>
            <p:ph type="sldNum" sz="quarter" idx="11"/>
          </p:nvPr>
        </p:nvSpPr>
        <p:spPr>
          <a:noFill/>
        </p:spPr>
        <p:txBody>
          <a:bodyPr/>
          <a:lstStyle/>
          <a:p>
            <a:r>
              <a:rPr lang="nl-NL" smtClean="0"/>
              <a:t>PAGE </a:t>
            </a:r>
            <a:fld id="{0607FDA8-8CE2-4BA1-ADE8-AE127D7AADD9}" type="slidenum">
              <a:rPr lang="nl-NL" smtClean="0"/>
              <a:pPr/>
              <a:t>4</a:t>
            </a:fld>
            <a:endParaRPr lang="nl-NL" smtClean="0"/>
          </a:p>
        </p:txBody>
      </p:sp>
      <p:sp>
        <p:nvSpPr>
          <p:cNvPr id="18436" name="Date Placeholder 5"/>
          <p:cNvSpPr>
            <a:spLocks noGrp="1"/>
          </p:cNvSpPr>
          <p:nvPr>
            <p:ph type="dt" sz="quarter" idx="12"/>
          </p:nvPr>
        </p:nvSpPr>
        <p:spPr>
          <a:noFill/>
        </p:spPr>
        <p:txBody>
          <a:bodyPr/>
          <a:lstStyle/>
          <a:p>
            <a:fld id="{F3894E88-C4EB-48D4-8B69-6BB921166772}" type="datetime1">
              <a:rPr lang="nl-NL" smtClean="0"/>
              <a:pPr/>
              <a:t>13-7-2011</a:t>
            </a:fld>
            <a:endParaRPr lang="nl-NL" smtClean="0"/>
          </a:p>
        </p:txBody>
      </p:sp>
      <p:sp>
        <p:nvSpPr>
          <p:cNvPr id="18437" name="TextBox 17"/>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chemeClr val="tx2"/>
                </a:solidFill>
              </a:rPr>
              <a:t>Background |</a:t>
            </a:r>
            <a:r>
              <a:rPr lang="en-US" sz="1600" b="1"/>
              <a:t> Objective | Method &amp; Procedure | Exp. Setup | Results | Conclusions</a:t>
            </a:r>
          </a:p>
        </p:txBody>
      </p:sp>
      <p:sp>
        <p:nvSpPr>
          <p:cNvPr id="18438" name="TextBox 5"/>
          <p:cNvSpPr txBox="1">
            <a:spLocks noChangeArrowheads="1"/>
          </p:cNvSpPr>
          <p:nvPr/>
        </p:nvSpPr>
        <p:spPr bwMode="auto">
          <a:xfrm>
            <a:off x="685800" y="1828800"/>
            <a:ext cx="4346575" cy="1570038"/>
          </a:xfrm>
          <a:prstGeom prst="rect">
            <a:avLst/>
          </a:prstGeom>
          <a:noFill/>
          <a:ln w="9525">
            <a:noFill/>
            <a:miter lim="800000"/>
            <a:headEnd/>
            <a:tailEnd/>
          </a:ln>
        </p:spPr>
        <p:txBody>
          <a:bodyPr wrap="none">
            <a:spAutoFit/>
          </a:bodyPr>
          <a:lstStyle/>
          <a:p>
            <a:pPr>
              <a:buFont typeface="Arial" charset="0"/>
              <a:buChar char="•"/>
            </a:pPr>
            <a:r>
              <a:rPr lang="en-US" sz="2400" dirty="0"/>
              <a:t> Langmuir probes</a:t>
            </a:r>
          </a:p>
          <a:p>
            <a:pPr>
              <a:buFont typeface="Arial" charset="0"/>
              <a:buChar char="•"/>
            </a:pPr>
            <a:endParaRPr lang="en-US" sz="2400" dirty="0"/>
          </a:p>
          <a:p>
            <a:endParaRPr lang="en-US" sz="2400" dirty="0"/>
          </a:p>
          <a:p>
            <a:pPr>
              <a:buFont typeface="Arial" charset="0"/>
              <a:buChar char="•"/>
            </a:pPr>
            <a:r>
              <a:rPr lang="en-US" sz="2400" dirty="0"/>
              <a:t> Stark broadening / Stark shift</a:t>
            </a:r>
          </a:p>
        </p:txBody>
      </p:sp>
      <p:sp>
        <p:nvSpPr>
          <p:cNvPr id="18439" name="TextBox 8"/>
          <p:cNvSpPr txBox="1">
            <a:spLocks noChangeArrowheads="1"/>
          </p:cNvSpPr>
          <p:nvPr/>
        </p:nvSpPr>
        <p:spPr bwMode="auto">
          <a:xfrm>
            <a:off x="3276600" y="3657600"/>
            <a:ext cx="5032375" cy="369888"/>
          </a:xfrm>
          <a:prstGeom prst="rect">
            <a:avLst/>
          </a:prstGeom>
          <a:noFill/>
          <a:ln w="9525">
            <a:noFill/>
            <a:miter lim="800000"/>
            <a:headEnd/>
            <a:tailEnd/>
          </a:ln>
        </p:spPr>
        <p:txBody>
          <a:bodyPr wrap="none">
            <a:spAutoFit/>
          </a:bodyPr>
          <a:lstStyle/>
          <a:p>
            <a:r>
              <a:rPr lang="en-US">
                <a:solidFill>
                  <a:schemeClr val="bg1"/>
                </a:solidFill>
              </a:rPr>
              <a:t>Issues: Local disturbance and spatial resolution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Future </a:t>
            </a:r>
          </a:p>
        </p:txBody>
      </p:sp>
      <p:sp>
        <p:nvSpPr>
          <p:cNvPr id="41987" name="Content Placeholder 2"/>
          <p:cNvSpPr>
            <a:spLocks noGrp="1"/>
          </p:cNvSpPr>
          <p:nvPr>
            <p:ph idx="1"/>
          </p:nvPr>
        </p:nvSpPr>
        <p:spPr/>
        <p:txBody>
          <a:bodyPr/>
          <a:lstStyle/>
          <a:p>
            <a:r>
              <a:rPr lang="en-US" smtClean="0"/>
              <a:t>Data analysis</a:t>
            </a:r>
          </a:p>
          <a:p>
            <a:r>
              <a:rPr lang="en-US" smtClean="0"/>
              <a:t>Measuring particle charge by rotating experiment (group talk Dirk Trienekens)</a:t>
            </a:r>
          </a:p>
          <a:p>
            <a:r>
              <a:rPr lang="en-US" smtClean="0"/>
              <a:t>Langmuir probe measurements in plasma bulk</a:t>
            </a:r>
          </a:p>
        </p:txBody>
      </p:sp>
      <p:sp>
        <p:nvSpPr>
          <p:cNvPr id="41988" name="Footer Placeholder 3"/>
          <p:cNvSpPr>
            <a:spLocks noGrp="1"/>
          </p:cNvSpPr>
          <p:nvPr>
            <p:ph type="ftr" sz="quarter" idx="10"/>
          </p:nvPr>
        </p:nvSpPr>
        <p:spPr>
          <a:noFill/>
        </p:spPr>
        <p:txBody>
          <a:bodyPr/>
          <a:lstStyle/>
          <a:p>
            <a:r>
              <a:rPr lang="nl-NL" smtClean="0"/>
              <a:t>/ name of department</a:t>
            </a:r>
          </a:p>
        </p:txBody>
      </p:sp>
      <p:sp>
        <p:nvSpPr>
          <p:cNvPr id="41989" name="Slide Number Placeholder 4"/>
          <p:cNvSpPr>
            <a:spLocks noGrp="1"/>
          </p:cNvSpPr>
          <p:nvPr>
            <p:ph type="sldNum" sz="quarter" idx="11"/>
          </p:nvPr>
        </p:nvSpPr>
        <p:spPr>
          <a:noFill/>
        </p:spPr>
        <p:txBody>
          <a:bodyPr/>
          <a:lstStyle/>
          <a:p>
            <a:r>
              <a:rPr lang="nl-NL" smtClean="0"/>
              <a:t>PAGE </a:t>
            </a:r>
            <a:fld id="{516B8274-D325-42E5-9C68-C9E4678ED697}" type="slidenum">
              <a:rPr lang="nl-NL" smtClean="0"/>
              <a:pPr/>
              <a:t>49</a:t>
            </a:fld>
            <a:endParaRPr lang="nl-NL" smtClean="0"/>
          </a:p>
        </p:txBody>
      </p:sp>
      <p:sp>
        <p:nvSpPr>
          <p:cNvPr id="41990" name="Date Placeholder 5"/>
          <p:cNvSpPr>
            <a:spLocks noGrp="1"/>
          </p:cNvSpPr>
          <p:nvPr>
            <p:ph type="dt" sz="quarter" idx="12"/>
          </p:nvPr>
        </p:nvSpPr>
        <p:spPr>
          <a:noFill/>
        </p:spPr>
        <p:txBody>
          <a:bodyPr/>
          <a:lstStyle/>
          <a:p>
            <a:fld id="{342295A4-6602-46AD-AB7A-82A9D1496B12}" type="datetime1">
              <a:rPr lang="nl-NL" smtClean="0"/>
              <a:pPr/>
              <a:t>13-7-2011</a:t>
            </a:fld>
            <a:endParaRPr lang="nl-NL"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Acknowledgements</a:t>
            </a:r>
          </a:p>
        </p:txBody>
      </p:sp>
      <p:sp>
        <p:nvSpPr>
          <p:cNvPr id="43011" name="Content Placeholder 2"/>
          <p:cNvSpPr>
            <a:spLocks noGrp="1"/>
          </p:cNvSpPr>
          <p:nvPr>
            <p:ph idx="1"/>
          </p:nvPr>
        </p:nvSpPr>
        <p:spPr>
          <a:xfrm>
            <a:off x="533400" y="1524000"/>
            <a:ext cx="7994650" cy="3959225"/>
          </a:xfrm>
        </p:spPr>
        <p:txBody>
          <a:bodyPr/>
          <a:lstStyle/>
          <a:p>
            <a:r>
              <a:rPr lang="en-US" sz="2000" smtClean="0"/>
              <a:t>Group: elementary processes in gas discharges (EPG)</a:t>
            </a:r>
          </a:p>
          <a:p>
            <a:pPr>
              <a:buFontTx/>
              <a:buNone/>
            </a:pPr>
            <a:r>
              <a:rPr lang="en-US" smtClean="0"/>
              <a:t>	</a:t>
            </a:r>
            <a:r>
              <a:rPr lang="en-US" sz="1600" smtClean="0">
                <a:solidFill>
                  <a:schemeClr val="bg1"/>
                </a:solidFill>
              </a:rPr>
              <a:t>Evert Ridderhof, Loek Baede, Eddie van Veldhuizen, Huib Schouten.</a:t>
            </a:r>
            <a:endParaRPr lang="en-US" sz="1800" smtClean="0">
              <a:solidFill>
                <a:schemeClr val="bg1"/>
              </a:solidFill>
            </a:endParaRPr>
          </a:p>
          <a:p>
            <a:endParaRPr lang="en-US" sz="2000" smtClean="0"/>
          </a:p>
          <a:p>
            <a:r>
              <a:rPr lang="en-US" sz="2000" smtClean="0"/>
              <a:t>Gemeenschappelijke Technische Dienst (GTD)</a:t>
            </a:r>
          </a:p>
          <a:p>
            <a:pPr>
              <a:buFontTx/>
              <a:buNone/>
            </a:pPr>
            <a:r>
              <a:rPr lang="en-US" smtClean="0">
                <a:solidFill>
                  <a:schemeClr val="bg1"/>
                </a:solidFill>
              </a:rPr>
              <a:t>   </a:t>
            </a:r>
            <a:r>
              <a:rPr lang="en-US" sz="1600" smtClean="0">
                <a:solidFill>
                  <a:schemeClr val="bg1"/>
                </a:solidFill>
              </a:rPr>
              <a:t>Jan van Heerebeek, Rob de Kluijver, Samu Oosterink, Patrick de Laat, Erwin Dekkers, Jovita Moerel.</a:t>
            </a:r>
          </a:p>
          <a:p>
            <a:endParaRPr lang="en-US" sz="2000" smtClean="0"/>
          </a:p>
          <a:p>
            <a:r>
              <a:rPr lang="en-US" sz="2000" smtClean="0"/>
              <a:t>ESA</a:t>
            </a:r>
          </a:p>
          <a:p>
            <a:pPr>
              <a:buFontTx/>
              <a:buNone/>
            </a:pPr>
            <a:r>
              <a:rPr lang="en-US" smtClean="0">
                <a:solidFill>
                  <a:schemeClr val="bg1"/>
                </a:solidFill>
              </a:rPr>
              <a:t>	</a:t>
            </a:r>
            <a:r>
              <a:rPr lang="en-US" sz="1600" smtClean="0">
                <a:solidFill>
                  <a:schemeClr val="bg1"/>
                </a:solidFill>
              </a:rPr>
              <a:t>Vladimir Pletser, Mikhail Malyshev, Astrid Orr.</a:t>
            </a:r>
          </a:p>
          <a:p>
            <a:endParaRPr lang="en-US" sz="2000" smtClean="0"/>
          </a:p>
          <a:p>
            <a:r>
              <a:rPr lang="en-US" sz="2000" smtClean="0"/>
              <a:t>Novespace</a:t>
            </a:r>
          </a:p>
          <a:p>
            <a:pPr>
              <a:buFontTx/>
              <a:buNone/>
            </a:pPr>
            <a:r>
              <a:rPr lang="en-US" smtClean="0">
                <a:solidFill>
                  <a:schemeClr val="bg1"/>
                </a:solidFill>
              </a:rPr>
              <a:t>	</a:t>
            </a:r>
            <a:r>
              <a:rPr lang="en-US" sz="1600" smtClean="0">
                <a:solidFill>
                  <a:schemeClr val="bg1"/>
                </a:solidFill>
              </a:rPr>
              <a:t>Brian Verthier, Frederique Gai.</a:t>
            </a:r>
          </a:p>
        </p:txBody>
      </p:sp>
      <p:sp>
        <p:nvSpPr>
          <p:cNvPr id="43012" name="Footer Placeholder 3"/>
          <p:cNvSpPr>
            <a:spLocks noGrp="1"/>
          </p:cNvSpPr>
          <p:nvPr>
            <p:ph type="ftr" sz="quarter" idx="10"/>
          </p:nvPr>
        </p:nvSpPr>
        <p:spPr>
          <a:noFill/>
        </p:spPr>
        <p:txBody>
          <a:bodyPr/>
          <a:lstStyle/>
          <a:p>
            <a:r>
              <a:rPr lang="nl-NL" smtClean="0"/>
              <a:t>/ name of department</a:t>
            </a:r>
          </a:p>
        </p:txBody>
      </p:sp>
      <p:sp>
        <p:nvSpPr>
          <p:cNvPr id="43013" name="Slide Number Placeholder 4"/>
          <p:cNvSpPr>
            <a:spLocks noGrp="1"/>
          </p:cNvSpPr>
          <p:nvPr>
            <p:ph type="sldNum" sz="quarter" idx="11"/>
          </p:nvPr>
        </p:nvSpPr>
        <p:spPr>
          <a:noFill/>
        </p:spPr>
        <p:txBody>
          <a:bodyPr/>
          <a:lstStyle/>
          <a:p>
            <a:r>
              <a:rPr lang="nl-NL" smtClean="0"/>
              <a:t>PAGE </a:t>
            </a:r>
            <a:fld id="{654EB0E1-1FAC-45A2-9020-721979913081}" type="slidenum">
              <a:rPr lang="nl-NL" smtClean="0"/>
              <a:pPr/>
              <a:t>50</a:t>
            </a:fld>
            <a:endParaRPr lang="nl-NL" smtClean="0"/>
          </a:p>
        </p:txBody>
      </p:sp>
      <p:sp>
        <p:nvSpPr>
          <p:cNvPr id="43014" name="Date Placeholder 5"/>
          <p:cNvSpPr>
            <a:spLocks noGrp="1"/>
          </p:cNvSpPr>
          <p:nvPr>
            <p:ph type="dt" sz="quarter" idx="12"/>
          </p:nvPr>
        </p:nvSpPr>
        <p:spPr>
          <a:noFill/>
        </p:spPr>
        <p:txBody>
          <a:bodyPr/>
          <a:lstStyle/>
          <a:p>
            <a:fld id="{9F32251B-6DE8-44C6-BF1A-2D9826E7181F}" type="datetime1">
              <a:rPr lang="nl-NL" smtClean="0"/>
              <a:pPr/>
              <a:t>13-7-2011</a:t>
            </a:fld>
            <a:endParaRPr lang="nl-NL"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81000"/>
            <a:ext cx="8024813" cy="922338"/>
          </a:xfrm>
        </p:spPr>
        <p:txBody>
          <a:bodyPr/>
          <a:lstStyle/>
          <a:p>
            <a:pPr eaLnBrk="1" hangingPunct="1"/>
            <a:r>
              <a:rPr lang="en-US" smtClean="0"/>
              <a:t>Research objective</a:t>
            </a:r>
          </a:p>
        </p:txBody>
      </p:sp>
      <p:sp>
        <p:nvSpPr>
          <p:cNvPr id="19459" name="Slide Number Placeholder 4"/>
          <p:cNvSpPr>
            <a:spLocks noGrp="1"/>
          </p:cNvSpPr>
          <p:nvPr>
            <p:ph type="sldNum" sz="quarter" idx="11"/>
          </p:nvPr>
        </p:nvSpPr>
        <p:spPr>
          <a:noFill/>
        </p:spPr>
        <p:txBody>
          <a:bodyPr/>
          <a:lstStyle/>
          <a:p>
            <a:r>
              <a:rPr lang="nl-NL" smtClean="0"/>
              <a:t>PAGE </a:t>
            </a:r>
            <a:fld id="{26F85200-FF81-46CA-A4F4-058F53C55F9B}" type="slidenum">
              <a:rPr lang="nl-NL" smtClean="0"/>
              <a:pPr/>
              <a:t>5</a:t>
            </a:fld>
            <a:endParaRPr lang="nl-NL" smtClean="0"/>
          </a:p>
        </p:txBody>
      </p:sp>
      <p:sp>
        <p:nvSpPr>
          <p:cNvPr id="19460" name="Date Placeholder 5"/>
          <p:cNvSpPr>
            <a:spLocks noGrp="1"/>
          </p:cNvSpPr>
          <p:nvPr>
            <p:ph type="dt" sz="quarter" idx="12"/>
          </p:nvPr>
        </p:nvSpPr>
        <p:spPr>
          <a:noFill/>
        </p:spPr>
        <p:txBody>
          <a:bodyPr/>
          <a:lstStyle/>
          <a:p>
            <a:fld id="{3189424F-F515-4F52-B978-90C6B6F50A99}" type="datetime1">
              <a:rPr lang="nl-NL" smtClean="0"/>
              <a:pPr/>
              <a:t>13-7-2011</a:t>
            </a:fld>
            <a:endParaRPr lang="nl-NL" smtClean="0"/>
          </a:p>
        </p:txBody>
      </p:sp>
      <p:sp>
        <p:nvSpPr>
          <p:cNvPr id="19461" name="Text Box 8"/>
          <p:cNvSpPr txBox="1">
            <a:spLocks noChangeArrowheads="1"/>
          </p:cNvSpPr>
          <p:nvPr/>
        </p:nvSpPr>
        <p:spPr bwMode="auto">
          <a:xfrm>
            <a:off x="3352800" y="3048000"/>
            <a:ext cx="5048250" cy="923925"/>
          </a:xfrm>
          <a:prstGeom prst="rect">
            <a:avLst/>
          </a:prstGeom>
          <a:noFill/>
          <a:ln w="25400">
            <a:noFill/>
            <a:miter lim="800000"/>
            <a:headEnd/>
            <a:tailEnd/>
          </a:ln>
        </p:spPr>
        <p:txBody>
          <a:bodyPr wrap="none">
            <a:spAutoFit/>
          </a:bodyPr>
          <a:lstStyle/>
          <a:p>
            <a:pPr>
              <a:buFont typeface="Wingdings" pitchFamily="2" charset="2"/>
              <a:buChar char="§"/>
            </a:pPr>
            <a:r>
              <a:rPr lang="en-US">
                <a:solidFill>
                  <a:schemeClr val="bg1"/>
                </a:solidFill>
              </a:rPr>
              <a:t> Spatially resolved</a:t>
            </a:r>
          </a:p>
          <a:p>
            <a:pPr>
              <a:buFont typeface="Wingdings" pitchFamily="2" charset="2"/>
              <a:buChar char="§"/>
            </a:pPr>
            <a:r>
              <a:rPr lang="en-US">
                <a:solidFill>
                  <a:schemeClr val="bg1"/>
                </a:solidFill>
              </a:rPr>
              <a:t> Without disturbing the plasma</a:t>
            </a:r>
          </a:p>
          <a:p>
            <a:pPr>
              <a:buFont typeface="Wingdings" pitchFamily="2" charset="2"/>
              <a:buChar char="§"/>
            </a:pPr>
            <a:r>
              <a:rPr lang="en-US">
                <a:solidFill>
                  <a:schemeClr val="bg1"/>
                </a:solidFill>
              </a:rPr>
              <a:t> By using microparticles confined in the sheath</a:t>
            </a:r>
          </a:p>
        </p:txBody>
      </p:sp>
      <p:pic>
        <p:nvPicPr>
          <p:cNvPr id="19462" name="Picture 9" descr="image008"/>
          <p:cNvPicPr>
            <a:picLocks noChangeAspect="1" noChangeArrowheads="1"/>
          </p:cNvPicPr>
          <p:nvPr/>
        </p:nvPicPr>
        <p:blipFill>
          <a:blip r:embed="rId3" cstate="print"/>
          <a:srcRect/>
          <a:stretch>
            <a:fillRect/>
          </a:stretch>
        </p:blipFill>
        <p:spPr bwMode="auto">
          <a:xfrm>
            <a:off x="5715000" y="4191000"/>
            <a:ext cx="2057400" cy="1647825"/>
          </a:xfrm>
          <a:prstGeom prst="rect">
            <a:avLst/>
          </a:prstGeom>
          <a:noFill/>
          <a:ln w="9525">
            <a:noFill/>
            <a:miter lim="800000"/>
            <a:headEnd/>
            <a:tailEnd/>
          </a:ln>
        </p:spPr>
      </p:pic>
      <p:pic>
        <p:nvPicPr>
          <p:cNvPr id="19463" name="Picture 7"/>
          <p:cNvPicPr>
            <a:picLocks noChangeAspect="1" noChangeArrowheads="1"/>
          </p:cNvPicPr>
          <p:nvPr/>
        </p:nvPicPr>
        <p:blipFill>
          <a:blip r:embed="rId4" cstate="print"/>
          <a:srcRect/>
          <a:stretch>
            <a:fillRect/>
          </a:stretch>
        </p:blipFill>
        <p:spPr bwMode="auto">
          <a:xfrm>
            <a:off x="3429000" y="4191000"/>
            <a:ext cx="2209800" cy="1657350"/>
          </a:xfrm>
          <a:prstGeom prst="rect">
            <a:avLst/>
          </a:prstGeom>
          <a:noFill/>
          <a:ln w="25400">
            <a:noFill/>
            <a:miter lim="800000"/>
            <a:headEnd/>
            <a:tailEnd/>
          </a:ln>
        </p:spPr>
      </p:pic>
      <p:sp>
        <p:nvSpPr>
          <p:cNvPr id="19464" name="Text Box 7"/>
          <p:cNvSpPr txBox="1">
            <a:spLocks noChangeArrowheads="1"/>
          </p:cNvSpPr>
          <p:nvPr/>
        </p:nvSpPr>
        <p:spPr bwMode="auto">
          <a:xfrm>
            <a:off x="838200" y="1905000"/>
            <a:ext cx="7162800" cy="830263"/>
          </a:xfrm>
          <a:prstGeom prst="rect">
            <a:avLst/>
          </a:prstGeom>
          <a:noFill/>
          <a:ln w="25400">
            <a:noFill/>
            <a:miter lim="800000"/>
            <a:headEnd/>
            <a:tailEnd/>
          </a:ln>
        </p:spPr>
        <p:txBody>
          <a:bodyPr>
            <a:spAutoFit/>
          </a:bodyPr>
          <a:lstStyle/>
          <a:p>
            <a:pPr algn="ctr"/>
            <a:r>
              <a:rPr lang="en-US" sz="2400"/>
              <a:t>“Development of a diagnostic tool to measure the electric field profile within the RF plasma sheath”</a:t>
            </a:r>
          </a:p>
        </p:txBody>
      </p:sp>
      <p:sp>
        <p:nvSpPr>
          <p:cNvPr id="19465" name="TextBox 14"/>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solidFill>
                  <a:schemeClr val="tx2"/>
                </a:solidFill>
              </a:rPr>
              <a:t>| Objective |</a:t>
            </a:r>
            <a:r>
              <a:rPr lang="en-US" sz="1600" b="1"/>
              <a:t> Method &amp; Procedure | Exp. Setup | Results | Conclusions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0" descr="plaatje deeltje in plasma.jpg"/>
          <p:cNvPicPr>
            <a:picLocks noChangeAspect="1"/>
          </p:cNvPicPr>
          <p:nvPr/>
        </p:nvPicPr>
        <p:blipFill>
          <a:blip r:embed="rId4" cstate="print"/>
          <a:srcRect/>
          <a:stretch>
            <a:fillRect/>
          </a:stretch>
        </p:blipFill>
        <p:spPr bwMode="auto">
          <a:xfrm>
            <a:off x="4343400" y="1295400"/>
            <a:ext cx="4800600" cy="4419600"/>
          </a:xfrm>
          <a:prstGeom prst="rect">
            <a:avLst/>
          </a:prstGeom>
          <a:noFill/>
          <a:ln w="9525">
            <a:noFill/>
            <a:miter lim="800000"/>
            <a:headEnd/>
            <a:tailEnd/>
          </a:ln>
        </p:spPr>
      </p:pic>
      <p:sp>
        <p:nvSpPr>
          <p:cNvPr id="1029" name="Title 1"/>
          <p:cNvSpPr>
            <a:spLocks noGrp="1"/>
          </p:cNvSpPr>
          <p:nvPr>
            <p:ph type="title"/>
          </p:nvPr>
        </p:nvSpPr>
        <p:spPr>
          <a:xfrm>
            <a:off x="533400" y="381000"/>
            <a:ext cx="8024813" cy="922338"/>
          </a:xfrm>
        </p:spPr>
        <p:txBody>
          <a:bodyPr/>
          <a:lstStyle/>
          <a:p>
            <a:r>
              <a:rPr lang="en-US" smtClean="0"/>
              <a:t>Particle trapping (1g)</a:t>
            </a:r>
          </a:p>
        </p:txBody>
      </p:sp>
      <p:sp>
        <p:nvSpPr>
          <p:cNvPr id="1030" name="Footer Placeholder 3"/>
          <p:cNvSpPr>
            <a:spLocks noGrp="1"/>
          </p:cNvSpPr>
          <p:nvPr>
            <p:ph type="ftr" sz="quarter" idx="10"/>
          </p:nvPr>
        </p:nvSpPr>
        <p:spPr>
          <a:noFill/>
        </p:spPr>
        <p:txBody>
          <a:bodyPr/>
          <a:lstStyle/>
          <a:p>
            <a:r>
              <a:rPr lang="nl-NL" smtClean="0"/>
              <a:t>Eindhoven University of Technology</a:t>
            </a:r>
          </a:p>
        </p:txBody>
      </p:sp>
      <p:sp>
        <p:nvSpPr>
          <p:cNvPr id="1031" name="Slide Number Placeholder 4"/>
          <p:cNvSpPr>
            <a:spLocks noGrp="1"/>
          </p:cNvSpPr>
          <p:nvPr>
            <p:ph type="sldNum" sz="quarter" idx="11"/>
          </p:nvPr>
        </p:nvSpPr>
        <p:spPr>
          <a:noFill/>
        </p:spPr>
        <p:txBody>
          <a:bodyPr/>
          <a:lstStyle/>
          <a:p>
            <a:r>
              <a:rPr lang="nl-NL" smtClean="0"/>
              <a:t>PAGE </a:t>
            </a:r>
            <a:fld id="{F9689936-A029-469E-8219-F8C740FBA7C8}" type="slidenum">
              <a:rPr lang="nl-NL" smtClean="0"/>
              <a:pPr/>
              <a:t>6</a:t>
            </a:fld>
            <a:endParaRPr lang="nl-NL" smtClean="0"/>
          </a:p>
        </p:txBody>
      </p:sp>
      <p:sp>
        <p:nvSpPr>
          <p:cNvPr id="1032" name="Date Placeholder 5"/>
          <p:cNvSpPr>
            <a:spLocks noGrp="1"/>
          </p:cNvSpPr>
          <p:nvPr>
            <p:ph type="dt" sz="quarter" idx="12"/>
          </p:nvPr>
        </p:nvSpPr>
        <p:spPr>
          <a:noFill/>
        </p:spPr>
        <p:txBody>
          <a:bodyPr/>
          <a:lstStyle/>
          <a:p>
            <a:fld id="{62EBCCFF-ABF3-4F11-9C3C-5C8D2166D5DF}" type="datetime1">
              <a:rPr lang="nl-NL" smtClean="0"/>
              <a:pPr/>
              <a:t>13-7-2011</a:t>
            </a:fld>
            <a:endParaRPr lang="nl-NL" smtClean="0"/>
          </a:p>
        </p:txBody>
      </p:sp>
      <p:sp>
        <p:nvSpPr>
          <p:cNvPr id="1033" name="TextBox 6"/>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graphicFrame>
        <p:nvGraphicFramePr>
          <p:cNvPr id="411661" name="Object 13"/>
          <p:cNvGraphicFramePr>
            <a:graphicFrameLocks noChangeAspect="1"/>
          </p:cNvGraphicFramePr>
          <p:nvPr/>
        </p:nvGraphicFramePr>
        <p:xfrm>
          <a:off x="3276600" y="5029200"/>
          <a:ext cx="2392363" cy="533400"/>
        </p:xfrm>
        <a:graphic>
          <a:graphicData uri="http://schemas.openxmlformats.org/presentationml/2006/ole">
            <p:oleObj spid="_x0000_s89090" name="Equation" r:id="rId5" imgW="1193760" imgH="266400" progId="Equation.3">
              <p:embed/>
            </p:oleObj>
          </a:graphicData>
        </a:graphic>
      </p:graphicFrame>
      <p:graphicFrame>
        <p:nvGraphicFramePr>
          <p:cNvPr id="411665" name="Object 17"/>
          <p:cNvGraphicFramePr>
            <a:graphicFrameLocks noChangeAspect="1"/>
          </p:cNvGraphicFramePr>
          <p:nvPr/>
        </p:nvGraphicFramePr>
        <p:xfrm>
          <a:off x="3276600" y="5791200"/>
          <a:ext cx="3055938" cy="566738"/>
        </p:xfrm>
        <a:graphic>
          <a:graphicData uri="http://schemas.openxmlformats.org/presentationml/2006/ole">
            <p:oleObj spid="_x0000_s89091" name="Equation" r:id="rId6" imgW="1434960" imgH="266400" progId="Equation.3">
              <p:embed/>
            </p:oleObj>
          </a:graphicData>
        </a:graphic>
      </p:graphicFrame>
      <p:sp>
        <p:nvSpPr>
          <p:cNvPr id="18" name="Text Box 9"/>
          <p:cNvSpPr txBox="1">
            <a:spLocks noChangeArrowheads="1"/>
          </p:cNvSpPr>
          <p:nvPr/>
        </p:nvSpPr>
        <p:spPr bwMode="auto">
          <a:xfrm>
            <a:off x="152400" y="2819400"/>
            <a:ext cx="4032250" cy="915988"/>
          </a:xfrm>
          <a:prstGeom prst="rect">
            <a:avLst/>
          </a:prstGeom>
          <a:noFill/>
          <a:ln w="25400">
            <a:noFill/>
            <a:miter lim="800000"/>
            <a:headEnd/>
            <a:tailEnd/>
          </a:ln>
        </p:spPr>
        <p:txBody>
          <a:bodyPr wrap="none">
            <a:spAutoFit/>
          </a:bodyPr>
          <a:lstStyle/>
          <a:p>
            <a:pPr>
              <a:buFont typeface="Wingdings" pitchFamily="2" charset="2"/>
              <a:buChar char="§"/>
            </a:pPr>
            <a:r>
              <a:rPr lang="en-US"/>
              <a:t> Particle confined at </a:t>
            </a:r>
            <a:r>
              <a:rPr lang="en-US" i="1"/>
              <a:t>z</a:t>
            </a:r>
            <a:r>
              <a:rPr lang="en-US" i="1" baseline="-25000"/>
              <a:t>0</a:t>
            </a:r>
            <a:r>
              <a:rPr lang="en-US"/>
              <a:t> in sheath </a:t>
            </a:r>
          </a:p>
          <a:p>
            <a:pPr>
              <a:buFont typeface="Wingdings" pitchFamily="2" charset="2"/>
              <a:buNone/>
            </a:pPr>
            <a:r>
              <a:rPr lang="en-US"/>
              <a:t>   due to equilibrium of forces working </a:t>
            </a:r>
          </a:p>
          <a:p>
            <a:pPr>
              <a:buFont typeface="Wingdings" pitchFamily="2" charset="2"/>
              <a:buNone/>
            </a:pPr>
            <a:r>
              <a:rPr lang="en-US"/>
              <a:t>   on it.</a:t>
            </a:r>
          </a:p>
        </p:txBody>
      </p:sp>
      <p:sp>
        <p:nvSpPr>
          <p:cNvPr id="1035" name="Text Box 8"/>
          <p:cNvSpPr txBox="1">
            <a:spLocks noChangeArrowheads="1"/>
          </p:cNvSpPr>
          <p:nvPr/>
        </p:nvSpPr>
        <p:spPr bwMode="auto">
          <a:xfrm>
            <a:off x="152400" y="1600200"/>
            <a:ext cx="4006850" cy="641350"/>
          </a:xfrm>
          <a:prstGeom prst="rect">
            <a:avLst/>
          </a:prstGeom>
          <a:noFill/>
          <a:ln w="25400">
            <a:noFill/>
            <a:miter lim="800000"/>
            <a:headEnd/>
            <a:tailEnd/>
          </a:ln>
        </p:spPr>
        <p:txBody>
          <a:bodyPr wrap="none">
            <a:spAutoFit/>
          </a:bodyPr>
          <a:lstStyle/>
          <a:p>
            <a:pPr>
              <a:buFont typeface="Wingdings" pitchFamily="2" charset="2"/>
              <a:buChar char="§"/>
            </a:pPr>
            <a:r>
              <a:rPr lang="en-US"/>
              <a:t> Particle inserted in plasma </a:t>
            </a:r>
          </a:p>
          <a:p>
            <a:pPr>
              <a:buFont typeface="Wingdings" pitchFamily="2" charset="2"/>
              <a:buNone/>
            </a:pPr>
            <a:r>
              <a:rPr lang="en-US"/>
              <a:t>   becomes highly negatively charged.</a:t>
            </a:r>
          </a:p>
        </p:txBody>
      </p:sp>
      <p:sp>
        <p:nvSpPr>
          <p:cNvPr id="20" name="Text Box 10"/>
          <p:cNvSpPr txBox="1">
            <a:spLocks noChangeArrowheads="1"/>
          </p:cNvSpPr>
          <p:nvPr/>
        </p:nvSpPr>
        <p:spPr bwMode="auto">
          <a:xfrm>
            <a:off x="152400" y="4572000"/>
            <a:ext cx="3016250" cy="1739900"/>
          </a:xfrm>
          <a:prstGeom prst="rect">
            <a:avLst/>
          </a:prstGeom>
          <a:noFill/>
          <a:ln w="25400">
            <a:noFill/>
            <a:miter lim="800000"/>
            <a:headEnd/>
            <a:tailEnd/>
          </a:ln>
        </p:spPr>
        <p:txBody>
          <a:bodyPr wrap="none">
            <a:spAutoFit/>
          </a:bodyPr>
          <a:lstStyle/>
          <a:p>
            <a:pPr>
              <a:buFont typeface="Wingdings" pitchFamily="2" charset="2"/>
              <a:buChar char="§"/>
            </a:pPr>
            <a:r>
              <a:rPr lang="en-US"/>
              <a:t> Dominant forces: </a:t>
            </a:r>
          </a:p>
          <a:p>
            <a:pPr>
              <a:buFont typeface="Wingdings" pitchFamily="2" charset="2"/>
              <a:buChar char="§"/>
            </a:pPr>
            <a:endParaRPr lang="en-US"/>
          </a:p>
          <a:p>
            <a:pPr>
              <a:buFont typeface="Wingdings" pitchFamily="2" charset="2"/>
              <a:buNone/>
            </a:pPr>
            <a:r>
              <a:rPr lang="en-US"/>
              <a:t>	Gravitational force:</a:t>
            </a:r>
          </a:p>
          <a:p>
            <a:pPr>
              <a:buFont typeface="Wingdings" pitchFamily="2" charset="2"/>
              <a:buNone/>
            </a:pPr>
            <a:endParaRPr lang="en-US"/>
          </a:p>
          <a:p>
            <a:pPr>
              <a:buFont typeface="Wingdings" pitchFamily="2" charset="2"/>
              <a:buNone/>
            </a:pPr>
            <a:endParaRPr lang="en-US"/>
          </a:p>
          <a:p>
            <a:pPr>
              <a:buFont typeface="Wingdings" pitchFamily="2" charset="2"/>
              <a:buNone/>
            </a:pPr>
            <a:r>
              <a:rPr lang="en-US"/>
              <a:t>	Electrostatic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16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1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609600" y="381000"/>
            <a:ext cx="8024813" cy="922338"/>
          </a:xfrm>
        </p:spPr>
        <p:txBody>
          <a:bodyPr/>
          <a:lstStyle/>
          <a:p>
            <a:r>
              <a:rPr lang="en-US" smtClean="0"/>
              <a:t>Electric field</a:t>
            </a:r>
          </a:p>
        </p:txBody>
      </p:sp>
      <p:sp>
        <p:nvSpPr>
          <p:cNvPr id="2052" name="Footer Placeholder 3"/>
          <p:cNvSpPr>
            <a:spLocks noGrp="1"/>
          </p:cNvSpPr>
          <p:nvPr>
            <p:ph type="ftr" sz="quarter" idx="10"/>
          </p:nvPr>
        </p:nvSpPr>
        <p:spPr>
          <a:noFill/>
        </p:spPr>
        <p:txBody>
          <a:bodyPr/>
          <a:lstStyle/>
          <a:p>
            <a:r>
              <a:rPr lang="nl-NL" smtClean="0"/>
              <a:t>/ name of department</a:t>
            </a:r>
          </a:p>
        </p:txBody>
      </p:sp>
      <p:sp>
        <p:nvSpPr>
          <p:cNvPr id="2053" name="Slide Number Placeholder 4"/>
          <p:cNvSpPr>
            <a:spLocks noGrp="1"/>
          </p:cNvSpPr>
          <p:nvPr>
            <p:ph type="sldNum" sz="quarter" idx="11"/>
          </p:nvPr>
        </p:nvSpPr>
        <p:spPr>
          <a:noFill/>
        </p:spPr>
        <p:txBody>
          <a:bodyPr/>
          <a:lstStyle/>
          <a:p>
            <a:r>
              <a:rPr lang="nl-NL" smtClean="0"/>
              <a:t>PAGE </a:t>
            </a:r>
            <a:fld id="{3DDBC04B-FA72-486F-B93D-647DD351DC0E}" type="slidenum">
              <a:rPr lang="nl-NL" smtClean="0"/>
              <a:pPr/>
              <a:t>7</a:t>
            </a:fld>
            <a:endParaRPr lang="nl-NL" smtClean="0"/>
          </a:p>
        </p:txBody>
      </p:sp>
      <p:sp>
        <p:nvSpPr>
          <p:cNvPr id="2054" name="Date Placeholder 5"/>
          <p:cNvSpPr>
            <a:spLocks noGrp="1"/>
          </p:cNvSpPr>
          <p:nvPr>
            <p:ph type="dt" sz="quarter" idx="12"/>
          </p:nvPr>
        </p:nvSpPr>
        <p:spPr>
          <a:noFill/>
        </p:spPr>
        <p:txBody>
          <a:bodyPr/>
          <a:lstStyle/>
          <a:p>
            <a:fld id="{AE715BCB-2DD6-497C-B4BF-5EBA00DB88DA}" type="datetime1">
              <a:rPr lang="nl-NL" smtClean="0"/>
              <a:pPr/>
              <a:t>13-7-2011</a:t>
            </a:fld>
            <a:endParaRPr lang="nl-NL" smtClean="0"/>
          </a:p>
        </p:txBody>
      </p:sp>
      <p:graphicFrame>
        <p:nvGraphicFramePr>
          <p:cNvPr id="2050" name="Object 8"/>
          <p:cNvGraphicFramePr>
            <a:graphicFrameLocks noChangeAspect="1"/>
          </p:cNvGraphicFramePr>
          <p:nvPr/>
        </p:nvGraphicFramePr>
        <p:xfrm>
          <a:off x="914400" y="1676400"/>
          <a:ext cx="2425700" cy="1150938"/>
        </p:xfrm>
        <a:graphic>
          <a:graphicData uri="http://schemas.openxmlformats.org/presentationml/2006/ole">
            <p:oleObj spid="_x0000_s90114" name="Equation" r:id="rId4" imgW="990360" imgH="469800" progId="Equation.3">
              <p:embed/>
            </p:oleObj>
          </a:graphicData>
        </a:graphic>
      </p:graphicFrame>
      <p:pic>
        <p:nvPicPr>
          <p:cNvPr id="2055" name="Picture 8" descr="plaatje deeltje in plasma.jpg"/>
          <p:cNvPicPr>
            <a:picLocks noChangeAspect="1"/>
          </p:cNvPicPr>
          <p:nvPr/>
        </p:nvPicPr>
        <p:blipFill>
          <a:blip r:embed="rId5" cstate="print"/>
          <a:srcRect/>
          <a:stretch>
            <a:fillRect/>
          </a:stretch>
        </p:blipFill>
        <p:spPr bwMode="auto">
          <a:xfrm>
            <a:off x="4343400" y="1295400"/>
            <a:ext cx="4800600" cy="4419600"/>
          </a:xfrm>
          <a:prstGeom prst="rect">
            <a:avLst/>
          </a:prstGeom>
          <a:noFill/>
          <a:ln w="9525">
            <a:noFill/>
            <a:miter lim="800000"/>
            <a:headEnd/>
            <a:tailEnd/>
          </a:ln>
        </p:spPr>
      </p:pic>
      <p:sp>
        <p:nvSpPr>
          <p:cNvPr id="10" name="Text Box 12"/>
          <p:cNvSpPr txBox="1">
            <a:spLocks noChangeArrowheads="1"/>
          </p:cNvSpPr>
          <p:nvPr/>
        </p:nvSpPr>
        <p:spPr bwMode="auto">
          <a:xfrm>
            <a:off x="228600" y="4191000"/>
            <a:ext cx="4095750" cy="646113"/>
          </a:xfrm>
          <a:prstGeom prst="rect">
            <a:avLst/>
          </a:prstGeom>
          <a:noFill/>
          <a:ln w="25400">
            <a:noFill/>
            <a:miter lim="800000"/>
            <a:headEnd/>
            <a:tailEnd/>
          </a:ln>
        </p:spPr>
        <p:txBody>
          <a:bodyPr wrap="none">
            <a:spAutoFit/>
          </a:bodyPr>
          <a:lstStyle/>
          <a:p>
            <a:pPr marL="342900" indent="-342900">
              <a:buFontTx/>
              <a:buAutoNum type="arabicParenBoth"/>
            </a:pPr>
            <a:r>
              <a:rPr lang="en-US"/>
              <a:t>This would identify the electric field</a:t>
            </a:r>
          </a:p>
          <a:p>
            <a:pPr marL="342900" indent="-342900"/>
            <a:r>
              <a:rPr lang="en-US"/>
              <a:t>      at only one position: </a:t>
            </a:r>
            <a:r>
              <a:rPr lang="en-US" i="1"/>
              <a:t>E(z</a:t>
            </a:r>
            <a:r>
              <a:rPr lang="en-US" i="1" baseline="-25000"/>
              <a:t>0</a:t>
            </a:r>
            <a:r>
              <a:rPr lang="en-US" i="1"/>
              <a:t>)</a:t>
            </a:r>
          </a:p>
        </p:txBody>
      </p:sp>
      <p:sp>
        <p:nvSpPr>
          <p:cNvPr id="14" name="Text Box 12"/>
          <p:cNvSpPr txBox="1">
            <a:spLocks noChangeArrowheads="1"/>
          </p:cNvSpPr>
          <p:nvPr/>
        </p:nvSpPr>
        <p:spPr bwMode="auto">
          <a:xfrm>
            <a:off x="228600" y="5145088"/>
            <a:ext cx="4570413" cy="646112"/>
          </a:xfrm>
          <a:prstGeom prst="rect">
            <a:avLst/>
          </a:prstGeom>
          <a:noFill/>
          <a:ln w="25400">
            <a:noFill/>
            <a:miter lim="800000"/>
            <a:headEnd/>
            <a:tailEnd/>
          </a:ln>
        </p:spPr>
        <p:txBody>
          <a:bodyPr wrap="none">
            <a:spAutoFit/>
          </a:bodyPr>
          <a:lstStyle/>
          <a:p>
            <a:pPr marL="342900" indent="-342900">
              <a:buFontTx/>
              <a:buAutoNum type="arabicParenBoth" startAt="2"/>
            </a:pPr>
            <a:r>
              <a:rPr lang="en-US"/>
              <a:t>Particle charge unknown and a function</a:t>
            </a:r>
          </a:p>
          <a:p>
            <a:pPr marL="342900" indent="-342900"/>
            <a:r>
              <a:rPr lang="en-US"/>
              <a:t>      of position in the sheath</a:t>
            </a:r>
            <a:endParaRPr lang="en-US" i="1"/>
          </a:p>
        </p:txBody>
      </p:sp>
      <p:sp>
        <p:nvSpPr>
          <p:cNvPr id="15" name="Rectangle 14"/>
          <p:cNvSpPr/>
          <p:nvPr/>
        </p:nvSpPr>
        <p:spPr>
          <a:xfrm>
            <a:off x="152400" y="4114800"/>
            <a:ext cx="4343400" cy="838200"/>
          </a:xfrm>
          <a:prstGeom prst="rect">
            <a:avLst/>
          </a:prstGeom>
          <a:solidFill>
            <a:schemeClr val="accent6">
              <a:lumMod val="20000"/>
              <a:lumOff val="8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9" name="TextBox 15"/>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nl-NL" smtClean="0"/>
              <a:t>Eindhoven University of Technology</a:t>
            </a:r>
          </a:p>
        </p:txBody>
      </p:sp>
      <p:sp>
        <p:nvSpPr>
          <p:cNvPr id="20483" name="Slide Number Placeholder 4"/>
          <p:cNvSpPr>
            <a:spLocks noGrp="1"/>
          </p:cNvSpPr>
          <p:nvPr>
            <p:ph type="sldNum" sz="quarter" idx="11"/>
          </p:nvPr>
        </p:nvSpPr>
        <p:spPr>
          <a:noFill/>
        </p:spPr>
        <p:txBody>
          <a:bodyPr/>
          <a:lstStyle/>
          <a:p>
            <a:r>
              <a:rPr lang="nl-NL" smtClean="0"/>
              <a:t>PAGE </a:t>
            </a:r>
            <a:fld id="{D5B96CFA-03F6-40FD-8E89-F7192706E45C}" type="slidenum">
              <a:rPr lang="nl-NL" smtClean="0"/>
              <a:pPr/>
              <a:t>8</a:t>
            </a:fld>
            <a:endParaRPr lang="nl-NL" smtClean="0"/>
          </a:p>
        </p:txBody>
      </p:sp>
      <p:sp>
        <p:nvSpPr>
          <p:cNvPr id="20484" name="Date Placeholder 5"/>
          <p:cNvSpPr>
            <a:spLocks noGrp="1"/>
          </p:cNvSpPr>
          <p:nvPr>
            <p:ph type="dt" sz="quarter" idx="12"/>
          </p:nvPr>
        </p:nvSpPr>
        <p:spPr>
          <a:noFill/>
        </p:spPr>
        <p:txBody>
          <a:bodyPr/>
          <a:lstStyle/>
          <a:p>
            <a:fld id="{CB134833-5940-42D0-9918-2A2613CFBF87}" type="datetime1">
              <a:rPr lang="nl-NL" smtClean="0"/>
              <a:pPr/>
              <a:t>13-7-2011</a:t>
            </a:fld>
            <a:endParaRPr lang="nl-NL" smtClean="0"/>
          </a:p>
        </p:txBody>
      </p:sp>
      <p:pic>
        <p:nvPicPr>
          <p:cNvPr id="20485" name="Picture 7" descr="image008"/>
          <p:cNvPicPr>
            <a:picLocks noChangeAspect="1" noChangeArrowheads="1"/>
          </p:cNvPicPr>
          <p:nvPr/>
        </p:nvPicPr>
        <p:blipFill>
          <a:blip r:embed="rId3" cstate="print"/>
          <a:srcRect/>
          <a:stretch>
            <a:fillRect/>
          </a:stretch>
        </p:blipFill>
        <p:spPr bwMode="auto">
          <a:xfrm>
            <a:off x="533400" y="2819400"/>
            <a:ext cx="3810000" cy="3052763"/>
          </a:xfrm>
          <a:prstGeom prst="rect">
            <a:avLst/>
          </a:prstGeom>
          <a:noFill/>
          <a:ln w="9525">
            <a:noFill/>
            <a:miter lim="800000"/>
            <a:headEnd/>
            <a:tailEnd/>
          </a:ln>
        </p:spPr>
      </p:pic>
      <p:sp>
        <p:nvSpPr>
          <p:cNvPr id="20486" name="Text Box 9"/>
          <p:cNvSpPr txBox="1">
            <a:spLocks noChangeArrowheads="1"/>
          </p:cNvSpPr>
          <p:nvPr/>
        </p:nvSpPr>
        <p:spPr bwMode="auto">
          <a:xfrm>
            <a:off x="533400" y="1752600"/>
            <a:ext cx="5815013" cy="822325"/>
          </a:xfrm>
          <a:prstGeom prst="rect">
            <a:avLst/>
          </a:prstGeom>
          <a:noFill/>
          <a:ln w="25400">
            <a:noFill/>
            <a:miter lim="800000"/>
            <a:headEnd/>
            <a:tailEnd/>
          </a:ln>
        </p:spPr>
        <p:txBody>
          <a:bodyPr wrap="none">
            <a:spAutoFit/>
          </a:bodyPr>
          <a:lstStyle/>
          <a:p>
            <a:r>
              <a:rPr lang="en-US" sz="2400"/>
              <a:t>Forcing the particle into lower equilibrium </a:t>
            </a:r>
          </a:p>
          <a:p>
            <a:r>
              <a:rPr lang="en-US" sz="2400"/>
              <a:t>positions by increasing gravity</a:t>
            </a:r>
          </a:p>
        </p:txBody>
      </p:sp>
      <p:sp>
        <p:nvSpPr>
          <p:cNvPr id="20487" name="Title 10"/>
          <p:cNvSpPr>
            <a:spLocks noGrp="1"/>
          </p:cNvSpPr>
          <p:nvPr>
            <p:ph type="title"/>
          </p:nvPr>
        </p:nvSpPr>
        <p:spPr>
          <a:xfrm>
            <a:off x="685800" y="381000"/>
            <a:ext cx="8024813" cy="922338"/>
          </a:xfrm>
        </p:spPr>
        <p:txBody>
          <a:bodyPr/>
          <a:lstStyle/>
          <a:p>
            <a:r>
              <a:rPr lang="en-US" smtClean="0"/>
              <a:t>Changing equilibrium position </a:t>
            </a:r>
            <a:r>
              <a:rPr lang="en-US" i="1" smtClean="0"/>
              <a:t>z</a:t>
            </a:r>
            <a:r>
              <a:rPr lang="en-US" i="1" baseline="-25000" smtClean="0"/>
              <a:t>0</a:t>
            </a:r>
            <a:r>
              <a:rPr lang="en-US" smtClean="0"/>
              <a:t> </a:t>
            </a:r>
          </a:p>
        </p:txBody>
      </p:sp>
      <p:sp>
        <p:nvSpPr>
          <p:cNvPr id="20488" name="TextBox 11"/>
          <p:cNvSpPr txBox="1">
            <a:spLocks noChangeArrowheads="1"/>
          </p:cNvSpPr>
          <p:nvPr/>
        </p:nvSpPr>
        <p:spPr bwMode="auto">
          <a:xfrm>
            <a:off x="304800" y="0"/>
            <a:ext cx="8169275" cy="338138"/>
          </a:xfrm>
          <a:prstGeom prst="rect">
            <a:avLst/>
          </a:prstGeom>
          <a:noFill/>
          <a:ln w="9525">
            <a:noFill/>
            <a:miter lim="800000"/>
            <a:headEnd/>
            <a:tailEnd/>
          </a:ln>
        </p:spPr>
        <p:txBody>
          <a:bodyPr wrap="none">
            <a:spAutoFit/>
          </a:bodyPr>
          <a:lstStyle/>
          <a:p>
            <a:r>
              <a:rPr lang="en-US" sz="1600" b="1">
                <a:solidFill>
                  <a:srgbClr val="002060"/>
                </a:solidFill>
              </a:rPr>
              <a:t>Background </a:t>
            </a:r>
            <a:r>
              <a:rPr lang="en-US" sz="1600" b="1"/>
              <a:t>| Objective </a:t>
            </a:r>
            <a:r>
              <a:rPr lang="en-US" sz="1600" b="1">
                <a:solidFill>
                  <a:schemeClr val="tx2"/>
                </a:solidFill>
              </a:rPr>
              <a:t>| Method &amp; Procedure |</a:t>
            </a:r>
            <a:r>
              <a:rPr lang="en-US" sz="1600" b="1"/>
              <a:t> Exp. Setup | Results | Conclusions</a:t>
            </a:r>
          </a:p>
        </p:txBody>
      </p:sp>
      <p:pic>
        <p:nvPicPr>
          <p:cNvPr id="20489" name="Picture 8" descr="plaatje deeltje in plasma.jpg"/>
          <p:cNvPicPr>
            <a:picLocks noChangeAspect="1"/>
          </p:cNvPicPr>
          <p:nvPr/>
        </p:nvPicPr>
        <p:blipFill>
          <a:blip r:embed="rId4" cstate="print"/>
          <a:srcRect/>
          <a:stretch>
            <a:fillRect/>
          </a:stretch>
        </p:blipFill>
        <p:spPr bwMode="auto">
          <a:xfrm>
            <a:off x="4724400" y="2346325"/>
            <a:ext cx="4419600" cy="406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Ue standard red">
  <a:themeElements>
    <a:clrScheme name="Red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Red transpa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transparant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d photo">
  <a:themeElements>
    <a:clrScheme name="Red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Red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 bullets">
  <a:themeElements>
    <a:clrScheme name="Red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Red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TUe standard red</Template>
  <TotalTime>4798</TotalTime>
  <Words>1876</Words>
  <Application>Microsoft Office PowerPoint</Application>
  <PresentationFormat>On-screen Show (4:3)</PresentationFormat>
  <Paragraphs>427</Paragraphs>
  <Slides>51</Slides>
  <Notes>21</Notes>
  <HiddenSlides>0</HiddenSlides>
  <MMClips>3</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51</vt:i4>
      </vt:variant>
    </vt:vector>
  </HeadingPairs>
  <TitlesOfParts>
    <vt:vector size="56" baseType="lpstr">
      <vt:lpstr>TUe standard red</vt:lpstr>
      <vt:lpstr>Red photo</vt:lpstr>
      <vt:lpstr>Red bullets</vt:lpstr>
      <vt:lpstr>Equation</vt:lpstr>
      <vt:lpstr>Graph</vt:lpstr>
      <vt:lpstr>Complex plasmas under varying gravity conditions  </vt:lpstr>
      <vt:lpstr>Slide 1</vt:lpstr>
      <vt:lpstr>Outline</vt:lpstr>
      <vt:lpstr>The RF plasma sheath</vt:lpstr>
      <vt:lpstr>Measuring the sheath electric field</vt:lpstr>
      <vt:lpstr>Research objective</vt:lpstr>
      <vt:lpstr>Particle trapping (1g)</vt:lpstr>
      <vt:lpstr>Electric field</vt:lpstr>
      <vt:lpstr>Changing equilibrium position z0 </vt:lpstr>
      <vt:lpstr>Slide 9</vt:lpstr>
      <vt:lpstr>Change of mindset</vt:lpstr>
      <vt:lpstr>Three basic equations</vt:lpstr>
      <vt:lpstr>Governing differential equation for Qp</vt:lpstr>
      <vt:lpstr>Boundary condition procedure (at z0 @ 1g)</vt:lpstr>
      <vt:lpstr>Experiment</vt:lpstr>
      <vt:lpstr>Experiment</vt:lpstr>
      <vt:lpstr>Experiment</vt:lpstr>
      <vt:lpstr>Slide 17</vt:lpstr>
      <vt:lpstr>CCD camera images</vt:lpstr>
      <vt:lpstr>Equilibrium height versus gravity</vt:lpstr>
      <vt:lpstr>Results for charge and field profile</vt:lpstr>
      <vt:lpstr>Results for charge and field profile</vt:lpstr>
      <vt:lpstr>Particle resonance frequency</vt:lpstr>
      <vt:lpstr>Conclusions Centrifuge Experiments</vt:lpstr>
      <vt:lpstr>54th ESA Parabolic flight campaign</vt:lpstr>
      <vt:lpstr>Experiment</vt:lpstr>
      <vt:lpstr>Experiment</vt:lpstr>
      <vt:lpstr>Experiment</vt:lpstr>
      <vt:lpstr>Time line</vt:lpstr>
      <vt:lpstr>Slide 29</vt:lpstr>
      <vt:lpstr>Slide 30</vt:lpstr>
      <vt:lpstr>Loading the experiment </vt:lpstr>
      <vt:lpstr>Safety first</vt:lpstr>
      <vt:lpstr>Training … training … training …</vt:lpstr>
      <vt:lpstr>Slide 34</vt:lpstr>
      <vt:lpstr>Slide 35</vt:lpstr>
      <vt:lpstr>Typical camera image</vt:lpstr>
      <vt:lpstr>Varying gravity conditions</vt:lpstr>
      <vt:lpstr>Results</vt:lpstr>
      <vt:lpstr>p &lt; 25 Pa</vt:lpstr>
      <vt:lpstr>p &gt; 25 Pa</vt:lpstr>
      <vt:lpstr>Slide 41</vt:lpstr>
      <vt:lpstr>20 Pa: particles lost</vt:lpstr>
      <vt:lpstr>20 Pa: particles lost</vt:lpstr>
      <vt:lpstr>Slide 44</vt:lpstr>
      <vt:lpstr>Slide 45</vt:lpstr>
      <vt:lpstr>Slide 46</vt:lpstr>
      <vt:lpstr>Comparison with centrifuge measurements</vt:lpstr>
      <vt:lpstr>Conclusions Parabolic flights</vt:lpstr>
      <vt:lpstr>Future </vt:lpstr>
      <vt:lpstr>Acknowledgements</vt:lpstr>
    </vt:vector>
  </TitlesOfParts>
  <Company>TU/e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dust formation in Ar/C2H2 RF discharges</dc:title>
  <dc:creator>Beckers</dc:creator>
  <dc:description>Design by Volle Kracht_x000d_
Template by Orange Pepper BV_x000d_
Copyright 2008</dc:description>
  <cp:lastModifiedBy>Kroesen</cp:lastModifiedBy>
  <cp:revision>115</cp:revision>
  <dcterms:created xsi:type="dcterms:W3CDTF">2010-11-04T08:21:50Z</dcterms:created>
  <dcterms:modified xsi:type="dcterms:W3CDTF">2011-07-13T17:18:58Z</dcterms:modified>
</cp:coreProperties>
</file>