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fif" ContentType="image/jpeg"/>
  <Default Extension="emf" ContentType="image/x-emf"/>
  <Default Extension="xlsx" ContentType="application/vnd.openxmlformats-officedocument.spreadsheetml.sheet"/>
  <Default Extension="tiff" ContentType="image/tiff"/>
  <Default Extension="jpeg" ContentType="image/jpeg"/>
  <Default Extension="wdp" ContentType="image/vnd.ms-photo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4"/>
    <p:sldMasterId id="2147483657" r:id="rId5"/>
  </p:sldMasterIdLst>
  <p:notesMasterIdLst>
    <p:notesMasterId r:id="rId51"/>
  </p:notesMasterIdLst>
  <p:handoutMasterIdLst>
    <p:handoutMasterId r:id="rId52"/>
  </p:handoutMasterIdLst>
  <p:sldIdLst>
    <p:sldId id="266" r:id="rId6"/>
    <p:sldId id="272" r:id="rId7"/>
    <p:sldId id="319" r:id="rId8"/>
    <p:sldId id="283" r:id="rId9"/>
    <p:sldId id="320" r:id="rId10"/>
    <p:sldId id="291" r:id="rId11"/>
    <p:sldId id="284" r:id="rId12"/>
    <p:sldId id="285" r:id="rId13"/>
    <p:sldId id="286" r:id="rId14"/>
    <p:sldId id="287" r:id="rId15"/>
    <p:sldId id="288" r:id="rId16"/>
    <p:sldId id="296" r:id="rId17"/>
    <p:sldId id="298" r:id="rId18"/>
    <p:sldId id="289" r:id="rId19"/>
    <p:sldId id="302" r:id="rId20"/>
    <p:sldId id="308" r:id="rId21"/>
    <p:sldId id="290" r:id="rId22"/>
    <p:sldId id="309" r:id="rId23"/>
    <p:sldId id="312" r:id="rId24"/>
    <p:sldId id="313" r:id="rId25"/>
    <p:sldId id="314" r:id="rId26"/>
    <p:sldId id="317" r:id="rId27"/>
    <p:sldId id="301" r:id="rId28"/>
    <p:sldId id="321" r:id="rId29"/>
    <p:sldId id="324" r:id="rId30"/>
    <p:sldId id="273" r:id="rId31"/>
    <p:sldId id="294" r:id="rId32"/>
    <p:sldId id="345" r:id="rId33"/>
    <p:sldId id="279" r:id="rId34"/>
    <p:sldId id="281" r:id="rId35"/>
    <p:sldId id="328" r:id="rId36"/>
    <p:sldId id="325" r:id="rId37"/>
    <p:sldId id="326" r:id="rId38"/>
    <p:sldId id="329" r:id="rId39"/>
    <p:sldId id="275" r:id="rId40"/>
    <p:sldId id="293" r:id="rId41"/>
    <p:sldId id="322" r:id="rId42"/>
    <p:sldId id="335" r:id="rId43"/>
    <p:sldId id="338" r:id="rId44"/>
    <p:sldId id="336" r:id="rId45"/>
    <p:sldId id="340" r:id="rId46"/>
    <p:sldId id="342" r:id="rId47"/>
    <p:sldId id="343" r:id="rId48"/>
    <p:sldId id="346" r:id="rId49"/>
    <p:sldId id="347" r:id="rId50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CEF"/>
    <a:srgbClr val="C7CFD6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A21FE6-BDE7-40D3-A921-7535F5A0ED86}" v="695" dt="2023-09-18T07:17:26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4"/>
    <p:restoredTop sz="95899" autoAdjust="0"/>
  </p:normalViewPr>
  <p:slideViewPr>
    <p:cSldViewPr snapToObjects="1">
      <p:cViewPr varScale="1">
        <p:scale>
          <a:sx n="131" d="100"/>
          <a:sy n="131" d="100"/>
        </p:scale>
        <p:origin x="856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58" Type="http://schemas.microsoft.com/office/2015/10/relationships/revisionInfo" Target="revisionInfo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9D7-4FE8-8F06-E0E563335E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4E-468D-B6CD-EFD653F6D8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24E-468D-B6CD-EFD653F6D8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9D7-4FE8-8F06-E0E563335E53}"/>
              </c:ext>
            </c:extLst>
          </c:dPt>
          <c:cat>
            <c:strRef>
              <c:f>Sheet1!$A$2:$A$5</c:f>
              <c:strCache>
                <c:ptCount val="3"/>
                <c:pt idx="0">
                  <c:v>100 - 500 kg</c:v>
                </c:pt>
                <c:pt idx="1">
                  <c:v>1 - 100 kg</c:v>
                </c:pt>
                <c:pt idx="2">
                  <c:v>&gt; 500 kg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77.5</c:v>
                </c:pt>
                <c:pt idx="1">
                  <c:v>16.77</c:v>
                </c:pt>
                <c:pt idx="2">
                  <c:v>5.73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4E-468D-B6CD-EFD653F6D8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7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7671716A-746B-4948-8547-027CE2B84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305" y="603880"/>
            <a:ext cx="1163559" cy="12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1C3CAF-EF20-E846-9014-6CC7DCE42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738F64-4913-EC4A-9A68-E8673BB3C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16E80-7BD3-AE49-9870-F9F5B403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88A2DC-035C-B14F-B19C-CB7321DC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255AF1-9F13-EE48-BD13-4EE551D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9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A32576F-52A6-6A44-9770-E1FD988B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9FF5B4-B83A-E144-BAE0-E7544E1E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AFC242-86EB-0B4D-9A9C-047E4CC2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2D9D39-A957-AF48-A681-2A17A3D3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B93B4E-0B0C-0345-98D9-4B24C5F0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ACD77F-2D1E-D34E-82F2-2DF7A768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21B118-8329-2547-A701-0D75FF183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1D7A6-8B3A-724A-A503-F2835F9D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3B243E-EEA7-174A-B059-5F806489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FDD662-1A8F-E248-AB28-EAFB7DA3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FFFFD2-2617-A74F-9D83-C4D00495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2C1616-2DE5-8048-90DC-A0C829DFE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7971343-B6E8-BD43-BE2C-22A4061C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B5024D-C582-334B-94AD-90E1339D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CD3B62-B8F9-4843-BD99-C72455EE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EB6F2EE-CF6F-4345-A039-1B40F634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02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3340F2-8632-B244-858D-B5A7AF9A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C2D3F6-BB18-F14E-8D35-FD649E118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BC798A8-CAFE-424D-B0A5-C3DC3F074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38559B9-5FB8-D04E-A852-693D627F4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FE3C5EF-AA28-8640-800F-F17F871AD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59E43BD-555B-0149-94B5-2CC0FC0C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D9454A0-E619-424A-BEA9-5C1C9987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BD3496-97C5-B448-AF5C-D00B11C7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46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D5765B-D070-854F-9477-DBF48AF4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A9D1A6-626E-5E45-9CD6-50DB8C88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B38D2A2-5CAA-F343-A52F-AEB7B0D6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461A9A-389E-BB43-B950-27ECB22D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41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14C4AEA-4CDB-0445-BD1F-DCC399E45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D1DDEF3-FDA5-1E41-902C-3526329A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455A0A2-E1F0-E04B-B731-0A2CC7A5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27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89322-9A51-CF47-9BCE-8A274228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07212E-11F3-7146-8330-7492C05E1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1C7CE0A-6B60-3742-93AD-23A209CBB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A14E38-BB51-F54A-9AD2-6AAFF8A8D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1B5788-2A39-084B-90DD-A819257F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69CEF53-4D31-8242-83DE-62BD51DF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71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4A7907-E5FB-184A-8D4C-E7F0363B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F59D33F-34E1-2B4C-92CA-04B6FBAF0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626CAB-22B4-C148-B72D-D92D3A07F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593C9D-DD6D-364A-8DD3-53A1DB01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97C8B4-E587-0847-9656-D1322F62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F481EB-E9D2-004D-90CA-CAB413A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33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E093C4-06D5-D846-9EC4-5C6DBC48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858AC8C-69E6-1F44-A7E6-E36E3B5B1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9DAAA2-1001-A447-B169-6BC6A3A9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E54475-6876-C74F-A4D6-E016065A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F69DEA-0A87-7A49-A7C7-DAFF5912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4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A2C4DEC2-7780-C84C-94F0-424A28191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0010233" cy="6858000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7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27AACB7B-5C29-D74B-9132-9DA7F06A5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305" y="603880"/>
            <a:ext cx="1163559" cy="12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86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8EBAEFB-AAD7-744A-B66F-3F55FAB63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15C8CE-5363-144E-B73C-9ACEA0F02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1D23BB-0E7F-D643-81C6-4B31CE85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CFD898-2BEA-9A45-9AA1-8CC3C992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2636B6-F2BE-9448-A62E-D504A82A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9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6C9787E-4586-3548-A111-23DF06AE51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70700" y="0"/>
            <a:ext cx="5321300" cy="6858000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BB855AE9-DCBC-E344-8CED-FC0CB53DD6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181" y="488163"/>
            <a:ext cx="1163559" cy="12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38705" y="0"/>
            <a:ext cx="5453295" cy="501575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472781-FCC3-F343-8D45-CB137E2E0E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38938" cy="50165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AU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B8103105-A271-4F4A-A81F-E3222F529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9849" y="5316642"/>
            <a:ext cx="1163559" cy="12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2" y="1"/>
            <a:ext cx="5543551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C3A6708-0A11-074F-9DBC-16280ECCCD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0"/>
            <a:ext cx="6648450" cy="494270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D2D1C1-F1FE-4C40-BD28-96CBD578F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57417" y="411089"/>
            <a:ext cx="3628718" cy="477603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B3E76651-8A4B-CD40-87DB-6A6BBA08A7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2239" y="5316642"/>
            <a:ext cx="1163559" cy="12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2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2" y="2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F7F1E235-B540-3444-ADDC-6DDD39D8E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305" y="5331997"/>
            <a:ext cx="1163559" cy="12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10010233" y="0"/>
            <a:ext cx="2183587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011BB472-3B43-AC4A-80FF-D0C7D42FDC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305" y="5019763"/>
            <a:ext cx="1163559" cy="1219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F8DBA3-F6F6-C24D-94B3-287679F7C7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6790" y="632274"/>
            <a:ext cx="5151864" cy="5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70D427A-31A8-804F-A88E-B2237F6FF8DD}"/>
              </a:ext>
            </a:extLst>
          </p:cNvPr>
          <p:cNvSpPr/>
          <p:nvPr userDrawn="1"/>
        </p:nvSpPr>
        <p:spPr>
          <a:xfrm rot="5400000">
            <a:off x="5706291" y="372292"/>
            <a:ext cx="779419" cy="12192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4" name="Title Placeholder 1">
            <a:extLst>
              <a:ext uri="{FF2B5EF4-FFF2-40B4-BE49-F238E27FC236}">
                <a16:creationId xmlns="" xmlns:a16="http://schemas.microsoft.com/office/drawing/2014/main" id="{EC14B686-A7B8-C34E-BD3F-17AD7280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99B41C51-D68E-9449-86C7-CBC06D1C8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8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3DF6895D-B887-9645-B375-5AF95CE3C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8090" y="6272870"/>
            <a:ext cx="1031419" cy="44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5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="" xmlns:a16="http://schemas.microsoft.com/office/drawing/2014/main" id="{46DAC5EE-7BE5-1B40-BC41-0FDC4D31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3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A962FD98-3A3B-ED4A-B5A0-27000658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936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3830F2EC-53C8-8D9C-9110-EA6456D2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72AAD5FE-A154-4147-BBC5-71AD9A41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2D8F3F23-E322-1C11-D313-E20AC07A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9243" y="178917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0E8C27-AD96-DB49-8F98-2B741DE97C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198B6C-F0AE-E14B-8CFB-D5B095A21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341F74-4E14-F942-9C25-36878CD2B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AE166F-47F6-4548-9DB8-FFE83162A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7EAF1C-21CD-FD45-AA63-4B29BB0D2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B56CC83-2083-2244-BEDB-0B9322B8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0351374-4AAF-D840-88E1-6BFA1FA47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405CBD-57A9-9349-9A9F-D4B99E3CE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E6C675-5A73-5B49-BFBE-33FE0DF58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9B4C0F-8DCD-6B49-93C4-B292BE411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8C27-AD96-DB49-8F98-2B741DE97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4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f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90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emf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tiff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Relationship Id="rId3" Type="http://schemas.openxmlformats.org/officeDocument/2006/relationships/image" Target="../media/image4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260.png"/><Relationship Id="rId5" Type="http://schemas.openxmlformats.org/officeDocument/2006/relationships/image" Target="../media/image300.png"/><Relationship Id="rId6" Type="http://schemas.openxmlformats.org/officeDocument/2006/relationships/image" Target="../media/image3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0.png"/><Relationship Id="rId3" Type="http://schemas.openxmlformats.org/officeDocument/2006/relationships/image" Target="../media/image6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5" Type="http://schemas.openxmlformats.org/officeDocument/2006/relationships/image" Target="../media/image5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410.png"/><Relationship Id="rId5" Type="http://schemas.openxmlformats.org/officeDocument/2006/relationships/image" Target="../media/image43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5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0.png"/><Relationship Id="rId5" Type="http://schemas.openxmlformats.org/officeDocument/2006/relationships/image" Target="../media/image210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4" Type="http://schemas.openxmlformats.org/officeDocument/2006/relationships/image" Target="../media/image77.tiff"/><Relationship Id="rId5" Type="http://schemas.openxmlformats.org/officeDocument/2006/relationships/image" Target="../media/image78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5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0.png"/><Relationship Id="rId7" Type="http://schemas.openxmlformats.org/officeDocument/2006/relationships/image" Target="../media/image18.png"/><Relationship Id="rId8" Type="http://schemas.openxmlformats.org/officeDocument/2006/relationships/image" Target="../media/image190.png"/><Relationship Id="rId9" Type="http://schemas.openxmlformats.org/officeDocument/2006/relationships/image" Target="../media/image20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4" Type="http://schemas.openxmlformats.org/officeDocument/2006/relationships/image" Target="../media/image84.tiff"/><Relationship Id="rId5" Type="http://schemas.openxmlformats.org/officeDocument/2006/relationships/image" Target="../media/image85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2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4" Type="http://schemas.openxmlformats.org/officeDocument/2006/relationships/image" Target="../media/image89.tiff"/><Relationship Id="rId5" Type="http://schemas.openxmlformats.org/officeDocument/2006/relationships/image" Target="../media/image90.jpe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2.jpg"/><Relationship Id="rId3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520437-6261-814F-8756-5112E3C7ADCF}"/>
              </a:ext>
            </a:extLst>
          </p:cNvPr>
          <p:cNvSpPr txBox="1"/>
          <p:nvPr/>
        </p:nvSpPr>
        <p:spPr>
          <a:xfrm>
            <a:off x="381000" y="2179932"/>
            <a:ext cx="11654999" cy="1249068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Plasmas For Propulsion: Alternative Propellants And (Some) Emerging Concepts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005BECD5-91CA-0C9F-DEDB-5D84F61E2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441138"/>
            <a:ext cx="1905243" cy="10240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C8D919-F1BA-07AC-98B3-FE0DB3D08EF4}"/>
              </a:ext>
            </a:extLst>
          </p:cNvPr>
          <p:cNvSpPr txBox="1"/>
          <p:nvPr/>
        </p:nvSpPr>
        <p:spPr>
          <a:xfrm>
            <a:off x="3402599" y="4475655"/>
            <a:ext cx="5386802" cy="4785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Trevor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Lafleur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New South Wales Canberra, Australia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0C8D919-F1BA-07AC-98B3-FE0DB3D08EF4}"/>
              </a:ext>
            </a:extLst>
          </p:cNvPr>
          <p:cNvSpPr txBox="1"/>
          <p:nvPr/>
        </p:nvSpPr>
        <p:spPr>
          <a:xfrm>
            <a:off x="3402599" y="6175080"/>
            <a:ext cx="5386802" cy="4785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MIPSE Seminar, Ann Arbor, 4 October 2023</a:t>
            </a:r>
          </a:p>
        </p:txBody>
      </p:sp>
    </p:spTree>
    <p:extLst>
      <p:ext uri="{BB962C8B-B14F-4D97-AF65-F5344CB8AC3E}">
        <p14:creationId xmlns:p14="http://schemas.microsoft.com/office/powerpoint/2010/main" val="19963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SPACE INDUSTRY GROWTH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 descr="A graph on a paper&#10;&#10;Description automatically generated">
            <a:extLst>
              <a:ext uri="{FF2B5EF4-FFF2-40B4-BE49-F238E27FC236}">
                <a16:creationId xmlns="" xmlns:a16="http://schemas.microsoft.com/office/drawing/2014/main" id="{84DDC1F4-74E4-977F-9F6F-F9257A64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2" y="1124932"/>
            <a:ext cx="2479758" cy="27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EEB92C-9238-C2D0-BE96-C252CB88EB0A}"/>
              </a:ext>
            </a:extLst>
          </p:cNvPr>
          <p:cNvSpPr txBox="1"/>
          <p:nvPr/>
        </p:nvSpPr>
        <p:spPr>
          <a:xfrm>
            <a:off x="3577445" y="1072077"/>
            <a:ext cx="7979555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Between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17,000 – 300,000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satellites could be launched over the next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10 years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with an average satellite mass of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~300 kg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410CEC-0946-F544-5D42-164965750E36}"/>
              </a:ext>
            </a:extLst>
          </p:cNvPr>
          <p:cNvSpPr txBox="1"/>
          <p:nvPr/>
        </p:nvSpPr>
        <p:spPr>
          <a:xfrm>
            <a:off x="-39851" y="6399000"/>
            <a:ext cx="5145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”Satellites to be built and launched by 2029”, market research report, Euroconsult, 2021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“Global satellite manufacturing and launch market”, market research report, Northen Sky Research, 2022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A. Lawrence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“The case for space environmentalism”,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Nature Astronomy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428 (2022) </a:t>
            </a:r>
          </a:p>
          <a:p>
            <a:endParaRPr lang="en-A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3882681-2D5E-7C46-4CB8-8BF3CB194081}"/>
              </a:ext>
            </a:extLst>
          </p:cNvPr>
          <p:cNvGrpSpPr/>
          <p:nvPr/>
        </p:nvGrpSpPr>
        <p:grpSpPr>
          <a:xfrm>
            <a:off x="6399725" y="1779493"/>
            <a:ext cx="4995000" cy="3627555"/>
            <a:chOff x="5727199" y="2222041"/>
            <a:chExt cx="4995000" cy="3627555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="" xmlns:a16="http://schemas.microsoft.com/office/drawing/2014/main" id="{55B66667-66D8-C5F5-CA53-3AE8DBB8A53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50028740"/>
                </p:ext>
              </p:extLst>
            </p:nvPr>
          </p:nvGraphicFramePr>
          <p:xfrm>
            <a:off x="6234498" y="2918635"/>
            <a:ext cx="4057144" cy="29309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11D478C-590C-BD14-6972-3FDA68CB3829}"/>
                </a:ext>
              </a:extLst>
            </p:cNvPr>
            <p:cNvSpPr txBox="1"/>
            <p:nvPr/>
          </p:nvSpPr>
          <p:spPr>
            <a:xfrm>
              <a:off x="8863508" y="5469931"/>
              <a:ext cx="1665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77.5% (100 – 500 kg)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0300E3E-C376-F565-F696-2C0631669393}"/>
                </a:ext>
              </a:extLst>
            </p:cNvPr>
            <p:cNvSpPr txBox="1"/>
            <p:nvPr/>
          </p:nvSpPr>
          <p:spPr>
            <a:xfrm>
              <a:off x="8263070" y="2808973"/>
              <a:ext cx="1665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5.7% (&gt; 500 kg)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E3EDD2E-A40A-3967-D5E3-494925D88C0F}"/>
                </a:ext>
              </a:extLst>
            </p:cNvPr>
            <p:cNvSpPr txBox="1"/>
            <p:nvPr/>
          </p:nvSpPr>
          <p:spPr>
            <a:xfrm>
              <a:off x="5817419" y="3291009"/>
              <a:ext cx="1462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16.8% (1 –100 kg)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88E19E0-F45A-A2D8-FDC7-D327D5E618FA}"/>
                </a:ext>
              </a:extLst>
            </p:cNvPr>
            <p:cNvSpPr txBox="1"/>
            <p:nvPr/>
          </p:nvSpPr>
          <p:spPr>
            <a:xfrm>
              <a:off x="6830131" y="2231416"/>
              <a:ext cx="28658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Satellite Mass Distribution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F3F6AF1A-D793-2385-C88B-9A3DF339D030}"/>
                </a:ext>
              </a:extLst>
            </p:cNvPr>
            <p:cNvSpPr/>
            <p:nvPr/>
          </p:nvSpPr>
          <p:spPr>
            <a:xfrm>
              <a:off x="5727199" y="2222041"/>
              <a:ext cx="4995000" cy="362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E76F6A4-310F-F4B8-638B-1054FED49163}"/>
              </a:ext>
            </a:extLst>
          </p:cNvPr>
          <p:cNvGrpSpPr/>
          <p:nvPr/>
        </p:nvGrpSpPr>
        <p:grpSpPr>
          <a:xfrm>
            <a:off x="2622665" y="5699741"/>
            <a:ext cx="6201396" cy="383473"/>
            <a:chOff x="2622665" y="5699741"/>
            <a:chExt cx="6201396" cy="383473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4C6AB15-1E8D-69F4-A9D0-A257965B2CAF}"/>
                </a:ext>
              </a:extLst>
            </p:cNvPr>
            <p:cNvSpPr txBox="1"/>
            <p:nvPr/>
          </p:nvSpPr>
          <p:spPr>
            <a:xfrm>
              <a:off x="2622665" y="5721988"/>
              <a:ext cx="6201396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Challenge: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Global Xe production is only ~60 metric tons/year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8A12EBC8-B1EE-8D83-C565-0B6C4DD27DD1}"/>
                </a:ext>
              </a:extLst>
            </p:cNvPr>
            <p:cNvSpPr/>
            <p:nvPr/>
          </p:nvSpPr>
          <p:spPr>
            <a:xfrm>
              <a:off x="2836237" y="5699741"/>
              <a:ext cx="5734764" cy="38347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834A5F8D-7A21-CB98-F523-AEAC6C5E85A5}"/>
              </a:ext>
            </a:extLst>
          </p:cNvPr>
          <p:cNvGrpSpPr/>
          <p:nvPr/>
        </p:nvGrpSpPr>
        <p:grpSpPr>
          <a:xfrm>
            <a:off x="3563363" y="3425438"/>
            <a:ext cx="2548099" cy="1325562"/>
            <a:chOff x="1738926" y="4336893"/>
            <a:chExt cx="2548099" cy="1325562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227DCC64-773C-EE2E-0531-B45D0E2FA3C9}"/>
                </a:ext>
              </a:extLst>
            </p:cNvPr>
            <p:cNvSpPr txBox="1"/>
            <p:nvPr/>
          </p:nvSpPr>
          <p:spPr>
            <a:xfrm>
              <a:off x="1821000" y="4461065"/>
              <a:ext cx="2466025" cy="107721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2000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satellites/year </a:t>
              </a:r>
            </a:p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x </a:t>
              </a:r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30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kg of propellant </a:t>
              </a:r>
            </a:p>
            <a:p>
              <a:endParaRPr lang="en-US" sz="1600" dirty="0"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= </a:t>
              </a:r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60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metric tons/year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B2AB4EC7-C7BE-C82E-077C-4B61F24D17FD}"/>
                </a:ext>
              </a:extLst>
            </p:cNvPr>
            <p:cNvCxnSpPr>
              <a:cxnSpLocks/>
            </p:cNvCxnSpPr>
            <p:nvPr/>
          </p:nvCxnSpPr>
          <p:spPr>
            <a:xfrm>
              <a:off x="1873926" y="5173378"/>
              <a:ext cx="2025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21362E7A-C706-5949-4B41-941AA2EC2BD4}"/>
                </a:ext>
              </a:extLst>
            </p:cNvPr>
            <p:cNvSpPr/>
            <p:nvPr/>
          </p:nvSpPr>
          <p:spPr>
            <a:xfrm>
              <a:off x="1738926" y="4336893"/>
              <a:ext cx="2287074" cy="132556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661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IODINE AS AN ALTERNATIVE PROPELLANT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D6BD65B-D7A7-D858-953B-A8A75F200430}"/>
              </a:ext>
            </a:extLst>
          </p:cNvPr>
          <p:cNvGrpSpPr/>
          <p:nvPr/>
        </p:nvGrpSpPr>
        <p:grpSpPr>
          <a:xfrm>
            <a:off x="635000" y="1252946"/>
            <a:ext cx="2305065" cy="1100786"/>
            <a:chOff x="1585500" y="1011013"/>
            <a:chExt cx="9021000" cy="4307987"/>
          </a:xfrm>
        </p:grpSpPr>
        <p:pic>
          <p:nvPicPr>
            <p:cNvPr id="8" name="Picture 7" descr="A periodic table of elements&#10;&#10;Description automatically generated">
              <a:extLst>
                <a:ext uri="{FF2B5EF4-FFF2-40B4-BE49-F238E27FC236}">
                  <a16:creationId xmlns="" xmlns:a16="http://schemas.microsoft.com/office/drawing/2014/main" id="{E1E23FCB-F760-CC46-CC31-ACE4D97F9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102"/>
            <a:stretch/>
          </p:blipFill>
          <p:spPr>
            <a:xfrm>
              <a:off x="1585500" y="1011013"/>
              <a:ext cx="9021000" cy="43079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CCB08C7-E4DA-9E56-F9A7-F35F36D35948}"/>
                </a:ext>
              </a:extLst>
            </p:cNvPr>
            <p:cNvSpPr/>
            <p:nvPr/>
          </p:nvSpPr>
          <p:spPr>
            <a:xfrm>
              <a:off x="4468125" y="1104189"/>
              <a:ext cx="2869500" cy="1150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9" name="Picture 18" descr="A periodic table of elements&#10;&#10;Description automatically generated">
            <a:extLst>
              <a:ext uri="{FF2B5EF4-FFF2-40B4-BE49-F238E27FC236}">
                <a16:creationId xmlns="" xmlns:a16="http://schemas.microsoft.com/office/drawing/2014/main" id="{D5F69135-327D-B473-0C70-44B084D53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18" t="28986" r="6718" b="42873"/>
          <a:stretch/>
        </p:blipFill>
        <p:spPr>
          <a:xfrm>
            <a:off x="4071000" y="1776013"/>
            <a:ext cx="1395000" cy="142798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51051404-A446-F0E1-129E-A69E33FA9DC6}"/>
              </a:ext>
            </a:extLst>
          </p:cNvPr>
          <p:cNvCxnSpPr>
            <a:cxnSpLocks/>
          </p:cNvCxnSpPr>
          <p:nvPr/>
        </p:nvCxnSpPr>
        <p:spPr>
          <a:xfrm>
            <a:off x="2792432" y="1961803"/>
            <a:ext cx="1217967" cy="1212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1DFF61FD-7CC8-EA42-95C3-F9FB748D24A3}"/>
              </a:ext>
            </a:extLst>
          </p:cNvPr>
          <p:cNvCxnSpPr>
            <a:cxnSpLocks/>
          </p:cNvCxnSpPr>
          <p:nvPr/>
        </p:nvCxnSpPr>
        <p:spPr>
          <a:xfrm>
            <a:off x="2841369" y="1642544"/>
            <a:ext cx="1184630" cy="1036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B76B557-2835-9825-BFD4-4A71AA95D290}"/>
              </a:ext>
            </a:extLst>
          </p:cNvPr>
          <p:cNvSpPr/>
          <p:nvPr/>
        </p:nvSpPr>
        <p:spPr>
          <a:xfrm>
            <a:off x="4476000" y="2214000"/>
            <a:ext cx="611757" cy="609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1898D71-9AC5-B279-B48B-00E1E8E48129}"/>
              </a:ext>
            </a:extLst>
          </p:cNvPr>
          <p:cNvSpPr txBox="1"/>
          <p:nvPr/>
        </p:nvSpPr>
        <p:spPr>
          <a:xfrm>
            <a:off x="4740106" y="3953247"/>
            <a:ext cx="6678243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Extracted from caliche ore or underground brines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Global iodine production estimated to be almost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30,000 metric tons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(500x higher than Xe)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Cost can be as low as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$50-$100/kg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(50-100x cheaper than Xe)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7C36C024-50A5-AB14-EADC-F205EDFF2738}"/>
              </a:ext>
            </a:extLst>
          </p:cNvPr>
          <p:cNvGrpSpPr/>
          <p:nvPr/>
        </p:nvGrpSpPr>
        <p:grpSpPr>
          <a:xfrm>
            <a:off x="921000" y="3969000"/>
            <a:ext cx="3457699" cy="2301060"/>
            <a:chOff x="921000" y="3969000"/>
            <a:chExt cx="3457699" cy="2301060"/>
          </a:xfrm>
        </p:grpSpPr>
        <p:pic>
          <p:nvPicPr>
            <p:cNvPr id="39" name="Picture 38" descr="A large open pit mine&#10;&#10;Description automatically generated">
              <a:extLst>
                <a:ext uri="{FF2B5EF4-FFF2-40B4-BE49-F238E27FC236}">
                  <a16:creationId xmlns="" xmlns:a16="http://schemas.microsoft.com/office/drawing/2014/main" id="{A0A01FF1-070F-141B-5F2E-0C7645319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1000" y="3969000"/>
              <a:ext cx="3457699" cy="230106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FA4A3B9-5D3E-300C-8A48-5FA7F8A350DC}"/>
                </a:ext>
              </a:extLst>
            </p:cNvPr>
            <p:cNvSpPr txBox="1"/>
            <p:nvPr/>
          </p:nvSpPr>
          <p:spPr>
            <a:xfrm>
              <a:off x="921000" y="6100783"/>
              <a:ext cx="990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Ajay-SQM Group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8899E557-E887-5364-7A2E-253EF7F22D93}"/>
              </a:ext>
            </a:extLst>
          </p:cNvPr>
          <p:cNvGrpSpPr/>
          <p:nvPr/>
        </p:nvGrpSpPr>
        <p:grpSpPr>
          <a:xfrm>
            <a:off x="1045033" y="2694846"/>
            <a:ext cx="1439999" cy="1049154"/>
            <a:chOff x="7209073" y="1449000"/>
            <a:chExt cx="3261727" cy="2376430"/>
          </a:xfrm>
        </p:grpSpPr>
        <p:pic>
          <p:nvPicPr>
            <p:cNvPr id="41" name="Picture 40" descr="A pile of black crushed stones&#10;&#10;Description automatically generated">
              <a:extLst>
                <a:ext uri="{FF2B5EF4-FFF2-40B4-BE49-F238E27FC236}">
                  <a16:creationId xmlns="" xmlns:a16="http://schemas.microsoft.com/office/drawing/2014/main" id="{30894F9F-2EB7-F493-8D98-97F3331D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6000" y="1449000"/>
              <a:ext cx="3114800" cy="207885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3E9AEBAB-2AB7-D56A-416A-8FD8C73C9DB7}"/>
                </a:ext>
              </a:extLst>
            </p:cNvPr>
            <p:cNvSpPr txBox="1"/>
            <p:nvPr/>
          </p:nvSpPr>
          <p:spPr>
            <a:xfrm>
              <a:off x="7209073" y="3439141"/>
              <a:ext cx="1859566" cy="386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latin typeface="Arial" panose="020B0604020202020204" pitchFamily="34" charset="0"/>
                  <a:cs typeface="Arial" panose="020B0604020202020204" pitchFamily="34" charset="0"/>
                </a:rPr>
                <a:t>Credit: </a:t>
              </a:r>
              <a:r>
                <a:rPr lang="en-AU" sz="500" dirty="0" err="1">
                  <a:latin typeface="Arial" panose="020B0604020202020204" pitchFamily="34" charset="0"/>
                  <a:cs typeface="Arial" panose="020B0604020202020204" pitchFamily="34" charset="0"/>
                </a:rPr>
                <a:t>Iochem</a:t>
              </a:r>
              <a:endParaRPr lang="en-AU" sz="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71499AB-C487-73AD-07B5-A8A6E62E5449}"/>
              </a:ext>
            </a:extLst>
          </p:cNvPr>
          <p:cNvSpPr txBox="1"/>
          <p:nvPr/>
        </p:nvSpPr>
        <p:spPr>
          <a:xfrm>
            <a:off x="0" y="6513857"/>
            <a:ext cx="813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K. Hora, “Iodine production and industrial applications”,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IDD Newsletter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*V.G.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Tirila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“Review of alternative propellants in Hall thrusters”, 2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Acta </a:t>
            </a:r>
            <a:r>
              <a:rPr lang="en-AU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Astronautica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212,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284 (2023)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B08C3C0-90A7-0056-6699-3306420E15CC}"/>
              </a:ext>
            </a:extLst>
          </p:cNvPr>
          <p:cNvGrpSpPr/>
          <p:nvPr/>
        </p:nvGrpSpPr>
        <p:grpSpPr>
          <a:xfrm>
            <a:off x="7290670" y="1356930"/>
            <a:ext cx="3102699" cy="417758"/>
            <a:chOff x="7669848" y="1243889"/>
            <a:chExt cx="3102699" cy="417758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FDF681A-9EE1-C96C-3D65-48E5757BB371}"/>
                </a:ext>
              </a:extLst>
            </p:cNvPr>
            <p:cNvSpPr txBox="1"/>
            <p:nvPr/>
          </p:nvSpPr>
          <p:spPr>
            <a:xfrm>
              <a:off x="7669848" y="1281467"/>
              <a:ext cx="3102699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Advantage: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Low cost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E679E62E-1498-3AEC-002A-65FB96BCDF83}"/>
                </a:ext>
              </a:extLst>
            </p:cNvPr>
            <p:cNvSpPr/>
            <p:nvPr/>
          </p:nvSpPr>
          <p:spPr>
            <a:xfrm>
              <a:off x="8158131" y="1243889"/>
              <a:ext cx="2122869" cy="417758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840FE63-8B88-D6DE-3776-D52720AD0A86}"/>
              </a:ext>
            </a:extLst>
          </p:cNvPr>
          <p:cNvGrpSpPr/>
          <p:nvPr/>
        </p:nvGrpSpPr>
        <p:grpSpPr>
          <a:xfrm>
            <a:off x="6535607" y="2119444"/>
            <a:ext cx="4704499" cy="417758"/>
            <a:chOff x="6503423" y="2091878"/>
            <a:chExt cx="4704499" cy="417758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C62FD98-9B9E-C6E2-3133-5B663946F14F}"/>
                </a:ext>
              </a:extLst>
            </p:cNvPr>
            <p:cNvSpPr txBox="1"/>
            <p:nvPr/>
          </p:nvSpPr>
          <p:spPr>
            <a:xfrm>
              <a:off x="6503423" y="2131480"/>
              <a:ext cx="4704499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Advantage: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High global production output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1F8D6A1-5701-38C6-13AA-CF748954DAF0}"/>
                </a:ext>
              </a:extLst>
            </p:cNvPr>
            <p:cNvSpPr/>
            <p:nvPr/>
          </p:nvSpPr>
          <p:spPr>
            <a:xfrm>
              <a:off x="6874825" y="2091878"/>
              <a:ext cx="3946175" cy="417758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D9BC332C-0E41-9659-E7B0-A8C2D1CF309F}"/>
              </a:ext>
            </a:extLst>
          </p:cNvPr>
          <p:cNvGrpSpPr/>
          <p:nvPr/>
        </p:nvGrpSpPr>
        <p:grpSpPr>
          <a:xfrm>
            <a:off x="6570278" y="2924373"/>
            <a:ext cx="4704499" cy="417758"/>
            <a:chOff x="6510098" y="2804548"/>
            <a:chExt cx="4704499" cy="417758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14046B6-0952-7B69-A0AB-2C67CEB2AD83}"/>
                </a:ext>
              </a:extLst>
            </p:cNvPr>
            <p:cNvSpPr txBox="1"/>
            <p:nvPr/>
          </p:nvSpPr>
          <p:spPr>
            <a:xfrm>
              <a:off x="6510098" y="2846057"/>
              <a:ext cx="4704499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Advantage: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Easy handling and transport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0C096BB8-6E98-8165-64D0-20566D04F942}"/>
                </a:ext>
              </a:extLst>
            </p:cNvPr>
            <p:cNvSpPr/>
            <p:nvPr/>
          </p:nvSpPr>
          <p:spPr>
            <a:xfrm>
              <a:off x="6920661" y="2804548"/>
              <a:ext cx="3855340" cy="417758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8990FFE-60CD-81F6-C94C-4E6320A4ECAD}"/>
              </a:ext>
            </a:extLst>
          </p:cNvPr>
          <p:cNvGrpSpPr/>
          <p:nvPr/>
        </p:nvGrpSpPr>
        <p:grpSpPr>
          <a:xfrm>
            <a:off x="5976344" y="5946194"/>
            <a:ext cx="4704499" cy="417758"/>
            <a:chOff x="5931852" y="5974201"/>
            <a:chExt cx="4704499" cy="417758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85F2FAB1-B7DB-6C24-86BE-88D69E089B40}"/>
                </a:ext>
              </a:extLst>
            </p:cNvPr>
            <p:cNvSpPr txBox="1"/>
            <p:nvPr/>
          </p:nvSpPr>
          <p:spPr>
            <a:xfrm>
              <a:off x="5931852" y="6017667"/>
              <a:ext cx="4704499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*Other alternatives: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Zn, Bi, Mg?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40D9948-581C-C07D-F7A0-E084B4D0E324}"/>
                </a:ext>
              </a:extLst>
            </p:cNvPr>
            <p:cNvSpPr/>
            <p:nvPr/>
          </p:nvSpPr>
          <p:spPr>
            <a:xfrm>
              <a:off x="6667039" y="5974201"/>
              <a:ext cx="3163962" cy="41775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742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2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STORAGE DENSITY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5A88F1-8AB9-99BB-B077-46AEA0668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68" y="1089000"/>
            <a:ext cx="5261632" cy="528067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28498CA-15B7-6CF1-783F-43AF13D73BB9}"/>
              </a:ext>
            </a:extLst>
          </p:cNvPr>
          <p:cNvGrpSpPr/>
          <p:nvPr/>
        </p:nvGrpSpPr>
        <p:grpSpPr>
          <a:xfrm>
            <a:off x="6096000" y="3820930"/>
            <a:ext cx="4042182" cy="383473"/>
            <a:chOff x="6096000" y="3609954"/>
            <a:chExt cx="4042182" cy="383473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06B4BC31-8C44-E9FF-1116-1162DBD3D5FE}"/>
                </a:ext>
              </a:extLst>
            </p:cNvPr>
            <p:cNvSpPr txBox="1"/>
            <p:nvPr/>
          </p:nvSpPr>
          <p:spPr>
            <a:xfrm>
              <a:off x="6096000" y="3631460"/>
              <a:ext cx="404218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Advantage: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I</a:t>
              </a:r>
              <a:r>
                <a:rPr lang="en-US" sz="1600" baseline="-25000" dirty="0"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needs a smaller tank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4A120CBE-725E-1CAD-5557-F18914522CA6}"/>
                </a:ext>
              </a:extLst>
            </p:cNvPr>
            <p:cNvSpPr/>
            <p:nvPr/>
          </p:nvSpPr>
          <p:spPr>
            <a:xfrm>
              <a:off x="6411000" y="3609954"/>
              <a:ext cx="3420000" cy="383473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58AC518-6C69-7325-2148-0C073D9EDA12}"/>
              </a:ext>
            </a:extLst>
          </p:cNvPr>
          <p:cNvGrpSpPr/>
          <p:nvPr/>
        </p:nvGrpSpPr>
        <p:grpSpPr>
          <a:xfrm>
            <a:off x="6986661" y="639000"/>
            <a:ext cx="4645163" cy="5828554"/>
            <a:chOff x="6986661" y="639000"/>
            <a:chExt cx="4645163" cy="5828554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6BE5514-498D-56FA-B8CE-08DFF8497B66}"/>
                </a:ext>
              </a:extLst>
            </p:cNvPr>
            <p:cNvSpPr/>
            <p:nvPr/>
          </p:nvSpPr>
          <p:spPr>
            <a:xfrm>
              <a:off x="10385986" y="1089000"/>
              <a:ext cx="603243" cy="5040000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1621177-4523-114A-FE12-3C05ACCF0A45}"/>
                </a:ext>
              </a:extLst>
            </p:cNvPr>
            <p:cNvSpPr/>
            <p:nvPr/>
          </p:nvSpPr>
          <p:spPr>
            <a:xfrm>
              <a:off x="9475429" y="1089000"/>
              <a:ext cx="603243" cy="1800000"/>
            </a:xfrm>
            <a:prstGeom prst="rect">
              <a:avLst/>
            </a:prstGeom>
            <a:solidFill>
              <a:schemeClr val="accent5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6EB7E28F-667D-9E65-B074-0352260CBC9F}"/>
                </a:ext>
              </a:extLst>
            </p:cNvPr>
            <p:cNvSpPr/>
            <p:nvPr/>
          </p:nvSpPr>
          <p:spPr>
            <a:xfrm>
              <a:off x="8564872" y="1089000"/>
              <a:ext cx="603243" cy="828000"/>
            </a:xfrm>
            <a:prstGeom prst="rect">
              <a:avLst/>
            </a:prstGeom>
            <a:solidFill>
              <a:srgbClr val="7030A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236C600B-0A0E-F54D-54F3-6D06C82CE7B8}"/>
                </a:ext>
              </a:extLst>
            </p:cNvPr>
            <p:cNvSpPr/>
            <p:nvPr/>
          </p:nvSpPr>
          <p:spPr>
            <a:xfrm>
              <a:off x="7654315" y="1089000"/>
              <a:ext cx="603243" cy="360000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B6A27FD-48F9-26F5-5C28-DA6A961479AF}"/>
                </a:ext>
              </a:extLst>
            </p:cNvPr>
            <p:cNvSpPr txBox="1"/>
            <p:nvPr/>
          </p:nvSpPr>
          <p:spPr>
            <a:xfrm>
              <a:off x="8663993" y="1917000"/>
              <a:ext cx="50412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kern="1200" dirty="0">
                  <a:latin typeface="Arial" charset="0"/>
                  <a:ea typeface="Arial" charset="0"/>
                  <a:cs typeface="Arial" charset="0"/>
                </a:rPr>
                <a:t>Xe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EE7DF8A-E306-8AA5-E5C9-764231FF3034}"/>
                </a:ext>
              </a:extLst>
            </p:cNvPr>
            <p:cNvSpPr txBox="1"/>
            <p:nvPr/>
          </p:nvSpPr>
          <p:spPr>
            <a:xfrm>
              <a:off x="9574550" y="2889000"/>
              <a:ext cx="50412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kern="1200" dirty="0">
                  <a:latin typeface="Arial" charset="0"/>
                  <a:ea typeface="Arial" charset="0"/>
                  <a:cs typeface="Arial" charset="0"/>
                </a:rPr>
                <a:t>Kr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08EB1D1-6B15-C383-DA62-7C75F0B42BFD}"/>
                </a:ext>
              </a:extLst>
            </p:cNvPr>
            <p:cNvSpPr txBox="1"/>
            <p:nvPr/>
          </p:nvSpPr>
          <p:spPr>
            <a:xfrm>
              <a:off x="7753436" y="1445854"/>
              <a:ext cx="50412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I</a:t>
              </a:r>
              <a:r>
                <a:rPr lang="en-US" sz="1600" baseline="-25000" dirty="0">
                  <a:latin typeface="Arial" charset="0"/>
                  <a:ea typeface="Arial" charset="0"/>
                  <a:cs typeface="Arial" charset="0"/>
                </a:rPr>
                <a:t>2</a:t>
              </a:r>
              <a:endParaRPr lang="en-US" sz="1600" kern="120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B89A218A-734B-2211-3CC1-72C3FAD48E76}"/>
                </a:ext>
              </a:extLst>
            </p:cNvPr>
            <p:cNvSpPr txBox="1"/>
            <p:nvPr/>
          </p:nvSpPr>
          <p:spPr>
            <a:xfrm>
              <a:off x="10454977" y="6129000"/>
              <a:ext cx="50412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kern="1200" dirty="0" err="1">
                  <a:latin typeface="Arial" charset="0"/>
                  <a:ea typeface="Arial" charset="0"/>
                  <a:cs typeface="Arial" charset="0"/>
                </a:rPr>
                <a:t>Ar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6101191-0826-4BA1-F584-57AC60A24ACD}"/>
                </a:ext>
              </a:extLst>
            </p:cNvPr>
            <p:cNvSpPr txBox="1"/>
            <p:nvPr/>
          </p:nvSpPr>
          <p:spPr>
            <a:xfrm>
              <a:off x="6986661" y="639000"/>
              <a:ext cx="4645163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kern="1200" dirty="0">
                  <a:latin typeface="Arial" charset="0"/>
                  <a:ea typeface="Arial" charset="0"/>
                  <a:cs typeface="Arial" charset="0"/>
                </a:rPr>
                <a:t>Relative Storage Tank Size (200 atm, 20 </a:t>
              </a:r>
              <a:r>
                <a:rPr lang="en-US" sz="1600" b="1" kern="1200" baseline="30000" dirty="0">
                  <a:latin typeface="Arial" charset="0"/>
                  <a:ea typeface="Arial" charset="0"/>
                  <a:cs typeface="Arial" charset="0"/>
                </a:rPr>
                <a:t>o</a:t>
              </a:r>
              <a:r>
                <a:rPr lang="en-US" sz="1600" b="1" kern="1200" dirty="0">
                  <a:latin typeface="Arial" charset="0"/>
                  <a:ea typeface="Arial" charset="0"/>
                  <a:cs typeface="Arial" charset="0"/>
                </a:rPr>
                <a:t>C)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937888C-E75E-D1B5-DB69-6F2AEC624B89}"/>
                </a:ext>
              </a:extLst>
            </p:cNvPr>
            <p:cNvSpPr txBox="1"/>
            <p:nvPr/>
          </p:nvSpPr>
          <p:spPr>
            <a:xfrm>
              <a:off x="7716000" y="1103053"/>
              <a:ext cx="50412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kern="1200" dirty="0">
                  <a:latin typeface="Arial" charset="0"/>
                  <a:ea typeface="Arial" charset="0"/>
                  <a:cs typeface="Arial" charset="0"/>
                </a:rPr>
                <a:t>x1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4CDDC2B-63A3-C55D-3697-05F9EAB50A11}"/>
                </a:ext>
              </a:extLst>
            </p:cNvPr>
            <p:cNvSpPr txBox="1"/>
            <p:nvPr/>
          </p:nvSpPr>
          <p:spPr>
            <a:xfrm>
              <a:off x="8601647" y="1333723"/>
              <a:ext cx="60324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kern="1200" dirty="0">
                  <a:latin typeface="Arial" charset="0"/>
                  <a:ea typeface="Arial" charset="0"/>
                  <a:cs typeface="Arial" charset="0"/>
                </a:rPr>
                <a:t>x2.3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C192A1A5-2A2B-A226-9BB3-6B0B585D97F7}"/>
                </a:ext>
              </a:extLst>
            </p:cNvPr>
            <p:cNvSpPr txBox="1"/>
            <p:nvPr/>
          </p:nvSpPr>
          <p:spPr>
            <a:xfrm>
              <a:off x="9469171" y="1819723"/>
              <a:ext cx="60324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kern="1200" dirty="0">
                  <a:latin typeface="Arial" charset="0"/>
                  <a:ea typeface="Arial" charset="0"/>
                  <a:cs typeface="Arial" charset="0"/>
                </a:rPr>
                <a:t>x5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C59AC7C-0047-7EE9-CE78-A1FF07B91694}"/>
                </a:ext>
              </a:extLst>
            </p:cNvPr>
            <p:cNvSpPr txBox="1"/>
            <p:nvPr/>
          </p:nvSpPr>
          <p:spPr>
            <a:xfrm>
              <a:off x="10385987" y="3440556"/>
              <a:ext cx="60324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kern="1200" dirty="0">
                  <a:latin typeface="Arial" charset="0"/>
                  <a:ea typeface="Arial" charset="0"/>
                  <a:cs typeface="Arial" charset="0"/>
                </a:rPr>
                <a:t>x14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4BF7BC-EF5C-720D-8391-C4BC84EAE267}"/>
              </a:ext>
            </a:extLst>
          </p:cNvPr>
          <p:cNvSpPr txBox="1"/>
          <p:nvPr/>
        </p:nvSpPr>
        <p:spPr>
          <a:xfrm>
            <a:off x="-11876" y="6642556"/>
            <a:ext cx="2012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NIST Chemistry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WebBook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="" xmlns:a16="http://schemas.microsoft.com/office/drawing/2014/main" id="{9975DB34-D781-9F49-6673-9D5D913EA574}"/>
              </a:ext>
            </a:extLst>
          </p:cNvPr>
          <p:cNvSpPr/>
          <p:nvPr/>
        </p:nvSpPr>
        <p:spPr>
          <a:xfrm rot="16200000">
            <a:off x="7928833" y="4474508"/>
            <a:ext cx="585686" cy="40414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AC76475-3D7F-C280-12C6-8958517B1C6D}"/>
              </a:ext>
            </a:extLst>
          </p:cNvPr>
          <p:cNvGrpSpPr/>
          <p:nvPr/>
        </p:nvGrpSpPr>
        <p:grpSpPr>
          <a:xfrm>
            <a:off x="6126321" y="5141258"/>
            <a:ext cx="4042182" cy="383473"/>
            <a:chOff x="6327912" y="4949522"/>
            <a:chExt cx="4042182" cy="383473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6513321-313E-5255-800B-B4F93906E99B}"/>
                </a:ext>
              </a:extLst>
            </p:cNvPr>
            <p:cNvSpPr txBox="1"/>
            <p:nvPr/>
          </p:nvSpPr>
          <p:spPr>
            <a:xfrm>
              <a:off x="6327912" y="4971982"/>
              <a:ext cx="404218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Advantage: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I</a:t>
              </a:r>
              <a:r>
                <a:rPr lang="en-US" sz="1600" baseline="-25000" dirty="0"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needs a lighter tank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2A837595-6ED2-4EB9-985C-BD0FCDE1B218}"/>
                </a:ext>
              </a:extLst>
            </p:cNvPr>
            <p:cNvSpPr/>
            <p:nvPr/>
          </p:nvSpPr>
          <p:spPr>
            <a:xfrm>
              <a:off x="6726000" y="4949522"/>
              <a:ext cx="3263397" cy="383473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222132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IODINE FLOW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 descr="A graph of a temperature&#10;&#10;Description automatically generated">
            <a:extLst>
              <a:ext uri="{FF2B5EF4-FFF2-40B4-BE49-F238E27FC236}">
                <a16:creationId xmlns="" xmlns:a16="http://schemas.microsoft.com/office/drawing/2014/main" id="{ED57AF8A-DA4E-D6AA-186F-1A29B5D4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4295" y="1241761"/>
            <a:ext cx="4815000" cy="4752239"/>
          </a:xfrm>
          <a:prstGeom prst="rect">
            <a:avLst/>
          </a:prstGeom>
        </p:spPr>
      </p:pic>
      <p:pic>
        <p:nvPicPr>
          <p:cNvPr id="9" name="Picture 8" descr="A diagram of liquid and gas&#10;&#10;Description automatically generated">
            <a:extLst>
              <a:ext uri="{FF2B5EF4-FFF2-40B4-BE49-F238E27FC236}">
                <a16:creationId xmlns="" xmlns:a16="http://schemas.microsoft.com/office/drawing/2014/main" id="{CA8C4426-5AE3-9DF6-C251-3265A92F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240" y="1752097"/>
            <a:ext cx="2595262" cy="1946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B15ACEA-E390-7B9A-7545-31BE3BA7AF63}"/>
              </a:ext>
            </a:extLst>
          </p:cNvPr>
          <p:cNvSpPr txBox="1"/>
          <p:nvPr/>
        </p:nvSpPr>
        <p:spPr>
          <a:xfrm>
            <a:off x="10069604" y="5275415"/>
            <a:ext cx="105262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kern="1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~114 </a:t>
            </a:r>
            <a:r>
              <a:rPr lang="en-US" sz="1600" kern="1200" baseline="300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1600" kern="1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D8A95A-7B9F-911C-319E-483421A4A23D}"/>
              </a:ext>
            </a:extLst>
          </p:cNvPr>
          <p:cNvSpPr/>
          <p:nvPr/>
        </p:nvSpPr>
        <p:spPr>
          <a:xfrm>
            <a:off x="10451616" y="1445060"/>
            <a:ext cx="764999" cy="382894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6591C85-960B-DDBD-DA9A-BD2863145FF6}"/>
              </a:ext>
            </a:extLst>
          </p:cNvPr>
          <p:cNvGrpSpPr/>
          <p:nvPr/>
        </p:nvGrpSpPr>
        <p:grpSpPr>
          <a:xfrm>
            <a:off x="1629470" y="5153821"/>
            <a:ext cx="4042182" cy="383473"/>
            <a:chOff x="635000" y="4817043"/>
            <a:chExt cx="4042182" cy="383473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0043F9E-9642-2BCB-680E-1E86DC7AB26C}"/>
                </a:ext>
              </a:extLst>
            </p:cNvPr>
            <p:cNvSpPr txBox="1"/>
            <p:nvPr/>
          </p:nvSpPr>
          <p:spPr>
            <a:xfrm>
              <a:off x="635000" y="4841112"/>
              <a:ext cx="404218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Challenge: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Solid iodine flow control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DBA43505-8C95-4194-52E2-932D386DC6B2}"/>
                </a:ext>
              </a:extLst>
            </p:cNvPr>
            <p:cNvSpPr/>
            <p:nvPr/>
          </p:nvSpPr>
          <p:spPr>
            <a:xfrm>
              <a:off x="975385" y="4817043"/>
              <a:ext cx="3410615" cy="383473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D7E35DB-99BA-667A-3625-029F8CC958F4}"/>
              </a:ext>
            </a:extLst>
          </p:cNvPr>
          <p:cNvSpPr/>
          <p:nvPr/>
        </p:nvSpPr>
        <p:spPr>
          <a:xfrm>
            <a:off x="862633" y="1156131"/>
            <a:ext cx="4112627" cy="2858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0AB9E9-F252-A806-1FEB-A84DC183F236}"/>
              </a:ext>
            </a:extLst>
          </p:cNvPr>
          <p:cNvSpPr/>
          <p:nvPr/>
        </p:nvSpPr>
        <p:spPr>
          <a:xfrm>
            <a:off x="1011696" y="1287692"/>
            <a:ext cx="3675937" cy="25745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1F410AE-7CDD-F5D7-4454-3B469A3A82AA}"/>
              </a:ext>
            </a:extLst>
          </p:cNvPr>
          <p:cNvSpPr/>
          <p:nvPr/>
        </p:nvSpPr>
        <p:spPr>
          <a:xfrm>
            <a:off x="1011696" y="1287692"/>
            <a:ext cx="2083311" cy="2574599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43EADB2-2E3A-6FB2-5040-7148A6BFC089}"/>
              </a:ext>
            </a:extLst>
          </p:cNvPr>
          <p:cNvSpPr/>
          <p:nvPr/>
        </p:nvSpPr>
        <p:spPr>
          <a:xfrm>
            <a:off x="4687633" y="2427963"/>
            <a:ext cx="293402" cy="315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666E2C4-446D-04CB-4952-7509F0A39959}"/>
              </a:ext>
            </a:extLst>
          </p:cNvPr>
          <p:cNvSpPr txBox="1"/>
          <p:nvPr/>
        </p:nvSpPr>
        <p:spPr>
          <a:xfrm>
            <a:off x="1658585" y="2416186"/>
            <a:ext cx="836747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600" kern="1200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(s)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FBE6E61-EFCF-B7C2-0021-738DC810750B}"/>
              </a:ext>
            </a:extLst>
          </p:cNvPr>
          <p:cNvSpPr txBox="1"/>
          <p:nvPr/>
        </p:nvSpPr>
        <p:spPr>
          <a:xfrm>
            <a:off x="3470059" y="2447755"/>
            <a:ext cx="836747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600" kern="1200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(g)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D47180FD-4CBA-6739-70BE-9010E4395CE7}"/>
              </a:ext>
            </a:extLst>
          </p:cNvPr>
          <p:cNvGrpSpPr/>
          <p:nvPr/>
        </p:nvGrpSpPr>
        <p:grpSpPr>
          <a:xfrm>
            <a:off x="706916" y="1232383"/>
            <a:ext cx="3434412" cy="3467155"/>
            <a:chOff x="706916" y="1232383"/>
            <a:chExt cx="3434412" cy="346715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1F4AD833-8575-D1C1-F220-0E5B2E1A9CD1}"/>
                </a:ext>
              </a:extLst>
            </p:cNvPr>
            <p:cNvSpPr/>
            <p:nvPr/>
          </p:nvSpPr>
          <p:spPr>
            <a:xfrm>
              <a:off x="706916" y="1232383"/>
              <a:ext cx="102049" cy="2706160"/>
            </a:xfrm>
            <a:prstGeom prst="roundRect">
              <a:avLst>
                <a:gd name="adj" fmla="val 50000"/>
              </a:avLst>
            </a:prstGeom>
            <a:solidFill>
              <a:srgbClr val="C00000">
                <a:alpha val="2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76A6484E-BCB1-2181-8224-C12F0FE2FB0C}"/>
                </a:ext>
              </a:extLst>
            </p:cNvPr>
            <p:cNvCxnSpPr/>
            <p:nvPr/>
          </p:nvCxnSpPr>
          <p:spPr>
            <a:xfrm>
              <a:off x="757940" y="3938543"/>
              <a:ext cx="0" cy="54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39CBB160-5CD8-2574-D3FA-1FD79F9B0463}"/>
                </a:ext>
              </a:extLst>
            </p:cNvPr>
            <p:cNvCxnSpPr>
              <a:cxnSpLocks/>
            </p:cNvCxnSpPr>
            <p:nvPr/>
          </p:nvCxnSpPr>
          <p:spPr>
            <a:xfrm>
              <a:off x="757940" y="4478543"/>
              <a:ext cx="5054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739D9F6-20A3-298F-49FB-C48B00DB6A98}"/>
                </a:ext>
              </a:extLst>
            </p:cNvPr>
            <p:cNvSpPr txBox="1"/>
            <p:nvPr/>
          </p:nvSpPr>
          <p:spPr>
            <a:xfrm>
              <a:off x="1264586" y="4237873"/>
              <a:ext cx="2876742" cy="46166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200" kern="1200" dirty="0">
                  <a:latin typeface="Arial" charset="0"/>
                  <a:ea typeface="Arial" charset="0"/>
                  <a:cs typeface="Arial" charset="0"/>
                </a:rPr>
                <a:t>Thermal control system (heater, temperature sensor, control algorithm) </a:t>
              </a: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="" xmlns:a16="http://schemas.microsoft.com/office/drawing/2014/main" id="{599129B0-B547-E3AE-64F6-DA4C14E27C9B}"/>
                </a:ext>
              </a:extLst>
            </p:cNvPr>
            <p:cNvSpPr/>
            <p:nvPr/>
          </p:nvSpPr>
          <p:spPr>
            <a:xfrm>
              <a:off x="808965" y="1371403"/>
              <a:ext cx="585000" cy="215444"/>
            </a:xfrm>
            <a:prstGeom prst="rightArrow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="" xmlns:a16="http://schemas.microsoft.com/office/drawing/2014/main" id="{6C40F5AB-25B5-78F0-E53B-0C4235CCBFD5}"/>
                </a:ext>
              </a:extLst>
            </p:cNvPr>
            <p:cNvSpPr/>
            <p:nvPr/>
          </p:nvSpPr>
          <p:spPr>
            <a:xfrm>
              <a:off x="812990" y="1893715"/>
              <a:ext cx="585000" cy="215444"/>
            </a:xfrm>
            <a:prstGeom prst="rightArrow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="" xmlns:a16="http://schemas.microsoft.com/office/drawing/2014/main" id="{B0093B03-C7B6-0EB8-9A03-933BC92F53C3}"/>
                </a:ext>
              </a:extLst>
            </p:cNvPr>
            <p:cNvSpPr/>
            <p:nvPr/>
          </p:nvSpPr>
          <p:spPr>
            <a:xfrm>
              <a:off x="808965" y="2447992"/>
              <a:ext cx="585000" cy="215444"/>
            </a:xfrm>
            <a:prstGeom prst="rightArrow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="" xmlns:a16="http://schemas.microsoft.com/office/drawing/2014/main" id="{3ACF14A9-8880-DCF4-645C-B92C4B9CA9B0}"/>
                </a:ext>
              </a:extLst>
            </p:cNvPr>
            <p:cNvSpPr/>
            <p:nvPr/>
          </p:nvSpPr>
          <p:spPr>
            <a:xfrm>
              <a:off x="804240" y="2977238"/>
              <a:ext cx="585000" cy="215444"/>
            </a:xfrm>
            <a:prstGeom prst="rightArrow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Arrow: Right 30">
              <a:extLst>
                <a:ext uri="{FF2B5EF4-FFF2-40B4-BE49-F238E27FC236}">
                  <a16:creationId xmlns="" xmlns:a16="http://schemas.microsoft.com/office/drawing/2014/main" id="{98557F80-FBE8-1727-D83E-A383E1A7F076}"/>
                </a:ext>
              </a:extLst>
            </p:cNvPr>
            <p:cNvSpPr/>
            <p:nvPr/>
          </p:nvSpPr>
          <p:spPr>
            <a:xfrm>
              <a:off x="808965" y="3512716"/>
              <a:ext cx="585000" cy="215444"/>
            </a:xfrm>
            <a:prstGeom prst="rightArrow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="" xmlns:a16="http://schemas.microsoft.com/office/drawing/2014/main" id="{B37D8F13-1CA5-B04A-9C3D-766104491193}"/>
              </a:ext>
            </a:extLst>
          </p:cNvPr>
          <p:cNvSpPr/>
          <p:nvPr/>
        </p:nvSpPr>
        <p:spPr>
          <a:xfrm>
            <a:off x="3095007" y="1806707"/>
            <a:ext cx="585000" cy="215444"/>
          </a:xfrm>
          <a:prstGeom prst="rightArrow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842B2A1D-A8ED-765B-76FE-11C1DEB01192}"/>
              </a:ext>
            </a:extLst>
          </p:cNvPr>
          <p:cNvSpPr/>
          <p:nvPr/>
        </p:nvSpPr>
        <p:spPr>
          <a:xfrm>
            <a:off x="3095007" y="3213556"/>
            <a:ext cx="585000" cy="215444"/>
          </a:xfrm>
          <a:prstGeom prst="rightArrow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8C280A12-0C43-C45B-15EB-BA360779ECF6}"/>
                  </a:ext>
                </a:extLst>
              </p:cNvPr>
              <p:cNvSpPr txBox="1"/>
              <p:nvPr/>
            </p:nvSpPr>
            <p:spPr>
              <a:xfrm>
                <a:off x="3755203" y="1755215"/>
                <a:ext cx="5526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280A12-0C43-C45B-15EB-BA360779E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203" y="1755215"/>
                <a:ext cx="552651" cy="276999"/>
              </a:xfrm>
              <a:prstGeom prst="rect">
                <a:avLst/>
              </a:prstGeom>
              <a:blipFill>
                <a:blip r:embed="rId4"/>
                <a:stretch>
                  <a:fillRect l="-5495" t="-4444" r="-4396" b="-177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01417050-EFAB-8AAD-4ACA-B9AC506A4EED}"/>
                  </a:ext>
                </a:extLst>
              </p:cNvPr>
              <p:cNvSpPr txBox="1"/>
              <p:nvPr/>
            </p:nvSpPr>
            <p:spPr>
              <a:xfrm>
                <a:off x="3755203" y="3141659"/>
                <a:ext cx="5526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AU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𝑠𝑢𝑏</m:t>
                          </m:r>
                        </m:sub>
                      </m:sSub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417050-EFAB-8AAD-4ACA-B9AC506A4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203" y="3141659"/>
                <a:ext cx="552651" cy="276999"/>
              </a:xfrm>
              <a:prstGeom prst="rect">
                <a:avLst/>
              </a:prstGeom>
              <a:blipFill>
                <a:blip r:embed="rId5"/>
                <a:stretch>
                  <a:fillRect l="-5495" t="-2174" r="-4396" b="-152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F766AF8-505B-787D-6DDB-C4639D840CCC}"/>
              </a:ext>
            </a:extLst>
          </p:cNvPr>
          <p:cNvGrpSpPr/>
          <p:nvPr/>
        </p:nvGrpSpPr>
        <p:grpSpPr>
          <a:xfrm>
            <a:off x="3275163" y="5878687"/>
            <a:ext cx="4042182" cy="383473"/>
            <a:chOff x="2713614" y="5822241"/>
            <a:chExt cx="4042182" cy="383473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DA1D4913-54CE-642E-3541-2B7ADD2DEB65}"/>
                </a:ext>
              </a:extLst>
            </p:cNvPr>
            <p:cNvSpPr txBox="1"/>
            <p:nvPr/>
          </p:nvSpPr>
          <p:spPr>
            <a:xfrm>
              <a:off x="2713614" y="5844700"/>
              <a:ext cx="404218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Solution: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Controlled sublimation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51050F96-E8ED-713D-57A3-2F1D93BEACDD}"/>
                </a:ext>
              </a:extLst>
            </p:cNvPr>
            <p:cNvSpPr/>
            <p:nvPr/>
          </p:nvSpPr>
          <p:spPr>
            <a:xfrm>
              <a:off x="3183574" y="5822241"/>
              <a:ext cx="3092426" cy="383473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42" name="Arrow: Bent-Up 41">
            <a:extLst>
              <a:ext uri="{FF2B5EF4-FFF2-40B4-BE49-F238E27FC236}">
                <a16:creationId xmlns="" xmlns:a16="http://schemas.microsoft.com/office/drawing/2014/main" id="{1BFF44F4-A958-1D9F-4253-B10659D45F2D}"/>
              </a:ext>
            </a:extLst>
          </p:cNvPr>
          <p:cNvSpPr/>
          <p:nvPr/>
        </p:nvSpPr>
        <p:spPr>
          <a:xfrm rot="5400000">
            <a:off x="3027750" y="5648966"/>
            <a:ext cx="622179" cy="541127"/>
          </a:xfrm>
          <a:prstGeom prst="bent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EAAD551A-94BB-CE22-6703-4E5095D01237}"/>
              </a:ext>
            </a:extLst>
          </p:cNvPr>
          <p:cNvSpPr txBox="1"/>
          <p:nvPr/>
        </p:nvSpPr>
        <p:spPr>
          <a:xfrm>
            <a:off x="-11877" y="6529361"/>
            <a:ext cx="6011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NIST Chemistry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WebBook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Rafalskyi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“In-orbit demonstration of an iodine electric propulsion system”,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599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411 (2021) </a:t>
            </a:r>
          </a:p>
        </p:txBody>
      </p:sp>
    </p:spTree>
    <p:extLst>
      <p:ext uri="{BB962C8B-B14F-4D97-AF65-F5344CB8AC3E}">
        <p14:creationId xmlns:p14="http://schemas.microsoft.com/office/powerpoint/2010/main" val="32134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9" grpId="0"/>
      <p:bldP spid="33" grpId="0" animBg="1"/>
      <p:bldP spid="34" grpId="0" animBg="1"/>
      <p:bldP spid="35" grpId="0"/>
      <p:bldP spid="36" grpId="0"/>
      <p:bldP spid="42" grpId="0" animBg="1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63B5258-4FD8-0E54-8BEB-F5089803ADDD}"/>
              </a:ext>
            </a:extLst>
          </p:cNvPr>
          <p:cNvGrpSpPr/>
          <p:nvPr/>
        </p:nvGrpSpPr>
        <p:grpSpPr>
          <a:xfrm>
            <a:off x="6045296" y="2182388"/>
            <a:ext cx="1917600" cy="2729203"/>
            <a:chOff x="6045296" y="1953811"/>
            <a:chExt cx="1917600" cy="272920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46CD1FD0-42FB-2178-DCAE-003454C030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4096" y="3198014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CB76AE1-2B8F-10BE-95D7-62BD52E2A338}"/>
                </a:ext>
              </a:extLst>
            </p:cNvPr>
            <p:cNvSpPr/>
            <p:nvPr/>
          </p:nvSpPr>
          <p:spPr>
            <a:xfrm>
              <a:off x="6621896" y="3918014"/>
              <a:ext cx="765000" cy="765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663AA9F4-8C05-8BD8-4A16-9855FDB38A05}"/>
                </a:ext>
              </a:extLst>
            </p:cNvPr>
            <p:cNvSpPr txBox="1"/>
            <p:nvPr/>
          </p:nvSpPr>
          <p:spPr>
            <a:xfrm>
              <a:off x="6675820" y="4144288"/>
              <a:ext cx="675894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2019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24BEC2CA-8B55-2BC8-2530-B302506834A8}"/>
                </a:ext>
              </a:extLst>
            </p:cNvPr>
            <p:cNvSpPr txBox="1"/>
            <p:nvPr/>
          </p:nvSpPr>
          <p:spPr>
            <a:xfrm>
              <a:off x="6045296" y="1953811"/>
              <a:ext cx="1917600" cy="101566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First in-space demonstration of an iodine propulsion system (cold/warm gas thruster; </a:t>
              </a:r>
              <a:r>
                <a:rPr lang="en-US" sz="1200" dirty="0" err="1">
                  <a:latin typeface="Arial" charset="0"/>
                  <a:ea typeface="Arial" charset="0"/>
                  <a:cs typeface="Arial" charset="0"/>
                </a:rPr>
                <a:t>ThrustMe</a:t>
              </a:r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)</a:t>
              </a:r>
              <a:endParaRPr lang="en-US" sz="12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2802B1A7-F7F1-95DD-86FE-0384E6ADFC64}"/>
              </a:ext>
            </a:extLst>
          </p:cNvPr>
          <p:cNvGrpSpPr/>
          <p:nvPr/>
        </p:nvGrpSpPr>
        <p:grpSpPr>
          <a:xfrm>
            <a:off x="4192122" y="1886016"/>
            <a:ext cx="1914298" cy="2860588"/>
            <a:chOff x="4192122" y="1657439"/>
            <a:chExt cx="1914298" cy="286058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C9447D40-71FF-4110-FBC0-FC0F00214E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9271" y="2428425"/>
              <a:ext cx="0" cy="7305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8072D23E-6959-26FC-AA72-AB7B0CD9AB09}"/>
                </a:ext>
              </a:extLst>
            </p:cNvPr>
            <p:cNvSpPr/>
            <p:nvPr/>
          </p:nvSpPr>
          <p:spPr>
            <a:xfrm>
              <a:off x="4766771" y="1657439"/>
              <a:ext cx="765000" cy="765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0BA6E88C-1CA7-1945-479B-903938525736}"/>
                </a:ext>
              </a:extLst>
            </p:cNvPr>
            <p:cNvSpPr txBox="1"/>
            <p:nvPr/>
          </p:nvSpPr>
          <p:spPr>
            <a:xfrm>
              <a:off x="4855577" y="1903990"/>
              <a:ext cx="587388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2012</a:t>
              </a:r>
              <a:endParaRPr lang="en-US" sz="14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6658197-86B3-95C6-171F-28FB4D26C060}"/>
                </a:ext>
              </a:extLst>
            </p:cNvPr>
            <p:cNvSpPr txBox="1"/>
            <p:nvPr/>
          </p:nvSpPr>
          <p:spPr>
            <a:xfrm>
              <a:off x="4192122" y="3502364"/>
              <a:ext cx="1914298" cy="101566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First(?) ground-based demonstration of an iodine-fueled electric propulsion system (Hall thruster; </a:t>
              </a:r>
              <a:r>
                <a:rPr lang="en-US" sz="1200" dirty="0" err="1">
                  <a:latin typeface="Arial" charset="0"/>
                  <a:ea typeface="Arial" charset="0"/>
                  <a:cs typeface="Arial" charset="0"/>
                </a:rPr>
                <a:t>Busek</a:t>
              </a:r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)</a:t>
              </a:r>
              <a:endParaRPr lang="en-US" sz="12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F105437F-3C0A-B90C-4BFD-B6C3B716B36F}"/>
              </a:ext>
            </a:extLst>
          </p:cNvPr>
          <p:cNvGrpSpPr/>
          <p:nvPr/>
        </p:nvGrpSpPr>
        <p:grpSpPr>
          <a:xfrm>
            <a:off x="2214931" y="2182388"/>
            <a:ext cx="1966922" cy="2731612"/>
            <a:chOff x="2214931" y="1953811"/>
            <a:chExt cx="1966922" cy="273161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4103E07F-0F42-1CD0-BC77-2174AE1BE4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8971" y="3200423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87D98D1C-3455-9A36-48D0-3C12AC8A3C6F}"/>
                </a:ext>
              </a:extLst>
            </p:cNvPr>
            <p:cNvSpPr/>
            <p:nvPr/>
          </p:nvSpPr>
          <p:spPr>
            <a:xfrm>
              <a:off x="2786771" y="3920423"/>
              <a:ext cx="765000" cy="765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E18DBDB4-3C25-9CEB-85D9-F155BBF4F60E}"/>
                </a:ext>
              </a:extLst>
            </p:cNvPr>
            <p:cNvSpPr txBox="1"/>
            <p:nvPr/>
          </p:nvSpPr>
          <p:spPr>
            <a:xfrm>
              <a:off x="2840695" y="4146697"/>
              <a:ext cx="675894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2000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DDA13B8-19B4-2340-96FE-04CA6920E879}"/>
                </a:ext>
              </a:extLst>
            </p:cNvPr>
            <p:cNvSpPr txBox="1"/>
            <p:nvPr/>
          </p:nvSpPr>
          <p:spPr>
            <a:xfrm>
              <a:off x="2214931" y="1953811"/>
              <a:ext cx="1966922" cy="101566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Recognition of cost/availability problems of xenon in the future and the proposal of iodine as a primary propellant</a:t>
              </a:r>
              <a:endParaRPr lang="en-US" sz="12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IODINE PROPULSION “TIMELINE”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E008F65-9D82-BFC1-0226-EF7F66E12D8F}"/>
              </a:ext>
            </a:extLst>
          </p:cNvPr>
          <p:cNvCxnSpPr>
            <a:cxnSpLocks/>
          </p:cNvCxnSpPr>
          <p:nvPr/>
        </p:nvCxnSpPr>
        <p:spPr>
          <a:xfrm flipV="1">
            <a:off x="1234271" y="2622577"/>
            <a:ext cx="0" cy="8040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01EB537F-4983-0287-7530-978111F86EE7}"/>
              </a:ext>
            </a:extLst>
          </p:cNvPr>
          <p:cNvSpPr/>
          <p:nvPr/>
        </p:nvSpPr>
        <p:spPr>
          <a:xfrm>
            <a:off x="851771" y="1857577"/>
            <a:ext cx="765000" cy="76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F557E69-FD94-3725-E4EE-6576D76D20B0}"/>
              </a:ext>
            </a:extLst>
          </p:cNvPr>
          <p:cNvSpPr txBox="1"/>
          <p:nvPr/>
        </p:nvSpPr>
        <p:spPr>
          <a:xfrm>
            <a:off x="940577" y="2132567"/>
            <a:ext cx="587388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400" b="1" kern="1200" dirty="0">
                <a:latin typeface="Arial" charset="0"/>
                <a:ea typeface="Arial" charset="0"/>
                <a:cs typeface="Arial" charset="0"/>
              </a:rPr>
              <a:t>1962</a:t>
            </a:r>
            <a:endParaRPr lang="en-US" sz="14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6D3E95-0634-D4DE-AEFD-59B15F6A92DC}"/>
              </a:ext>
            </a:extLst>
          </p:cNvPr>
          <p:cNvSpPr txBox="1"/>
          <p:nvPr/>
        </p:nvSpPr>
        <p:spPr>
          <a:xfrm>
            <a:off x="307247" y="3730941"/>
            <a:ext cx="1847683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200" dirty="0">
                <a:latin typeface="Arial" charset="0"/>
                <a:ea typeface="Arial" charset="0"/>
                <a:cs typeface="Arial" charset="0"/>
              </a:rPr>
              <a:t>Investigation of negative iodine ions as an alternative to electrons for neutralization</a:t>
            </a:r>
            <a:endParaRPr lang="en-US" sz="1200" kern="12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F805D1C-1F0C-CBAA-9CFF-0C213934C4A2}"/>
              </a:ext>
            </a:extLst>
          </p:cNvPr>
          <p:cNvCxnSpPr>
            <a:cxnSpLocks/>
          </p:cNvCxnSpPr>
          <p:nvPr/>
        </p:nvCxnSpPr>
        <p:spPr>
          <a:xfrm>
            <a:off x="325344" y="3429000"/>
            <a:ext cx="1917600" cy="0"/>
          </a:xfrm>
          <a:prstGeom prst="line">
            <a:avLst/>
          </a:prstGeom>
          <a:ln w="101600" cap="rnd">
            <a:solidFill>
              <a:schemeClr val="accent1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522B5A3B-4B83-6072-C231-08107C5BB8FE}"/>
              </a:ext>
            </a:extLst>
          </p:cNvPr>
          <p:cNvCxnSpPr>
            <a:cxnSpLocks/>
          </p:cNvCxnSpPr>
          <p:nvPr/>
        </p:nvCxnSpPr>
        <p:spPr>
          <a:xfrm>
            <a:off x="2242944" y="3429000"/>
            <a:ext cx="1848827" cy="0"/>
          </a:xfrm>
          <a:prstGeom prst="line">
            <a:avLst/>
          </a:prstGeom>
          <a:ln w="101600" cap="sq">
            <a:solidFill>
              <a:schemeClr val="accent2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97374E0-B5B3-5C0A-AADB-66425D740632}"/>
              </a:ext>
            </a:extLst>
          </p:cNvPr>
          <p:cNvCxnSpPr>
            <a:cxnSpLocks/>
          </p:cNvCxnSpPr>
          <p:nvPr/>
        </p:nvCxnSpPr>
        <p:spPr>
          <a:xfrm>
            <a:off x="8006771" y="3431850"/>
            <a:ext cx="1917600" cy="0"/>
          </a:xfrm>
          <a:prstGeom prst="line">
            <a:avLst/>
          </a:prstGeom>
          <a:ln w="101600" cap="sq">
            <a:solidFill>
              <a:schemeClr val="accent4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0FFC0139-94C9-3B4C-45FB-2FC631EC13BD}"/>
              </a:ext>
            </a:extLst>
          </p:cNvPr>
          <p:cNvCxnSpPr>
            <a:cxnSpLocks/>
          </p:cNvCxnSpPr>
          <p:nvPr/>
        </p:nvCxnSpPr>
        <p:spPr>
          <a:xfrm>
            <a:off x="4181771" y="3429000"/>
            <a:ext cx="1917600" cy="0"/>
          </a:xfrm>
          <a:prstGeom prst="line">
            <a:avLst/>
          </a:prstGeom>
          <a:ln w="101600" cap="sq">
            <a:solidFill>
              <a:srgbClr val="7030A0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78A16279-BF25-45FD-6E45-F7B7290512B7}"/>
              </a:ext>
            </a:extLst>
          </p:cNvPr>
          <p:cNvGrpSpPr/>
          <p:nvPr/>
        </p:nvGrpSpPr>
        <p:grpSpPr>
          <a:xfrm>
            <a:off x="7942125" y="1886016"/>
            <a:ext cx="2105527" cy="2737558"/>
            <a:chOff x="7942125" y="1657439"/>
            <a:chExt cx="2105527" cy="273755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1D04364E-352B-FB75-BD66-7FDC6536CFC8}"/>
                </a:ext>
              </a:extLst>
            </p:cNvPr>
            <p:cNvCxnSpPr>
              <a:cxnSpLocks/>
              <a:endCxn id="40" idx="4"/>
            </p:cNvCxnSpPr>
            <p:nvPr/>
          </p:nvCxnSpPr>
          <p:spPr>
            <a:xfrm flipV="1">
              <a:off x="8994889" y="2422439"/>
              <a:ext cx="0" cy="7305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281D5B06-AB4C-0C01-9407-AB8818A29F5C}"/>
                </a:ext>
              </a:extLst>
            </p:cNvPr>
            <p:cNvSpPr/>
            <p:nvPr/>
          </p:nvSpPr>
          <p:spPr>
            <a:xfrm>
              <a:off x="8612389" y="1657439"/>
              <a:ext cx="765000" cy="765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71A9A30-3CE0-1509-2D72-FC3A9AFA6D00}"/>
                </a:ext>
              </a:extLst>
            </p:cNvPr>
            <p:cNvSpPr txBox="1"/>
            <p:nvPr/>
          </p:nvSpPr>
          <p:spPr>
            <a:xfrm>
              <a:off x="8701195" y="1903990"/>
              <a:ext cx="587388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2020</a:t>
              </a:r>
              <a:endParaRPr lang="en-US" sz="14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49ED1503-D7CA-1E8D-8346-43640B7978DD}"/>
                </a:ext>
              </a:extLst>
            </p:cNvPr>
            <p:cNvSpPr txBox="1"/>
            <p:nvPr/>
          </p:nvSpPr>
          <p:spPr>
            <a:xfrm>
              <a:off x="7942125" y="3564000"/>
              <a:ext cx="2105527" cy="83099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First in-space demonstration of an iodine electric propulsion system (gridded ion thruster; </a:t>
              </a:r>
              <a:r>
                <a:rPr lang="en-US" sz="1200" dirty="0" err="1">
                  <a:latin typeface="Arial" charset="0"/>
                  <a:ea typeface="Arial" charset="0"/>
                  <a:cs typeface="Arial" charset="0"/>
                </a:rPr>
                <a:t>ThrustMe</a:t>
              </a:r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)</a:t>
              </a:r>
              <a:endParaRPr lang="en-US" sz="12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B90CC681-87F6-4772-F69A-014ED6855342}"/>
              </a:ext>
            </a:extLst>
          </p:cNvPr>
          <p:cNvGrpSpPr/>
          <p:nvPr/>
        </p:nvGrpSpPr>
        <p:grpSpPr>
          <a:xfrm>
            <a:off x="9721207" y="2353204"/>
            <a:ext cx="2105527" cy="2558387"/>
            <a:chOff x="9721207" y="2124627"/>
            <a:chExt cx="2105527" cy="2558387"/>
          </a:xfrm>
        </p:grpSpPr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9566DF16-E876-B480-4854-592BD35688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3971" y="3198014"/>
              <a:ext cx="0" cy="72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="" xmlns:a16="http://schemas.microsoft.com/office/drawing/2014/main" id="{B6373AB9-E7CD-6ECC-7A93-B26401E64072}"/>
                </a:ext>
              </a:extLst>
            </p:cNvPr>
            <p:cNvSpPr/>
            <p:nvPr/>
          </p:nvSpPr>
          <p:spPr>
            <a:xfrm>
              <a:off x="10391771" y="3918014"/>
              <a:ext cx="765000" cy="765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BDF1C1E1-D0CD-ACC7-8C40-5EF367DAAF09}"/>
                </a:ext>
              </a:extLst>
            </p:cNvPr>
            <p:cNvSpPr txBox="1"/>
            <p:nvPr/>
          </p:nvSpPr>
          <p:spPr>
            <a:xfrm>
              <a:off x="10445695" y="4150237"/>
              <a:ext cx="675894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2021-</a:t>
              </a:r>
              <a:endParaRPr lang="en-US" sz="1400" b="1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AE7B3A08-F2B8-25D0-617E-84187640D885}"/>
                </a:ext>
              </a:extLst>
            </p:cNvPr>
            <p:cNvSpPr txBox="1"/>
            <p:nvPr/>
          </p:nvSpPr>
          <p:spPr>
            <a:xfrm>
              <a:off x="9721207" y="2124627"/>
              <a:ext cx="2105527" cy="64633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Further launches of iodine electric propulsion systems (</a:t>
              </a:r>
              <a:r>
                <a:rPr lang="en-US" sz="1200" dirty="0" err="1">
                  <a:latin typeface="Arial" charset="0"/>
                  <a:ea typeface="Arial" charset="0"/>
                  <a:cs typeface="Arial" charset="0"/>
                </a:rPr>
                <a:t>ThrustMe</a:t>
              </a:r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, T4i, </a:t>
              </a:r>
              <a:r>
                <a:rPr lang="en-US" sz="1200" dirty="0" err="1">
                  <a:latin typeface="Arial" charset="0"/>
                  <a:ea typeface="Arial" charset="0"/>
                  <a:cs typeface="Arial" charset="0"/>
                </a:rPr>
                <a:t>Busek</a:t>
              </a:r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)  </a:t>
              </a:r>
              <a:endParaRPr lang="en-US" sz="12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1B0D4F2C-3D9E-47ED-89E9-5420B69829B8}"/>
              </a:ext>
            </a:extLst>
          </p:cNvPr>
          <p:cNvCxnSpPr>
            <a:cxnSpLocks/>
          </p:cNvCxnSpPr>
          <p:nvPr/>
        </p:nvCxnSpPr>
        <p:spPr>
          <a:xfrm>
            <a:off x="9990598" y="3431850"/>
            <a:ext cx="1917600" cy="0"/>
          </a:xfrm>
          <a:prstGeom prst="line">
            <a:avLst/>
          </a:prstGeom>
          <a:ln w="101600" cap="sq">
            <a:solidFill>
              <a:schemeClr val="accent5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74D2C386-5FB2-2955-9054-62C632511D3B}"/>
              </a:ext>
            </a:extLst>
          </p:cNvPr>
          <p:cNvCxnSpPr>
            <a:cxnSpLocks/>
          </p:cNvCxnSpPr>
          <p:nvPr/>
        </p:nvCxnSpPr>
        <p:spPr>
          <a:xfrm>
            <a:off x="6109646" y="3426591"/>
            <a:ext cx="1917600" cy="0"/>
          </a:xfrm>
          <a:prstGeom prst="line">
            <a:avLst/>
          </a:prstGeom>
          <a:ln w="101600" cap="sq">
            <a:solidFill>
              <a:schemeClr val="accent6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025C1120-3019-8FA8-663A-320B898C475B}"/>
              </a:ext>
            </a:extLst>
          </p:cNvPr>
          <p:cNvSpPr txBox="1"/>
          <p:nvPr/>
        </p:nvSpPr>
        <p:spPr>
          <a:xfrm>
            <a:off x="-16983" y="6027003"/>
            <a:ext cx="11830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W. Dong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“Negative iodine formation on metal hexaboride surfaces”,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ARS Electric Propulsion Conference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1962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R. Dressler, Y.-H. Chiu, and 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Levandier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“Propellant alternatives for ion and Hall effect thrusters”,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38th Aerospace Sciences Meeting and Exhibit, AIAA-2000-0602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2000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Tverdokhlebov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and A.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Semenkin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“Iodine propellant for electric propulsion-to be or not to be”,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37th Joint Propulsion Conference and Exhibit, AIAA-2001-3350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2001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J. Szabo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“Performance evaluation of an iodine-vapor Hall thrusters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”, Journal of Propulsion and Power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848 (2012)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J. Martinez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Martinez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Rafalskyi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Zorzoli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Rossi, and A.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Aanesland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“Development, qualification and first flight data of the iodine based cold gas thruster for CubeSats”,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5th IAA Conference on University Satellite Missions and CubeSat Workshop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Rafalskyi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“In-orbit demonstration of an iodine electric propulsion system”,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599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411 (2021) </a:t>
            </a:r>
          </a:p>
        </p:txBody>
      </p:sp>
    </p:spTree>
    <p:extLst>
      <p:ext uri="{BB962C8B-B14F-4D97-AF65-F5344CB8AC3E}">
        <p14:creationId xmlns:p14="http://schemas.microsoft.com/office/powerpoint/2010/main" val="39068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FIRST IN-ORBIT DEMONSTRATION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14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C8477A5-3F65-5520-8A09-C744AA4D1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00" y="1169705"/>
            <a:ext cx="1906000" cy="21932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AC0CE09-56CA-B4FE-1E47-012ED270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00" y="3775086"/>
            <a:ext cx="10461000" cy="25581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F933E987-BC97-03DA-2770-84552C9D8348}"/>
              </a:ext>
            </a:extLst>
          </p:cNvPr>
          <p:cNvSpPr txBox="1"/>
          <p:nvPr/>
        </p:nvSpPr>
        <p:spPr>
          <a:xfrm>
            <a:off x="3126000" y="1504480"/>
            <a:ext cx="8415000" cy="156966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ThrustMe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NPT30-I2 first launched into space on 6 November 2020 onboard the Beihangkongshi-1 satellite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480 km circular Sun-synchronous orbit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In-space testing between 2020-2021 with first ignition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29 December 2020</a:t>
            </a:r>
            <a:endParaRPr lang="en-US" sz="1600" b="1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D15659B-9CA9-DE81-CD42-7AA1FC1ACB8A}"/>
              </a:ext>
            </a:extLst>
          </p:cNvPr>
          <p:cNvSpPr txBox="1"/>
          <p:nvPr/>
        </p:nvSpPr>
        <p:spPr>
          <a:xfrm>
            <a:off x="0" y="6633516"/>
            <a:ext cx="8132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Rafalskyi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“In-orbit demonstration of an iodine electric propulsion system”,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599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411 (2021) </a:t>
            </a:r>
          </a:p>
        </p:txBody>
      </p:sp>
    </p:spTree>
    <p:extLst>
      <p:ext uri="{BB962C8B-B14F-4D97-AF65-F5344CB8AC3E}">
        <p14:creationId xmlns:p14="http://schemas.microsoft.com/office/powerpoint/2010/main" val="199637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THRUST AUDIT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1B81CE-E3C9-895E-5935-316CFC74B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797367"/>
            <a:ext cx="10755005" cy="457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E1518D-E327-EF88-293F-6BBA07CA2A08}"/>
              </a:ext>
            </a:extLst>
          </p:cNvPr>
          <p:cNvSpPr txBox="1"/>
          <p:nvPr/>
        </p:nvSpPr>
        <p:spPr>
          <a:xfrm>
            <a:off x="2136000" y="1628090"/>
            <a:ext cx="8415000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Thrust audit of the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ThrustMe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NPT30-I2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propulsion system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C6A39B-7D0A-478D-1BC1-B1B77E8F190C}"/>
              </a:ext>
            </a:extLst>
          </p:cNvPr>
          <p:cNvSpPr txBox="1"/>
          <p:nvPr/>
        </p:nvSpPr>
        <p:spPr>
          <a:xfrm>
            <a:off x="-1" y="6633516"/>
            <a:ext cx="93092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O. Jia-Richards and T. Lafleur, “Iodine electric propulsion system thrust validation: from numerical modelling to in-space testing”,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Propulsion and Power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articles in advance, 2023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38A8DF7-CB1E-F735-72ED-F7A53A8988CE}"/>
              </a:ext>
            </a:extLst>
          </p:cNvPr>
          <p:cNvGrpSpPr/>
          <p:nvPr/>
        </p:nvGrpSpPr>
        <p:grpSpPr>
          <a:xfrm>
            <a:off x="9767349" y="402278"/>
            <a:ext cx="1617481" cy="789068"/>
            <a:chOff x="8298789" y="913827"/>
            <a:chExt cx="2714756" cy="1324360"/>
          </a:xfrm>
        </p:grpSpPr>
        <p:pic>
          <p:nvPicPr>
            <p:cNvPr id="7" name="Picture 6" descr="A light shining through a hole in a wall&#10;&#10;Description automatically generated">
              <a:extLst>
                <a:ext uri="{FF2B5EF4-FFF2-40B4-BE49-F238E27FC236}">
                  <a16:creationId xmlns="" xmlns:a16="http://schemas.microsoft.com/office/drawing/2014/main" id="{4F89EF19-7000-2C72-41EB-753061EE0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66" t="10239" r="28119" b="18081"/>
            <a:stretch/>
          </p:blipFill>
          <p:spPr>
            <a:xfrm>
              <a:off x="8321844" y="913827"/>
              <a:ext cx="2691701" cy="12994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AC8418C-B55D-8D02-13D2-24BF677B71BE}"/>
                </a:ext>
              </a:extLst>
            </p:cNvPr>
            <p:cNvSpPr txBox="1"/>
            <p:nvPr/>
          </p:nvSpPr>
          <p:spPr>
            <a:xfrm>
              <a:off x="8298789" y="1954075"/>
              <a:ext cx="1420380" cy="28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</a:t>
              </a:r>
              <a:r>
                <a:rPr lang="en-AU" sz="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ThrustMe</a:t>
              </a:r>
              <a:endParaRPr lang="en-AU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7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OTHER IODINE PROPULSION SYSTEMS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E297AC5-2F27-AC4F-7C97-78230FDFDAF2}"/>
              </a:ext>
            </a:extLst>
          </p:cNvPr>
          <p:cNvGrpSpPr/>
          <p:nvPr/>
        </p:nvGrpSpPr>
        <p:grpSpPr>
          <a:xfrm>
            <a:off x="4431468" y="1302448"/>
            <a:ext cx="3370479" cy="1607220"/>
            <a:chOff x="509484" y="1125701"/>
            <a:chExt cx="3370479" cy="1607220"/>
          </a:xfrm>
        </p:grpSpPr>
        <p:pic>
          <p:nvPicPr>
            <p:cNvPr id="5" name="Picture 4" descr="A light shining through a hole in a wall&#10;&#10;Description automatically generated">
              <a:extLst>
                <a:ext uri="{FF2B5EF4-FFF2-40B4-BE49-F238E27FC236}">
                  <a16:creationId xmlns="" xmlns:a16="http://schemas.microsoft.com/office/drawing/2014/main" id="{149E48D8-7A50-FCFA-256C-1DCDF04AE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66" t="10239" r="28119" b="18081"/>
            <a:stretch/>
          </p:blipFill>
          <p:spPr>
            <a:xfrm>
              <a:off x="848874" y="1433478"/>
              <a:ext cx="2691701" cy="12994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E4205B7-A2A0-A8A6-6E3A-1573092B4E2D}"/>
                </a:ext>
              </a:extLst>
            </p:cNvPr>
            <p:cNvSpPr txBox="1"/>
            <p:nvPr/>
          </p:nvSpPr>
          <p:spPr>
            <a:xfrm>
              <a:off x="509484" y="1125701"/>
              <a:ext cx="3370479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Gridded Ion Thruster 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(</a:t>
              </a:r>
              <a:r>
                <a:rPr lang="en-US" sz="1400" kern="1200" dirty="0" err="1">
                  <a:latin typeface="Arial" charset="0"/>
                  <a:ea typeface="Arial" charset="0"/>
                  <a:cs typeface="Arial" charset="0"/>
                </a:rPr>
                <a:t>ThrustMe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108D744-5636-CEE6-77A3-5E3D3FE0F7F3}"/>
              </a:ext>
            </a:extLst>
          </p:cNvPr>
          <p:cNvGrpSpPr/>
          <p:nvPr/>
        </p:nvGrpSpPr>
        <p:grpSpPr>
          <a:xfrm>
            <a:off x="8467962" y="4107400"/>
            <a:ext cx="2691701" cy="2293553"/>
            <a:chOff x="848874" y="3903847"/>
            <a:chExt cx="2691701" cy="2293553"/>
          </a:xfrm>
        </p:grpSpPr>
        <p:pic>
          <p:nvPicPr>
            <p:cNvPr id="11" name="Picture 10" descr="A close-up of a machine&#10;&#10;Description automatically generated">
              <a:extLst>
                <a:ext uri="{FF2B5EF4-FFF2-40B4-BE49-F238E27FC236}">
                  <a16:creationId xmlns="" xmlns:a16="http://schemas.microsoft.com/office/drawing/2014/main" id="{9790DC1A-EFD5-879E-92F7-6453A1597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955" t="6868" r="32526" b="6868"/>
            <a:stretch/>
          </p:blipFill>
          <p:spPr>
            <a:xfrm>
              <a:off x="848874" y="4208400"/>
              <a:ext cx="1475482" cy="1989000"/>
            </a:xfrm>
            <a:prstGeom prst="rect">
              <a:avLst/>
            </a:prstGeom>
          </p:spPr>
        </p:pic>
        <p:pic>
          <p:nvPicPr>
            <p:cNvPr id="13" name="Picture 12" descr="A group of different colored circles&#10;&#10;Description automatically generated">
              <a:extLst>
                <a:ext uri="{FF2B5EF4-FFF2-40B4-BE49-F238E27FC236}">
                  <a16:creationId xmlns="" xmlns:a16="http://schemas.microsoft.com/office/drawing/2014/main" id="{91A8B76E-25C6-B570-A378-E2B0B043D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823" t="56733" r="68028" b="12126"/>
            <a:stretch/>
          </p:blipFill>
          <p:spPr>
            <a:xfrm>
              <a:off x="2316180" y="4709677"/>
              <a:ext cx="1133176" cy="10226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EDDDA0C-54F9-09F5-2865-7776D23C6E4E}"/>
                </a:ext>
              </a:extLst>
            </p:cNvPr>
            <p:cNvSpPr txBox="1"/>
            <p:nvPr/>
          </p:nvSpPr>
          <p:spPr>
            <a:xfrm>
              <a:off x="1163800" y="3903847"/>
              <a:ext cx="2376775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Hall Thruster 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(</a:t>
              </a:r>
              <a:r>
                <a:rPr lang="en-US" sz="1400" kern="1200" dirty="0" err="1">
                  <a:latin typeface="Arial" charset="0"/>
                  <a:ea typeface="Arial" charset="0"/>
                  <a:cs typeface="Arial" charset="0"/>
                </a:rPr>
                <a:t>Busek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C6E3C9D8-BD96-AB9C-B8E2-FDC03A2B2B2F}"/>
              </a:ext>
            </a:extLst>
          </p:cNvPr>
          <p:cNvGrpSpPr/>
          <p:nvPr/>
        </p:nvGrpSpPr>
        <p:grpSpPr>
          <a:xfrm>
            <a:off x="918474" y="1300498"/>
            <a:ext cx="2788888" cy="2526768"/>
            <a:chOff x="4637500" y="2886159"/>
            <a:chExt cx="2788888" cy="2526768"/>
          </a:xfrm>
        </p:grpSpPr>
        <p:pic>
          <p:nvPicPr>
            <p:cNvPr id="9" name="Picture 8" descr="A metal box with a hole and wires&#10;&#10;Description automatically generated">
              <a:extLst>
                <a:ext uri="{FF2B5EF4-FFF2-40B4-BE49-F238E27FC236}">
                  <a16:creationId xmlns="" xmlns:a16="http://schemas.microsoft.com/office/drawing/2014/main" id="{68BFA7DB-11FD-DA9C-9918-7F412FA84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7500" y="3040048"/>
              <a:ext cx="2788888" cy="237287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D9ADAF70-72C6-0AA8-8A43-2B3BD9A6115F}"/>
                </a:ext>
              </a:extLst>
            </p:cNvPr>
            <p:cNvSpPr txBox="1"/>
            <p:nvPr/>
          </p:nvSpPr>
          <p:spPr>
            <a:xfrm>
              <a:off x="4934218" y="2886159"/>
              <a:ext cx="2323563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Ambipolar Thruster 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(T4i)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8C79F444-CCA7-CECC-ED08-C51482372E09}"/>
              </a:ext>
            </a:extLst>
          </p:cNvPr>
          <p:cNvGrpSpPr/>
          <p:nvPr/>
        </p:nvGrpSpPr>
        <p:grpSpPr>
          <a:xfrm>
            <a:off x="4455982" y="4107400"/>
            <a:ext cx="3370479" cy="2237159"/>
            <a:chOff x="7896000" y="4080841"/>
            <a:chExt cx="3370479" cy="2237159"/>
          </a:xfrm>
        </p:grpSpPr>
        <p:pic>
          <p:nvPicPr>
            <p:cNvPr id="7" name="Picture 6" descr="A black box with wires and a gold circle&#10;&#10;Description automatically generated">
              <a:extLst>
                <a:ext uri="{FF2B5EF4-FFF2-40B4-BE49-F238E27FC236}">
                  <a16:creationId xmlns="" xmlns:a16="http://schemas.microsoft.com/office/drawing/2014/main" id="{C677C365-8B98-95F2-80BF-37E14D67E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21000" y="4329000"/>
              <a:ext cx="2691701" cy="1989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FE546BE-07F6-A00A-0057-42D019569D1B}"/>
                </a:ext>
              </a:extLst>
            </p:cNvPr>
            <p:cNvSpPr txBox="1"/>
            <p:nvPr/>
          </p:nvSpPr>
          <p:spPr>
            <a:xfrm>
              <a:off x="7896000" y="4080841"/>
              <a:ext cx="3370479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Gridded Ion Thruster 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(</a:t>
              </a:r>
              <a:r>
                <a:rPr lang="en-US" sz="1400" kern="1200" dirty="0" err="1">
                  <a:latin typeface="Arial" charset="0"/>
                  <a:ea typeface="Arial" charset="0"/>
                  <a:cs typeface="Arial" charset="0"/>
                </a:rPr>
                <a:t>Busek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D8F5111-FC3B-AF3D-BC98-B736A0D372C6}"/>
              </a:ext>
            </a:extLst>
          </p:cNvPr>
          <p:cNvGrpSpPr/>
          <p:nvPr/>
        </p:nvGrpSpPr>
        <p:grpSpPr>
          <a:xfrm>
            <a:off x="8079140" y="1210510"/>
            <a:ext cx="3469347" cy="2126021"/>
            <a:chOff x="7723106" y="1552257"/>
            <a:chExt cx="3469347" cy="2126021"/>
          </a:xfrm>
        </p:grpSpPr>
        <p:pic>
          <p:nvPicPr>
            <p:cNvPr id="15" name="Picture 14" descr="A close-up of a mechanical device&#10;&#10;Description automatically generated">
              <a:extLst>
                <a:ext uri="{FF2B5EF4-FFF2-40B4-BE49-F238E27FC236}">
                  <a16:creationId xmlns="" xmlns:a16="http://schemas.microsoft.com/office/drawing/2014/main" id="{DC585791-235A-644A-BBE9-7CA8412D0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3106" y="1644195"/>
              <a:ext cx="3469347" cy="203408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6571F1EE-A248-1AC1-A083-8F35AF5E2595}"/>
                </a:ext>
              </a:extLst>
            </p:cNvPr>
            <p:cNvSpPr txBox="1"/>
            <p:nvPr/>
          </p:nvSpPr>
          <p:spPr>
            <a:xfrm>
              <a:off x="7781610" y="1552257"/>
              <a:ext cx="3370479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Cold/</a:t>
              </a:r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Warm Gas </a:t>
              </a:r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Thruster 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(</a:t>
              </a:r>
              <a:r>
                <a:rPr lang="en-US" sz="1400" kern="1200" dirty="0" err="1">
                  <a:latin typeface="Arial" charset="0"/>
                  <a:ea typeface="Arial" charset="0"/>
                  <a:cs typeface="Arial" charset="0"/>
                </a:rPr>
                <a:t>ThrustMe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</p:grpSp>
      <p:sp>
        <p:nvSpPr>
          <p:cNvPr id="28" name="Arrow: Right 27">
            <a:extLst>
              <a:ext uri="{FF2B5EF4-FFF2-40B4-BE49-F238E27FC236}">
                <a16:creationId xmlns="" xmlns:a16="http://schemas.microsoft.com/office/drawing/2014/main" id="{2FBA333C-DDA8-5D14-5A8A-96DE36253DD3}"/>
              </a:ext>
            </a:extLst>
          </p:cNvPr>
          <p:cNvSpPr/>
          <p:nvPr/>
        </p:nvSpPr>
        <p:spPr>
          <a:xfrm rot="10800000">
            <a:off x="3527605" y="5056703"/>
            <a:ext cx="855000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066F386-ECE5-485C-284B-10B4A241BCA3}"/>
              </a:ext>
            </a:extLst>
          </p:cNvPr>
          <p:cNvGrpSpPr/>
          <p:nvPr/>
        </p:nvGrpSpPr>
        <p:grpSpPr>
          <a:xfrm>
            <a:off x="606000" y="4107399"/>
            <a:ext cx="3370479" cy="1823431"/>
            <a:chOff x="695532" y="4107399"/>
            <a:chExt cx="3370479" cy="1823431"/>
          </a:xfrm>
        </p:grpSpPr>
        <p:pic>
          <p:nvPicPr>
            <p:cNvPr id="27" name="Picture 26" descr="A bright light in the dark&#10;&#10;Description automatically generated">
              <a:extLst>
                <a:ext uri="{FF2B5EF4-FFF2-40B4-BE49-F238E27FC236}">
                  <a16:creationId xmlns="" xmlns:a16="http://schemas.microsoft.com/office/drawing/2014/main" id="{2DBB4FD2-B553-D249-D7CC-6C3D7E8D3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9189" r="5229"/>
            <a:stretch/>
          </p:blipFill>
          <p:spPr>
            <a:xfrm>
              <a:off x="1481569" y="4521130"/>
              <a:ext cx="1800000" cy="14097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1B8BED7-AED2-BCEB-8D73-ABA43C28F139}"/>
                </a:ext>
              </a:extLst>
            </p:cNvPr>
            <p:cNvSpPr txBox="1"/>
            <p:nvPr/>
          </p:nvSpPr>
          <p:spPr>
            <a:xfrm>
              <a:off x="695532" y="4107399"/>
              <a:ext cx="3370479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400" b="1" kern="1200" dirty="0">
                  <a:latin typeface="Arial" charset="0"/>
                  <a:ea typeface="Arial" charset="0"/>
                  <a:cs typeface="Arial" charset="0"/>
                </a:rPr>
                <a:t>RF Neutralizer 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(</a:t>
              </a:r>
              <a:r>
                <a:rPr lang="en-US" sz="1400" kern="1200" dirty="0" err="1">
                  <a:latin typeface="Arial" charset="0"/>
                  <a:ea typeface="Arial" charset="0"/>
                  <a:cs typeface="Arial" charset="0"/>
                </a:rPr>
                <a:t>Busek</a:t>
              </a:r>
              <a:r>
                <a:rPr lang="en-US" sz="1400" kern="1200" dirty="0"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7D009240-7722-78F9-EBB9-20C67D30B576}"/>
              </a:ext>
            </a:extLst>
          </p:cNvPr>
          <p:cNvSpPr/>
          <p:nvPr/>
        </p:nvSpPr>
        <p:spPr>
          <a:xfrm>
            <a:off x="6165183" y="5710555"/>
            <a:ext cx="554372" cy="5543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Arc 3">
            <a:extLst>
              <a:ext uri="{FF2B5EF4-FFF2-40B4-BE49-F238E27FC236}">
                <a16:creationId xmlns="" xmlns:a16="http://schemas.microsoft.com/office/drawing/2014/main" id="{11AC82C9-9841-FCFE-24DA-E1CCBAA1C91F}"/>
              </a:ext>
            </a:extLst>
          </p:cNvPr>
          <p:cNvSpPr/>
          <p:nvPr/>
        </p:nvSpPr>
        <p:spPr>
          <a:xfrm rot="8240389">
            <a:off x="3170018" y="2484335"/>
            <a:ext cx="3157717" cy="4342751"/>
          </a:xfrm>
          <a:prstGeom prst="arc">
            <a:avLst>
              <a:gd name="adj1" fmla="val 16200000"/>
              <a:gd name="adj2" fmla="val 21113112"/>
            </a:avLst>
          </a:prstGeom>
          <a:ln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51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IODINE PLASMA CHEMISTRY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17</a:t>
            </a:fld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9655559-B0C1-CBC0-930D-223EB488309C}"/>
              </a:ext>
            </a:extLst>
          </p:cNvPr>
          <p:cNvSpPr/>
          <p:nvPr/>
        </p:nvSpPr>
        <p:spPr>
          <a:xfrm>
            <a:off x="4298510" y="1370250"/>
            <a:ext cx="7558129" cy="4474660"/>
          </a:xfrm>
          <a:prstGeom prst="rect">
            <a:avLst/>
          </a:prstGeom>
          <a:solidFill>
            <a:srgbClr val="FFF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940106F-527A-A669-EDB2-1F366532B83E}"/>
              </a:ext>
            </a:extLst>
          </p:cNvPr>
          <p:cNvSpPr/>
          <p:nvPr/>
        </p:nvSpPr>
        <p:spPr>
          <a:xfrm>
            <a:off x="335360" y="1370250"/>
            <a:ext cx="3888432" cy="4488750"/>
          </a:xfrm>
          <a:prstGeom prst="rect">
            <a:avLst/>
          </a:prstGeom>
          <a:solidFill>
            <a:srgbClr val="7030A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8E80BFC-0281-C2A6-A02B-738683171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8" y="2173088"/>
            <a:ext cx="3388641" cy="3159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1BAA57E4-B1F5-D82C-8CF5-07694F7F3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173087"/>
            <a:ext cx="7046308" cy="31594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93E68BF-1190-BD5F-73BA-A8856C60AEEA}"/>
              </a:ext>
            </a:extLst>
          </p:cNvPr>
          <p:cNvSpPr txBox="1"/>
          <p:nvPr/>
        </p:nvSpPr>
        <p:spPr>
          <a:xfrm>
            <a:off x="1617470" y="1631610"/>
            <a:ext cx="1313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Xenon (Xe)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71B533F-E17B-EC34-62A6-3B12BDC29736}"/>
              </a:ext>
            </a:extLst>
          </p:cNvPr>
          <p:cNvSpPr txBox="1"/>
          <p:nvPr/>
        </p:nvSpPr>
        <p:spPr>
          <a:xfrm>
            <a:off x="5691000" y="1645700"/>
            <a:ext cx="1653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Atomic Iodine (I)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26A8066-A85C-F8C6-6A35-2C74F1A46AF6}"/>
              </a:ext>
            </a:extLst>
          </p:cNvPr>
          <p:cNvSpPr txBox="1"/>
          <p:nvPr/>
        </p:nvSpPr>
        <p:spPr>
          <a:xfrm>
            <a:off x="9156000" y="1645700"/>
            <a:ext cx="1976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Molecular Iodine (I</a:t>
            </a:r>
            <a:r>
              <a:rPr lang="en-US" sz="1400" b="1" baseline="-250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B132394-0EA9-53E1-0928-8783362A903A}"/>
              </a:ext>
            </a:extLst>
          </p:cNvPr>
          <p:cNvSpPr txBox="1"/>
          <p:nvPr/>
        </p:nvSpPr>
        <p:spPr>
          <a:xfrm>
            <a:off x="-16983" y="6387335"/>
            <a:ext cx="11830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H.B.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Ambalampitiya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“Electron scattering cross-section calculations for atomic and molecular iodine”,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103 (2021)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J.R. Hamilton and J. Tennyson, “Iodine: I2 molecular and I atom”, technical report,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Quantemol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T. Lafleur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“Development and validation of an iodine plasma model for gridded ion thrusters”,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Plasma Sources Sci. Technol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114001 (2022)</a:t>
            </a:r>
          </a:p>
        </p:txBody>
      </p:sp>
    </p:spTree>
    <p:extLst>
      <p:ext uri="{BB962C8B-B14F-4D97-AF65-F5344CB8AC3E}">
        <p14:creationId xmlns:p14="http://schemas.microsoft.com/office/powerpoint/2010/main" val="380653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EXCITATION REACTIONS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BE284BD0-508B-7F96-48C6-0A4B8084D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74075"/>
              </p:ext>
            </p:extLst>
          </p:nvPr>
        </p:nvGraphicFramePr>
        <p:xfrm>
          <a:off x="1536423" y="1147917"/>
          <a:ext cx="342056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9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46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5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Xenon (Xe)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111464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Configuration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Energy (eV)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Helvetica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3/2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)6s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8.32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3/2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)6s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8.44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)6s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9.45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86097493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)6s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9.57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4043436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AD1515DB-F25E-00ED-22E2-1C7710182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359836"/>
              </p:ext>
            </p:extLst>
          </p:nvPr>
        </p:nvGraphicFramePr>
        <p:xfrm>
          <a:off x="1506000" y="4016095"/>
          <a:ext cx="342056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9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46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365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Atomic Iodine (I)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111464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Configuration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Energy (eV)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5s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0.00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5s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0.94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5s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)6s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6.77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5s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)6s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6.95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86097493"/>
                  </a:ext>
                </a:extLst>
              </a:tr>
              <a:tr h="2365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5s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5p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2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)6s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Helvetica" charset="0"/>
                          <a:cs typeface="Arial" panose="020B0604020202020204" pitchFamily="34" charset="0"/>
                        </a:rPr>
                        <a:t>7.55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9161944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7E52BE-5335-1B69-2CAD-ED49914B2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850" y="778125"/>
            <a:ext cx="3523231" cy="3210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236CBDE-A268-101A-4721-37F8CCBA7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20" y="4058003"/>
            <a:ext cx="3753801" cy="2378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D4949C-D3EC-69A1-271C-CE351DCBD056}"/>
              </a:ext>
            </a:extLst>
          </p:cNvPr>
          <p:cNvSpPr txBox="1"/>
          <p:nvPr/>
        </p:nvSpPr>
        <p:spPr>
          <a:xfrm>
            <a:off x="-21975" y="6273225"/>
            <a:ext cx="1183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NIST Atomic Spectra Database, 2023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T. Lafleur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“Development and validation of an iodine plasma model for gridded ion thrusters”,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Plasma Sources Sci. Technol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114001 (2022)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B. Esteves, “Investigation of iodine plasmas for space propulsion applications”, PhD thesis, Ecole Polytechnique, 2022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K.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Holste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“Performance of an iodine-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fueled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radio-frequency ion-thruster”,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Eur. Phys. J. D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 (2018)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20AC019-7B49-D194-C03E-44AAAF0510E9}"/>
              </a:ext>
            </a:extLst>
          </p:cNvPr>
          <p:cNvGrpSpPr/>
          <p:nvPr/>
        </p:nvGrpSpPr>
        <p:grpSpPr>
          <a:xfrm>
            <a:off x="741000" y="3395364"/>
            <a:ext cx="5490000" cy="394480"/>
            <a:chOff x="741000" y="3395364"/>
            <a:chExt cx="5490000" cy="394480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0C56F57-EE18-517D-22FA-479754EE3E6C}"/>
                </a:ext>
              </a:extLst>
            </p:cNvPr>
            <p:cNvSpPr txBox="1"/>
            <p:nvPr/>
          </p:nvSpPr>
          <p:spPr>
            <a:xfrm>
              <a:off x="741000" y="3442977"/>
              <a:ext cx="549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Advantage: </a:t>
              </a:r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Collisional energy loss is lower in iodine (T</a:t>
              </a:r>
              <a:r>
                <a:rPr lang="en-US" sz="1400" baseline="-250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e</a:t>
              </a:r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 &gt; ~4 eV)</a:t>
              </a:r>
              <a:endPara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8A626449-8F18-12E5-4DAE-E5CE218496FE}"/>
                </a:ext>
              </a:extLst>
            </p:cNvPr>
            <p:cNvSpPr/>
            <p:nvPr/>
          </p:nvSpPr>
          <p:spPr>
            <a:xfrm>
              <a:off x="831000" y="3395364"/>
              <a:ext cx="5265000" cy="394480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8755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COLLABORATORS (1/2)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="" xmlns:a16="http://schemas.microsoft.com/office/drawing/2014/main" id="{4CDBA936-9034-79BA-0652-743571D3B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80" y="1182652"/>
            <a:ext cx="1145635" cy="1097900"/>
          </a:xfrm>
          <a:prstGeom prst="rect">
            <a:avLst/>
          </a:prstGeom>
        </p:spPr>
      </p:pic>
      <p:pic>
        <p:nvPicPr>
          <p:cNvPr id="15" name="Picture 14" descr="A yellow letter on a blue background&#10;&#10;Description automatically generated">
            <a:extLst>
              <a:ext uri="{FF2B5EF4-FFF2-40B4-BE49-F238E27FC236}">
                <a16:creationId xmlns="" xmlns:a16="http://schemas.microsoft.com/office/drawing/2014/main" id="{53A2836C-33D8-26A1-180C-548C86356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7" r="17995"/>
          <a:stretch/>
        </p:blipFill>
        <p:spPr>
          <a:xfrm>
            <a:off x="1552693" y="4050107"/>
            <a:ext cx="1414602" cy="1162050"/>
          </a:xfrm>
          <a:prstGeom prst="rect">
            <a:avLst/>
          </a:prstGeom>
        </p:spPr>
      </p:pic>
      <p:pic>
        <p:nvPicPr>
          <p:cNvPr id="17" name="Picture 16" descr="A blue x with white text&#10;&#10;Description automatically generated">
            <a:extLst>
              <a:ext uri="{FF2B5EF4-FFF2-40B4-BE49-F238E27FC236}">
                <a16:creationId xmlns="" xmlns:a16="http://schemas.microsoft.com/office/drawing/2014/main" id="{B40168AA-E2A5-9F61-4C55-5AC9F2A2D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062" y="2579450"/>
            <a:ext cx="668436" cy="1162050"/>
          </a:xfrm>
          <a:prstGeom prst="rect">
            <a:avLst/>
          </a:prstGeom>
        </p:spPr>
      </p:pic>
      <p:pic>
        <p:nvPicPr>
          <p:cNvPr id="19" name="Picture 18" descr="A blue and white logo&#10;&#10;Description automatically generated">
            <a:extLst>
              <a:ext uri="{FF2B5EF4-FFF2-40B4-BE49-F238E27FC236}">
                <a16:creationId xmlns="" xmlns:a16="http://schemas.microsoft.com/office/drawing/2014/main" id="{773BAA25-175D-AD4D-416A-BF949C3142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248" y="2888057"/>
            <a:ext cx="1241228" cy="3675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D4DEF63-09AE-D0A3-7741-DDA4F9C95D01}"/>
              </a:ext>
            </a:extLst>
          </p:cNvPr>
          <p:cNvSpPr txBox="1"/>
          <p:nvPr/>
        </p:nvSpPr>
        <p:spPr>
          <a:xfrm>
            <a:off x="3525110" y="1494000"/>
            <a:ext cx="5386802" cy="47857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noAutofit/>
          </a:bodyPr>
          <a:lstStyle/>
          <a:p>
            <a:r>
              <a:rPr lang="en-US" sz="1600" b="1" dirty="0">
                <a:latin typeface="Arial"/>
                <a:cs typeface="Arial"/>
              </a:rPr>
              <a:t>Lui Habl, Elena </a:t>
            </a:r>
            <a:r>
              <a:rPr lang="en-US" sz="1600" b="1" dirty="0" err="1">
                <a:latin typeface="Arial"/>
                <a:cs typeface="Arial"/>
              </a:rPr>
              <a:t>Zorzoli</a:t>
            </a:r>
            <a:r>
              <a:rPr lang="en-US" sz="1600" b="1" dirty="0">
                <a:latin typeface="Arial"/>
                <a:cs typeface="Arial"/>
              </a:rPr>
              <a:t> Rossi, Dmytro </a:t>
            </a:r>
            <a:r>
              <a:rPr lang="en-US" sz="1600" b="1" dirty="0" err="1">
                <a:latin typeface="Arial"/>
                <a:cs typeface="Arial"/>
              </a:rPr>
              <a:t>Rafalskyi</a:t>
            </a:r>
            <a:endParaRPr lang="en-US" sz="1600" b="1" dirty="0">
              <a:latin typeface="Arial"/>
              <a:cs typeface="Arial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ThrustMe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France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FFE22F8-E0DF-EE00-F3E6-45BD51433869}"/>
              </a:ext>
            </a:extLst>
          </p:cNvPr>
          <p:cNvSpPr txBox="1"/>
          <p:nvPr/>
        </p:nvSpPr>
        <p:spPr>
          <a:xfrm>
            <a:off x="3525110" y="2950423"/>
            <a:ext cx="6923401" cy="4785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Anne Bourdon, Pascal Chabert, Benjamin Esteves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Laboratoire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 Physique des Plasmas, Ecole Polytechnique, France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0792D9C-1B87-28F4-7E6C-76ACE53B3F2C}"/>
              </a:ext>
            </a:extLst>
          </p:cNvPr>
          <p:cNvSpPr txBox="1"/>
          <p:nvPr/>
        </p:nvSpPr>
        <p:spPr>
          <a:xfrm>
            <a:off x="3525110" y="4403472"/>
            <a:ext cx="6428402" cy="4785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Oliver Jia-Richards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Department of Aerospace Engineering, University of Michigan, USA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BE33EBE-A2C3-D329-2B39-61098189B786}"/>
              </a:ext>
            </a:extLst>
          </p:cNvPr>
          <p:cNvSpPr txBox="1"/>
          <p:nvPr/>
        </p:nvSpPr>
        <p:spPr>
          <a:xfrm>
            <a:off x="3523760" y="5758378"/>
            <a:ext cx="5386802" cy="478577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Javier Martinez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Martinez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Independent, Germany</a:t>
            </a:r>
          </a:p>
        </p:txBody>
      </p:sp>
    </p:spTree>
    <p:extLst>
      <p:ext uri="{BB962C8B-B14F-4D97-AF65-F5344CB8AC3E}">
        <p14:creationId xmlns:p14="http://schemas.microsoft.com/office/powerpoint/2010/main" val="24042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PLASMA MODELLING (1/3)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02F7A06-2B24-1375-C6C9-9117863FC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795634"/>
              </p:ext>
            </p:extLst>
          </p:nvPr>
        </p:nvGraphicFramePr>
        <p:xfrm>
          <a:off x="755558" y="4686195"/>
          <a:ext cx="3420560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9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46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954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Iodine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6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I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I, I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+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I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+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I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2+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I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-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, 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e</a:t>
                      </a:r>
                      <a:r>
                        <a:rPr lang="en-US" sz="1600" b="0" baseline="30000" dirty="0">
                          <a:solidFill>
                            <a:schemeClr val="tx1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55CEF7-6E01-EF00-5038-A16B2CA2A9D5}"/>
              </a:ext>
            </a:extLst>
          </p:cNvPr>
          <p:cNvSpPr txBox="1"/>
          <p:nvPr/>
        </p:nvSpPr>
        <p:spPr>
          <a:xfrm>
            <a:off x="6741420" y="1074043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Continuity equation for each species: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D51606C-9B83-EB0D-EA84-7021A3D2E812}"/>
              </a:ext>
            </a:extLst>
          </p:cNvPr>
          <p:cNvSpPr txBox="1"/>
          <p:nvPr/>
        </p:nvSpPr>
        <p:spPr>
          <a:xfrm>
            <a:off x="6729645" y="2283956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Global electron power balance: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3D3FBAE-24FB-5FAF-6712-70E83D662EA3}"/>
              </a:ext>
            </a:extLst>
          </p:cNvPr>
          <p:cNvSpPr txBox="1"/>
          <p:nvPr/>
        </p:nvSpPr>
        <p:spPr>
          <a:xfrm>
            <a:off x="6741420" y="4734124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Electromagnetic ICP model: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094224E-DD47-96CF-4F5E-7F9EF2EA8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770" y="5118777"/>
            <a:ext cx="3165172" cy="671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3BBDACC-D0AA-8D9D-22B0-DA51C0C0D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4243" y="5867398"/>
            <a:ext cx="1890000" cy="593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7505B5-361D-CDC9-AD7F-668ADFA0A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86" y="1180003"/>
            <a:ext cx="4676396" cy="343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544D898-6FE0-487E-1BE0-32D5EF692F13}"/>
                  </a:ext>
                </a:extLst>
              </p:cNvPr>
              <p:cNvSpPr txBox="1"/>
              <p:nvPr/>
            </p:nvSpPr>
            <p:spPr>
              <a:xfrm>
                <a:off x="8348413" y="1555271"/>
                <a:ext cx="1834220" cy="62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1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A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1600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AU" sz="16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AU" sz="1600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544D898-6FE0-487E-1BE0-32D5EF692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413" y="1555271"/>
                <a:ext cx="1834220" cy="6253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0F7DF0CE-5BCA-AC7D-AF57-8C18EE689084}"/>
                  </a:ext>
                </a:extLst>
              </p:cNvPr>
              <p:cNvSpPr txBox="1"/>
              <p:nvPr/>
            </p:nvSpPr>
            <p:spPr>
              <a:xfrm>
                <a:off x="7815458" y="2816724"/>
                <a:ext cx="2944203" cy="555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1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AU" sz="160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16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en-A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6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𝑎𝑏𝑠</m:t>
                              </m:r>
                            </m:sub>
                          </m:sSub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AU" sz="16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𝑙𝑜𝑠𝑠</m:t>
                                  </m:r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7DF0CE-5BCA-AC7D-AF57-8C18EE689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458" y="2816724"/>
                <a:ext cx="2944203" cy="5555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381F6D08-D479-C4F7-0183-2B7D2C5FAF93}"/>
                  </a:ext>
                </a:extLst>
              </p:cNvPr>
              <p:cNvSpPr txBox="1"/>
              <p:nvPr/>
            </p:nvSpPr>
            <p:spPr>
              <a:xfrm>
                <a:off x="7737451" y="3978611"/>
                <a:ext cx="3293145" cy="586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sz="16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AU" sz="160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AU" sz="160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e>
                      </m:d>
                      <m:r>
                        <a:rPr lang="en-A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1600" b="0" i="1" smtClean="0">
                              <a:latin typeface="Cambria Math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AU" sz="1600" b="0" i="1" smtClean="0"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AU" sz="16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𝑔𝑎𝑖𝑛</m:t>
                                      </m:r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AU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AU" sz="16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𝑙𝑜𝑠𝑠</m:t>
                                      </m:r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num>
                        <m:den>
                          <m:r>
                            <a:rPr lang="en-AU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AU" sz="16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1F6D08-D479-C4F7-0183-2B7D2C5FA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451" y="3978611"/>
                <a:ext cx="3293145" cy="586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787B269-11B1-67A1-C917-85B2FC79486C}"/>
              </a:ext>
            </a:extLst>
          </p:cNvPr>
          <p:cNvSpPr txBox="1"/>
          <p:nvPr/>
        </p:nvSpPr>
        <p:spPr>
          <a:xfrm>
            <a:off x="6732120" y="3564000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Global neutral gas heating equation: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718B9D64-F0D7-6C43-41E7-59A9045EEBCF}"/>
              </a:ext>
            </a:extLst>
          </p:cNvPr>
          <p:cNvSpPr/>
          <p:nvPr/>
        </p:nvSpPr>
        <p:spPr>
          <a:xfrm>
            <a:off x="2361000" y="4653213"/>
            <a:ext cx="495000" cy="38229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A8F0375F-FB87-38D7-CDA5-DBD446BD4793}"/>
              </a:ext>
            </a:extLst>
          </p:cNvPr>
          <p:cNvCxnSpPr/>
          <p:nvPr/>
        </p:nvCxnSpPr>
        <p:spPr>
          <a:xfrm>
            <a:off x="2631000" y="5051285"/>
            <a:ext cx="0" cy="447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7C588CF7-18AD-E43E-7747-A79BE17C8A3E}"/>
              </a:ext>
            </a:extLst>
          </p:cNvPr>
          <p:cNvCxnSpPr/>
          <p:nvPr/>
        </p:nvCxnSpPr>
        <p:spPr>
          <a:xfrm>
            <a:off x="2631000" y="5498533"/>
            <a:ext cx="585000" cy="0"/>
          </a:xfrm>
          <a:prstGeom prst="straightConnector1">
            <a:avLst/>
          </a:prstGeom>
          <a:ln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D8A6D0C-821B-CFC4-D714-A2A0A0FF50F4}"/>
              </a:ext>
            </a:extLst>
          </p:cNvPr>
          <p:cNvSpPr txBox="1"/>
          <p:nvPr/>
        </p:nvSpPr>
        <p:spPr>
          <a:xfrm>
            <a:off x="3216000" y="5344644"/>
            <a:ext cx="35099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Ground state (and some excited states)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5D1C5A-CCEC-C4FF-420E-61CEBF35772A}"/>
              </a:ext>
            </a:extLst>
          </p:cNvPr>
          <p:cNvSpPr txBox="1"/>
          <p:nvPr/>
        </p:nvSpPr>
        <p:spPr>
          <a:xfrm>
            <a:off x="-27483" y="6174000"/>
            <a:ext cx="1183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Grondein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“Global model of an iodine gridded plasma thruster”,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Phys. Plasmas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033514 (2016) 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T. Lafleur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“Development and validation of an iodine plasma model for gridded ion thrusters”,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Plasma Sources Sci. Technol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114001 (2022)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B. Esteves, “Investigation of iodine plasmas for space propulsion applications”, PhD thesis, Ecole Polytechnique, 2022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Levko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and L.L. Raja, “Fluid modelling of inductively coupled iodine plasma for electric propulsion conditions”,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J. App. Phys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173302 (2021)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S. Andrews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l, “Coupled global and PIC modelling of the REGULUS cathode-less plasma thrusters operating on xenon, iodine and krypton”,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Acta </a:t>
            </a:r>
            <a:r>
              <a:rPr lang="en-AU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Astronautica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207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227 (2023)  </a:t>
            </a:r>
          </a:p>
        </p:txBody>
      </p:sp>
    </p:spTree>
    <p:extLst>
      <p:ext uri="{BB962C8B-B14F-4D97-AF65-F5344CB8AC3E}">
        <p14:creationId xmlns:p14="http://schemas.microsoft.com/office/powerpoint/2010/main" val="637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5" grpId="0"/>
      <p:bldP spid="16" grpId="0"/>
      <p:bldP spid="17" grpId="0"/>
      <p:bldP spid="18" grpId="0"/>
      <p:bldP spid="19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PLASMA MODELLING (2/3)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7599BF-BEE3-95BB-ABF2-8662DB09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45" y="1135889"/>
            <a:ext cx="6903243" cy="5410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B7BB6FA0-7BF6-E84E-CD70-8152E9D971F7}"/>
                  </a:ext>
                </a:extLst>
              </p:cNvPr>
              <p:cNvSpPr txBox="1"/>
              <p:nvPr/>
            </p:nvSpPr>
            <p:spPr>
              <a:xfrm>
                <a:off x="9359177" y="3520889"/>
                <a:ext cx="914225" cy="521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AU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̇"/>
                              <m:ctrlPr>
                                <a:rPr lang="en-AU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BB6FA0-7BF6-E84E-CD70-8152E9D97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9177" y="3520889"/>
                <a:ext cx="914225" cy="5214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c 6">
            <a:extLst>
              <a:ext uri="{FF2B5EF4-FFF2-40B4-BE49-F238E27FC236}">
                <a16:creationId xmlns="" xmlns:a16="http://schemas.microsoft.com/office/drawing/2014/main" id="{4DECDC6A-C469-771C-94F3-6F56B54C7F91}"/>
              </a:ext>
            </a:extLst>
          </p:cNvPr>
          <p:cNvSpPr/>
          <p:nvPr/>
        </p:nvSpPr>
        <p:spPr>
          <a:xfrm>
            <a:off x="6222485" y="2101819"/>
            <a:ext cx="3593805" cy="2658140"/>
          </a:xfrm>
          <a:prstGeom prst="arc">
            <a:avLst/>
          </a:prstGeom>
          <a:ln w="25400" cap="rnd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="" xmlns:a16="http://schemas.microsoft.com/office/drawing/2014/main" id="{B8210932-B2F3-6D59-F0E1-A6072EA3D924}"/>
              </a:ext>
            </a:extLst>
          </p:cNvPr>
          <p:cNvSpPr/>
          <p:nvPr/>
        </p:nvSpPr>
        <p:spPr>
          <a:xfrm flipV="1">
            <a:off x="6222484" y="3075662"/>
            <a:ext cx="3593805" cy="2307265"/>
          </a:xfrm>
          <a:prstGeom prst="arc">
            <a:avLst/>
          </a:prstGeom>
          <a:ln w="25400" cap="rnd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00D977-6F64-2C3B-77E9-6145E9C1F301}"/>
              </a:ext>
            </a:extLst>
          </p:cNvPr>
          <p:cNvSpPr txBox="1"/>
          <p:nvPr/>
        </p:nvSpPr>
        <p:spPr>
          <a:xfrm>
            <a:off x="-16983" y="6669000"/>
            <a:ext cx="118306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T. Lafleur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“Development and validation of an iodine plasma model for gridded ion thrusters”,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Plasma Sources Sci. Technol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114001 (2022)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80A561E-292E-72D6-39ED-38C9159E582E}"/>
              </a:ext>
            </a:extLst>
          </p:cNvPr>
          <p:cNvSpPr/>
          <p:nvPr/>
        </p:nvSpPr>
        <p:spPr>
          <a:xfrm>
            <a:off x="876000" y="3875860"/>
            <a:ext cx="7143388" cy="26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6C0420D-4779-A6E6-355A-4F73AE74B21C}"/>
              </a:ext>
            </a:extLst>
          </p:cNvPr>
          <p:cNvSpPr/>
          <p:nvPr/>
        </p:nvSpPr>
        <p:spPr>
          <a:xfrm>
            <a:off x="4567766" y="1100156"/>
            <a:ext cx="3343379" cy="2658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B3033DD-EF9F-1DBF-7857-5F772212FD21}"/>
              </a:ext>
            </a:extLst>
          </p:cNvPr>
          <p:cNvGrpSpPr/>
          <p:nvPr/>
        </p:nvGrpSpPr>
        <p:grpSpPr>
          <a:xfrm>
            <a:off x="9767349" y="402278"/>
            <a:ext cx="1617481" cy="789068"/>
            <a:chOff x="8298789" y="913827"/>
            <a:chExt cx="2714756" cy="1324360"/>
          </a:xfrm>
        </p:grpSpPr>
        <p:pic>
          <p:nvPicPr>
            <p:cNvPr id="18" name="Picture 17" descr="A light shining through a hole in a wall&#10;&#10;Description automatically generated">
              <a:extLst>
                <a:ext uri="{FF2B5EF4-FFF2-40B4-BE49-F238E27FC236}">
                  <a16:creationId xmlns="" xmlns:a16="http://schemas.microsoft.com/office/drawing/2014/main" id="{B12FB446-A6FE-AB0A-635F-F161B7846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66" t="10239" r="28119" b="18081"/>
            <a:stretch/>
          </p:blipFill>
          <p:spPr>
            <a:xfrm>
              <a:off x="8321844" y="913827"/>
              <a:ext cx="2691701" cy="12994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32BAE34-824D-A71F-BF7B-104F6DB6C3E5}"/>
                </a:ext>
              </a:extLst>
            </p:cNvPr>
            <p:cNvSpPr txBox="1"/>
            <p:nvPr/>
          </p:nvSpPr>
          <p:spPr>
            <a:xfrm>
              <a:off x="8298789" y="1954075"/>
              <a:ext cx="1420380" cy="28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</a:t>
              </a:r>
              <a:r>
                <a:rPr lang="en-AU" sz="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ThrustMe</a:t>
              </a:r>
              <a:endParaRPr lang="en-AU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046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PLASMA MODELLING (3/3)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D023BF6D-F412-5DAB-8658-8093C86677D3}"/>
              </a:ext>
            </a:extLst>
          </p:cNvPr>
          <p:cNvGrpSpPr/>
          <p:nvPr/>
        </p:nvGrpSpPr>
        <p:grpSpPr>
          <a:xfrm>
            <a:off x="4296000" y="5974942"/>
            <a:ext cx="4230000" cy="379058"/>
            <a:chOff x="4566000" y="5755570"/>
            <a:chExt cx="4230000" cy="379058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D387D50-4180-DEF6-DB99-915E00764A38}"/>
                </a:ext>
              </a:extLst>
            </p:cNvPr>
            <p:cNvSpPr txBox="1"/>
            <p:nvPr/>
          </p:nvSpPr>
          <p:spPr>
            <a:xfrm>
              <a:off x="4566000" y="5786407"/>
              <a:ext cx="4230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Current iodine reaction set seems quite good!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7A197194-9B3F-B763-8C68-52781278D9B6}"/>
                </a:ext>
              </a:extLst>
            </p:cNvPr>
            <p:cNvSpPr/>
            <p:nvPr/>
          </p:nvSpPr>
          <p:spPr>
            <a:xfrm>
              <a:off x="4836000" y="5755570"/>
              <a:ext cx="3690000" cy="379058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30D9C1B-771E-6676-A305-A92BD6994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000" y="1549524"/>
            <a:ext cx="9040778" cy="41733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4D1BE9A-6A4D-DFEF-9998-5F10C76E7442}"/>
              </a:ext>
            </a:extLst>
          </p:cNvPr>
          <p:cNvGrpSpPr/>
          <p:nvPr/>
        </p:nvGrpSpPr>
        <p:grpSpPr>
          <a:xfrm>
            <a:off x="9767349" y="402278"/>
            <a:ext cx="1617481" cy="789068"/>
            <a:chOff x="8298789" y="913827"/>
            <a:chExt cx="2714756" cy="1324360"/>
          </a:xfrm>
        </p:grpSpPr>
        <p:pic>
          <p:nvPicPr>
            <p:cNvPr id="13" name="Picture 12" descr="A light shining through a hole in a wall&#10;&#10;Description automatically generated">
              <a:extLst>
                <a:ext uri="{FF2B5EF4-FFF2-40B4-BE49-F238E27FC236}">
                  <a16:creationId xmlns="" xmlns:a16="http://schemas.microsoft.com/office/drawing/2014/main" id="{F3EEE161-3F14-E504-0E3C-7099AB3B8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66" t="10239" r="28119" b="18081"/>
            <a:stretch/>
          </p:blipFill>
          <p:spPr>
            <a:xfrm>
              <a:off x="8321844" y="913827"/>
              <a:ext cx="2691701" cy="12994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57F530E-18AA-E75A-E614-2515AFAA00EB}"/>
                </a:ext>
              </a:extLst>
            </p:cNvPr>
            <p:cNvSpPr txBox="1"/>
            <p:nvPr/>
          </p:nvSpPr>
          <p:spPr>
            <a:xfrm>
              <a:off x="8298789" y="1954075"/>
              <a:ext cx="1420380" cy="28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</a:t>
              </a:r>
              <a:r>
                <a:rPr lang="en-AU" sz="5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ThrustMe</a:t>
              </a:r>
              <a:endParaRPr lang="en-AU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F157302-59AA-FEBC-1E08-872A2424B5E0}"/>
              </a:ext>
            </a:extLst>
          </p:cNvPr>
          <p:cNvSpPr txBox="1"/>
          <p:nvPr/>
        </p:nvSpPr>
        <p:spPr>
          <a:xfrm>
            <a:off x="2676000" y="2484000"/>
            <a:ext cx="103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AU" sz="14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g/s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8592A5-9EE9-233F-3F11-55F2923E7E88}"/>
              </a:ext>
            </a:extLst>
          </p:cNvPr>
          <p:cNvSpPr txBox="1"/>
          <p:nvPr/>
        </p:nvSpPr>
        <p:spPr>
          <a:xfrm>
            <a:off x="5553889" y="2487154"/>
            <a:ext cx="103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58 </a:t>
            </a:r>
            <a:r>
              <a:rPr lang="en-AU" sz="14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g/s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C8CBFE-105E-5D95-F28D-EC64E3F3F228}"/>
              </a:ext>
            </a:extLst>
          </p:cNvPr>
          <p:cNvSpPr txBox="1"/>
          <p:nvPr/>
        </p:nvSpPr>
        <p:spPr>
          <a:xfrm>
            <a:off x="8532750" y="2484000"/>
            <a:ext cx="103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99 </a:t>
            </a:r>
            <a:r>
              <a:rPr lang="en-AU" sz="1400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g/s</a:t>
            </a:r>
          </a:p>
        </p:txBody>
      </p:sp>
    </p:spTree>
    <p:extLst>
      <p:ext uri="{BB962C8B-B14F-4D97-AF65-F5344CB8AC3E}">
        <p14:creationId xmlns:p14="http://schemas.microsoft.com/office/powerpoint/2010/main" val="40743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IODINE MATERIAL COMPATIBILITY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8EC861-784D-449C-C644-13AD966E4CF7}"/>
              </a:ext>
            </a:extLst>
          </p:cNvPr>
          <p:cNvSpPr txBox="1"/>
          <p:nvPr/>
        </p:nvSpPr>
        <p:spPr>
          <a:xfrm>
            <a:off x="0" y="6534000"/>
            <a:ext cx="8132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J. Martinez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Martinez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and 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Rafalskyi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“Design and development of iodine flow control systems for miniaturized propulsion systems”,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CEAS Space Journal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91 (2022)</a:t>
            </a:r>
          </a:p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Zschatzsch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“Corrosion of metal parts on satellites by iodine exposure in space”,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Electric Propulsion </a:t>
            </a:r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1 (2022).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DC700F2-D9B8-81DC-F48F-49ED1978C8DE}"/>
              </a:ext>
            </a:extLst>
          </p:cNvPr>
          <p:cNvGrpSpPr/>
          <p:nvPr/>
        </p:nvGrpSpPr>
        <p:grpSpPr>
          <a:xfrm>
            <a:off x="696000" y="1115270"/>
            <a:ext cx="4905000" cy="383473"/>
            <a:chOff x="696000" y="1227807"/>
            <a:chExt cx="4905000" cy="383473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1B2E4B4F-FC27-A976-911F-EF9DA355285A}"/>
                </a:ext>
              </a:extLst>
            </p:cNvPr>
            <p:cNvSpPr txBox="1"/>
            <p:nvPr/>
          </p:nvSpPr>
          <p:spPr>
            <a:xfrm>
              <a:off x="696000" y="1244093"/>
              <a:ext cx="4905000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Challenge: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Iodine is reactive with many materials!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84808D68-9B56-445C-5835-FAA3E1E3A1D3}"/>
                </a:ext>
              </a:extLst>
            </p:cNvPr>
            <p:cNvSpPr/>
            <p:nvPr/>
          </p:nvSpPr>
          <p:spPr>
            <a:xfrm>
              <a:off x="831000" y="1227807"/>
              <a:ext cx="4659328" cy="383473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E1A5FD6-1CA6-E9F7-0E07-2557CC88D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54" y="2670682"/>
            <a:ext cx="4630891" cy="3332566"/>
          </a:xfrm>
          <a:prstGeom prst="rect">
            <a:avLst/>
          </a:prstGeom>
        </p:spPr>
      </p:pic>
      <p:graphicFrame>
        <p:nvGraphicFramePr>
          <p:cNvPr id="16" name="Table 17">
            <a:extLst>
              <a:ext uri="{FF2B5EF4-FFF2-40B4-BE49-F238E27FC236}">
                <a16:creationId xmlns="" xmlns:a16="http://schemas.microsoft.com/office/drawing/2014/main" id="{49870AF5-D44D-C7A3-AFBD-1285A5FB8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482560"/>
              </p:ext>
            </p:extLst>
          </p:nvPr>
        </p:nvGraphicFramePr>
        <p:xfrm>
          <a:off x="6771825" y="2154519"/>
          <a:ext cx="4604000" cy="158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4000">
                  <a:extLst>
                    <a:ext uri="{9D8B030D-6E8A-4147-A177-3AD203B41FA5}">
                      <a16:colId xmlns="" xmlns:a16="http://schemas.microsoft.com/office/drawing/2014/main" val="997233191"/>
                    </a:ext>
                  </a:extLst>
                </a:gridCol>
              </a:tblGrid>
              <a:tr h="316867">
                <a:tc>
                  <a:txBody>
                    <a:bodyPr/>
                    <a:lstStyle/>
                    <a:p>
                      <a:r>
                        <a:rPr lang="en-A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Chemical Reactance With Iodine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80439930"/>
                  </a:ext>
                </a:extLst>
              </a:tr>
              <a:tr h="316867">
                <a:tc>
                  <a:txBody>
                    <a:bodyPr/>
                    <a:lstStyle/>
                    <a:p>
                      <a:r>
                        <a:rPr lang="en-A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Aluminium and aluminium alloys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3193152"/>
                  </a:ext>
                </a:extLst>
              </a:tr>
              <a:tr h="316867">
                <a:tc>
                  <a:txBody>
                    <a:bodyPr/>
                    <a:lstStyle/>
                    <a:p>
                      <a:r>
                        <a:rPr lang="en-A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Stainless steel and stainless-steel alloys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0914321"/>
                  </a:ext>
                </a:extLst>
              </a:tr>
              <a:tr h="316867">
                <a:tc>
                  <a:txBody>
                    <a:bodyPr/>
                    <a:lstStyle/>
                    <a:p>
                      <a:r>
                        <a:rPr lang="en-A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Copper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31953422"/>
                  </a:ext>
                </a:extLst>
              </a:tr>
              <a:tr h="316867">
                <a:tc>
                  <a:txBody>
                    <a:bodyPr/>
                    <a:lstStyle/>
                    <a:p>
                      <a:r>
                        <a:rPr lang="en-A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1117849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6AC5A514-C62E-2DBF-29BC-00BF4F6342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985137"/>
              </p:ext>
            </p:extLst>
          </p:nvPr>
        </p:nvGraphicFramePr>
        <p:xfrm>
          <a:off x="6771000" y="4552451"/>
          <a:ext cx="4604000" cy="1267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4000">
                  <a:extLst>
                    <a:ext uri="{9D8B030D-6E8A-4147-A177-3AD203B41FA5}">
                      <a16:colId xmlns="" xmlns:a16="http://schemas.microsoft.com/office/drawing/2014/main" val="997233191"/>
                    </a:ext>
                  </a:extLst>
                </a:gridCol>
              </a:tblGrid>
              <a:tr h="316867">
                <a:tc>
                  <a:txBody>
                    <a:bodyPr/>
                    <a:lstStyle/>
                    <a:p>
                      <a:r>
                        <a:rPr lang="en-AU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Chemical Reactance With Iodine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80439930"/>
                  </a:ext>
                </a:extLst>
              </a:tr>
              <a:tr h="316867">
                <a:tc>
                  <a:txBody>
                    <a:bodyPr/>
                    <a:lstStyle/>
                    <a:p>
                      <a:r>
                        <a:rPr lang="en-A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Refractory metals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83193152"/>
                  </a:ext>
                </a:extLst>
              </a:tr>
              <a:tr h="316867">
                <a:tc>
                  <a:txBody>
                    <a:bodyPr/>
                    <a:lstStyle/>
                    <a:p>
                      <a:r>
                        <a:rPr lang="en-A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ceramics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0914321"/>
                  </a:ext>
                </a:extLst>
              </a:tr>
              <a:tr h="316867">
                <a:tc>
                  <a:txBody>
                    <a:bodyPr/>
                    <a:lstStyle/>
                    <a:p>
                      <a:r>
                        <a:rPr lang="en-A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Polymers and polymer coatings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3195342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FA7C8B6-DB29-C1E4-A34C-8F8F9360E944}"/>
              </a:ext>
            </a:extLst>
          </p:cNvPr>
          <p:cNvSpPr txBox="1"/>
          <p:nvPr/>
        </p:nvSpPr>
        <p:spPr>
          <a:xfrm>
            <a:off x="1478530" y="6015446"/>
            <a:ext cx="333993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Al 6082 SEM micrography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2822368-DD9F-5E0F-CD0F-5DF428317BED}"/>
              </a:ext>
            </a:extLst>
          </p:cNvPr>
          <p:cNvGrpSpPr/>
          <p:nvPr/>
        </p:nvGrpSpPr>
        <p:grpSpPr>
          <a:xfrm>
            <a:off x="2062339" y="1904623"/>
            <a:ext cx="3571076" cy="383473"/>
            <a:chOff x="1731001" y="1962782"/>
            <a:chExt cx="3571076" cy="383473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30A5A0A-726A-F39B-44C8-46CCF80C64AF}"/>
                </a:ext>
              </a:extLst>
            </p:cNvPr>
            <p:cNvSpPr txBox="1"/>
            <p:nvPr/>
          </p:nvSpPr>
          <p:spPr>
            <a:xfrm>
              <a:off x="1731001" y="1991281"/>
              <a:ext cx="3571076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Solution: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Careful material selection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4C62553-3195-E165-E331-EE4FBC1B54CA}"/>
                </a:ext>
              </a:extLst>
            </p:cNvPr>
            <p:cNvSpPr/>
            <p:nvPr/>
          </p:nvSpPr>
          <p:spPr>
            <a:xfrm>
              <a:off x="1776001" y="1962782"/>
              <a:ext cx="3464999" cy="383473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32" name="Arrow: Bent-Up 31">
            <a:extLst>
              <a:ext uri="{FF2B5EF4-FFF2-40B4-BE49-F238E27FC236}">
                <a16:creationId xmlns="" xmlns:a16="http://schemas.microsoft.com/office/drawing/2014/main" id="{784F8F65-DA73-6232-E593-9584D2E45D8B}"/>
              </a:ext>
            </a:extLst>
          </p:cNvPr>
          <p:cNvSpPr/>
          <p:nvPr/>
        </p:nvSpPr>
        <p:spPr>
          <a:xfrm rot="5400000">
            <a:off x="1402096" y="1646415"/>
            <a:ext cx="622179" cy="541127"/>
          </a:xfrm>
          <a:prstGeom prst="bent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98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86" y="2766218"/>
            <a:ext cx="1029362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2. INDUCTIVE ELECTROTHERMAL PROPULSION</a:t>
            </a:r>
            <a:endParaRPr lang="en-US" sz="35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PROPULSION COMPARISON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FD2A526-C15A-89A7-4A8B-C661AE28515F}"/>
              </a:ext>
            </a:extLst>
          </p:cNvPr>
          <p:cNvGrpSpPr/>
          <p:nvPr/>
        </p:nvGrpSpPr>
        <p:grpSpPr>
          <a:xfrm>
            <a:off x="1274891" y="1198971"/>
            <a:ext cx="8424936" cy="5285487"/>
            <a:chOff x="1400536" y="1197562"/>
            <a:chExt cx="8055109" cy="4925447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8405FEA-1DF0-C9AF-DBF3-CCB8ADB2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536" y="1197562"/>
              <a:ext cx="8055109" cy="492544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00D9E8BD-8F81-0C1B-B07E-8A4E1472FE64}"/>
                </a:ext>
              </a:extLst>
            </p:cNvPr>
            <p:cNvSpPr/>
            <p:nvPr/>
          </p:nvSpPr>
          <p:spPr>
            <a:xfrm>
              <a:off x="1469985" y="1250065"/>
              <a:ext cx="700522" cy="4490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54B8213-0FD4-BD8C-9B22-4554EE1423AE}"/>
                </a:ext>
              </a:extLst>
            </p:cNvPr>
            <p:cNvSpPr/>
            <p:nvPr/>
          </p:nvSpPr>
          <p:spPr>
            <a:xfrm>
              <a:off x="2085371" y="5546202"/>
              <a:ext cx="7255399" cy="565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B41D78E-CAAF-FBDC-DF12-EB73EAF0419A}"/>
              </a:ext>
            </a:extLst>
          </p:cNvPr>
          <p:cNvSpPr txBox="1"/>
          <p:nvPr/>
        </p:nvSpPr>
        <p:spPr>
          <a:xfrm rot="16200000">
            <a:off x="204016" y="3108369"/>
            <a:ext cx="3019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Thrust (“Maneuver Time”)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EED4424-7E65-7887-ABB5-60328D1363C0}"/>
              </a:ext>
            </a:extLst>
          </p:cNvPr>
          <p:cNvSpPr txBox="1"/>
          <p:nvPr/>
        </p:nvSpPr>
        <p:spPr>
          <a:xfrm>
            <a:off x="3587709" y="6072974"/>
            <a:ext cx="3799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Specific Impulse (“Fuel Efficiency”)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="" xmlns:a16="http://schemas.microsoft.com/office/drawing/2014/main" id="{CFEE4987-9CFA-0F75-1D73-4F1E6FCB03A4}"/>
              </a:ext>
            </a:extLst>
          </p:cNvPr>
          <p:cNvSpPr/>
          <p:nvPr/>
        </p:nvSpPr>
        <p:spPr>
          <a:xfrm>
            <a:off x="5456208" y="3384000"/>
            <a:ext cx="1216662" cy="790789"/>
          </a:xfrm>
          <a:prstGeom prst="roundRect">
            <a:avLst/>
          </a:prstGeom>
          <a:solidFill>
            <a:srgbClr val="7030A0">
              <a:alpha val="50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1496BE68-530A-6081-1DC3-B5A620DA2C35}"/>
              </a:ext>
            </a:extLst>
          </p:cNvPr>
          <p:cNvGrpSpPr/>
          <p:nvPr/>
        </p:nvGrpSpPr>
        <p:grpSpPr>
          <a:xfrm>
            <a:off x="2516776" y="3254423"/>
            <a:ext cx="2218049" cy="1490492"/>
            <a:chOff x="3043954" y="3362459"/>
            <a:chExt cx="2218049" cy="1490492"/>
          </a:xfrm>
        </p:grpSpPr>
        <p:sp>
          <p:nvSpPr>
            <p:cNvPr id="22" name="Rounded Rectangle 24">
              <a:extLst>
                <a:ext uri="{FF2B5EF4-FFF2-40B4-BE49-F238E27FC236}">
                  <a16:creationId xmlns="" xmlns:a16="http://schemas.microsoft.com/office/drawing/2014/main" id="{C43781F8-18FC-8104-EDC5-0D66D5C9B8CC}"/>
                </a:ext>
              </a:extLst>
            </p:cNvPr>
            <p:cNvSpPr/>
            <p:nvPr/>
          </p:nvSpPr>
          <p:spPr>
            <a:xfrm>
              <a:off x="3043954" y="3362459"/>
              <a:ext cx="2218049" cy="1490492"/>
            </a:xfrm>
            <a:prstGeom prst="round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14448C3-4B89-A587-A00D-1F81DA716ED6}"/>
                </a:ext>
              </a:extLst>
            </p:cNvPr>
            <p:cNvSpPr txBox="1"/>
            <p:nvPr/>
          </p:nvSpPr>
          <p:spPr>
            <a:xfrm>
              <a:off x="3717928" y="3999939"/>
              <a:ext cx="8655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Avenir Next" charset="0"/>
                  <a:cs typeface="Arial" panose="020B0604020202020204" pitchFamily="34" charset="0"/>
                </a:rPr>
                <a:t>Cold Gas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45C0819-3839-16D0-DB46-2332684E11F3}"/>
              </a:ext>
            </a:extLst>
          </p:cNvPr>
          <p:cNvGrpSpPr/>
          <p:nvPr/>
        </p:nvGrpSpPr>
        <p:grpSpPr>
          <a:xfrm>
            <a:off x="2844485" y="1628364"/>
            <a:ext cx="2286035" cy="1204815"/>
            <a:chOff x="3440497" y="1879770"/>
            <a:chExt cx="2286035" cy="1204815"/>
          </a:xfrm>
        </p:grpSpPr>
        <p:sp>
          <p:nvSpPr>
            <p:cNvPr id="25" name="Rounded Rectangle 27">
              <a:extLst>
                <a:ext uri="{FF2B5EF4-FFF2-40B4-BE49-F238E27FC236}">
                  <a16:creationId xmlns="" xmlns:a16="http://schemas.microsoft.com/office/drawing/2014/main" id="{D04D947E-3DB6-5F9C-12FD-B4561DE6CBE7}"/>
                </a:ext>
              </a:extLst>
            </p:cNvPr>
            <p:cNvSpPr/>
            <p:nvPr/>
          </p:nvSpPr>
          <p:spPr>
            <a:xfrm>
              <a:off x="3440497" y="1879770"/>
              <a:ext cx="2286035" cy="1204815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C2B9B0E2-6A7D-69D6-72F2-C1AB0C397615}"/>
                </a:ext>
              </a:extLst>
            </p:cNvPr>
            <p:cNvSpPr txBox="1"/>
            <p:nvPr/>
          </p:nvSpPr>
          <p:spPr>
            <a:xfrm>
              <a:off x="3678494" y="2339498"/>
              <a:ext cx="181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Avenir Next" charset="0"/>
                  <a:cs typeface="Arial" panose="020B0604020202020204" pitchFamily="34" charset="0"/>
                </a:rPr>
                <a:t>Chemical Propulsion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A5D4B5C2-571E-D30F-83F2-882336F80F8E}"/>
              </a:ext>
            </a:extLst>
          </p:cNvPr>
          <p:cNvGrpSpPr/>
          <p:nvPr/>
        </p:nvGrpSpPr>
        <p:grpSpPr>
          <a:xfrm>
            <a:off x="3786560" y="2993781"/>
            <a:ext cx="1810040" cy="780438"/>
            <a:chOff x="4821512" y="3475887"/>
            <a:chExt cx="1810040" cy="780438"/>
          </a:xfrm>
        </p:grpSpPr>
        <p:sp>
          <p:nvSpPr>
            <p:cNvPr id="28" name="Rounded Rectangle 28">
              <a:extLst>
                <a:ext uri="{FF2B5EF4-FFF2-40B4-BE49-F238E27FC236}">
                  <a16:creationId xmlns="" xmlns:a16="http://schemas.microsoft.com/office/drawing/2014/main" id="{B85DF34D-6ADE-4CF6-2348-3B4D5F0E51B0}"/>
                </a:ext>
              </a:extLst>
            </p:cNvPr>
            <p:cNvSpPr/>
            <p:nvPr/>
          </p:nvSpPr>
          <p:spPr>
            <a:xfrm>
              <a:off x="5060858" y="3475887"/>
              <a:ext cx="1307459" cy="780438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A9411A8-5075-7E39-E6BC-03963FDAA2C9}"/>
                </a:ext>
              </a:extLst>
            </p:cNvPr>
            <p:cNvSpPr txBox="1"/>
            <p:nvPr/>
          </p:nvSpPr>
          <p:spPr>
            <a:xfrm>
              <a:off x="4821512" y="3738764"/>
              <a:ext cx="181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Avenir Next" charset="0"/>
                  <a:cs typeface="Arial" panose="020B0604020202020204" pitchFamily="34" charset="0"/>
                </a:rPr>
                <a:t>Resistojet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A67596A3-E054-5FED-ADD3-34856460E830}"/>
              </a:ext>
            </a:extLst>
          </p:cNvPr>
          <p:cNvGrpSpPr/>
          <p:nvPr/>
        </p:nvGrpSpPr>
        <p:grpSpPr>
          <a:xfrm>
            <a:off x="6342683" y="4072400"/>
            <a:ext cx="1810040" cy="877734"/>
            <a:chOff x="6809106" y="4198992"/>
            <a:chExt cx="1810040" cy="877734"/>
          </a:xfrm>
        </p:grpSpPr>
        <p:sp>
          <p:nvSpPr>
            <p:cNvPr id="31" name="Rounded Rectangle 29">
              <a:extLst>
                <a:ext uri="{FF2B5EF4-FFF2-40B4-BE49-F238E27FC236}">
                  <a16:creationId xmlns="" xmlns:a16="http://schemas.microsoft.com/office/drawing/2014/main" id="{921119D5-B289-39ED-506B-48E843897BFB}"/>
                </a:ext>
              </a:extLst>
            </p:cNvPr>
            <p:cNvSpPr/>
            <p:nvPr/>
          </p:nvSpPr>
          <p:spPr>
            <a:xfrm>
              <a:off x="7047367" y="4198992"/>
              <a:ext cx="1325618" cy="877734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2E292896-7317-9186-0265-121DF3A497E0}"/>
                </a:ext>
              </a:extLst>
            </p:cNvPr>
            <p:cNvSpPr txBox="1"/>
            <p:nvPr/>
          </p:nvSpPr>
          <p:spPr>
            <a:xfrm>
              <a:off x="6809106" y="4493510"/>
              <a:ext cx="1810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Avenir Next" charset="0"/>
                  <a:cs typeface="Arial" panose="020B0604020202020204" pitchFamily="34" charset="0"/>
                </a:rPr>
                <a:t>Hall Thruster</a:t>
              </a:r>
            </a:p>
          </p:txBody>
        </p:sp>
      </p:grpSp>
      <p:sp>
        <p:nvSpPr>
          <p:cNvPr id="34" name="Rounded Rectangle 30">
            <a:extLst>
              <a:ext uri="{FF2B5EF4-FFF2-40B4-BE49-F238E27FC236}">
                <a16:creationId xmlns="" xmlns:a16="http://schemas.microsoft.com/office/drawing/2014/main" id="{3D176FC8-46EB-0251-4B66-526058B3A0BA}"/>
              </a:ext>
            </a:extLst>
          </p:cNvPr>
          <p:cNvSpPr/>
          <p:nvPr/>
        </p:nvSpPr>
        <p:spPr>
          <a:xfrm>
            <a:off x="7613679" y="4602065"/>
            <a:ext cx="1216662" cy="7907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6C824E4-91AC-649E-8C68-7682C0EF2D43}"/>
              </a:ext>
            </a:extLst>
          </p:cNvPr>
          <p:cNvSpPr txBox="1"/>
          <p:nvPr/>
        </p:nvSpPr>
        <p:spPr>
          <a:xfrm>
            <a:off x="7439647" y="4785105"/>
            <a:ext cx="156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Gridded Ion Thruster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962A3AA3-20E2-51C9-D3D1-1D547F2744D0}"/>
              </a:ext>
            </a:extLst>
          </p:cNvPr>
          <p:cNvCxnSpPr>
            <a:cxnSpLocks/>
            <a:endCxn id="76" idx="1"/>
          </p:cNvCxnSpPr>
          <p:nvPr/>
        </p:nvCxnSpPr>
        <p:spPr>
          <a:xfrm flipV="1">
            <a:off x="6680518" y="2755957"/>
            <a:ext cx="3035039" cy="1018262"/>
          </a:xfrm>
          <a:prstGeom prst="straightConnector1">
            <a:avLst/>
          </a:prstGeom>
          <a:ln w="6350" cap="rnd">
            <a:solidFill>
              <a:schemeClr val="tx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B9CB2D3-167D-425E-EABC-4E4F8E547934}"/>
              </a:ext>
            </a:extLst>
          </p:cNvPr>
          <p:cNvSpPr txBox="1"/>
          <p:nvPr/>
        </p:nvSpPr>
        <p:spPr>
          <a:xfrm>
            <a:off x="5199536" y="3565701"/>
            <a:ext cx="17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Electrothermal</a:t>
            </a:r>
            <a:r>
              <a:rPr lang="en-US" sz="1200" b="1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 Propulsion</a:t>
            </a:r>
          </a:p>
        </p:txBody>
      </p:sp>
      <p:sp>
        <p:nvSpPr>
          <p:cNvPr id="41" name="Rounded Rectangle 30">
            <a:extLst>
              <a:ext uri="{FF2B5EF4-FFF2-40B4-BE49-F238E27FC236}">
                <a16:creationId xmlns="" xmlns:a16="http://schemas.microsoft.com/office/drawing/2014/main" id="{3D176FC8-46EB-0251-4B66-526058B3A0BA}"/>
              </a:ext>
            </a:extLst>
          </p:cNvPr>
          <p:cNvSpPr/>
          <p:nvPr/>
        </p:nvSpPr>
        <p:spPr>
          <a:xfrm>
            <a:off x="4545616" y="4599831"/>
            <a:ext cx="1216662" cy="790789"/>
          </a:xfrm>
          <a:prstGeom prst="roundRect">
            <a:avLst/>
          </a:prstGeom>
          <a:solidFill>
            <a:srgbClr val="C00000">
              <a:alpha val="5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C824E4-91AC-649E-8C68-7682C0EF2D43}"/>
              </a:ext>
            </a:extLst>
          </p:cNvPr>
          <p:cNvSpPr txBox="1"/>
          <p:nvPr/>
        </p:nvSpPr>
        <p:spPr>
          <a:xfrm>
            <a:off x="4371584" y="4782871"/>
            <a:ext cx="1564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Ambipolar Thruster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1B9CB2D3-167D-425E-EABC-4E4F8E547934}"/>
              </a:ext>
            </a:extLst>
          </p:cNvPr>
          <p:cNvSpPr txBox="1"/>
          <p:nvPr/>
        </p:nvSpPr>
        <p:spPr>
          <a:xfrm>
            <a:off x="9616265" y="1916830"/>
            <a:ext cx="1974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RF ICP Plasma “Torch”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57" y="2192357"/>
            <a:ext cx="1748011" cy="1127199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1B9CB2D3-167D-425E-EABC-4E4F8E547934}"/>
              </a:ext>
            </a:extLst>
          </p:cNvPr>
          <p:cNvSpPr txBox="1"/>
          <p:nvPr/>
        </p:nvSpPr>
        <p:spPr>
          <a:xfrm>
            <a:off x="9800563" y="3302607"/>
            <a:ext cx="1908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Target</a:t>
            </a:r>
          </a:p>
          <a:p>
            <a:r>
              <a:rPr lang="en-US" sz="1200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F</a:t>
            </a:r>
            <a:r>
              <a:rPr lang="en-US" sz="120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/</a:t>
            </a:r>
            <a:r>
              <a:rPr lang="en-US" sz="1200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P = 100-200 </a:t>
            </a:r>
            <a:r>
              <a:rPr lang="en-US" sz="1200" dirty="0" err="1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mN</a:t>
            </a:r>
            <a:r>
              <a:rPr lang="en-US" sz="1200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/kW</a:t>
            </a:r>
          </a:p>
          <a:p>
            <a:r>
              <a:rPr lang="en-US" sz="1200" dirty="0" err="1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I</a:t>
            </a:r>
            <a:r>
              <a:rPr lang="en-US" sz="1200" baseline="-25000" dirty="0" err="1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sp</a:t>
            </a:r>
            <a:r>
              <a:rPr lang="en-US" sz="1200" dirty="0">
                <a:latin typeface="Arial" panose="020B0604020202020204" pitchFamily="34" charset="0"/>
                <a:ea typeface="Avenir Next" charset="0"/>
                <a:cs typeface="Arial" panose="020B0604020202020204" pitchFamily="34" charset="0"/>
              </a:rPr>
              <a:t> = 300-1000 s</a:t>
            </a:r>
          </a:p>
        </p:txBody>
      </p:sp>
    </p:spTree>
    <p:extLst>
      <p:ext uri="{BB962C8B-B14F-4D97-AF65-F5344CB8AC3E}">
        <p14:creationId xmlns:p14="http://schemas.microsoft.com/office/powerpoint/2010/main" val="7022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/>
      <p:bldP spid="68" grpId="0"/>
      <p:bldP spid="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ELECTROTHERMAL THRUSTERS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E2F661-463B-B793-D3C3-CF3236E6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81" y="2074759"/>
            <a:ext cx="2405743" cy="1404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F8847B-665A-5F83-E3F7-B39966D70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922" y="2117289"/>
            <a:ext cx="2880320" cy="1273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EABA5A-5542-EB8D-3315-45B8CABDA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02" y="2109712"/>
            <a:ext cx="2183316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E0DF5AD-4593-2E95-4A89-4ECF40492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058" y="2028830"/>
            <a:ext cx="1600200" cy="17699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91C448E-B133-6EC6-FF14-39058738D2DF}"/>
              </a:ext>
            </a:extLst>
          </p:cNvPr>
          <p:cNvCxnSpPr/>
          <p:nvPr/>
        </p:nvCxnSpPr>
        <p:spPr>
          <a:xfrm>
            <a:off x="3606448" y="1508934"/>
            <a:ext cx="0" cy="460851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3DBCEF9-F66B-BBA9-BD06-F45678D8B6A7}"/>
              </a:ext>
            </a:extLst>
          </p:cNvPr>
          <p:cNvCxnSpPr/>
          <p:nvPr/>
        </p:nvCxnSpPr>
        <p:spPr>
          <a:xfrm>
            <a:off x="8216240" y="1508934"/>
            <a:ext cx="0" cy="460851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0F66FA79-6B4F-F393-9AA9-D5CD7926A056}"/>
              </a:ext>
            </a:extLst>
          </p:cNvPr>
          <p:cNvGraphicFramePr>
            <a:graphicFrameLocks noGrp="1"/>
          </p:cNvGraphicFramePr>
          <p:nvPr/>
        </p:nvGraphicFramePr>
        <p:xfrm>
          <a:off x="870706" y="4199431"/>
          <a:ext cx="1917857" cy="1056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78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DC discharge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Immersed electrodes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Flight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 heritage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Avenir Next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87EA8F40-62C1-AEA5-D9EE-EA625A308404}"/>
              </a:ext>
            </a:extLst>
          </p:cNvPr>
          <p:cNvGraphicFramePr>
            <a:graphicFrameLocks noGrp="1"/>
          </p:cNvGraphicFramePr>
          <p:nvPr/>
        </p:nvGraphicFramePr>
        <p:xfrm>
          <a:off x="4825478" y="4199431"/>
          <a:ext cx="2236844" cy="1409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8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Microwave discharge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mmersed electrodes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Resonant cavity device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Limited flight heritage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9A03F8F0-F3F0-B841-06E7-740A88128514}"/>
              </a:ext>
            </a:extLst>
          </p:cNvPr>
          <p:cNvGraphicFramePr>
            <a:graphicFrameLocks noGrp="1"/>
          </p:cNvGraphicFramePr>
          <p:nvPr/>
        </p:nvGraphicFramePr>
        <p:xfrm>
          <a:off x="8830057" y="4203629"/>
          <a:ext cx="2842056" cy="1927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RF discharge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 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mmersed electrodes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Non-resonant device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No flight heritage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Avenir Next" charset="0"/>
                          <a:cs typeface="Arial" panose="020B0604020202020204" pitchFamily="34" charset="0"/>
                        </a:rPr>
                        <a:t>Significant heritage in the plasma torch community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AEDA108-F96B-B329-127B-8B62B2612236}"/>
              </a:ext>
            </a:extLst>
          </p:cNvPr>
          <p:cNvSpPr txBox="1"/>
          <p:nvPr/>
        </p:nvSpPr>
        <p:spPr>
          <a:xfrm>
            <a:off x="0" y="6273225"/>
            <a:ext cx="4520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Y. Shen 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et al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., Chin. Journal Aeronaut.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33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3011 (2020)</a:t>
            </a:r>
          </a:p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M.M.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Micci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S.G.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Bilén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and D.E. Clemens,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Prog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Propul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. Phys.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425 (2009)</a:t>
            </a:r>
          </a:p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T.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Fujino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and M. Yamauchi, J. Appl. Phys.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128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173302 (2020)</a:t>
            </a:r>
          </a:p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M.M.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Micci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Encyclopedia of Aerospace Engineering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(Wiley, 2010)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546EBC7-1AB8-6609-EC49-A531A5797015}"/>
              </a:ext>
            </a:extLst>
          </p:cNvPr>
          <p:cNvSpPr txBox="1"/>
          <p:nvPr/>
        </p:nvSpPr>
        <p:spPr>
          <a:xfrm>
            <a:off x="1266801" y="1284721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Arcjet</a:t>
            </a:r>
            <a:endParaRPr lang="en-US" sz="2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CD83C9-C975-11C3-510D-93F4978C103D}"/>
              </a:ext>
            </a:extLst>
          </p:cNvPr>
          <p:cNvSpPr txBox="1"/>
          <p:nvPr/>
        </p:nvSpPr>
        <p:spPr>
          <a:xfrm>
            <a:off x="5037541" y="1292910"/>
            <a:ext cx="2325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Microwave (MET)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007183-11A2-28E3-B953-A27C45B4F5F9}"/>
              </a:ext>
            </a:extLst>
          </p:cNvPr>
          <p:cNvSpPr txBox="1"/>
          <p:nvPr/>
        </p:nvSpPr>
        <p:spPr>
          <a:xfrm>
            <a:off x="9583627" y="1292910"/>
            <a:ext cx="1271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RF ICP</a:t>
            </a:r>
          </a:p>
        </p:txBody>
      </p:sp>
    </p:spTree>
    <p:extLst>
      <p:ext uri="{BB962C8B-B14F-4D97-AF65-F5344CB8AC3E}">
        <p14:creationId xmlns:p14="http://schemas.microsoft.com/office/powerpoint/2010/main" val="196736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INDUCTIVELY COUPLED PLASMAS (ICPs)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BAA0C1-09E5-C44D-9382-DE6F79D8A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373" y="990003"/>
            <a:ext cx="4464496" cy="55514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880DD3C-4C3D-B79E-4A40-92C9D4ECCAA0}"/>
              </a:ext>
            </a:extLst>
          </p:cNvPr>
          <p:cNvGrpSpPr/>
          <p:nvPr/>
        </p:nvGrpSpPr>
        <p:grpSpPr>
          <a:xfrm>
            <a:off x="7816854" y="2853518"/>
            <a:ext cx="2664296" cy="1419291"/>
            <a:chOff x="7772821" y="2725440"/>
            <a:chExt cx="2664296" cy="1419291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8E51130F-4ACF-CAB3-E887-148987E11BF8}"/>
                </a:ext>
              </a:extLst>
            </p:cNvPr>
            <p:cNvSpPr txBox="1"/>
            <p:nvPr/>
          </p:nvSpPr>
          <p:spPr>
            <a:xfrm>
              <a:off x="7772821" y="3806177"/>
              <a:ext cx="2664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Advanced Manufacturing</a:t>
              </a:r>
              <a:endParaRPr lang="en-US" sz="16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8973070E-1B27-AAA4-19E0-D2FFB91F44F0}"/>
                </a:ext>
              </a:extLst>
            </p:cNvPr>
            <p:cNvGrpSpPr/>
            <p:nvPr/>
          </p:nvGrpSpPr>
          <p:grpSpPr>
            <a:xfrm>
              <a:off x="8587786" y="2725440"/>
              <a:ext cx="1658854" cy="1040268"/>
              <a:chOff x="6513546" y="2645406"/>
              <a:chExt cx="1658854" cy="1040268"/>
            </a:xfrm>
          </p:grpSpPr>
          <p:pic>
            <p:nvPicPr>
              <p:cNvPr id="9" name="Picture 8">
                <a:extLst>
                  <a:ext uri="{FF2B5EF4-FFF2-40B4-BE49-F238E27FC236}">
                    <a16:creationId xmlns="" xmlns:a16="http://schemas.microsoft.com/office/drawing/2014/main" id="{57C5CFD6-3EAD-55C4-6EB3-29651BE28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3546" y="2645406"/>
                <a:ext cx="1034367" cy="103436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761A24D2-709E-45B2-3915-288A080107B2}"/>
                  </a:ext>
                </a:extLst>
              </p:cNvPr>
              <p:cNvSpPr txBox="1"/>
              <p:nvPr/>
            </p:nvSpPr>
            <p:spPr>
              <a:xfrm>
                <a:off x="7308304" y="3501008"/>
                <a:ext cx="864096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latin typeface="Arial" charset="0"/>
                    <a:ea typeface="Arial" charset="0"/>
                    <a:cs typeface="Arial" charset="0"/>
                  </a:rPr>
                  <a:t>Credit: Tekna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C4BE2F20-8C79-DEF1-DB6F-1C754E8A6D0C}"/>
              </a:ext>
            </a:extLst>
          </p:cNvPr>
          <p:cNvGrpSpPr/>
          <p:nvPr/>
        </p:nvGrpSpPr>
        <p:grpSpPr>
          <a:xfrm>
            <a:off x="7843652" y="4579444"/>
            <a:ext cx="2610701" cy="1943587"/>
            <a:chOff x="7872323" y="4556727"/>
            <a:chExt cx="2610701" cy="194358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D7C0548-E73F-15D7-B67D-DA0EBD21B125}"/>
                </a:ext>
              </a:extLst>
            </p:cNvPr>
            <p:cNvSpPr txBox="1"/>
            <p:nvPr/>
          </p:nvSpPr>
          <p:spPr>
            <a:xfrm>
              <a:off x="7872323" y="5915539"/>
              <a:ext cx="26107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High-Enthalpy Flows and Aerothermodynamics</a:t>
              </a:r>
              <a:endParaRPr lang="en-US" sz="16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741BF031-0405-B80D-841E-F01BB53B6332}"/>
                </a:ext>
              </a:extLst>
            </p:cNvPr>
            <p:cNvGrpSpPr/>
            <p:nvPr/>
          </p:nvGrpSpPr>
          <p:grpSpPr>
            <a:xfrm>
              <a:off x="7993854" y="4556727"/>
              <a:ext cx="2293745" cy="1340769"/>
              <a:chOff x="5868144" y="4505145"/>
              <a:chExt cx="2293745" cy="134076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87B9CA6E-B3EE-CD39-425B-4D651FA19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2040" y="4505145"/>
                <a:ext cx="2219849" cy="1308405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D10A41D-7966-7CA1-F23F-B654FA6B50B5}"/>
                  </a:ext>
                </a:extLst>
              </p:cNvPr>
              <p:cNvSpPr txBox="1"/>
              <p:nvPr/>
            </p:nvSpPr>
            <p:spPr>
              <a:xfrm>
                <a:off x="5868144" y="5661248"/>
                <a:ext cx="115212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Credit: von Karman Institute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0FE7C79-2BD8-3B3C-F989-77B99DEC83B2}"/>
              </a:ext>
            </a:extLst>
          </p:cNvPr>
          <p:cNvGrpSpPr/>
          <p:nvPr/>
        </p:nvGrpSpPr>
        <p:grpSpPr>
          <a:xfrm>
            <a:off x="7833534" y="1416275"/>
            <a:ext cx="2594140" cy="1130608"/>
            <a:chOff x="7829135" y="1206276"/>
            <a:chExt cx="2594140" cy="1130608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9B9C364-87B0-38BB-6BF9-5146196E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70" y="1206276"/>
              <a:ext cx="2532605" cy="74205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F8D32AC6-51F0-CA43-478C-8B4946F8432F}"/>
                </a:ext>
              </a:extLst>
            </p:cNvPr>
            <p:cNvSpPr txBox="1"/>
            <p:nvPr/>
          </p:nvSpPr>
          <p:spPr>
            <a:xfrm>
              <a:off x="8034744" y="1998330"/>
              <a:ext cx="2232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Analytical Chemistry</a:t>
              </a:r>
              <a:endParaRPr lang="en-US" sz="16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F79E67F-D17E-4ED2-899F-1ACFB9C9E9ED}"/>
                </a:ext>
              </a:extLst>
            </p:cNvPr>
            <p:cNvSpPr txBox="1"/>
            <p:nvPr/>
          </p:nvSpPr>
          <p:spPr>
            <a:xfrm>
              <a:off x="7829135" y="1790854"/>
              <a:ext cx="12241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Credit: University of Toronto</a:t>
              </a:r>
            </a:p>
          </p:txBody>
        </p:sp>
      </p:grpSp>
      <p:sp>
        <p:nvSpPr>
          <p:cNvPr id="24" name="Up Arrow 6">
            <a:extLst>
              <a:ext uri="{FF2B5EF4-FFF2-40B4-BE49-F238E27FC236}">
                <a16:creationId xmlns="" xmlns:a16="http://schemas.microsoft.com/office/drawing/2014/main" id="{1771F926-C83E-213E-C8BE-C29337EABB5C}"/>
              </a:ext>
            </a:extLst>
          </p:cNvPr>
          <p:cNvSpPr/>
          <p:nvPr/>
        </p:nvSpPr>
        <p:spPr>
          <a:xfrm rot="5400000">
            <a:off x="4097022" y="3077906"/>
            <a:ext cx="483306" cy="86409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7">
            <a:extLst>
              <a:ext uri="{FF2B5EF4-FFF2-40B4-BE49-F238E27FC236}">
                <a16:creationId xmlns="" xmlns:a16="http://schemas.microsoft.com/office/drawing/2014/main" id="{B8D582A3-BC76-F0C0-8824-2AD8D7AACBCD}"/>
              </a:ext>
            </a:extLst>
          </p:cNvPr>
          <p:cNvSpPr/>
          <p:nvPr/>
        </p:nvSpPr>
        <p:spPr>
          <a:xfrm>
            <a:off x="3247817" y="1480703"/>
            <a:ext cx="483306" cy="86409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8">
            <a:extLst>
              <a:ext uri="{FF2B5EF4-FFF2-40B4-BE49-F238E27FC236}">
                <a16:creationId xmlns="" xmlns:a16="http://schemas.microsoft.com/office/drawing/2014/main" id="{56E8137A-375D-60FD-4726-2C3784F65649}"/>
              </a:ext>
            </a:extLst>
          </p:cNvPr>
          <p:cNvSpPr/>
          <p:nvPr/>
        </p:nvSpPr>
        <p:spPr>
          <a:xfrm rot="12251879">
            <a:off x="2778563" y="4580921"/>
            <a:ext cx="483306" cy="86409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9">
            <a:extLst>
              <a:ext uri="{FF2B5EF4-FFF2-40B4-BE49-F238E27FC236}">
                <a16:creationId xmlns="" xmlns:a16="http://schemas.microsoft.com/office/drawing/2014/main" id="{D5921F4C-3F41-320B-B00E-6D5285FCE151}"/>
              </a:ext>
            </a:extLst>
          </p:cNvPr>
          <p:cNvSpPr/>
          <p:nvPr/>
        </p:nvSpPr>
        <p:spPr>
          <a:xfrm rot="16200000">
            <a:off x="2431257" y="3077906"/>
            <a:ext cx="483306" cy="86409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10">
            <a:extLst>
              <a:ext uri="{FF2B5EF4-FFF2-40B4-BE49-F238E27FC236}">
                <a16:creationId xmlns="" xmlns:a16="http://schemas.microsoft.com/office/drawing/2014/main" id="{B3B5A25F-5388-5D2A-B88B-708346B75972}"/>
              </a:ext>
            </a:extLst>
          </p:cNvPr>
          <p:cNvSpPr/>
          <p:nvPr/>
        </p:nvSpPr>
        <p:spPr>
          <a:xfrm rot="8975143">
            <a:off x="3684180" y="4579129"/>
            <a:ext cx="483306" cy="86409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63B9EC7-7BF0-8352-5D7B-A63753CA7E5E}"/>
              </a:ext>
            </a:extLst>
          </p:cNvPr>
          <p:cNvSpPr txBox="1"/>
          <p:nvPr/>
        </p:nvSpPr>
        <p:spPr>
          <a:xfrm>
            <a:off x="4786091" y="3335835"/>
            <a:ext cx="15701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Heat Losses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8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THE BIDIRECTIONAL VORTEX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98F99826-5AB9-333E-2F8B-40371DBDA573}"/>
              </a:ext>
            </a:extLst>
          </p:cNvPr>
          <p:cNvSpPr txBox="1">
            <a:spLocks/>
          </p:cNvSpPr>
          <p:nvPr/>
        </p:nvSpPr>
        <p:spPr>
          <a:xfrm>
            <a:off x="635000" y="1543555"/>
            <a:ext cx="10293627" cy="444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840E7C-E378-3A70-7DD1-03B6E246A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77" y="1404000"/>
            <a:ext cx="4320480" cy="5078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BB4018-6819-1D05-ECEA-5F5B3F038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800" y="2092062"/>
            <a:ext cx="2839417" cy="2714017"/>
          </a:xfrm>
          <a:prstGeom prst="rect">
            <a:avLst/>
          </a:prstGeom>
        </p:spPr>
      </p:pic>
      <p:sp>
        <p:nvSpPr>
          <p:cNvPr id="8" name="Up Arrow 13">
            <a:extLst>
              <a:ext uri="{FF2B5EF4-FFF2-40B4-BE49-F238E27FC236}">
                <a16:creationId xmlns="" xmlns:a16="http://schemas.microsoft.com/office/drawing/2014/main" id="{DAE58075-0791-EFBE-509D-A4EAAC4444C0}"/>
              </a:ext>
            </a:extLst>
          </p:cNvPr>
          <p:cNvSpPr/>
          <p:nvPr/>
        </p:nvSpPr>
        <p:spPr>
          <a:xfrm rot="3600000">
            <a:off x="3915138" y="3936613"/>
            <a:ext cx="483306" cy="864096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E7F4443-898D-68BC-DED8-2123AD40FBE6}"/>
              </a:ext>
            </a:extLst>
          </p:cNvPr>
          <p:cNvGrpSpPr/>
          <p:nvPr/>
        </p:nvGrpSpPr>
        <p:grpSpPr>
          <a:xfrm>
            <a:off x="7460445" y="2014822"/>
            <a:ext cx="3989513" cy="3857074"/>
            <a:chOff x="4788024" y="1988840"/>
            <a:chExt cx="3989513" cy="385707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4DB8E7C-2722-16A7-58B4-188E74FC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24" y="1988840"/>
              <a:ext cx="3989513" cy="36450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588A4B75-2824-F17F-A157-AA1C2DD67A67}"/>
                </a:ext>
              </a:extLst>
            </p:cNvPr>
            <p:cNvSpPr txBox="1"/>
            <p:nvPr/>
          </p:nvSpPr>
          <p:spPr>
            <a:xfrm>
              <a:off x="5364088" y="5661248"/>
              <a:ext cx="86409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latin typeface="Helvetica" charset="0"/>
                  <a:ea typeface="Helvetica" charset="0"/>
                  <a:cs typeface="Helvetica" charset="0"/>
                </a:rPr>
                <a:t>Credit: ORBITEC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F7E40C-1243-F59D-9D65-CB869BB3FEE7}"/>
              </a:ext>
            </a:extLst>
          </p:cNvPr>
          <p:cNvSpPr txBox="1"/>
          <p:nvPr/>
        </p:nvSpPr>
        <p:spPr>
          <a:xfrm>
            <a:off x="-1" y="6519446"/>
            <a:ext cx="10005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G. Sharma and J.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Majdalani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Phys. Fluids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33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093607 (2021)</a:t>
            </a:r>
          </a:p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A.B. Vyas, J.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Majdalani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and M.J. Chiaverini, “The bidirectional vortex. Part 1: An exact inviscid solution”, 39</a:t>
            </a:r>
            <a:r>
              <a:rPr lang="en-US" sz="800" baseline="30000" dirty="0"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AIAA/ASME/SAE/ASEE Joint Propulsion Conference and Exhibit, AIAA 2003-5052</a:t>
            </a:r>
          </a:p>
        </p:txBody>
      </p:sp>
    </p:spTree>
    <p:extLst>
      <p:ext uri="{BB962C8B-B14F-4D97-AF65-F5344CB8AC3E}">
        <p14:creationId xmlns:p14="http://schemas.microsoft.com/office/powerpoint/2010/main" val="390515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POWER TRANSFER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28</a:t>
            </a:fld>
            <a:endParaRPr lang="en-US" dirty="0"/>
          </a:p>
        </p:txBody>
      </p:sp>
      <p:sp>
        <p:nvSpPr>
          <p:cNvPr id="18" name="Bent Arrow 1">
            <a:extLst>
              <a:ext uri="{FF2B5EF4-FFF2-40B4-BE49-F238E27FC236}">
                <a16:creationId xmlns="" xmlns:a16="http://schemas.microsoft.com/office/drawing/2014/main" id="{D4B9CD5B-5719-7C60-A5B3-7ABCE9E447D4}"/>
              </a:ext>
            </a:extLst>
          </p:cNvPr>
          <p:cNvSpPr/>
          <p:nvPr/>
        </p:nvSpPr>
        <p:spPr>
          <a:xfrm rot="5400000" flipH="1">
            <a:off x="3463926" y="3121263"/>
            <a:ext cx="966026" cy="665671"/>
          </a:xfrm>
          <a:prstGeom prst="bentArrow">
            <a:avLst>
              <a:gd name="adj1" fmla="val 24999"/>
              <a:gd name="adj2" fmla="val 25000"/>
              <a:gd name="adj3" fmla="val 25000"/>
              <a:gd name="adj4" fmla="val 4663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9D290D2-DBED-3829-D9EA-C13F50C9E04C}"/>
              </a:ext>
            </a:extLst>
          </p:cNvPr>
          <p:cNvSpPr/>
          <p:nvPr/>
        </p:nvSpPr>
        <p:spPr>
          <a:xfrm>
            <a:off x="2036101" y="3767739"/>
            <a:ext cx="1844232" cy="11775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 Arrow 8">
            <a:extLst>
              <a:ext uri="{FF2B5EF4-FFF2-40B4-BE49-F238E27FC236}">
                <a16:creationId xmlns="" xmlns:a16="http://schemas.microsoft.com/office/drawing/2014/main" id="{4159E0E8-9661-C182-A2AD-EADB7E2DBF2F}"/>
              </a:ext>
            </a:extLst>
          </p:cNvPr>
          <p:cNvSpPr/>
          <p:nvPr/>
        </p:nvSpPr>
        <p:spPr>
          <a:xfrm rot="5400000" flipH="1">
            <a:off x="5205673" y="3304132"/>
            <a:ext cx="966026" cy="5757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63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ent Arrow 10">
            <a:extLst>
              <a:ext uri="{FF2B5EF4-FFF2-40B4-BE49-F238E27FC236}">
                <a16:creationId xmlns="" xmlns:a16="http://schemas.microsoft.com/office/drawing/2014/main" id="{09A04CB2-5420-7A12-8AE4-9486DBD2A394}"/>
              </a:ext>
            </a:extLst>
          </p:cNvPr>
          <p:cNvSpPr/>
          <p:nvPr/>
        </p:nvSpPr>
        <p:spPr>
          <a:xfrm rot="5400000" flipH="1">
            <a:off x="5386302" y="3143157"/>
            <a:ext cx="886412" cy="1229115"/>
          </a:xfrm>
          <a:prstGeom prst="bentArrow">
            <a:avLst>
              <a:gd name="adj1" fmla="val 16311"/>
              <a:gd name="adj2" fmla="val 18173"/>
              <a:gd name="adj3" fmla="val 20035"/>
              <a:gd name="adj4" fmla="val 4663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ent Arrow 11">
            <a:extLst>
              <a:ext uri="{FF2B5EF4-FFF2-40B4-BE49-F238E27FC236}">
                <a16:creationId xmlns="" xmlns:a16="http://schemas.microsoft.com/office/drawing/2014/main" id="{96B01F8A-0E22-EA63-D36A-86D5D313BF25}"/>
              </a:ext>
            </a:extLst>
          </p:cNvPr>
          <p:cNvSpPr/>
          <p:nvPr/>
        </p:nvSpPr>
        <p:spPr>
          <a:xfrm rot="5400000" flipH="1">
            <a:off x="5647115" y="3098188"/>
            <a:ext cx="886412" cy="1738749"/>
          </a:xfrm>
          <a:prstGeom prst="bentArrow">
            <a:avLst>
              <a:gd name="adj1" fmla="val 24716"/>
              <a:gd name="adj2" fmla="val 22231"/>
              <a:gd name="adj3" fmla="val 22741"/>
              <a:gd name="adj4" fmla="val 4663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ent Arrow 13">
            <a:extLst>
              <a:ext uri="{FF2B5EF4-FFF2-40B4-BE49-F238E27FC236}">
                <a16:creationId xmlns="" xmlns:a16="http://schemas.microsoft.com/office/drawing/2014/main" id="{6844457B-BE87-51D2-385B-67F52AD9A05E}"/>
              </a:ext>
            </a:extLst>
          </p:cNvPr>
          <p:cNvSpPr/>
          <p:nvPr/>
        </p:nvSpPr>
        <p:spPr>
          <a:xfrm rot="5400000" flipH="1">
            <a:off x="7313992" y="3781622"/>
            <a:ext cx="904400" cy="665671"/>
          </a:xfrm>
          <a:prstGeom prst="bentArrow">
            <a:avLst>
              <a:gd name="adj1" fmla="val 26801"/>
              <a:gd name="adj2" fmla="val 25000"/>
              <a:gd name="adj3" fmla="val 25000"/>
              <a:gd name="adj4" fmla="val 4663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ent Arrow 16">
            <a:extLst>
              <a:ext uri="{FF2B5EF4-FFF2-40B4-BE49-F238E27FC236}">
                <a16:creationId xmlns="" xmlns:a16="http://schemas.microsoft.com/office/drawing/2014/main" id="{0AFC9E76-D621-8E3A-A105-211B208FE9E3}"/>
              </a:ext>
            </a:extLst>
          </p:cNvPr>
          <p:cNvSpPr/>
          <p:nvPr/>
        </p:nvSpPr>
        <p:spPr>
          <a:xfrm rot="5400000" flipH="1">
            <a:off x="8356217" y="3960148"/>
            <a:ext cx="904400" cy="66567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63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1B6C62C-779B-4E86-3D49-35670C58B2AA}"/>
              </a:ext>
            </a:extLst>
          </p:cNvPr>
          <p:cNvSpPr/>
          <p:nvPr/>
        </p:nvSpPr>
        <p:spPr>
          <a:xfrm>
            <a:off x="3840802" y="3926070"/>
            <a:ext cx="1799844" cy="1019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78B78B-023B-0871-DAB1-D55BB4505CA0}"/>
              </a:ext>
            </a:extLst>
          </p:cNvPr>
          <p:cNvSpPr txBox="1"/>
          <p:nvPr/>
        </p:nvSpPr>
        <p:spPr>
          <a:xfrm>
            <a:off x="973426" y="4200921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RF Power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F20704-742A-38A7-A583-40F9BFD942FF}"/>
              </a:ext>
            </a:extLst>
          </p:cNvPr>
          <p:cNvSpPr txBox="1"/>
          <p:nvPr/>
        </p:nvSpPr>
        <p:spPr>
          <a:xfrm>
            <a:off x="9811354" y="4601313"/>
            <a:ext cx="1659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Enthalpy 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CD9D39A-35F7-658D-5322-453BCFE73AEF}"/>
              </a:ext>
            </a:extLst>
          </p:cNvPr>
          <p:cNvSpPr txBox="1"/>
          <p:nvPr/>
        </p:nvSpPr>
        <p:spPr>
          <a:xfrm rot="18900000">
            <a:off x="6061150" y="267301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Ionization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D4CA85-30D7-32AA-A504-C88AF18D9D0A}"/>
              </a:ext>
            </a:extLst>
          </p:cNvPr>
          <p:cNvSpPr txBox="1"/>
          <p:nvPr/>
        </p:nvSpPr>
        <p:spPr>
          <a:xfrm rot="18900000">
            <a:off x="5500922" y="2222356"/>
            <a:ext cx="2049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Plasma-Wall Losses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0D7F20-B78A-C686-103A-CE609D4DCEE7}"/>
              </a:ext>
            </a:extLst>
          </p:cNvPr>
          <p:cNvSpPr txBox="1"/>
          <p:nvPr/>
        </p:nvSpPr>
        <p:spPr>
          <a:xfrm rot="18900000">
            <a:off x="6370833" y="2416123"/>
            <a:ext cx="2671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Excitation, etc.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E2BE0DD-E11B-2C4A-1BF7-26CFAA714D1C}"/>
              </a:ext>
            </a:extLst>
          </p:cNvPr>
          <p:cNvSpPr txBox="1"/>
          <p:nvPr/>
        </p:nvSpPr>
        <p:spPr>
          <a:xfrm rot="18900000">
            <a:off x="3817824" y="2231988"/>
            <a:ext cx="16246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Circuit Losses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E70384-96B1-FC37-38BE-9028083A2A2A}"/>
              </a:ext>
            </a:extLst>
          </p:cNvPr>
          <p:cNvSpPr txBox="1"/>
          <p:nvPr/>
        </p:nvSpPr>
        <p:spPr>
          <a:xfrm rot="18900000">
            <a:off x="7600555" y="2750970"/>
            <a:ext cx="2169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Gas-Wall Heat Losses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6386ED-9100-CC30-30AD-90D9956C558C}"/>
              </a:ext>
            </a:extLst>
          </p:cNvPr>
          <p:cNvSpPr txBox="1"/>
          <p:nvPr/>
        </p:nvSpPr>
        <p:spPr>
          <a:xfrm rot="18900000">
            <a:off x="8737315" y="3055696"/>
            <a:ext cx="1621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Nozzle Losses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7E3BBB7-FFB0-3DF2-A84E-D1DA19B42286}"/>
              </a:ext>
            </a:extLst>
          </p:cNvPr>
          <p:cNvSpPr txBox="1"/>
          <p:nvPr/>
        </p:nvSpPr>
        <p:spPr>
          <a:xfrm>
            <a:off x="3886329" y="4179614"/>
            <a:ext cx="1659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Power Coupled to Plasma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236C5C54-9E89-FB60-FB4D-14577778FCC6}"/>
              </a:ext>
            </a:extLst>
          </p:cNvPr>
          <p:cNvGrpSpPr/>
          <p:nvPr/>
        </p:nvGrpSpPr>
        <p:grpSpPr>
          <a:xfrm>
            <a:off x="5609529" y="4387738"/>
            <a:ext cx="2069650" cy="557597"/>
            <a:chOff x="5609529" y="4517215"/>
            <a:chExt cx="2069650" cy="557597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614A8BB-382B-8FB5-3BC0-48726775DA69}"/>
                </a:ext>
              </a:extLst>
            </p:cNvPr>
            <p:cNvSpPr/>
            <p:nvPr/>
          </p:nvSpPr>
          <p:spPr>
            <a:xfrm>
              <a:off x="5609529" y="4517215"/>
              <a:ext cx="2069650" cy="5575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24024C38-489E-F028-79B8-C13E8511A762}"/>
                </a:ext>
              </a:extLst>
            </p:cNvPr>
            <p:cNvSpPr txBox="1"/>
            <p:nvPr/>
          </p:nvSpPr>
          <p:spPr>
            <a:xfrm>
              <a:off x="5734289" y="4540246"/>
              <a:ext cx="18442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rPr>
                <a:t>Power Transferred to Gas</a:t>
              </a:r>
            </a:p>
          </p:txBody>
        </p:sp>
      </p:grpSp>
      <p:sp>
        <p:nvSpPr>
          <p:cNvPr id="34" name="Arrow: Right 33">
            <a:extLst>
              <a:ext uri="{FF2B5EF4-FFF2-40B4-BE49-F238E27FC236}">
                <a16:creationId xmlns="" xmlns:a16="http://schemas.microsoft.com/office/drawing/2014/main" id="{CACFC3A5-FE4F-30F2-9467-A1C687467E46}"/>
              </a:ext>
            </a:extLst>
          </p:cNvPr>
          <p:cNvSpPr/>
          <p:nvPr/>
        </p:nvSpPr>
        <p:spPr>
          <a:xfrm>
            <a:off x="7672162" y="4377577"/>
            <a:ext cx="2069649" cy="75437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472F2B6D-1A19-86D4-A8E0-33FDCEC15744}"/>
              </a:ext>
            </a:extLst>
          </p:cNvPr>
          <p:cNvSpPr txBox="1"/>
          <p:nvPr/>
        </p:nvSpPr>
        <p:spPr>
          <a:xfrm>
            <a:off x="7663296" y="4596435"/>
            <a:ext cx="1844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Power Leaving ICP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B4BE9FFC-58E4-9B13-8CD7-9FC7CFE514BB}"/>
              </a:ext>
            </a:extLst>
          </p:cNvPr>
          <p:cNvGrpSpPr/>
          <p:nvPr/>
        </p:nvGrpSpPr>
        <p:grpSpPr>
          <a:xfrm>
            <a:off x="2036101" y="5135081"/>
            <a:ext cx="1844232" cy="906158"/>
            <a:chOff x="2036101" y="5135081"/>
            <a:chExt cx="1844232" cy="9061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AFB54270-A557-4983-7645-7661E85BC024}"/>
                    </a:ext>
                  </a:extLst>
                </p:cNvPr>
                <p:cNvSpPr txBox="1"/>
                <p:nvPr/>
              </p:nvSpPr>
              <p:spPr>
                <a:xfrm>
                  <a:off x="2770441" y="5741990"/>
                  <a:ext cx="375551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𝑟𝑓</m:t>
                            </m:r>
                          </m:sub>
                        </m:sSub>
                      </m:oMath>
                    </m:oMathPara>
                  </a14:m>
                  <a:endParaRPr lang="en-AU" b="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FB54270-A557-4983-7645-7661E85BC0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0441" y="5741990"/>
                  <a:ext cx="375551" cy="299249"/>
                </a:xfrm>
                <a:prstGeom prst="rect">
                  <a:avLst/>
                </a:prstGeom>
                <a:blipFill>
                  <a:blip r:embed="rId2"/>
                  <a:stretch>
                    <a:fillRect l="-12903" r="-11290" b="-28571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Left Bracket 38">
              <a:extLst>
                <a:ext uri="{FF2B5EF4-FFF2-40B4-BE49-F238E27FC236}">
                  <a16:creationId xmlns="" xmlns:a16="http://schemas.microsoft.com/office/drawing/2014/main" id="{E479578D-9847-8718-F51F-38BFF87B3ED8}"/>
                </a:ext>
              </a:extLst>
            </p:cNvPr>
            <p:cNvSpPr/>
            <p:nvPr/>
          </p:nvSpPr>
          <p:spPr>
            <a:xfrm rot="16200000">
              <a:off x="2861528" y="4309654"/>
              <a:ext cx="193378" cy="1844232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668D68CF-3185-07B5-625B-78B051B6EC75}"/>
                </a:ext>
              </a:extLst>
            </p:cNvPr>
            <p:cNvCxnSpPr>
              <a:cxnSpLocks/>
            </p:cNvCxnSpPr>
            <p:nvPr/>
          </p:nvCxnSpPr>
          <p:spPr>
            <a:xfrm>
              <a:off x="2946122" y="5326751"/>
              <a:ext cx="1" cy="3422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5A1C844-1BEE-7820-DE49-A9416C17727C}"/>
              </a:ext>
            </a:extLst>
          </p:cNvPr>
          <p:cNvGrpSpPr/>
          <p:nvPr/>
        </p:nvGrpSpPr>
        <p:grpSpPr>
          <a:xfrm>
            <a:off x="3985276" y="5139653"/>
            <a:ext cx="1655370" cy="876101"/>
            <a:chOff x="3985276" y="5139653"/>
            <a:chExt cx="1655370" cy="8761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D2E8E135-27FC-6611-B76A-F063AC1E8C56}"/>
                    </a:ext>
                  </a:extLst>
                </p:cNvPr>
                <p:cNvSpPr txBox="1"/>
                <p:nvPr/>
              </p:nvSpPr>
              <p:spPr>
                <a:xfrm>
                  <a:off x="4576806" y="5738755"/>
                  <a:ext cx="47230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𝑎𝑏𝑠</m:t>
                            </m:r>
                          </m:sub>
                        </m:sSub>
                      </m:oMath>
                    </m:oMathPara>
                  </a14:m>
                  <a:endParaRPr lang="en-AU" b="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2E8E135-27FC-6611-B76A-F063AC1E8C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6806" y="5738755"/>
                  <a:ext cx="472309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1688" r="-6494" b="-1521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7616DB9C-C38C-9F01-AD1D-A6B8A927CF53}"/>
                </a:ext>
              </a:extLst>
            </p:cNvPr>
            <p:cNvCxnSpPr>
              <a:cxnSpLocks/>
            </p:cNvCxnSpPr>
            <p:nvPr/>
          </p:nvCxnSpPr>
          <p:spPr>
            <a:xfrm>
              <a:off x="4812961" y="5338067"/>
              <a:ext cx="1" cy="3422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eft Bracket 44">
              <a:extLst>
                <a:ext uri="{FF2B5EF4-FFF2-40B4-BE49-F238E27FC236}">
                  <a16:creationId xmlns="" xmlns:a16="http://schemas.microsoft.com/office/drawing/2014/main" id="{C1DEF21D-481B-F111-E0A6-4E0278308136}"/>
                </a:ext>
              </a:extLst>
            </p:cNvPr>
            <p:cNvSpPr/>
            <p:nvPr/>
          </p:nvSpPr>
          <p:spPr>
            <a:xfrm rot="16200000">
              <a:off x="4718558" y="4406371"/>
              <a:ext cx="188806" cy="1655370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E5C08C31-816A-E027-E500-A97CD649184B}"/>
              </a:ext>
            </a:extLst>
          </p:cNvPr>
          <p:cNvGrpSpPr/>
          <p:nvPr/>
        </p:nvGrpSpPr>
        <p:grpSpPr>
          <a:xfrm>
            <a:off x="7705357" y="5130045"/>
            <a:ext cx="2036453" cy="888944"/>
            <a:chOff x="7705357" y="5130045"/>
            <a:chExt cx="2036453" cy="8889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2E1BE63B-044C-2C03-DFD3-1ECC614B63AD}"/>
                    </a:ext>
                  </a:extLst>
                </p:cNvPr>
                <p:cNvSpPr txBox="1"/>
                <p:nvPr/>
              </p:nvSpPr>
              <p:spPr>
                <a:xfrm>
                  <a:off x="8605428" y="5741990"/>
                  <a:ext cx="31143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</m:oMath>
                    </m:oMathPara>
                  </a14:m>
                  <a:endParaRPr lang="en-AU" b="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2E1BE63B-044C-2C03-DFD3-1ECC614B63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5428" y="5741990"/>
                  <a:ext cx="311431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7647" r="-5882" b="-15556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eft Bracket 45">
              <a:extLst>
                <a:ext uri="{FF2B5EF4-FFF2-40B4-BE49-F238E27FC236}">
                  <a16:creationId xmlns="" xmlns:a16="http://schemas.microsoft.com/office/drawing/2014/main" id="{5E27D4A6-0FC8-34FC-F0BF-51494AB94F71}"/>
                </a:ext>
              </a:extLst>
            </p:cNvPr>
            <p:cNvSpPr/>
            <p:nvPr/>
          </p:nvSpPr>
          <p:spPr>
            <a:xfrm rot="16200000">
              <a:off x="8624377" y="4211025"/>
              <a:ext cx="198414" cy="2036453"/>
            </a:xfrm>
            <a:prstGeom prst="leftBracke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1EFF5395-A798-1647-7BF0-4E3B8486F6CF}"/>
                </a:ext>
              </a:extLst>
            </p:cNvPr>
            <p:cNvCxnSpPr>
              <a:cxnSpLocks/>
            </p:cNvCxnSpPr>
            <p:nvPr/>
          </p:nvCxnSpPr>
          <p:spPr>
            <a:xfrm>
              <a:off x="8737833" y="5338067"/>
              <a:ext cx="1" cy="3422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815161" y="1375496"/>
            <a:ext cx="1324641" cy="1765720"/>
            <a:chOff x="877023" y="1393280"/>
            <a:chExt cx="1324641" cy="17657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973427" y="1488370"/>
                  <a:ext cx="1100301" cy="5966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𝑟𝑓</m:t>
                            </m:r>
                          </m:sub>
                        </m:sSub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bg-BG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𝑎𝑏𝑠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𝑟𝑓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427" y="1488370"/>
                  <a:ext cx="1100301" cy="59663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973426" y="2461222"/>
                  <a:ext cx="1087285" cy="5653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𝑡h</m:t>
                            </m:r>
                          </m:sub>
                        </m:sSub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bg-BG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𝐻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𝑎𝑏𝑠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426" y="2461222"/>
                  <a:ext cx="1087285" cy="56534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>
            <a:xfrm>
              <a:off x="877023" y="1393280"/>
              <a:ext cx="1324641" cy="1765720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41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31" grpId="0"/>
      <p:bldP spid="34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COLLABORATORS (2/2)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D4DEF63-09AE-D0A3-7741-DDA4F9C95D01}"/>
              </a:ext>
            </a:extLst>
          </p:cNvPr>
          <p:cNvSpPr txBox="1"/>
          <p:nvPr/>
        </p:nvSpPr>
        <p:spPr>
          <a:xfrm>
            <a:off x="3525110" y="1494000"/>
            <a:ext cx="7070890" cy="47857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noAutofit/>
          </a:bodyPr>
          <a:lstStyle/>
          <a:p>
            <a:r>
              <a:rPr lang="en-US" sz="1600" b="1" dirty="0">
                <a:latin typeface="Arial"/>
                <a:cs typeface="Arial"/>
              </a:rPr>
              <a:t>Ash Pascale and Cormac </a:t>
            </a:r>
            <a:r>
              <a:rPr lang="en-US" sz="1600" b="1" dirty="0" err="1">
                <a:latin typeface="Arial"/>
                <a:cs typeface="Arial"/>
              </a:rPr>
              <a:t>Corr</a:t>
            </a:r>
            <a:endParaRPr lang="en-US" sz="1600" b="1" dirty="0">
              <a:latin typeface="Arial"/>
              <a:cs typeface="Arial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Research School of Physics, Australian National University, Australia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F41020-E5B8-2051-E4BD-F92379534D72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00" y="1325563"/>
            <a:ext cx="2163842" cy="7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EXPERIMENTAL SETUP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98F99826-5AB9-333E-2F8B-40371DBDA573}"/>
              </a:ext>
            </a:extLst>
          </p:cNvPr>
          <p:cNvSpPr txBox="1">
            <a:spLocks/>
          </p:cNvSpPr>
          <p:nvPr/>
        </p:nvSpPr>
        <p:spPr>
          <a:xfrm>
            <a:off x="635000" y="1465118"/>
            <a:ext cx="10293627" cy="444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C33E29-00A4-1FE7-43AC-8CC32212C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023" y="1031359"/>
            <a:ext cx="6521610" cy="56113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307219-4E04-70E8-4216-57B9E095E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446" y="1787301"/>
            <a:ext cx="2300790" cy="388340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18AA376-E530-80DD-5C15-964A20EF529C}"/>
              </a:ext>
            </a:extLst>
          </p:cNvPr>
          <p:cNvSpPr/>
          <p:nvPr/>
        </p:nvSpPr>
        <p:spPr>
          <a:xfrm>
            <a:off x="4104168" y="3292586"/>
            <a:ext cx="595424" cy="1609023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235708B-662B-DD95-232D-66CB62F1FA94}"/>
              </a:ext>
            </a:extLst>
          </p:cNvPr>
          <p:cNvCxnSpPr>
            <a:cxnSpLocks/>
          </p:cNvCxnSpPr>
          <p:nvPr/>
        </p:nvCxnSpPr>
        <p:spPr>
          <a:xfrm>
            <a:off x="4699591" y="4890977"/>
            <a:ext cx="4157330" cy="723013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C92B2FF7-C2FD-DAE2-1E07-2F4760E2D5DA}"/>
              </a:ext>
            </a:extLst>
          </p:cNvPr>
          <p:cNvCxnSpPr>
            <a:cxnSpLocks/>
          </p:cNvCxnSpPr>
          <p:nvPr/>
        </p:nvCxnSpPr>
        <p:spPr>
          <a:xfrm flipV="1">
            <a:off x="4688959" y="1850065"/>
            <a:ext cx="4136064" cy="1442522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CC8E94B-A9CB-3FE6-CDE4-5662952675A7}"/>
              </a:ext>
            </a:extLst>
          </p:cNvPr>
          <p:cNvSpPr txBox="1"/>
          <p:nvPr/>
        </p:nvSpPr>
        <p:spPr>
          <a:xfrm>
            <a:off x="-29660" y="6636779"/>
            <a:ext cx="6980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T.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Lafleur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and C.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Corr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“Characterization of a radio-frequency inductively coupled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electrothermal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plasma thruster”, 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J. Appl. Phys.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130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043304 (2021)</a:t>
            </a:r>
          </a:p>
        </p:txBody>
      </p:sp>
    </p:spTree>
    <p:extLst>
      <p:ext uri="{BB962C8B-B14F-4D97-AF65-F5344CB8AC3E}">
        <p14:creationId xmlns:p14="http://schemas.microsoft.com/office/powerpoint/2010/main" val="12504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OPTICAL EMISSION SPECTROSCOPY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63" y="1089000"/>
            <a:ext cx="3219564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00" y="1172721"/>
            <a:ext cx="4369735" cy="270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5" y="3913357"/>
            <a:ext cx="3492000" cy="2619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878B78B-023B-0871-DAB1-D55BB4505CA0}"/>
              </a:ext>
            </a:extLst>
          </p:cNvPr>
          <p:cNvSpPr txBox="1"/>
          <p:nvPr/>
        </p:nvSpPr>
        <p:spPr>
          <a:xfrm>
            <a:off x="1731000" y="3573944"/>
            <a:ext cx="247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Boltzmann Plot Method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878B78B-023B-0871-DAB1-D55BB4505CA0}"/>
              </a:ext>
            </a:extLst>
          </p:cNvPr>
          <p:cNvSpPr txBox="1"/>
          <p:nvPr/>
        </p:nvSpPr>
        <p:spPr>
          <a:xfrm>
            <a:off x="7176000" y="1196703"/>
            <a:ext cx="247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Rovibronic</a:t>
            </a:r>
            <a:r>
              <a:rPr lang="en-US" sz="14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N2 Bands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56000" y="5054442"/>
          <a:ext cx="5715000" cy="805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27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Peak Gas Temperature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(K)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275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Electron Density (m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-3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- 10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06000" y="4168512"/>
                <a:ext cx="2858988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𝑒𝑥𝑐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𝑣𝑖𝑏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𝑟𝑜𝑡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000" y="4168512"/>
                <a:ext cx="2858988" cy="299569"/>
              </a:xfrm>
              <a:prstGeom prst="rect">
                <a:avLst/>
              </a:prstGeom>
              <a:blipFill rotWithShape="0">
                <a:blip r:embed="rId5"/>
                <a:stretch>
                  <a:fillRect l="-1493" r="-426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461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RF POWER TRANSFER EFFICIENCY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24" y="1179000"/>
            <a:ext cx="3384182" cy="275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24" y="4104000"/>
            <a:ext cx="3555000" cy="237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1157023"/>
            <a:ext cx="625500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6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007415" y="999000"/>
            <a:ext cx="7045027" cy="5811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WATER CALORIMETRY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946BC1-9FCC-0065-B041-8E06C50E1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000" y="1764000"/>
            <a:ext cx="3555000" cy="2615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11000" y="5049000"/>
                <a:ext cx="1608582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𝑑𝑖𝑠𝑠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r>
                        <a:rPr lang="en-GB" b="0" i="1" smtClean="0">
                          <a:latin typeface="Cambria Math" charset="0"/>
                        </a:rPr>
                        <m:t>𝑄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𝜌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000" y="5049000"/>
                <a:ext cx="1608582" cy="298415"/>
              </a:xfrm>
              <a:prstGeom prst="rect">
                <a:avLst/>
              </a:prstGeom>
              <a:blipFill rotWithShape="0">
                <a:blip r:embed="rId4"/>
                <a:stretch>
                  <a:fillRect l="-2652" r="-265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562233" y="4599000"/>
            <a:ext cx="1974237" cy="49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321000" y="4634854"/>
            <a:ext cx="1822500" cy="461559"/>
            <a:chOff x="4386000" y="6050047"/>
            <a:chExt cx="1822500" cy="4615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476000" y="6127831"/>
                  <a:ext cx="1669047" cy="2992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𝐻</m:t>
                            </m:r>
                          </m:sub>
                        </m:sSub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≈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𝑟𝑓</m:t>
                            </m:r>
                          </m:sub>
                        </m:sSub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𝑑𝑖𝑠𝑠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6000" y="6127831"/>
                  <a:ext cx="1669047" cy="29924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55" r="-1460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>
            <a:xfrm>
              <a:off x="4386000" y="6050047"/>
              <a:ext cx="1822500" cy="461559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01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PERFORMANCE METRICS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1452661"/>
            <a:ext cx="5723046" cy="4578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47" y="1471414"/>
            <a:ext cx="5779296" cy="462343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47642" y="4239000"/>
            <a:ext cx="923201" cy="727902"/>
            <a:chOff x="8847642" y="4194000"/>
            <a:chExt cx="923201" cy="727902"/>
          </a:xfrm>
        </p:grpSpPr>
        <p:sp>
          <p:nvSpPr>
            <p:cNvPr id="9" name="Rectangle 8"/>
            <p:cNvSpPr/>
            <p:nvPr/>
          </p:nvSpPr>
          <p:spPr>
            <a:xfrm>
              <a:off x="8847642" y="4194000"/>
              <a:ext cx="923201" cy="727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847642" y="4194000"/>
              <a:ext cx="923201" cy="727902"/>
              <a:chOff x="5428345" y="5990170"/>
              <a:chExt cx="923201" cy="7279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5517441" y="6094851"/>
                    <a:ext cx="745011" cy="5185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charset="0"/>
                            </a:rPr>
                            <m:t>h</m:t>
                          </m:r>
                          <m:r>
                            <a:rPr lang="en-GB" b="0" i="1" smtClean="0"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bg-BG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charset="0"/>
                                    </a:rPr>
                                    <m:t>𝐻</m:t>
                                  </m:r>
                                </m:sub>
                              </m:sSub>
                            </m:num>
                            <m:den>
                              <m:acc>
                                <m:accPr>
                                  <m:chr m:val="̇"/>
                                  <m:ctrlPr>
                                    <a:rPr lang="bg-BG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</m:acc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441" y="6094851"/>
                    <a:ext cx="745011" cy="51854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Rectangle 6"/>
              <p:cNvSpPr/>
              <p:nvPr/>
            </p:nvSpPr>
            <p:spPr>
              <a:xfrm>
                <a:off x="5428345" y="5990170"/>
                <a:ext cx="923201" cy="727902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62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ISENTROPIC NOZZLE THEORY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DC9E0A1C-7D1A-F8F8-858C-512A7A446716}"/>
              </a:ext>
            </a:extLst>
          </p:cNvPr>
          <p:cNvGrpSpPr/>
          <p:nvPr/>
        </p:nvGrpSpPr>
        <p:grpSpPr>
          <a:xfrm>
            <a:off x="725864" y="822346"/>
            <a:ext cx="6575043" cy="3709128"/>
            <a:chOff x="725864" y="945485"/>
            <a:chExt cx="6575043" cy="3709128"/>
          </a:xfrm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CAF83B07-E1AB-C8D0-7E7B-5A60EB2F1201}"/>
                </a:ext>
              </a:extLst>
            </p:cNvPr>
            <p:cNvGrpSpPr/>
            <p:nvPr/>
          </p:nvGrpSpPr>
          <p:grpSpPr>
            <a:xfrm>
              <a:off x="725864" y="945485"/>
              <a:ext cx="6575043" cy="3709128"/>
              <a:chOff x="2929340" y="2059487"/>
              <a:chExt cx="6575043" cy="3709128"/>
            </a:xfrm>
          </p:grpSpPr>
          <p:pic>
            <p:nvPicPr>
              <p:cNvPr id="16" name="Picture 15" descr="A diagram of a bullet shooting&#10;&#10;Description automatically generated">
                <a:extLst>
                  <a:ext uri="{FF2B5EF4-FFF2-40B4-BE49-F238E27FC236}">
                    <a16:creationId xmlns="" xmlns:a16="http://schemas.microsoft.com/office/drawing/2014/main" id="{2401AADA-3CC1-462A-8654-A2CE0A238A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9404" t="22841" b="5591"/>
              <a:stretch/>
            </p:blipFill>
            <p:spPr>
              <a:xfrm>
                <a:off x="2979382" y="2284799"/>
                <a:ext cx="6525001" cy="325920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05219FBE-CD82-12E8-1D72-58081B0A9199}"/>
                  </a:ext>
                </a:extLst>
              </p:cNvPr>
              <p:cNvSpPr/>
              <p:nvPr/>
            </p:nvSpPr>
            <p:spPr>
              <a:xfrm>
                <a:off x="2929340" y="2169000"/>
                <a:ext cx="4618275" cy="3547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DE6A287A-5D44-BD6E-FB3E-5D1B911EE430}"/>
                  </a:ext>
                </a:extLst>
              </p:cNvPr>
              <p:cNvSpPr/>
              <p:nvPr/>
            </p:nvSpPr>
            <p:spPr>
              <a:xfrm>
                <a:off x="2929340" y="4443053"/>
                <a:ext cx="1642367" cy="1325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CFFBBF77-F0ED-0705-354D-7DABF4C98802}"/>
                  </a:ext>
                </a:extLst>
              </p:cNvPr>
              <p:cNvSpPr/>
              <p:nvPr/>
            </p:nvSpPr>
            <p:spPr>
              <a:xfrm>
                <a:off x="2979382" y="2127795"/>
                <a:ext cx="2093234" cy="1131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30AFB826-CBD9-00B9-E824-FFC73E25C48D}"/>
                  </a:ext>
                </a:extLst>
              </p:cNvPr>
              <p:cNvSpPr/>
              <p:nvPr/>
            </p:nvSpPr>
            <p:spPr>
              <a:xfrm>
                <a:off x="6062616" y="2059487"/>
                <a:ext cx="133270" cy="740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8759A08A-142E-8A1B-BB87-542FE3742178}"/>
                  </a:ext>
                </a:extLst>
              </p:cNvPr>
              <p:cNvSpPr/>
              <p:nvPr/>
            </p:nvSpPr>
            <p:spPr>
              <a:xfrm>
                <a:off x="3880116" y="3009145"/>
                <a:ext cx="133270" cy="740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2F905439-1501-82B4-10D0-9D8E8947EC8C}"/>
                  </a:ext>
                </a:extLst>
              </p:cNvPr>
              <p:cNvSpPr/>
              <p:nvPr/>
            </p:nvSpPr>
            <p:spPr>
              <a:xfrm>
                <a:off x="3929986" y="3050350"/>
                <a:ext cx="83400" cy="7405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E1343F5-2C8E-22E0-171B-64BEE21AB384}"/>
                </a:ext>
              </a:extLst>
            </p:cNvPr>
            <p:cNvSpPr txBox="1"/>
            <p:nvPr/>
          </p:nvSpPr>
          <p:spPr>
            <a:xfrm>
              <a:off x="798275" y="4064839"/>
              <a:ext cx="1890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latin typeface="Arial" panose="020B0604020202020204" pitchFamily="34" charset="0"/>
                  <a:cs typeface="Arial" panose="020B0604020202020204" pitchFamily="34" charset="0"/>
                </a:rPr>
                <a:t>Credit: Everyday Astronaut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18AA1064-A22C-79C9-44BD-452C3C07F85C}"/>
                  </a:ext>
                </a:extLst>
              </p:cNvPr>
              <p:cNvSpPr txBox="1"/>
              <p:nvPr/>
            </p:nvSpPr>
            <p:spPr>
              <a:xfrm>
                <a:off x="8886000" y="2398079"/>
                <a:ext cx="1863202" cy="5583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AU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AU" b="0" i="1" smtClean="0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8AA1064-A22C-79C9-44BD-452C3C07F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000" y="2398079"/>
                <a:ext cx="1863202" cy="5583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76E48B60-33BF-33A2-FD9C-93F7C0883DB3}"/>
                  </a:ext>
                </a:extLst>
              </p:cNvPr>
              <p:cNvSpPr txBox="1"/>
              <p:nvPr/>
            </p:nvSpPr>
            <p:spPr>
              <a:xfrm>
                <a:off x="6726000" y="5413724"/>
                <a:ext cx="1081899" cy="5770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AU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AU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AU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6E48B60-33BF-33A2-FD9C-93F7C0883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000" y="5413724"/>
                <a:ext cx="1081899" cy="5770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76BC9DCB-0AE8-DA14-C3A6-D570437D59C7}"/>
                  </a:ext>
                </a:extLst>
              </p:cNvPr>
              <p:cNvSpPr txBox="1"/>
              <p:nvPr/>
            </p:nvSpPr>
            <p:spPr>
              <a:xfrm>
                <a:off x="3383731" y="4374000"/>
                <a:ext cx="1960408" cy="14218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AU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ad>
                            <m:radPr>
                              <m:degHide m:val="on"/>
                              <m:ctrlPr>
                                <a:rPr lang="en-AU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AU" b="0" i="1" smtClean="0">
                                              <a:latin typeface="Cambria Math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num>
                                    <m:den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BC9DCB-0AE8-DA14-C3A6-D570437D5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731" y="4374000"/>
                <a:ext cx="1960408" cy="14218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row: Right 42">
            <a:extLst>
              <a:ext uri="{FF2B5EF4-FFF2-40B4-BE49-F238E27FC236}">
                <a16:creationId xmlns="" xmlns:a16="http://schemas.microsoft.com/office/drawing/2014/main" id="{177BE766-7E1D-BABB-448B-23C1BFC01923}"/>
              </a:ext>
            </a:extLst>
          </p:cNvPr>
          <p:cNvSpPr/>
          <p:nvPr/>
        </p:nvSpPr>
        <p:spPr>
          <a:xfrm>
            <a:off x="5691000" y="5478464"/>
            <a:ext cx="661860" cy="4476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03DF63FF-19E7-A372-0A6C-AA4C43030E5A}"/>
                  </a:ext>
                </a:extLst>
              </p:cNvPr>
              <p:cNvSpPr txBox="1"/>
              <p:nvPr/>
            </p:nvSpPr>
            <p:spPr>
              <a:xfrm>
                <a:off x="3853140" y="6200198"/>
                <a:ext cx="11655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3DF63FF-19E7-A372-0A6C-AA4C43030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140" y="6200198"/>
                <a:ext cx="1165575" cy="276999"/>
              </a:xfrm>
              <a:prstGeom prst="rect">
                <a:avLst/>
              </a:prstGeom>
              <a:blipFill>
                <a:blip r:embed="rId6"/>
                <a:stretch>
                  <a:fillRect l="-4188" t="-2174" r="-6806" b="-3260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EB21A68-6F25-2E97-7B39-8D897A4756A4}"/>
              </a:ext>
            </a:extLst>
          </p:cNvPr>
          <p:cNvSpPr txBox="1"/>
          <p:nvPr/>
        </p:nvSpPr>
        <p:spPr>
          <a:xfrm>
            <a:off x="1329815" y="6169421"/>
            <a:ext cx="1960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Thrust coefficient: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A621F1E-DBAF-5A38-0C62-880F76E7B9EA}"/>
              </a:ext>
            </a:extLst>
          </p:cNvPr>
          <p:cNvSpPr txBox="1"/>
          <p:nvPr/>
        </p:nvSpPr>
        <p:spPr>
          <a:xfrm>
            <a:off x="699815" y="4813953"/>
            <a:ext cx="2590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Characteristic velocity: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4F8454D-55CC-C473-BF42-FB65FBFA8809}"/>
              </a:ext>
            </a:extLst>
          </p:cNvPr>
          <p:cNvSpPr txBox="1"/>
          <p:nvPr/>
        </p:nvSpPr>
        <p:spPr>
          <a:xfrm>
            <a:off x="7671000" y="1325563"/>
            <a:ext cx="4136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A nozzle converts thermal/internal energy into directed energy: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="" xmlns:a16="http://schemas.microsoft.com/office/drawing/2014/main" id="{F0CE95E9-0C06-613B-3E38-BC01BB041CCC}"/>
              </a:ext>
            </a:extLst>
          </p:cNvPr>
          <p:cNvSpPr/>
          <p:nvPr/>
        </p:nvSpPr>
        <p:spPr>
          <a:xfrm>
            <a:off x="8316930" y="5478464"/>
            <a:ext cx="661860" cy="4476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49" name="Table 49">
            <a:extLst>
              <a:ext uri="{FF2B5EF4-FFF2-40B4-BE49-F238E27FC236}">
                <a16:creationId xmlns="" xmlns:a16="http://schemas.microsoft.com/office/drawing/2014/main" id="{27CC5936-3A57-291B-19DE-82EE1BBC4204}"/>
              </a:ext>
            </a:extLst>
          </p:cNvPr>
          <p:cNvGraphicFramePr>
            <a:graphicFrameLocks noGrp="1"/>
          </p:cNvGraphicFramePr>
          <p:nvPr/>
        </p:nvGraphicFramePr>
        <p:xfrm>
          <a:off x="9516000" y="4986607"/>
          <a:ext cx="1631339" cy="1421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339">
                  <a:extLst>
                    <a:ext uri="{9D8B030D-6E8A-4147-A177-3AD203B41FA5}">
                      <a16:colId xmlns="" xmlns:a16="http://schemas.microsoft.com/office/drawing/2014/main" val="4047024449"/>
                    </a:ext>
                  </a:extLst>
                </a:gridCol>
              </a:tblGrid>
              <a:tr h="473955">
                <a:tc>
                  <a:txBody>
                    <a:bodyPr/>
                    <a:lstStyle/>
                    <a:p>
                      <a:r>
                        <a:rPr lang="en-A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Maximize </a:t>
                      </a:r>
                      <a:r>
                        <a:rPr lang="en-AU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AU" sz="1600" b="1" i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03043703"/>
                  </a:ext>
                </a:extLst>
              </a:tr>
              <a:tr h="473955">
                <a:tc>
                  <a:txBody>
                    <a:bodyPr/>
                    <a:lstStyle/>
                    <a:p>
                      <a:r>
                        <a:rPr lang="en-A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Minimize </a:t>
                      </a:r>
                      <a:r>
                        <a:rPr lang="en-AU" sz="16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36470812"/>
                  </a:ext>
                </a:extLst>
              </a:tr>
              <a:tr h="473955">
                <a:tc>
                  <a:txBody>
                    <a:bodyPr/>
                    <a:lstStyle/>
                    <a:p>
                      <a:r>
                        <a:rPr lang="en-AU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Minimize </a:t>
                      </a:r>
                      <a:r>
                        <a:rPr lang="en-AU" sz="1600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8872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8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WHAT IS THE BEST PROPELLANT TO USE?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00" y="1218471"/>
            <a:ext cx="5289436" cy="527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20640" y="1329603"/>
                <a:ext cx="1179938" cy="595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𝑠𝑝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640" y="1329603"/>
                <a:ext cx="1179938" cy="5958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878B78B-023B-0871-DAB1-D55BB4505CA0}"/>
              </a:ext>
            </a:extLst>
          </p:cNvPr>
          <p:cNvSpPr txBox="1"/>
          <p:nvPr/>
        </p:nvSpPr>
        <p:spPr>
          <a:xfrm>
            <a:off x="667309" y="1473617"/>
            <a:ext cx="3334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Conventional specific impulse: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878B78B-023B-0871-DAB1-D55BB4505CA0}"/>
              </a:ext>
            </a:extLst>
          </p:cNvPr>
          <p:cNvSpPr txBox="1"/>
          <p:nvPr/>
        </p:nvSpPr>
        <p:spPr>
          <a:xfrm>
            <a:off x="667309" y="2585698"/>
            <a:ext cx="3334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Effective specific impulse: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17961" y="2456014"/>
                <a:ext cx="1379545" cy="56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𝐼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𝑠𝑝</m:t>
                          </m:r>
                        </m:sub>
                        <m:sup>
                          <m:r>
                            <a:rPr lang="en-GB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𝑤𝑒𝑡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7961" y="2456014"/>
                <a:ext cx="1379545" cy="5671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Left Bracket 55">
            <a:extLst>
              <a:ext uri="{FF2B5EF4-FFF2-40B4-BE49-F238E27FC236}">
                <a16:creationId xmlns="" xmlns:a16="http://schemas.microsoft.com/office/drawing/2014/main" id="{5E27D4A6-0FC8-34FC-F0BF-51494AB94F71}"/>
              </a:ext>
            </a:extLst>
          </p:cNvPr>
          <p:cNvSpPr/>
          <p:nvPr/>
        </p:nvSpPr>
        <p:spPr>
          <a:xfrm rot="16200000">
            <a:off x="4636522" y="2529665"/>
            <a:ext cx="198414" cy="1502846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1EFF5395-A798-1647-7BF0-4E3B8486F6CF}"/>
              </a:ext>
            </a:extLst>
          </p:cNvPr>
          <p:cNvCxnSpPr>
            <a:cxnSpLocks/>
          </p:cNvCxnSpPr>
          <p:nvPr/>
        </p:nvCxnSpPr>
        <p:spPr>
          <a:xfrm>
            <a:off x="4746245" y="3389903"/>
            <a:ext cx="1" cy="342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878B78B-023B-0871-DAB1-D55BB4505CA0}"/>
              </a:ext>
            </a:extLst>
          </p:cNvPr>
          <p:cNvSpPr txBox="1"/>
          <p:nvPr/>
        </p:nvSpPr>
        <p:spPr>
          <a:xfrm>
            <a:off x="3557233" y="3755353"/>
            <a:ext cx="2378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Considers the entire propulsion system mass and propellant storage state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CC8E94B-A9CB-3FE6-CDE4-5662952675A7}"/>
              </a:ext>
            </a:extLst>
          </p:cNvPr>
          <p:cNvSpPr txBox="1"/>
          <p:nvPr/>
        </p:nvSpPr>
        <p:spPr>
          <a:xfrm>
            <a:off x="-29660" y="6636779"/>
            <a:ext cx="69806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J. Martinez Martinez and T.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Lafleur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“On the selection of propellants for cold/warm gas propulsion systems”, </a:t>
            </a:r>
            <a:r>
              <a:rPr lang="en-US" sz="800" i="1" dirty="0" err="1">
                <a:latin typeface="Arial" charset="0"/>
                <a:ea typeface="Arial" charset="0"/>
                <a:cs typeface="Arial" charset="0"/>
              </a:rPr>
              <a:t>Acta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" i="1" dirty="0" err="1">
                <a:latin typeface="Arial" charset="0"/>
                <a:ea typeface="Arial" charset="0"/>
                <a:cs typeface="Arial" charset="0"/>
              </a:rPr>
              <a:t>Astronautica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212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54 (2023)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DAFDDD-73E2-DE43-4C1F-0196C055E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106" y="3525308"/>
            <a:ext cx="3133895" cy="30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7" grpId="0"/>
      <p:bldP spid="56" grpId="0" animBg="1"/>
      <p:bldP spid="58" grpId="0"/>
      <p:bldP spid="5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86" y="2766218"/>
            <a:ext cx="10293627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/>
              <a:t>3. PROPELLANTLESS PLASMA PROPULSION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7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THE LEO SPACE ENVIRONMENT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294" y="1325563"/>
            <a:ext cx="4947241" cy="377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603" y="3109090"/>
            <a:ext cx="2772210" cy="7771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5000" y="3317764"/>
            <a:ext cx="1930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Atmospheric drag: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5000" y="1747070"/>
            <a:ext cx="249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Solar radiation pressure: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616" y="1539521"/>
            <a:ext cx="1535345" cy="7536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5000" y="4888458"/>
            <a:ext cx="1930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Ionospheric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drag: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247" y="4702175"/>
            <a:ext cx="2588081" cy="779245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623417"/>
              </p:ext>
            </p:extLst>
          </p:nvPr>
        </p:nvGraphicFramePr>
        <p:xfrm>
          <a:off x="6229915" y="5524398"/>
          <a:ext cx="4947241" cy="715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6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11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786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Electron temperature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(K)</a:t>
                      </a:r>
                      <a:endParaRPr lang="en-US" sz="1600" b="1" baseline="-250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1000 - 3000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786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Average Ion Mass</a:t>
                      </a:r>
                      <a:r>
                        <a:rPr lang="en-US" sz="1600" b="1" baseline="-250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(</a:t>
                      </a:r>
                      <a:r>
                        <a:rPr lang="en-US" sz="1600" b="1" baseline="0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umu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  <a:endParaRPr lang="en-US" sz="1600" b="1" baseline="-250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- 20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27437" y="6421811"/>
            <a:ext cx="5386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R.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Jastrow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and C.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Pearse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“Atmospheric drag on the satellite”, 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Journal of Geophysical Research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62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413 (1957)</a:t>
            </a:r>
          </a:p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Mass Spectrometer and Incoherent Scatter radar (MSIS; 2000 version)</a:t>
            </a:r>
          </a:p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International Reference Ionosphere (IRI; 2016 version)</a:t>
            </a:r>
          </a:p>
        </p:txBody>
      </p:sp>
    </p:spTree>
    <p:extLst>
      <p:ext uri="{BB962C8B-B14F-4D97-AF65-F5344CB8AC3E}">
        <p14:creationId xmlns:p14="http://schemas.microsoft.com/office/powerpoint/2010/main" val="3456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SPACECRAFT </a:t>
            </a:r>
            <a:r>
              <a:rPr lang="en-US" sz="3500" b="1" dirty="0" smtClean="0"/>
              <a:t>POTENTIAL</a:t>
            </a:r>
            <a:endParaRPr lang="en-US" sz="35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01000" y="5544000"/>
            <a:ext cx="702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Charged Hazards and Wake Studies (CHAWS): </a:t>
            </a:r>
            <a:r>
              <a:rPr lang="en-US" sz="1600" b="1" u="sng" dirty="0">
                <a:latin typeface="Arial" charset="0"/>
                <a:ea typeface="Arial" charset="0"/>
                <a:cs typeface="Arial" charset="0"/>
              </a:rPr>
              <a:t>-5000 V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832288" y="4809048"/>
            <a:ext cx="1800000" cy="1808458"/>
            <a:chOff x="786000" y="1134000"/>
            <a:chExt cx="1800000" cy="18084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000" y="1134000"/>
              <a:ext cx="1800000" cy="1803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86000" y="2727014"/>
              <a:ext cx="90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Credit: NASA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01000" y="1997641"/>
            <a:ext cx="27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STPSat-3: </a:t>
            </a:r>
            <a:r>
              <a:rPr lang="en-US" sz="1600" b="1" u="sng" dirty="0">
                <a:latin typeface="Arial" charset="0"/>
                <a:ea typeface="Arial" charset="0"/>
                <a:cs typeface="Arial" charset="0"/>
              </a:rPr>
              <a:t>-35 V to -25 V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676000" y="1262418"/>
            <a:ext cx="2722576" cy="1809377"/>
            <a:chOff x="471000" y="3166500"/>
            <a:chExt cx="2722576" cy="180937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00" y="3166500"/>
              <a:ext cx="2722576" cy="1809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1000" y="4760433"/>
              <a:ext cx="13612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Credit: </a:t>
              </a:r>
              <a:r>
                <a:rPr lang="en-US" sz="80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Ball Aerospace</a:t>
              </a:r>
              <a:endParaRPr lang="en-US" sz="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946000" y="3770767"/>
            <a:ext cx="508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Upper Atmosphere Research Satellite (UARS): </a:t>
            </a:r>
            <a:r>
              <a:rPr lang="en-US" sz="1600" b="1" u="sng" dirty="0">
                <a:latin typeface="Arial" charset="0"/>
                <a:ea typeface="Arial" charset="0"/>
                <a:cs typeface="Arial" charset="0"/>
              </a:rPr>
              <a:t>-90 V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01000" y="2748812"/>
            <a:ext cx="2255727" cy="2230000"/>
            <a:chOff x="8301000" y="2748812"/>
            <a:chExt cx="2255727" cy="223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6727" y="2748812"/>
              <a:ext cx="2230000" cy="2230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01000" y="4763368"/>
              <a:ext cx="9000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Credit: NASA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46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SEMINAR “SCOPE”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73CF1D-4C8E-3FCC-4157-9E37950E2B16}"/>
              </a:ext>
            </a:extLst>
          </p:cNvPr>
          <p:cNvSpPr txBox="1"/>
          <p:nvPr/>
        </p:nvSpPr>
        <p:spPr>
          <a:xfrm>
            <a:off x="2676000" y="3669630"/>
            <a:ext cx="294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Plasma Propulsion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56359CD-087D-3206-CA59-D3B20D2FDD03}"/>
              </a:ext>
            </a:extLst>
          </p:cNvPr>
          <p:cNvSpPr/>
          <p:nvPr/>
        </p:nvSpPr>
        <p:spPr>
          <a:xfrm>
            <a:off x="3967634" y="3600296"/>
            <a:ext cx="1260000" cy="50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4C9D592-4F9E-2EFC-57A8-0EF7E70C4A15}"/>
              </a:ext>
            </a:extLst>
          </p:cNvPr>
          <p:cNvSpPr/>
          <p:nvPr/>
        </p:nvSpPr>
        <p:spPr>
          <a:xfrm>
            <a:off x="3067633" y="3600296"/>
            <a:ext cx="900001" cy="50800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81D02E5-1444-812B-9CD9-57849EC36340}"/>
              </a:ext>
            </a:extLst>
          </p:cNvPr>
          <p:cNvCxnSpPr/>
          <p:nvPr/>
        </p:nvCxnSpPr>
        <p:spPr>
          <a:xfrm>
            <a:off x="4566597" y="4108296"/>
            <a:ext cx="0" cy="9245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F82ED560-043C-245D-22A7-DD958882420E}"/>
              </a:ext>
            </a:extLst>
          </p:cNvPr>
          <p:cNvCxnSpPr>
            <a:cxnSpLocks/>
          </p:cNvCxnSpPr>
          <p:nvPr/>
        </p:nvCxnSpPr>
        <p:spPr>
          <a:xfrm>
            <a:off x="4566597" y="5032856"/>
            <a:ext cx="63500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96DDC21-E68E-3802-795F-E3510A98D854}"/>
              </a:ext>
            </a:extLst>
          </p:cNvPr>
          <p:cNvSpPr txBox="1"/>
          <p:nvPr/>
        </p:nvSpPr>
        <p:spPr>
          <a:xfrm>
            <a:off x="5201597" y="4878967"/>
            <a:ext cx="4929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Generation of a force for moving a spacecraft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E49F7F5B-3760-EF5E-F94A-E7BAC90B4218}"/>
              </a:ext>
            </a:extLst>
          </p:cNvPr>
          <p:cNvCxnSpPr>
            <a:cxnSpLocks/>
          </p:cNvCxnSpPr>
          <p:nvPr/>
        </p:nvCxnSpPr>
        <p:spPr>
          <a:xfrm>
            <a:off x="3558356" y="2232889"/>
            <a:ext cx="1676400" cy="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3086C6C-1EB7-B84C-8011-024188C95317}"/>
              </a:ext>
            </a:extLst>
          </p:cNvPr>
          <p:cNvCxnSpPr>
            <a:cxnSpLocks/>
          </p:cNvCxnSpPr>
          <p:nvPr/>
        </p:nvCxnSpPr>
        <p:spPr>
          <a:xfrm>
            <a:off x="3558356" y="2232889"/>
            <a:ext cx="0" cy="13674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063F7A1-7027-208C-0304-F1EFFC35F3DF}"/>
              </a:ext>
            </a:extLst>
          </p:cNvPr>
          <p:cNvSpPr txBox="1"/>
          <p:nvPr/>
        </p:nvSpPr>
        <p:spPr>
          <a:xfrm>
            <a:off x="5237756" y="1971279"/>
            <a:ext cx="4988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Plasmas play a critical role in the force generation or propulsion process</a:t>
            </a:r>
          </a:p>
        </p:txBody>
      </p:sp>
    </p:spTree>
    <p:extLst>
      <p:ext uri="{BB962C8B-B14F-4D97-AF65-F5344CB8AC3E}">
        <p14:creationId xmlns:p14="http://schemas.microsoft.com/office/powerpoint/2010/main" val="21091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TOY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39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627023" y="3420744"/>
            <a:ext cx="7247306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904329" y="3000758"/>
            <a:ext cx="839972" cy="83997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2881677" y="1696497"/>
            <a:ext cx="124047" cy="124047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7" idx="4"/>
          </p:cNvCxnSpPr>
          <p:nvPr/>
        </p:nvCxnSpPr>
        <p:spPr>
          <a:xfrm flipV="1">
            <a:off x="2943700" y="1820544"/>
            <a:ext cx="0" cy="160020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3020428" y="1756749"/>
            <a:ext cx="4667693" cy="1424762"/>
          </a:xfrm>
          <a:custGeom>
            <a:avLst/>
            <a:gdLst>
              <a:gd name="connsiteX0" fmla="*/ 0 w 4667693"/>
              <a:gd name="connsiteY0" fmla="*/ 0 h 1424762"/>
              <a:gd name="connsiteX1" fmla="*/ 3136604 w 4667693"/>
              <a:gd name="connsiteY1" fmla="*/ 372139 h 1424762"/>
              <a:gd name="connsiteX2" fmla="*/ 4667693 w 4667693"/>
              <a:gd name="connsiteY2" fmla="*/ 1424762 h 142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67693" h="1424762">
                <a:moveTo>
                  <a:pt x="0" y="0"/>
                </a:moveTo>
                <a:cubicBezTo>
                  <a:pt x="1179327" y="67339"/>
                  <a:pt x="2358655" y="134679"/>
                  <a:pt x="3136604" y="372139"/>
                </a:cubicBezTo>
                <a:cubicBezTo>
                  <a:pt x="3914553" y="609599"/>
                  <a:pt x="4667693" y="1424762"/>
                  <a:pt x="4667693" y="1424762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943700" y="2299009"/>
            <a:ext cx="4095835" cy="818707"/>
          </a:xfrm>
          <a:custGeom>
            <a:avLst/>
            <a:gdLst>
              <a:gd name="connsiteX0" fmla="*/ 0 w 4072270"/>
              <a:gd name="connsiteY0" fmla="*/ 0 h 818707"/>
              <a:gd name="connsiteX1" fmla="*/ 2711302 w 4072270"/>
              <a:gd name="connsiteY1" fmla="*/ 159488 h 818707"/>
              <a:gd name="connsiteX2" fmla="*/ 4072270 w 4072270"/>
              <a:gd name="connsiteY2" fmla="*/ 818707 h 8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2270" h="818707">
                <a:moveTo>
                  <a:pt x="0" y="0"/>
                </a:moveTo>
                <a:cubicBezTo>
                  <a:pt x="1016295" y="11518"/>
                  <a:pt x="2032590" y="23037"/>
                  <a:pt x="2711302" y="159488"/>
                </a:cubicBezTo>
                <a:cubicBezTo>
                  <a:pt x="3390014" y="295939"/>
                  <a:pt x="3731142" y="557323"/>
                  <a:pt x="4072270" y="818707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946000" y="1320814"/>
            <a:ext cx="6570921" cy="2753832"/>
          </a:xfrm>
          <a:custGeom>
            <a:avLst/>
            <a:gdLst>
              <a:gd name="connsiteX0" fmla="*/ 0 w 6570921"/>
              <a:gd name="connsiteY0" fmla="*/ 0 h 2753832"/>
              <a:gd name="connsiteX1" fmla="*/ 4635795 w 6570921"/>
              <a:gd name="connsiteY1" fmla="*/ 478465 h 2753832"/>
              <a:gd name="connsiteX2" fmla="*/ 6570921 w 6570921"/>
              <a:gd name="connsiteY2" fmla="*/ 2753832 h 275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0921" h="2753832">
                <a:moveTo>
                  <a:pt x="0" y="0"/>
                </a:moveTo>
                <a:cubicBezTo>
                  <a:pt x="1770321" y="9746"/>
                  <a:pt x="3540642" y="19493"/>
                  <a:pt x="4635795" y="478465"/>
                </a:cubicBezTo>
                <a:cubicBezTo>
                  <a:pt x="5730948" y="937437"/>
                  <a:pt x="6570921" y="2753832"/>
                  <a:pt x="6570921" y="2753832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14426" y="2504990"/>
                <a:ext cx="73957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426" y="2504990"/>
                <a:ext cx="739572" cy="276999"/>
              </a:xfrm>
              <a:prstGeom prst="rect">
                <a:avLst/>
              </a:prstGeom>
              <a:blipFill rotWithShape="0">
                <a:blip r:embed="rId2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/>
          <p:cNvCxnSpPr>
            <a:stCxn id="5" idx="3"/>
            <a:endCxn id="5" idx="7"/>
          </p:cNvCxnSpPr>
          <p:nvPr/>
        </p:nvCxnSpPr>
        <p:spPr>
          <a:xfrm flipV="1">
            <a:off x="7027340" y="3123769"/>
            <a:ext cx="593950" cy="593950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69749" y="3789212"/>
                <a:ext cx="73957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</a:rPr>
                        <m:t>2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749" y="3789212"/>
                <a:ext cx="739572" cy="276999"/>
              </a:xfrm>
              <a:prstGeom prst="rect">
                <a:avLst/>
              </a:prstGeom>
              <a:blipFill rotWithShape="0">
                <a:blip r:embed="rId3"/>
                <a:stretch>
                  <a:fillRect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040071" y="1618249"/>
                <a:ext cx="6445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071" y="1618249"/>
                <a:ext cx="644535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8571" r="-8571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578258" y="3763453"/>
                <a:ext cx="8012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𝜑</m:t>
                      </m:r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258" y="3763453"/>
                <a:ext cx="80124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6061" r="-2273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07695" y="4377674"/>
            <a:ext cx="2490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Energy conservation: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1475" y="5084796"/>
            <a:ext cx="351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Angular momentum conservation: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995317" y="4246530"/>
                <a:ext cx="227767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charset="0"/>
                        </a:rPr>
                        <m:t>𝑀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GB" b="0" i="1" smtClean="0">
                          <a:latin typeface="Cambria Math" charset="0"/>
                        </a:rPr>
                        <m:t>−</m:t>
                      </m:r>
                      <m:r>
                        <a:rPr lang="en-GB" b="0" i="1" smtClean="0">
                          <a:latin typeface="Cambria Math" charset="0"/>
                        </a:rPr>
                        <m:t>𝑞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𝜑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𝑀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  <m:sup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317" y="4246530"/>
                <a:ext cx="2277675" cy="51860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156228" y="5100009"/>
                <a:ext cx="16707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r>
                        <a:rPr lang="en-GB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228" y="5100009"/>
                <a:ext cx="1670778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555" r="-1095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281475" y="5791918"/>
            <a:ext cx="3517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Intercepted momentum flow: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48410" y="5791918"/>
                <a:ext cx="1886414" cy="374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r>
                        <a:rPr lang="en-GB" b="0" i="1" smtClean="0">
                          <a:latin typeface="Cambria Math" charset="0"/>
                        </a:rPr>
                        <m:t>𝑀</m:t>
                      </m:r>
                      <m:sSub>
                        <m:sSub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sSubSup>
                        <m:sSubSupPr>
                          <m:ctrlPr>
                            <a:rPr lang="en-GB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GB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sSup>
                        <m:sSupPr>
                          <m:ctrlP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410" y="5791918"/>
                <a:ext cx="1886414" cy="37478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>
          <a:xfrm>
            <a:off x="6184567" y="5828147"/>
            <a:ext cx="675000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7302081" y="5527729"/>
            <a:ext cx="2978919" cy="916271"/>
            <a:chOff x="7302081" y="5527729"/>
            <a:chExt cx="2978919" cy="9162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7421895" y="5650020"/>
                  <a:ext cx="2735364" cy="6223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en-GB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GB" b="0" i="1" smtClean="0">
                            <a:latin typeface="Cambria Math" charset="0"/>
                          </a:rPr>
                          <m:t>𝑀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lang="en-GB" b="0" i="1" smtClean="0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d>
                          <m:dPr>
                            <m:ctrlPr>
                              <a:rPr lang="is-I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1 − </m:t>
                            </m:r>
                            <m:f>
                              <m:fPr>
                                <m:ctrlPr>
                                  <a:rPr lang="bg-BG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𝐵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GB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𝑀</m:t>
                                </m:r>
                                <m:sSubSup>
                                  <m:sSubSupPr>
                                    <m:ctrlPr>
                                      <a:rPr lang="en-GB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GB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895" y="5650020"/>
                  <a:ext cx="2735364" cy="62235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Rectangle 46"/>
            <p:cNvSpPr/>
            <p:nvPr/>
          </p:nvSpPr>
          <p:spPr>
            <a:xfrm>
              <a:off x="7302081" y="5527729"/>
              <a:ext cx="2978919" cy="916271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997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IONOSPHERIC DRAG MODEL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40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5251" y="1335845"/>
            <a:ext cx="454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Method 1: Numerical Trajectory Calculation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251" y="1943542"/>
            <a:ext cx="1838500" cy="11479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6000" y="1335845"/>
            <a:ext cx="454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Method 2</a:t>
            </a:r>
            <a:r>
              <a:rPr lang="en-US" sz="1600" b="1">
                <a:latin typeface="Arial" charset="0"/>
                <a:ea typeface="Arial" charset="0"/>
                <a:cs typeface="Arial" charset="0"/>
              </a:rPr>
              <a:t>: Analytical Solution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961000" y="1054606"/>
            <a:ext cx="0" cy="2283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000" y="1864056"/>
            <a:ext cx="4296000" cy="12481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000" y="2083137"/>
            <a:ext cx="405000" cy="243928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501127" y="2461243"/>
            <a:ext cx="405000" cy="243928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393" y="3403296"/>
            <a:ext cx="4148850" cy="11822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14110" y="3825154"/>
            <a:ext cx="3079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Effective (spherical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) potential:</a:t>
            </a:r>
            <a:endParaRPr lang="en-US" sz="1600" b="1" u="sng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000" y="4864086"/>
            <a:ext cx="6055143" cy="8936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56329" y="5100186"/>
            <a:ext cx="183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>
                <a:latin typeface="Arial" charset="0"/>
                <a:ea typeface="Arial" charset="0"/>
                <a:cs typeface="Arial" charset="0"/>
              </a:rPr>
              <a:t>Drag force:</a:t>
            </a:r>
            <a:endParaRPr lang="en-US" sz="1600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56368" y="4967593"/>
            <a:ext cx="2157204" cy="664798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03328" y="4968919"/>
            <a:ext cx="2011195" cy="66479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47189" y="3384000"/>
            <a:ext cx="4188811" cy="118227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555582" y="5638088"/>
            <a:ext cx="1" cy="224441"/>
          </a:xfrm>
          <a:prstGeom prst="line">
            <a:avLst/>
          </a:prstGeom>
          <a:ln w="635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555582" y="5862528"/>
            <a:ext cx="1171060" cy="1"/>
          </a:xfrm>
          <a:prstGeom prst="straightConnector1">
            <a:avLst/>
          </a:prstGeom>
          <a:ln w="63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365470" y="5647744"/>
            <a:ext cx="1" cy="796256"/>
          </a:xfrm>
          <a:prstGeom prst="line">
            <a:avLst/>
          </a:prstGeom>
          <a:ln w="635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65470" y="6442392"/>
            <a:ext cx="1171060" cy="1"/>
          </a:xfrm>
          <a:prstGeom prst="straightConnector1">
            <a:avLst/>
          </a:prstGeom>
          <a:ln w="63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536530" y="6253936"/>
            <a:ext cx="183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Direct collection</a:t>
            </a:r>
            <a:endParaRPr lang="en-US" sz="1600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726642" y="5679000"/>
            <a:ext cx="183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Deflection</a:t>
            </a:r>
            <a:endParaRPr lang="en-US" sz="1600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EF51F8-8CFA-F31D-4E32-4FCA949133BE}"/>
              </a:ext>
            </a:extLst>
          </p:cNvPr>
          <p:cNvSpPr txBox="1"/>
          <p:nvPr/>
        </p:nvSpPr>
        <p:spPr>
          <a:xfrm>
            <a:off x="0" y="6642556"/>
            <a:ext cx="6141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T.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Lafleur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“Charged aerodynamics: Ionospheric plasma drag on objects in low-Earth-orbit”, </a:t>
            </a:r>
            <a:r>
              <a:rPr lang="en-US" sz="800" i="1" dirty="0" err="1">
                <a:latin typeface="Arial" charset="0"/>
                <a:ea typeface="Arial" charset="0"/>
                <a:cs typeface="Arial" charset="0"/>
              </a:rPr>
              <a:t>Acta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" i="1" dirty="0" err="1">
                <a:latin typeface="Arial" charset="0"/>
                <a:ea typeface="Arial" charset="0"/>
                <a:cs typeface="Arial" charset="0"/>
              </a:rPr>
              <a:t>Astronautica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" b="1" dirty="0">
                <a:latin typeface="Arial" charset="0"/>
                <a:ea typeface="Arial" charset="0"/>
                <a:cs typeface="Arial" charset="0"/>
              </a:rPr>
              <a:t>212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370 (2023)</a:t>
            </a:r>
          </a:p>
        </p:txBody>
      </p:sp>
    </p:spTree>
    <p:extLst>
      <p:ext uri="{BB962C8B-B14F-4D97-AF65-F5344CB8AC3E}">
        <p14:creationId xmlns:p14="http://schemas.microsoft.com/office/powerpoint/2010/main" val="18506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 animBg="1"/>
      <p:bldP spid="18" grpId="0"/>
      <p:bldP spid="20" grpId="0"/>
      <p:bldP spid="21" grpId="0" animBg="1"/>
      <p:bldP spid="22" grpId="0" animBg="1"/>
      <p:bldP spid="23" grpId="0" animBg="1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ION TRAJECTORIES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0" y="1504480"/>
            <a:ext cx="12036000" cy="44534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61000" y="1325563"/>
            <a:ext cx="3960000" cy="4632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081378" y="1504480"/>
            <a:ext cx="3960000" cy="4632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6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DRAG FORCES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72" y="1209329"/>
            <a:ext cx="7818544" cy="5145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96" y="1054891"/>
            <a:ext cx="7142236" cy="281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16" y="1035841"/>
            <a:ext cx="7815925" cy="25933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044D1FB-37CF-9DC1-20DE-955F1A28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000" y="1382925"/>
            <a:ext cx="2717727" cy="193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20435BA-A8B3-F9C7-416A-49E1CF224C7F}"/>
              </a:ext>
            </a:extLst>
          </p:cNvPr>
          <p:cNvSpPr txBox="1"/>
          <p:nvPr/>
        </p:nvSpPr>
        <p:spPr>
          <a:xfrm>
            <a:off x="-29660" y="6534000"/>
            <a:ext cx="1085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J. </a:t>
            </a:r>
            <a:r>
              <a:rPr lang="en-US" sz="800" dirty="0" err="1">
                <a:latin typeface="Arial" charset="0"/>
                <a:ea typeface="Arial" charset="0"/>
                <a:cs typeface="Arial" charset="0"/>
              </a:rPr>
              <a:t>Praks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" i="1" dirty="0">
                <a:latin typeface="Arial" charset="0"/>
                <a:ea typeface="Arial" charset="0"/>
                <a:cs typeface="Arial" charset="0"/>
              </a:rPr>
              <a:t>et al</a:t>
            </a:r>
            <a:r>
              <a:rPr lang="en-US" sz="800" dirty="0">
                <a:latin typeface="Arial" charset="0"/>
                <a:ea typeface="Arial" charset="0"/>
                <a:cs typeface="Arial" charset="0"/>
              </a:rPr>
              <a:t>, “Aalto-1 – An experimental nanosatellite for hyperspectral remote sensing”, 2011 IEEE International Geoscience and Remote Sensing Symposium, Vancouver, Canada, 24-29 July 2011.</a:t>
            </a:r>
          </a:p>
          <a:p>
            <a:r>
              <a:rPr lang="en-US" sz="800" dirty="0">
                <a:latin typeface="Arial" charset="0"/>
                <a:ea typeface="Arial" charset="0"/>
                <a:cs typeface="Arial" charset="0"/>
              </a:rPr>
              <a:t>C. Capon et al, “Numerical predictions for on-orbit ionospheric aerodynamics torque experiment”, IEEE Aerospace Conference, 2020.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F1D9F12-632A-364D-8AC7-CDB3F3092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5590" y="3793971"/>
            <a:ext cx="3071138" cy="22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2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A076BF74-42CD-2D23-4156-5CD9AE22A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33246"/>
              </p:ext>
            </p:extLst>
          </p:nvPr>
        </p:nvGraphicFramePr>
        <p:xfrm>
          <a:off x="949186" y="1449000"/>
          <a:ext cx="10293627" cy="4849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3627">
                  <a:extLst>
                    <a:ext uri="{9D8B030D-6E8A-4147-A177-3AD203B41FA5}">
                      <a16:colId xmlns="" xmlns:a16="http://schemas.microsoft.com/office/drawing/2014/main" val="665384069"/>
                    </a:ext>
                  </a:extLst>
                </a:gridCol>
              </a:tblGrid>
              <a:tr h="1616507"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F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2532335"/>
                  </a:ext>
                </a:extLst>
              </a:tr>
              <a:tr h="1616507"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4464374"/>
                  </a:ext>
                </a:extLst>
              </a:tr>
              <a:tr h="1616507"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F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818045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43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3741" y="1738337"/>
            <a:ext cx="9282259" cy="10156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Iodine as a propellant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Emerging alternative to xenon with attractive physical and plasma properties that has been successfully demonstrated in space </a:t>
            </a:r>
            <a:endParaRPr lang="en-US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3340" y="3384000"/>
            <a:ext cx="9545287" cy="10156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RF ICP electrothermal plasma thruster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Promising propulsion technology to meet industry needs and with the potential to use a wide range of conventional and non-conventional propellants (including reactive substances)</a:t>
            </a:r>
            <a:endParaRPr lang="en-US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741" y="5004119"/>
            <a:ext cx="9282259" cy="10156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Propellantless plasma propulsion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Active spacecraft biasing can be used as a “solid-state” and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propellantless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mechanism for formation flying, deorbiting, collision avoidance, and attitude control</a:t>
            </a:r>
            <a:endParaRPr lang="en-US" kern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PHD PROJECT AVAILABLE!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98F99826-5AB9-333E-2F8B-40371DBDA573}"/>
              </a:ext>
            </a:extLst>
          </p:cNvPr>
          <p:cNvSpPr txBox="1">
            <a:spLocks/>
          </p:cNvSpPr>
          <p:nvPr/>
        </p:nvSpPr>
        <p:spPr>
          <a:xfrm>
            <a:off x="635000" y="1465118"/>
            <a:ext cx="10293627" cy="4447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kern="120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44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23F1C1-170B-E9FF-5C93-E390A55A6A82}"/>
              </a:ext>
            </a:extLst>
          </p:cNvPr>
          <p:cNvSpPr txBox="1"/>
          <p:nvPr/>
        </p:nvSpPr>
        <p:spPr>
          <a:xfrm>
            <a:off x="635000" y="1465118"/>
            <a:ext cx="848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en-AU" sz="1400" b="1" u="sng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AU" sz="1400">
                <a:latin typeface="Arial" panose="020B0604020202020204" pitchFamily="34" charset="0"/>
                <a:cs typeface="Arial" panose="020B0604020202020204" pitchFamily="34" charset="0"/>
              </a:rPr>
              <a:t> “Plasma CFD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” simulations of vortex-enhanced supersonic inductively coupled plasmas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ACDA45-84F7-4911-63BA-7B1FD4C84CC7}"/>
              </a:ext>
            </a:extLst>
          </p:cNvPr>
          <p:cNvSpPr txBox="1"/>
          <p:nvPr/>
        </p:nvSpPr>
        <p:spPr>
          <a:xfrm>
            <a:off x="635000" y="2723115"/>
            <a:ext cx="10449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Collaborators: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Research School of Physics at ANU and the von Karman Institute (VKI) for Fluid Dynamics in Belgium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02F5C1-C213-31F2-FEB3-0B5D099AEB19}"/>
              </a:ext>
            </a:extLst>
          </p:cNvPr>
          <p:cNvSpPr txBox="1"/>
          <p:nvPr/>
        </p:nvSpPr>
        <p:spPr>
          <a:xfrm>
            <a:off x="635000" y="2094835"/>
            <a:ext cx="9382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Candidate profile:</a:t>
            </a:r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 Strong mathematical, programming (C++, Python, and Linux ideally), and communication skills </a:t>
            </a:r>
          </a:p>
        </p:txBody>
      </p:sp>
      <p:pic>
        <p:nvPicPr>
          <p:cNvPr id="11" name="Picture 10" descr="A river with a bridge and a city with trees and a bridge&#10;&#10;Description automatically generated">
            <a:extLst>
              <a:ext uri="{FF2B5EF4-FFF2-40B4-BE49-F238E27FC236}">
                <a16:creationId xmlns="" xmlns:a16="http://schemas.microsoft.com/office/drawing/2014/main" id="{5B294DBD-65F2-5273-DC1F-F34B2516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0" y="3865310"/>
            <a:ext cx="3974352" cy="27517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76B56B-C1FD-5D5B-5920-D4F14845E825}"/>
              </a:ext>
            </a:extLst>
          </p:cNvPr>
          <p:cNvSpPr txBox="1"/>
          <p:nvPr/>
        </p:nvSpPr>
        <p:spPr>
          <a:xfrm>
            <a:off x="2625612" y="3504636"/>
            <a:ext cx="37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Get to visit VKI in Belgium for several months as part of your PhD! 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56000" y="4317457"/>
            <a:ext cx="4892680" cy="1855690"/>
            <a:chOff x="1056000" y="4317457"/>
            <a:chExt cx="4892680" cy="1855690"/>
          </a:xfrm>
        </p:grpSpPr>
        <p:pic>
          <p:nvPicPr>
            <p:cNvPr id="9" name="Picture 8" descr="A light coming out of a hole&#10;&#10;Description automatically generated">
              <a:extLst>
                <a:ext uri="{FF2B5EF4-FFF2-40B4-BE49-F238E27FC236}">
                  <a16:creationId xmlns="" xmlns:a16="http://schemas.microsoft.com/office/drawing/2014/main" id="{611A2E99-77AF-15D5-0ADB-4AC64A35D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2200" y="4317457"/>
              <a:ext cx="4856480" cy="1847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88A4B75-2824-F17F-A157-AA1C2DD67A67}"/>
                </a:ext>
              </a:extLst>
            </p:cNvPr>
            <p:cNvSpPr txBox="1"/>
            <p:nvPr/>
          </p:nvSpPr>
          <p:spPr>
            <a:xfrm>
              <a:off x="1056000" y="5988481"/>
              <a:ext cx="91618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Credit</a:t>
              </a:r>
              <a:r>
                <a:rPr lang="en-US" sz="60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: VKI</a:t>
              </a:r>
              <a:endParaRPr lang="en-US" sz="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08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="" xmlns:a16="http://schemas.microsoft.com/office/drawing/2014/main" id="{A076BF74-42CD-2D23-4156-5CD9AE22A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919974"/>
              </p:ext>
            </p:extLst>
          </p:nvPr>
        </p:nvGraphicFramePr>
        <p:xfrm>
          <a:off x="949186" y="2022840"/>
          <a:ext cx="1029362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3627">
                  <a:extLst>
                    <a:ext uri="{9D8B030D-6E8A-4147-A177-3AD203B41FA5}">
                      <a16:colId xmlns="" xmlns:a16="http://schemas.microsoft.com/office/drawing/2014/main" val="66538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F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253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4464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CF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818045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SEMINAR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92509" y="2227425"/>
            <a:ext cx="9282259" cy="7386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1. Electrostatic propulsion 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Challenges with conventional propellants and emerging alternatives</a:t>
            </a:r>
            <a:endParaRPr lang="en-US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2508" y="3422954"/>
            <a:ext cx="9282259" cy="7386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2. Inductive electrothermal propulsion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 novel propulsion technology for an identified market gap</a:t>
            </a:r>
            <a:endParaRPr lang="en-US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92509" y="4626422"/>
            <a:ext cx="9282259" cy="73866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3. Propellantless plasma propulsion</a:t>
            </a: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Utilization of the natural background plasma in the ionosphere </a:t>
            </a:r>
            <a:endParaRPr lang="en-US" kern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45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86" y="2766218"/>
            <a:ext cx="10293627" cy="1325563"/>
          </a:xfrm>
        </p:spPr>
        <p:txBody>
          <a:bodyPr>
            <a:normAutofit/>
          </a:bodyPr>
          <a:lstStyle/>
          <a:p>
            <a:pPr algn="ctr"/>
            <a:r>
              <a:rPr lang="en-US" sz="3500" b="1" dirty="0"/>
              <a:t>1. ELECTROSTATIC PROPULSION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WHAT PROPELLANT SHOULD WE PICK?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D080302-9A33-9584-AE01-1F3BBDF22361}"/>
              </a:ext>
            </a:extLst>
          </p:cNvPr>
          <p:cNvGrpSpPr/>
          <p:nvPr/>
        </p:nvGrpSpPr>
        <p:grpSpPr>
          <a:xfrm>
            <a:off x="561000" y="1148186"/>
            <a:ext cx="9021000" cy="4392625"/>
            <a:chOff x="1585500" y="1011013"/>
            <a:chExt cx="9021000" cy="4392625"/>
          </a:xfrm>
        </p:grpSpPr>
        <p:pic>
          <p:nvPicPr>
            <p:cNvPr id="15" name="Picture 14" descr="A periodic table of elements&#10;&#10;Description automatically generated">
              <a:extLst>
                <a:ext uri="{FF2B5EF4-FFF2-40B4-BE49-F238E27FC236}">
                  <a16:creationId xmlns="" xmlns:a16="http://schemas.microsoft.com/office/drawing/2014/main" id="{7FA75256-20F2-4F2E-9230-8F7C200CF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102"/>
            <a:stretch/>
          </p:blipFill>
          <p:spPr>
            <a:xfrm>
              <a:off x="1585500" y="1011013"/>
              <a:ext cx="9021000" cy="430798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31F0740-728E-799A-ECDA-C5B02AE7FC3F}"/>
                </a:ext>
              </a:extLst>
            </p:cNvPr>
            <p:cNvSpPr/>
            <p:nvPr/>
          </p:nvSpPr>
          <p:spPr>
            <a:xfrm>
              <a:off x="4468125" y="1104189"/>
              <a:ext cx="2869500" cy="1150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B1FBC6D-FF91-0D6F-5A1A-EB933FC4725E}"/>
                </a:ext>
              </a:extLst>
            </p:cNvPr>
            <p:cNvSpPr txBox="1"/>
            <p:nvPr/>
          </p:nvSpPr>
          <p:spPr>
            <a:xfrm>
              <a:off x="2001000" y="5234361"/>
              <a:ext cx="1170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latin typeface="Arial" panose="020B0604020202020204" pitchFamily="34" charset="0"/>
                  <a:cs typeface="Arial" panose="020B0604020202020204" pitchFamily="34" charset="0"/>
                </a:rPr>
                <a:t>Credit: Science Notes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A75DD95-2A4C-9C02-C390-5398DFDBFB4C}"/>
              </a:ext>
            </a:extLst>
          </p:cNvPr>
          <p:cNvSpPr txBox="1"/>
          <p:nvPr/>
        </p:nvSpPr>
        <p:spPr>
          <a:xfrm>
            <a:off x="2178142" y="5934649"/>
            <a:ext cx="7835716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Answer: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It depends on the propulsion technology and mission…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1A187AE-8FAF-5A99-DEC5-430855D39DCC}"/>
              </a:ext>
            </a:extLst>
          </p:cNvPr>
          <p:cNvSpPr/>
          <p:nvPr/>
        </p:nvSpPr>
        <p:spPr>
          <a:xfrm>
            <a:off x="5826000" y="3447075"/>
            <a:ext cx="611757" cy="609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171CFA1B-8EDE-9550-48F7-F8875DA30AD4}"/>
              </a:ext>
            </a:extLst>
          </p:cNvPr>
          <p:cNvSpPr/>
          <p:nvPr/>
        </p:nvSpPr>
        <p:spPr>
          <a:xfrm>
            <a:off x="8391000" y="3044048"/>
            <a:ext cx="611757" cy="609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535A6CF-8D5E-C2B3-EDE2-AE4CE68F2DBD}"/>
              </a:ext>
            </a:extLst>
          </p:cNvPr>
          <p:cNvCxnSpPr>
            <a:stCxn id="21" idx="5"/>
            <a:endCxn id="5" idx="1"/>
          </p:cNvCxnSpPr>
          <p:nvPr/>
        </p:nvCxnSpPr>
        <p:spPr>
          <a:xfrm>
            <a:off x="6348167" y="3966889"/>
            <a:ext cx="3426683" cy="1186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464B81E-4FB3-C33E-0AB3-9CB205F3C3FA}"/>
              </a:ext>
            </a:extLst>
          </p:cNvPr>
          <p:cNvGrpSpPr/>
          <p:nvPr/>
        </p:nvGrpSpPr>
        <p:grpSpPr>
          <a:xfrm>
            <a:off x="9721600" y="4408767"/>
            <a:ext cx="1918486" cy="1516132"/>
            <a:chOff x="9642750" y="4306784"/>
            <a:chExt cx="1918486" cy="1516132"/>
          </a:xfrm>
        </p:grpSpPr>
        <p:pic>
          <p:nvPicPr>
            <p:cNvPr id="5" name="Picture 4" descr="A person standing next to a machine&#10;&#10;Description automatically generated">
              <a:extLst>
                <a:ext uri="{FF2B5EF4-FFF2-40B4-BE49-F238E27FC236}">
                  <a16:creationId xmlns="" xmlns:a16="http://schemas.microsoft.com/office/drawing/2014/main" id="{723B7712-8DF2-C68D-7929-04BB4230D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6000" y="4306784"/>
              <a:ext cx="1865236" cy="149016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A2B6AB7-A5ED-8D37-1351-93C9433DB727}"/>
                </a:ext>
              </a:extLst>
            </p:cNvPr>
            <p:cNvSpPr txBox="1"/>
            <p:nvPr/>
          </p:nvSpPr>
          <p:spPr>
            <a:xfrm>
              <a:off x="9642750" y="5653639"/>
              <a:ext cx="186523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NASA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8DE039C4-8D37-FD92-E4A8-C2E4D0236BF3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9002757" y="2831117"/>
            <a:ext cx="653243" cy="5174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85A16A39-CB86-4BEB-C17D-A5979B42F62C}"/>
              </a:ext>
            </a:extLst>
          </p:cNvPr>
          <p:cNvGrpSpPr/>
          <p:nvPr/>
        </p:nvGrpSpPr>
        <p:grpSpPr>
          <a:xfrm>
            <a:off x="9606000" y="1261912"/>
            <a:ext cx="2161871" cy="1616365"/>
            <a:chOff x="9606000" y="1261912"/>
            <a:chExt cx="2161871" cy="1616365"/>
          </a:xfrm>
        </p:grpSpPr>
        <p:pic>
          <p:nvPicPr>
            <p:cNvPr id="12" name="Picture 11" descr="A close-up of a blue light&#10;&#10;Description automatically generated">
              <a:extLst>
                <a:ext uri="{FF2B5EF4-FFF2-40B4-BE49-F238E27FC236}">
                  <a16:creationId xmlns="" xmlns:a16="http://schemas.microsoft.com/office/drawing/2014/main" id="{DD76A829-A647-EBB5-3CDE-698AEBFAC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6000" y="1261912"/>
              <a:ext cx="2111871" cy="1584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0527C3A-C4CE-30A0-D81A-608C9430AA07}"/>
                </a:ext>
              </a:extLst>
            </p:cNvPr>
            <p:cNvSpPr txBox="1"/>
            <p:nvPr/>
          </p:nvSpPr>
          <p:spPr>
            <a:xfrm>
              <a:off x="9606000" y="2709000"/>
              <a:ext cx="1865236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NASA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3E8EB6C-207B-8434-70D3-303723731861}"/>
              </a:ext>
            </a:extLst>
          </p:cNvPr>
          <p:cNvSpPr txBox="1"/>
          <p:nvPr/>
        </p:nvSpPr>
        <p:spPr>
          <a:xfrm>
            <a:off x="9519081" y="4139111"/>
            <a:ext cx="2376775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400" b="1" kern="1200" dirty="0">
                <a:latin typeface="Arial" charset="0"/>
                <a:ea typeface="Arial" charset="0"/>
                <a:cs typeface="Arial" charset="0"/>
              </a:rPr>
              <a:t>SERT-1</a:t>
            </a:r>
            <a:endParaRPr lang="en-US" sz="14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71A6EDB-AC61-829B-F212-1D754A46631B}"/>
              </a:ext>
            </a:extLst>
          </p:cNvPr>
          <p:cNvSpPr txBox="1"/>
          <p:nvPr/>
        </p:nvSpPr>
        <p:spPr>
          <a:xfrm>
            <a:off x="9527737" y="1006223"/>
            <a:ext cx="2376775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400" b="1" kern="1200" dirty="0">
                <a:latin typeface="Arial" charset="0"/>
                <a:ea typeface="Arial" charset="0"/>
                <a:cs typeface="Arial" charset="0"/>
              </a:rPr>
              <a:t>NEXT</a:t>
            </a:r>
            <a:endParaRPr lang="en-US" sz="1400" kern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1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3" grpId="0" animBg="1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EXAMPLE: GRIDDED ION THRUSTERS (GITS)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1F608C-C820-A6C3-4ED3-F8296A39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134000"/>
            <a:ext cx="4091959" cy="3058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AE2F2134-856D-207C-33E0-CA470726CBCC}"/>
                  </a:ext>
                </a:extLst>
              </p:cNvPr>
              <p:cNvSpPr txBox="1"/>
              <p:nvPr/>
            </p:nvSpPr>
            <p:spPr>
              <a:xfrm>
                <a:off x="8189820" y="1272655"/>
                <a:ext cx="221964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AU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𝑔𝑟𝑖𝑑𝑠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AU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2F2134-856D-207C-33E0-CA470726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820" y="1272655"/>
                <a:ext cx="2219646" cy="818366"/>
              </a:xfrm>
              <a:prstGeom prst="rect">
                <a:avLst/>
              </a:prstGeom>
              <a:blipFill>
                <a:blip r:embed="rId3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13B2FC-423F-FD0D-122E-77F5E1D68BD7}"/>
              </a:ext>
            </a:extLst>
          </p:cNvPr>
          <p:cNvSpPr txBox="1"/>
          <p:nvPr/>
        </p:nvSpPr>
        <p:spPr>
          <a:xfrm>
            <a:off x="6611653" y="1532001"/>
            <a:ext cx="112785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Thrust: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574910-684E-6E26-BC73-667DBC83B4D6}"/>
              </a:ext>
            </a:extLst>
          </p:cNvPr>
          <p:cNvSpPr txBox="1"/>
          <p:nvPr/>
        </p:nvSpPr>
        <p:spPr>
          <a:xfrm>
            <a:off x="6613339" y="2502693"/>
            <a:ext cx="112785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Power: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C67F78F4-E095-786F-95A2-7BDDB5D62221}"/>
                  </a:ext>
                </a:extLst>
              </p:cNvPr>
              <p:cNvSpPr txBox="1"/>
              <p:nvPr/>
            </p:nvSpPr>
            <p:spPr>
              <a:xfrm>
                <a:off x="7955571" y="2521929"/>
                <a:ext cx="2707343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d>
                        <m:dPr>
                          <m:ctrlPr>
                            <a:rPr lang="en-AU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𝑔𝑟𝑖𝑑𝑠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7F78F4-E095-786F-95A2-7BDDB5D62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571" y="2521929"/>
                <a:ext cx="2707343" cy="319318"/>
              </a:xfrm>
              <a:prstGeom prst="rect">
                <a:avLst/>
              </a:prstGeom>
              <a:blipFill>
                <a:blip r:embed="rId4"/>
                <a:stretch>
                  <a:fillRect l="-1577" b="-2692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04A8A48-8703-BF7A-C226-68D77312DF68}"/>
              </a:ext>
            </a:extLst>
          </p:cNvPr>
          <p:cNvGrpSpPr/>
          <p:nvPr/>
        </p:nvGrpSpPr>
        <p:grpSpPr>
          <a:xfrm>
            <a:off x="7047008" y="3241942"/>
            <a:ext cx="3503842" cy="1054239"/>
            <a:chOff x="7047008" y="3241942"/>
            <a:chExt cx="3503842" cy="1054239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685D70A-0FDA-12E0-7480-CCA8C171C510}"/>
                </a:ext>
              </a:extLst>
            </p:cNvPr>
            <p:cNvSpPr txBox="1"/>
            <p:nvPr/>
          </p:nvSpPr>
          <p:spPr>
            <a:xfrm>
              <a:off x="7047008" y="3616057"/>
              <a:ext cx="2348279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Thrust-to-power ratio: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7A685419-5758-4932-2A3A-4ABBAC4FC429}"/>
                    </a:ext>
                  </a:extLst>
                </p:cNvPr>
                <p:cNvSpPr txBox="1"/>
                <p:nvPr/>
              </p:nvSpPr>
              <p:spPr>
                <a:xfrm>
                  <a:off x="9515850" y="3351270"/>
                  <a:ext cx="927946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AU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num>
                          <m:den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  <m:r>
                          <a:rPr lang="en-A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ad>
                          <m:radPr>
                            <m:degHide m:val="on"/>
                            <m:ctrlPr>
                              <a:rPr lang="en-AU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AU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AU" b="0" i="1" smtClean="0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AU" b="0" i="1" smtClean="0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A685419-5758-4932-2A3A-4ABBAC4FC4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5850" y="3351270"/>
                  <a:ext cx="927946" cy="818366"/>
                </a:xfrm>
                <a:prstGeom prst="rect">
                  <a:avLst/>
                </a:prstGeom>
                <a:blipFill>
                  <a:blip r:embed="rId5"/>
                  <a:stretch>
                    <a:fillRect b="-746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BB5EE635-B118-1782-B908-62C8852C52B2}"/>
                </a:ext>
              </a:extLst>
            </p:cNvPr>
            <p:cNvSpPr/>
            <p:nvPr/>
          </p:nvSpPr>
          <p:spPr>
            <a:xfrm>
              <a:off x="7047008" y="3241942"/>
              <a:ext cx="3503842" cy="1054239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B44EFB-59C4-D8B7-D4B8-568D72041596}"/>
              </a:ext>
            </a:extLst>
          </p:cNvPr>
          <p:cNvSpPr txBox="1"/>
          <p:nvPr/>
        </p:nvSpPr>
        <p:spPr>
          <a:xfrm>
            <a:off x="824619" y="5246647"/>
            <a:ext cx="2340000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Higher particle mass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25834B2-BF39-D96A-9429-84F9C798AE56}"/>
              </a:ext>
            </a:extLst>
          </p:cNvPr>
          <p:cNvSpPr txBox="1"/>
          <p:nvPr/>
        </p:nvSpPr>
        <p:spPr>
          <a:xfrm>
            <a:off x="824619" y="4689017"/>
            <a:ext cx="2340000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Lower particle mass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="" xmlns:a16="http://schemas.microsoft.com/office/drawing/2014/main" id="{ED879FDF-2436-84FD-BC49-D41A3B2D4345}"/>
              </a:ext>
            </a:extLst>
          </p:cNvPr>
          <p:cNvSpPr/>
          <p:nvPr/>
        </p:nvSpPr>
        <p:spPr>
          <a:xfrm>
            <a:off x="3254983" y="4689017"/>
            <a:ext cx="855000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rrow: Right 24">
            <a:extLst>
              <a:ext uri="{FF2B5EF4-FFF2-40B4-BE49-F238E27FC236}">
                <a16:creationId xmlns="" xmlns:a16="http://schemas.microsoft.com/office/drawing/2014/main" id="{8C053D91-14A3-C5B0-57EC-06AB69F9C011}"/>
              </a:ext>
            </a:extLst>
          </p:cNvPr>
          <p:cNvSpPr/>
          <p:nvPr/>
        </p:nvSpPr>
        <p:spPr>
          <a:xfrm>
            <a:off x="3254983" y="5246647"/>
            <a:ext cx="855000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5D45478-BEF9-90E4-201F-81C6A60F8491}"/>
              </a:ext>
            </a:extLst>
          </p:cNvPr>
          <p:cNvSpPr txBox="1"/>
          <p:nvPr/>
        </p:nvSpPr>
        <p:spPr>
          <a:xfrm>
            <a:off x="4303939" y="4679981"/>
            <a:ext cx="3503842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Low voltage, high current thruster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F9025ED-6101-3520-AB93-B8A1A8E0208C}"/>
              </a:ext>
            </a:extLst>
          </p:cNvPr>
          <p:cNvSpPr txBox="1"/>
          <p:nvPr/>
        </p:nvSpPr>
        <p:spPr>
          <a:xfrm>
            <a:off x="4309529" y="5229000"/>
            <a:ext cx="3503842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High voltage, low current thruster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="" xmlns:a16="http://schemas.microsoft.com/office/drawing/2014/main" id="{A90F5911-F0A6-9374-DE07-5471D4B9F4BA}"/>
              </a:ext>
            </a:extLst>
          </p:cNvPr>
          <p:cNvSpPr/>
          <p:nvPr/>
        </p:nvSpPr>
        <p:spPr>
          <a:xfrm>
            <a:off x="7737851" y="5246647"/>
            <a:ext cx="855000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8A4F8C2-6F23-DCF1-AB51-76E9F3ACF12C}"/>
              </a:ext>
            </a:extLst>
          </p:cNvPr>
          <p:cNvSpPr txBox="1"/>
          <p:nvPr/>
        </p:nvSpPr>
        <p:spPr>
          <a:xfrm>
            <a:off x="8724772" y="5229000"/>
            <a:ext cx="2816228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u="sng" dirty="0">
                <a:latin typeface="Arial" charset="0"/>
                <a:ea typeface="Arial" charset="0"/>
                <a:cs typeface="Arial" charset="0"/>
              </a:rPr>
              <a:t>Smaller thruster size/mass*</a:t>
            </a:r>
            <a:endParaRPr lang="en-US" sz="1600" u="sng" kern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="" xmlns:a16="http://schemas.microsoft.com/office/drawing/2014/main" id="{4E019517-8B9C-F00A-63FF-D670F7CBB43E}"/>
              </a:ext>
            </a:extLst>
          </p:cNvPr>
          <p:cNvSpPr/>
          <p:nvPr/>
        </p:nvSpPr>
        <p:spPr>
          <a:xfrm>
            <a:off x="7737851" y="4689017"/>
            <a:ext cx="855000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B075C70-406F-99F2-1FA0-08B6BBD9AC90}"/>
              </a:ext>
            </a:extLst>
          </p:cNvPr>
          <p:cNvSpPr txBox="1"/>
          <p:nvPr/>
        </p:nvSpPr>
        <p:spPr>
          <a:xfrm>
            <a:off x="8724772" y="4689000"/>
            <a:ext cx="2639145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Larger thruster size/mass</a:t>
            </a:r>
            <a:endParaRPr lang="en-US" sz="1600" kern="1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8B47FCC-B41C-8471-A743-5583B9B0534F}"/>
              </a:ext>
            </a:extLst>
          </p:cNvPr>
          <p:cNvGrpSpPr/>
          <p:nvPr/>
        </p:nvGrpSpPr>
        <p:grpSpPr>
          <a:xfrm>
            <a:off x="2721000" y="5979778"/>
            <a:ext cx="6300000" cy="400110"/>
            <a:chOff x="2631000" y="5979778"/>
            <a:chExt cx="6300000" cy="400110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E9DF65FD-58E9-0DB3-239C-22D4A8D9A662}"/>
                </a:ext>
              </a:extLst>
            </p:cNvPr>
            <p:cNvSpPr txBox="1"/>
            <p:nvPr/>
          </p:nvSpPr>
          <p:spPr>
            <a:xfrm>
              <a:off x="2631000" y="6010556"/>
              <a:ext cx="6300000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Answer (for GITs):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Pick a convenient heavy propellant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7A99C95C-1CED-7754-4A07-DBA158F9F4DB}"/>
                </a:ext>
              </a:extLst>
            </p:cNvPr>
            <p:cNvSpPr/>
            <p:nvPr/>
          </p:nvSpPr>
          <p:spPr>
            <a:xfrm>
              <a:off x="3186382" y="5979778"/>
              <a:ext cx="5159618" cy="400110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EAE5A77-59AF-754B-0C2C-01ACAB51CC83}"/>
              </a:ext>
            </a:extLst>
          </p:cNvPr>
          <p:cNvSpPr txBox="1"/>
          <p:nvPr/>
        </p:nvSpPr>
        <p:spPr>
          <a:xfrm>
            <a:off x="-11876" y="6642556"/>
            <a:ext cx="3195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*E. </a:t>
            </a:r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Stuhlinger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800" i="1" dirty="0">
                <a:latin typeface="Arial" panose="020B0604020202020204" pitchFamily="34" charset="0"/>
                <a:cs typeface="Arial" panose="020B0604020202020204" pitchFamily="34" charset="0"/>
              </a:rPr>
              <a:t>Ion propulsion for space flight 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(McGraw-Hill, 1964)</a:t>
            </a:r>
          </a:p>
        </p:txBody>
      </p:sp>
    </p:spTree>
    <p:extLst>
      <p:ext uri="{BB962C8B-B14F-4D97-AF65-F5344CB8AC3E}">
        <p14:creationId xmlns:p14="http://schemas.microsoft.com/office/powerpoint/2010/main" val="153836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6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C05EF8-F377-BA4D-A1AB-C5EF05934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0"/>
            <a:ext cx="10293627" cy="1325563"/>
          </a:xfrm>
        </p:spPr>
        <p:txBody>
          <a:bodyPr>
            <a:normAutofit/>
          </a:bodyPr>
          <a:lstStyle/>
          <a:p>
            <a:r>
              <a:rPr lang="en-US" sz="3500" b="1" dirty="0"/>
              <a:t>XENON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F97F6D3-5AC6-F4F1-A2B4-E01CF0E74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E697F3D-240D-CF52-CEE3-3C7AA9B05655}"/>
              </a:ext>
            </a:extLst>
          </p:cNvPr>
          <p:cNvGrpSpPr/>
          <p:nvPr/>
        </p:nvGrpSpPr>
        <p:grpSpPr>
          <a:xfrm>
            <a:off x="606000" y="1122753"/>
            <a:ext cx="3089000" cy="1873740"/>
            <a:chOff x="571892" y="1134000"/>
            <a:chExt cx="3633067" cy="2203763"/>
          </a:xfrm>
        </p:grpSpPr>
        <p:pic>
          <p:nvPicPr>
            <p:cNvPr id="8" name="Picture 7" descr="A factory with many pipes&#10;&#10;Description automatically generated with medium confidence">
              <a:extLst>
                <a:ext uri="{FF2B5EF4-FFF2-40B4-BE49-F238E27FC236}">
                  <a16:creationId xmlns="" xmlns:a16="http://schemas.microsoft.com/office/drawing/2014/main" id="{82CD2CA6-78CE-5348-B32E-1A9691F31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000" y="1134000"/>
              <a:ext cx="3569959" cy="22037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35E595E-1249-7321-A9C3-6AB2B2E07967}"/>
                </a:ext>
              </a:extLst>
            </p:cNvPr>
            <p:cNvSpPr txBox="1"/>
            <p:nvPr/>
          </p:nvSpPr>
          <p:spPr>
            <a:xfrm>
              <a:off x="571892" y="3158411"/>
              <a:ext cx="1170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Frank Stahl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BA8387C-E616-D151-5A90-5587D19320D8}"/>
              </a:ext>
            </a:extLst>
          </p:cNvPr>
          <p:cNvSpPr txBox="1"/>
          <p:nvPr/>
        </p:nvSpPr>
        <p:spPr>
          <a:xfrm>
            <a:off x="4318236" y="1152208"/>
            <a:ext cx="6930000" cy="181588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Produced through fractional distillation of air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Low concentration (</a:t>
            </a:r>
            <a:r>
              <a:rPr lang="en-US" sz="1600" b="1" kern="1200" dirty="0">
                <a:latin typeface="Arial" charset="0"/>
                <a:ea typeface="Arial" charset="0"/>
                <a:cs typeface="Arial" charset="0"/>
              </a:rPr>
              <a:t>1 part per 11.5 million</a:t>
            </a:r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) but not “rare”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For every 1000 tons of O</a:t>
            </a:r>
            <a:r>
              <a:rPr lang="en-US" sz="1600" kern="1200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 produced, only 1.2 kg of Xe are collected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kern="1200" dirty="0">
                <a:latin typeface="Arial" charset="0"/>
                <a:ea typeface="Arial" charset="0"/>
                <a:cs typeface="Arial" charset="0"/>
              </a:rPr>
              <a:t>Cost can be as high as </a:t>
            </a:r>
            <a:r>
              <a:rPr lang="en-US" sz="1600" b="1" kern="1200" dirty="0">
                <a:latin typeface="Arial" charset="0"/>
                <a:ea typeface="Arial" charset="0"/>
                <a:cs typeface="Arial" charset="0"/>
              </a:rPr>
              <a:t>$3000/kg</a:t>
            </a:r>
          </a:p>
        </p:txBody>
      </p:sp>
      <p:pic>
        <p:nvPicPr>
          <p:cNvPr id="19" name="Picture 18" descr="A graph of gas prices&#10;&#10;Description automatically generated">
            <a:extLst>
              <a:ext uri="{FF2B5EF4-FFF2-40B4-BE49-F238E27FC236}">
                <a16:creationId xmlns="" xmlns:a16="http://schemas.microsoft.com/office/drawing/2014/main" id="{40B5F49C-8862-38D1-C09C-8D16A0D2F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000" y="3204000"/>
            <a:ext cx="2954226" cy="32076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665952F-C3C9-DDCB-3EDD-2ED135FE911A}"/>
              </a:ext>
            </a:extLst>
          </p:cNvPr>
          <p:cNvSpPr txBox="1"/>
          <p:nvPr/>
        </p:nvSpPr>
        <p:spPr>
          <a:xfrm>
            <a:off x="-11876" y="6642556"/>
            <a:ext cx="8132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D.A. Herman and K.G. Unfried, “Xenon acquisition strategies for high-power electric propulsion NASA missions”, JANAF SPS Subcommittee Meeting, GRC-E-DAA-TN23198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8CB0681-CF95-DC8D-AD45-45D4EBC84DF4}"/>
              </a:ext>
            </a:extLst>
          </p:cNvPr>
          <p:cNvGrpSpPr/>
          <p:nvPr/>
        </p:nvGrpSpPr>
        <p:grpSpPr>
          <a:xfrm>
            <a:off x="2684120" y="3477047"/>
            <a:ext cx="3268232" cy="383473"/>
            <a:chOff x="2684120" y="3477047"/>
            <a:chExt cx="3268232" cy="383473"/>
          </a:xfrm>
        </p:grpSpPr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903F7EBE-F08E-6C9D-4EF4-73F156882D86}"/>
                </a:ext>
              </a:extLst>
            </p:cNvPr>
            <p:cNvSpPr txBox="1"/>
            <p:nvPr/>
          </p:nvSpPr>
          <p:spPr>
            <a:xfrm>
              <a:off x="2684120" y="3499507"/>
              <a:ext cx="3268232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Challenge: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Xe is expensive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EF4B75A2-DC59-123F-57B8-CBF2A2720F23}"/>
                </a:ext>
              </a:extLst>
            </p:cNvPr>
            <p:cNvSpPr/>
            <p:nvPr/>
          </p:nvSpPr>
          <p:spPr>
            <a:xfrm>
              <a:off x="2986629" y="3477047"/>
              <a:ext cx="2659371" cy="38347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1D6C56D-117A-C87F-570A-A0A0EA5EA70C}"/>
              </a:ext>
            </a:extLst>
          </p:cNvPr>
          <p:cNvGrpSpPr/>
          <p:nvPr/>
        </p:nvGrpSpPr>
        <p:grpSpPr>
          <a:xfrm>
            <a:off x="1415221" y="4403010"/>
            <a:ext cx="6183085" cy="383473"/>
            <a:chOff x="1245945" y="4411931"/>
            <a:chExt cx="6183085" cy="383473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0CA58DD-5E5F-5675-9442-917E2FC048BD}"/>
                </a:ext>
              </a:extLst>
            </p:cNvPr>
            <p:cNvSpPr txBox="1"/>
            <p:nvPr/>
          </p:nvSpPr>
          <p:spPr>
            <a:xfrm>
              <a:off x="1245945" y="4438527"/>
              <a:ext cx="6183085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Challenge: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The Xe market is susceptible to strong fluctuations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6C62D72E-C6E0-3FD9-A18A-67C901064CBA}"/>
                </a:ext>
              </a:extLst>
            </p:cNvPr>
            <p:cNvSpPr/>
            <p:nvPr/>
          </p:nvSpPr>
          <p:spPr>
            <a:xfrm>
              <a:off x="1281001" y="4411931"/>
              <a:ext cx="5760000" cy="383473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4" name="Arrow: Right 43">
            <a:extLst>
              <a:ext uri="{FF2B5EF4-FFF2-40B4-BE49-F238E27FC236}">
                <a16:creationId xmlns="" xmlns:a16="http://schemas.microsoft.com/office/drawing/2014/main" id="{E765AE2D-D32D-5CA2-1CFE-0449F1943F85}"/>
              </a:ext>
            </a:extLst>
          </p:cNvPr>
          <p:cNvSpPr/>
          <p:nvPr/>
        </p:nvSpPr>
        <p:spPr>
          <a:xfrm rot="5400000">
            <a:off x="3971866" y="5148134"/>
            <a:ext cx="536822" cy="33855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18A3C99-302E-2909-C4A0-D3721DB7DE54}"/>
              </a:ext>
            </a:extLst>
          </p:cNvPr>
          <p:cNvGrpSpPr/>
          <p:nvPr/>
        </p:nvGrpSpPr>
        <p:grpSpPr>
          <a:xfrm>
            <a:off x="1498886" y="5830637"/>
            <a:ext cx="5638699" cy="417758"/>
            <a:chOff x="1498886" y="5830637"/>
            <a:chExt cx="5638699" cy="417758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82A2FD4A-4A25-589A-378F-904D2AB928F7}"/>
                </a:ext>
              </a:extLst>
            </p:cNvPr>
            <p:cNvSpPr txBox="1"/>
            <p:nvPr/>
          </p:nvSpPr>
          <p:spPr>
            <a:xfrm>
              <a:off x="1498886" y="5879509"/>
              <a:ext cx="5638699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Short-term solution: 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Adopt Kr and </a:t>
              </a:r>
              <a:r>
                <a:rPr lang="en-US" sz="1600" dirty="0" err="1">
                  <a:latin typeface="Arial" charset="0"/>
                  <a:ea typeface="Arial" charset="0"/>
                  <a:cs typeface="Arial" charset="0"/>
                </a:rPr>
                <a:t>Ar</a:t>
              </a:r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 as alternatives?</a:t>
              </a:r>
              <a:endParaRPr lang="en-US" sz="160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C6B08DBD-E107-A57B-A8A1-AE90B23D9455}"/>
                </a:ext>
              </a:extLst>
            </p:cNvPr>
            <p:cNvSpPr/>
            <p:nvPr/>
          </p:nvSpPr>
          <p:spPr>
            <a:xfrm>
              <a:off x="1753500" y="5830637"/>
              <a:ext cx="5107500" cy="417758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38517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" id="{CC66B91E-972B-7B4B-8565-8EB85E9135F6}" vid="{278AC3A6-6A78-D247-9E2D-EA42451F144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" id="{CC66B91E-972B-7B4B-8565-8EB85E9135F6}" vid="{687172CE-E903-FC4B-ADCC-4FFB1F740EC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FD660A6071874AB65373A23DD21F86" ma:contentTypeVersion="12" ma:contentTypeDescription="Create a new document." ma:contentTypeScope="" ma:versionID="0a603d8313a0cc2bf5dcf60dfc2eb896">
  <xsd:schema xmlns:xsd="http://www.w3.org/2001/XMLSchema" xmlns:xs="http://www.w3.org/2001/XMLSchema" xmlns:p="http://schemas.microsoft.com/office/2006/metadata/properties" xmlns:ns2="a3eb1f88-28ce-4ec9-b409-eff9006c6381" xmlns:ns3="a8d1ea4c-a432-493e-94f8-9830ed01a065" targetNamespace="http://schemas.microsoft.com/office/2006/metadata/properties" ma:root="true" ma:fieldsID="959046c35f603e826827974c41d0fadf" ns2:_="" ns3:_="">
    <xsd:import namespace="a3eb1f88-28ce-4ec9-b409-eff9006c6381"/>
    <xsd:import namespace="a8d1ea4c-a432-493e-94f8-9830ed01a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b1f88-28ce-4ec9-b409-eff9006c6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1ea4c-a432-493e-94f8-9830ed01a06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A63423-CCB0-4C83-BA68-60A104675948}">
  <ds:schemaRefs>
    <ds:schemaRef ds:uri="http://schemas.microsoft.com/office/infopath/2007/PartnerControls"/>
    <ds:schemaRef ds:uri="a8d1ea4c-a432-493e-94f8-9830ed01a065"/>
    <ds:schemaRef ds:uri="http://schemas.microsoft.com/office/2006/documentManagement/types"/>
    <ds:schemaRef ds:uri="a3eb1f88-28ce-4ec9-b409-eff9006c6381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6DCFCF8-975F-467B-B44B-C730A9BF3F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eb1f88-28ce-4ec9-b409-eff9006c6381"/>
    <ds:schemaRef ds:uri="a8d1ea4c-a432-493e-94f8-9830ed01a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FA26B8-F25C-4544-95D4-0F0FD902AD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6163</TotalTime>
  <Words>3164</Words>
  <Application>Microsoft Macintosh PowerPoint</Application>
  <PresentationFormat>Widescreen</PresentationFormat>
  <Paragraphs>444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Avenir Next</vt:lpstr>
      <vt:lpstr>Calibri</vt:lpstr>
      <vt:lpstr>Calibri Light</vt:lpstr>
      <vt:lpstr>Cambria Math</vt:lpstr>
      <vt:lpstr>Helvetica</vt:lpstr>
      <vt:lpstr>Roboto</vt:lpstr>
      <vt:lpstr>Symbol</vt:lpstr>
      <vt:lpstr>Wingdings</vt:lpstr>
      <vt:lpstr>Arial</vt:lpstr>
      <vt:lpstr>Office Theme</vt:lpstr>
      <vt:lpstr>Custom Design</vt:lpstr>
      <vt:lpstr>PowerPoint Presentation</vt:lpstr>
      <vt:lpstr>COLLABORATORS (1/2)</vt:lpstr>
      <vt:lpstr>COLLABORATORS (2/2)</vt:lpstr>
      <vt:lpstr>SEMINAR “SCOPE”</vt:lpstr>
      <vt:lpstr>SEMINAR OVERVIEW</vt:lpstr>
      <vt:lpstr>1. ELECTROSTATIC PROPULSION</vt:lpstr>
      <vt:lpstr>WHAT PROPELLANT SHOULD WE PICK?</vt:lpstr>
      <vt:lpstr>EXAMPLE: GRIDDED ION THRUSTERS (GITS)</vt:lpstr>
      <vt:lpstr>XENON</vt:lpstr>
      <vt:lpstr>SPACE INDUSTRY GROWTH</vt:lpstr>
      <vt:lpstr>IODINE AS AN ALTERNATIVE PROPELLANT</vt:lpstr>
      <vt:lpstr>STORAGE DENSITY</vt:lpstr>
      <vt:lpstr>IODINE FLOW CONTROL</vt:lpstr>
      <vt:lpstr>IODINE PROPULSION “TIMELINE”</vt:lpstr>
      <vt:lpstr>FIRST IN-ORBIT DEMONSTRATION</vt:lpstr>
      <vt:lpstr>THRUST AUDIT</vt:lpstr>
      <vt:lpstr>OTHER IODINE PROPULSION SYSTEMS</vt:lpstr>
      <vt:lpstr>IODINE PLASMA CHEMISTRY</vt:lpstr>
      <vt:lpstr>EXCITATION REACTIONS</vt:lpstr>
      <vt:lpstr>PLASMA MODELLING (1/3)</vt:lpstr>
      <vt:lpstr>PLASMA MODELLING (2/3)</vt:lpstr>
      <vt:lpstr>PLASMA MODELLING (3/3)</vt:lpstr>
      <vt:lpstr>IODINE MATERIAL COMPATIBILITY</vt:lpstr>
      <vt:lpstr>2. INDUCTIVE ELECTROTHERMAL PROPULSION</vt:lpstr>
      <vt:lpstr>PROPULSION COMPARISON</vt:lpstr>
      <vt:lpstr>ELECTROTHERMAL THRUSTERS</vt:lpstr>
      <vt:lpstr>INDUCTIVELY COUPLED PLASMAS (ICPs)</vt:lpstr>
      <vt:lpstr>THE BIDIRECTIONAL VORTEX</vt:lpstr>
      <vt:lpstr>POWER TRANSFER PROCESS</vt:lpstr>
      <vt:lpstr>EXPERIMENTAL SETUP</vt:lpstr>
      <vt:lpstr>OPTICAL EMISSION SPECTROSCOPY</vt:lpstr>
      <vt:lpstr>RF POWER TRANSFER EFFICIENCY</vt:lpstr>
      <vt:lpstr>WATER CALORIMETRY</vt:lpstr>
      <vt:lpstr>PERFORMANCE METRICS</vt:lpstr>
      <vt:lpstr>ISENTROPIC NOZZLE THEORY</vt:lpstr>
      <vt:lpstr>WHAT IS THE BEST PROPELLANT TO USE?</vt:lpstr>
      <vt:lpstr>3. PROPELLANTLESS PLASMA PROPULSION</vt:lpstr>
      <vt:lpstr>THE LEO SPACE ENVIRONMENT</vt:lpstr>
      <vt:lpstr>SPACECRAFT POTENTIAL</vt:lpstr>
      <vt:lpstr>TOY MODEL</vt:lpstr>
      <vt:lpstr>IONOSPHERIC DRAG MODEL</vt:lpstr>
      <vt:lpstr>ION TRAJECTORIES</vt:lpstr>
      <vt:lpstr>DRAG FORCES</vt:lpstr>
      <vt:lpstr>SUMMARY</vt:lpstr>
      <vt:lpstr>PHD PROJECT AVAILABLE!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Banos</dc:creator>
  <cp:lastModifiedBy>Microsoft Office User</cp:lastModifiedBy>
  <cp:revision>159</cp:revision>
  <dcterms:created xsi:type="dcterms:W3CDTF">2020-05-08T01:27:25Z</dcterms:created>
  <dcterms:modified xsi:type="dcterms:W3CDTF">2023-10-04T18:37:09Z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0x010100EAFD660A6071874AB65373A23DD21F86</vt:lpwstr>
  </property>
</Properties>
</file>